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61" d="100"/>
          <a:sy n="161" d="100"/>
        </p:scale>
        <p:origin x="11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9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8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3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9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4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4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4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9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9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2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A4E9-3A79-4FB9-A33F-7661870E2E9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CBAA-537F-4A03-BE12-67BA6DDEB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4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map of a river&#10;&#10;Description automatically generated">
            <a:extLst>
              <a:ext uri="{FF2B5EF4-FFF2-40B4-BE49-F238E27FC236}">
                <a16:creationId xmlns:a16="http://schemas.microsoft.com/office/drawing/2014/main" id="{31A8DFCE-643A-9B92-6BCA-59F07AC19C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31" b="16354"/>
          <a:stretch/>
        </p:blipFill>
        <p:spPr>
          <a:xfrm>
            <a:off x="3324" y="174180"/>
            <a:ext cx="12188676" cy="668382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0878" y="87486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Camden-on-Gauley, WV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76" y="89902"/>
            <a:ext cx="583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10% Annual Chance (10-year)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26A758-8386-5DCA-FE30-D53DAD0F0C89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96% probability of flooding at least once over 30 years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7D751E1-7B46-A2F2-156C-F869C4985ACE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A441363-155D-79A7-B5EA-58CA2842580B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EA4C723-1501-6F17-2FC3-0B7D46405750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036ED5E-71C8-E025-3E53-142B9F917F03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7662EF4-5F8F-5107-48AD-CF3C954C2C08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EB3B533-0CB8-360D-311C-44048979B548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52" name="Content Placeholder 2">
              <a:extLst>
                <a:ext uri="{FF2B5EF4-FFF2-40B4-BE49-F238E27FC236}">
                  <a16:creationId xmlns:a16="http://schemas.microsoft.com/office/drawing/2014/main" id="{BA6CE92F-E02F-9E36-F30D-616C925B1C1E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00" b="1" dirty="0">
                  <a:latin typeface="Arial Narrow" panose="020B0606020202030204" pitchFamily="34" charset="0"/>
                </a:rPr>
                <a:t>22.1 ft.</a:t>
              </a:r>
            </a:p>
          </p:txBody>
        </p: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554C9E80-C098-30A4-6109-6A020D9211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F9F798B-8331-3E55-7AA7-8FF8765152C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10% of Camden is in the 10% Annual Flood Chance</a:t>
            </a:r>
          </a:p>
        </p:txBody>
      </p:sp>
      <p:pic>
        <p:nvPicPr>
          <p:cNvPr id="6" name="Picture 5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AA3E8515-7723-D261-3F7A-F72367B7BB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7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map of a river&#10;&#10;Description automatically generated">
            <a:extLst>
              <a:ext uri="{FF2B5EF4-FFF2-40B4-BE49-F238E27FC236}">
                <a16:creationId xmlns:a16="http://schemas.microsoft.com/office/drawing/2014/main" id="{99322C8B-2659-4370-B87C-3321901E0D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2" b="14478"/>
          <a:stretch/>
        </p:blipFill>
        <p:spPr>
          <a:xfrm>
            <a:off x="1891" y="-1"/>
            <a:ext cx="12188676" cy="685800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0878" y="87486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Camden-on-Gauley, WV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76" y="89902"/>
            <a:ext cx="583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4% Annual Chance (25-year)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84AE9DC-50B9-4D2E-46BE-9E110FC2A643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FC11B5-3969-CD9D-786B-4B8CF4382E27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2CF0D79-3157-E026-F136-C50601DD7EC4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BA7D66-AD51-A087-EF3C-8FAD77DA35C6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2202E45-9AC1-4D4D-FD6F-9A228133A961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E0D219C-2E16-FC01-CFC4-A6A70AD3C504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E5943CFD-F42B-E3CB-6DCC-B37FDF304E00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50" b="1" dirty="0">
                  <a:latin typeface="Arial Narrow" panose="020B0606020202030204" pitchFamily="34" charset="0"/>
                </a:rPr>
                <a:t>25.3</a:t>
              </a:r>
              <a:r>
                <a:rPr lang="en-US" sz="1050" dirty="0">
                  <a:latin typeface="Arial Narrow" panose="020B0606020202030204" pitchFamily="34" charset="0"/>
                </a:rPr>
                <a:t> </a:t>
              </a:r>
              <a:r>
                <a:rPr lang="en-US" sz="1000" b="1" dirty="0">
                  <a:latin typeface="Arial Narrow" panose="020B0606020202030204" pitchFamily="34" charset="0"/>
                </a:rPr>
                <a:t>ft.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B87346E-DF6F-21D5-58D0-91946D32189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2F57E685-A2B9-A733-D111-6F561A44F680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71% probability of flooding at least once over 30 years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9F798B-8331-3E55-7AA7-8FF8765152C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12% of Camden is in the 4% Annual Flood Chance</a:t>
            </a:r>
          </a:p>
        </p:txBody>
      </p:sp>
      <p:pic>
        <p:nvPicPr>
          <p:cNvPr id="6" name="Picture 5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5A124761-722A-018A-C0E6-7797927F23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map of a river&#10;&#10;Description automatically generated">
            <a:extLst>
              <a:ext uri="{FF2B5EF4-FFF2-40B4-BE49-F238E27FC236}">
                <a16:creationId xmlns:a16="http://schemas.microsoft.com/office/drawing/2014/main" id="{7496F2AE-0E9B-A091-BF7A-328210CC2B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1" b="14792"/>
          <a:stretch/>
        </p:blipFill>
        <p:spPr>
          <a:xfrm>
            <a:off x="4195" y="549151"/>
            <a:ext cx="12188676" cy="630745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0878" y="87486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Camden-on-Gauley, WV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76" y="89902"/>
            <a:ext cx="583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2% Annual Chance (50-year)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6E78AB4-F551-25F7-8452-C56C90DCA1E4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E068E2E-EE95-FA40-C83B-9B5F2803ADC8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B90970D-8B88-DE82-B597-E01E3EEE0624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60105BF-98BD-C0C4-C07F-0AE09CE2A81D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363215-C092-D9EB-20D2-E31E2226E67B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D26A20D-5782-53C9-714A-ABC99E401598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C745899A-4CD3-9CDC-7CD5-5531C78BDEA0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50" b="1" dirty="0">
                  <a:latin typeface="Arial Narrow" panose="020B0606020202030204" pitchFamily="34" charset="0"/>
                </a:rPr>
                <a:t>27.3</a:t>
              </a:r>
              <a:r>
                <a:rPr lang="en-US" sz="1050" dirty="0">
                  <a:latin typeface="Arial Narrow" panose="020B0606020202030204" pitchFamily="34" charset="0"/>
                </a:rPr>
                <a:t> </a:t>
              </a:r>
              <a:r>
                <a:rPr lang="en-US" sz="1000" b="1" dirty="0">
                  <a:latin typeface="Arial Narrow" panose="020B0606020202030204" pitchFamily="34" charset="0"/>
                </a:rPr>
                <a:t>ft.</a:t>
              </a: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4434F8FE-1855-B425-E923-3DC8A20DED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0DCE982-6E29-8194-1DA5-3936EC35DB50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45% probability of flooding at least once over 30 years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9F798B-8331-3E55-7AA7-8FF8765152C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12% of Camden is in the 2% Annual Flood Chance</a:t>
            </a:r>
          </a:p>
        </p:txBody>
      </p:sp>
      <p:pic>
        <p:nvPicPr>
          <p:cNvPr id="2" name="Picture 1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8983AAF6-6C9B-249F-5B47-3A204416E3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1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map of a river&#10;&#10;Description automatically generated">
            <a:extLst>
              <a:ext uri="{FF2B5EF4-FFF2-40B4-BE49-F238E27FC236}">
                <a16:creationId xmlns:a16="http://schemas.microsoft.com/office/drawing/2014/main" id="{F1F90AA4-E305-32A3-F0EF-1889BB69B4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9" b="14493"/>
          <a:stretch/>
        </p:blipFill>
        <p:spPr>
          <a:xfrm>
            <a:off x="1742" y="626471"/>
            <a:ext cx="12188676" cy="630745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0878" y="87486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Camden-on-Gauley, WV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76" y="89902"/>
            <a:ext cx="583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1% Annual Chance (100-year)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D7D3ACA-91B8-C9C4-A6AC-B1FBE2BCA7E5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482B990-E926-631B-20AC-7E769ADE71C9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3F23A53-D8C9-E768-B017-27D6D1236FEE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C3B8F8-59E5-45CC-B10E-7679F546FC0E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6F9D884-0A0C-7DD7-620D-ACD0B3735D6E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C075D85-B356-6B01-024B-24DF48E7080D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26% probability of flooding at least once over 30 years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B0D8983-E7D4-21B6-4DAD-76FC81229B2B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B606113D-3CA8-DDFB-A164-3B290BA71311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50" b="1" dirty="0">
                  <a:latin typeface="Arial Narrow" panose="020B0606020202030204" pitchFamily="34" charset="0"/>
                </a:rPr>
                <a:t>29.3</a:t>
              </a:r>
              <a:r>
                <a:rPr lang="en-US" sz="1050" dirty="0">
                  <a:latin typeface="Arial Narrow" panose="020B0606020202030204" pitchFamily="34" charset="0"/>
                </a:rPr>
                <a:t> </a:t>
              </a:r>
              <a:r>
                <a:rPr lang="en-US" sz="1000" b="1" dirty="0">
                  <a:latin typeface="Arial Narrow" panose="020B0606020202030204" pitchFamily="34" charset="0"/>
                </a:rPr>
                <a:t>ft.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1CC3E4FB-F0F1-BB28-CE44-C67611B9A9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F9F798B-8331-3E55-7AA7-8FF8765152C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14% of Camden is in the 1% Annual Flood Chance</a:t>
            </a:r>
          </a:p>
        </p:txBody>
      </p:sp>
      <p:pic>
        <p:nvPicPr>
          <p:cNvPr id="6" name="Picture 5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F2AD3A22-7465-31D8-409F-7989BB42D6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47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map of a river&#10;&#10;Description automatically generated">
            <a:extLst>
              <a:ext uri="{FF2B5EF4-FFF2-40B4-BE49-F238E27FC236}">
                <a16:creationId xmlns:a16="http://schemas.microsoft.com/office/drawing/2014/main" id="{BD0F83ED-22B0-ABAD-5146-A864D8A3D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9" b="14493"/>
          <a:stretch/>
        </p:blipFill>
        <p:spPr>
          <a:xfrm>
            <a:off x="13364" y="549151"/>
            <a:ext cx="12188676" cy="630745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0878" y="87486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Camden-on-Gauley, WV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76" y="89902"/>
            <a:ext cx="5837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1+% Annual Chance (100-year)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024C830-CB19-EC01-0D67-E6846714AF30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D51CF4B-3670-F189-3466-CDB9FEDED8F9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A6D2533-81D1-EF64-FFDA-24563BE936A2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CD62F15-1C52-8BCB-4502-F61C9FDA524D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89EB1F9-D4C1-E2B9-5F15-099E774D9817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652D0B2-18DA-9919-51DF-2FAF5ABCEEF2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26% probability of flooding at least once over 30 years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45E3B90-3CA0-9799-F1BC-1CF474DB3460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D5BFBE06-4C36-4D02-CF66-5CFB20B53F4B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dirty="0">
                  <a:latin typeface="Arial Narrow" panose="020B0606020202030204" pitchFamily="34" charset="0"/>
                </a:rPr>
              </a:br>
              <a:r>
                <a:rPr lang="en-US" sz="1050" b="1" dirty="0">
                  <a:latin typeface="Arial Narrow" panose="020B0606020202030204" pitchFamily="34" charset="0"/>
                </a:rPr>
                <a:t>31.5</a:t>
              </a:r>
              <a:r>
                <a:rPr lang="en-US" sz="1050" dirty="0">
                  <a:latin typeface="Arial Narrow" panose="020B0606020202030204" pitchFamily="34" charset="0"/>
                </a:rPr>
                <a:t> </a:t>
              </a:r>
              <a:r>
                <a:rPr lang="en-US" sz="1000" b="1" dirty="0">
                  <a:latin typeface="Arial Narrow" panose="020B0606020202030204" pitchFamily="34" charset="0"/>
                </a:rPr>
                <a:t>ft.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229CB5B4-9816-EAA4-9471-BB8730589A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25" name="Explosion 2 14">
            <a:extLst>
              <a:ext uri="{FF2B5EF4-FFF2-40B4-BE49-F238E27FC236}">
                <a16:creationId xmlns:a16="http://schemas.microsoft.com/office/drawing/2014/main" id="{D8D8BBE0-C215-D700-EC4E-D978CFB82A70}"/>
              </a:ext>
            </a:extLst>
          </p:cNvPr>
          <p:cNvSpPr/>
          <p:nvPr/>
        </p:nvSpPr>
        <p:spPr>
          <a:xfrm>
            <a:off x="9932528" y="1269405"/>
            <a:ext cx="2255898" cy="2317149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Climate</a:t>
            </a:r>
          </a:p>
          <a:p>
            <a:pPr algn="ctr"/>
            <a:r>
              <a:rPr lang="en-US" dirty="0"/>
              <a:t>Change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9F798B-8331-3E55-7AA7-8FF8765152C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13% of Camden is in the 1%+ Annual Flood Chance</a:t>
            </a:r>
          </a:p>
        </p:txBody>
      </p:sp>
      <p:pic>
        <p:nvPicPr>
          <p:cNvPr id="2" name="Picture 1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A8B38703-E3EC-C6F6-DACC-21680989F9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95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map of gauley river&#10;&#10;Description automatically generated">
            <a:extLst>
              <a:ext uri="{FF2B5EF4-FFF2-40B4-BE49-F238E27FC236}">
                <a16:creationId xmlns:a16="http://schemas.microsoft.com/office/drawing/2014/main" id="{3EF5C247-1C2E-93B5-0999-59A544A432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5" b="14599"/>
          <a:stretch/>
        </p:blipFill>
        <p:spPr>
          <a:xfrm>
            <a:off x="-415" y="87486"/>
            <a:ext cx="12280769" cy="676912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390"/>
            <a:ext cx="12192000" cy="6386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 algn="ctr"/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60878" y="87486"/>
            <a:ext cx="361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Camden-on-Gauley, WV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4176" y="89902"/>
            <a:ext cx="5990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 0.2% Annual Chance (500-year)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D7EBC4-2874-862B-F8C6-34BDB62E4449}"/>
              </a:ext>
            </a:extLst>
          </p:cNvPr>
          <p:cNvGrpSpPr/>
          <p:nvPr/>
        </p:nvGrpSpPr>
        <p:grpSpPr>
          <a:xfrm>
            <a:off x="9607410" y="5271581"/>
            <a:ext cx="2003425" cy="680106"/>
            <a:chOff x="9256704" y="6579661"/>
            <a:chExt cx="2136461" cy="72526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35FD520-0762-9AE2-FBF2-A5720EEB1BF5}"/>
                </a:ext>
              </a:extLst>
            </p:cNvPr>
            <p:cNvSpPr/>
            <p:nvPr/>
          </p:nvSpPr>
          <p:spPr>
            <a:xfrm>
              <a:off x="9256704" y="6579661"/>
              <a:ext cx="557856" cy="276999"/>
            </a:xfrm>
            <a:prstGeom prst="rect">
              <a:avLst/>
            </a:prstGeom>
            <a:solidFill>
              <a:srgbClr val="FCEDA5"/>
            </a:solidFill>
            <a:ln>
              <a:solidFill>
                <a:srgbClr val="FCED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9383E03-5D36-0692-A67D-E5DC076697DB}"/>
                </a:ext>
              </a:extLst>
            </p:cNvPr>
            <p:cNvSpPr/>
            <p:nvPr/>
          </p:nvSpPr>
          <p:spPr>
            <a:xfrm>
              <a:off x="9256704" y="7000101"/>
              <a:ext cx="557856" cy="276999"/>
            </a:xfrm>
            <a:prstGeom prst="rect">
              <a:avLst/>
            </a:prstGeom>
            <a:solidFill>
              <a:srgbClr val="7B4B25"/>
            </a:solidFill>
            <a:ln>
              <a:solidFill>
                <a:srgbClr val="7B4B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E9F25C-2822-D648-944F-2D2621194ADF}"/>
                </a:ext>
              </a:extLst>
            </p:cNvPr>
            <p:cNvSpPr txBox="1"/>
            <p:nvPr/>
          </p:nvSpPr>
          <p:spPr>
            <a:xfrm>
              <a:off x="9889676" y="6581222"/>
              <a:ext cx="1309965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Residential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AC98097-7A42-C7A0-E587-995588EEF5E9}"/>
                </a:ext>
              </a:extLst>
            </p:cNvPr>
            <p:cNvSpPr txBox="1"/>
            <p:nvPr/>
          </p:nvSpPr>
          <p:spPr>
            <a:xfrm>
              <a:off x="9868575" y="6976714"/>
              <a:ext cx="1524590" cy="32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Non-Residential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01818B27-A9EB-00B1-9A3A-ED73603D46BA}"/>
              </a:ext>
            </a:extLst>
          </p:cNvPr>
          <p:cNvSpPr txBox="1"/>
          <p:nvPr/>
        </p:nvSpPr>
        <p:spPr>
          <a:xfrm>
            <a:off x="7731165" y="6364713"/>
            <a:ext cx="375249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6% probability of flooding at least once over 30 years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B1013DD-24F3-228A-C0CE-2AF02DD69ED5}"/>
              </a:ext>
            </a:extLst>
          </p:cNvPr>
          <p:cNvGrpSpPr/>
          <p:nvPr/>
        </p:nvGrpSpPr>
        <p:grpSpPr>
          <a:xfrm>
            <a:off x="563047" y="2048788"/>
            <a:ext cx="581129" cy="1700252"/>
            <a:chOff x="299715" y="1328975"/>
            <a:chExt cx="581129" cy="1700252"/>
          </a:xfrm>
        </p:grpSpPr>
        <p:sp>
          <p:nvSpPr>
            <p:cNvPr id="23" name="Content Placeholder 2">
              <a:extLst>
                <a:ext uri="{FF2B5EF4-FFF2-40B4-BE49-F238E27FC236}">
                  <a16:creationId xmlns:a16="http://schemas.microsoft.com/office/drawing/2014/main" id="{1E2BC9D1-82DD-146E-E756-DC8EA8A69D85}"/>
                </a:ext>
              </a:extLst>
            </p:cNvPr>
            <p:cNvSpPr txBox="1">
              <a:spLocks/>
            </p:cNvSpPr>
            <p:nvPr/>
          </p:nvSpPr>
          <p:spPr>
            <a:xfrm>
              <a:off x="329487" y="1328975"/>
              <a:ext cx="551357" cy="1700251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0.1 ft.</a:t>
              </a: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endParaRPr lang="en-US" sz="1050" dirty="0">
                <a:latin typeface="Arial Narrow" panose="020B0606020202030204" pitchFamily="34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en-US" sz="1000" b="1" dirty="0">
                  <a:latin typeface="Arial Narrow" panose="020B0606020202030204" pitchFamily="34" charset="0"/>
                </a:rPr>
                <a:t>FLOOD DEPTH</a:t>
              </a:r>
            </a:p>
            <a:p>
              <a:pPr marL="0" indent="0">
                <a:buNone/>
              </a:pPr>
              <a:br>
                <a:rPr lang="en-US" sz="1050" b="1" dirty="0">
                  <a:latin typeface="Arial Narrow" panose="020B0606020202030204" pitchFamily="34" charset="0"/>
                </a:rPr>
              </a:br>
              <a:r>
                <a:rPr lang="en-US" sz="1050" b="1" dirty="0">
                  <a:latin typeface="Arial Narrow" panose="020B0606020202030204" pitchFamily="34" charset="0"/>
                </a:rPr>
                <a:t>32.5 </a:t>
              </a:r>
              <a:r>
                <a:rPr lang="en-US" sz="1000" b="1" dirty="0">
                  <a:latin typeface="Arial Narrow" panose="020B0606020202030204" pitchFamily="34" charset="0"/>
                </a:rPr>
                <a:t>ft.</a:t>
              </a: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7CE1E0B-5FA5-5198-EE09-83507BFEEA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5683" t="11771" r="46770" b="12698"/>
            <a:stretch/>
          </p:blipFill>
          <p:spPr>
            <a:xfrm rot="10800000" flipH="1">
              <a:off x="299715" y="1328976"/>
              <a:ext cx="105262" cy="1700251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F9F798B-8331-3E55-7AA7-8FF8765152CA}"/>
              </a:ext>
            </a:extLst>
          </p:cNvPr>
          <p:cNvSpPr txBox="1"/>
          <p:nvPr/>
        </p:nvSpPr>
        <p:spPr>
          <a:xfrm>
            <a:off x="458991" y="6347715"/>
            <a:ext cx="544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15% of Camden is in the 0.2% Annual Flood Chance</a:t>
            </a:r>
          </a:p>
        </p:txBody>
      </p:sp>
      <p:pic>
        <p:nvPicPr>
          <p:cNvPr id="6" name="Picture 5" descr="A bird flying over a small town&#10;&#10;Description automatically generated">
            <a:extLst>
              <a:ext uri="{FF2B5EF4-FFF2-40B4-BE49-F238E27FC236}">
                <a16:creationId xmlns:a16="http://schemas.microsoft.com/office/drawing/2014/main" id="{71485CB9-BEF9-DA4F-2B83-99A5C9FF62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8" y="43742"/>
            <a:ext cx="583936" cy="54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25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273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Anahita Mahmoudi</dc:creator>
  <cp:lastModifiedBy>Anahita Mahmoudi</cp:lastModifiedBy>
  <cp:revision>3</cp:revision>
  <dcterms:created xsi:type="dcterms:W3CDTF">2024-01-23T16:57:49Z</dcterms:created>
  <dcterms:modified xsi:type="dcterms:W3CDTF">2024-11-01T16:48:57Z</dcterms:modified>
</cp:coreProperties>
</file>