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61" d="100"/>
          <a:sy n="161" d="100"/>
        </p:scale>
        <p:origin x="150" y="4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FED5-7A81-4E84-9F8E-D297E3AE80C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7DE3-B570-4FA0-95BC-81D36B546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212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FED5-7A81-4E84-9F8E-D297E3AE80C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7DE3-B570-4FA0-95BC-81D36B546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601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FED5-7A81-4E84-9F8E-D297E3AE80C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7DE3-B570-4FA0-95BC-81D36B546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501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FED5-7A81-4E84-9F8E-D297E3AE80C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7DE3-B570-4FA0-95BC-81D36B546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25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FED5-7A81-4E84-9F8E-D297E3AE80C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7DE3-B570-4FA0-95BC-81D36B546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449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FED5-7A81-4E84-9F8E-D297E3AE80C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7DE3-B570-4FA0-95BC-81D36B546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764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FED5-7A81-4E84-9F8E-D297E3AE80C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7DE3-B570-4FA0-95BC-81D36B546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167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FED5-7A81-4E84-9F8E-D297E3AE80C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7DE3-B570-4FA0-95BC-81D36B546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05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FED5-7A81-4E84-9F8E-D297E3AE80C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7DE3-B570-4FA0-95BC-81D36B546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417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FED5-7A81-4E84-9F8E-D297E3AE80C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7DE3-B570-4FA0-95BC-81D36B546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248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FED5-7A81-4E84-9F8E-D297E3AE80C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7DE3-B570-4FA0-95BC-81D36B546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229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FFED5-7A81-4E84-9F8E-D297E3AE80C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E7DE3-B570-4FA0-95BC-81D36B546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983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river flowing through a valley&#10;&#10;Description automatically generated">
            <a:extLst>
              <a:ext uri="{FF2B5EF4-FFF2-40B4-BE49-F238E27FC236}">
                <a16:creationId xmlns:a16="http://schemas.microsoft.com/office/drawing/2014/main" id="{F901F190-7465-1595-DB07-71CA4413EB9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72" b="17327"/>
          <a:stretch/>
        </p:blipFill>
        <p:spPr>
          <a:xfrm>
            <a:off x="-13622" y="-1"/>
            <a:ext cx="12192000" cy="6858001"/>
          </a:xfrm>
          <a:prstGeom prst="rect">
            <a:avLst/>
          </a:prstGeom>
        </p:spPr>
      </p:pic>
      <p:sp>
        <p:nvSpPr>
          <p:cNvPr id="28" name="Title 1">
            <a:extLst>
              <a:ext uri="{FF2B5EF4-FFF2-40B4-BE49-F238E27FC236}">
                <a16:creationId xmlns:a16="http://schemas.microsoft.com/office/drawing/2014/main" id="{741BCA38-5CD3-BC96-3A6C-6A6D47922E72}"/>
              </a:ext>
            </a:extLst>
          </p:cNvPr>
          <p:cNvSpPr txBox="1">
            <a:spLocks/>
          </p:cNvSpPr>
          <p:nvPr/>
        </p:nvSpPr>
        <p:spPr>
          <a:xfrm>
            <a:off x="0" y="1390"/>
            <a:ext cx="12192000" cy="63869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4625" algn="ctr"/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3A975EA-F1CD-D4BB-D82A-64F93A73E8EC}"/>
              </a:ext>
            </a:extLst>
          </p:cNvPr>
          <p:cNvSpPr txBox="1"/>
          <p:nvPr/>
        </p:nvSpPr>
        <p:spPr>
          <a:xfrm>
            <a:off x="7731165" y="6364713"/>
            <a:ext cx="375249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/>
              <a:t>96% probability of flooding at least once over 30 years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82EF19E-85A1-7C91-E52E-7AEFA50221C7}"/>
              </a:ext>
            </a:extLst>
          </p:cNvPr>
          <p:cNvSpPr txBox="1"/>
          <p:nvPr/>
        </p:nvSpPr>
        <p:spPr>
          <a:xfrm>
            <a:off x="9525000" y="133921"/>
            <a:ext cx="23213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Clendenin, WV</a:t>
            </a:r>
            <a:endParaRPr lang="en-US" sz="24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D0B1831-6418-4DCD-9A34-B10045C0B0E1}"/>
              </a:ext>
            </a:extLst>
          </p:cNvPr>
          <p:cNvSpPr txBox="1"/>
          <p:nvPr/>
        </p:nvSpPr>
        <p:spPr>
          <a:xfrm>
            <a:off x="2093501" y="90990"/>
            <a:ext cx="5662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FEMA 10% Annual Chance (10-year) </a:t>
            </a: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21F6ADC0-4D71-16BA-67D6-E1AA41744CBA}"/>
              </a:ext>
            </a:extLst>
          </p:cNvPr>
          <p:cNvGrpSpPr/>
          <p:nvPr/>
        </p:nvGrpSpPr>
        <p:grpSpPr>
          <a:xfrm>
            <a:off x="9607410" y="5271581"/>
            <a:ext cx="2003425" cy="680106"/>
            <a:chOff x="9256704" y="6579661"/>
            <a:chExt cx="2136461" cy="725268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A79D7879-0891-4E7E-3117-AAF131C1A8DD}"/>
                </a:ext>
              </a:extLst>
            </p:cNvPr>
            <p:cNvSpPr/>
            <p:nvPr/>
          </p:nvSpPr>
          <p:spPr>
            <a:xfrm>
              <a:off x="9256704" y="6579661"/>
              <a:ext cx="557856" cy="276999"/>
            </a:xfrm>
            <a:prstGeom prst="rect">
              <a:avLst/>
            </a:prstGeom>
            <a:solidFill>
              <a:srgbClr val="FCEDA5"/>
            </a:solidFill>
            <a:ln>
              <a:solidFill>
                <a:srgbClr val="FCEDA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357279C2-58B1-613F-E8BD-2090C52E6CBA}"/>
                </a:ext>
              </a:extLst>
            </p:cNvPr>
            <p:cNvSpPr/>
            <p:nvPr/>
          </p:nvSpPr>
          <p:spPr>
            <a:xfrm>
              <a:off x="9256704" y="7000101"/>
              <a:ext cx="557856" cy="276999"/>
            </a:xfrm>
            <a:prstGeom prst="rect">
              <a:avLst/>
            </a:prstGeom>
            <a:solidFill>
              <a:srgbClr val="7B4B25"/>
            </a:solidFill>
            <a:ln>
              <a:solidFill>
                <a:srgbClr val="7B4B2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25635874-70ED-B1C3-ED8D-45FA8FA7EE6A}"/>
                </a:ext>
              </a:extLst>
            </p:cNvPr>
            <p:cNvSpPr txBox="1"/>
            <p:nvPr/>
          </p:nvSpPr>
          <p:spPr>
            <a:xfrm>
              <a:off x="9889676" y="6581222"/>
              <a:ext cx="1309965" cy="328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bg1"/>
                  </a:solidFill>
                </a:rPr>
                <a:t>Residential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3C505BFB-D79C-26A7-83B7-2D053453FB89}"/>
                </a:ext>
              </a:extLst>
            </p:cNvPr>
            <p:cNvSpPr txBox="1"/>
            <p:nvPr/>
          </p:nvSpPr>
          <p:spPr>
            <a:xfrm>
              <a:off x="9868575" y="6976714"/>
              <a:ext cx="1524590" cy="328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bg1"/>
                  </a:solidFill>
                </a:rPr>
                <a:t>Non-Residential</a:t>
              </a:r>
            </a:p>
          </p:txBody>
        </p: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F324C6F3-E8D1-D1EE-FE19-0B8E6EA2B4FA}"/>
              </a:ext>
            </a:extLst>
          </p:cNvPr>
          <p:cNvSpPr txBox="1"/>
          <p:nvPr/>
        </p:nvSpPr>
        <p:spPr>
          <a:xfrm>
            <a:off x="458991" y="6347715"/>
            <a:ext cx="5445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13.4% of Clendenin is in the 10% Annual Flood Chance</a:t>
            </a: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C1B30EFE-4285-1621-5BB5-0FF4499879E0}"/>
              </a:ext>
            </a:extLst>
          </p:cNvPr>
          <p:cNvGrpSpPr/>
          <p:nvPr/>
        </p:nvGrpSpPr>
        <p:grpSpPr>
          <a:xfrm>
            <a:off x="563047" y="2048788"/>
            <a:ext cx="581129" cy="1700252"/>
            <a:chOff x="299715" y="1328975"/>
            <a:chExt cx="581129" cy="1700252"/>
          </a:xfrm>
        </p:grpSpPr>
        <p:sp>
          <p:nvSpPr>
            <p:cNvPr id="62" name="Content Placeholder 2">
              <a:extLst>
                <a:ext uri="{FF2B5EF4-FFF2-40B4-BE49-F238E27FC236}">
                  <a16:creationId xmlns:a16="http://schemas.microsoft.com/office/drawing/2014/main" id="{1975DA26-4F4E-A7A3-1FC6-85628F8E0C8C}"/>
                </a:ext>
              </a:extLst>
            </p:cNvPr>
            <p:cNvSpPr txBox="1">
              <a:spLocks/>
            </p:cNvSpPr>
            <p:nvPr/>
          </p:nvSpPr>
          <p:spPr>
            <a:xfrm>
              <a:off x="329487" y="1328975"/>
              <a:ext cx="551357" cy="1700251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latin typeface="Arial Narrow" panose="020B0606020202030204" pitchFamily="34" charset="0"/>
                </a:rPr>
                <a:t>0.1 ft.</a:t>
              </a:r>
            </a:p>
            <a:p>
              <a:endParaRPr lang="en-US" sz="1050" dirty="0">
                <a:latin typeface="Arial Narrow" panose="020B0606020202030204" pitchFamily="34" charset="0"/>
              </a:endParaRPr>
            </a:p>
            <a:p>
              <a:endParaRPr lang="en-US" sz="1050" dirty="0">
                <a:latin typeface="Arial Narrow" panose="020B0606020202030204" pitchFamily="34" charset="0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000" b="1" dirty="0">
                  <a:latin typeface="Arial Narrow" panose="020B0606020202030204" pitchFamily="34" charset="0"/>
                </a:rPr>
                <a:t>FLOOD DEPTH</a:t>
              </a:r>
            </a:p>
            <a:p>
              <a:pPr marL="0" indent="0">
                <a:buNone/>
              </a:pPr>
              <a:br>
                <a:rPr lang="en-US" sz="1050" dirty="0">
                  <a:latin typeface="Arial Narrow" panose="020B0606020202030204" pitchFamily="34" charset="0"/>
                </a:rPr>
              </a:br>
              <a:br>
                <a:rPr lang="en-US" sz="1050" dirty="0">
                  <a:latin typeface="Arial Narrow" panose="020B0606020202030204" pitchFamily="34" charset="0"/>
                </a:rPr>
              </a:br>
              <a:r>
                <a:rPr lang="en-US" sz="1000" b="1" dirty="0">
                  <a:latin typeface="Arial Narrow" panose="020B0606020202030204" pitchFamily="34" charset="0"/>
                </a:rPr>
                <a:t>27.8 ft.</a:t>
              </a:r>
            </a:p>
          </p:txBody>
        </p:sp>
        <p:pic>
          <p:nvPicPr>
            <p:cNvPr id="63" name="Picture 62">
              <a:extLst>
                <a:ext uri="{FF2B5EF4-FFF2-40B4-BE49-F238E27FC236}">
                  <a16:creationId xmlns:a16="http://schemas.microsoft.com/office/drawing/2014/main" id="{68CB4F41-D4D5-2A81-F3BC-B9BE8030908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45683" t="11771" r="46770" b="12698"/>
            <a:stretch/>
          </p:blipFill>
          <p:spPr>
            <a:xfrm rot="10800000" flipH="1">
              <a:off x="299715" y="1328976"/>
              <a:ext cx="105262" cy="1700251"/>
            </a:xfrm>
            <a:prstGeom prst="rect">
              <a:avLst/>
            </a:prstGeom>
          </p:spPr>
        </p:pic>
      </p:grpSp>
      <p:pic>
        <p:nvPicPr>
          <p:cNvPr id="5" name="Picture 4" descr="A bird flying over a small town&#10;&#10;Description automatically generated">
            <a:extLst>
              <a:ext uri="{FF2B5EF4-FFF2-40B4-BE49-F238E27FC236}">
                <a16:creationId xmlns:a16="http://schemas.microsoft.com/office/drawing/2014/main" id="{8D2C1FBC-B981-3166-7E89-8BF7AAE03CE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78" y="43742"/>
            <a:ext cx="583936" cy="54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585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1390"/>
            <a:ext cx="12192000" cy="63869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4625" algn="ctr"/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 descr="A map of a river flowing through a valley&#10;&#10;Description automatically generated">
            <a:extLst>
              <a:ext uri="{FF2B5EF4-FFF2-40B4-BE49-F238E27FC236}">
                <a16:creationId xmlns:a16="http://schemas.microsoft.com/office/drawing/2014/main" id="{77AB6FCB-C07F-C0C6-8B22-FFFEEF23415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88" b="17328"/>
          <a:stretch/>
        </p:blipFill>
        <p:spPr>
          <a:xfrm>
            <a:off x="-16896" y="-1"/>
            <a:ext cx="12192000" cy="6856611"/>
          </a:xfrm>
          <a:prstGeom prst="rect">
            <a:avLst/>
          </a:prstGeom>
        </p:spPr>
      </p:pic>
      <p:sp>
        <p:nvSpPr>
          <p:cNvPr id="17" name="Title 1">
            <a:extLst>
              <a:ext uri="{FF2B5EF4-FFF2-40B4-BE49-F238E27FC236}">
                <a16:creationId xmlns:a16="http://schemas.microsoft.com/office/drawing/2014/main" id="{04EDAB94-94B6-CC9D-E545-A41E75291171}"/>
              </a:ext>
            </a:extLst>
          </p:cNvPr>
          <p:cNvSpPr txBox="1">
            <a:spLocks/>
          </p:cNvSpPr>
          <p:nvPr/>
        </p:nvSpPr>
        <p:spPr>
          <a:xfrm>
            <a:off x="0" y="1390"/>
            <a:ext cx="12192000" cy="63869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4625" algn="ctr"/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00D5D78-AC75-5C50-F2B5-F4126BB07E36}"/>
              </a:ext>
            </a:extLst>
          </p:cNvPr>
          <p:cNvSpPr txBox="1"/>
          <p:nvPr/>
        </p:nvSpPr>
        <p:spPr>
          <a:xfrm>
            <a:off x="7833153" y="6453612"/>
            <a:ext cx="375249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/>
              <a:t>71% probability of flooding at least once over 30 years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739305E-3907-3389-6955-115954FB3CF3}"/>
              </a:ext>
            </a:extLst>
          </p:cNvPr>
          <p:cNvSpPr txBox="1"/>
          <p:nvPr/>
        </p:nvSpPr>
        <p:spPr>
          <a:xfrm>
            <a:off x="9334500" y="90990"/>
            <a:ext cx="23213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Clendenin, WV</a:t>
            </a:r>
            <a:endParaRPr lang="en-US" sz="24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0946E18-1AD1-8642-E50A-A0E1FDF72B26}"/>
              </a:ext>
            </a:extLst>
          </p:cNvPr>
          <p:cNvSpPr txBox="1"/>
          <p:nvPr/>
        </p:nvSpPr>
        <p:spPr>
          <a:xfrm>
            <a:off x="1998909" y="75993"/>
            <a:ext cx="5662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FEMA 4% Annual Chance (25-year) 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5D8AF5F-3A55-56D8-D702-86C2019BA172}"/>
              </a:ext>
            </a:extLst>
          </p:cNvPr>
          <p:cNvGrpSpPr/>
          <p:nvPr/>
        </p:nvGrpSpPr>
        <p:grpSpPr>
          <a:xfrm>
            <a:off x="9607410" y="5271581"/>
            <a:ext cx="2003425" cy="680106"/>
            <a:chOff x="9256704" y="6579661"/>
            <a:chExt cx="2136461" cy="725268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7221AD7E-33A1-A919-9FCE-E769384739C2}"/>
                </a:ext>
              </a:extLst>
            </p:cNvPr>
            <p:cNvSpPr/>
            <p:nvPr/>
          </p:nvSpPr>
          <p:spPr>
            <a:xfrm>
              <a:off x="9256704" y="6579661"/>
              <a:ext cx="557856" cy="276999"/>
            </a:xfrm>
            <a:prstGeom prst="rect">
              <a:avLst/>
            </a:prstGeom>
            <a:solidFill>
              <a:srgbClr val="FCEDA5"/>
            </a:solidFill>
            <a:ln>
              <a:solidFill>
                <a:srgbClr val="FCEDA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889C527-822F-7840-5980-D25E888AEC91}"/>
                </a:ext>
              </a:extLst>
            </p:cNvPr>
            <p:cNvSpPr/>
            <p:nvPr/>
          </p:nvSpPr>
          <p:spPr>
            <a:xfrm>
              <a:off x="9256704" y="7000101"/>
              <a:ext cx="557856" cy="276999"/>
            </a:xfrm>
            <a:prstGeom prst="rect">
              <a:avLst/>
            </a:prstGeom>
            <a:solidFill>
              <a:srgbClr val="7B4B25"/>
            </a:solidFill>
            <a:ln>
              <a:solidFill>
                <a:srgbClr val="7B4B2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49ABE7BF-A7A3-92A1-A965-42DC0C492504}"/>
                </a:ext>
              </a:extLst>
            </p:cNvPr>
            <p:cNvSpPr txBox="1"/>
            <p:nvPr/>
          </p:nvSpPr>
          <p:spPr>
            <a:xfrm>
              <a:off x="9889676" y="6581222"/>
              <a:ext cx="1309965" cy="328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bg1"/>
                  </a:solidFill>
                </a:rPr>
                <a:t>Residential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83B7C18F-8E7F-DEBD-D06B-C29042C4D35D}"/>
                </a:ext>
              </a:extLst>
            </p:cNvPr>
            <p:cNvSpPr txBox="1"/>
            <p:nvPr/>
          </p:nvSpPr>
          <p:spPr>
            <a:xfrm>
              <a:off x="9868575" y="6976714"/>
              <a:ext cx="1524590" cy="328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bg1"/>
                  </a:solidFill>
                </a:rPr>
                <a:t>Non-Residential</a:t>
              </a:r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BAF4329A-AE8C-E515-38C4-F83D7DBBB44A}"/>
              </a:ext>
            </a:extLst>
          </p:cNvPr>
          <p:cNvSpPr txBox="1"/>
          <p:nvPr/>
        </p:nvSpPr>
        <p:spPr>
          <a:xfrm>
            <a:off x="458991" y="6347715"/>
            <a:ext cx="5445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19% of Clendenin is in the 4% Annual Flood Chance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2424DB99-896D-F3C8-E943-3F39B59F3613}"/>
              </a:ext>
            </a:extLst>
          </p:cNvPr>
          <p:cNvGrpSpPr/>
          <p:nvPr/>
        </p:nvGrpSpPr>
        <p:grpSpPr>
          <a:xfrm>
            <a:off x="563047" y="2048788"/>
            <a:ext cx="581129" cy="1700252"/>
            <a:chOff x="299715" y="1328975"/>
            <a:chExt cx="581129" cy="1700252"/>
          </a:xfrm>
        </p:grpSpPr>
        <p:sp>
          <p:nvSpPr>
            <p:cNvPr id="43" name="Content Placeholder 2">
              <a:extLst>
                <a:ext uri="{FF2B5EF4-FFF2-40B4-BE49-F238E27FC236}">
                  <a16:creationId xmlns:a16="http://schemas.microsoft.com/office/drawing/2014/main" id="{1981F868-ED0E-4BCA-09B4-8C4E8CBAFC6A}"/>
                </a:ext>
              </a:extLst>
            </p:cNvPr>
            <p:cNvSpPr txBox="1">
              <a:spLocks/>
            </p:cNvSpPr>
            <p:nvPr/>
          </p:nvSpPr>
          <p:spPr>
            <a:xfrm>
              <a:off x="329487" y="1328975"/>
              <a:ext cx="551357" cy="1700251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latin typeface="Arial Narrow" panose="020B0606020202030204" pitchFamily="34" charset="0"/>
                </a:rPr>
                <a:t>0.1 ft.</a:t>
              </a:r>
            </a:p>
            <a:p>
              <a:endParaRPr lang="en-US" sz="1050" dirty="0">
                <a:latin typeface="Arial Narrow" panose="020B0606020202030204" pitchFamily="34" charset="0"/>
              </a:endParaRPr>
            </a:p>
            <a:p>
              <a:endParaRPr lang="en-US" sz="1050" dirty="0">
                <a:latin typeface="Arial Narrow" panose="020B0606020202030204" pitchFamily="34" charset="0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000" b="1" dirty="0">
                  <a:latin typeface="Arial Narrow" panose="020B0606020202030204" pitchFamily="34" charset="0"/>
                </a:rPr>
                <a:t>FLOOD DEPTH</a:t>
              </a:r>
            </a:p>
            <a:p>
              <a:pPr marL="0" indent="0">
                <a:buNone/>
              </a:pPr>
              <a:br>
                <a:rPr lang="en-US" sz="1050" dirty="0">
                  <a:latin typeface="Arial Narrow" panose="020B0606020202030204" pitchFamily="34" charset="0"/>
                </a:rPr>
              </a:br>
              <a:br>
                <a:rPr lang="en-US" sz="1050" dirty="0">
                  <a:latin typeface="Arial Narrow" panose="020B0606020202030204" pitchFamily="34" charset="0"/>
                </a:rPr>
              </a:br>
              <a:r>
                <a:rPr lang="en-US" sz="1000" b="1" dirty="0">
                  <a:latin typeface="Arial Narrow" panose="020B0606020202030204" pitchFamily="34" charset="0"/>
                </a:rPr>
                <a:t>27.8 ft.</a:t>
              </a:r>
            </a:p>
          </p:txBody>
        </p:sp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7115A2C7-08F2-3995-F7CB-7BEED4E7B8C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45683" t="11771" r="46770" b="12698"/>
            <a:stretch/>
          </p:blipFill>
          <p:spPr>
            <a:xfrm rot="10800000" flipH="1">
              <a:off x="299715" y="1328976"/>
              <a:ext cx="105262" cy="1700251"/>
            </a:xfrm>
            <a:prstGeom prst="rect">
              <a:avLst/>
            </a:prstGeom>
          </p:spPr>
        </p:pic>
      </p:grpSp>
      <p:pic>
        <p:nvPicPr>
          <p:cNvPr id="3" name="Picture 2" descr="A bird flying over a small town&#10;&#10;Description automatically generated">
            <a:extLst>
              <a:ext uri="{FF2B5EF4-FFF2-40B4-BE49-F238E27FC236}">
                <a16:creationId xmlns:a16="http://schemas.microsoft.com/office/drawing/2014/main" id="{300151D7-AE30-F065-9D24-D2B23EDBD40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78" y="43742"/>
            <a:ext cx="583936" cy="54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534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ue river flowing through a valley&#10;&#10;Description automatically generated">
            <a:extLst>
              <a:ext uri="{FF2B5EF4-FFF2-40B4-BE49-F238E27FC236}">
                <a16:creationId xmlns:a16="http://schemas.microsoft.com/office/drawing/2014/main" id="{B6405281-7764-77AE-28E2-C5CFADCE11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8" b="20218"/>
          <a:stretch/>
        </p:blipFill>
        <p:spPr>
          <a:xfrm>
            <a:off x="-14515" y="266700"/>
            <a:ext cx="12192000" cy="659130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2497D8D4-39F4-8AED-33DB-E0DD4EE48276}"/>
              </a:ext>
            </a:extLst>
          </p:cNvPr>
          <p:cNvSpPr txBox="1">
            <a:spLocks/>
          </p:cNvSpPr>
          <p:nvPr/>
        </p:nvSpPr>
        <p:spPr>
          <a:xfrm>
            <a:off x="0" y="1390"/>
            <a:ext cx="12192000" cy="63869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4625" algn="ctr"/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426EF5-2962-BDF0-29F1-4061FD8CA59D}"/>
              </a:ext>
            </a:extLst>
          </p:cNvPr>
          <p:cNvSpPr txBox="1"/>
          <p:nvPr/>
        </p:nvSpPr>
        <p:spPr>
          <a:xfrm>
            <a:off x="7835940" y="6412338"/>
            <a:ext cx="375249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/>
              <a:t>45% probability of flooding at least once over 30 years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DBCCE07-D400-22CF-B7AF-218923132486}"/>
              </a:ext>
            </a:extLst>
          </p:cNvPr>
          <p:cNvSpPr txBox="1"/>
          <p:nvPr/>
        </p:nvSpPr>
        <p:spPr>
          <a:xfrm>
            <a:off x="9372600" y="152163"/>
            <a:ext cx="23213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Clendenin, WV</a:t>
            </a:r>
            <a:endParaRPr lang="en-US" sz="2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BAEA9DD-8FB9-049A-98EE-6EEA11464AA1}"/>
              </a:ext>
            </a:extLst>
          </p:cNvPr>
          <p:cNvSpPr txBox="1"/>
          <p:nvPr/>
        </p:nvSpPr>
        <p:spPr>
          <a:xfrm>
            <a:off x="2020476" y="97573"/>
            <a:ext cx="5662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FEMA 2% Annual Chance (50-year) 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14E608C-C12D-ABBA-1C7C-723F0689C3F5}"/>
              </a:ext>
            </a:extLst>
          </p:cNvPr>
          <p:cNvGrpSpPr/>
          <p:nvPr/>
        </p:nvGrpSpPr>
        <p:grpSpPr>
          <a:xfrm>
            <a:off x="9607410" y="5271581"/>
            <a:ext cx="2003425" cy="680106"/>
            <a:chOff x="9256704" y="6579661"/>
            <a:chExt cx="2136461" cy="725268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DA4EDB1-85D3-D850-A3D0-3E3320D68C9F}"/>
                </a:ext>
              </a:extLst>
            </p:cNvPr>
            <p:cNvSpPr/>
            <p:nvPr/>
          </p:nvSpPr>
          <p:spPr>
            <a:xfrm>
              <a:off x="9256704" y="6579661"/>
              <a:ext cx="557856" cy="276999"/>
            </a:xfrm>
            <a:prstGeom prst="rect">
              <a:avLst/>
            </a:prstGeom>
            <a:solidFill>
              <a:srgbClr val="FCEDA5"/>
            </a:solidFill>
            <a:ln>
              <a:solidFill>
                <a:srgbClr val="FCEDA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CCD62FA-5015-76EA-0701-CBB84DE1ED60}"/>
                </a:ext>
              </a:extLst>
            </p:cNvPr>
            <p:cNvSpPr/>
            <p:nvPr/>
          </p:nvSpPr>
          <p:spPr>
            <a:xfrm>
              <a:off x="9256704" y="7000101"/>
              <a:ext cx="557856" cy="276999"/>
            </a:xfrm>
            <a:prstGeom prst="rect">
              <a:avLst/>
            </a:prstGeom>
            <a:solidFill>
              <a:srgbClr val="7B4B25"/>
            </a:solidFill>
            <a:ln>
              <a:solidFill>
                <a:srgbClr val="7B4B2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14B0710-3339-D59B-EDA4-984384BA17BC}"/>
                </a:ext>
              </a:extLst>
            </p:cNvPr>
            <p:cNvSpPr txBox="1"/>
            <p:nvPr/>
          </p:nvSpPr>
          <p:spPr>
            <a:xfrm>
              <a:off x="9889676" y="6581222"/>
              <a:ext cx="1309965" cy="328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bg1"/>
                  </a:solidFill>
                </a:rPr>
                <a:t>Residential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CA4B95CA-54BB-53DA-47B3-3DC9E9360E6F}"/>
                </a:ext>
              </a:extLst>
            </p:cNvPr>
            <p:cNvSpPr txBox="1"/>
            <p:nvPr/>
          </p:nvSpPr>
          <p:spPr>
            <a:xfrm>
              <a:off x="9868575" y="6976714"/>
              <a:ext cx="1524590" cy="328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bg1"/>
                  </a:solidFill>
                </a:rPr>
                <a:t>Non-Residential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AF107015-50FB-AF85-EF8F-D991E816013A}"/>
              </a:ext>
            </a:extLst>
          </p:cNvPr>
          <p:cNvGrpSpPr/>
          <p:nvPr/>
        </p:nvGrpSpPr>
        <p:grpSpPr>
          <a:xfrm>
            <a:off x="563047" y="2048788"/>
            <a:ext cx="581129" cy="1700252"/>
            <a:chOff x="299715" y="1328975"/>
            <a:chExt cx="581129" cy="1700252"/>
          </a:xfrm>
        </p:grpSpPr>
        <p:sp>
          <p:nvSpPr>
            <p:cNvPr id="35" name="Content Placeholder 2">
              <a:extLst>
                <a:ext uri="{FF2B5EF4-FFF2-40B4-BE49-F238E27FC236}">
                  <a16:creationId xmlns:a16="http://schemas.microsoft.com/office/drawing/2014/main" id="{C7C5C3C7-3F43-2F1F-E3B9-4782B43E1642}"/>
                </a:ext>
              </a:extLst>
            </p:cNvPr>
            <p:cNvSpPr txBox="1">
              <a:spLocks/>
            </p:cNvSpPr>
            <p:nvPr/>
          </p:nvSpPr>
          <p:spPr>
            <a:xfrm>
              <a:off x="329487" y="1328975"/>
              <a:ext cx="551357" cy="1700251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latin typeface="Arial Narrow" panose="020B0606020202030204" pitchFamily="34" charset="0"/>
                </a:rPr>
                <a:t>0.1 ft.</a:t>
              </a:r>
            </a:p>
            <a:p>
              <a:endParaRPr lang="en-US" sz="1050" dirty="0">
                <a:latin typeface="Arial Narrow" panose="020B0606020202030204" pitchFamily="34" charset="0"/>
              </a:endParaRPr>
            </a:p>
            <a:p>
              <a:endParaRPr lang="en-US" sz="1050" dirty="0">
                <a:latin typeface="Arial Narrow" panose="020B0606020202030204" pitchFamily="34" charset="0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000" b="1" dirty="0">
                  <a:latin typeface="Arial Narrow" panose="020B0606020202030204" pitchFamily="34" charset="0"/>
                </a:rPr>
                <a:t>FLOOD DEPTH</a:t>
              </a:r>
            </a:p>
            <a:p>
              <a:pPr marL="0" indent="0">
                <a:buNone/>
              </a:pPr>
              <a:br>
                <a:rPr lang="en-US" sz="1050" dirty="0">
                  <a:latin typeface="Arial Narrow" panose="020B0606020202030204" pitchFamily="34" charset="0"/>
                </a:rPr>
              </a:br>
              <a:br>
                <a:rPr lang="en-US" sz="1050" dirty="0">
                  <a:latin typeface="Arial Narrow" panose="020B0606020202030204" pitchFamily="34" charset="0"/>
                </a:rPr>
              </a:br>
              <a:r>
                <a:rPr lang="en-US" sz="1000" b="1" dirty="0">
                  <a:latin typeface="Arial Narrow" panose="020B0606020202030204" pitchFamily="34" charset="0"/>
                </a:rPr>
                <a:t>35.2 ft.</a:t>
              </a:r>
            </a:p>
          </p:txBody>
        </p:sp>
        <p:pic>
          <p:nvPicPr>
            <p:cNvPr id="36" name="Picture 35">
              <a:extLst>
                <a:ext uri="{FF2B5EF4-FFF2-40B4-BE49-F238E27FC236}">
                  <a16:creationId xmlns:a16="http://schemas.microsoft.com/office/drawing/2014/main" id="{03ECF35D-3EBA-577F-BADC-3833FA14723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45683" t="11771" r="46770" b="12698"/>
            <a:stretch/>
          </p:blipFill>
          <p:spPr>
            <a:xfrm rot="10800000" flipH="1">
              <a:off x="299715" y="1328976"/>
              <a:ext cx="105262" cy="1700251"/>
            </a:xfrm>
            <a:prstGeom prst="rect">
              <a:avLst/>
            </a:prstGeom>
          </p:spPr>
        </p:pic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23DF011A-10FD-EBDE-2CC7-4E518E34DF54}"/>
              </a:ext>
            </a:extLst>
          </p:cNvPr>
          <p:cNvSpPr txBox="1"/>
          <p:nvPr/>
        </p:nvSpPr>
        <p:spPr>
          <a:xfrm>
            <a:off x="466248" y="6345483"/>
            <a:ext cx="5445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22.5% of Clendenin is in the 4% Annual Flood Chance</a:t>
            </a:r>
          </a:p>
        </p:txBody>
      </p:sp>
      <p:pic>
        <p:nvPicPr>
          <p:cNvPr id="3" name="Picture 2" descr="A bird flying over a small town&#10;&#10;Description automatically generated">
            <a:extLst>
              <a:ext uri="{FF2B5EF4-FFF2-40B4-BE49-F238E27FC236}">
                <a16:creationId xmlns:a16="http://schemas.microsoft.com/office/drawing/2014/main" id="{C6F5523A-8F74-872E-9EC5-F2A2EBA5409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78" y="43742"/>
            <a:ext cx="583936" cy="54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302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 descr="A map of a river&#10;&#10;Description automatically generated">
            <a:extLst>
              <a:ext uri="{FF2B5EF4-FFF2-40B4-BE49-F238E27FC236}">
                <a16:creationId xmlns:a16="http://schemas.microsoft.com/office/drawing/2014/main" id="{EDA963B1-0CAD-14B3-C3CF-407095FFE90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8" r="813" b="20769"/>
          <a:stretch/>
        </p:blipFill>
        <p:spPr>
          <a:xfrm>
            <a:off x="1" y="263512"/>
            <a:ext cx="12192000" cy="659448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193D770-7B31-C616-3EEC-F73779E1C529}"/>
              </a:ext>
            </a:extLst>
          </p:cNvPr>
          <p:cNvSpPr txBox="1">
            <a:spLocks/>
          </p:cNvSpPr>
          <p:nvPr/>
        </p:nvSpPr>
        <p:spPr>
          <a:xfrm>
            <a:off x="0" y="1390"/>
            <a:ext cx="12192000" cy="63869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4625" algn="ctr"/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A05D0E-EF00-69ED-005A-6E4C20660734}"/>
              </a:ext>
            </a:extLst>
          </p:cNvPr>
          <p:cNvSpPr txBox="1"/>
          <p:nvPr/>
        </p:nvSpPr>
        <p:spPr>
          <a:xfrm>
            <a:off x="7731165" y="6364713"/>
            <a:ext cx="375249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/>
              <a:t>26% probability of flooding at least once over 30 years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B9208C2-F317-FF05-9778-973C52D57BA3}"/>
              </a:ext>
            </a:extLst>
          </p:cNvPr>
          <p:cNvSpPr txBox="1"/>
          <p:nvPr/>
        </p:nvSpPr>
        <p:spPr>
          <a:xfrm>
            <a:off x="9525000" y="133921"/>
            <a:ext cx="23213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Clendenin, WV</a:t>
            </a:r>
            <a:endParaRPr lang="en-US" sz="2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85DFDE-CE58-941E-D1E7-98BCD5A6C514}"/>
              </a:ext>
            </a:extLst>
          </p:cNvPr>
          <p:cNvSpPr txBox="1"/>
          <p:nvPr/>
        </p:nvSpPr>
        <p:spPr>
          <a:xfrm>
            <a:off x="2106201" y="90990"/>
            <a:ext cx="5662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FEMA 1% Annual Chance (100-year)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B6F90DD-076D-D02C-6B30-876B59B9C33B}"/>
              </a:ext>
            </a:extLst>
          </p:cNvPr>
          <p:cNvGrpSpPr/>
          <p:nvPr/>
        </p:nvGrpSpPr>
        <p:grpSpPr>
          <a:xfrm>
            <a:off x="9607410" y="5271581"/>
            <a:ext cx="2003425" cy="680106"/>
            <a:chOff x="9256704" y="6579661"/>
            <a:chExt cx="2136461" cy="725268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4DEDC8F3-84E2-D21F-26E5-D5653514C8EB}"/>
                </a:ext>
              </a:extLst>
            </p:cNvPr>
            <p:cNvSpPr/>
            <p:nvPr/>
          </p:nvSpPr>
          <p:spPr>
            <a:xfrm>
              <a:off x="9256704" y="6579661"/>
              <a:ext cx="557856" cy="276999"/>
            </a:xfrm>
            <a:prstGeom prst="rect">
              <a:avLst/>
            </a:prstGeom>
            <a:solidFill>
              <a:srgbClr val="FCEDA5"/>
            </a:solidFill>
            <a:ln>
              <a:solidFill>
                <a:srgbClr val="FCEDA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A2A295CC-1FEC-C2F3-C3F1-321D34E8D18E}"/>
                </a:ext>
              </a:extLst>
            </p:cNvPr>
            <p:cNvSpPr/>
            <p:nvPr/>
          </p:nvSpPr>
          <p:spPr>
            <a:xfrm>
              <a:off x="9256704" y="7000101"/>
              <a:ext cx="557856" cy="276999"/>
            </a:xfrm>
            <a:prstGeom prst="rect">
              <a:avLst/>
            </a:prstGeom>
            <a:solidFill>
              <a:srgbClr val="7B4B25"/>
            </a:solidFill>
            <a:ln>
              <a:solidFill>
                <a:srgbClr val="7B4B2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9983654-3B9B-CFF0-6CA5-3F50A544C201}"/>
                </a:ext>
              </a:extLst>
            </p:cNvPr>
            <p:cNvSpPr txBox="1"/>
            <p:nvPr/>
          </p:nvSpPr>
          <p:spPr>
            <a:xfrm>
              <a:off x="9889676" y="6581222"/>
              <a:ext cx="1309965" cy="328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bg1"/>
                  </a:solidFill>
                </a:rPr>
                <a:t>Residential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0D37E579-B462-F019-5E13-1F8541688E18}"/>
                </a:ext>
              </a:extLst>
            </p:cNvPr>
            <p:cNvSpPr txBox="1"/>
            <p:nvPr/>
          </p:nvSpPr>
          <p:spPr>
            <a:xfrm>
              <a:off x="9868575" y="6976714"/>
              <a:ext cx="1524590" cy="328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bg1"/>
                  </a:solidFill>
                </a:rPr>
                <a:t>Non-Residential</a:t>
              </a: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830558E1-002A-383F-D9D1-424D46C257C3}"/>
              </a:ext>
            </a:extLst>
          </p:cNvPr>
          <p:cNvSpPr txBox="1"/>
          <p:nvPr/>
        </p:nvSpPr>
        <p:spPr>
          <a:xfrm>
            <a:off x="458991" y="6347715"/>
            <a:ext cx="5445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23.5% of Clendenin is in the 1% Annual Flood Chance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6AAC21C2-1F00-AA2B-53C0-2C1EF15BBE88}"/>
              </a:ext>
            </a:extLst>
          </p:cNvPr>
          <p:cNvGrpSpPr/>
          <p:nvPr/>
        </p:nvGrpSpPr>
        <p:grpSpPr>
          <a:xfrm>
            <a:off x="563047" y="2048788"/>
            <a:ext cx="581129" cy="1700252"/>
            <a:chOff x="299715" y="1328975"/>
            <a:chExt cx="581129" cy="1700252"/>
          </a:xfrm>
        </p:grpSpPr>
        <p:sp>
          <p:nvSpPr>
            <p:cNvPr id="42" name="Content Placeholder 2">
              <a:extLst>
                <a:ext uri="{FF2B5EF4-FFF2-40B4-BE49-F238E27FC236}">
                  <a16:creationId xmlns:a16="http://schemas.microsoft.com/office/drawing/2014/main" id="{9EC39FE7-07FD-599A-F1E3-3572FFC843C4}"/>
                </a:ext>
              </a:extLst>
            </p:cNvPr>
            <p:cNvSpPr txBox="1">
              <a:spLocks/>
            </p:cNvSpPr>
            <p:nvPr/>
          </p:nvSpPr>
          <p:spPr>
            <a:xfrm>
              <a:off x="329487" y="1328975"/>
              <a:ext cx="551357" cy="1700251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latin typeface="Arial Narrow" panose="020B0606020202030204" pitchFamily="34" charset="0"/>
                </a:rPr>
                <a:t>0.1 ft.</a:t>
              </a:r>
            </a:p>
            <a:p>
              <a:endParaRPr lang="en-US" sz="1050" dirty="0">
                <a:latin typeface="Arial Narrow" panose="020B0606020202030204" pitchFamily="34" charset="0"/>
              </a:endParaRPr>
            </a:p>
            <a:p>
              <a:endParaRPr lang="en-US" sz="1050" dirty="0">
                <a:latin typeface="Arial Narrow" panose="020B0606020202030204" pitchFamily="34" charset="0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000" b="1" dirty="0">
                  <a:latin typeface="Arial Narrow" panose="020B0606020202030204" pitchFamily="34" charset="0"/>
                </a:rPr>
                <a:t>FLOOD DEPTH</a:t>
              </a:r>
            </a:p>
            <a:p>
              <a:pPr marL="0" indent="0">
                <a:buNone/>
              </a:pPr>
              <a:br>
                <a:rPr lang="en-US" sz="1050" dirty="0">
                  <a:latin typeface="Arial Narrow" panose="020B0606020202030204" pitchFamily="34" charset="0"/>
                </a:rPr>
              </a:br>
              <a:br>
                <a:rPr lang="en-US" sz="1050" dirty="0">
                  <a:latin typeface="Arial Narrow" panose="020B0606020202030204" pitchFamily="34" charset="0"/>
                </a:rPr>
              </a:br>
              <a:r>
                <a:rPr lang="en-US" sz="1000" b="1" dirty="0">
                  <a:latin typeface="Arial Narrow" panose="020B0606020202030204" pitchFamily="34" charset="0"/>
                </a:rPr>
                <a:t>38.1 ft.</a:t>
              </a:r>
            </a:p>
          </p:txBody>
        </p:sp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3C0CDC77-9A9F-C217-2E34-9E0B86419BE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45683" t="11771" r="46770" b="12698"/>
            <a:stretch/>
          </p:blipFill>
          <p:spPr>
            <a:xfrm rot="10800000" flipH="1">
              <a:off x="299715" y="1328976"/>
              <a:ext cx="105262" cy="1700251"/>
            </a:xfrm>
            <a:prstGeom prst="rect">
              <a:avLst/>
            </a:prstGeom>
          </p:spPr>
        </p:pic>
      </p:grpSp>
      <p:pic>
        <p:nvPicPr>
          <p:cNvPr id="3" name="Picture 2" descr="A bird flying over a small town&#10;&#10;Description automatically generated">
            <a:extLst>
              <a:ext uri="{FF2B5EF4-FFF2-40B4-BE49-F238E27FC236}">
                <a16:creationId xmlns:a16="http://schemas.microsoft.com/office/drawing/2014/main" id="{18F818E0-EF1D-6394-AC8C-0FA523C99BE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78" y="43742"/>
            <a:ext cx="583936" cy="54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658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map of a river&#10;&#10;Description automatically generated">
            <a:extLst>
              <a:ext uri="{FF2B5EF4-FFF2-40B4-BE49-F238E27FC236}">
                <a16:creationId xmlns:a16="http://schemas.microsoft.com/office/drawing/2014/main" id="{3C82569A-4110-FB09-4309-11E5E690DF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81" b="17619"/>
          <a:stretch/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32266484-F029-A1A8-20F4-20C74AC36DF7}"/>
              </a:ext>
            </a:extLst>
          </p:cNvPr>
          <p:cNvSpPr txBox="1">
            <a:spLocks/>
          </p:cNvSpPr>
          <p:nvPr/>
        </p:nvSpPr>
        <p:spPr>
          <a:xfrm>
            <a:off x="0" y="1390"/>
            <a:ext cx="12192000" cy="63869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4625" algn="ctr"/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F70B607-E07E-32DE-C4BE-6C2220DB0240}"/>
              </a:ext>
            </a:extLst>
          </p:cNvPr>
          <p:cNvSpPr txBox="1"/>
          <p:nvPr/>
        </p:nvSpPr>
        <p:spPr>
          <a:xfrm>
            <a:off x="7731165" y="6364713"/>
            <a:ext cx="375249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/>
              <a:t>26% probability of flooding at least once over 30 years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0E38BED-6F29-BD01-F10C-3166CF110DD3}"/>
              </a:ext>
            </a:extLst>
          </p:cNvPr>
          <p:cNvSpPr txBox="1"/>
          <p:nvPr/>
        </p:nvSpPr>
        <p:spPr>
          <a:xfrm>
            <a:off x="9525000" y="133921"/>
            <a:ext cx="23213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Clendenin, WV</a:t>
            </a:r>
            <a:endParaRPr lang="en-US" sz="2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1C5F90C-CD55-17D5-4CAA-48EF354CF45B}"/>
              </a:ext>
            </a:extLst>
          </p:cNvPr>
          <p:cNvSpPr txBox="1"/>
          <p:nvPr/>
        </p:nvSpPr>
        <p:spPr>
          <a:xfrm>
            <a:off x="2059819" y="80527"/>
            <a:ext cx="5925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FEMA 1%+ Annual Chance (100-year) 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0CDE6F95-B671-14DF-EAD8-BE9D32CDE3D4}"/>
              </a:ext>
            </a:extLst>
          </p:cNvPr>
          <p:cNvGrpSpPr/>
          <p:nvPr/>
        </p:nvGrpSpPr>
        <p:grpSpPr>
          <a:xfrm>
            <a:off x="9607410" y="5271581"/>
            <a:ext cx="2003425" cy="680106"/>
            <a:chOff x="9256704" y="6579661"/>
            <a:chExt cx="2136461" cy="725268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A712F56E-7232-77D9-9899-A46161F16E77}"/>
                </a:ext>
              </a:extLst>
            </p:cNvPr>
            <p:cNvSpPr/>
            <p:nvPr/>
          </p:nvSpPr>
          <p:spPr>
            <a:xfrm>
              <a:off x="9256704" y="6579661"/>
              <a:ext cx="557856" cy="276999"/>
            </a:xfrm>
            <a:prstGeom prst="rect">
              <a:avLst/>
            </a:prstGeom>
            <a:solidFill>
              <a:srgbClr val="FCEDA5"/>
            </a:solidFill>
            <a:ln>
              <a:solidFill>
                <a:srgbClr val="FCEDA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0E91FFBA-421C-C13E-D6E6-045B092475A1}"/>
                </a:ext>
              </a:extLst>
            </p:cNvPr>
            <p:cNvSpPr/>
            <p:nvPr/>
          </p:nvSpPr>
          <p:spPr>
            <a:xfrm>
              <a:off x="9256704" y="7000101"/>
              <a:ext cx="557856" cy="276999"/>
            </a:xfrm>
            <a:prstGeom prst="rect">
              <a:avLst/>
            </a:prstGeom>
            <a:solidFill>
              <a:srgbClr val="7B4B25"/>
            </a:solidFill>
            <a:ln>
              <a:solidFill>
                <a:srgbClr val="7B4B2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E8263FB9-64AD-A1D9-A47B-A342680B6B48}"/>
                </a:ext>
              </a:extLst>
            </p:cNvPr>
            <p:cNvSpPr txBox="1"/>
            <p:nvPr/>
          </p:nvSpPr>
          <p:spPr>
            <a:xfrm>
              <a:off x="9889676" y="6581222"/>
              <a:ext cx="1309965" cy="328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bg1"/>
                  </a:solidFill>
                </a:rPr>
                <a:t>Residential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84FF55CD-9DB0-C4F7-2701-B63CB5AD999B}"/>
                </a:ext>
              </a:extLst>
            </p:cNvPr>
            <p:cNvSpPr txBox="1"/>
            <p:nvPr/>
          </p:nvSpPr>
          <p:spPr>
            <a:xfrm>
              <a:off x="9868575" y="6976714"/>
              <a:ext cx="1524590" cy="328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bg1"/>
                  </a:solidFill>
                </a:rPr>
                <a:t>Non-Residential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974199F3-A6DD-2C4D-00F3-892BDCE478C4}"/>
              </a:ext>
            </a:extLst>
          </p:cNvPr>
          <p:cNvSpPr txBox="1"/>
          <p:nvPr/>
        </p:nvSpPr>
        <p:spPr>
          <a:xfrm>
            <a:off x="458991" y="6347715"/>
            <a:ext cx="5445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23.5% of Clendenin is in the 1%+ Annual Flood Chance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9921A096-BFD2-1F24-6C23-B156A56D7C49}"/>
              </a:ext>
            </a:extLst>
          </p:cNvPr>
          <p:cNvGrpSpPr/>
          <p:nvPr/>
        </p:nvGrpSpPr>
        <p:grpSpPr>
          <a:xfrm>
            <a:off x="563047" y="2048788"/>
            <a:ext cx="581129" cy="1700252"/>
            <a:chOff x="299715" y="1328975"/>
            <a:chExt cx="581129" cy="1700252"/>
          </a:xfrm>
        </p:grpSpPr>
        <p:sp>
          <p:nvSpPr>
            <p:cNvPr id="43" name="Content Placeholder 2">
              <a:extLst>
                <a:ext uri="{FF2B5EF4-FFF2-40B4-BE49-F238E27FC236}">
                  <a16:creationId xmlns:a16="http://schemas.microsoft.com/office/drawing/2014/main" id="{A6475500-A29A-B76A-ED6D-AEFC053A187B}"/>
                </a:ext>
              </a:extLst>
            </p:cNvPr>
            <p:cNvSpPr txBox="1">
              <a:spLocks/>
            </p:cNvSpPr>
            <p:nvPr/>
          </p:nvSpPr>
          <p:spPr>
            <a:xfrm>
              <a:off x="329487" y="1328975"/>
              <a:ext cx="551357" cy="1700251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latin typeface="Arial Narrow" panose="020B0606020202030204" pitchFamily="34" charset="0"/>
                </a:rPr>
                <a:t>0.1 ft.</a:t>
              </a:r>
            </a:p>
            <a:p>
              <a:endParaRPr lang="en-US" sz="1050" dirty="0">
                <a:latin typeface="Arial Narrow" panose="020B0606020202030204" pitchFamily="34" charset="0"/>
              </a:endParaRPr>
            </a:p>
            <a:p>
              <a:endParaRPr lang="en-US" sz="1050" dirty="0">
                <a:latin typeface="Arial Narrow" panose="020B0606020202030204" pitchFamily="34" charset="0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000" b="1" dirty="0">
                  <a:latin typeface="Arial Narrow" panose="020B0606020202030204" pitchFamily="34" charset="0"/>
                </a:rPr>
                <a:t>FLOOD DEPTH</a:t>
              </a:r>
            </a:p>
            <a:p>
              <a:pPr marL="0" indent="0">
                <a:buNone/>
              </a:pPr>
              <a:br>
                <a:rPr lang="en-US" sz="1050" dirty="0">
                  <a:latin typeface="Arial Narrow" panose="020B0606020202030204" pitchFamily="34" charset="0"/>
                </a:rPr>
              </a:br>
              <a:br>
                <a:rPr lang="en-US" sz="1050" dirty="0">
                  <a:latin typeface="Arial Narrow" panose="020B0606020202030204" pitchFamily="34" charset="0"/>
                </a:rPr>
              </a:br>
              <a:r>
                <a:rPr lang="en-US" sz="1000" b="1" dirty="0">
                  <a:latin typeface="Arial Narrow" panose="020B0606020202030204" pitchFamily="34" charset="0"/>
                </a:rPr>
                <a:t>42.4 ft.</a:t>
              </a:r>
            </a:p>
          </p:txBody>
        </p:sp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DE51A0F5-01F8-2353-0856-517DBB6FEC5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45683" t="11771" r="46770" b="12698"/>
            <a:stretch/>
          </p:blipFill>
          <p:spPr>
            <a:xfrm rot="10800000" flipH="1">
              <a:off x="299715" y="1328976"/>
              <a:ext cx="105262" cy="1700251"/>
            </a:xfrm>
            <a:prstGeom prst="rect">
              <a:avLst/>
            </a:prstGeom>
          </p:spPr>
        </p:pic>
      </p:grpSp>
      <p:sp>
        <p:nvSpPr>
          <p:cNvPr id="45" name="Explosion 2 14">
            <a:extLst>
              <a:ext uri="{FF2B5EF4-FFF2-40B4-BE49-F238E27FC236}">
                <a16:creationId xmlns:a16="http://schemas.microsoft.com/office/drawing/2014/main" id="{13D6D8D0-A0F1-1974-CE47-243D08DBE3BC}"/>
              </a:ext>
            </a:extLst>
          </p:cNvPr>
          <p:cNvSpPr/>
          <p:nvPr/>
        </p:nvSpPr>
        <p:spPr>
          <a:xfrm>
            <a:off x="9932528" y="1269405"/>
            <a:ext cx="2255898" cy="2317149"/>
          </a:xfrm>
          <a:prstGeom prst="irregularSeal2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Climate</a:t>
            </a:r>
          </a:p>
          <a:p>
            <a:pPr algn="ctr"/>
            <a:r>
              <a:rPr lang="en-US" dirty="0"/>
              <a:t>Change</a:t>
            </a:r>
          </a:p>
        </p:txBody>
      </p:sp>
      <p:pic>
        <p:nvPicPr>
          <p:cNvPr id="3" name="Picture 2" descr="A bird flying over a small town&#10;&#10;Description automatically generated">
            <a:extLst>
              <a:ext uri="{FF2B5EF4-FFF2-40B4-BE49-F238E27FC236}">
                <a16:creationId xmlns:a16="http://schemas.microsoft.com/office/drawing/2014/main" id="{1727C5F0-95DE-35DA-CA77-C670A42A368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78" y="43742"/>
            <a:ext cx="583936" cy="54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271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40" descr="A map of a river&#10;&#10;Description automatically generated">
            <a:extLst>
              <a:ext uri="{FF2B5EF4-FFF2-40B4-BE49-F238E27FC236}">
                <a16:creationId xmlns:a16="http://schemas.microsoft.com/office/drawing/2014/main" id="{2CBFB30F-512A-F91A-6610-2EA9EB05940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8" b="18844"/>
          <a:stretch/>
        </p:blipFill>
        <p:spPr>
          <a:xfrm>
            <a:off x="-14515" y="139700"/>
            <a:ext cx="12192000" cy="6716910"/>
          </a:xfrm>
          <a:prstGeom prst="rect">
            <a:avLst/>
          </a:prstGeom>
        </p:spPr>
      </p:pic>
      <p:sp>
        <p:nvSpPr>
          <p:cNvPr id="42" name="Title 1">
            <a:extLst>
              <a:ext uri="{FF2B5EF4-FFF2-40B4-BE49-F238E27FC236}">
                <a16:creationId xmlns:a16="http://schemas.microsoft.com/office/drawing/2014/main" id="{4C87DD22-BDAE-D063-384B-EAB4B41529FC}"/>
              </a:ext>
            </a:extLst>
          </p:cNvPr>
          <p:cNvSpPr txBox="1">
            <a:spLocks/>
          </p:cNvSpPr>
          <p:nvPr/>
        </p:nvSpPr>
        <p:spPr>
          <a:xfrm>
            <a:off x="-14515" y="1390"/>
            <a:ext cx="12206515" cy="63869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4625" algn="ctr"/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CF0C77D-A8E7-560C-687B-55F0E1DF1E6C}"/>
              </a:ext>
            </a:extLst>
          </p:cNvPr>
          <p:cNvSpPr txBox="1"/>
          <p:nvPr/>
        </p:nvSpPr>
        <p:spPr>
          <a:xfrm>
            <a:off x="7731165" y="6364713"/>
            <a:ext cx="375249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/>
              <a:t>6% probability of flooding at least once over 30 years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9F80D9F-823F-2C0C-9BD4-AF092341C178}"/>
              </a:ext>
            </a:extLst>
          </p:cNvPr>
          <p:cNvSpPr txBox="1"/>
          <p:nvPr/>
        </p:nvSpPr>
        <p:spPr>
          <a:xfrm>
            <a:off x="9525000" y="133921"/>
            <a:ext cx="23213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Clendenin, WV</a:t>
            </a:r>
            <a:endParaRPr lang="en-US" sz="24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04072DC-85F6-745D-5A48-FB09BFE77B3E}"/>
              </a:ext>
            </a:extLst>
          </p:cNvPr>
          <p:cNvSpPr txBox="1"/>
          <p:nvPr/>
        </p:nvSpPr>
        <p:spPr>
          <a:xfrm>
            <a:off x="1983619" y="80527"/>
            <a:ext cx="5925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FEMA 0.2% Annual Chance (500-year) 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C16FF7FF-6F8B-064B-206A-376D7B91ED8E}"/>
              </a:ext>
            </a:extLst>
          </p:cNvPr>
          <p:cNvGrpSpPr/>
          <p:nvPr/>
        </p:nvGrpSpPr>
        <p:grpSpPr>
          <a:xfrm>
            <a:off x="9607410" y="5271581"/>
            <a:ext cx="2003425" cy="680106"/>
            <a:chOff x="9256704" y="6579661"/>
            <a:chExt cx="2136461" cy="725268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BC95262B-6885-4CC1-5F79-4771DE099CB1}"/>
                </a:ext>
              </a:extLst>
            </p:cNvPr>
            <p:cNvSpPr/>
            <p:nvPr/>
          </p:nvSpPr>
          <p:spPr>
            <a:xfrm>
              <a:off x="9256704" y="6579661"/>
              <a:ext cx="557856" cy="276999"/>
            </a:xfrm>
            <a:prstGeom prst="rect">
              <a:avLst/>
            </a:prstGeom>
            <a:solidFill>
              <a:srgbClr val="FCEDA5"/>
            </a:solidFill>
            <a:ln>
              <a:solidFill>
                <a:srgbClr val="FCEDA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7BD40B40-612C-09B1-65D1-8896BB41906D}"/>
                </a:ext>
              </a:extLst>
            </p:cNvPr>
            <p:cNvSpPr/>
            <p:nvPr/>
          </p:nvSpPr>
          <p:spPr>
            <a:xfrm>
              <a:off x="9256704" y="7000101"/>
              <a:ext cx="557856" cy="276999"/>
            </a:xfrm>
            <a:prstGeom prst="rect">
              <a:avLst/>
            </a:prstGeom>
            <a:solidFill>
              <a:srgbClr val="7B4B25"/>
            </a:solidFill>
            <a:ln>
              <a:solidFill>
                <a:srgbClr val="7B4B2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BBFEC318-42FE-FC58-B9A4-BF40B152D0C8}"/>
                </a:ext>
              </a:extLst>
            </p:cNvPr>
            <p:cNvSpPr txBox="1"/>
            <p:nvPr/>
          </p:nvSpPr>
          <p:spPr>
            <a:xfrm>
              <a:off x="9889676" y="6581222"/>
              <a:ext cx="1309965" cy="328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bg1"/>
                  </a:solidFill>
                </a:rPr>
                <a:t>Residential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9C3AAEE6-E20B-F6A7-9B6E-8032DFD5CD5D}"/>
                </a:ext>
              </a:extLst>
            </p:cNvPr>
            <p:cNvSpPr txBox="1"/>
            <p:nvPr/>
          </p:nvSpPr>
          <p:spPr>
            <a:xfrm>
              <a:off x="9868575" y="6976714"/>
              <a:ext cx="1524590" cy="328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bg1"/>
                  </a:solidFill>
                </a:rPr>
                <a:t>Non-Residential</a:t>
              </a:r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98D5F0C6-684C-56ED-C6FB-D1BED07FD248}"/>
              </a:ext>
            </a:extLst>
          </p:cNvPr>
          <p:cNvSpPr txBox="1"/>
          <p:nvPr/>
        </p:nvSpPr>
        <p:spPr>
          <a:xfrm>
            <a:off x="458991" y="6347715"/>
            <a:ext cx="5445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25% of Clendenin is in the 0.2% Annual Flood Chance</a:t>
            </a: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1D35D441-ED68-B8D9-379A-D5D4177A5386}"/>
              </a:ext>
            </a:extLst>
          </p:cNvPr>
          <p:cNvGrpSpPr/>
          <p:nvPr/>
        </p:nvGrpSpPr>
        <p:grpSpPr>
          <a:xfrm>
            <a:off x="563047" y="2048788"/>
            <a:ext cx="581129" cy="1700252"/>
            <a:chOff x="299715" y="1328975"/>
            <a:chExt cx="581129" cy="1700252"/>
          </a:xfrm>
        </p:grpSpPr>
        <p:sp>
          <p:nvSpPr>
            <p:cNvPr id="59" name="Content Placeholder 2">
              <a:extLst>
                <a:ext uri="{FF2B5EF4-FFF2-40B4-BE49-F238E27FC236}">
                  <a16:creationId xmlns:a16="http://schemas.microsoft.com/office/drawing/2014/main" id="{E59B3CB2-1C50-9A01-1F5B-CEBE76D54E86}"/>
                </a:ext>
              </a:extLst>
            </p:cNvPr>
            <p:cNvSpPr txBox="1">
              <a:spLocks/>
            </p:cNvSpPr>
            <p:nvPr/>
          </p:nvSpPr>
          <p:spPr>
            <a:xfrm>
              <a:off x="329487" y="1328975"/>
              <a:ext cx="551357" cy="1700251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latin typeface="Arial Narrow" panose="020B0606020202030204" pitchFamily="34" charset="0"/>
                </a:rPr>
                <a:t>0.1 ft.</a:t>
              </a:r>
            </a:p>
            <a:p>
              <a:endParaRPr lang="en-US" sz="1050" dirty="0">
                <a:latin typeface="Arial Narrow" panose="020B0606020202030204" pitchFamily="34" charset="0"/>
              </a:endParaRPr>
            </a:p>
            <a:p>
              <a:endParaRPr lang="en-US" sz="1050" dirty="0">
                <a:latin typeface="Arial Narrow" panose="020B0606020202030204" pitchFamily="34" charset="0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000" b="1" dirty="0">
                  <a:latin typeface="Arial Narrow" panose="020B0606020202030204" pitchFamily="34" charset="0"/>
                </a:rPr>
                <a:t>FLOOD DEPTH</a:t>
              </a:r>
            </a:p>
            <a:p>
              <a:pPr marL="0" indent="0">
                <a:buNone/>
              </a:pPr>
              <a:br>
                <a:rPr lang="en-US" sz="1050" dirty="0">
                  <a:latin typeface="Arial Narrow" panose="020B0606020202030204" pitchFamily="34" charset="0"/>
                </a:rPr>
              </a:br>
              <a:br>
                <a:rPr lang="en-US" sz="1050" dirty="0">
                  <a:latin typeface="Arial Narrow" panose="020B0606020202030204" pitchFamily="34" charset="0"/>
                </a:rPr>
              </a:br>
              <a:r>
                <a:rPr lang="en-US" sz="1000" b="1" dirty="0">
                  <a:latin typeface="Arial Narrow" panose="020B0606020202030204" pitchFamily="34" charset="0"/>
                </a:rPr>
                <a:t>43.6 ft.</a:t>
              </a:r>
            </a:p>
          </p:txBody>
        </p:sp>
        <p:pic>
          <p:nvPicPr>
            <p:cNvPr id="60" name="Picture 59">
              <a:extLst>
                <a:ext uri="{FF2B5EF4-FFF2-40B4-BE49-F238E27FC236}">
                  <a16:creationId xmlns:a16="http://schemas.microsoft.com/office/drawing/2014/main" id="{8E65A589-7C3F-DC21-5A0F-2464D6B57A6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45683" t="11771" r="46770" b="12698"/>
            <a:stretch/>
          </p:blipFill>
          <p:spPr>
            <a:xfrm rot="10800000" flipH="1">
              <a:off x="299715" y="1328976"/>
              <a:ext cx="105262" cy="1700251"/>
            </a:xfrm>
            <a:prstGeom prst="rect">
              <a:avLst/>
            </a:prstGeom>
          </p:spPr>
        </p:pic>
      </p:grpSp>
      <p:pic>
        <p:nvPicPr>
          <p:cNvPr id="2" name="Picture 1" descr="A bird flying over a small town&#10;&#10;Description automatically generated">
            <a:extLst>
              <a:ext uri="{FF2B5EF4-FFF2-40B4-BE49-F238E27FC236}">
                <a16:creationId xmlns:a16="http://schemas.microsoft.com/office/drawing/2014/main" id="{9F4BA3CE-B043-16E4-7158-BFC1BE67FB6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78" y="43742"/>
            <a:ext cx="583936" cy="54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365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278</Words>
  <Application>Microsoft Office PowerPoint</Application>
  <PresentationFormat>Widescreen</PresentationFormat>
  <Paragraphs>68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Narrow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Anahita Mahmoudi</dc:creator>
  <cp:lastModifiedBy>Anahita Mahmoudi</cp:lastModifiedBy>
  <cp:revision>4</cp:revision>
  <dcterms:created xsi:type="dcterms:W3CDTF">2024-01-23T16:55:56Z</dcterms:created>
  <dcterms:modified xsi:type="dcterms:W3CDTF">2024-11-01T16:53:20Z</dcterms:modified>
</cp:coreProperties>
</file>