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15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9C65-64E0-4473-9B30-EC3D55E53B3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12D25-3779-42AA-AD4B-050E193C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10year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5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25year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50year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100year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100year PLUS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500year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2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0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0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2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6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968D-F17D-48E9-897A-267CFE2C4D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2E057-CB3D-497A-94B9-A2617EEA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9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b="18746"/>
          <a:stretch/>
        </p:blipFill>
        <p:spPr>
          <a:xfrm>
            <a:off x="0" y="104934"/>
            <a:ext cx="12234438" cy="6753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DE2A9-B801-96A7-902D-7B355F7DF3DB}"/>
              </a:ext>
            </a:extLst>
          </p:cNvPr>
          <p:cNvSpPr txBox="1">
            <a:spLocks/>
          </p:cNvSpPr>
          <p:nvPr/>
        </p:nvSpPr>
        <p:spPr>
          <a:xfrm>
            <a:off x="0" y="2364"/>
            <a:ext cx="12234438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6A9AA-714D-212C-8E3C-AEDD1AD541A6}"/>
              </a:ext>
            </a:extLst>
          </p:cNvPr>
          <p:cNvSpPr txBox="1"/>
          <p:nvPr/>
        </p:nvSpPr>
        <p:spPr>
          <a:xfrm>
            <a:off x="7297689" y="5953547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96% probability of flooding at least once over 30 years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BD3D0A-295A-F337-770B-35E010B290AA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56998DAF-3240-6823-EE3A-B60C5F8AD8F1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021187-F9BE-9D96-2B9C-E3FCBCE4D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64EFF7-EF99-1454-B29E-74687C2FE221}"/>
              </a:ext>
            </a:extLst>
          </p:cNvPr>
          <p:cNvGrpSpPr/>
          <p:nvPr/>
        </p:nvGrpSpPr>
        <p:grpSpPr>
          <a:xfrm>
            <a:off x="550725" y="5106291"/>
            <a:ext cx="2003425" cy="680106"/>
            <a:chOff x="9256704" y="6579661"/>
            <a:chExt cx="2136461" cy="72526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BC62B9-F8C5-A618-F63A-31605CE4674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CA323A-639D-89AF-F846-62A1CF87FBB9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9CAAC9-479F-73C1-7565-E814BC9C22D4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A467C6-4758-6F64-3BF6-3D6B617701AA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58D3CF0-854D-CD95-B62A-63CAF393DD5B}"/>
              </a:ext>
            </a:extLst>
          </p:cNvPr>
          <p:cNvSpPr txBox="1"/>
          <p:nvPr/>
        </p:nvSpPr>
        <p:spPr>
          <a:xfrm>
            <a:off x="2010951" y="8822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10% Annual Chance (10-year)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52AB18-8537-8766-1332-12833A7622F1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4A0AC1-AF55-C199-7A29-481B8F62D701}"/>
              </a:ext>
            </a:extLst>
          </p:cNvPr>
          <p:cNvSpPr txBox="1"/>
          <p:nvPr/>
        </p:nvSpPr>
        <p:spPr>
          <a:xfrm>
            <a:off x="7202439" y="6247260"/>
            <a:ext cx="475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13% Rainelle is in the 10% Annual Flood Chance</a:t>
            </a:r>
          </a:p>
        </p:txBody>
      </p: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2BEFF1AA-F8D1-F2C8-D425-57AD632A28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 b="19040"/>
          <a:stretch/>
        </p:blipFill>
        <p:spPr>
          <a:xfrm>
            <a:off x="0" y="24531"/>
            <a:ext cx="12192000" cy="68379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EF64DF-EB8F-B8C9-D177-A1641DD6815F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9B2A2-499B-7A7C-3357-ED605676BBAB}"/>
              </a:ext>
            </a:extLst>
          </p:cNvPr>
          <p:cNvSpPr txBox="1"/>
          <p:nvPr/>
        </p:nvSpPr>
        <p:spPr>
          <a:xfrm>
            <a:off x="2010951" y="8822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4% Annual Chance (25-year)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2DC34-116A-222A-472A-89309ACB8D5D}"/>
              </a:ext>
            </a:extLst>
          </p:cNvPr>
          <p:cNvSpPr txBox="1"/>
          <p:nvPr/>
        </p:nvSpPr>
        <p:spPr>
          <a:xfrm>
            <a:off x="7297689" y="5953547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71% probability of flooding at least once over 30 years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60E480-B548-BD5F-5B71-A126A4EB3181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AAB69C0-DCD8-53A3-EC2A-1A7BFDA15EEA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DCEBD66-D274-2141-337F-491EEFC64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D0A891-FB96-3CA7-1BCE-B1EF0B7E1391}"/>
              </a:ext>
            </a:extLst>
          </p:cNvPr>
          <p:cNvGrpSpPr/>
          <p:nvPr/>
        </p:nvGrpSpPr>
        <p:grpSpPr>
          <a:xfrm>
            <a:off x="550725" y="5106291"/>
            <a:ext cx="2003425" cy="680106"/>
            <a:chOff x="9256704" y="6579661"/>
            <a:chExt cx="2136461" cy="7252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6AE2CE-343E-AA50-C54B-96282443DCE9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8D01DD-BB54-30F2-646A-EC8FD69E3063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BE7727-A708-0928-85DD-6F0EE0A8A242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3104B2-7D5E-2248-56A8-64384138B45D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4D6690D-730F-EAF6-66BD-202011E662B8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E39685-5967-267B-F9A5-D231F2584A6C}"/>
              </a:ext>
            </a:extLst>
          </p:cNvPr>
          <p:cNvSpPr txBox="1"/>
          <p:nvPr/>
        </p:nvSpPr>
        <p:spPr>
          <a:xfrm>
            <a:off x="7202439" y="6247260"/>
            <a:ext cx="475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20% Rainelle is in the 4% Annual Flood Chance</a:t>
            </a:r>
          </a:p>
        </p:txBody>
      </p: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383FB353-F274-97F7-9046-71DA9D847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2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19078"/>
          <a:stretch/>
        </p:blipFill>
        <p:spPr>
          <a:xfrm>
            <a:off x="0" y="167697"/>
            <a:ext cx="12192000" cy="669030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051F62B-37F0-8F5C-5728-3BA3171428D6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01244F-D0C6-6275-9D80-483533419CC8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0EF4BB-0748-E69F-6AEA-7B6E0D4A893D}"/>
              </a:ext>
            </a:extLst>
          </p:cNvPr>
          <p:cNvSpPr txBox="1"/>
          <p:nvPr/>
        </p:nvSpPr>
        <p:spPr>
          <a:xfrm>
            <a:off x="9253478" y="100815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0547AA-3B1D-2A12-437A-052C9A39B3A6}"/>
              </a:ext>
            </a:extLst>
          </p:cNvPr>
          <p:cNvSpPr txBox="1"/>
          <p:nvPr/>
        </p:nvSpPr>
        <p:spPr>
          <a:xfrm>
            <a:off x="7297689" y="5953547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45% probability of flooding at least once over 30 years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905016-D90C-E503-E8AA-5410D4935B42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94469823-B5B4-2BBB-6A5C-E80B18863DAF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F4B6079-D87C-7C12-C50C-0F7295F6A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CDD5F3-585C-E9B2-67E0-3F2646C5D5C8}"/>
              </a:ext>
            </a:extLst>
          </p:cNvPr>
          <p:cNvGrpSpPr/>
          <p:nvPr/>
        </p:nvGrpSpPr>
        <p:grpSpPr>
          <a:xfrm>
            <a:off x="550725" y="5106291"/>
            <a:ext cx="2003425" cy="680106"/>
            <a:chOff x="9256704" y="6579661"/>
            <a:chExt cx="2136461" cy="7252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7DDBF2-D24F-A8AE-C93D-E53A200E4684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30639D4-613C-25E5-55D3-40DF3DC089A8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3D7407-DDF4-7D0D-5621-AC5CC8E76C79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BA768D-939C-9F44-2D72-7D34DE7085DC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20AF4E7-9DBE-1EA0-60F0-C530EFE77FA1}"/>
              </a:ext>
            </a:extLst>
          </p:cNvPr>
          <p:cNvSpPr txBox="1"/>
          <p:nvPr/>
        </p:nvSpPr>
        <p:spPr>
          <a:xfrm>
            <a:off x="7204691" y="6260314"/>
            <a:ext cx="653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26% Rainelle is in the 2% Annual Flood Chance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AEB6ED9-674A-F4FE-CEFB-9830D90B248A}"/>
              </a:ext>
            </a:extLst>
          </p:cNvPr>
          <p:cNvSpPr txBox="1">
            <a:spLocks/>
          </p:cNvSpPr>
          <p:nvPr/>
        </p:nvSpPr>
        <p:spPr>
          <a:xfrm>
            <a:off x="0" y="2364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5D3DA-5BDA-AEAB-0B11-93C593BB57D1}"/>
              </a:ext>
            </a:extLst>
          </p:cNvPr>
          <p:cNvSpPr txBox="1"/>
          <p:nvPr/>
        </p:nvSpPr>
        <p:spPr>
          <a:xfrm>
            <a:off x="2010951" y="8822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4432A8-81D4-3FA1-41C2-F2112E4C6D56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3D080B34-16F2-E538-A1B7-831A36B864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3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b="18785"/>
          <a:stretch/>
        </p:blipFill>
        <p:spPr>
          <a:xfrm>
            <a:off x="0" y="84596"/>
            <a:ext cx="12192000" cy="67734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94B762-88C0-37D5-33CC-9F8E17154544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B2B9D-E1FA-2B62-1BFA-2DE4B5997BD0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34DDD-69C3-32CC-464F-1F31956155B6}"/>
              </a:ext>
            </a:extLst>
          </p:cNvPr>
          <p:cNvSpPr txBox="1"/>
          <p:nvPr/>
        </p:nvSpPr>
        <p:spPr>
          <a:xfrm>
            <a:off x="9253478" y="100815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BFEB7-F76F-3D03-90D2-2A2C254283AF}"/>
              </a:ext>
            </a:extLst>
          </p:cNvPr>
          <p:cNvSpPr txBox="1"/>
          <p:nvPr/>
        </p:nvSpPr>
        <p:spPr>
          <a:xfrm>
            <a:off x="7297689" y="5953547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378FAE-7F12-A7D6-96D6-26857516456A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C8BDB006-AF2E-7847-E34B-0F170A39C2AE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F2B2CF-7D7F-17A8-41BA-C5AF0DE9F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A6FA89-4403-7F44-BA46-48E0D6820E46}"/>
              </a:ext>
            </a:extLst>
          </p:cNvPr>
          <p:cNvGrpSpPr/>
          <p:nvPr/>
        </p:nvGrpSpPr>
        <p:grpSpPr>
          <a:xfrm>
            <a:off x="550725" y="5106291"/>
            <a:ext cx="2003425" cy="680106"/>
            <a:chOff x="9256704" y="6579661"/>
            <a:chExt cx="2136461" cy="7252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945C-B827-F693-76A0-000B68F13789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D09C94-BE77-9E72-7CE5-59FF212056A0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FF69DE-AB8C-EA0A-09DB-A337FB80D288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57FA3B-CBAB-E311-CF4D-C178C848D74B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6B270923-91BB-81A7-59AA-61E614BF6E1B}"/>
              </a:ext>
            </a:extLst>
          </p:cNvPr>
          <p:cNvSpPr txBox="1">
            <a:spLocks/>
          </p:cNvSpPr>
          <p:nvPr/>
        </p:nvSpPr>
        <p:spPr>
          <a:xfrm>
            <a:off x="0" y="2364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979EA-84DE-D3BE-9748-3194397D779A}"/>
              </a:ext>
            </a:extLst>
          </p:cNvPr>
          <p:cNvSpPr txBox="1"/>
          <p:nvPr/>
        </p:nvSpPr>
        <p:spPr>
          <a:xfrm>
            <a:off x="2010951" y="8822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73AD8C-DC18-37A3-0A1C-99D5F49F54D8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D4FB60-4D0F-5D48-5CF3-9EAD1869301B}"/>
              </a:ext>
            </a:extLst>
          </p:cNvPr>
          <p:cNvSpPr txBox="1"/>
          <p:nvPr/>
        </p:nvSpPr>
        <p:spPr>
          <a:xfrm>
            <a:off x="7128491" y="6260314"/>
            <a:ext cx="47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31% Rainelle is in the 1% Annual Flood Chance</a:t>
            </a:r>
          </a:p>
        </p:txBody>
      </p: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E687143B-C0F0-FF25-1E73-E09C31E1E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5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" b="18695"/>
          <a:stretch/>
        </p:blipFill>
        <p:spPr>
          <a:xfrm>
            <a:off x="0" y="228600"/>
            <a:ext cx="12192000" cy="6629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9A71F86-57C7-3288-EEB0-45311D6F971B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A9141-316E-FB06-BF7A-4174643B21C0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1A6AC-CCF3-CCFD-E536-2ECCBE17A8A9}"/>
              </a:ext>
            </a:extLst>
          </p:cNvPr>
          <p:cNvSpPr txBox="1"/>
          <p:nvPr/>
        </p:nvSpPr>
        <p:spPr>
          <a:xfrm>
            <a:off x="9253478" y="100815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2275D-8CD1-F2F7-2C28-D546BE1BE14D}"/>
              </a:ext>
            </a:extLst>
          </p:cNvPr>
          <p:cNvSpPr txBox="1"/>
          <p:nvPr/>
        </p:nvSpPr>
        <p:spPr>
          <a:xfrm>
            <a:off x="7297689" y="5953547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2DFF38-BCDE-D259-15CE-3C4AEE9A0DFE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7DBF0C3-03E7-537E-18D2-DEFF85CEDDCB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84EE048-0EB2-C1B7-D5B9-F3F23655E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DB3928-F974-2455-7911-96C557657B76}"/>
              </a:ext>
            </a:extLst>
          </p:cNvPr>
          <p:cNvGrpSpPr/>
          <p:nvPr/>
        </p:nvGrpSpPr>
        <p:grpSpPr>
          <a:xfrm>
            <a:off x="550725" y="5106291"/>
            <a:ext cx="2003425" cy="680106"/>
            <a:chOff x="9256704" y="6579661"/>
            <a:chExt cx="2136461" cy="7252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71AAA7-BCE4-C667-4F93-4358FC670D7C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17A6EE-25C2-7C58-0D0B-DFAC0CAF2512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51E9AE-C425-C311-26A4-AEEE8532AA31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F6B462-D648-168E-7A13-368F70F84A92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116A9E4E-1D61-79E3-5A45-D32EA1CDFD39}"/>
              </a:ext>
            </a:extLst>
          </p:cNvPr>
          <p:cNvSpPr txBox="1">
            <a:spLocks/>
          </p:cNvSpPr>
          <p:nvPr/>
        </p:nvSpPr>
        <p:spPr>
          <a:xfrm>
            <a:off x="0" y="2364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629E68-30DC-947A-A8B5-48C5BD67B7A8}"/>
              </a:ext>
            </a:extLst>
          </p:cNvPr>
          <p:cNvSpPr txBox="1"/>
          <p:nvPr/>
        </p:nvSpPr>
        <p:spPr>
          <a:xfrm>
            <a:off x="1854201" y="88220"/>
            <a:ext cx="58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1%+ Annual Chance (100-year)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70251B-7E3B-162D-E6DB-AA2BFE3BED45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25" name="Explosion 2 14">
            <a:extLst>
              <a:ext uri="{FF2B5EF4-FFF2-40B4-BE49-F238E27FC236}">
                <a16:creationId xmlns:a16="http://schemas.microsoft.com/office/drawing/2014/main" id="{91AD77C8-F768-E3FF-3B2B-56611E3EE81D}"/>
              </a:ext>
            </a:extLst>
          </p:cNvPr>
          <p:cNvSpPr/>
          <p:nvPr/>
        </p:nvSpPr>
        <p:spPr>
          <a:xfrm>
            <a:off x="9932528" y="1269405"/>
            <a:ext cx="2255898" cy="231714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Climate</a:t>
            </a:r>
          </a:p>
          <a:p>
            <a:pPr algn="ctr"/>
            <a:r>
              <a:rPr lang="en-US" dirty="0"/>
              <a:t>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AE0B6-1383-BD8C-6CAA-6531092916DD}"/>
              </a:ext>
            </a:extLst>
          </p:cNvPr>
          <p:cNvSpPr txBox="1"/>
          <p:nvPr/>
        </p:nvSpPr>
        <p:spPr>
          <a:xfrm>
            <a:off x="7010401" y="6260314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31% Rainelle is in the 1% + Annual Flood Chance</a:t>
            </a:r>
          </a:p>
        </p:txBody>
      </p:sp>
      <p:pic>
        <p:nvPicPr>
          <p:cNvPr id="4" name="Picture 3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325C1FAB-B707-32EA-7911-62FB48618B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6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 b="18666"/>
          <a:stretch/>
        </p:blipFill>
        <p:spPr>
          <a:xfrm>
            <a:off x="0" y="123759"/>
            <a:ext cx="12192000" cy="67387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9BCF44-0F30-AE81-1368-5189C5E1BFE6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1BC82-0387-A883-8A72-8D3058AC37BD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02C5EB-AB1D-2EFA-6E3B-F4B9B1B377D1}"/>
              </a:ext>
            </a:extLst>
          </p:cNvPr>
          <p:cNvSpPr txBox="1"/>
          <p:nvPr/>
        </p:nvSpPr>
        <p:spPr>
          <a:xfrm>
            <a:off x="9253478" y="100815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BB4EA-1FA5-F7E2-931A-BAE1557D8362}"/>
              </a:ext>
            </a:extLst>
          </p:cNvPr>
          <p:cNvSpPr txBox="1"/>
          <p:nvPr/>
        </p:nvSpPr>
        <p:spPr>
          <a:xfrm>
            <a:off x="7297689" y="5953547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A653FB-07B5-D55F-4AAA-8E0D93189A46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09EC389E-8D28-CFC5-A765-E62515064621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E1A5CB-08F6-4295-0A8D-AEA66A643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DD931D-A7B9-199E-8D6B-9200D91B1187}"/>
              </a:ext>
            </a:extLst>
          </p:cNvPr>
          <p:cNvGrpSpPr/>
          <p:nvPr/>
        </p:nvGrpSpPr>
        <p:grpSpPr>
          <a:xfrm>
            <a:off x="550725" y="5106291"/>
            <a:ext cx="2003425" cy="680106"/>
            <a:chOff x="9256704" y="6579661"/>
            <a:chExt cx="2136461" cy="7252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4E2A8B-107D-F524-8388-A366344170A1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2F8515-7713-4183-3626-A82A8EAD1966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B346DB-A91E-5C66-7DDC-370B3FF9FA13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2DB967-51BA-7479-054A-166C13C62B04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C51C6696-BEA7-3CE6-0E03-AE8EE91F02DE}"/>
              </a:ext>
            </a:extLst>
          </p:cNvPr>
          <p:cNvSpPr txBox="1">
            <a:spLocks/>
          </p:cNvSpPr>
          <p:nvPr/>
        </p:nvSpPr>
        <p:spPr>
          <a:xfrm>
            <a:off x="0" y="2364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613968-394A-0B62-9AED-E36DD62F3B9B}"/>
              </a:ext>
            </a:extLst>
          </p:cNvPr>
          <p:cNvSpPr txBox="1"/>
          <p:nvPr/>
        </p:nvSpPr>
        <p:spPr>
          <a:xfrm>
            <a:off x="1854201" y="88220"/>
            <a:ext cx="58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0.2% Annual Chance (100-year)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D56A30-67EB-EDE3-176B-DD1BD64C20DB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72C326-916D-FB35-AA4A-010F9031CF82}"/>
              </a:ext>
            </a:extLst>
          </p:cNvPr>
          <p:cNvSpPr txBox="1"/>
          <p:nvPr/>
        </p:nvSpPr>
        <p:spPr>
          <a:xfrm>
            <a:off x="7055225" y="6260314"/>
            <a:ext cx="479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37% Rainelle is in the 0.2% Annual Flood Chance</a:t>
            </a:r>
          </a:p>
        </p:txBody>
      </p: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D2747B9E-7249-3E71-FA7E-4226010BF1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1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88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3</cp:revision>
  <dcterms:created xsi:type="dcterms:W3CDTF">2024-01-23T16:55:09Z</dcterms:created>
  <dcterms:modified xsi:type="dcterms:W3CDTF">2024-11-01T16:55:38Z</dcterms:modified>
</cp:coreProperties>
</file>