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93" r:id="rId3"/>
    <p:sldId id="29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A5"/>
    <a:srgbClr val="7B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770" autoAdjust="0"/>
  </p:normalViewPr>
  <p:slideViewPr>
    <p:cSldViewPr snapToGrid="0" showGuides="1">
      <p:cViewPr varScale="1">
        <p:scale>
          <a:sx n="168" d="100"/>
          <a:sy n="168" d="100"/>
        </p:scale>
        <p:origin x="156" y="20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4A776-3017-424A-9BAF-5F8ED4BF7215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F4CA-CF62-4F19-8624-9D4B69110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2F4CA-CF62-4F19-8624-9D4B691102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3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8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9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ABF0-1294-4165-9CC7-A04FD0BCF62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EBBC0-7CD9-4D57-A99D-D593A4DCA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river running through a valley&#10;&#10;Description automatically generated">
            <a:extLst>
              <a:ext uri="{FF2B5EF4-FFF2-40B4-BE49-F238E27FC236}">
                <a16:creationId xmlns:a16="http://schemas.microsoft.com/office/drawing/2014/main" id="{4F3DDF29-4CFC-116E-EA73-B367025E4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10% Annual Chance (10-year)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9C6DC-C3A8-96B8-0321-0300A885B6E6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96%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41C8C8-E408-6F88-4CEA-DD61DE47AC3E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0B477B-A3B6-7A58-3942-25CD948ACB9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75AA02-FCAE-AFD9-3DE2-73927A3D501D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6DFF9-BE25-7100-2513-3E587202B4D3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91D271-D51C-9780-D438-15C599349E57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4C04A1C-98CF-42D1-485D-C00080EF3B96}"/>
              </a:ext>
            </a:extLst>
          </p:cNvPr>
          <p:cNvSpPr txBox="1"/>
          <p:nvPr/>
        </p:nvSpPr>
        <p:spPr>
          <a:xfrm rot="19387296">
            <a:off x="4114801" y="3975587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ACFEB1-632D-1E7B-FEF8-31626DDDAD19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96D132A7-22A8-D194-A54A-F1FA71D35F18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11.8 ft.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4CAC2E-4E85-480B-63F3-D2D2091C3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31A9C48-96E2-7E3E-0806-33F1D274B687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7% of Richwood is in the 10% Annual Flood Chance</a:t>
            </a:r>
          </a:p>
        </p:txBody>
      </p:sp>
      <p:pic>
        <p:nvPicPr>
          <p:cNvPr id="6" name="Picture 5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85051E41-A45A-7291-F716-CEA25E43F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3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iver running through a valley">
            <a:extLst>
              <a:ext uri="{FF2B5EF4-FFF2-40B4-BE49-F238E27FC236}">
                <a16:creationId xmlns:a16="http://schemas.microsoft.com/office/drawing/2014/main" id="{89C56F51-2AD7-C789-EBDC-D89F26D95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4% Annual Chance (25-year)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C4186-C2B3-9E9C-FBF3-2FF46FE75686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71% probability of flooding at least once over 30 years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50F041-C01E-9D92-A78A-25BFB94CDB0D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6FBDCA-0580-D560-0890-66BF3E9BCD81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FB598E-BB93-7923-1ABB-549172F18CDF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FEC9D8-5205-998F-E7B3-9343D420C0E4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641D6-1F8E-4255-A79E-96982D016F49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9E554A6-EC13-D5F5-C969-F8825F8CCC6A}"/>
              </a:ext>
            </a:extLst>
          </p:cNvPr>
          <p:cNvSpPr txBox="1"/>
          <p:nvPr/>
        </p:nvSpPr>
        <p:spPr>
          <a:xfrm rot="19387296">
            <a:off x="4114801" y="3975587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949833-18F8-EDFB-023D-8542BF85BF04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DB6BFA64-32FA-9B84-30C7-0D36481EA7FF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14.7 ft.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003DC41-7CA7-E1D6-4DAF-263C2EA36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B3A7F9-9BCB-863A-DD94-97DD519F1883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11% of Richwood is in the 4% Annual Flood Chance</a:t>
            </a:r>
          </a:p>
        </p:txBody>
      </p:sp>
      <p:pic>
        <p:nvPicPr>
          <p:cNvPr id="2" name="Picture 1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7FA3AA81-EDBD-20F2-1CE4-EDDED29A3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9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iver running through a valley&#10;&#10;Description automatically generated">
            <a:extLst>
              <a:ext uri="{FF2B5EF4-FFF2-40B4-BE49-F238E27FC236}">
                <a16:creationId xmlns:a16="http://schemas.microsoft.com/office/drawing/2014/main" id="{8BC63ACF-609D-D8A2-EA77-BA10A29E1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9C6DC-C3A8-96B8-0321-0300A885B6E6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45%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41C8C8-E408-6F88-4CEA-DD61DE47AC3E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0B477B-A3B6-7A58-3942-25CD948ACB9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75AA02-FCAE-AFD9-3DE2-73927A3D501D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6DFF9-BE25-7100-2513-3E587202B4D3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91D271-D51C-9780-D438-15C599349E57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61ED5B-E9E7-EDCC-9DB2-22ECF8E7D904}"/>
              </a:ext>
            </a:extLst>
          </p:cNvPr>
          <p:cNvSpPr txBox="1"/>
          <p:nvPr/>
        </p:nvSpPr>
        <p:spPr>
          <a:xfrm rot="19387296">
            <a:off x="4114801" y="3975587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0B940E-993E-B8DA-A485-3C772BD6B2CC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B53F527-1B27-B7E0-7C6A-33262E149CE8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17.3 ft.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0DCD13B-AA1C-44EF-DCF1-EDFEA205D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7090218-691C-35BF-02E5-C3EEF69FEABD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16% of Richwood is in the 2% Annual Flood Chance</a:t>
            </a:r>
          </a:p>
        </p:txBody>
      </p:sp>
      <p:pic>
        <p:nvPicPr>
          <p:cNvPr id="6" name="Picture 5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BE207502-999C-B934-1F07-01CF8B8B0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river flowing through a valley&#10;&#10;Description automatically generated">
            <a:extLst>
              <a:ext uri="{FF2B5EF4-FFF2-40B4-BE49-F238E27FC236}">
                <a16:creationId xmlns:a16="http://schemas.microsoft.com/office/drawing/2014/main" id="{EB8D52EC-708F-CA2F-45D4-2885CB061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60F89-C123-5D40-C947-8A6849E057A7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F56554-7E4C-9846-C04C-A0FA5F013A0C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1A7D9F-6FE8-DBCF-A414-30C394BD5B3A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6FD69E-BB7B-2840-B6C9-E583A777F904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58DCF0-C881-5609-B575-8B3F4F4B32AF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9388FC-1D4D-95D0-AA0D-4ACDDB9F3B70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54DE5DF-C76D-AA79-0D22-C50B59D5D241}"/>
              </a:ext>
            </a:extLst>
          </p:cNvPr>
          <p:cNvSpPr txBox="1"/>
          <p:nvPr/>
        </p:nvSpPr>
        <p:spPr>
          <a:xfrm rot="19387296">
            <a:off x="4114801" y="3975587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DEE66C-0CED-57F7-177F-6388FB5AAAA3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037C4CAF-D9E0-B6BF-54E1-B7CD3A015291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17.9 ft.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44AF06-C8CA-46D5-0827-F628BE99E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404705D-32DE-DBC3-1367-0B195FCCA5FC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18% of Richwood is in the 1% Annual Flood Chance</a:t>
            </a:r>
          </a:p>
        </p:txBody>
      </p:sp>
      <p:pic>
        <p:nvPicPr>
          <p:cNvPr id="2" name="Picture 1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32B506A0-5463-A339-7D3F-E6ED6947E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5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iver flowing through a valley&#10;&#10;Description automatically generated">
            <a:extLst>
              <a:ext uri="{FF2B5EF4-FFF2-40B4-BE49-F238E27FC236}">
                <a16:creationId xmlns:a16="http://schemas.microsoft.com/office/drawing/2014/main" id="{B80C8622-ECB5-D9FB-5070-1A3EC5E6A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83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1%+ Annual Chance (100-year)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D6AF3-BB3D-ECFA-B6B2-28B280C82BCA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0DC4C7-1907-4E60-93CD-FC9952085178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F6A2DB-38CB-9ED9-261D-B0E9A9A8F5C2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5BA3FF-D02F-BD9F-9425-93C98ADFFFB0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A7D3CF-2750-6861-B979-0B2DD38E5CA7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50752B-A06E-8D1E-E785-75D3DC44E595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E825FF-4BC1-51D7-2AB7-7CE079DA65D4}"/>
              </a:ext>
            </a:extLst>
          </p:cNvPr>
          <p:cNvSpPr txBox="1"/>
          <p:nvPr/>
        </p:nvSpPr>
        <p:spPr>
          <a:xfrm rot="19387296">
            <a:off x="4114801" y="3975587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4B37A1-EEE0-D994-1646-8D7857AA945B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5AC7A333-DC3C-7734-DA20-555198B9164B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26.7 ft.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952C439-9143-C055-1B5E-8977A5066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42FF71F-C733-7754-C3A6-7368B439CF9C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22% of Richwood is in the 1%+ Annual Flood Chance</a:t>
            </a:r>
          </a:p>
        </p:txBody>
      </p:sp>
      <p:sp>
        <p:nvSpPr>
          <p:cNvPr id="26" name="Explosion 2 14">
            <a:extLst>
              <a:ext uri="{FF2B5EF4-FFF2-40B4-BE49-F238E27FC236}">
                <a16:creationId xmlns:a16="http://schemas.microsoft.com/office/drawing/2014/main" id="{B53F566E-17B6-4425-26A1-434B5C781780}"/>
              </a:ext>
            </a:extLst>
          </p:cNvPr>
          <p:cNvSpPr/>
          <p:nvPr/>
        </p:nvSpPr>
        <p:spPr>
          <a:xfrm>
            <a:off x="9932528" y="1269405"/>
            <a:ext cx="2255898" cy="231714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Climate</a:t>
            </a:r>
          </a:p>
          <a:p>
            <a:pPr algn="ctr"/>
            <a:r>
              <a:rPr lang="en-US" dirty="0"/>
              <a:t>Change</a:t>
            </a:r>
          </a:p>
        </p:txBody>
      </p:sp>
      <p:pic>
        <p:nvPicPr>
          <p:cNvPr id="2" name="Picture 1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FA04CF7A-1045-CBEB-50ED-5D1A799EC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5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river flowing through a valley">
            <a:extLst>
              <a:ext uri="{FF2B5EF4-FFF2-40B4-BE49-F238E27FC236}">
                <a16:creationId xmlns:a16="http://schemas.microsoft.com/office/drawing/2014/main" id="{7DA9613F-2E08-69EA-B929-B99F612EE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5925" y="89902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Richwood, WV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1926" y="75993"/>
            <a:ext cx="583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0.2% Annual Chance (500-year)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7476C-24B6-08CF-EC4B-2D7D0262D188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6% probability of flooding at least once over 30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F50B30-52F7-FFC8-7311-891ADF3187E1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DE71929-021A-2BD9-D6F3-FE03399B0913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83FE53-C812-355A-800D-D721438D3C94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E17578-BCA6-5FCA-2291-44D4F74DE440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5100E0-7B54-C83C-47CF-DF96F9911F7E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7A0B903-02D1-6B87-2B45-5D4887680534}"/>
              </a:ext>
            </a:extLst>
          </p:cNvPr>
          <p:cNvSpPr txBox="1"/>
          <p:nvPr/>
        </p:nvSpPr>
        <p:spPr>
          <a:xfrm rot="19387296">
            <a:off x="4114801" y="3975587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Cherry River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DB9F93-4D21-2B00-B66C-2E30A30E23EE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5E675FA6-D66F-A948-2194-935A50983AF6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28.6 ft.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EEE639-6636-EC88-5A5F-09273E154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F9F798B-8331-3E55-7AA7-8FF8765152CA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22% of Richwood is in the 0.2% Annual Flood Chance</a:t>
            </a:r>
          </a:p>
        </p:txBody>
      </p:sp>
      <p:pic>
        <p:nvPicPr>
          <p:cNvPr id="2" name="Picture 1" descr="A bird flying over a small town&#10;&#10;Description automatically generated">
            <a:extLst>
              <a:ext uri="{FF2B5EF4-FFF2-40B4-BE49-F238E27FC236}">
                <a16:creationId xmlns:a16="http://schemas.microsoft.com/office/drawing/2014/main" id="{210A632C-D513-AF98-E877-84018F4C9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8" y="43742"/>
            <a:ext cx="583936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32695</TotalTime>
  <Words>291</Words>
  <Application>Microsoft Office PowerPoint</Application>
  <PresentationFormat>Widescreen</PresentationFormat>
  <Paragraphs>75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223</cp:revision>
  <dcterms:created xsi:type="dcterms:W3CDTF">2023-12-15T03:45:53Z</dcterms:created>
  <dcterms:modified xsi:type="dcterms:W3CDTF">2024-11-01T16:57:21Z</dcterms:modified>
</cp:coreProperties>
</file>