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69" r:id="rId2"/>
    <p:sldId id="270" r:id="rId3"/>
    <p:sldId id="271" r:id="rId4"/>
    <p:sldId id="272" r:id="rId5"/>
    <p:sldId id="273" r:id="rId6"/>
    <p:sldId id="274" r:id="rId7"/>
    <p:sldId id="256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2" autoAdjust="0"/>
    <p:restoredTop sz="94660"/>
  </p:normalViewPr>
  <p:slideViewPr>
    <p:cSldViewPr snapToGrid="0" showGuides="1">
      <p:cViewPr varScale="1">
        <p:scale>
          <a:sx n="94" d="100"/>
          <a:sy n="94" d="100"/>
        </p:scale>
        <p:origin x="1236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25B708-1C02-446F-8685-F5661726F06E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20C1EA-13AD-4D86-BFC5-B205FEE67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522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White Sulfur</a:t>
            </a:r>
            <a:r>
              <a:rPr lang="en-US" baseline="0" dirty="0" smtClean="0"/>
              <a:t> Springs FEMA 10yr Aerial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9768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White Sulfur</a:t>
            </a:r>
            <a:r>
              <a:rPr lang="en-US" baseline="0" dirty="0" smtClean="0"/>
              <a:t> Springs FEMA 100yr </a:t>
            </a:r>
            <a:r>
              <a:rPr lang="en-US" baseline="0" dirty="0" err="1" smtClean="0"/>
              <a:t>Hillshade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0141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White Sulfur</a:t>
            </a:r>
            <a:r>
              <a:rPr lang="en-US" baseline="0" dirty="0" smtClean="0"/>
              <a:t> Springs FEMA 100yr PLUS </a:t>
            </a:r>
            <a:r>
              <a:rPr lang="en-US" baseline="0" dirty="0" err="1" smtClean="0"/>
              <a:t>Hillshade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7188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White Sulfur</a:t>
            </a:r>
            <a:r>
              <a:rPr lang="en-US" baseline="0" dirty="0" smtClean="0"/>
              <a:t> Springs FEMA 500yr </a:t>
            </a:r>
            <a:r>
              <a:rPr lang="en-US" baseline="0" dirty="0" err="1" smtClean="0"/>
              <a:t>Hillshade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8611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White Sulfur</a:t>
            </a:r>
            <a:r>
              <a:rPr lang="en-US" baseline="0" dirty="0" smtClean="0"/>
              <a:t> Springs FEMA 10yr Grey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9526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White Sulfur</a:t>
            </a:r>
            <a:r>
              <a:rPr lang="en-US" baseline="0" dirty="0" smtClean="0"/>
              <a:t> Springs FEMA 25yr Grey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2307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White Sulfur</a:t>
            </a:r>
            <a:r>
              <a:rPr lang="en-US" baseline="0" dirty="0" smtClean="0"/>
              <a:t> Springs FEMA 50yr Grey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7486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White Sulfur</a:t>
            </a:r>
            <a:r>
              <a:rPr lang="en-US" baseline="0" dirty="0" smtClean="0"/>
              <a:t> Springs FEMA 100yr Grey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3894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White Sulfur</a:t>
            </a:r>
            <a:r>
              <a:rPr lang="en-US" baseline="0" dirty="0" smtClean="0"/>
              <a:t> Springs FEMA 100yr PLUS Grey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9743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White Sulfur</a:t>
            </a:r>
            <a:r>
              <a:rPr lang="en-US" baseline="0" dirty="0" smtClean="0"/>
              <a:t> Springs FEMA 500yr Grey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261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White Sulfur</a:t>
            </a:r>
            <a:r>
              <a:rPr lang="en-US" baseline="0" dirty="0" smtClean="0"/>
              <a:t> Springs FEMA 25yr Aerial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014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White Sulfur</a:t>
            </a:r>
            <a:r>
              <a:rPr lang="en-US" baseline="0" dirty="0" smtClean="0"/>
              <a:t> Springs FEMA 50yr Aerial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4224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White Sulfur</a:t>
            </a:r>
            <a:r>
              <a:rPr lang="en-US" baseline="0" dirty="0" smtClean="0"/>
              <a:t> Springs FEMA 100yr Aerial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7192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White Sulfur</a:t>
            </a:r>
            <a:r>
              <a:rPr lang="en-US" baseline="0" dirty="0" smtClean="0"/>
              <a:t> Springs FEMA 100yr PLUS Aerial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414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White Sulfur</a:t>
            </a:r>
            <a:r>
              <a:rPr lang="en-US" baseline="0" dirty="0" smtClean="0"/>
              <a:t> Springs FEMA 500yr Aerial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2814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White Sulfur</a:t>
            </a:r>
            <a:r>
              <a:rPr lang="en-US" baseline="0" dirty="0" smtClean="0"/>
              <a:t> Springs FEMA 10yr </a:t>
            </a:r>
            <a:r>
              <a:rPr lang="en-US" baseline="0" dirty="0" err="1" smtClean="0"/>
              <a:t>Hillshade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4624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White Sulfur</a:t>
            </a:r>
            <a:r>
              <a:rPr lang="en-US" baseline="0" dirty="0" smtClean="0"/>
              <a:t> Springs FEMA 25yr </a:t>
            </a:r>
            <a:r>
              <a:rPr lang="en-US" baseline="0" dirty="0" err="1" smtClean="0"/>
              <a:t>Hillshade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5887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White Sulfur</a:t>
            </a:r>
            <a:r>
              <a:rPr lang="en-US" baseline="0" dirty="0" smtClean="0"/>
              <a:t> Springs FEMA 50yr </a:t>
            </a:r>
            <a:r>
              <a:rPr lang="en-US" baseline="0" dirty="0" err="1" smtClean="0"/>
              <a:t>Hillshade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439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22614-6097-4D5E-99B0-E2BB1F92D56F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8894-4313-41B9-B740-F80EAB6C1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943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22614-6097-4D5E-99B0-E2BB1F92D56F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8894-4313-41B9-B740-F80EAB6C1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913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22614-6097-4D5E-99B0-E2BB1F92D56F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8894-4313-41B9-B740-F80EAB6C1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402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22614-6097-4D5E-99B0-E2BB1F92D56F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8894-4313-41B9-B740-F80EAB6C1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771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22614-6097-4D5E-99B0-E2BB1F92D56F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8894-4313-41B9-B740-F80EAB6C1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52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22614-6097-4D5E-99B0-E2BB1F92D56F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8894-4313-41B9-B740-F80EAB6C1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322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22614-6097-4D5E-99B0-E2BB1F92D56F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8894-4313-41B9-B740-F80EAB6C1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109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22614-6097-4D5E-99B0-E2BB1F92D56F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8894-4313-41B9-B740-F80EAB6C1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345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22614-6097-4D5E-99B0-E2BB1F92D56F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8894-4313-41B9-B740-F80EAB6C1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483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22614-6097-4D5E-99B0-E2BB1F92D56F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8894-4313-41B9-B740-F80EAB6C1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780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22614-6097-4D5E-99B0-E2BB1F92D56F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8894-4313-41B9-B740-F80EAB6C1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45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722614-6097-4D5E-99B0-E2BB1F92D56F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88894-4313-41B9-B740-F80EAB6C1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98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3"/>
          <a:stretch/>
        </p:blipFill>
        <p:spPr>
          <a:xfrm>
            <a:off x="0" y="-9728"/>
            <a:ext cx="9144000" cy="6867728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10% Annual Chance (10-year)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Sulphur Springs,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WV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2057" y="4558648"/>
            <a:ext cx="767479" cy="2207912"/>
            <a:chOff x="7191197" y="2976827"/>
            <a:chExt cx="2415385" cy="3715240"/>
          </a:xfrm>
        </p:grpSpPr>
        <p:sp>
          <p:nvSpPr>
            <p:cNvPr id="7" name="Content Placeholder 2"/>
            <p:cNvSpPr txBox="1">
              <a:spLocks/>
            </p:cNvSpPr>
            <p:nvPr/>
          </p:nvSpPr>
          <p:spPr>
            <a:xfrm>
              <a:off x="7540032" y="3010607"/>
              <a:ext cx="2066550" cy="368146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0 ft.</a:t>
              </a: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35 ft.</a:t>
              </a:r>
              <a:endParaRPr lang="en-US" sz="1050" dirty="0">
                <a:latin typeface="Arial Narrow" panose="020B0606020202030204" pitchFamily="34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5515271" y="4652753"/>
              <a:ext cx="3700688" cy="348836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577" y="6351066"/>
            <a:ext cx="1241416" cy="40684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72384" y="589380"/>
            <a:ext cx="3621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96% probability </a:t>
            </a:r>
            <a:r>
              <a:rPr lang="en-US" sz="1200" dirty="0" smtClean="0">
                <a:solidFill>
                  <a:schemeClr val="bg1"/>
                </a:solidFill>
              </a:rPr>
              <a:t>of flooding at least once over 30 years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4185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1547"/>
            <a:ext cx="9144000" cy="701954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  1% Annual Chance (100-year)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Sulphur Springs, WV</a:t>
            </a:r>
          </a:p>
        </p:txBody>
      </p:sp>
    </p:spTree>
    <p:extLst>
      <p:ext uri="{BB962C8B-B14F-4D97-AF65-F5344CB8AC3E}">
        <p14:creationId xmlns:p14="http://schemas.microsoft.com/office/powerpoint/2010/main" val="348942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1547"/>
            <a:ext cx="9144000" cy="701954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1%+ Annual Chance (100-year)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Sulphur Springs, WV</a:t>
            </a:r>
          </a:p>
        </p:txBody>
      </p:sp>
    </p:spTree>
    <p:extLst>
      <p:ext uri="{BB962C8B-B14F-4D97-AF65-F5344CB8AC3E}">
        <p14:creationId xmlns:p14="http://schemas.microsoft.com/office/powerpoint/2010/main" val="39365503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1548"/>
            <a:ext cx="9144000" cy="701954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0.2% Annual Chance (500-year)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Sulphur Springs, WV</a:t>
            </a:r>
          </a:p>
        </p:txBody>
      </p:sp>
    </p:spTree>
    <p:extLst>
      <p:ext uri="{BB962C8B-B14F-4D97-AF65-F5344CB8AC3E}">
        <p14:creationId xmlns:p14="http://schemas.microsoft.com/office/powerpoint/2010/main" val="41185556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5370"/>
            <a:ext cx="9148980" cy="702337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10% Annual Chance (10-year)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Sulphur Springs,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WV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756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5370"/>
            <a:ext cx="9148980" cy="702337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  4% Annual Chance (25-year)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Sulphur Springs, WV</a:t>
            </a:r>
          </a:p>
        </p:txBody>
      </p:sp>
    </p:spTree>
    <p:extLst>
      <p:ext uri="{BB962C8B-B14F-4D97-AF65-F5344CB8AC3E}">
        <p14:creationId xmlns:p14="http://schemas.microsoft.com/office/powerpoint/2010/main" val="42193026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1547"/>
            <a:ext cx="9144000" cy="701954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  2% Annual Chance (50-year)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Sulphur Springs, WV</a:t>
            </a:r>
          </a:p>
        </p:txBody>
      </p:sp>
    </p:spTree>
    <p:extLst>
      <p:ext uri="{BB962C8B-B14F-4D97-AF65-F5344CB8AC3E}">
        <p14:creationId xmlns:p14="http://schemas.microsoft.com/office/powerpoint/2010/main" val="22333653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1547"/>
            <a:ext cx="9144000" cy="701954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  1% Annual Chance (100-year)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Sulphur Springs, WV</a:t>
            </a:r>
          </a:p>
        </p:txBody>
      </p:sp>
    </p:spTree>
    <p:extLst>
      <p:ext uri="{BB962C8B-B14F-4D97-AF65-F5344CB8AC3E}">
        <p14:creationId xmlns:p14="http://schemas.microsoft.com/office/powerpoint/2010/main" val="20415338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" y="-155643"/>
            <a:ext cx="9136309" cy="7013643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1%+ Annual Chance (100-year)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Sulphur Springs, WV</a:t>
            </a:r>
          </a:p>
        </p:txBody>
      </p:sp>
    </p:spTree>
    <p:extLst>
      <p:ext uri="{BB962C8B-B14F-4D97-AF65-F5344CB8AC3E}">
        <p14:creationId xmlns:p14="http://schemas.microsoft.com/office/powerpoint/2010/main" val="12402799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1547"/>
            <a:ext cx="9144000" cy="701954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0.2% Annual Chance (500-year)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Sulphur Springs, WV</a:t>
            </a:r>
          </a:p>
        </p:txBody>
      </p:sp>
    </p:spTree>
    <p:extLst>
      <p:ext uri="{BB962C8B-B14F-4D97-AF65-F5344CB8AC3E}">
        <p14:creationId xmlns:p14="http://schemas.microsoft.com/office/powerpoint/2010/main" val="978073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3"/>
          <a:stretch/>
        </p:blipFill>
        <p:spPr>
          <a:xfrm>
            <a:off x="0" y="-9728"/>
            <a:ext cx="9144000" cy="6867728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  4% Annual Chance (25-year)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Sulphur Springs, WV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2057" y="4558648"/>
            <a:ext cx="767479" cy="2207912"/>
            <a:chOff x="7191197" y="2976827"/>
            <a:chExt cx="2415385" cy="3715240"/>
          </a:xfrm>
        </p:grpSpPr>
        <p:sp>
          <p:nvSpPr>
            <p:cNvPr id="5" name="Content Placeholder 2"/>
            <p:cNvSpPr txBox="1">
              <a:spLocks/>
            </p:cNvSpPr>
            <p:nvPr/>
          </p:nvSpPr>
          <p:spPr>
            <a:xfrm>
              <a:off x="7540032" y="3010607"/>
              <a:ext cx="2066550" cy="368146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0 ft.</a:t>
              </a: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35 ft.</a:t>
              </a:r>
              <a:endParaRPr lang="en-US" sz="1050" dirty="0">
                <a:latin typeface="Arial Narrow" panose="020B0606020202030204" pitchFamily="34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5515271" y="4652753"/>
              <a:ext cx="3700688" cy="348836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577" y="6351066"/>
            <a:ext cx="1241416" cy="4068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72384" y="589380"/>
            <a:ext cx="3621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71% probability </a:t>
            </a:r>
            <a:r>
              <a:rPr lang="en-US" sz="1200" dirty="0" smtClean="0">
                <a:solidFill>
                  <a:schemeClr val="bg1"/>
                </a:solidFill>
              </a:rPr>
              <a:t>of flooding at least once over 30 years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372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4"/>
          <a:stretch/>
        </p:blipFill>
        <p:spPr>
          <a:xfrm>
            <a:off x="0" y="-19455"/>
            <a:ext cx="9144000" cy="6877455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  2% Annual Chance (50-year)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Sulphur Springs, WV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2057" y="4558648"/>
            <a:ext cx="767479" cy="2207912"/>
            <a:chOff x="7191197" y="2976827"/>
            <a:chExt cx="2415385" cy="3715240"/>
          </a:xfrm>
        </p:grpSpPr>
        <p:sp>
          <p:nvSpPr>
            <p:cNvPr id="5" name="Content Placeholder 2"/>
            <p:cNvSpPr txBox="1">
              <a:spLocks/>
            </p:cNvSpPr>
            <p:nvPr/>
          </p:nvSpPr>
          <p:spPr>
            <a:xfrm>
              <a:off x="7540032" y="3010607"/>
              <a:ext cx="2066550" cy="368146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0 ft.</a:t>
              </a: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35 ft.</a:t>
              </a:r>
              <a:endParaRPr lang="en-US" sz="1050" dirty="0">
                <a:latin typeface="Arial Narrow" panose="020B0606020202030204" pitchFamily="34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5515271" y="4652753"/>
              <a:ext cx="3700688" cy="348836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577" y="6351066"/>
            <a:ext cx="1241416" cy="4068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72384" y="589380"/>
            <a:ext cx="3621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45% probability </a:t>
            </a:r>
            <a:r>
              <a:rPr lang="en-US" sz="1200" dirty="0" smtClean="0">
                <a:solidFill>
                  <a:schemeClr val="bg1"/>
                </a:solidFill>
              </a:rPr>
              <a:t>of flooding at least once over 30 years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4241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4"/>
          <a:stretch/>
        </p:blipFill>
        <p:spPr>
          <a:xfrm>
            <a:off x="0" y="-19455"/>
            <a:ext cx="9144000" cy="6877455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  1% Annual Chance (100-year)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Sulphur Springs, WV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2057" y="4558648"/>
            <a:ext cx="767479" cy="2207912"/>
            <a:chOff x="7191197" y="2976827"/>
            <a:chExt cx="2415385" cy="3715240"/>
          </a:xfrm>
        </p:grpSpPr>
        <p:sp>
          <p:nvSpPr>
            <p:cNvPr id="5" name="Content Placeholder 2"/>
            <p:cNvSpPr txBox="1">
              <a:spLocks/>
            </p:cNvSpPr>
            <p:nvPr/>
          </p:nvSpPr>
          <p:spPr>
            <a:xfrm>
              <a:off x="7540032" y="3010607"/>
              <a:ext cx="2066550" cy="368146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0 ft.</a:t>
              </a: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35 ft.</a:t>
              </a:r>
              <a:endParaRPr lang="en-US" sz="1050" dirty="0">
                <a:latin typeface="Arial Narrow" panose="020B0606020202030204" pitchFamily="34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5515271" y="4652753"/>
              <a:ext cx="3700688" cy="348836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577" y="6351066"/>
            <a:ext cx="1241416" cy="4068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72384" y="589380"/>
            <a:ext cx="3621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26% probability </a:t>
            </a:r>
            <a:r>
              <a:rPr lang="en-US" sz="1200" dirty="0" smtClean="0">
                <a:solidFill>
                  <a:schemeClr val="bg1"/>
                </a:solidFill>
              </a:rPr>
              <a:t>of flooding at least once over 30 years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6328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3"/>
          <a:stretch/>
        </p:blipFill>
        <p:spPr>
          <a:xfrm>
            <a:off x="0" y="-12526"/>
            <a:ext cx="9144000" cy="6870526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1%+ Annual Chance (100-year)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Sulphur Springs, WV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92057" y="4558648"/>
            <a:ext cx="767479" cy="2207912"/>
            <a:chOff x="7191197" y="2976827"/>
            <a:chExt cx="2415385" cy="3715240"/>
          </a:xfrm>
        </p:grpSpPr>
        <p:sp>
          <p:nvSpPr>
            <p:cNvPr id="10" name="Content Placeholder 2"/>
            <p:cNvSpPr txBox="1">
              <a:spLocks/>
            </p:cNvSpPr>
            <p:nvPr/>
          </p:nvSpPr>
          <p:spPr>
            <a:xfrm>
              <a:off x="7540032" y="3010607"/>
              <a:ext cx="2066550" cy="368146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0 ft.</a:t>
              </a: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35 ft.</a:t>
              </a:r>
              <a:endParaRPr lang="en-US" sz="1050" dirty="0">
                <a:latin typeface="Arial Narrow" panose="020B0606020202030204" pitchFamily="34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5515271" y="4652753"/>
              <a:ext cx="3700688" cy="348836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577" y="6351066"/>
            <a:ext cx="1241416" cy="40684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072384" y="589380"/>
            <a:ext cx="3621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26% probability </a:t>
            </a:r>
            <a:r>
              <a:rPr lang="en-US" sz="1200" dirty="0" smtClean="0">
                <a:solidFill>
                  <a:schemeClr val="bg1"/>
                </a:solidFill>
              </a:rPr>
              <a:t>of flooding at least once over 30 years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Explosion 2 14"/>
          <p:cNvSpPr/>
          <p:nvPr/>
        </p:nvSpPr>
        <p:spPr>
          <a:xfrm>
            <a:off x="1381454" y="4200400"/>
            <a:ext cx="2244209" cy="1738371"/>
          </a:xfrm>
          <a:prstGeom prst="irregularSeal2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Climate</a:t>
            </a:r>
          </a:p>
          <a:p>
            <a:pPr algn="ctr"/>
            <a:r>
              <a:rPr lang="en-US" dirty="0" smtClean="0"/>
              <a:t>Change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047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9"/>
          <a:stretch/>
        </p:blipFill>
        <p:spPr>
          <a:xfrm>
            <a:off x="0" y="1378"/>
            <a:ext cx="9144000" cy="692063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0.2% Annual Chance (500-year)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Sulphur Springs, WV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92057" y="4558648"/>
            <a:ext cx="767479" cy="2207912"/>
            <a:chOff x="7191197" y="2976827"/>
            <a:chExt cx="2415385" cy="3715240"/>
          </a:xfrm>
        </p:grpSpPr>
        <p:sp>
          <p:nvSpPr>
            <p:cNvPr id="6" name="Content Placeholder 2"/>
            <p:cNvSpPr txBox="1">
              <a:spLocks/>
            </p:cNvSpPr>
            <p:nvPr/>
          </p:nvSpPr>
          <p:spPr>
            <a:xfrm>
              <a:off x="7540032" y="3010607"/>
              <a:ext cx="2066550" cy="368146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0 ft.</a:t>
              </a: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35 ft.</a:t>
              </a:r>
              <a:endParaRPr lang="en-US" sz="1050" dirty="0">
                <a:latin typeface="Arial Narrow" panose="020B060602020203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5515271" y="4652753"/>
              <a:ext cx="3700688" cy="348836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577" y="6351066"/>
            <a:ext cx="1241416" cy="4068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72384" y="589380"/>
            <a:ext cx="3621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 6% probability </a:t>
            </a:r>
            <a:r>
              <a:rPr lang="en-US" sz="1200" dirty="0" smtClean="0">
                <a:solidFill>
                  <a:schemeClr val="bg1"/>
                </a:solidFill>
              </a:rPr>
              <a:t>of flooding at least once over 30 years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6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1547"/>
            <a:ext cx="9144000" cy="7019547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10% Annual Chance (10-year)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Sulphur Springs,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WV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71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1547"/>
            <a:ext cx="9144000" cy="7019547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  4% Annual Chance (25-year)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Sulphur Springs, WV</a:t>
            </a:r>
          </a:p>
        </p:txBody>
      </p:sp>
    </p:spTree>
    <p:extLst>
      <p:ext uri="{BB962C8B-B14F-4D97-AF65-F5344CB8AC3E}">
        <p14:creationId xmlns:p14="http://schemas.microsoft.com/office/powerpoint/2010/main" val="121872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1547"/>
            <a:ext cx="9144000" cy="7019547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  2% Annual Chance (50-year)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Sulphur Springs, WV</a:t>
            </a:r>
          </a:p>
        </p:txBody>
      </p:sp>
    </p:spTree>
    <p:extLst>
      <p:ext uri="{BB962C8B-B14F-4D97-AF65-F5344CB8AC3E}">
        <p14:creationId xmlns:p14="http://schemas.microsoft.com/office/powerpoint/2010/main" val="331429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77</TotalTime>
  <Words>498</Words>
  <Application>Microsoft Office PowerPoint</Application>
  <PresentationFormat>On-screen Show (4:3)</PresentationFormat>
  <Paragraphs>98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Arial Narrow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Kuhn</dc:creator>
  <cp:lastModifiedBy>Kurt Donaldson</cp:lastModifiedBy>
  <cp:revision>8</cp:revision>
  <dcterms:created xsi:type="dcterms:W3CDTF">2022-11-11T22:11:36Z</dcterms:created>
  <dcterms:modified xsi:type="dcterms:W3CDTF">2022-11-13T23:07:24Z</dcterms:modified>
</cp:coreProperties>
</file>