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61" d="100"/>
          <a:sy n="161" d="100"/>
        </p:scale>
        <p:origin x="150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1C3F9-CDBF-47DE-BA93-60BD7CD84F6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7160-F7B0-40AB-82C5-9BB11555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7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White Sulfur</a:t>
            </a:r>
            <a:r>
              <a:rPr lang="en-US" baseline="0" dirty="0"/>
              <a:t> Springs FEMA 10yr Aerial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0C1EA-13AD-4D86-BFC5-B205FEE67A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1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White Sulfur</a:t>
            </a:r>
            <a:r>
              <a:rPr lang="en-US" baseline="0" dirty="0"/>
              <a:t> Springs FEMA 25yr Aerial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0C1EA-13AD-4D86-BFC5-B205FEE67A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11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White Sulfur</a:t>
            </a:r>
            <a:r>
              <a:rPr lang="en-US" baseline="0" dirty="0"/>
              <a:t> Springs FEMA 50yr Aerial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0C1EA-13AD-4D86-BFC5-B205FEE67A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0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White Sulfur</a:t>
            </a:r>
            <a:r>
              <a:rPr lang="en-US" baseline="0" dirty="0"/>
              <a:t> Springs FEMA 100yr Aerial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0C1EA-13AD-4D86-BFC5-B205FEE67A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49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White Sulfur</a:t>
            </a:r>
            <a:r>
              <a:rPr lang="en-US" baseline="0" dirty="0"/>
              <a:t> Springs FEMA 100yr PLUS Aerial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0C1EA-13AD-4D86-BFC5-B205FEE67A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7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White Sulfur</a:t>
            </a:r>
            <a:r>
              <a:rPr lang="en-US" baseline="0" dirty="0"/>
              <a:t> Springs FEMA 500yr Aerial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0C1EA-13AD-4D86-BFC5-B205FEE67A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3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B064-0A46-44E1-8D41-4CCC25177D0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74E8-3B51-4F28-ADE3-A8257789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1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B064-0A46-44E1-8D41-4CCC25177D0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74E8-3B51-4F28-ADE3-A8257789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3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B064-0A46-44E1-8D41-4CCC25177D0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74E8-3B51-4F28-ADE3-A8257789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B064-0A46-44E1-8D41-4CCC25177D0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74E8-3B51-4F28-ADE3-A8257789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8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B064-0A46-44E1-8D41-4CCC25177D0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74E8-3B51-4F28-ADE3-A8257789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7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B064-0A46-44E1-8D41-4CCC25177D0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74E8-3B51-4F28-ADE3-A8257789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8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B064-0A46-44E1-8D41-4CCC25177D0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74E8-3B51-4F28-ADE3-A8257789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7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B064-0A46-44E1-8D41-4CCC25177D0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74E8-3B51-4F28-ADE3-A8257789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B064-0A46-44E1-8D41-4CCC25177D0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74E8-3B51-4F28-ADE3-A8257789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4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B064-0A46-44E1-8D41-4CCC25177D0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74E8-3B51-4F28-ADE3-A8257789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8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B064-0A46-44E1-8D41-4CCC25177D0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74E8-3B51-4F28-ADE3-A8257789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4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BB064-0A46-44E1-8D41-4CCC25177D0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174E8-3B51-4F28-ADE3-A8257789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6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1" b="16691"/>
          <a:stretch/>
        </p:blipFill>
        <p:spPr>
          <a:xfrm>
            <a:off x="-9525" y="42"/>
            <a:ext cx="12192000" cy="6886533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F1AFC146-3054-2B34-7AF2-78D3CF187A13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B3FB15-35C4-8F9A-60D3-3D8EAD2FA3CC}"/>
              </a:ext>
            </a:extLst>
          </p:cNvPr>
          <p:cNvSpPr txBox="1"/>
          <p:nvPr/>
        </p:nvSpPr>
        <p:spPr>
          <a:xfrm>
            <a:off x="1191801" y="66468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10% Annual Chance (10-year)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F2B436-4E8E-4D41-8D62-8A519C1CAAA8}"/>
              </a:ext>
            </a:extLst>
          </p:cNvPr>
          <p:cNvSpPr txBox="1"/>
          <p:nvPr/>
        </p:nvSpPr>
        <p:spPr>
          <a:xfrm>
            <a:off x="7515226" y="129597"/>
            <a:ext cx="435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Sulphur Springs, WV</a:t>
            </a:r>
            <a:endParaRPr lang="en-US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776017-35FF-6106-A0F4-6B248B366EE3}"/>
              </a:ext>
            </a:extLst>
          </p:cNvPr>
          <p:cNvSpPr txBox="1"/>
          <p:nvPr/>
        </p:nvSpPr>
        <p:spPr>
          <a:xfrm>
            <a:off x="7731165" y="6364713"/>
            <a:ext cx="37524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96% probability of flooding at least once over 30 years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9B9A79F-0AD2-6C81-D75A-F38041EECBF9}"/>
              </a:ext>
            </a:extLst>
          </p:cNvPr>
          <p:cNvGrpSpPr/>
          <p:nvPr/>
        </p:nvGrpSpPr>
        <p:grpSpPr>
          <a:xfrm>
            <a:off x="563047" y="5526656"/>
            <a:ext cx="2003425" cy="680106"/>
            <a:chOff x="9256704" y="6579661"/>
            <a:chExt cx="2136461" cy="72526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BC88B9-1459-9EAA-1BB3-40DF518C1BB8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CC04059-81B4-9E66-FD67-1715D486CCB7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86C8610-867D-0E90-C5EB-8EEFF0199E2F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821C913-85C4-EDC9-FF76-C12055380F61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DC3150E-757D-ECC4-CCE5-87E15B490DA8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0FBDAE93-17C4-146A-1A95-376B7D4B2BC9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26 ft.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3480D72-4E3E-31BB-E427-610C4CC01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DE36AB4-250A-F970-EAD6-67F617B9EA2D}"/>
              </a:ext>
            </a:extLst>
          </p:cNvPr>
          <p:cNvSpPr txBox="1"/>
          <p:nvPr/>
        </p:nvSpPr>
        <p:spPr>
          <a:xfrm>
            <a:off x="458990" y="6347715"/>
            <a:ext cx="656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13% of White Sulphur Springs is in the 10% Annual Flood Chance</a:t>
            </a:r>
          </a:p>
        </p:txBody>
      </p:sp>
      <p:pic>
        <p:nvPicPr>
          <p:cNvPr id="3" name="Picture 2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9468B3A5-2D1C-9A60-0F4E-E06781B7AD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8" y="43742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7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8" b="17099"/>
          <a:stretch/>
        </p:blipFill>
        <p:spPr>
          <a:xfrm>
            <a:off x="-1" y="0"/>
            <a:ext cx="12192231" cy="6858000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62959C10-7AFB-F2BB-1E63-E0DC23A35024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353438-BACB-A702-B1AA-6CF7258CC040}"/>
              </a:ext>
            </a:extLst>
          </p:cNvPr>
          <p:cNvSpPr txBox="1"/>
          <p:nvPr/>
        </p:nvSpPr>
        <p:spPr>
          <a:xfrm>
            <a:off x="1106076" y="66468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4% Annual Chance (25-year)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B4977E-B2D5-7C9A-2027-9D5A6D72A5C4}"/>
              </a:ext>
            </a:extLst>
          </p:cNvPr>
          <p:cNvSpPr txBox="1"/>
          <p:nvPr/>
        </p:nvSpPr>
        <p:spPr>
          <a:xfrm>
            <a:off x="7515226" y="129597"/>
            <a:ext cx="435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Sulphur Springs, WV</a:t>
            </a:r>
            <a:endParaRPr lang="en-US" sz="2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E273D6-5D3E-EBB3-AD60-310DACB62659}"/>
              </a:ext>
            </a:extLst>
          </p:cNvPr>
          <p:cNvSpPr txBox="1"/>
          <p:nvPr/>
        </p:nvSpPr>
        <p:spPr>
          <a:xfrm>
            <a:off x="458990" y="6347715"/>
            <a:ext cx="656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17% of White Sulphur Springs is in the 4% Annual Flood Chance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820400A-18D1-D2B1-5D3C-CC5F42FCCC96}"/>
              </a:ext>
            </a:extLst>
          </p:cNvPr>
          <p:cNvSpPr txBox="1"/>
          <p:nvPr/>
        </p:nvSpPr>
        <p:spPr>
          <a:xfrm>
            <a:off x="7731165" y="6364713"/>
            <a:ext cx="37524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71% probability of flooding at least once over 30 years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9F4485F-0992-34DD-C354-B0955C87153B}"/>
              </a:ext>
            </a:extLst>
          </p:cNvPr>
          <p:cNvGrpSpPr/>
          <p:nvPr/>
        </p:nvGrpSpPr>
        <p:grpSpPr>
          <a:xfrm>
            <a:off x="563047" y="5526656"/>
            <a:ext cx="2003425" cy="680106"/>
            <a:chOff x="9256704" y="6579661"/>
            <a:chExt cx="2136461" cy="72526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DCD9E34-DBCA-2C19-7095-BD6C03B67100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8A35E3-9275-9BFA-D635-0607DA5007BC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424E0C0-F450-2F3C-F2D4-85B4FD336B1B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99F14D6-92B8-9683-D31F-10DD4CBBDAAA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7C05063-FA53-DCD7-4292-1397FE16CB5E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id="{C695A475-2789-DD64-8750-B2D4D1028B9A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29 ft.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8CD37CE-13E1-1FAC-52FA-3AF63C55A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pic>
        <p:nvPicPr>
          <p:cNvPr id="3" name="Picture 2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0B0F3E12-405D-B9E7-4995-207439F81D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8" y="43742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3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17096"/>
          <a:stretch/>
        </p:blipFill>
        <p:spPr>
          <a:xfrm>
            <a:off x="0" y="-17660"/>
            <a:ext cx="12192000" cy="687184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D6DB291C-7927-2935-674E-5003E97C7DF4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DB796D-58FB-1C1C-77E0-5B8103290187}"/>
              </a:ext>
            </a:extLst>
          </p:cNvPr>
          <p:cNvSpPr txBox="1"/>
          <p:nvPr/>
        </p:nvSpPr>
        <p:spPr>
          <a:xfrm>
            <a:off x="1106076" y="66468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2% Annual Chance (50-year)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7E666-A5A3-1FA6-7C60-4167D4EA1F58}"/>
              </a:ext>
            </a:extLst>
          </p:cNvPr>
          <p:cNvSpPr txBox="1"/>
          <p:nvPr/>
        </p:nvSpPr>
        <p:spPr>
          <a:xfrm>
            <a:off x="7515226" y="129597"/>
            <a:ext cx="435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Sulphur Springs, WV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60A85E-1EE1-5EC3-4A72-E80AF237FB59}"/>
              </a:ext>
            </a:extLst>
          </p:cNvPr>
          <p:cNvSpPr txBox="1"/>
          <p:nvPr/>
        </p:nvSpPr>
        <p:spPr>
          <a:xfrm>
            <a:off x="458991" y="6347715"/>
            <a:ext cx="653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20% of White Sulphur Springs is in the 2% Annual Flood Chance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C3F881-A23B-E8B0-4A47-870D236EF356}"/>
              </a:ext>
            </a:extLst>
          </p:cNvPr>
          <p:cNvSpPr txBox="1"/>
          <p:nvPr/>
        </p:nvSpPr>
        <p:spPr>
          <a:xfrm>
            <a:off x="7731165" y="6364713"/>
            <a:ext cx="37524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45% probability of flooding at least once over 30 years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4874F8-1B7F-A937-5276-577D9804A92A}"/>
              </a:ext>
            </a:extLst>
          </p:cNvPr>
          <p:cNvGrpSpPr/>
          <p:nvPr/>
        </p:nvGrpSpPr>
        <p:grpSpPr>
          <a:xfrm>
            <a:off x="563047" y="5526656"/>
            <a:ext cx="2003425" cy="680106"/>
            <a:chOff x="9256704" y="6579661"/>
            <a:chExt cx="2136461" cy="72526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86F714E-7797-090F-5927-03DDFE9454E0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C93D69-4E0A-43E2-D314-C1D1D841C162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B5A6BC-9AAB-6564-6663-16319431F957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506601-1393-4F3C-C780-30BA14F2D121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0393723-8F79-B325-1099-868189A7B342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78EF41B4-B775-DFAB-ED3A-63304DD2098E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30 ft.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C9FEF4D-58FB-76F1-015A-2B796F5D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pic>
        <p:nvPicPr>
          <p:cNvPr id="3" name="Picture 2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624446A6-ABC2-6912-CF35-0CE7A9D48E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8" y="43742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6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3" b="17000"/>
          <a:stretch/>
        </p:blipFill>
        <p:spPr>
          <a:xfrm>
            <a:off x="0" y="28922"/>
            <a:ext cx="12188426" cy="682907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56901A1-7F61-E9E0-44AB-AC1151FA558C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2BB8E-09CF-6F13-25BC-E7CF4BE0B2A9}"/>
              </a:ext>
            </a:extLst>
          </p:cNvPr>
          <p:cNvSpPr txBox="1"/>
          <p:nvPr/>
        </p:nvSpPr>
        <p:spPr>
          <a:xfrm>
            <a:off x="1191801" y="66468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 Annual Chance (100-year)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414101-FCF3-A3ED-8E43-C8C3A175706F}"/>
              </a:ext>
            </a:extLst>
          </p:cNvPr>
          <p:cNvSpPr txBox="1"/>
          <p:nvPr/>
        </p:nvSpPr>
        <p:spPr>
          <a:xfrm>
            <a:off x="7515226" y="129597"/>
            <a:ext cx="435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Sulphur Springs, WV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44E5AD-0A83-7775-BA43-AF594555361C}"/>
              </a:ext>
            </a:extLst>
          </p:cNvPr>
          <p:cNvSpPr txBox="1"/>
          <p:nvPr/>
        </p:nvSpPr>
        <p:spPr>
          <a:xfrm>
            <a:off x="458991" y="6347715"/>
            <a:ext cx="653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22% of White Sulphur Springs is in the 1% Annual Flood Chance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8DAD75-2F3F-4055-44B8-95877AB9BF0C}"/>
              </a:ext>
            </a:extLst>
          </p:cNvPr>
          <p:cNvSpPr txBox="1"/>
          <p:nvPr/>
        </p:nvSpPr>
        <p:spPr>
          <a:xfrm>
            <a:off x="7731165" y="6364713"/>
            <a:ext cx="37524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26% probability of flooding at least once over 30 years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580040-DD31-BB7A-CB6E-F0FBC4B03098}"/>
              </a:ext>
            </a:extLst>
          </p:cNvPr>
          <p:cNvGrpSpPr/>
          <p:nvPr/>
        </p:nvGrpSpPr>
        <p:grpSpPr>
          <a:xfrm>
            <a:off x="563047" y="5526656"/>
            <a:ext cx="2003425" cy="680106"/>
            <a:chOff x="9256704" y="6579661"/>
            <a:chExt cx="2136461" cy="72526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7262CB-A915-A867-BAAC-1ECDF6E0DB49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9C3C2C0-A473-1C1B-BC6B-1F57B5E1C639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B65CDA-B643-DFAE-69CA-1841865D1947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26261A-BB37-FACD-5F3C-771A159B4168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6BF0E4-5055-3039-2991-6A08ED9F50E2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6BCA4B2B-1462-AB0D-A0FC-3C86C0EEF1BF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35 ft.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7855AC-B7EA-0353-6DC2-69F8C0D4CB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pic>
        <p:nvPicPr>
          <p:cNvPr id="3" name="Picture 2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8D87588E-987C-2E65-EF73-4287633921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8" y="43742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5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 b="17103"/>
          <a:stretch/>
        </p:blipFill>
        <p:spPr>
          <a:xfrm>
            <a:off x="0" y="-17660"/>
            <a:ext cx="12188426" cy="6875659"/>
          </a:xfrm>
          <a:prstGeom prst="rect">
            <a:avLst/>
          </a:prstGeom>
        </p:spPr>
      </p:pic>
      <p:sp>
        <p:nvSpPr>
          <p:cNvPr id="15" name="Explosion 2 14"/>
          <p:cNvSpPr/>
          <p:nvPr/>
        </p:nvSpPr>
        <p:spPr>
          <a:xfrm>
            <a:off x="9932528" y="1269405"/>
            <a:ext cx="2255898" cy="2317149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Climate</a:t>
            </a:r>
          </a:p>
          <a:p>
            <a:pPr algn="ctr"/>
            <a:r>
              <a:rPr lang="en-US" dirty="0"/>
              <a:t>Change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598836-D34F-A0BC-FB44-ABDA0AE31722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7FE6A-F88C-0173-0C4A-2F6DF191F6F3}"/>
              </a:ext>
            </a:extLst>
          </p:cNvPr>
          <p:cNvSpPr txBox="1"/>
          <p:nvPr/>
        </p:nvSpPr>
        <p:spPr>
          <a:xfrm>
            <a:off x="1247775" y="70852"/>
            <a:ext cx="5797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 +Annual Chance (100-year)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49A3F-A854-574D-E41C-92758672C223}"/>
              </a:ext>
            </a:extLst>
          </p:cNvPr>
          <p:cNvSpPr txBox="1"/>
          <p:nvPr/>
        </p:nvSpPr>
        <p:spPr>
          <a:xfrm>
            <a:off x="7515226" y="129597"/>
            <a:ext cx="435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Sulphur Springs, WV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2FEA18-27E5-F73B-87AC-8C487C8A8606}"/>
              </a:ext>
            </a:extLst>
          </p:cNvPr>
          <p:cNvSpPr txBox="1"/>
          <p:nvPr/>
        </p:nvSpPr>
        <p:spPr>
          <a:xfrm>
            <a:off x="7731165" y="6364713"/>
            <a:ext cx="37524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26% probability of flooding at least once over 30 years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45B3C0-2D71-7EAD-BB29-438BC5E86593}"/>
              </a:ext>
            </a:extLst>
          </p:cNvPr>
          <p:cNvGrpSpPr/>
          <p:nvPr/>
        </p:nvGrpSpPr>
        <p:grpSpPr>
          <a:xfrm>
            <a:off x="563047" y="5526656"/>
            <a:ext cx="2003425" cy="680106"/>
            <a:chOff x="9256704" y="6579661"/>
            <a:chExt cx="2136461" cy="72526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F6789C-4EA5-7FBF-1A31-6B556C6F83F7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836E38-D480-F393-14EF-F1398180A496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20F987-1688-0959-6C0B-2C9CF8AC66F0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840328-2DB8-82A7-8C41-884E8B0CA8C6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317C87-1B86-4A93-346C-48EA5C07BD45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AF3F61AD-1961-79BB-D4B7-2410EB9B3477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35 ft.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BB437C5-8D79-94E7-6920-4BA97BD99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944E5AD-0A83-7775-BA43-AF594555361C}"/>
              </a:ext>
            </a:extLst>
          </p:cNvPr>
          <p:cNvSpPr txBox="1"/>
          <p:nvPr/>
        </p:nvSpPr>
        <p:spPr>
          <a:xfrm>
            <a:off x="458991" y="6347715"/>
            <a:ext cx="653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25% of White Sulphur Springs is in the 1% +Annual Flood Chance</a:t>
            </a:r>
          </a:p>
        </p:txBody>
      </p:sp>
      <p:pic>
        <p:nvPicPr>
          <p:cNvPr id="3" name="Picture 2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69EB2A78-6A7C-F616-BC6B-2297EBCDB3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8" y="43742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6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0" b="16990"/>
          <a:stretch/>
        </p:blipFill>
        <p:spPr>
          <a:xfrm>
            <a:off x="0" y="10017"/>
            <a:ext cx="12192000" cy="683796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240FD0C-959F-EE2C-5F12-FF837EA027F7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EAC6CE-3A28-24BB-B55B-D913DC9E582E}"/>
              </a:ext>
            </a:extLst>
          </p:cNvPr>
          <p:cNvSpPr txBox="1"/>
          <p:nvPr/>
        </p:nvSpPr>
        <p:spPr>
          <a:xfrm>
            <a:off x="1257301" y="70852"/>
            <a:ext cx="582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0.2% Annual Chance (500-year)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3506BC-0917-B58D-FD3E-5103A8A29A41}"/>
              </a:ext>
            </a:extLst>
          </p:cNvPr>
          <p:cNvSpPr txBox="1"/>
          <p:nvPr/>
        </p:nvSpPr>
        <p:spPr>
          <a:xfrm>
            <a:off x="7515226" y="129597"/>
            <a:ext cx="435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Sulphur Springs, WV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3E23D9-0828-B208-367D-FB3C5F094364}"/>
              </a:ext>
            </a:extLst>
          </p:cNvPr>
          <p:cNvSpPr txBox="1"/>
          <p:nvPr/>
        </p:nvSpPr>
        <p:spPr>
          <a:xfrm>
            <a:off x="458991" y="6347715"/>
            <a:ext cx="653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18% of White Sulphur Springs is in the 0.2% Annual Flood Chance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877001-5E42-2E0C-FBCD-6DCF294E1D60}"/>
              </a:ext>
            </a:extLst>
          </p:cNvPr>
          <p:cNvSpPr txBox="1"/>
          <p:nvPr/>
        </p:nvSpPr>
        <p:spPr>
          <a:xfrm>
            <a:off x="7731165" y="6364713"/>
            <a:ext cx="37524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6% probability of flooding at least once over 30 years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AD7C2E-2560-E2AC-D041-63EA1F5401F3}"/>
              </a:ext>
            </a:extLst>
          </p:cNvPr>
          <p:cNvGrpSpPr/>
          <p:nvPr/>
        </p:nvGrpSpPr>
        <p:grpSpPr>
          <a:xfrm>
            <a:off x="563047" y="5526656"/>
            <a:ext cx="2003425" cy="680106"/>
            <a:chOff x="9256704" y="6579661"/>
            <a:chExt cx="2136461" cy="72526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F3B490-3275-F4DD-823A-EA67D74CCC10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4F4F85-40C3-8234-F0E2-E5598D291864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00E3B2-D00C-01A0-3959-08E6FF95CF51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41C95E-DD36-E5B7-DAEE-01F83B6B4D7E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11D023-AAFC-ECA0-D965-2D1FDFE967C4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1A75FB0E-3380-211C-5575-C4F72AE6FC11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18 ft.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810684C-CFBD-8443-417C-7662805C1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pic>
        <p:nvPicPr>
          <p:cNvPr id="3" name="Picture 2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2DD9032B-6BA1-4D83-A4D0-2190425F86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8" y="43742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45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Widescreen</PresentationFormat>
  <Paragraphs>80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Anahita Mahmoudi</dc:creator>
  <cp:lastModifiedBy>Anahita Mahmoudi</cp:lastModifiedBy>
  <cp:revision>3</cp:revision>
  <dcterms:created xsi:type="dcterms:W3CDTF">2024-01-23T16:54:04Z</dcterms:created>
  <dcterms:modified xsi:type="dcterms:W3CDTF">2024-11-01T16:58:47Z</dcterms:modified>
</cp:coreProperties>
</file>