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88" r:id="rId3"/>
    <p:sldId id="289" r:id="rId4"/>
    <p:sldId id="290" r:id="rId5"/>
    <p:sldId id="292" r:id="rId6"/>
    <p:sldId id="293" r:id="rId7"/>
    <p:sldId id="291" r:id="rId8"/>
    <p:sldId id="294" r:id="rId9"/>
    <p:sldId id="317" r:id="rId10"/>
    <p:sldId id="321" r:id="rId11"/>
    <p:sldId id="320" r:id="rId12"/>
    <p:sldId id="319" r:id="rId13"/>
    <p:sldId id="318" r:id="rId14"/>
    <p:sldId id="3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08"/>
    <a:srgbClr val="DE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33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EEF9-D988-5E12-0071-C5DB421C3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EFBDE-DA37-E1D4-6DA7-DE587157E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498B1-A60B-24EF-D5C0-56319CF2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DCD8-8DFE-92D6-C0A9-391BB17E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1DB19-17D5-EEB8-020E-D4527E68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3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EBC8-587D-4D8A-D44C-4E4D48AB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BFB14-90FF-7885-5213-41BA328E0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1D518-1957-519A-137E-0B50738F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C3CF1-3DA0-93B3-D8BE-9D1F62E2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F14F9-9E3A-1A31-AB34-E2DECE58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2406C9-6A76-EA8B-CB19-AC0B57004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E3318-E67B-0703-9D5C-66B74043A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6B609-C846-0F3E-195E-0D475149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1E47A-AF78-B8F5-1E28-65F71C2B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DE0D-E10F-6234-ED0E-2538B81A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D2402-FDF6-9A2B-9F73-044CF41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F3DB-E683-93B4-2C07-2FAB26AD1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7EC8B-1331-1426-F032-7C3E5967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8C4D3-E788-6218-EBCC-1B8C91C7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AAFD-F189-49F9-24F9-7816044F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8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9AE0-391D-9B77-4024-EDE14A61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F4C81-F45F-E54B-EFEA-072D44B55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A0F44-4772-8508-35FD-897CD79C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BF8E9-6EC0-9332-88DB-8B979644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CF78-CF0D-3CAC-0736-81247B20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1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B3CA-0542-AFCB-F8A0-2F93A65B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13A0-0059-4EF5-BFFF-E64ECFDEC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67275-0699-4282-DBFD-A5A7D97BE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D6239-B3A4-94C3-86EB-C302D0DB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99D6B-3F7A-97C5-7AFE-0D1FA173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C7A4B-4166-8E5A-9120-98EF2750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1716-8C56-C655-64B4-0F92D8CE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F6ED0-E519-5654-AB24-E01C0CB8F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B0A11-6A21-BD47-F9F1-9FDA8CDFE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959CC-8D77-0B50-56E5-F5AA177EF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3E3D-E2B4-3789-0563-2B4A294E0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73466-8204-3725-F107-AD0503CA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BC52D-ACBE-A5C7-B09B-D7B4FD97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4A4E4-1F8A-E522-9B79-D25A8A80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6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CDFD-826F-32BF-8830-65639156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E7C83-0E4C-74AF-32F0-0E4E18E8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ED690-429E-A6CF-B76B-12EF3355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FE3FD-70BC-F2D4-05E0-DFA2D8DE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2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DA5DE-8459-4721-616E-55E01197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2A981-CAAF-961A-B8F2-3BCD166C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7BDFE-AB26-C4EC-C27F-83808382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9C99-5782-6528-9A3B-CEBD4E74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B7263-7D2C-BAA5-385D-CA818F26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C0F2F-9F9A-F8B4-2D22-148D5B5F1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9A3A8-5B40-2E1D-A903-9F49309B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317C9-0FB1-F24A-5384-FFB4C82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0F830-0EC6-B977-EF2D-87B547D7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1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FE46-1E1B-33BA-6C92-BBD0CBBA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CD890-CE02-B7E6-88D4-9CD6B00C4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16EF1-C5A3-5F46-9F82-82804BBC1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EB4CD-A23A-EDE0-8E9B-47259B8F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A9185-BC07-0A52-0E9A-3B244354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E8FAA-2CF3-0CB8-4B3E-9E6E3B37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86B8E-408F-F437-0EAF-EE39075A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D6D34-9FB7-A262-3C0D-6FC20ADCD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82D41-D864-AF4D-1B13-755FB6FEA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0D20C5-A381-4A29-9C1C-68DC944876C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D5D1E-504C-5B24-F75C-98729E5E8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1004-1B13-6C2A-4981-CFC3D607D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8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mapwv.gov/flood/map/?wkid=102100&amp;x=-9056068&amp;y=4648494&amp;l=13&amp;v=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415326" y="84355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20-02-0006-0044-0000_306</a:t>
            </a:r>
            <a:r>
              <a:rPr lang="en-US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4"/>
              </a:rPr>
              <a:t> </a:t>
            </a:r>
            <a:endParaRPr lang="en-US" sz="2000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415326" y="1262038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306 Maywood Ave., Clendenin, WV, 25045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8568" t="27364" r="13228" b="31250"/>
          <a:stretch/>
        </p:blipFill>
        <p:spPr>
          <a:xfrm>
            <a:off x="1339015" y="2459650"/>
            <a:ext cx="10244134" cy="441666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935199" y="183805"/>
            <a:ext cx="2647950" cy="2609850"/>
            <a:chOff x="5656580" y="0"/>
            <a:chExt cx="2647950" cy="26098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6580" y="0"/>
              <a:ext cx="2647950" cy="260985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909310" y="241300"/>
              <a:ext cx="2129790" cy="2108200"/>
              <a:chOff x="3763364" y="4334619"/>
              <a:chExt cx="2698720" cy="26502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3364" y="4334619"/>
                <a:ext cx="2698720" cy="265021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5F3311F-D8D5-C27A-5001-346416B40F2B}"/>
                  </a:ext>
                </a:extLst>
              </p:cNvPr>
              <p:cNvSpPr/>
              <p:nvPr/>
            </p:nvSpPr>
            <p:spPr>
              <a:xfrm>
                <a:off x="4356466" y="4751739"/>
                <a:ext cx="1420044" cy="1420044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1530463" y="692652"/>
            <a:ext cx="260266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465649" y="145851"/>
            <a:ext cx="2327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Clendenin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79C5F-BE0F-0E3E-AB56-533B5EC285C5}"/>
              </a:ext>
            </a:extLst>
          </p:cNvPr>
          <p:cNvSpPr txBox="1"/>
          <p:nvPr/>
        </p:nvSpPr>
        <p:spPr>
          <a:xfrm>
            <a:off x="2029759" y="6432895"/>
            <a:ext cx="8862646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highlight>
                  <a:srgbClr val="DEEAF6"/>
                </a:highlight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Building-scale flood visualizations </a:t>
            </a:r>
            <a:r>
              <a:rPr lang="en-US" b="1" dirty="0">
                <a:solidFill>
                  <a:srgbClr val="000000"/>
                </a:solidFill>
                <a:highlight>
                  <a:srgbClr val="DEEAF6"/>
                </a:highlight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of</a:t>
            </a:r>
            <a:r>
              <a:rPr lang="en-US" sz="1800" b="1" dirty="0">
                <a:solidFill>
                  <a:srgbClr val="000000"/>
                </a:solidFill>
                <a:effectLst/>
                <a:highlight>
                  <a:srgbClr val="DEEAF6"/>
                </a:highlight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different flood frequencies and magnitudes</a:t>
            </a:r>
            <a:endParaRPr lang="en-US" sz="1400" dirty="0">
              <a:effectLst/>
              <a:highlight>
                <a:srgbClr val="DEEAF6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4A4BF9-7D4A-D54C-0401-74508387589F}"/>
              </a:ext>
            </a:extLst>
          </p:cNvPr>
          <p:cNvSpPr txBox="1">
            <a:spLocks/>
          </p:cNvSpPr>
          <p:nvPr/>
        </p:nvSpPr>
        <p:spPr>
          <a:xfrm rot="16200000">
            <a:off x="-2574098" y="3323650"/>
            <a:ext cx="6156326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3B82ECB-E64B-3667-9A7F-3E45878BF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"/>
            <a:ext cx="1010665" cy="9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3063322-C91D-3DC5-AB48-B43C8EF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FD377-FA97-4225-99D3-927933D59988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3F9C1-A05F-5121-06E5-1B4081DE1AC0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0EADD1-54F3-736F-381E-1A6D38547DD3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8A7B0-E3E1-4118-4C51-72DFA971DD66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17E3DE-6EAB-7277-55DC-C36B00FA62A7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1D60A-162A-BB30-5918-B2751CB73D4B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82A170-83EC-AD68-031F-EC443BC3E20A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0C62A48-023A-C1E2-2395-85114349C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93BF6-E8B6-6614-C8D1-A8DC6A78DA04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82127-3F95-FA9D-0D4A-F14DDC1D9992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284245-9A2E-981B-1699-71342C6D82EB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1A43B-CB3C-A6CB-D62B-744FA30CD348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A173A-5CCA-E168-5B1B-9B143DA01C77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34A97-9397-62BC-211B-E524002DBDE6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6E6F1-AE9E-7776-2748-29CCCC0237FA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82A79B2-0F20-4744-7F73-672C33DAC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27E72-B30D-7699-52FE-F1F8DEDFE7D1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0AB94-1745-DB10-C1DC-A96BB3165078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D32268-F8B8-D336-CDB3-92756D9E7B22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16636-472C-E27E-8F9B-1464CD102879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E66AC-5F9A-8298-2AB3-A7A11163ED37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32E9C-5429-E08A-F077-5766414BE74E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4CD4DE-D81C-2F2B-F1F2-87CBC44BEF3A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D36FBAF-957B-46CD-AC2E-A29F3D11A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24137" y="1532041"/>
            <a:ext cx="1554063" cy="187916"/>
          </a:xfrm>
          <a:prstGeom prst="wedgeRectCallout">
            <a:avLst>
              <a:gd name="adj1" fmla="val 185601"/>
              <a:gd name="adj2" fmla="val -16518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24.6’ (FSF 0.2% / 500-Yr)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2684A-105A-362B-FD0B-0042F7C4CA3B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1F586-7B57-1B17-1694-9EBD689E56EE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F1124-B4CE-F2C0-D9BF-07C3A97D47B0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C27B1-95CB-7109-7CFF-AD39C3ACEFA2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A189A-BCD4-B8F8-612B-9E8052E03BC2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B517E-158F-4D59-00CD-53A43FBA1B14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07D967-32E5-B22E-4448-CD861CC9743E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43C9488-99B8-BD97-8289-688A4320C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4344021" y="4463674"/>
              <a:ext cx="2362412" cy="523220"/>
              <a:chOff x="5524279" y="2641848"/>
              <a:chExt cx="2362412" cy="523220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524279" y="2651086"/>
                <a:ext cx="2303634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731346" y="2641848"/>
                <a:ext cx="21553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398375" y="3840457"/>
              <a:ext cx="2209344" cy="307777"/>
              <a:chOff x="5505229" y="2282452"/>
              <a:chExt cx="2209344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540386" y="2305868"/>
                <a:ext cx="2174187" cy="284361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505229" y="2282452"/>
                <a:ext cx="21718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2.0’ (FEMA 10% / 10-Yr)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A2CC93B-72A2-E6B7-3F6F-BEA63C081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56654" y="3640864"/>
              <a:ext cx="1980261" cy="307777"/>
              <a:chOff x="5763508" y="208285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66557" y="209209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63508" y="208285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6.0’ (FEMA 4% / 25-Yr)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F8BD0069-CD6B-6FC2-E9D4-D93D3680D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48028" y="3468344"/>
              <a:ext cx="1980261" cy="307777"/>
              <a:chOff x="5754882" y="191033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7931" y="191957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82" y="191033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9.5’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BF732CE-E163-5287-E45F-266B095CD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29268" y="3309538"/>
              <a:ext cx="1977212" cy="314936"/>
              <a:chOff x="5736122" y="1751533"/>
              <a:chExt cx="1977212" cy="314936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6122" y="1751533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65" y="175869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12.3’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F00A852-0DA2-8C7D-0235-E637EFC60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 0.2% Probability of Flood in a year (500-year flood)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10672"/>
          <a:stretch/>
        </p:blipFill>
        <p:spPr>
          <a:xfrm>
            <a:off x="557473" y="1725519"/>
            <a:ext cx="4069332" cy="3492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199216" y="1875959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35151" y="1487244"/>
            <a:ext cx="2610424" cy="318564"/>
            <a:chOff x="5757247" y="1328188"/>
            <a:chExt cx="2422254" cy="318564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57247" y="132818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57247" y="1338975"/>
              <a:ext cx="2422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20.5’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42593" y="3090300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7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D947C0A-D474-1B37-FC82-F5A8F20F1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31765" y="-322697"/>
            <a:ext cx="12884150" cy="71806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4648028" y="3468344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9.5’ (FEMA 2% / 50-Yr) </a:t>
              </a:r>
            </a:p>
          </p:txBody>
        </p: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17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6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436788" y="2895972"/>
            <a:ext cx="1636379" cy="293558"/>
          </a:xfrm>
          <a:prstGeom prst="wedgeRectCallout">
            <a:avLst>
              <a:gd name="adj1" fmla="val -54082"/>
              <a:gd name="adj2" fmla="val 164272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451729" y="292016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10.5’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03107AD-14E7-766F-D1C2-13DF9F719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0585" y="-2413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C9AC1-EAF2-578C-492D-8BDA26F2B55B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4B91C-5BF4-7F40-B21D-97C104F9A932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54463C-62D2-F447-6983-B9AF1D2CB37B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82E2B-D576-92F4-4130-D1DFA480F6ED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95D38-DEBA-9624-D83F-BD9F9C72AA5E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8BB791-E8B0-C317-72D5-0AD928AFB33F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151A19-8B8D-E8E3-00EE-BB1A9D0B7DBC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D792CCC-5DF5-1D62-7067-41E50260D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B24AC-9938-4845-CDA9-5FD30B75AC40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8216A-C8AA-7146-42FD-5E02765A3F15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7BEDE-F34A-DD14-F324-F14BAD4FF355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69E3B-06C0-DF33-9356-68A23A52DC55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24486-4B58-5D24-23C9-CA11B28E21A3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061602-CEEF-1478-B6FF-B06ED056550B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CEEE3-D4D0-95CF-8B85-66D1A4F05F15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CFCC81B3-83FD-DCC0-A49D-1DEEC3410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1398</Words>
  <Application>Microsoft Office PowerPoint</Application>
  <PresentationFormat>Widescreen</PresentationFormat>
  <Paragraphs>267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Arial Narrow</vt:lpstr>
      <vt:lpstr>Calibri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10</cp:revision>
  <dcterms:created xsi:type="dcterms:W3CDTF">2024-07-31T20:19:41Z</dcterms:created>
  <dcterms:modified xsi:type="dcterms:W3CDTF">2024-12-12T22:21:32Z</dcterms:modified>
</cp:coreProperties>
</file>