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31882-649A-4C39-829F-74F5471F4427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3260-1C75-4B3E-824A-AB59B0C0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23260-1C75-4B3E-824A-AB59B0C0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CA6-0F72-64EF-BFF9-FF4E7E3E9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997B1-A550-D2EC-B6F5-03009916F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D52E-0B81-F9E4-2D7D-46DFDE35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965E-8652-FB03-6E31-18E6994B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699A9-84C7-DDC1-1053-C617B978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4852-8A70-D7E3-7827-E91C3A3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04884-62DC-5659-47D4-FCA378CD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0CC8-584B-7398-82AA-7810EB5F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EF9A-EC3E-B70A-98FE-130C4D02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0F41-085E-9A69-1019-FBDD1981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DDAFE-6B49-9CDE-369A-A08093D7C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CF2FF-06F8-7648-FFE6-2A2A5C7C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B3F0-1CE0-017A-14C1-D3B0DF2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7E14-2E5B-EC6B-F166-20E78D46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8122-9D7F-6A65-3585-00264ECD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F90E-06EB-5582-EA2A-654C9082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E64B5-FB16-C371-75BE-6DCF4159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85AA-AD33-D9FA-7EE3-8612C7A2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444C2-521B-C975-28A4-DF08FB93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EAB8-A038-7EAE-2B85-D5EC5B83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AFDE-7A58-FFA0-07DE-CFD47FD4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6DD8-CA8B-609C-5DB9-64295C35C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1F089-A107-9808-FF6A-8CD460E4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0D1F-95FA-4B85-5F8F-F2C630E2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4951-35C4-55E8-837A-D47BD657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1942-A8A6-F950-A837-ADCA076E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D256-5C3E-00D8-C195-C864972B6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60573-0180-9809-5B20-AC47E65C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21087-2E04-BB30-FF69-8D53808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8903A-46F7-A552-BD1C-2AB01AF6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9E5B-BAB0-79A4-D7FD-9D1E48BE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180E-45D5-7823-735E-3CF8E57D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12D0-D9A4-AEC9-11B7-0D5E5C3A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8123-B44D-F7D7-EF32-E8371A9FD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0A371-7714-BA28-11A0-D67436077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3B972-D02B-E566-7C29-55F800297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4AE7C-6648-CBA6-E84E-10709E42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39F-AA98-7FA3-DEFF-20CF3C2B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0245C-4F79-0F72-7C97-4F48CD8D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16B6-D1B1-841D-A374-AB3D50B6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164BB-0CF4-5576-41CB-98633DE3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87597-B1FF-C462-E9D7-5564C6A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3C9D2-0B23-5EA8-5193-619D3BB1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6BD34-14BA-76C5-361D-79A1790F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C56E6-A8C6-0EDE-56E0-5DCE7045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D7BCA-8ED7-2FCB-2B58-D8BDDCD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618B-9648-BCF9-09AB-ED3882FE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2D2BF-F961-D051-3C55-CD280638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2DC07-E5BD-D34B-F771-A25D0CFE4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E0B4B-E530-3345-9E1A-DE87BCB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F53E-6969-FFD9-09C3-CFC536DF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8062-43EB-4095-78A1-044EA461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9F36-FE07-77AC-A8BE-1A478D23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70EDA-4512-949D-8282-682FDA507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9D23-ABD5-448B-E351-257A7321D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FE5E-0202-FD38-B878-2885EBD9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44568-0EF1-74C3-A787-F339045B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13A56-29BF-94A3-04A5-5FB589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C9DBF-B245-4FE2-8831-534E2B23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E9A13-C174-1A99-79CA-D7F00BCE5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3B5D1-2BC2-485B-D2C8-3251124F9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D5E19-D251-42CE-BE71-1164A479598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E26E-9451-12BC-7AFA-B5A755E30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505B-AEAB-F794-26C8-69F1013CA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C88C7-ED40-4082-9A77-6F48A4269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pwv.gov/flood/map/?wkid=102100&amp;x=-8915918&amp;y=4610970&amp;l=14&amp;v=1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10" y="0"/>
            <a:ext cx="89408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/>
          <a:srcRect t="833" r="2493"/>
          <a:stretch/>
        </p:blipFill>
        <p:spPr>
          <a:xfrm>
            <a:off x="670439" y="1682110"/>
            <a:ext cx="2036062" cy="2001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856" y="865705"/>
            <a:ext cx="5144565" cy="534585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67316" y="3674810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309 8th St, Marlinton, WV, 24954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647765" y="4853300"/>
            <a:ext cx="1472677" cy="236256"/>
          </a:xfrm>
          <a:prstGeom prst="wedgeRectCallout">
            <a:avLst>
              <a:gd name="adj1" fmla="val 176717"/>
              <a:gd name="adj2" fmla="val 140978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7’ (1985 High Water Mark) 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660954" y="4519098"/>
            <a:ext cx="1621550" cy="301945"/>
          </a:xfrm>
          <a:prstGeom prst="wedgeRectCallout">
            <a:avLst>
              <a:gd name="adj1" fmla="val 111930"/>
              <a:gd name="adj2" fmla="val 86294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8.8’ (FEMA DRAFT NFHL 0.2% / 500-Yr )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653586" y="5494172"/>
            <a:ext cx="1451453" cy="176396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3.6’  (FEMA 1% / 100-Yr) </a:t>
            </a:r>
          </a:p>
        </p:txBody>
      </p:sp>
      <p:sp>
        <p:nvSpPr>
          <p:cNvPr id="47" name="Rectangular Callout 46"/>
          <p:cNvSpPr/>
          <p:nvPr/>
        </p:nvSpPr>
        <p:spPr>
          <a:xfrm>
            <a:off x="660954" y="4205581"/>
            <a:ext cx="1452893" cy="210847"/>
          </a:xfrm>
          <a:prstGeom prst="wedgeRectCallout">
            <a:avLst>
              <a:gd name="adj1" fmla="val 121718"/>
              <a:gd name="adj2" fmla="val 213846"/>
            </a:avLst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9.4’ (FSF 0.2% / 500-Yr)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59480" y="6035160"/>
            <a:ext cx="1454367" cy="176396"/>
          </a:xfrm>
          <a:prstGeom prst="wedgeRectCallout">
            <a:avLst>
              <a:gd name="adj1" fmla="val 173047"/>
              <a:gd name="adj2" fmla="val -7230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0.4’ (FEMA 10% / 10-Yr) 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659480" y="5773238"/>
            <a:ext cx="1466082" cy="191841"/>
          </a:xfrm>
          <a:prstGeom prst="wedgeRectCallout">
            <a:avLst>
              <a:gd name="adj1" fmla="val 173004"/>
              <a:gd name="adj2" fmla="val 32463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2.7’ (FEMA 2% / 50-Yr)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73950" y="6476455"/>
            <a:ext cx="483358" cy="188361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410664" y="6432135"/>
            <a:ext cx="248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(FSF, 2022)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22919" y="6443337"/>
            <a:ext cx="148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93533" y="6488950"/>
            <a:ext cx="426068" cy="188361"/>
          </a:xfrm>
          <a:prstGeom prst="rect">
            <a:avLst/>
          </a:prstGeom>
          <a:solidFill>
            <a:srgbClr val="317ABD"/>
          </a:solidFill>
          <a:ln w="1905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69989" y="6444630"/>
            <a:ext cx="1877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 Draft NFHL (2023)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841287" y="6440382"/>
            <a:ext cx="377250" cy="183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141751" y="6392577"/>
            <a:ext cx="205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1985 Flood High Water Mark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204824" y="982791"/>
            <a:ext cx="3913463" cy="685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Ideally, the Design Flood Elevation (DFE) should be the BFE plus 2 feet of freeboard.  The DFE should also be above the high-water marks of the 1985 flood plus freeboard.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8357" y="1128209"/>
            <a:ext cx="22513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Building: </a:t>
            </a:r>
            <a:r>
              <a:rPr lang="en-US" sz="1100" b="1" u="sng" dirty="0">
                <a:hlinkClick r:id="rId6"/>
              </a:rPr>
              <a:t>38-08-0003-0023-0000 </a:t>
            </a:r>
            <a:endParaRPr lang="en-US" sz="1200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2745442" y="6476455"/>
            <a:ext cx="426068" cy="188361"/>
          </a:xfrm>
          <a:prstGeom prst="rect">
            <a:avLst/>
          </a:prstGeom>
          <a:solidFill>
            <a:srgbClr val="9DC3E6"/>
          </a:solidFill>
          <a:ln w="19050">
            <a:solidFill>
              <a:srgbClr val="29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30177" y="6432135"/>
            <a:ext cx="17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FEMA Effective (2010)</a:t>
            </a:r>
          </a:p>
        </p:txBody>
      </p:sp>
      <p:sp>
        <p:nvSpPr>
          <p:cNvPr id="61" name="Rectangular Callout 60"/>
          <p:cNvSpPr/>
          <p:nvPr/>
        </p:nvSpPr>
        <p:spPr>
          <a:xfrm>
            <a:off x="647765" y="5136324"/>
            <a:ext cx="1451453" cy="295073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>
                <a:latin typeface="Arial Narrow" panose="020B0606020202030204" pitchFamily="34" charset="0"/>
              </a:rPr>
              <a:t>4.8’ (FEMA DRAFT NFHL 1% / 100-Yr)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253" y="3195121"/>
            <a:ext cx="3874887" cy="2545625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76477"/>
              </p:ext>
            </p:extLst>
          </p:nvPr>
        </p:nvGraphicFramePr>
        <p:xfrm>
          <a:off x="8227567" y="1747962"/>
          <a:ext cx="3874887" cy="1365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612">
                  <a:extLst>
                    <a:ext uri="{9D8B030D-6E8A-4147-A177-3AD203B41FA5}">
                      <a16:colId xmlns:a16="http://schemas.microsoft.com/office/drawing/2014/main" val="3199356290"/>
                    </a:ext>
                  </a:extLst>
                </a:gridCol>
                <a:gridCol w="874395">
                  <a:extLst>
                    <a:ext uri="{9D8B030D-6E8A-4147-A177-3AD203B41FA5}">
                      <a16:colId xmlns:a16="http://schemas.microsoft.com/office/drawing/2014/main" val="335018815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472153968"/>
                    </a:ext>
                  </a:extLst>
                </a:gridCol>
              </a:tblGrid>
              <a:tr h="160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Flood Intervals</a:t>
                      </a: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Height (ft.)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28640"/>
                  </a:ext>
                </a:extLst>
              </a:tr>
              <a:tr h="1319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/ 10-Yr</a:t>
                      </a: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949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FEMA 2% / 50-yr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7866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FEMA 1% / 100-yr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Flood Profile  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30561"/>
                  </a:ext>
                </a:extLst>
              </a:tr>
              <a:tr h="148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FEMA 100-yr + 2.0 Ft. Freeboard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Design flood elevation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22614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 Water Mark (1985 Flood)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Picture</a:t>
                      </a: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66345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u="none" strike="noStrike" dirty="0">
                          <a:effectLst/>
                        </a:rPr>
                        <a:t>FEMA Draft  NFHL 100-yr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WV Flood Tool (Draft 2023)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766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FEMA 500-yr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WV Flood Tool (Draft 2023)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26660"/>
                  </a:ext>
                </a:extLst>
              </a:tr>
              <a:tr h="1601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500-yr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FSF Flood Depth</a:t>
                      </a:r>
                      <a:r>
                        <a:rPr lang="en-US" sz="800" b="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(2022)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62860"/>
                  </a:ext>
                </a:extLst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8227567" y="2434551"/>
            <a:ext cx="3863574" cy="1539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213991" y="5770512"/>
            <a:ext cx="372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1985 Flood High Water Mark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2189" y="1406922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1900 Commercial 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3611" y="103016"/>
            <a:ext cx="2318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Marlinton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-18421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39F6E6-FF73-D041-AB0C-7AA25327C5DA}"/>
              </a:ext>
            </a:extLst>
          </p:cNvPr>
          <p:cNvSpPr txBox="1">
            <a:spLocks/>
          </p:cNvSpPr>
          <p:nvPr/>
        </p:nvSpPr>
        <p:spPr>
          <a:xfrm rot="16200000">
            <a:off x="-3134848" y="3110128"/>
            <a:ext cx="6839579" cy="6193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</a:p>
        </p:txBody>
      </p:sp>
      <p:pic>
        <p:nvPicPr>
          <p:cNvPr id="4" name="Picture 3" descr="A house with a thermometer and water&#10;&#10;Description automatically generated">
            <a:extLst>
              <a:ext uri="{FF2B5EF4-FFF2-40B4-BE49-F238E27FC236}">
                <a16:creationId xmlns:a16="http://schemas.microsoft.com/office/drawing/2014/main" id="{9ABEB4B4-3A41-3EC1-79A8-E1ADCB800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61" y="70011"/>
            <a:ext cx="900954" cy="8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256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6</cp:revision>
  <dcterms:created xsi:type="dcterms:W3CDTF">2024-07-31T20:22:16Z</dcterms:created>
  <dcterms:modified xsi:type="dcterms:W3CDTF">2024-12-12T22:31:44Z</dcterms:modified>
</cp:coreProperties>
</file>