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300" r:id="rId3"/>
    <p:sldId id="299" r:id="rId4"/>
    <p:sldId id="301" r:id="rId5"/>
    <p:sldId id="298" r:id="rId6"/>
    <p:sldId id="302" r:id="rId7"/>
    <p:sldId id="325" r:id="rId8"/>
    <p:sldId id="324" r:id="rId9"/>
    <p:sldId id="326" r:id="rId10"/>
    <p:sldId id="32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42351-2D19-4A8A-B44C-059D8EE54244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C0210-833B-4509-B000-0D9C39AC7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5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C0210-833B-4509-B000-0D9C39AC7E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16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E42E-BE2A-6944-9DEE-27957E688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B3379-4174-6309-E002-7BB5306EE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66B56-F267-8C7C-E3F5-4A0733B4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75451-FF03-C8DB-D195-9A524333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F746-AF5D-2427-109F-6C939519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2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6524-5D88-7FA0-9192-D5B0854A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3D263C-DE3F-A8BD-23B3-B7ABE3721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C3D55-3CFA-AE56-FF5F-78320A22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5DA9D-697E-B57D-8626-A03D9230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5D7A7-50B0-0D9C-37EE-330585EA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0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139412-113A-CEAB-34E7-10F0D556CA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E81A3-F0BC-F6AA-395B-A14B4EF7F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4DDDE-F144-F311-D6CA-4E25DE899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A3ECF-D63E-2305-B41B-4C43EB2E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20270-9489-8FBD-599F-3CE9235E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55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5C47-31FB-6919-6768-BC209F49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EEA53-C9B6-A549-EA96-2E76A529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C16B1-CFE8-B909-C5D8-B3764EF0A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58E41-EB4A-0E6A-B022-42F55207A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906BC-EFB0-A313-87BC-A47A1796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18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6C0A-F1EF-393B-6428-47F8C1ACB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AD8E7-4A4C-0016-11BE-04DF96ED2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746D6-B043-C987-9180-34718E42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6CDC6-93AF-67E5-90F2-40844950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D0D01-88F9-4831-4926-0AFA62CD6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1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77AB-D07C-52EA-9507-9BA486CB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2CD06-2BEA-3EEF-B5DE-9AD469C28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ABE5C-456D-BD1E-146D-5CFE133DC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C8DD0-BFE2-1041-8660-0F82CDF55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703F6-E1B9-B495-8750-8BD80B07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208E3-F87C-6D59-A39B-989F0B18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9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A7B87-DABC-B16B-CF78-243BE892E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E0F9A-9FC4-E2BD-63FF-0B7CB993C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205A4-4AC4-8879-387E-0FFF29581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2B4D3-1B81-C018-1CE3-9E776B556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C6B4C1-8969-8BA8-2319-A9414FDC5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DF0866-E01B-05D1-149C-AAF0D878B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7DCA1-7316-4E12-114B-BBAD8560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6090E4-4B2D-AA03-9B60-7B75200A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3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C849-AC88-288A-0F7E-0BB9E7D9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E22299-06E3-A504-B19C-CD6E0B59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13373-57A1-E23E-B5F3-B0C8B6FF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FABA0-5925-B6DB-7458-2E0C9F60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3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BEDCF1-A418-9E01-9D3D-90F92130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100427-A688-6562-989D-854BB3EF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2990D-E546-9786-A9A1-F0685A700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1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43A51-3DAC-6195-3952-B2F561F6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6E241-E3BD-83F2-1572-B4984C34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84551-7079-29E4-D112-CC8ABDBB0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E827E-FBBE-E1F4-AB1B-6989CFF41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71166-5F2C-26CB-E885-DE312AB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BD89B-E539-9A38-0153-490ADDF3E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7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6ECD2-068D-DD58-FF16-A836E4CEA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62C38-18BA-363D-10F1-3200E130A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0E694-1666-6EB7-97B8-53EDF5DFF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9F161-B1DE-61E8-AAD7-C03BFB40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138E0-5DFF-2E3E-1493-45A4B45DE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011CB-87AA-BFC1-B226-9CE289A8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5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4C061-F46F-E75A-E3C6-78FAB40A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57EDF-EE8C-B84C-3C2E-B3B74B6E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9FDDE-480E-E37A-FC6C-25B5DE752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99788-430F-4433-BB51-6DBF3C9A06EF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7FF3-4047-B34E-F4C9-6374FCB64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8D2A-7166-1F78-A833-88D0543F3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F0D331-1ABE-46EB-B450-8F340281F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9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https://www.mapwv.gov/flood/map/?wkid=102100&amp;x=-8964656&amp;y=4610998&amp;l=12&amp;v=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pwv.gov/flood/map/?wkid=102100&amp;x=-8964656&amp;y=4610998&amp;l=12&amp;v=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14068" b="22297"/>
          <a:stretch/>
        </p:blipFill>
        <p:spPr>
          <a:xfrm>
            <a:off x="0" y="-58057"/>
            <a:ext cx="12681494" cy="69088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DC211A-B6DC-AA11-13BF-D8A4C6E4C0F2}"/>
              </a:ext>
            </a:extLst>
          </p:cNvPr>
          <p:cNvSpPr txBox="1"/>
          <p:nvPr/>
        </p:nvSpPr>
        <p:spPr>
          <a:xfrm>
            <a:off x="1806647" y="510397"/>
            <a:ext cx="31496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000" dirty="0"/>
            </a:br>
            <a:r>
              <a:rPr lang="en-US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34-06-0011-0090-0000_113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E6100C-837C-9183-997B-C8C8692E661B}"/>
              </a:ext>
            </a:extLst>
          </p:cNvPr>
          <p:cNvSpPr txBox="1"/>
          <p:nvPr/>
        </p:nvSpPr>
        <p:spPr>
          <a:xfrm>
            <a:off x="1829235" y="1145049"/>
            <a:ext cx="5253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hlinkClick r:id="rId4"/>
              </a:rPr>
              <a:t>113 Valley Ave, Richwood, WV</a:t>
            </a:r>
            <a:endParaRPr lang="en-US" sz="200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5776" b="4188"/>
          <a:stretch/>
        </p:blipFill>
        <p:spPr>
          <a:xfrm>
            <a:off x="975602" y="1669144"/>
            <a:ext cx="8690150" cy="52128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9801" y="261716"/>
            <a:ext cx="2647950" cy="2609850"/>
            <a:chOff x="10033544" y="1322721"/>
            <a:chExt cx="2647950" cy="2609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33544" y="1322721"/>
              <a:ext cx="2647950" cy="260985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21145" y="1533474"/>
              <a:ext cx="2086982" cy="218944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F3311F-D8D5-C27A-5001-346416B40F2B}"/>
                </a:ext>
              </a:extLst>
            </p:cNvPr>
            <p:cNvSpPr/>
            <p:nvPr/>
          </p:nvSpPr>
          <p:spPr>
            <a:xfrm>
              <a:off x="10441019" y="2353583"/>
              <a:ext cx="824102" cy="80167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1829235" y="189553"/>
            <a:ext cx="22907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Richwood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0400" y="729114"/>
            <a:ext cx="2474548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72F4C1E-68FE-BD30-D707-287ECCD0A440}"/>
              </a:ext>
            </a:extLst>
          </p:cNvPr>
          <p:cNvSpPr txBox="1">
            <a:spLocks/>
          </p:cNvSpPr>
          <p:nvPr/>
        </p:nvSpPr>
        <p:spPr>
          <a:xfrm rot="16200000">
            <a:off x="-2574098" y="3323650"/>
            <a:ext cx="6156326" cy="10139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Flood Profile</a:t>
            </a:r>
          </a:p>
        </p:txBody>
      </p:sp>
      <p:pic>
        <p:nvPicPr>
          <p:cNvPr id="4" name="Picture 3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AB1013E-EA5B-3505-84F9-C30BC82E04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-79292"/>
            <a:ext cx="1020189" cy="9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graphicFrame>
        <p:nvGraphicFramePr>
          <p:cNvPr id="59" name="Table 58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62" name="Rectangular Callout 61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7" name="Left Brace 26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ular Callout 27"/>
          <p:cNvSpPr/>
          <p:nvPr/>
        </p:nvSpPr>
        <p:spPr>
          <a:xfrm>
            <a:off x="599876" y="3016735"/>
            <a:ext cx="1444579" cy="177300"/>
          </a:xfrm>
          <a:prstGeom prst="wedgeRectCallout">
            <a:avLst>
              <a:gd name="adj1" fmla="val 138364"/>
              <a:gd name="adj2" fmla="val 186149"/>
            </a:avLst>
          </a:prstGeom>
          <a:solidFill>
            <a:srgbClr val="1F4E7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6.7’  (FSG 0.2% / 500-Yr)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2F501-B87F-E2F1-24B0-598C3CD67C5E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AD90A-C636-79EE-54A2-6AE6E00BDA58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64275-71EB-83B0-1878-3E29F65913DA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4C0305-7410-DC77-85AB-98965DC9D7D9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2C9EE0-E466-CDA2-0928-8B1F68887A17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9121C-6457-7D10-6C6A-0D1611A9E7CB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6F14B-FCA1-9B57-826D-A825AE326685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29DFD63C-6C90-5378-2D72-CCE361166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2% Probability of Flood in a year (50-year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61220" y="2857456"/>
            <a:ext cx="1977212" cy="307777"/>
            <a:chOff x="5717397" y="2422175"/>
            <a:chExt cx="1977212" cy="307777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17397" y="2426795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2.8’ (FEMA 2% / 50-Yr)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A64B17BA-CD23-9E95-3EE6-7EB4E6811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1% Probability of Flood in a year (100-year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74396" y="2831820"/>
            <a:ext cx="1977212" cy="333413"/>
            <a:chOff x="5730573" y="2396539"/>
            <a:chExt cx="1977212" cy="333413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396539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30573" y="2422175"/>
              <a:ext cx="19397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3.5’ (FEMA 1% / 100-Yr)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3" cy="454479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8812E73E-C7D6-C59D-353D-325215DFA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2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42638B3-782A-B415-CAA5-4A7B39D0BF00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0.2% Probability of Flood in a year (500-year flood)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47159" y="2700929"/>
            <a:ext cx="2146811" cy="322079"/>
            <a:chOff x="5703336" y="2265648"/>
            <a:chExt cx="2146811" cy="322079"/>
          </a:xfrm>
        </p:grpSpPr>
        <p:sp>
          <p:nvSpPr>
            <p:cNvPr id="4" name="Rectangular Callout 7">
              <a:extLst>
                <a:ext uri="{FF2B5EF4-FFF2-40B4-BE49-F238E27FC236}">
                  <a16:creationId xmlns:a16="http://schemas.microsoft.com/office/drawing/2014/main" id="{48A19F05-4026-452F-BEF7-1077E4EF32D8}"/>
                </a:ext>
              </a:extLst>
            </p:cNvPr>
            <p:cNvSpPr/>
            <p:nvPr/>
          </p:nvSpPr>
          <p:spPr>
            <a:xfrm>
              <a:off x="5730573" y="2265648"/>
              <a:ext cx="1977212" cy="298539"/>
            </a:xfrm>
            <a:prstGeom prst="wedgeRectCallout">
              <a:avLst>
                <a:gd name="adj1" fmla="val 57518"/>
                <a:gd name="adj2" fmla="val 119404"/>
              </a:avLst>
            </a:prstGeom>
            <a:solidFill>
              <a:srgbClr val="5B9BD5"/>
            </a:solidFill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D57B31-FE26-4B3E-C36F-AD76EC4D5893}"/>
                </a:ext>
              </a:extLst>
            </p:cNvPr>
            <p:cNvSpPr txBox="1"/>
            <p:nvPr/>
          </p:nvSpPr>
          <p:spPr>
            <a:xfrm>
              <a:off x="5703336" y="2279950"/>
              <a:ext cx="214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8.3’ (FEMA 0.2% / 500-Yr) </a:t>
              </a:r>
            </a:p>
          </p:txBody>
        </p:sp>
      </p:grp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08302"/>
            <a:ext cx="7592432" cy="4544797"/>
          </a:xfrm>
          <a:prstGeom prst="rect">
            <a:avLst/>
          </a:prstGeom>
        </p:spPr>
      </p:pic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DD5E58FB-98F4-559F-8C9A-2F90F98E8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4" t="9055" r="10053" b="28800"/>
          <a:stretch/>
        </p:blipFill>
        <p:spPr>
          <a:xfrm>
            <a:off x="-692150" y="-315440"/>
            <a:ext cx="12884150" cy="7180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3523" t="15497" r="22749" b="6682"/>
          <a:stretch/>
        </p:blipFill>
        <p:spPr>
          <a:xfrm>
            <a:off x="185735" y="2445075"/>
            <a:ext cx="4255334" cy="294436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D55FA0D-948F-4DAA-A3A9-E3D6CF11A543}"/>
              </a:ext>
            </a:extLst>
          </p:cNvPr>
          <p:cNvCxnSpPr/>
          <p:nvPr/>
        </p:nvCxnSpPr>
        <p:spPr>
          <a:xfrm flipH="1">
            <a:off x="3290529" y="2152184"/>
            <a:ext cx="1566" cy="2851867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069D79B6-B704-8083-3D0C-4A06B271CCB2}"/>
              </a:ext>
            </a:extLst>
          </p:cNvPr>
          <p:cNvSpPr/>
          <p:nvPr/>
        </p:nvSpPr>
        <p:spPr>
          <a:xfrm>
            <a:off x="3193970" y="3396102"/>
            <a:ext cx="193118" cy="199146"/>
          </a:xfrm>
          <a:prstGeom prst="mathMultiply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05" y="1223542"/>
            <a:ext cx="7592433" cy="45447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07166" y="3380165"/>
            <a:ext cx="2231266" cy="307777"/>
            <a:chOff x="807166" y="3380165"/>
            <a:chExt cx="2231266" cy="307777"/>
          </a:xfrm>
        </p:grpSpPr>
        <p:sp>
          <p:nvSpPr>
            <p:cNvPr id="18" name="Rectangular Callout 7">
              <a:extLst>
                <a:ext uri="{FF2B5EF4-FFF2-40B4-BE49-F238E27FC236}">
                  <a16:creationId xmlns:a16="http://schemas.microsoft.com/office/drawing/2014/main" id="{29F22F9B-2E28-B90B-5B75-309EAE03215F}"/>
                </a:ext>
              </a:extLst>
            </p:cNvPr>
            <p:cNvSpPr/>
            <p:nvPr/>
          </p:nvSpPr>
          <p:spPr>
            <a:xfrm>
              <a:off x="851675" y="3389403"/>
              <a:ext cx="2155344" cy="298539"/>
            </a:xfrm>
            <a:prstGeom prst="wedgeRectCallout">
              <a:avLst>
                <a:gd name="adj1" fmla="val 59990"/>
                <a:gd name="adj2" fmla="val -1034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BEA62F-DF91-532C-90CC-EEE9FCA33FBD}"/>
                </a:ext>
              </a:extLst>
            </p:cNvPr>
            <p:cNvSpPr txBox="1"/>
            <p:nvPr/>
          </p:nvSpPr>
          <p:spPr>
            <a:xfrm>
              <a:off x="807166" y="3380165"/>
              <a:ext cx="2231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572768">
                <a:spcAft>
                  <a:spcPts val="600"/>
                </a:spcAft>
              </a:pPr>
              <a:r>
                <a:rPr lang="en-US" sz="1400" b="1" kern="1200" dirty="0">
                  <a:latin typeface="+mn-lt"/>
                  <a:ea typeface="+mn-ea"/>
                  <a:cs typeface="+mn-cs"/>
                </a:rPr>
                <a:t>Building’s Ground Elevation</a:t>
              </a:r>
              <a:endParaRPr lang="en-US" sz="8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E57A9AB4-A6E6-1E57-98A6-0073167BF727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033024"/>
          </a:xfrm>
          <a:prstGeom prst="rect">
            <a:avLst/>
          </a:prstGeom>
          <a:solidFill>
            <a:schemeClr val="tx1"/>
          </a:solidFill>
          <a:ln w="28575"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2016 High Watermark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63601" y="367707"/>
            <a:ext cx="2214540" cy="2240634"/>
            <a:chOff x="1503878" y="1497438"/>
            <a:chExt cx="2214540" cy="2240634"/>
          </a:xfrm>
        </p:grpSpPr>
        <p:pic>
          <p:nvPicPr>
            <p:cNvPr id="26" name="Picture 2" descr="13,500+ Green Post It Notes Stock Photos, Pictures &amp; Royalty-Free Images -  iStock">
              <a:extLst>
                <a:ext uri="{FF2B5EF4-FFF2-40B4-BE49-F238E27FC236}">
                  <a16:creationId xmlns:a16="http://schemas.microsoft.com/office/drawing/2014/main" id="{6E434E23-8084-7396-A717-F4DFA13499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" t="3704" r="15024" b="23082"/>
            <a:stretch/>
          </p:blipFill>
          <p:spPr bwMode="auto">
            <a:xfrm rot="20367698">
              <a:off x="1503878" y="1497438"/>
              <a:ext cx="2034007" cy="2240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1A63CF-3771-8257-3CA0-33FE0EC21222}"/>
                </a:ext>
              </a:extLst>
            </p:cNvPr>
            <p:cNvSpPr txBox="1"/>
            <p:nvPr/>
          </p:nvSpPr>
          <p:spPr>
            <a:xfrm rot="20139370">
              <a:off x="1513906" y="2323405"/>
              <a:ext cx="22045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Ink Free" panose="03080402000500000000" pitchFamily="66" charset="0"/>
                  <a:cs typeface="Aharoni" panose="02010803020104030203" pitchFamily="2" charset="-79"/>
                </a:rPr>
                <a:t>High Watermark</a:t>
              </a:r>
            </a:p>
          </p:txBody>
        </p:sp>
      </p:grpSp>
      <p:sp>
        <p:nvSpPr>
          <p:cNvPr id="28" name="Rectangular Callout 7">
            <a:extLst>
              <a:ext uri="{FF2B5EF4-FFF2-40B4-BE49-F238E27FC236}">
                <a16:creationId xmlns:a16="http://schemas.microsoft.com/office/drawing/2014/main" id="{54A74E35-10E3-65E4-3610-017EF777FA15}"/>
              </a:ext>
            </a:extLst>
          </p:cNvPr>
          <p:cNvSpPr/>
          <p:nvPr/>
        </p:nvSpPr>
        <p:spPr>
          <a:xfrm rot="10800000">
            <a:off x="1340618" y="2996632"/>
            <a:ext cx="1636379" cy="293558"/>
          </a:xfrm>
          <a:prstGeom prst="wedgeRectCallout">
            <a:avLst>
              <a:gd name="adj1" fmla="val -63395"/>
              <a:gd name="adj2" fmla="val -90110"/>
            </a:avLst>
          </a:prstGeom>
          <a:solidFill>
            <a:schemeClr val="tx1"/>
          </a:solidFill>
          <a:ln w="28575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AC570C5-4CE9-1636-5896-0196C30F64C8}"/>
              </a:ext>
            </a:extLst>
          </p:cNvPr>
          <p:cNvSpPr txBox="1"/>
          <p:nvPr/>
        </p:nvSpPr>
        <p:spPr>
          <a:xfrm>
            <a:off x="1355559" y="3020822"/>
            <a:ext cx="1883982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1.0’ (</a:t>
            </a:r>
            <a:r>
              <a:rPr lang="en-US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2016 High Water</a:t>
            </a:r>
            <a:r>
              <a:rPr lang="en-US" sz="1200" b="1" dirty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2" name="Picture 1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706DC307-0CE0-AC5B-5B7F-A50775C0A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4" y="112025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u="sng" dirty="0">
                <a:ln w="12700">
                  <a:solidFill>
                    <a:schemeClr val="accent5"/>
                  </a:solidFill>
                  <a:prstDash val="solid"/>
                </a:ln>
                <a:noFill/>
                <a:hlinkClick r:id="rId4"/>
              </a:rPr>
              <a:t>34-06-0011-0090-0000_113</a:t>
            </a:r>
            <a:endParaRPr lang="en-US" sz="1400" dirty="0">
              <a:ln w="12700">
                <a:solidFill>
                  <a:schemeClr val="accent5"/>
                </a:solidFill>
                <a:prstDash val="solid"/>
              </a:ln>
              <a:noFill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4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4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560B91-38DE-FFCD-D815-8C94FCED5915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EE47ED-552B-D6F0-0756-637EF18D4762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C5B5A9-C13A-2975-B80E-3972FAEFF6CD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61FEFD-6925-187B-6362-E6B991718D97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501CF-31D5-41C2-F7B0-F350F370A8E6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AD41AF-B1E2-3AAE-4A69-82F28A3993B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A3AF3-91E2-DED6-712F-A9E171B6A4B8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685589D0-420B-977E-C5EE-4BA0400B3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E7A60-01D4-9995-1868-AD4B011E655F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ACA91-2AFF-313C-2934-2B3EDE636F97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D19EAF-2A44-8298-0ED6-E86729B4E765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DE26C-6986-24A4-FC21-57FF8E9DB95E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7A2959-F1A0-FDEB-8554-6E7C403B0BB1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9ED6F-444B-0E72-27AD-34A1EFCC791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4B9CC2-6A43-474E-C3BE-885A32F652B1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1BF3E1D-F30A-C22E-BD66-05BA57690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A4D7F1-1EA6-48FA-8BB8-5D2AB186793C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72CCB-123A-B9DC-8C92-CEBCA8C5E058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B6F53A-868C-1349-EE04-3AB7F45BE6CE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8F124-65E7-A91E-CC3F-6F9A45A78B3D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0C0DD-B14D-0C17-0296-618CB491B001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16C478-3FC6-62AC-AA5A-EB0FFFDA50CF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08DE81-BBC3-AADD-E26D-A990899E7877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B13EEECB-DC3A-8326-0B0D-3310B8000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40120E-C431-9A99-48C3-ECD10C6D4547}"/>
              </a:ext>
            </a:extLst>
          </p:cNvPr>
          <p:cNvSpPr txBox="1"/>
          <p:nvPr/>
        </p:nvSpPr>
        <p:spPr>
          <a:xfrm>
            <a:off x="838200" y="365125"/>
            <a:ext cx="10515600" cy="186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t="5776" b="4188"/>
          <a:stretch/>
        </p:blipFill>
        <p:spPr>
          <a:xfrm>
            <a:off x="789385" y="720971"/>
            <a:ext cx="9402867" cy="5640338"/>
          </a:xfrm>
          <a:prstGeom prst="rect">
            <a:avLst/>
          </a:prstGeom>
        </p:spPr>
      </p:pic>
      <p:sp>
        <p:nvSpPr>
          <p:cNvPr id="61" name="Rectangular Callout 60"/>
          <p:cNvSpPr/>
          <p:nvPr/>
        </p:nvSpPr>
        <p:spPr>
          <a:xfrm>
            <a:off x="599880" y="3393484"/>
            <a:ext cx="1444579" cy="157054"/>
          </a:xfrm>
          <a:prstGeom prst="wedgeRectCallout">
            <a:avLst>
              <a:gd name="adj1" fmla="val 133987"/>
              <a:gd name="adj2" fmla="val 129084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3.5’  (FEMA 1% / 100-Yr) </a:t>
            </a:r>
          </a:p>
        </p:txBody>
      </p:sp>
      <p:sp>
        <p:nvSpPr>
          <p:cNvPr id="63" name="Rectangular Callout 62"/>
          <p:cNvSpPr/>
          <p:nvPr/>
        </p:nvSpPr>
        <p:spPr>
          <a:xfrm>
            <a:off x="599880" y="3632447"/>
            <a:ext cx="1444579" cy="165348"/>
          </a:xfrm>
          <a:prstGeom prst="wedgeRectCallout">
            <a:avLst>
              <a:gd name="adj1" fmla="val 157902"/>
              <a:gd name="adj2" fmla="val 89531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2.8’  (FEMA 2% / 50-Yr) </a:t>
            </a:r>
          </a:p>
        </p:txBody>
      </p:sp>
      <p:sp>
        <p:nvSpPr>
          <p:cNvPr id="64" name="Rectangular Callout 63"/>
          <p:cNvSpPr/>
          <p:nvPr/>
        </p:nvSpPr>
        <p:spPr>
          <a:xfrm>
            <a:off x="599880" y="3862809"/>
            <a:ext cx="1444579" cy="164664"/>
          </a:xfrm>
          <a:prstGeom prst="wedgeRectCallout">
            <a:avLst>
              <a:gd name="adj1" fmla="val 234306"/>
              <a:gd name="adj2" fmla="val 112515"/>
            </a:avLst>
          </a:prstGeom>
          <a:solidFill>
            <a:schemeClr val="tx1"/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1.0’ (2016 High Water) </a:t>
            </a:r>
          </a:p>
        </p:txBody>
      </p:sp>
      <p:sp>
        <p:nvSpPr>
          <p:cNvPr id="66" name="Left Brace 65"/>
          <p:cNvSpPr/>
          <p:nvPr/>
        </p:nvSpPr>
        <p:spPr>
          <a:xfrm>
            <a:off x="415835" y="2314575"/>
            <a:ext cx="184042" cy="1171485"/>
          </a:xfrm>
          <a:prstGeom prst="leftBrace">
            <a:avLst/>
          </a:prstGeom>
          <a:ln w="28575">
            <a:solidFill>
              <a:srgbClr val="317A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64357" y="5737048"/>
            <a:ext cx="270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Building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hlinkClick r:id="rId3"/>
              </a:rPr>
              <a:t>34-06-0011-0090-0000_113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89385" y="88834"/>
            <a:ext cx="5314121" cy="48756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Design Flood Elevation (DFE) should be the BFE plus 2 feet of freeboard.  The DFE should also be above the high-water marks of the 2016 flood plus freeboard.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599877" y="2553444"/>
            <a:ext cx="1444579" cy="177300"/>
          </a:xfrm>
          <a:prstGeom prst="wedgeRectCallout">
            <a:avLst>
              <a:gd name="adj1" fmla="val 163419"/>
              <a:gd name="adj2" fmla="val 384923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8.3’  (FEMA 0.2% / 500-Yr) 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599878" y="2240032"/>
            <a:ext cx="1528958" cy="212231"/>
          </a:xfrm>
          <a:prstGeom prst="wedgeRectCallout">
            <a:avLst>
              <a:gd name="adj1" fmla="val 143376"/>
              <a:gd name="adj2" fmla="val 303695"/>
            </a:avLst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000" b="1" dirty="0">
                <a:latin typeface="Arial Narrow" panose="020B0606020202030204" pitchFamily="34" charset="0"/>
              </a:rPr>
              <a:t>9.0’ FEMA1%+ (84% CL) 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9698650" y="912005"/>
          <a:ext cx="2199736" cy="26512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744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HEIGHT (ft.)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BUILDING </a:t>
                      </a:r>
                      <a:endParaRPr lang="en-US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First Floor Height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Freeboard (FBD)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FLOOD DEPTH</a:t>
                      </a:r>
                      <a:endParaRPr lang="en-US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 (100-Yr)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100-Yr + FBD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74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FEMA </a:t>
                      </a:r>
                      <a:r>
                        <a:rPr lang="en-US" sz="1100" u="none" strike="noStrike" baseline="0" dirty="0">
                          <a:effectLst/>
                        </a:rPr>
                        <a:t>0.2% (500-Yr)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799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FSF 0.2% (500-Yr)</a:t>
                      </a: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>
                    <a:solidFill>
                      <a:srgbClr val="1F4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9684993" y="2333625"/>
            <a:ext cx="2213393" cy="168191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217473" y="180064"/>
            <a:ext cx="3408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hlinkClick r:id="rId3"/>
              </a:rPr>
              <a:t>113 Valley Ave, Richwood, WV</a:t>
            </a:r>
            <a:endParaRPr lang="en-US" sz="1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A84B6F-958D-322B-3205-ED60D8D7A4EE}"/>
              </a:ext>
            </a:extLst>
          </p:cNvPr>
          <p:cNvSpPr txBox="1"/>
          <p:nvPr/>
        </p:nvSpPr>
        <p:spPr>
          <a:xfrm>
            <a:off x="4823553" y="6525916"/>
            <a:ext cx="2633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First Street Foundation (FSF, 2022)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113E7-A7C3-A047-6840-A6DC8B9FDA87}"/>
              </a:ext>
            </a:extLst>
          </p:cNvPr>
          <p:cNvSpPr txBox="1"/>
          <p:nvPr/>
        </p:nvSpPr>
        <p:spPr>
          <a:xfrm>
            <a:off x="688632" y="6547554"/>
            <a:ext cx="1639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FLOOD DEPTHS: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D8B116-AA17-52DA-63F1-B2613FC666C0}"/>
              </a:ext>
            </a:extLst>
          </p:cNvPr>
          <p:cNvSpPr/>
          <p:nvPr/>
        </p:nvSpPr>
        <p:spPr>
          <a:xfrm>
            <a:off x="2258756" y="6570766"/>
            <a:ext cx="426068" cy="1883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E43116-9267-4BEB-BB1F-16D627C08F52}"/>
              </a:ext>
            </a:extLst>
          </p:cNvPr>
          <p:cNvSpPr txBox="1"/>
          <p:nvPr/>
        </p:nvSpPr>
        <p:spPr>
          <a:xfrm>
            <a:off x="2684824" y="6525916"/>
            <a:ext cx="17723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FEMA, </a:t>
            </a:r>
            <a:r>
              <a:rPr lang="en-US" sz="1100" b="1" dirty="0"/>
              <a:t>Effective 2021</a:t>
            </a:r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0BD401-C297-F654-2A35-12C6230A53B4}"/>
              </a:ext>
            </a:extLst>
          </p:cNvPr>
          <p:cNvSpPr/>
          <p:nvPr/>
        </p:nvSpPr>
        <p:spPr>
          <a:xfrm>
            <a:off x="7503269" y="6525916"/>
            <a:ext cx="377250" cy="183928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568788-BB35-5714-5513-B5D8F2AC7196}"/>
              </a:ext>
            </a:extLst>
          </p:cNvPr>
          <p:cNvSpPr/>
          <p:nvPr/>
        </p:nvSpPr>
        <p:spPr>
          <a:xfrm>
            <a:off x="7880519" y="6498857"/>
            <a:ext cx="2399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USGS 2016 Flood High Water Mark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DC2F0-AB09-DC78-A18C-71BB8B4D0C04}"/>
              </a:ext>
            </a:extLst>
          </p:cNvPr>
          <p:cNvSpPr/>
          <p:nvPr/>
        </p:nvSpPr>
        <p:spPr>
          <a:xfrm>
            <a:off x="4397892" y="6570766"/>
            <a:ext cx="426068" cy="188361"/>
          </a:xfrm>
          <a:prstGeom prst="rect">
            <a:avLst/>
          </a:prstGeom>
          <a:solidFill>
            <a:srgbClr val="1F4E79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 descr="A house with a thermometer and water&#10;&#10;Description automatically generated">
            <a:extLst>
              <a:ext uri="{FF2B5EF4-FFF2-40B4-BE49-F238E27FC236}">
                <a16:creationId xmlns:a16="http://schemas.microsoft.com/office/drawing/2014/main" id="{994C0244-BD05-387C-9C70-B40ED29F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164" y="5541506"/>
            <a:ext cx="860222" cy="80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941</Words>
  <Application>Microsoft Office PowerPoint</Application>
  <PresentationFormat>Widescreen</PresentationFormat>
  <Paragraphs>191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Arial Narrow</vt:lpstr>
      <vt:lpstr>Calibri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Anahita Mahmoudi</dc:creator>
  <cp:lastModifiedBy>Anahita Mahmoudi</cp:lastModifiedBy>
  <cp:revision>4</cp:revision>
  <dcterms:created xsi:type="dcterms:W3CDTF">2024-07-31T20:20:38Z</dcterms:created>
  <dcterms:modified xsi:type="dcterms:W3CDTF">2024-12-12T22:23:18Z</dcterms:modified>
</cp:coreProperties>
</file>