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6" r:id="rId3"/>
    <p:sldId id="262" r:id="rId4"/>
    <p:sldId id="263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1D"/>
    <a:srgbClr val="EF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6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3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0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0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7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9A8A6-69A0-47A6-8113-1CCA6BDB649A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6E18-A03B-4579-96C1-117116E0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5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33B36C9-677F-827D-12F6-241E4381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78"/>
            <a:ext cx="9144000" cy="56386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B052F54-9F0D-2B61-08D0-1D59E0C3C2F8}"/>
              </a:ext>
            </a:extLst>
          </p:cNvPr>
          <p:cNvGrpSpPr/>
          <p:nvPr/>
        </p:nvGrpSpPr>
        <p:grpSpPr>
          <a:xfrm>
            <a:off x="361200" y="5418252"/>
            <a:ext cx="602840" cy="734073"/>
            <a:chOff x="642554" y="5737481"/>
            <a:chExt cx="602840" cy="7340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48EF4D-6B94-8E69-D0FD-44A2AF815B52}"/>
                </a:ext>
              </a:extLst>
            </p:cNvPr>
            <p:cNvSpPr/>
            <p:nvPr/>
          </p:nvSpPr>
          <p:spPr>
            <a:xfrm>
              <a:off x="642554" y="5911341"/>
              <a:ext cx="602840" cy="560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9D97DF-A7A2-FAB3-42E7-E66F3D262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9774" b="6734"/>
            <a:stretch/>
          </p:blipFill>
          <p:spPr>
            <a:xfrm rot="213108">
              <a:off x="669925" y="5912266"/>
              <a:ext cx="526450" cy="5441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906623-2A1A-47FF-5581-5586155F85FE}"/>
                </a:ext>
              </a:extLst>
            </p:cNvPr>
            <p:cNvSpPr txBox="1"/>
            <p:nvPr/>
          </p:nvSpPr>
          <p:spPr>
            <a:xfrm>
              <a:off x="642554" y="5737481"/>
              <a:ext cx="60284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 defTabSz="744538">
                <a:tabLst>
                  <a:tab pos="685800" algn="l"/>
                </a:tabLst>
              </a:pPr>
              <a:r>
                <a:rPr lang="en-US" sz="800" b="1" dirty="0">
                  <a:solidFill>
                    <a:srgbClr val="FFE91D"/>
                  </a:solidFill>
                  <a:latin typeface="Arial Black" panose="020B0A04020102020204" pitchFamily="34" charset="0"/>
                </a:rPr>
                <a:t>North</a:t>
              </a:r>
              <a:endParaRPr lang="en-US" sz="1100" b="1" dirty="0">
                <a:solidFill>
                  <a:srgbClr val="FFE91D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63955E-3DB2-DFBC-9122-1B52B467B5F1}"/>
              </a:ext>
            </a:extLst>
          </p:cNvPr>
          <p:cNvSpPr txBox="1"/>
          <p:nvPr/>
        </p:nvSpPr>
        <p:spPr>
          <a:xfrm>
            <a:off x="372220" y="747916"/>
            <a:ext cx="343146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744538">
              <a:tabLst>
                <a:tab pos="685800" algn="l"/>
              </a:tabLst>
            </a:pPr>
            <a:r>
              <a:rPr lang="en-US" sz="1200" b="1" dirty="0">
                <a:solidFill>
                  <a:srgbClr val="FFE91D"/>
                </a:solidFill>
              </a:rPr>
              <a:t>A Bird’s view over:</a:t>
            </a:r>
          </a:p>
          <a:p>
            <a:r>
              <a:rPr lang="en-US" sz="2000" b="1" dirty="0">
                <a:solidFill>
                  <a:srgbClr val="FFE91D"/>
                </a:solidFill>
              </a:rPr>
              <a:t>Freeland Ave, Eastern Main Street, and Wades Creek, White Sulphur Springs</a:t>
            </a:r>
          </a:p>
        </p:txBody>
      </p:sp>
    </p:spTree>
    <p:extLst>
      <p:ext uri="{BB962C8B-B14F-4D97-AF65-F5344CB8AC3E}">
        <p14:creationId xmlns:p14="http://schemas.microsoft.com/office/powerpoint/2010/main" val="122456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36185-BECA-44A1-8F46-5BDBA131C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15E8-DC29-47CD-8D06-C910E7DC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6784"/>
          <a:stretch/>
        </p:blipFill>
        <p:spPr>
          <a:xfrm>
            <a:off x="-2774" y="952909"/>
            <a:ext cx="9144000" cy="44949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DA02C-F4B3-41D3-9EED-679A916B62AD}"/>
              </a:ext>
            </a:extLst>
          </p:cNvPr>
          <p:cNvGrpSpPr/>
          <p:nvPr/>
        </p:nvGrpSpPr>
        <p:grpSpPr>
          <a:xfrm>
            <a:off x="5550" y="5447890"/>
            <a:ext cx="3160503" cy="576013"/>
            <a:chOff x="138956" y="6205209"/>
            <a:chExt cx="3160503" cy="576013"/>
          </a:xfrm>
        </p:grpSpPr>
        <p:pic>
          <p:nvPicPr>
            <p:cNvPr id="11" name="Picture 10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53A647B7-C103-4A3E-932F-F06F24C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6" y="6205209"/>
              <a:ext cx="950703" cy="496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21E4E-F40B-4A37-9119-2B799E9F24D0}"/>
                </a:ext>
              </a:extLst>
            </p:cNvPr>
            <p:cNvSpPr txBox="1"/>
            <p:nvPr/>
          </p:nvSpPr>
          <p:spPr>
            <a:xfrm>
              <a:off x="1089659" y="6519612"/>
              <a:ext cx="2209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Image courtesy of Google Earth Pro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76F6842-280B-7AB9-9BE6-6FD941C9C858}"/>
              </a:ext>
            </a:extLst>
          </p:cNvPr>
          <p:cNvSpPr txBox="1"/>
          <p:nvPr/>
        </p:nvSpPr>
        <p:spPr>
          <a:xfrm>
            <a:off x="786953" y="350275"/>
            <a:ext cx="355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Pre-Disaster Aerial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9DDBA-052E-1919-86FA-48C42B5DF80B}"/>
              </a:ext>
            </a:extLst>
          </p:cNvPr>
          <p:cNvSpPr txBox="1"/>
          <p:nvPr/>
        </p:nvSpPr>
        <p:spPr>
          <a:xfrm>
            <a:off x="6216838" y="417297"/>
            <a:ext cx="28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Imagery of June 2016</a:t>
            </a:r>
          </a:p>
        </p:txBody>
      </p:sp>
    </p:spTree>
    <p:extLst>
      <p:ext uri="{BB962C8B-B14F-4D97-AF65-F5344CB8AC3E}">
        <p14:creationId xmlns:p14="http://schemas.microsoft.com/office/powerpoint/2010/main" val="71201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36185-BECA-44A1-8F46-5BDBA131C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15E8-DC29-47CD-8D06-C910E7DC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/>
        </p:blipFill>
        <p:spPr>
          <a:xfrm>
            <a:off x="1" y="952909"/>
            <a:ext cx="9138450" cy="44949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DA02C-F4B3-41D3-9EED-679A916B62AD}"/>
              </a:ext>
            </a:extLst>
          </p:cNvPr>
          <p:cNvGrpSpPr/>
          <p:nvPr/>
        </p:nvGrpSpPr>
        <p:grpSpPr>
          <a:xfrm>
            <a:off x="5550" y="5447890"/>
            <a:ext cx="3160503" cy="576013"/>
            <a:chOff x="138956" y="6205209"/>
            <a:chExt cx="3160503" cy="576013"/>
          </a:xfrm>
        </p:grpSpPr>
        <p:pic>
          <p:nvPicPr>
            <p:cNvPr id="11" name="Picture 10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53A647B7-C103-4A3E-932F-F06F24C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6" y="6205209"/>
              <a:ext cx="950703" cy="496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21E4E-F40B-4A37-9119-2B799E9F24D0}"/>
                </a:ext>
              </a:extLst>
            </p:cNvPr>
            <p:cNvSpPr txBox="1"/>
            <p:nvPr/>
          </p:nvSpPr>
          <p:spPr>
            <a:xfrm>
              <a:off x="1089659" y="6519612"/>
              <a:ext cx="2209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Image courtesy of Google Earth Pro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DEBC9CE-FEBA-91CA-EB05-05EB17D0BD38}"/>
              </a:ext>
            </a:extLst>
          </p:cNvPr>
          <p:cNvSpPr txBox="1"/>
          <p:nvPr/>
        </p:nvSpPr>
        <p:spPr>
          <a:xfrm>
            <a:off x="785416" y="350275"/>
            <a:ext cx="3552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Removed Structures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07A11F-A148-E186-BDF2-EDB7B212F4AC}"/>
              </a:ext>
            </a:extLst>
          </p:cNvPr>
          <p:cNvGrpSpPr/>
          <p:nvPr/>
        </p:nvGrpSpPr>
        <p:grpSpPr>
          <a:xfrm>
            <a:off x="5917994" y="4913411"/>
            <a:ext cx="2893394" cy="307777"/>
            <a:chOff x="3018030" y="625151"/>
            <a:chExt cx="3394494" cy="3077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FD7C0C-913F-3598-03B2-7B380565A586}"/>
                </a:ext>
              </a:extLst>
            </p:cNvPr>
            <p:cNvSpPr txBox="1"/>
            <p:nvPr/>
          </p:nvSpPr>
          <p:spPr>
            <a:xfrm>
              <a:off x="3247292" y="625151"/>
              <a:ext cx="3165232" cy="307777"/>
            </a:xfrm>
            <a:prstGeom prst="rect">
              <a:avLst/>
            </a:prstGeom>
            <a:solidFill>
              <a:srgbClr val="EFECE7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Building REMOVED (Vacant Parcel)</a:t>
              </a:r>
            </a:p>
          </p:txBody>
        </p:sp>
        <p:pic>
          <p:nvPicPr>
            <p:cNvPr id="9" name="Picture 8" descr="Shape&#10;&#10;Description automatically generated">
              <a:extLst>
                <a:ext uri="{FF2B5EF4-FFF2-40B4-BE49-F238E27FC236}">
                  <a16:creationId xmlns:a16="http://schemas.microsoft.com/office/drawing/2014/main" id="{1C836748-B67A-26DF-FDF0-D01CC56C1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030" y="625152"/>
              <a:ext cx="283484" cy="30777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0900E26-9EE5-69A0-6B60-D02785147504}"/>
              </a:ext>
            </a:extLst>
          </p:cNvPr>
          <p:cNvSpPr txBox="1"/>
          <p:nvPr/>
        </p:nvSpPr>
        <p:spPr>
          <a:xfrm>
            <a:off x="6216838" y="417297"/>
            <a:ext cx="28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Imagery of June 2016</a:t>
            </a:r>
          </a:p>
        </p:txBody>
      </p:sp>
    </p:spTree>
    <p:extLst>
      <p:ext uri="{BB962C8B-B14F-4D97-AF65-F5344CB8AC3E}">
        <p14:creationId xmlns:p14="http://schemas.microsoft.com/office/powerpoint/2010/main" val="277569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36185-BECA-44A1-8F46-5BDBA131C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15E8-DC29-47CD-8D06-C910E7DC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/>
        </p:blipFill>
        <p:spPr>
          <a:xfrm>
            <a:off x="1" y="952909"/>
            <a:ext cx="9138450" cy="44949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DA02C-F4B3-41D3-9EED-679A916B62AD}"/>
              </a:ext>
            </a:extLst>
          </p:cNvPr>
          <p:cNvGrpSpPr/>
          <p:nvPr/>
        </p:nvGrpSpPr>
        <p:grpSpPr>
          <a:xfrm>
            <a:off x="5550" y="5447890"/>
            <a:ext cx="3160503" cy="576013"/>
            <a:chOff x="138956" y="6205209"/>
            <a:chExt cx="3160503" cy="576013"/>
          </a:xfrm>
        </p:grpSpPr>
        <p:pic>
          <p:nvPicPr>
            <p:cNvPr id="11" name="Picture 10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53A647B7-C103-4A3E-932F-F06F24C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6" y="6205209"/>
              <a:ext cx="950703" cy="496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21E4E-F40B-4A37-9119-2B799E9F24D0}"/>
                </a:ext>
              </a:extLst>
            </p:cNvPr>
            <p:cNvSpPr txBox="1"/>
            <p:nvPr/>
          </p:nvSpPr>
          <p:spPr>
            <a:xfrm>
              <a:off x="1089659" y="6519612"/>
              <a:ext cx="2209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Image courtesy of Google Earth Pro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260BDD9-A13A-785C-086C-661D90F82C7B}"/>
              </a:ext>
            </a:extLst>
          </p:cNvPr>
          <p:cNvSpPr txBox="1"/>
          <p:nvPr/>
        </p:nvSpPr>
        <p:spPr>
          <a:xfrm>
            <a:off x="786795" y="186464"/>
            <a:ext cx="5935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Mitigated </a:t>
            </a:r>
            <a:r>
              <a:rPr lang="en-US" sz="2400" b="1" baseline="0" dirty="0">
                <a:solidFill>
                  <a:schemeClr val="bg1"/>
                </a:solidFill>
              </a:rPr>
              <a:t>Structures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by Elevating to Design Flood Elevation (DFE)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5ABA1B-1A88-810C-69FE-CE35EC270C09}"/>
              </a:ext>
            </a:extLst>
          </p:cNvPr>
          <p:cNvGrpSpPr/>
          <p:nvPr/>
        </p:nvGrpSpPr>
        <p:grpSpPr>
          <a:xfrm>
            <a:off x="6169324" y="4913236"/>
            <a:ext cx="2642061" cy="307952"/>
            <a:chOff x="4763678" y="624976"/>
            <a:chExt cx="3099633" cy="3079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CF7CF8-19F5-FDAD-CBD9-E3E149FA3382}"/>
                </a:ext>
              </a:extLst>
            </p:cNvPr>
            <p:cNvSpPr txBox="1"/>
            <p:nvPr/>
          </p:nvSpPr>
          <p:spPr>
            <a:xfrm>
              <a:off x="5067748" y="625151"/>
              <a:ext cx="2795563" cy="307777"/>
            </a:xfrm>
            <a:prstGeom prst="rect">
              <a:avLst/>
            </a:prstGeom>
            <a:solidFill>
              <a:srgbClr val="EFECE7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Mitigation RECONSTRUCTION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81BBBF-B11D-3E4A-C530-687F4F7DD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3678" y="624976"/>
              <a:ext cx="312020" cy="30795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97A104D-2541-4450-107C-D12EBCBA1A56}"/>
              </a:ext>
            </a:extLst>
          </p:cNvPr>
          <p:cNvSpPr txBox="1"/>
          <p:nvPr/>
        </p:nvSpPr>
        <p:spPr>
          <a:xfrm>
            <a:off x="6216838" y="417297"/>
            <a:ext cx="282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Imagery of June 2016</a:t>
            </a:r>
          </a:p>
        </p:txBody>
      </p:sp>
    </p:spTree>
    <p:extLst>
      <p:ext uri="{BB962C8B-B14F-4D97-AF65-F5344CB8AC3E}">
        <p14:creationId xmlns:p14="http://schemas.microsoft.com/office/powerpoint/2010/main" val="334936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F36185-BECA-44A1-8F46-5BDBA131C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415E8-DC29-47CD-8D06-C910E7DC2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b="6758"/>
          <a:stretch/>
        </p:blipFill>
        <p:spPr>
          <a:xfrm>
            <a:off x="1" y="952909"/>
            <a:ext cx="9138450" cy="44949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DA02C-F4B3-41D3-9EED-679A916B62AD}"/>
              </a:ext>
            </a:extLst>
          </p:cNvPr>
          <p:cNvGrpSpPr/>
          <p:nvPr/>
        </p:nvGrpSpPr>
        <p:grpSpPr>
          <a:xfrm>
            <a:off x="5550" y="5447890"/>
            <a:ext cx="3160503" cy="576013"/>
            <a:chOff x="138956" y="6205209"/>
            <a:chExt cx="3160503" cy="576013"/>
          </a:xfrm>
        </p:grpSpPr>
        <p:pic>
          <p:nvPicPr>
            <p:cNvPr id="11" name="Picture 10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53A647B7-C103-4A3E-932F-F06F24C83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6" y="6205209"/>
              <a:ext cx="950703" cy="4967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21E4E-F40B-4A37-9119-2B799E9F24D0}"/>
                </a:ext>
              </a:extLst>
            </p:cNvPr>
            <p:cNvSpPr txBox="1"/>
            <p:nvPr/>
          </p:nvSpPr>
          <p:spPr>
            <a:xfrm>
              <a:off x="1089659" y="6519612"/>
              <a:ext cx="2209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Image courtesy of Google Earth Pro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A7B088-25D2-B147-6B89-2A8EDEEC065C}"/>
              </a:ext>
            </a:extLst>
          </p:cNvPr>
          <p:cNvSpPr txBox="1"/>
          <p:nvPr/>
        </p:nvSpPr>
        <p:spPr>
          <a:xfrm>
            <a:off x="6441070" y="417297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Imagery of October 2019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19E9CD-69D2-68F5-CB60-BF2DB0A3CDD9}"/>
              </a:ext>
            </a:extLst>
          </p:cNvPr>
          <p:cNvGrpSpPr/>
          <p:nvPr/>
        </p:nvGrpSpPr>
        <p:grpSpPr>
          <a:xfrm>
            <a:off x="4911170" y="5531205"/>
            <a:ext cx="4138081" cy="613526"/>
            <a:chOff x="4671951" y="5103911"/>
            <a:chExt cx="4138081" cy="6135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345607D-8F69-6143-AF15-B404BA30B4F0}"/>
                </a:ext>
              </a:extLst>
            </p:cNvPr>
            <p:cNvGrpSpPr/>
            <p:nvPr/>
          </p:nvGrpSpPr>
          <p:grpSpPr>
            <a:xfrm>
              <a:off x="4676265" y="5103911"/>
              <a:ext cx="4133267" cy="307777"/>
              <a:chOff x="3018030" y="625151"/>
              <a:chExt cx="4849097" cy="30777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631FBA-38AD-6D3D-3F2B-290A251A45F4}"/>
                  </a:ext>
                </a:extLst>
              </p:cNvPr>
              <p:cNvSpPr txBox="1"/>
              <p:nvPr/>
            </p:nvSpPr>
            <p:spPr>
              <a:xfrm>
                <a:off x="3247290" y="625151"/>
                <a:ext cx="4619837" cy="307777"/>
              </a:xfrm>
              <a:prstGeom prst="rect">
                <a:avLst/>
              </a:prstGeom>
              <a:solidFill>
                <a:srgbClr val="EFECE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Building REMOVED (Vacant Parcel)</a:t>
                </a:r>
              </a:p>
            </p:txBody>
          </p:sp>
          <p:pic>
            <p:nvPicPr>
              <p:cNvPr id="24" name="Picture 23" descr="Shape&#10;&#10;Description automatically generated">
                <a:extLst>
                  <a:ext uri="{FF2B5EF4-FFF2-40B4-BE49-F238E27FC236}">
                    <a16:creationId xmlns:a16="http://schemas.microsoft.com/office/drawing/2014/main" id="{9028EAC0-C22C-F149-0C71-3BA4605B7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8030" y="625152"/>
                <a:ext cx="283484" cy="307776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FD35867-69CA-83C3-B5D1-2F768BD90E4E}"/>
                </a:ext>
              </a:extLst>
            </p:cNvPr>
            <p:cNvGrpSpPr/>
            <p:nvPr/>
          </p:nvGrpSpPr>
          <p:grpSpPr>
            <a:xfrm>
              <a:off x="4671951" y="5409485"/>
              <a:ext cx="4138081" cy="307952"/>
              <a:chOff x="4757330" y="16482"/>
              <a:chExt cx="4854744" cy="30795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9914887-CACC-BF0A-96C7-0150807F66A2}"/>
                  </a:ext>
                </a:extLst>
              </p:cNvPr>
              <p:cNvSpPr txBox="1"/>
              <p:nvPr/>
            </p:nvSpPr>
            <p:spPr>
              <a:xfrm>
                <a:off x="5067748" y="16657"/>
                <a:ext cx="4544326" cy="307777"/>
              </a:xfrm>
              <a:prstGeom prst="rect">
                <a:avLst/>
              </a:prstGeom>
              <a:solidFill>
                <a:srgbClr val="EFECE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Mitigation RECONSTRUCTION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C8249BD-0640-BE52-4BC8-0B4C1D2FB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57330" y="16482"/>
                <a:ext cx="312020" cy="3079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812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</TotalTime>
  <Words>92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Behrang Bidadian</dc:creator>
  <cp:lastModifiedBy>Anahita Mahmoudi</cp:lastModifiedBy>
  <cp:revision>49</cp:revision>
  <cp:lastPrinted>2024-11-01T19:19:50Z</cp:lastPrinted>
  <dcterms:created xsi:type="dcterms:W3CDTF">2023-03-08T22:14:38Z</dcterms:created>
  <dcterms:modified xsi:type="dcterms:W3CDTF">2024-11-06T16:44:55Z</dcterms:modified>
</cp:coreProperties>
</file>