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9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7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5C67-3266-47C9-AA29-AA4CDA7EE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3F60B7-5D2C-49D2-998A-5BE4B6516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D926B-E72A-4229-9900-CAD878E12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2D22-0E7A-41BA-805B-A6CB2042FBF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F1632-70C6-4090-A2C4-6FD1374A6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A6C44-D7B8-4697-8178-447FFDC03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49978-FEA1-4703-8B5A-9455B0FC9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11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AF54F-9FFB-4318-A6D9-826E9F1E9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D1822A-D4D6-4650-981C-630AA91DC0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D0FD6-7CD8-48D6-9F31-29C58BED5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2D22-0E7A-41BA-805B-A6CB2042FBF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F9919-4284-474F-8FD0-4D11441E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A6E7C-72C9-42C0-8965-6E73A95A1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49978-FEA1-4703-8B5A-9455B0FC9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63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31A118-F647-41EC-8A83-93DCE12646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A5320-EA62-4D60-B464-066B8F397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CE8A9-D92D-47F1-ACFD-44F500F90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2D22-0E7A-41BA-805B-A6CB2042FBF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FF0BA-E670-4F9B-9626-F66595923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E815F-CD83-4A7B-B04B-EA837022E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49978-FEA1-4703-8B5A-9455B0FC9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32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5D3CB-1B74-4351-B19B-CC7748685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4A277-345D-4630-9DDD-2DEF7BA5A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B84A9-6816-428B-A5A7-0B3D095CB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2D22-0E7A-41BA-805B-A6CB2042FBF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4CB7B-BEFE-4955-A304-457CC8B4B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8EA45-B3CA-4B72-8FAA-8D745293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49978-FEA1-4703-8B5A-9455B0FC9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79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CAC59-8687-4648-A0D3-F70C80F2C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5F60F-BD9F-4432-8714-A98E48182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656F1-42FC-4E79-850B-6228A6899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2D22-0E7A-41BA-805B-A6CB2042FBF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6BE2C-2B7E-4945-86E4-6C1AFFF73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F75AE-458A-4746-B911-02D5985AE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49978-FEA1-4703-8B5A-9455B0FC9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52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3EA81-47DE-4BD8-A5FA-330DA26A0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9D5B7-4116-4C27-8F57-3877470F9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7027A-9547-45D6-9F3E-D593975B4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83CC2D-07F6-4512-A81C-1FD6FCA57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2D22-0E7A-41BA-805B-A6CB2042FBF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6FD0B7-167C-4172-BE6F-0B82801D6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805A03-41DF-49DA-80C8-E989FCD02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49978-FEA1-4703-8B5A-9455B0FC9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1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3214F-534A-4F9D-AD49-EC5F66E40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8A954-652B-4629-855A-8C41F3C3A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ABD5A-BD56-4228-A2B1-6EE4A7551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89F7A5-FD3A-4C0C-9792-78E227EFEF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C919E8-32E6-427D-90DC-B77A1EBE28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476B03-6B9D-471F-9C1E-F3ED2BB86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2D22-0E7A-41BA-805B-A6CB2042FBF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AC8C15-5652-431A-A847-3AAC15B5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02516C-1CEE-4153-B7D4-5E42DC67F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49978-FEA1-4703-8B5A-9455B0FC9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81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39231-3795-4556-9CA6-D2799C2EF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8822A0-D102-4F7D-9573-71BC1836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2D22-0E7A-41BA-805B-A6CB2042FBF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7C9E4B-D445-4ED8-873C-75CE0D131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BB722-18E1-44F3-9A3A-DAA9C747E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49978-FEA1-4703-8B5A-9455B0FC9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13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E9C602-5CF0-41DE-8D94-EEF3ECA52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2D22-0E7A-41BA-805B-A6CB2042FBF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D1627F-E8F9-451D-A686-0D885D13A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2EDD5-DE19-4BB7-86A3-4D855637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49978-FEA1-4703-8B5A-9455B0FC9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59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34F0C-E28C-414F-92EA-1360C3DA4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8541A-A627-4ED5-9268-F12AB6725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986A1F-C264-4E3D-B24C-60B464E00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A580FD-B22B-48EB-88E1-05E128081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2D22-0E7A-41BA-805B-A6CB2042FBF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0A963-356D-4E67-92E6-39C64FC9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E080F-149D-47F5-9F5B-E1941E4D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49978-FEA1-4703-8B5A-9455B0FC9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6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E06E5-1E6E-4B95-BCA9-CB709FBC1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5D47F9-BE89-41B4-954E-44440976F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8D7649-FEB9-469C-ADAF-5428790EF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415A2-F871-4828-B858-450E369D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22D22-0E7A-41BA-805B-A6CB2042FBF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8FD2F-B752-476F-895E-2EC0D26D5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C198A1-48E4-40CF-869E-777924288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49978-FEA1-4703-8B5A-9455B0FC9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68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329C2B-765F-4E8C-9E75-E5D80FF15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66784-6CF3-4887-8EBC-A688FFDB4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969B2-71B8-412F-BC75-3BD4394752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22D22-0E7A-41BA-805B-A6CB2042FBF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D08BC-DE98-4F23-9683-09BCDE1E8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CECBC-6371-43F9-B460-A7C567F5D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49978-FEA1-4703-8B5A-9455B0FC9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84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6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9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70D25E-D89C-C708-F73F-690FC8CC72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55"/>
          <a:stretch/>
        </p:blipFill>
        <p:spPr>
          <a:xfrm>
            <a:off x="388413" y="0"/>
            <a:ext cx="1122699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6BB360-C807-550D-3BA7-A6280FF1A352}"/>
              </a:ext>
            </a:extLst>
          </p:cNvPr>
          <p:cNvSpPr txBox="1"/>
          <p:nvPr/>
        </p:nvSpPr>
        <p:spPr>
          <a:xfrm>
            <a:off x="465220" y="482794"/>
            <a:ext cx="3719918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defTabSz="744538">
              <a:tabLst>
                <a:tab pos="685800" algn="l"/>
              </a:tabLst>
            </a:pPr>
            <a:r>
              <a:rPr lang="en-US" sz="1200" b="1" dirty="0">
                <a:solidFill>
                  <a:srgbClr val="FFE91D"/>
                </a:solidFill>
              </a:rPr>
              <a:t>A Bird’s view over:</a:t>
            </a:r>
          </a:p>
          <a:p>
            <a:r>
              <a:rPr lang="en-US" sz="2000" b="1" dirty="0">
                <a:solidFill>
                  <a:srgbClr val="FFE91D"/>
                </a:solidFill>
              </a:rPr>
              <a:t>Howard Creek Neighborhood near Big Draft Road and Garden Street, White Sulphur Springs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D52DB6-8347-22B0-9478-FA898D9A991E}"/>
              </a:ext>
            </a:extLst>
          </p:cNvPr>
          <p:cNvGrpSpPr/>
          <p:nvPr/>
        </p:nvGrpSpPr>
        <p:grpSpPr>
          <a:xfrm>
            <a:off x="642554" y="5737481"/>
            <a:ext cx="602840" cy="734073"/>
            <a:chOff x="642554" y="5737481"/>
            <a:chExt cx="602840" cy="73407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9E9A889-2954-EECC-02C9-6CBE8E1C410F}"/>
                </a:ext>
              </a:extLst>
            </p:cNvPr>
            <p:cNvSpPr/>
            <p:nvPr/>
          </p:nvSpPr>
          <p:spPr>
            <a:xfrm>
              <a:off x="642554" y="5911341"/>
              <a:ext cx="602840" cy="560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7E01535-2F6F-9237-6A20-C3A33F391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9774" b="6734"/>
            <a:stretch/>
          </p:blipFill>
          <p:spPr>
            <a:xfrm rot="213108">
              <a:off x="669925" y="5912266"/>
              <a:ext cx="526450" cy="54418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73365D4-7120-E766-7A41-41547AF2EBF0}"/>
                </a:ext>
              </a:extLst>
            </p:cNvPr>
            <p:cNvSpPr txBox="1"/>
            <p:nvPr/>
          </p:nvSpPr>
          <p:spPr>
            <a:xfrm>
              <a:off x="642554" y="5737481"/>
              <a:ext cx="602840" cy="21544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 defTabSz="744538">
                <a:tabLst>
                  <a:tab pos="685800" algn="l"/>
                </a:tabLst>
              </a:pPr>
              <a:r>
                <a:rPr lang="en-US" sz="800" b="1" dirty="0">
                  <a:solidFill>
                    <a:srgbClr val="FFE91D"/>
                  </a:solidFill>
                  <a:latin typeface="Arial Black" panose="020B0A04020102020204" pitchFamily="34" charset="0"/>
                </a:rPr>
                <a:t>North</a:t>
              </a:r>
              <a:endParaRPr lang="en-US" sz="1100" b="1" dirty="0">
                <a:solidFill>
                  <a:srgbClr val="FFE91D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764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outdoor, plant, tree&#10;&#10;Description automatically generated">
            <a:extLst>
              <a:ext uri="{FF2B5EF4-FFF2-40B4-BE49-F238E27FC236}">
                <a16:creationId xmlns:a16="http://schemas.microsoft.com/office/drawing/2014/main" id="{5F4A1344-AA79-4E79-90E8-F2EE5C7B4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619"/>
            <a:ext cx="12192000" cy="5993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D36577-041A-46F0-9192-3FF7D0AE65D2}"/>
              </a:ext>
            </a:extLst>
          </p:cNvPr>
          <p:cNvSpPr txBox="1"/>
          <p:nvPr/>
        </p:nvSpPr>
        <p:spPr>
          <a:xfrm>
            <a:off x="531825" y="106692"/>
            <a:ext cx="355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Pre-Disaster Aerial View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27CBE3-95F5-4215-9512-B219A8AB3EDE}"/>
              </a:ext>
            </a:extLst>
          </p:cNvPr>
          <p:cNvGrpSpPr/>
          <p:nvPr/>
        </p:nvGrpSpPr>
        <p:grpSpPr>
          <a:xfrm>
            <a:off x="0" y="6136528"/>
            <a:ext cx="3160503" cy="575279"/>
            <a:chOff x="138956" y="6205209"/>
            <a:chExt cx="3160503" cy="575279"/>
          </a:xfrm>
        </p:grpSpPr>
        <p:pic>
          <p:nvPicPr>
            <p:cNvPr id="13" name="Picture 1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D333695D-6FA0-4F52-98FE-1BB42A12F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5365B9-0337-41F0-B603-E1A443B20669}"/>
                </a:ext>
              </a:extLst>
            </p:cNvPr>
            <p:cNvSpPr txBox="1"/>
            <p:nvPr/>
          </p:nvSpPr>
          <p:spPr>
            <a:xfrm>
              <a:off x="1089659" y="6518878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633E39F-B289-4FA3-A62D-4443C714A752}"/>
              </a:ext>
            </a:extLst>
          </p:cNvPr>
          <p:cNvSpPr txBox="1"/>
          <p:nvPr/>
        </p:nvSpPr>
        <p:spPr>
          <a:xfrm>
            <a:off x="9224572" y="321388"/>
            <a:ext cx="260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Imagery of June 2016</a:t>
            </a:r>
          </a:p>
        </p:txBody>
      </p:sp>
    </p:spTree>
    <p:extLst>
      <p:ext uri="{BB962C8B-B14F-4D97-AF65-F5344CB8AC3E}">
        <p14:creationId xmlns:p14="http://schemas.microsoft.com/office/powerpoint/2010/main" val="2151815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4A1344-AA79-4E79-90E8-F2EE5C7B4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7619"/>
            <a:ext cx="12192000" cy="5993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D36577-041A-46F0-9192-3FF7D0AE65D2}"/>
              </a:ext>
            </a:extLst>
          </p:cNvPr>
          <p:cNvSpPr txBox="1"/>
          <p:nvPr/>
        </p:nvSpPr>
        <p:spPr>
          <a:xfrm>
            <a:off x="475351" y="118770"/>
            <a:ext cx="355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Removed Structures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86ECA-B82B-455D-8DE4-4FF268B9EF75}"/>
              </a:ext>
            </a:extLst>
          </p:cNvPr>
          <p:cNvSpPr txBox="1"/>
          <p:nvPr/>
        </p:nvSpPr>
        <p:spPr>
          <a:xfrm>
            <a:off x="9224572" y="321388"/>
            <a:ext cx="260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Imagery of June 2016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B53CDF-DB57-4502-B8DF-CB00F21ECEF7}"/>
              </a:ext>
            </a:extLst>
          </p:cNvPr>
          <p:cNvGrpSpPr/>
          <p:nvPr/>
        </p:nvGrpSpPr>
        <p:grpSpPr>
          <a:xfrm>
            <a:off x="0" y="6136528"/>
            <a:ext cx="3160503" cy="589450"/>
            <a:chOff x="138956" y="6205209"/>
            <a:chExt cx="3160503" cy="589450"/>
          </a:xfrm>
        </p:grpSpPr>
        <p:pic>
          <p:nvPicPr>
            <p:cNvPr id="12" name="Picture 11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AC735BBD-73F7-443A-B854-F238D880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AEBF87-687B-4464-8570-2C342EE24656}"/>
                </a:ext>
              </a:extLst>
            </p:cNvPr>
            <p:cNvSpPr txBox="1"/>
            <p:nvPr/>
          </p:nvSpPr>
          <p:spPr>
            <a:xfrm>
              <a:off x="1089659" y="6363772"/>
              <a:ext cx="220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 &amp; Google Street View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E712F4-568E-4F2F-BEF6-E5CB74433B02}"/>
              </a:ext>
            </a:extLst>
          </p:cNvPr>
          <p:cNvGrpSpPr/>
          <p:nvPr/>
        </p:nvGrpSpPr>
        <p:grpSpPr>
          <a:xfrm>
            <a:off x="8763552" y="6077103"/>
            <a:ext cx="2893394" cy="307777"/>
            <a:chOff x="3018030" y="625151"/>
            <a:chExt cx="3394494" cy="30777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FE5C90-E912-47B4-9A9A-43D37A7DD9E5}"/>
                </a:ext>
              </a:extLst>
            </p:cNvPr>
            <p:cNvSpPr txBox="1"/>
            <p:nvPr/>
          </p:nvSpPr>
          <p:spPr>
            <a:xfrm>
              <a:off x="3247292" y="625151"/>
              <a:ext cx="3165232" cy="307777"/>
            </a:xfrm>
            <a:prstGeom prst="rect">
              <a:avLst/>
            </a:prstGeom>
            <a:solidFill>
              <a:srgbClr val="EFECE7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Building REMOVED (Vacant Parcel)</a:t>
              </a:r>
            </a:p>
          </p:txBody>
        </p:sp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id="{35C42961-C7FA-4513-AB4E-CB8B4CDD8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030" y="625152"/>
              <a:ext cx="283484" cy="307776"/>
            </a:xfrm>
            <a:prstGeom prst="rect">
              <a:avLst/>
            </a:prstGeom>
          </p:spPr>
        </p:pic>
      </p:grpSp>
      <p:pic>
        <p:nvPicPr>
          <p:cNvPr id="3" name="Picture 2" descr="A picture containing text, tree, grass, sky&#10;&#10;Description automatically generated">
            <a:extLst>
              <a:ext uri="{FF2B5EF4-FFF2-40B4-BE49-F238E27FC236}">
                <a16:creationId xmlns:a16="http://schemas.microsoft.com/office/drawing/2014/main" id="{DAFC716F-D679-46B0-8595-35AC236D13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7" y="844420"/>
            <a:ext cx="3501466" cy="202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66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4A1344-AA79-4E79-90E8-F2EE5C7B4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7619"/>
            <a:ext cx="12191998" cy="5993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D36577-041A-46F0-9192-3FF7D0AE65D2}"/>
              </a:ext>
            </a:extLst>
          </p:cNvPr>
          <p:cNvSpPr txBox="1"/>
          <p:nvPr/>
        </p:nvSpPr>
        <p:spPr>
          <a:xfrm>
            <a:off x="475351" y="90555"/>
            <a:ext cx="428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Deed-Restricted Buyout Parcels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86ECA-B82B-455D-8DE4-4FF268B9EF75}"/>
              </a:ext>
            </a:extLst>
          </p:cNvPr>
          <p:cNvSpPr txBox="1"/>
          <p:nvPr/>
        </p:nvSpPr>
        <p:spPr>
          <a:xfrm>
            <a:off x="9224572" y="321388"/>
            <a:ext cx="260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Imagery of October 2019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B53CDF-DB57-4502-B8DF-CB00F21ECEF7}"/>
              </a:ext>
            </a:extLst>
          </p:cNvPr>
          <p:cNvGrpSpPr/>
          <p:nvPr/>
        </p:nvGrpSpPr>
        <p:grpSpPr>
          <a:xfrm>
            <a:off x="0" y="6136528"/>
            <a:ext cx="3160503" cy="589450"/>
            <a:chOff x="138956" y="6205209"/>
            <a:chExt cx="3160503" cy="589450"/>
          </a:xfrm>
        </p:grpSpPr>
        <p:pic>
          <p:nvPicPr>
            <p:cNvPr id="12" name="Picture 11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AC735BBD-73F7-443A-B854-F238D880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AEBF87-687B-4464-8570-2C342EE24656}"/>
                </a:ext>
              </a:extLst>
            </p:cNvPr>
            <p:cNvSpPr txBox="1"/>
            <p:nvPr/>
          </p:nvSpPr>
          <p:spPr>
            <a:xfrm>
              <a:off x="1089659" y="6363772"/>
              <a:ext cx="220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 &amp; Google Street View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0898EB-B56C-4312-A5BD-0AC2BD779CA0}"/>
              </a:ext>
            </a:extLst>
          </p:cNvPr>
          <p:cNvGrpSpPr/>
          <p:nvPr/>
        </p:nvGrpSpPr>
        <p:grpSpPr>
          <a:xfrm>
            <a:off x="8880391" y="6076685"/>
            <a:ext cx="2776555" cy="308195"/>
            <a:chOff x="3018030" y="625150"/>
            <a:chExt cx="3257420" cy="30819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986BAF0-67DC-43FE-84C1-1EFBA7E74BCD}"/>
                </a:ext>
              </a:extLst>
            </p:cNvPr>
            <p:cNvSpPr txBox="1"/>
            <p:nvPr/>
          </p:nvSpPr>
          <p:spPr>
            <a:xfrm>
              <a:off x="3247292" y="625151"/>
              <a:ext cx="3028158" cy="307777"/>
            </a:xfrm>
            <a:prstGeom prst="rect">
              <a:avLst/>
            </a:prstGeom>
            <a:solidFill>
              <a:srgbClr val="EFECE7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ACQUISITION or Buyout Property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587D224-44A3-45AE-AE03-85DD1C0CB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8030" y="625150"/>
              <a:ext cx="301932" cy="308195"/>
            </a:xfrm>
            <a:prstGeom prst="rect">
              <a:avLst/>
            </a:prstGeom>
          </p:spPr>
        </p:pic>
      </p:grpSp>
      <p:pic>
        <p:nvPicPr>
          <p:cNvPr id="4" name="Picture 3" descr="A picture containing grass, tree, sky, outdoor&#10;&#10;Description automatically generated">
            <a:extLst>
              <a:ext uri="{FF2B5EF4-FFF2-40B4-BE49-F238E27FC236}">
                <a16:creationId xmlns:a16="http://schemas.microsoft.com/office/drawing/2014/main" id="{E8887570-942F-4EB7-9669-CD288FFC9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50" y="806122"/>
            <a:ext cx="3664933" cy="195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59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4A1344-AA79-4E79-90E8-F2EE5C7B4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7619"/>
            <a:ext cx="12191998" cy="5993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D36577-041A-46F0-9192-3FF7D0AE65D2}"/>
              </a:ext>
            </a:extLst>
          </p:cNvPr>
          <p:cNvSpPr txBox="1"/>
          <p:nvPr/>
        </p:nvSpPr>
        <p:spPr>
          <a:xfrm>
            <a:off x="475351" y="93246"/>
            <a:ext cx="5001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Non-Mitigated Repaired Structures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86ECA-B82B-455D-8DE4-4FF268B9EF75}"/>
              </a:ext>
            </a:extLst>
          </p:cNvPr>
          <p:cNvSpPr txBox="1"/>
          <p:nvPr/>
        </p:nvSpPr>
        <p:spPr>
          <a:xfrm>
            <a:off x="9224572" y="321388"/>
            <a:ext cx="260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Imagery of October 2019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B53CDF-DB57-4502-B8DF-CB00F21ECEF7}"/>
              </a:ext>
            </a:extLst>
          </p:cNvPr>
          <p:cNvGrpSpPr/>
          <p:nvPr/>
        </p:nvGrpSpPr>
        <p:grpSpPr>
          <a:xfrm>
            <a:off x="0" y="6136528"/>
            <a:ext cx="3160503" cy="589450"/>
            <a:chOff x="138956" y="6205209"/>
            <a:chExt cx="3160503" cy="589450"/>
          </a:xfrm>
        </p:grpSpPr>
        <p:pic>
          <p:nvPicPr>
            <p:cNvPr id="12" name="Picture 11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AC735BBD-73F7-443A-B854-F238D880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AEBF87-687B-4464-8570-2C342EE24656}"/>
                </a:ext>
              </a:extLst>
            </p:cNvPr>
            <p:cNvSpPr txBox="1"/>
            <p:nvPr/>
          </p:nvSpPr>
          <p:spPr>
            <a:xfrm>
              <a:off x="1089659" y="6363772"/>
              <a:ext cx="220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 &amp; Google Street View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A160ECB-B5DE-478C-A99F-EEC9C7EE87C2}"/>
              </a:ext>
            </a:extLst>
          </p:cNvPr>
          <p:cNvGrpSpPr/>
          <p:nvPr/>
        </p:nvGrpSpPr>
        <p:grpSpPr>
          <a:xfrm>
            <a:off x="7522920" y="6077103"/>
            <a:ext cx="4134026" cy="307777"/>
            <a:chOff x="3013326" y="625151"/>
            <a:chExt cx="4849987" cy="30777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AC3181B-1FC4-41CE-9590-34BBBA7429C4}"/>
                </a:ext>
              </a:extLst>
            </p:cNvPr>
            <p:cNvSpPr txBox="1"/>
            <p:nvPr/>
          </p:nvSpPr>
          <p:spPr>
            <a:xfrm>
              <a:off x="3247290" y="625151"/>
              <a:ext cx="4616023" cy="307777"/>
            </a:xfrm>
            <a:prstGeom prst="rect">
              <a:avLst/>
            </a:prstGeom>
            <a:solidFill>
              <a:srgbClr val="EFECE7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REPAIRED of Substantially Damaged (&gt;50%) Building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CA7ECFE-C39C-4F5E-AB64-82EA9261A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3326" y="625151"/>
              <a:ext cx="304069" cy="307777"/>
            </a:xfrm>
            <a:prstGeom prst="rect">
              <a:avLst/>
            </a:prstGeom>
          </p:spPr>
        </p:pic>
      </p:grpSp>
      <p:pic>
        <p:nvPicPr>
          <p:cNvPr id="3" name="Picture 2" descr="A house with a tree in the front yard&#10;&#10;Description automatically generated with low confidence">
            <a:extLst>
              <a:ext uri="{FF2B5EF4-FFF2-40B4-BE49-F238E27FC236}">
                <a16:creationId xmlns:a16="http://schemas.microsoft.com/office/drawing/2014/main" id="{85614183-1EA3-415C-803F-89B80FF03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6" y="830267"/>
            <a:ext cx="3231230" cy="194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29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4A1344-AA79-4E79-90E8-F2EE5C7B4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37619"/>
            <a:ext cx="12191996" cy="5993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D36577-041A-46F0-9192-3FF7D0AE65D2}"/>
              </a:ext>
            </a:extLst>
          </p:cNvPr>
          <p:cNvSpPr txBox="1"/>
          <p:nvPr/>
        </p:nvSpPr>
        <p:spPr>
          <a:xfrm>
            <a:off x="475351" y="107519"/>
            <a:ext cx="858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Mitigated </a:t>
            </a:r>
            <a:r>
              <a:rPr lang="en-US" sz="2400" b="1" baseline="0" dirty="0">
                <a:solidFill>
                  <a:schemeClr val="bg1"/>
                </a:solidFill>
              </a:rPr>
              <a:t>Structures,</a:t>
            </a:r>
            <a:r>
              <a:rPr lang="en-US" sz="2400" b="1" dirty="0">
                <a:solidFill>
                  <a:schemeClr val="bg1"/>
                </a:solidFill>
              </a:rPr>
              <a:t> Elevated to Design Flood Elevation (DFE)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86ECA-B82B-455D-8DE4-4FF268B9EF75}"/>
              </a:ext>
            </a:extLst>
          </p:cNvPr>
          <p:cNvSpPr txBox="1"/>
          <p:nvPr/>
        </p:nvSpPr>
        <p:spPr>
          <a:xfrm>
            <a:off x="9224572" y="321388"/>
            <a:ext cx="260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Imagery of October 2019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B53CDF-DB57-4502-B8DF-CB00F21ECEF7}"/>
              </a:ext>
            </a:extLst>
          </p:cNvPr>
          <p:cNvGrpSpPr/>
          <p:nvPr/>
        </p:nvGrpSpPr>
        <p:grpSpPr>
          <a:xfrm>
            <a:off x="0" y="6136528"/>
            <a:ext cx="3160503" cy="589450"/>
            <a:chOff x="138956" y="6205209"/>
            <a:chExt cx="3160503" cy="589450"/>
          </a:xfrm>
        </p:grpSpPr>
        <p:pic>
          <p:nvPicPr>
            <p:cNvPr id="12" name="Picture 11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AC735BBD-73F7-443A-B854-F238D880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AEBF87-687B-4464-8570-2C342EE24656}"/>
                </a:ext>
              </a:extLst>
            </p:cNvPr>
            <p:cNvSpPr txBox="1"/>
            <p:nvPr/>
          </p:nvSpPr>
          <p:spPr>
            <a:xfrm>
              <a:off x="1089659" y="6363772"/>
              <a:ext cx="220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 &amp; Google Street View</a:t>
              </a:r>
            </a:p>
          </p:txBody>
        </p:sp>
      </p:grpSp>
      <p:pic>
        <p:nvPicPr>
          <p:cNvPr id="4" name="Picture 3" descr="A picture containing grass, outdoor, tree, building&#10;&#10;Description automatically generated">
            <a:extLst>
              <a:ext uri="{FF2B5EF4-FFF2-40B4-BE49-F238E27FC236}">
                <a16:creationId xmlns:a16="http://schemas.microsoft.com/office/drawing/2014/main" id="{FF735768-42E2-4B0A-84D3-A7BF000C5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6" y="774488"/>
            <a:ext cx="3673051" cy="212605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BC4A335-EA60-4E0C-8124-43392523BFD0}"/>
              </a:ext>
            </a:extLst>
          </p:cNvPr>
          <p:cNvGrpSpPr/>
          <p:nvPr/>
        </p:nvGrpSpPr>
        <p:grpSpPr>
          <a:xfrm>
            <a:off x="9014885" y="6075736"/>
            <a:ext cx="2642061" cy="307952"/>
            <a:chOff x="4763678" y="624976"/>
            <a:chExt cx="3099633" cy="30795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68B372-6364-475B-9883-831B5DBCCD93}"/>
                </a:ext>
              </a:extLst>
            </p:cNvPr>
            <p:cNvSpPr txBox="1"/>
            <p:nvPr/>
          </p:nvSpPr>
          <p:spPr>
            <a:xfrm>
              <a:off x="5067748" y="625151"/>
              <a:ext cx="2795563" cy="307777"/>
            </a:xfrm>
            <a:prstGeom prst="rect">
              <a:avLst/>
            </a:prstGeom>
            <a:solidFill>
              <a:srgbClr val="EFECE7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Mitigation RECONSTRUCTION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C86923-2410-43CB-B5B5-ED0E80F70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63678" y="624976"/>
              <a:ext cx="312020" cy="307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0668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4A1344-AA79-4E79-90E8-F2EE5C7B4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37619"/>
            <a:ext cx="12191996" cy="5993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D36577-041A-46F0-9192-3FF7D0AE65D2}"/>
              </a:ext>
            </a:extLst>
          </p:cNvPr>
          <p:cNvSpPr txBox="1"/>
          <p:nvPr/>
        </p:nvSpPr>
        <p:spPr>
          <a:xfrm>
            <a:off x="475351" y="126339"/>
            <a:ext cx="858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Mitigated &amp; Non-Mitigated Properties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86ECA-B82B-455D-8DE4-4FF268B9EF75}"/>
              </a:ext>
            </a:extLst>
          </p:cNvPr>
          <p:cNvSpPr txBox="1"/>
          <p:nvPr/>
        </p:nvSpPr>
        <p:spPr>
          <a:xfrm>
            <a:off x="9224572" y="321388"/>
            <a:ext cx="260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Imagery of October 2019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2E1856-3232-4037-9711-063B75FAFFC4}"/>
              </a:ext>
            </a:extLst>
          </p:cNvPr>
          <p:cNvGrpSpPr/>
          <p:nvPr/>
        </p:nvGrpSpPr>
        <p:grpSpPr>
          <a:xfrm>
            <a:off x="0" y="6136528"/>
            <a:ext cx="3160503" cy="575279"/>
            <a:chOff x="138956" y="6205209"/>
            <a:chExt cx="3160503" cy="575279"/>
          </a:xfrm>
        </p:grpSpPr>
        <p:pic>
          <p:nvPicPr>
            <p:cNvPr id="10" name="Picture 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FBF7A573-8BC1-4E3C-BC95-53629242C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D1EF37-64C3-4510-84D9-3AA0A71C533E}"/>
                </a:ext>
              </a:extLst>
            </p:cNvPr>
            <p:cNvSpPr txBox="1"/>
            <p:nvPr/>
          </p:nvSpPr>
          <p:spPr>
            <a:xfrm>
              <a:off x="1089659" y="6518878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771E31-6AB7-4DCC-A6E0-66EEFF090C3D}"/>
              </a:ext>
            </a:extLst>
          </p:cNvPr>
          <p:cNvGrpSpPr/>
          <p:nvPr/>
        </p:nvGrpSpPr>
        <p:grpSpPr>
          <a:xfrm>
            <a:off x="7516308" y="5314592"/>
            <a:ext cx="4134026" cy="1222020"/>
            <a:chOff x="4676265" y="5103911"/>
            <a:chExt cx="4134026" cy="12220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C24A944-3D4D-4D7C-BF00-759FC411843C}"/>
                </a:ext>
              </a:extLst>
            </p:cNvPr>
            <p:cNvGrpSpPr/>
            <p:nvPr/>
          </p:nvGrpSpPr>
          <p:grpSpPr>
            <a:xfrm>
              <a:off x="4676265" y="5103911"/>
              <a:ext cx="4133267" cy="307777"/>
              <a:chOff x="3018030" y="625151"/>
              <a:chExt cx="4849097" cy="307777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622494-CDF4-4702-8BA0-1B153505377B}"/>
                  </a:ext>
                </a:extLst>
              </p:cNvPr>
              <p:cNvSpPr txBox="1"/>
              <p:nvPr/>
            </p:nvSpPr>
            <p:spPr>
              <a:xfrm>
                <a:off x="3247290" y="625151"/>
                <a:ext cx="4619837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Building REMOVED (Vacant Parcel)</a:t>
                </a:r>
              </a:p>
            </p:txBody>
          </p:sp>
          <p:pic>
            <p:nvPicPr>
              <p:cNvPr id="27" name="Picture 26" descr="Shape&#10;&#10;Description automatically generated">
                <a:extLst>
                  <a:ext uri="{FF2B5EF4-FFF2-40B4-BE49-F238E27FC236}">
                    <a16:creationId xmlns:a16="http://schemas.microsoft.com/office/drawing/2014/main" id="{5C41DC94-230C-4B1C-A2A1-BBFEF9C12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8030" y="625152"/>
                <a:ext cx="283484" cy="307776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CA87345-C533-4274-8A7C-E77162595BB7}"/>
                </a:ext>
              </a:extLst>
            </p:cNvPr>
            <p:cNvGrpSpPr/>
            <p:nvPr/>
          </p:nvGrpSpPr>
          <p:grpSpPr>
            <a:xfrm>
              <a:off x="4677362" y="5408704"/>
              <a:ext cx="4132169" cy="308195"/>
              <a:chOff x="3018030" y="625150"/>
              <a:chExt cx="4847810" cy="30819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82D1D0-1F3D-4D65-BD01-9BFEF2E96D2A}"/>
                  </a:ext>
                </a:extLst>
              </p:cNvPr>
              <p:cNvSpPr txBox="1"/>
              <p:nvPr/>
            </p:nvSpPr>
            <p:spPr>
              <a:xfrm>
                <a:off x="3247292" y="625151"/>
                <a:ext cx="4618548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ACQUISITION or Buyout Property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7B06914-7A85-45E3-A2FD-4D8F0E3E43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8030" y="625150"/>
                <a:ext cx="301932" cy="308195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45FE292-0578-418D-A2CD-B49CB45CEE08}"/>
                </a:ext>
              </a:extLst>
            </p:cNvPr>
            <p:cNvGrpSpPr/>
            <p:nvPr/>
          </p:nvGrpSpPr>
          <p:grpSpPr>
            <a:xfrm>
              <a:off x="4676265" y="5713340"/>
              <a:ext cx="4134026" cy="307777"/>
              <a:chOff x="3013326" y="625151"/>
              <a:chExt cx="4849987" cy="30777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636925A-FD83-4DDD-97CA-2631205BE181}"/>
                  </a:ext>
                </a:extLst>
              </p:cNvPr>
              <p:cNvSpPr txBox="1"/>
              <p:nvPr/>
            </p:nvSpPr>
            <p:spPr>
              <a:xfrm>
                <a:off x="3247290" y="625151"/>
                <a:ext cx="4616023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REPAIRED of Substantially Damaged (&gt;50%) Building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6523A028-7DE2-4A51-BEF9-2CE0CF7B88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3326" y="625151"/>
                <a:ext cx="304069" cy="307777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3A8FD6-1F2C-47D0-BF87-F043178FE9A2}"/>
                </a:ext>
              </a:extLst>
            </p:cNvPr>
            <p:cNvGrpSpPr/>
            <p:nvPr/>
          </p:nvGrpSpPr>
          <p:grpSpPr>
            <a:xfrm>
              <a:off x="4677362" y="6017979"/>
              <a:ext cx="4132670" cy="307952"/>
              <a:chOff x="4763678" y="624976"/>
              <a:chExt cx="4848396" cy="307952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D1BD4C-D2AE-41D5-BDB0-3ADFB5ED65C1}"/>
                  </a:ext>
                </a:extLst>
              </p:cNvPr>
              <p:cNvSpPr txBox="1"/>
              <p:nvPr/>
            </p:nvSpPr>
            <p:spPr>
              <a:xfrm>
                <a:off x="5067748" y="625151"/>
                <a:ext cx="4544326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Mitigation RECONSTRUCTION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7AFD5B5-3FF8-4701-8FC6-7DED021B47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763678" y="624976"/>
                <a:ext cx="312020" cy="30795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97650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162</Words>
  <Application>Microsoft Office PowerPoint</Application>
  <PresentationFormat>Widescreen</PresentationFormat>
  <Paragraphs>29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 Virginia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Behrang Bidadian</dc:creator>
  <cp:lastModifiedBy>Anahita Mahmoudi</cp:lastModifiedBy>
  <cp:revision>25</cp:revision>
  <cp:lastPrinted>2024-11-01T18:38:07Z</cp:lastPrinted>
  <dcterms:created xsi:type="dcterms:W3CDTF">2023-03-09T20:32:59Z</dcterms:created>
  <dcterms:modified xsi:type="dcterms:W3CDTF">2024-11-06T16:46:55Z</dcterms:modified>
</cp:coreProperties>
</file>