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304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6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93" r:id="rId24"/>
    <p:sldId id="294" r:id="rId25"/>
    <p:sldId id="295" r:id="rId26"/>
    <p:sldId id="296" r:id="rId27"/>
    <p:sldId id="297" r:id="rId28"/>
    <p:sldId id="277" r:id="rId29"/>
    <p:sldId id="298" r:id="rId30"/>
    <p:sldId id="299" r:id="rId31"/>
    <p:sldId id="300" r:id="rId32"/>
    <p:sldId id="301" r:id="rId33"/>
    <p:sldId id="302" r:id="rId34"/>
    <p:sldId id="303" r:id="rId35"/>
    <p:sldId id="256" r:id="rId36"/>
    <p:sldId id="305" r:id="rId37"/>
    <p:sldId id="306" r:id="rId38"/>
    <p:sldId id="307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F3ED"/>
    <a:srgbClr val="FFFFFF"/>
    <a:srgbClr val="EBF3EF"/>
    <a:srgbClr val="E7EDE7"/>
    <a:srgbClr val="DEEAF6"/>
    <a:srgbClr val="156082"/>
    <a:srgbClr val="0B30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88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88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8ED124-F0B2-4A82-8E6D-3995914E0662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47427C-CA4D-4F36-8563-86501BE95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837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7427C-CA4D-4F36-8563-86501BE95BE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5089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White Sulfur</a:t>
            </a:r>
            <a:r>
              <a:rPr lang="en-US" baseline="0" dirty="0"/>
              <a:t> Springs FEMA 25yr Aerial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7118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White Sulfur</a:t>
            </a:r>
            <a:r>
              <a:rPr lang="en-US" baseline="0" dirty="0"/>
              <a:t> Springs FEMA 50yr Aerial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9076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White Sulfur</a:t>
            </a:r>
            <a:r>
              <a:rPr lang="en-US" baseline="0" dirty="0"/>
              <a:t> Springs FEMA 100yr Aerial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4494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White Sulfur</a:t>
            </a:r>
            <a:r>
              <a:rPr lang="en-US" baseline="0" dirty="0"/>
              <a:t> Springs FEMA 100yr PLUS Aerial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9736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White Sulfur</a:t>
            </a:r>
            <a:r>
              <a:rPr lang="en-US" baseline="0" dirty="0"/>
              <a:t> Springs FEMA 500yr Aerial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3398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1D74A-BECD-402C-A0D6-7F67E06FAF3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8623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1D74A-BECD-402C-A0D6-7F67E06FAF3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1213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1D74A-BECD-402C-A0D6-7F67E06FAF3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0838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1D74A-BECD-402C-A0D6-7F67E06FAF3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863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FEMA</a:t>
            </a:r>
            <a:r>
              <a:rPr lang="en-US" baseline="0" dirty="0"/>
              <a:t> 10year Aerial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1243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FEMA</a:t>
            </a:r>
            <a:r>
              <a:rPr lang="en-US" baseline="0" dirty="0"/>
              <a:t> 25year Aerial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6202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FEMA</a:t>
            </a:r>
            <a:r>
              <a:rPr lang="en-US" baseline="0" dirty="0"/>
              <a:t> 50year Aerial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2951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FEMA</a:t>
            </a:r>
            <a:r>
              <a:rPr lang="en-US" baseline="0" dirty="0"/>
              <a:t> 100year Aerial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4499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FEMA</a:t>
            </a:r>
            <a:r>
              <a:rPr lang="en-US" baseline="0" dirty="0"/>
              <a:t> 100year PLUS Aerial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926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FEMA</a:t>
            </a:r>
            <a:r>
              <a:rPr lang="en-US" baseline="0" dirty="0"/>
              <a:t> 500year Aerial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0308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2F4CA-CF62-4F19-8624-9D4B6911024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1430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White Sulfur</a:t>
            </a:r>
            <a:r>
              <a:rPr lang="en-US" baseline="0" dirty="0"/>
              <a:t> Springs FEMA 10yr Aerial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91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270C5-B9EB-959F-4428-70C0C63FE4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B300B2-D01B-69C1-DC27-9702C23443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DE42C5-B8FD-B710-F43C-EA4552299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1BD50-FAA5-4222-9E2F-371EABE9D060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099C54-58D2-F7CA-0A02-12F95F413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F9F4CF-7791-AE1F-16DB-9539A27C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E7CDA-7329-4956-A1E6-018E66090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924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DC489-02E4-4567-9C7C-E56C0D07E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177858-7CBB-52C4-38C2-92C9ECC06C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74DA2A-09BE-FE18-B034-56E9F5B1C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1BD50-FAA5-4222-9E2F-371EABE9D060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18D086-4F75-E0C4-B3A5-3625364D0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7ABC3B-94C7-0010-2DAE-84E7AA7D7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E7CDA-7329-4956-A1E6-018E66090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886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4C21EC-5DF3-3116-19CA-E924D3B759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66C576-7BCB-4485-B81D-F0BD3533CA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7EA7B4-5B74-094F-D699-62BD84288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1BD50-FAA5-4222-9E2F-371EABE9D060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68E3F2-2809-7759-EE13-379BA315E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DB27E-4763-1FFE-AD2A-40DA4A07A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E7CDA-7329-4956-A1E6-018E66090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75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FAAAA-E366-D766-5E35-2ED6EA11F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1A62B7-DF41-F163-BCF5-BCC7725F70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69B057-71E7-5ECA-F15D-FD2B5374D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1BD50-FAA5-4222-9E2F-371EABE9D060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9F73C8-B3F8-A02E-5FD6-DE981ADC4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B95DA8-A7DA-3BCE-831D-BC6837013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E7CDA-7329-4956-A1E6-018E66090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226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219E8-4928-B313-EF4A-0B0FB6683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EE1894-3F94-E163-646C-BDC75572AC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0CDD7A-0EC3-15D0-69A4-604299B34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1BD50-FAA5-4222-9E2F-371EABE9D060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056EA3-D34F-5E38-2400-ED89A9740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2486B8-7F73-F329-E4EB-F603DF528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E7CDA-7329-4956-A1E6-018E66090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661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BB617-364B-020E-80C8-B16171542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82C75-6CB4-8F5C-71CF-83C80F5F3C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EAB217-E5D7-5B24-D79E-597A5A7F7F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9C3E0E-AEA1-B7AE-A985-8DDBD5E44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1BD50-FAA5-4222-9E2F-371EABE9D060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E36F97-ADBF-705D-546E-5130A7DF4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823F9E-5532-1EF1-9094-862671601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E7CDA-7329-4956-A1E6-018E66090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922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A8C6B-EC79-2CC1-14E3-8B9801942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8FA197-F6AE-2BB1-370B-3A806B0555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BC73E8-622D-EBF3-3749-A4E53834A7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F19339-9AC3-C469-9C79-A96FF98837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7362A1-D5E7-ADFF-D126-1C281264EE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0D6CF1-3C29-64BB-B06F-E4CDBAF79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1BD50-FAA5-4222-9E2F-371EABE9D060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35ED2D-9864-7ABF-1D09-CA3BBA40F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42A181-7A2F-182F-645C-4CD1E748D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E7CDA-7329-4956-A1E6-018E66090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955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B2F37-19C9-5FF3-8E5C-BAFB957C1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42FA28-514E-3343-426B-A90017CDB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1BD50-FAA5-4222-9E2F-371EABE9D060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8DA56B-0175-3A45-5A12-E8E658504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E0B201-9B0A-FC95-C956-09D982369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E7CDA-7329-4956-A1E6-018E66090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253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ABAB0F-8752-37E9-5647-7BDF12A13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1BD50-FAA5-4222-9E2F-371EABE9D060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01A9C1-5980-7655-2BF3-B0CB92C48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022508-103D-F24A-2344-9539C003C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E7CDA-7329-4956-A1E6-018E66090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5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B667D-5036-68CE-8C61-28065B37F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D6E94-8329-9BA4-03B9-77FF33969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9C917D-8F82-E013-43A4-8E1DE5D6E5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232749-DAE4-C1B0-9ADA-86C694571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1BD50-FAA5-4222-9E2F-371EABE9D060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C96DC5-20BA-D84D-DFD2-C63DCE527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5CFE6-8673-14B4-BF78-9B9157D68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E7CDA-7329-4956-A1E6-018E66090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110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BB417-E3AE-068C-4F79-42E7D806C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3250B4-2E75-268D-F370-FD8B773887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66F09C-1B92-4384-BD43-4D818F7E70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C2F4F3-991A-D417-2C2C-4AAF64207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1BD50-FAA5-4222-9E2F-371EABE9D060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EDE184-3D5A-E920-D809-9CFBA01EE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A2F398-7CE0-8CD5-DB19-A6C10534E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E7CDA-7329-4956-A1E6-018E66090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843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C70C40-B370-F44B-B429-422605DD9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9F7FE6-CD0C-6FD4-3643-EFE39993EC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2B6FE1-932D-AA0F-B570-D4DF6375E6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31BD50-FAA5-4222-9E2F-371EABE9D060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76454-4F77-5587-D452-EA0AC19C8D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CDFEC0-6E8F-22DE-32E0-1F142137A1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3E7CDA-7329-4956-A1E6-018E66090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028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image" Target="../media/image1.png"/><Relationship Id="rId7" Type="http://schemas.openxmlformats.org/officeDocument/2006/relationships/slide" Target="slide14.xml"/><Relationship Id="rId12" Type="http://schemas.openxmlformats.org/officeDocument/2006/relationships/slide" Target="slide29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11" Type="http://schemas.openxmlformats.org/officeDocument/2006/relationships/slide" Target="slide28.xml"/><Relationship Id="rId5" Type="http://schemas.openxmlformats.org/officeDocument/2006/relationships/slide" Target="slide2.xml"/><Relationship Id="rId10" Type="http://schemas.openxmlformats.org/officeDocument/2006/relationships/slide" Target="slide22.xml"/><Relationship Id="rId4" Type="http://schemas.microsoft.com/office/2007/relationships/hdphoto" Target="../media/hdphoto1.wdp"/><Relationship Id="rId9" Type="http://schemas.openxmlformats.org/officeDocument/2006/relationships/slide" Target="slide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39.jp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g"/><Relationship Id="rId9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g"/><Relationship Id="rId5" Type="http://schemas.openxmlformats.org/officeDocument/2006/relationships/image" Target="../media/image43.png"/><Relationship Id="rId4" Type="http://schemas.openxmlformats.org/officeDocument/2006/relationships/image" Target="../media/image46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7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g"/><Relationship Id="rId5" Type="http://schemas.openxmlformats.org/officeDocument/2006/relationships/image" Target="../media/image43.png"/><Relationship Id="rId4" Type="http://schemas.openxmlformats.org/officeDocument/2006/relationships/image" Target="../media/image48.jp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0.jp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56.png"/><Relationship Id="rId5" Type="http://schemas.openxmlformats.org/officeDocument/2006/relationships/image" Target="../media/image51.jpg"/><Relationship Id="rId10" Type="http://schemas.openxmlformats.org/officeDocument/2006/relationships/image" Target="../media/image55.png"/><Relationship Id="rId4" Type="http://schemas.openxmlformats.org/officeDocument/2006/relationships/image" Target="../media/image44.jpg"/><Relationship Id="rId9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ird flying over a small town&#10;&#10;Description automatically generated">
            <a:extLst>
              <a:ext uri="{FF2B5EF4-FFF2-40B4-BE49-F238E27FC236}">
                <a16:creationId xmlns:a16="http://schemas.microsoft.com/office/drawing/2014/main" id="{7F704DCF-202F-46A8-AC20-4249D010CE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8" b="3231"/>
          <a:stretch/>
        </p:blipFill>
        <p:spPr>
          <a:xfrm>
            <a:off x="5762847" y="872265"/>
            <a:ext cx="6079488" cy="5504344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E53DDE-55FD-A547-0E0A-994F7858FBEE}"/>
              </a:ext>
            </a:extLst>
          </p:cNvPr>
          <p:cNvSpPr txBox="1"/>
          <p:nvPr/>
        </p:nvSpPr>
        <p:spPr>
          <a:xfrm>
            <a:off x="500158" y="859408"/>
            <a:ext cx="4467447" cy="2639752"/>
          </a:xfrm>
          <a:prstGeom prst="rect">
            <a:avLst/>
          </a:prstGeom>
          <a:ln>
            <a:solidFill>
              <a:srgbClr val="156082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These </a:t>
            </a:r>
            <a:r>
              <a:rPr lang="en-US" sz="2400" b="1" i="1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inundation maps</a:t>
            </a:r>
            <a:r>
              <a:rPr lang="en-US" sz="24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 the viewshed or </a:t>
            </a:r>
            <a:r>
              <a:rPr lang="en-US" sz="2400" b="1" i="1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bird’s eye level </a:t>
            </a: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portray </a:t>
            </a:r>
            <a:r>
              <a:rPr lang="en-US" sz="2400" b="1" i="1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riverine flood </a:t>
            </a: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models of </a:t>
            </a:r>
            <a:r>
              <a:rPr lang="en-US" sz="2400" b="1" i="1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different flood frequencies </a:t>
            </a: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magnitudes.  Flood models can be visualized at the </a:t>
            </a:r>
            <a:r>
              <a:rPr lang="en-US" sz="2400" b="1" i="1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community</a:t>
            </a: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or </a:t>
            </a:r>
            <a:r>
              <a:rPr lang="en-US" sz="2400" b="1" i="1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viewshed map scale </a:t>
            </a: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 seen here.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7FE54A5-A03E-2066-A526-22871A26816E}"/>
              </a:ext>
            </a:extLst>
          </p:cNvPr>
          <p:cNvSpPr txBox="1">
            <a:spLocks/>
          </p:cNvSpPr>
          <p:nvPr/>
        </p:nvSpPr>
        <p:spPr>
          <a:xfrm>
            <a:off x="0" y="1390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325DC8-BBC1-1938-D2E3-DDC2903A180D}"/>
              </a:ext>
            </a:extLst>
          </p:cNvPr>
          <p:cNvSpPr txBox="1"/>
          <p:nvPr/>
        </p:nvSpPr>
        <p:spPr>
          <a:xfrm>
            <a:off x="766952" y="-14498"/>
            <a:ext cx="6483859" cy="812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FFC000"/>
                </a:solidFill>
                <a:effectLst/>
                <a:latin typeface="+mj-lt"/>
                <a:ea typeface="+mj-ea"/>
                <a:cs typeface="+mj-cs"/>
              </a:rPr>
              <a:t>VIEWSHED</a:t>
            </a:r>
            <a:r>
              <a:rPr lang="en-US" sz="3800" b="1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400" b="1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FLOOD INUNDATED MAP</a:t>
            </a:r>
            <a:endParaRPr lang="en-US" sz="38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9C649D29-2790-006C-5649-3F867EE6601A}"/>
              </a:ext>
            </a:extLst>
          </p:cNvPr>
          <p:cNvSpPr/>
          <p:nvPr/>
        </p:nvSpPr>
        <p:spPr>
          <a:xfrm>
            <a:off x="349664" y="3604661"/>
            <a:ext cx="3543300" cy="334169"/>
          </a:xfrm>
          <a:prstGeom prst="homePlate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Arial Black" panose="020B0A0402010202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CAMDEN-ON-GAULEY</a:t>
            </a:r>
            <a:endParaRPr lang="en-US" sz="1600" b="1" dirty="0">
              <a:ln>
                <a:solidFill>
                  <a:schemeClr val="bg1"/>
                </a:solidFill>
              </a:ln>
              <a:solidFill>
                <a:schemeClr val="tx1"/>
              </a:solidFill>
              <a:latin typeface="Arial Black" panose="020B0A040201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Arrow: Pentagon 19">
            <a:extLst>
              <a:ext uri="{FF2B5EF4-FFF2-40B4-BE49-F238E27FC236}">
                <a16:creationId xmlns:a16="http://schemas.microsoft.com/office/drawing/2014/main" id="{766EF30D-964A-7170-4D23-7E70C589F9FB}"/>
              </a:ext>
            </a:extLst>
          </p:cNvPr>
          <p:cNvSpPr/>
          <p:nvPr/>
        </p:nvSpPr>
        <p:spPr>
          <a:xfrm>
            <a:off x="349664" y="3915056"/>
            <a:ext cx="3543300" cy="334169"/>
          </a:xfrm>
          <a:prstGeom prst="homePlate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Arial Black" panose="020B0A0402010202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CLENDENIN</a:t>
            </a:r>
            <a:endParaRPr lang="en-US" sz="1600" b="1" dirty="0">
              <a:ln>
                <a:solidFill>
                  <a:schemeClr val="bg1"/>
                </a:solidFill>
              </a:ln>
              <a:solidFill>
                <a:schemeClr val="tx1"/>
              </a:solidFill>
              <a:latin typeface="Arial Black" panose="020B0A040201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Arrow: Pentagon 21">
            <a:extLst>
              <a:ext uri="{FF2B5EF4-FFF2-40B4-BE49-F238E27FC236}">
                <a16:creationId xmlns:a16="http://schemas.microsoft.com/office/drawing/2014/main" id="{8BD9B848-2957-A280-3D4F-257A124C0DE0}"/>
              </a:ext>
            </a:extLst>
          </p:cNvPr>
          <p:cNvSpPr/>
          <p:nvPr/>
        </p:nvSpPr>
        <p:spPr>
          <a:xfrm>
            <a:off x="362364" y="4524590"/>
            <a:ext cx="4467447" cy="334169"/>
          </a:xfrm>
          <a:prstGeom prst="homePlate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Arial Black" panose="020B0A0402010202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LOGAN UNINCORPORATED AREA</a:t>
            </a:r>
            <a:endParaRPr lang="en-US" sz="1600" b="1" dirty="0">
              <a:ln>
                <a:solidFill>
                  <a:schemeClr val="bg1"/>
                </a:solidFill>
              </a:ln>
              <a:solidFill>
                <a:schemeClr val="tx1"/>
              </a:solidFill>
              <a:latin typeface="Arial Black" panose="020B0A040201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Arrow: Pentagon 23">
            <a:extLst>
              <a:ext uri="{FF2B5EF4-FFF2-40B4-BE49-F238E27FC236}">
                <a16:creationId xmlns:a16="http://schemas.microsoft.com/office/drawing/2014/main" id="{25FA9D42-6165-2025-3C21-D664FC52B971}"/>
              </a:ext>
            </a:extLst>
          </p:cNvPr>
          <p:cNvSpPr/>
          <p:nvPr/>
        </p:nvSpPr>
        <p:spPr>
          <a:xfrm>
            <a:off x="365540" y="5139465"/>
            <a:ext cx="4012785" cy="328713"/>
          </a:xfrm>
          <a:prstGeom prst="homePlate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Arial Black" panose="020B0A0402010202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MARLINTON</a:t>
            </a:r>
            <a:endParaRPr lang="en-US" sz="1600" b="1" dirty="0">
              <a:ln>
                <a:solidFill>
                  <a:schemeClr val="bg1"/>
                </a:solidFill>
              </a:ln>
              <a:solidFill>
                <a:schemeClr val="tx1"/>
              </a:solidFill>
              <a:latin typeface="Arial Black" panose="020B0A040201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Arrow: Pentagon 25">
            <a:extLst>
              <a:ext uri="{FF2B5EF4-FFF2-40B4-BE49-F238E27FC236}">
                <a16:creationId xmlns:a16="http://schemas.microsoft.com/office/drawing/2014/main" id="{BE342FFE-CE96-6811-F9E0-9884AB246177}"/>
              </a:ext>
            </a:extLst>
          </p:cNvPr>
          <p:cNvSpPr/>
          <p:nvPr/>
        </p:nvSpPr>
        <p:spPr>
          <a:xfrm>
            <a:off x="352839" y="5448234"/>
            <a:ext cx="4012785" cy="334169"/>
          </a:xfrm>
          <a:prstGeom prst="homePlate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Arial Black" panose="020B0A0402010202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RAINELLE</a:t>
            </a:r>
            <a:endParaRPr lang="en-US" sz="1600" b="1" dirty="0">
              <a:ln>
                <a:solidFill>
                  <a:schemeClr val="bg1"/>
                </a:solidFill>
              </a:ln>
              <a:solidFill>
                <a:schemeClr val="tx1"/>
              </a:solidFill>
              <a:latin typeface="Arial Black" panose="020B0A040201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Arrow: Pentagon 27">
            <a:extLst>
              <a:ext uri="{FF2B5EF4-FFF2-40B4-BE49-F238E27FC236}">
                <a16:creationId xmlns:a16="http://schemas.microsoft.com/office/drawing/2014/main" id="{A1995BAF-7602-FB8B-6771-5B66D88B4DBC}"/>
              </a:ext>
            </a:extLst>
          </p:cNvPr>
          <p:cNvSpPr/>
          <p:nvPr/>
        </p:nvSpPr>
        <p:spPr>
          <a:xfrm>
            <a:off x="365539" y="5765530"/>
            <a:ext cx="4012785" cy="334169"/>
          </a:xfrm>
          <a:prstGeom prst="homePlate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Arial Black" panose="020B0A0402010202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RICHWOOD</a:t>
            </a:r>
            <a:endParaRPr lang="en-US" sz="1600" b="1" dirty="0">
              <a:ln>
                <a:solidFill>
                  <a:schemeClr val="bg1"/>
                </a:solidFill>
              </a:ln>
              <a:solidFill>
                <a:schemeClr val="tx1"/>
              </a:solidFill>
              <a:latin typeface="Arial Black" panose="020B0A040201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Arrow: Pentagon 28">
            <a:extLst>
              <a:ext uri="{FF2B5EF4-FFF2-40B4-BE49-F238E27FC236}">
                <a16:creationId xmlns:a16="http://schemas.microsoft.com/office/drawing/2014/main" id="{9E731FBB-7763-0FF0-9587-7820DD190FFC}"/>
              </a:ext>
            </a:extLst>
          </p:cNvPr>
          <p:cNvSpPr/>
          <p:nvPr/>
        </p:nvSpPr>
        <p:spPr>
          <a:xfrm>
            <a:off x="365539" y="6082826"/>
            <a:ext cx="4736687" cy="334169"/>
          </a:xfrm>
          <a:prstGeom prst="homePlate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Arial Black" panose="020B0A0402010202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HAMPSHIRE UNINCORPORATD AREA</a:t>
            </a:r>
            <a:endParaRPr lang="en-US" sz="1600" b="1" dirty="0">
              <a:ln>
                <a:solidFill>
                  <a:schemeClr val="bg1"/>
                </a:solidFill>
              </a:ln>
              <a:solidFill>
                <a:schemeClr val="tx1"/>
              </a:solidFill>
              <a:latin typeface="Arial Black" panose="020B0A040201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Arrow: Pentagon 29">
            <a:extLst>
              <a:ext uri="{FF2B5EF4-FFF2-40B4-BE49-F238E27FC236}">
                <a16:creationId xmlns:a16="http://schemas.microsoft.com/office/drawing/2014/main" id="{B99C9C36-680B-56AB-5B54-BD13E8F6F235}"/>
              </a:ext>
            </a:extLst>
          </p:cNvPr>
          <p:cNvSpPr/>
          <p:nvPr/>
        </p:nvSpPr>
        <p:spPr>
          <a:xfrm>
            <a:off x="365539" y="6404295"/>
            <a:ext cx="4736687" cy="334169"/>
          </a:xfrm>
          <a:prstGeom prst="homePlate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Arial Black" panose="020B0A0402010202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WHITE SULPHUR SPRINGS</a:t>
            </a:r>
            <a:endParaRPr lang="en-US" sz="1600" b="1" dirty="0">
              <a:ln>
                <a:solidFill>
                  <a:schemeClr val="bg1"/>
                </a:solidFill>
              </a:ln>
              <a:solidFill>
                <a:schemeClr val="tx1"/>
              </a:solidFill>
              <a:latin typeface="Arial Black" panose="020B0A040201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52CAF3B-F1FE-BE53-A831-888DC821A801}"/>
              </a:ext>
            </a:extLst>
          </p:cNvPr>
          <p:cNvSpPr txBox="1"/>
          <p:nvPr/>
        </p:nvSpPr>
        <p:spPr>
          <a:xfrm>
            <a:off x="5762847" y="6424128"/>
            <a:ext cx="6096000" cy="369332"/>
          </a:xfrm>
          <a:prstGeom prst="rect">
            <a:avLst/>
          </a:prstGeom>
          <a:solidFill>
            <a:srgbClr val="DEEAF6"/>
          </a:solidFill>
        </p:spPr>
        <p:txBody>
          <a:bodyPr wrap="squar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Community-scale flood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inundation maps at the viewshed level</a:t>
            </a:r>
            <a:endParaRPr lang="en-US" dirty="0"/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id="{199123FD-4D5D-7B12-9300-9AC440943DCB}"/>
              </a:ext>
            </a:extLst>
          </p:cNvPr>
          <p:cNvSpPr/>
          <p:nvPr/>
        </p:nvSpPr>
        <p:spPr>
          <a:xfrm>
            <a:off x="362364" y="4221278"/>
            <a:ext cx="3543300" cy="334169"/>
          </a:xfrm>
          <a:prstGeom prst="homePlate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Arial Black" panose="020B0A04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KEYSTONE</a:t>
            </a:r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87C8BC7C-52DD-9ED5-1A41-C27E6DCA925E}"/>
              </a:ext>
            </a:extLst>
          </p:cNvPr>
          <p:cNvSpPr/>
          <p:nvPr/>
        </p:nvSpPr>
        <p:spPr>
          <a:xfrm>
            <a:off x="352839" y="4844728"/>
            <a:ext cx="4467447" cy="334169"/>
          </a:xfrm>
          <a:prstGeom prst="homePlate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Arial Black" panose="020B0A04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NORTHFORK</a:t>
            </a:r>
          </a:p>
        </p:txBody>
      </p:sp>
    </p:spTree>
    <p:extLst>
      <p:ext uri="{BB962C8B-B14F-4D97-AF65-F5344CB8AC3E}">
        <p14:creationId xmlns:p14="http://schemas.microsoft.com/office/powerpoint/2010/main" val="16441818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river flowing through a valley&#10;&#10;Description automatically generated">
            <a:extLst>
              <a:ext uri="{FF2B5EF4-FFF2-40B4-BE49-F238E27FC236}">
                <a16:creationId xmlns:a16="http://schemas.microsoft.com/office/drawing/2014/main" id="{B6405281-7764-77AE-28E2-C5CFADCE11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8" b="20218"/>
          <a:stretch/>
        </p:blipFill>
        <p:spPr>
          <a:xfrm>
            <a:off x="-14515" y="266700"/>
            <a:ext cx="12192000" cy="65913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497D8D4-39F4-8AED-33DB-E0DD4EE48276}"/>
              </a:ext>
            </a:extLst>
          </p:cNvPr>
          <p:cNvSpPr txBox="1">
            <a:spLocks/>
          </p:cNvSpPr>
          <p:nvPr/>
        </p:nvSpPr>
        <p:spPr>
          <a:xfrm>
            <a:off x="-14515" y="1390"/>
            <a:ext cx="12206515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426EF5-2962-BDF0-29F1-4061FD8CA59D}"/>
              </a:ext>
            </a:extLst>
          </p:cNvPr>
          <p:cNvSpPr txBox="1"/>
          <p:nvPr/>
        </p:nvSpPr>
        <p:spPr>
          <a:xfrm>
            <a:off x="7835940" y="6412338"/>
            <a:ext cx="388981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45% probability of flooding at least once over 30 years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BCCE07-D400-22CF-B7AF-218923132486}"/>
              </a:ext>
            </a:extLst>
          </p:cNvPr>
          <p:cNvSpPr txBox="1"/>
          <p:nvPr/>
        </p:nvSpPr>
        <p:spPr>
          <a:xfrm>
            <a:off x="9372600" y="152163"/>
            <a:ext cx="2321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Clendenin, WV</a:t>
            </a:r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AEA9DD-8FB9-049A-98EE-6EEA11464AA1}"/>
              </a:ext>
            </a:extLst>
          </p:cNvPr>
          <p:cNvSpPr txBox="1"/>
          <p:nvPr/>
        </p:nvSpPr>
        <p:spPr>
          <a:xfrm>
            <a:off x="2020476" y="97573"/>
            <a:ext cx="566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2% Annual Chance (50-year)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14E608C-C12D-ABBA-1C7C-723F0689C3F5}"/>
              </a:ext>
            </a:extLst>
          </p:cNvPr>
          <p:cNvGrpSpPr/>
          <p:nvPr/>
        </p:nvGrpSpPr>
        <p:grpSpPr>
          <a:xfrm>
            <a:off x="9607410" y="5271581"/>
            <a:ext cx="2003425" cy="680106"/>
            <a:chOff x="9256704" y="6579661"/>
            <a:chExt cx="2136461" cy="725268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DA4EDB1-85D3-D850-A3D0-3E3320D68C9F}"/>
                </a:ext>
              </a:extLst>
            </p:cNvPr>
            <p:cNvSpPr/>
            <p:nvPr/>
          </p:nvSpPr>
          <p:spPr>
            <a:xfrm>
              <a:off x="9256704" y="6579661"/>
              <a:ext cx="557856" cy="276999"/>
            </a:xfrm>
            <a:prstGeom prst="rect">
              <a:avLst/>
            </a:prstGeom>
            <a:solidFill>
              <a:srgbClr val="FCEDA5"/>
            </a:solidFill>
            <a:ln>
              <a:solidFill>
                <a:srgbClr val="FCED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CCD62FA-5015-76EA-0701-CBB84DE1ED60}"/>
                </a:ext>
              </a:extLst>
            </p:cNvPr>
            <p:cNvSpPr/>
            <p:nvPr/>
          </p:nvSpPr>
          <p:spPr>
            <a:xfrm>
              <a:off x="9256704" y="7000101"/>
              <a:ext cx="557856" cy="276999"/>
            </a:xfrm>
            <a:prstGeom prst="rect">
              <a:avLst/>
            </a:prstGeom>
            <a:solidFill>
              <a:srgbClr val="7B4B25"/>
            </a:solidFill>
            <a:ln>
              <a:solidFill>
                <a:srgbClr val="7B4B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14B0710-3339-D59B-EDA4-984384BA17BC}"/>
                </a:ext>
              </a:extLst>
            </p:cNvPr>
            <p:cNvSpPr txBox="1"/>
            <p:nvPr/>
          </p:nvSpPr>
          <p:spPr>
            <a:xfrm>
              <a:off x="9889676" y="6581222"/>
              <a:ext cx="1309965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Residential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A4B95CA-54BB-53DA-47B3-3DC9E9360E6F}"/>
                </a:ext>
              </a:extLst>
            </p:cNvPr>
            <p:cNvSpPr txBox="1"/>
            <p:nvPr/>
          </p:nvSpPr>
          <p:spPr>
            <a:xfrm>
              <a:off x="9868575" y="6976714"/>
              <a:ext cx="1524590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Non-Residential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F107015-50FB-AF85-EF8F-D991E816013A}"/>
              </a:ext>
            </a:extLst>
          </p:cNvPr>
          <p:cNvGrpSpPr/>
          <p:nvPr/>
        </p:nvGrpSpPr>
        <p:grpSpPr>
          <a:xfrm>
            <a:off x="563047" y="2048788"/>
            <a:ext cx="581129" cy="1700252"/>
            <a:chOff x="299715" y="1328975"/>
            <a:chExt cx="581129" cy="1700252"/>
          </a:xfrm>
        </p:grpSpPr>
        <p:sp>
          <p:nvSpPr>
            <p:cNvPr id="35" name="Content Placeholder 2">
              <a:extLst>
                <a:ext uri="{FF2B5EF4-FFF2-40B4-BE49-F238E27FC236}">
                  <a16:creationId xmlns:a16="http://schemas.microsoft.com/office/drawing/2014/main" id="{C7C5C3C7-3F43-2F1F-E3B9-4782B43E1642}"/>
                </a:ext>
              </a:extLst>
            </p:cNvPr>
            <p:cNvSpPr txBox="1">
              <a:spLocks/>
            </p:cNvSpPr>
            <p:nvPr/>
          </p:nvSpPr>
          <p:spPr>
            <a:xfrm>
              <a:off x="329487" y="1328975"/>
              <a:ext cx="551357" cy="170025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0.1 ft.</a:t>
              </a: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br>
                <a:rPr lang="en-US" sz="1050" dirty="0">
                  <a:latin typeface="Arial Narrow" panose="020B0606020202030204" pitchFamily="34" charset="0"/>
                </a:rPr>
              </a:b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00" b="1" dirty="0">
                  <a:latin typeface="Arial Narrow" panose="020B0606020202030204" pitchFamily="34" charset="0"/>
                </a:rPr>
                <a:t>35.2 ft.</a:t>
              </a: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03ECF35D-3EBA-577F-BADC-3833FA1472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5683" t="11771" r="46770" b="12698"/>
            <a:stretch/>
          </p:blipFill>
          <p:spPr>
            <a:xfrm rot="10800000" flipH="1">
              <a:off x="299715" y="1328976"/>
              <a:ext cx="105262" cy="1700251"/>
            </a:xfrm>
            <a:prstGeom prst="rect">
              <a:avLst/>
            </a:prstGeom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3DF011A-10FD-EBDE-2CC7-4E518E34DF54}"/>
              </a:ext>
            </a:extLst>
          </p:cNvPr>
          <p:cNvSpPr txBox="1"/>
          <p:nvPr/>
        </p:nvSpPr>
        <p:spPr>
          <a:xfrm>
            <a:off x="466248" y="6345483"/>
            <a:ext cx="5794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22.5% of Clendenin is in the 4% Annual Flood Chance</a:t>
            </a:r>
          </a:p>
        </p:txBody>
      </p:sp>
      <p:pic>
        <p:nvPicPr>
          <p:cNvPr id="3" name="Picture 2" descr="A bird flying over a map of a town&#10;&#10;Description automatically generated">
            <a:extLst>
              <a:ext uri="{FF2B5EF4-FFF2-40B4-BE49-F238E27FC236}">
                <a16:creationId xmlns:a16="http://schemas.microsoft.com/office/drawing/2014/main" id="{E2DA9BBF-EDFE-A4A5-3450-818158BDAE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83" y="53434"/>
            <a:ext cx="587597" cy="55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3027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map of a river&#10;&#10;Description automatically generated">
            <a:extLst>
              <a:ext uri="{FF2B5EF4-FFF2-40B4-BE49-F238E27FC236}">
                <a16:creationId xmlns:a16="http://schemas.microsoft.com/office/drawing/2014/main" id="{EDA963B1-0CAD-14B3-C3CF-407095FFE9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8" r="813" b="20769"/>
          <a:stretch/>
        </p:blipFill>
        <p:spPr>
          <a:xfrm>
            <a:off x="1" y="263512"/>
            <a:ext cx="12192000" cy="65944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93D770-7B31-C616-3EEC-F73779E1C529}"/>
              </a:ext>
            </a:extLst>
          </p:cNvPr>
          <p:cNvSpPr txBox="1">
            <a:spLocks/>
          </p:cNvSpPr>
          <p:nvPr/>
        </p:nvSpPr>
        <p:spPr>
          <a:xfrm>
            <a:off x="0" y="1390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A05D0E-EF00-69ED-005A-6E4C20660734}"/>
              </a:ext>
            </a:extLst>
          </p:cNvPr>
          <p:cNvSpPr txBox="1"/>
          <p:nvPr/>
        </p:nvSpPr>
        <p:spPr>
          <a:xfrm>
            <a:off x="7731165" y="6364713"/>
            <a:ext cx="387967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26% probability of flooding at least once over 30 years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9208C2-F317-FF05-9778-973C52D57BA3}"/>
              </a:ext>
            </a:extLst>
          </p:cNvPr>
          <p:cNvSpPr txBox="1"/>
          <p:nvPr/>
        </p:nvSpPr>
        <p:spPr>
          <a:xfrm>
            <a:off x="9525000" y="133921"/>
            <a:ext cx="2321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Clendenin, WV</a:t>
            </a: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85DFDE-CE58-941E-D1E7-98BCD5A6C514}"/>
              </a:ext>
            </a:extLst>
          </p:cNvPr>
          <p:cNvSpPr txBox="1"/>
          <p:nvPr/>
        </p:nvSpPr>
        <p:spPr>
          <a:xfrm>
            <a:off x="2106201" y="90990"/>
            <a:ext cx="566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1% Annual Chance (100-year)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B6F90DD-076D-D02C-6B30-876B59B9C33B}"/>
              </a:ext>
            </a:extLst>
          </p:cNvPr>
          <p:cNvGrpSpPr/>
          <p:nvPr/>
        </p:nvGrpSpPr>
        <p:grpSpPr>
          <a:xfrm>
            <a:off x="9607410" y="5271581"/>
            <a:ext cx="2003425" cy="680106"/>
            <a:chOff x="9256704" y="6579661"/>
            <a:chExt cx="2136461" cy="725268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DEDC8F3-84E2-D21F-26E5-D5653514C8EB}"/>
                </a:ext>
              </a:extLst>
            </p:cNvPr>
            <p:cNvSpPr/>
            <p:nvPr/>
          </p:nvSpPr>
          <p:spPr>
            <a:xfrm>
              <a:off x="9256704" y="6579661"/>
              <a:ext cx="557856" cy="276999"/>
            </a:xfrm>
            <a:prstGeom prst="rect">
              <a:avLst/>
            </a:prstGeom>
            <a:solidFill>
              <a:srgbClr val="FCEDA5"/>
            </a:solidFill>
            <a:ln>
              <a:solidFill>
                <a:srgbClr val="FCED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2A295CC-1FEC-C2F3-C3F1-321D34E8D18E}"/>
                </a:ext>
              </a:extLst>
            </p:cNvPr>
            <p:cNvSpPr/>
            <p:nvPr/>
          </p:nvSpPr>
          <p:spPr>
            <a:xfrm>
              <a:off x="9256704" y="7000101"/>
              <a:ext cx="557856" cy="276999"/>
            </a:xfrm>
            <a:prstGeom prst="rect">
              <a:avLst/>
            </a:prstGeom>
            <a:solidFill>
              <a:srgbClr val="7B4B25"/>
            </a:solidFill>
            <a:ln>
              <a:solidFill>
                <a:srgbClr val="7B4B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9983654-3B9B-CFF0-6CA5-3F50A544C201}"/>
                </a:ext>
              </a:extLst>
            </p:cNvPr>
            <p:cNvSpPr txBox="1"/>
            <p:nvPr/>
          </p:nvSpPr>
          <p:spPr>
            <a:xfrm>
              <a:off x="9889676" y="6581222"/>
              <a:ext cx="1309965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Residential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D37E579-B462-F019-5E13-1F8541688E18}"/>
                </a:ext>
              </a:extLst>
            </p:cNvPr>
            <p:cNvSpPr txBox="1"/>
            <p:nvPr/>
          </p:nvSpPr>
          <p:spPr>
            <a:xfrm>
              <a:off x="9868575" y="6976714"/>
              <a:ext cx="1524590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Non-Residential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830558E1-002A-383F-D9D1-424D46C257C3}"/>
              </a:ext>
            </a:extLst>
          </p:cNvPr>
          <p:cNvSpPr txBox="1"/>
          <p:nvPr/>
        </p:nvSpPr>
        <p:spPr>
          <a:xfrm>
            <a:off x="458991" y="6347715"/>
            <a:ext cx="5967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23.5% of Clendenin is in the 1% Annual Flood Chance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AAC21C2-1F00-AA2B-53C0-2C1EF15BBE88}"/>
              </a:ext>
            </a:extLst>
          </p:cNvPr>
          <p:cNvGrpSpPr/>
          <p:nvPr/>
        </p:nvGrpSpPr>
        <p:grpSpPr>
          <a:xfrm>
            <a:off x="563047" y="2048788"/>
            <a:ext cx="581129" cy="1700252"/>
            <a:chOff x="299715" y="1328975"/>
            <a:chExt cx="581129" cy="1700252"/>
          </a:xfrm>
        </p:grpSpPr>
        <p:sp>
          <p:nvSpPr>
            <p:cNvPr id="42" name="Content Placeholder 2">
              <a:extLst>
                <a:ext uri="{FF2B5EF4-FFF2-40B4-BE49-F238E27FC236}">
                  <a16:creationId xmlns:a16="http://schemas.microsoft.com/office/drawing/2014/main" id="{9EC39FE7-07FD-599A-F1E3-3572FFC843C4}"/>
                </a:ext>
              </a:extLst>
            </p:cNvPr>
            <p:cNvSpPr txBox="1">
              <a:spLocks/>
            </p:cNvSpPr>
            <p:nvPr/>
          </p:nvSpPr>
          <p:spPr>
            <a:xfrm>
              <a:off x="329487" y="1328975"/>
              <a:ext cx="551357" cy="170025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0.1 ft.</a:t>
              </a: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br>
                <a:rPr lang="en-US" sz="1050" dirty="0">
                  <a:latin typeface="Arial Narrow" panose="020B0606020202030204" pitchFamily="34" charset="0"/>
                </a:rPr>
              </a:b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00" b="1" dirty="0">
                  <a:latin typeface="Arial Narrow" panose="020B0606020202030204" pitchFamily="34" charset="0"/>
                </a:rPr>
                <a:t>38.1 ft.</a:t>
              </a: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3C0CDC77-9A9F-C217-2E34-9E0B86419B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5683" t="11771" r="46770" b="12698"/>
            <a:stretch/>
          </p:blipFill>
          <p:spPr>
            <a:xfrm rot="10800000" flipH="1">
              <a:off x="299715" y="1328976"/>
              <a:ext cx="105262" cy="1700251"/>
            </a:xfrm>
            <a:prstGeom prst="rect">
              <a:avLst/>
            </a:prstGeom>
          </p:spPr>
        </p:pic>
      </p:grpSp>
      <p:pic>
        <p:nvPicPr>
          <p:cNvPr id="3" name="Picture 2" descr="A bird flying over a map of a town&#10;&#10;Description automatically generated">
            <a:extLst>
              <a:ext uri="{FF2B5EF4-FFF2-40B4-BE49-F238E27FC236}">
                <a16:creationId xmlns:a16="http://schemas.microsoft.com/office/drawing/2014/main" id="{CB7BD3B3-0103-F7EE-2196-AECA070F03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83" y="53434"/>
            <a:ext cx="587597" cy="5525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057BD1-3DD3-7029-EEBB-DFA119A6B4E3}"/>
              </a:ext>
            </a:extLst>
          </p:cNvPr>
          <p:cNvSpPr txBox="1"/>
          <p:nvPr/>
        </p:nvSpPr>
        <p:spPr>
          <a:xfrm>
            <a:off x="458990" y="6148058"/>
            <a:ext cx="24097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FEMA, Effective Date: 2023</a:t>
            </a:r>
          </a:p>
        </p:txBody>
      </p:sp>
    </p:spTree>
    <p:extLst>
      <p:ext uri="{BB962C8B-B14F-4D97-AF65-F5344CB8AC3E}">
        <p14:creationId xmlns:p14="http://schemas.microsoft.com/office/powerpoint/2010/main" val="32296585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map of a river&#10;&#10;Description automatically generated">
            <a:extLst>
              <a:ext uri="{FF2B5EF4-FFF2-40B4-BE49-F238E27FC236}">
                <a16:creationId xmlns:a16="http://schemas.microsoft.com/office/drawing/2014/main" id="{3C82569A-4110-FB09-4309-11E5E690DF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1" b="17619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2266484-F029-A1A8-20F4-20C74AC36DF7}"/>
              </a:ext>
            </a:extLst>
          </p:cNvPr>
          <p:cNvSpPr txBox="1">
            <a:spLocks/>
          </p:cNvSpPr>
          <p:nvPr/>
        </p:nvSpPr>
        <p:spPr>
          <a:xfrm>
            <a:off x="0" y="1390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70B607-E07E-32DE-C4BE-6C2220DB0240}"/>
              </a:ext>
            </a:extLst>
          </p:cNvPr>
          <p:cNvSpPr txBox="1"/>
          <p:nvPr/>
        </p:nvSpPr>
        <p:spPr>
          <a:xfrm>
            <a:off x="7731165" y="6364713"/>
            <a:ext cx="387967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26% probability of flooding at least once over 30 years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E38BED-6F29-BD01-F10C-3166CF110DD3}"/>
              </a:ext>
            </a:extLst>
          </p:cNvPr>
          <p:cNvSpPr txBox="1"/>
          <p:nvPr/>
        </p:nvSpPr>
        <p:spPr>
          <a:xfrm>
            <a:off x="9525000" y="133921"/>
            <a:ext cx="2321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Clendenin, WV</a:t>
            </a:r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C5F90C-CD55-17D5-4CAA-48EF354CF45B}"/>
              </a:ext>
            </a:extLst>
          </p:cNvPr>
          <p:cNvSpPr txBox="1"/>
          <p:nvPr/>
        </p:nvSpPr>
        <p:spPr>
          <a:xfrm>
            <a:off x="2059819" y="80527"/>
            <a:ext cx="5925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1%+ Annual Chance (100-year) 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CDE6F95-B671-14DF-EAD8-BE9D32CDE3D4}"/>
              </a:ext>
            </a:extLst>
          </p:cNvPr>
          <p:cNvGrpSpPr/>
          <p:nvPr/>
        </p:nvGrpSpPr>
        <p:grpSpPr>
          <a:xfrm>
            <a:off x="9607410" y="5271581"/>
            <a:ext cx="2003425" cy="680106"/>
            <a:chOff x="9256704" y="6579661"/>
            <a:chExt cx="2136461" cy="725268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712F56E-7232-77D9-9899-A46161F16E77}"/>
                </a:ext>
              </a:extLst>
            </p:cNvPr>
            <p:cNvSpPr/>
            <p:nvPr/>
          </p:nvSpPr>
          <p:spPr>
            <a:xfrm>
              <a:off x="9256704" y="6579661"/>
              <a:ext cx="557856" cy="276999"/>
            </a:xfrm>
            <a:prstGeom prst="rect">
              <a:avLst/>
            </a:prstGeom>
            <a:solidFill>
              <a:srgbClr val="FCEDA5"/>
            </a:solidFill>
            <a:ln>
              <a:solidFill>
                <a:srgbClr val="FCED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E91FFBA-421C-C13E-D6E6-045B092475A1}"/>
                </a:ext>
              </a:extLst>
            </p:cNvPr>
            <p:cNvSpPr/>
            <p:nvPr/>
          </p:nvSpPr>
          <p:spPr>
            <a:xfrm>
              <a:off x="9256704" y="7000101"/>
              <a:ext cx="557856" cy="276999"/>
            </a:xfrm>
            <a:prstGeom prst="rect">
              <a:avLst/>
            </a:prstGeom>
            <a:solidFill>
              <a:srgbClr val="7B4B25"/>
            </a:solidFill>
            <a:ln>
              <a:solidFill>
                <a:srgbClr val="7B4B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8263FB9-64AD-A1D9-A47B-A342680B6B48}"/>
                </a:ext>
              </a:extLst>
            </p:cNvPr>
            <p:cNvSpPr txBox="1"/>
            <p:nvPr/>
          </p:nvSpPr>
          <p:spPr>
            <a:xfrm>
              <a:off x="9889676" y="6581222"/>
              <a:ext cx="1309965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Residential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4FF55CD-9DB0-C4F7-2701-B63CB5AD999B}"/>
                </a:ext>
              </a:extLst>
            </p:cNvPr>
            <p:cNvSpPr txBox="1"/>
            <p:nvPr/>
          </p:nvSpPr>
          <p:spPr>
            <a:xfrm>
              <a:off x="9868575" y="6976714"/>
              <a:ext cx="1524590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Non-Residential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974199F3-A6DD-2C4D-00F3-892BDCE478C4}"/>
              </a:ext>
            </a:extLst>
          </p:cNvPr>
          <p:cNvSpPr txBox="1"/>
          <p:nvPr/>
        </p:nvSpPr>
        <p:spPr>
          <a:xfrm>
            <a:off x="458991" y="6347715"/>
            <a:ext cx="6068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23.5% of Clendenin is in the 1%+ Annual Flood Chance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921A096-BFD2-1F24-6C23-B156A56D7C49}"/>
              </a:ext>
            </a:extLst>
          </p:cNvPr>
          <p:cNvGrpSpPr/>
          <p:nvPr/>
        </p:nvGrpSpPr>
        <p:grpSpPr>
          <a:xfrm>
            <a:off x="563047" y="2048788"/>
            <a:ext cx="581129" cy="1700252"/>
            <a:chOff x="299715" y="1328975"/>
            <a:chExt cx="581129" cy="1700252"/>
          </a:xfrm>
        </p:grpSpPr>
        <p:sp>
          <p:nvSpPr>
            <p:cNvPr id="43" name="Content Placeholder 2">
              <a:extLst>
                <a:ext uri="{FF2B5EF4-FFF2-40B4-BE49-F238E27FC236}">
                  <a16:creationId xmlns:a16="http://schemas.microsoft.com/office/drawing/2014/main" id="{A6475500-A29A-B76A-ED6D-AEFC053A187B}"/>
                </a:ext>
              </a:extLst>
            </p:cNvPr>
            <p:cNvSpPr txBox="1">
              <a:spLocks/>
            </p:cNvSpPr>
            <p:nvPr/>
          </p:nvSpPr>
          <p:spPr>
            <a:xfrm>
              <a:off x="329487" y="1328975"/>
              <a:ext cx="551357" cy="170025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0.1 ft.</a:t>
              </a: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br>
                <a:rPr lang="en-US" sz="1050" dirty="0">
                  <a:latin typeface="Arial Narrow" panose="020B0606020202030204" pitchFamily="34" charset="0"/>
                </a:rPr>
              </a:b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00" b="1" dirty="0">
                  <a:latin typeface="Arial Narrow" panose="020B0606020202030204" pitchFamily="34" charset="0"/>
                </a:rPr>
                <a:t>42.4 ft.</a:t>
              </a: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DE51A0F5-01F8-2353-0856-517DBB6FEC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5683" t="11771" r="46770" b="12698"/>
            <a:stretch/>
          </p:blipFill>
          <p:spPr>
            <a:xfrm rot="10800000" flipH="1">
              <a:off x="299715" y="1328976"/>
              <a:ext cx="105262" cy="1700251"/>
            </a:xfrm>
            <a:prstGeom prst="rect">
              <a:avLst/>
            </a:prstGeom>
          </p:spPr>
        </p:pic>
      </p:grpSp>
      <p:sp>
        <p:nvSpPr>
          <p:cNvPr id="45" name="Explosion 2 14">
            <a:extLst>
              <a:ext uri="{FF2B5EF4-FFF2-40B4-BE49-F238E27FC236}">
                <a16:creationId xmlns:a16="http://schemas.microsoft.com/office/drawing/2014/main" id="{13D6D8D0-A0F1-1974-CE47-243D08DBE3BC}"/>
              </a:ext>
            </a:extLst>
          </p:cNvPr>
          <p:cNvSpPr/>
          <p:nvPr/>
        </p:nvSpPr>
        <p:spPr>
          <a:xfrm>
            <a:off x="9932528" y="1269405"/>
            <a:ext cx="2255898" cy="2317149"/>
          </a:xfrm>
          <a:prstGeom prst="irregularSeal2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Climate</a:t>
            </a:r>
          </a:p>
          <a:p>
            <a:pPr algn="ctr"/>
            <a:r>
              <a:rPr lang="en-US" dirty="0"/>
              <a:t>Change</a:t>
            </a:r>
          </a:p>
        </p:txBody>
      </p:sp>
      <p:pic>
        <p:nvPicPr>
          <p:cNvPr id="3" name="Picture 2" descr="A bird flying over a map of a town&#10;&#10;Description automatically generated">
            <a:extLst>
              <a:ext uri="{FF2B5EF4-FFF2-40B4-BE49-F238E27FC236}">
                <a16:creationId xmlns:a16="http://schemas.microsoft.com/office/drawing/2014/main" id="{D207EC0E-AEB1-5848-56D1-F5AEFE97F9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83" y="53434"/>
            <a:ext cx="587597" cy="55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2712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A map of a river&#10;&#10;Description automatically generated">
            <a:extLst>
              <a:ext uri="{FF2B5EF4-FFF2-40B4-BE49-F238E27FC236}">
                <a16:creationId xmlns:a16="http://schemas.microsoft.com/office/drawing/2014/main" id="{2CBFB30F-512A-F91A-6610-2EA9EB0594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8" b="18844"/>
          <a:stretch/>
        </p:blipFill>
        <p:spPr>
          <a:xfrm>
            <a:off x="-14515" y="139700"/>
            <a:ext cx="12192000" cy="6716910"/>
          </a:xfrm>
          <a:prstGeom prst="rect">
            <a:avLst/>
          </a:prstGeom>
        </p:spPr>
      </p:pic>
      <p:sp>
        <p:nvSpPr>
          <p:cNvPr id="42" name="Title 1">
            <a:extLst>
              <a:ext uri="{FF2B5EF4-FFF2-40B4-BE49-F238E27FC236}">
                <a16:creationId xmlns:a16="http://schemas.microsoft.com/office/drawing/2014/main" id="{4C87DD22-BDAE-D063-384B-EAB4B41529FC}"/>
              </a:ext>
            </a:extLst>
          </p:cNvPr>
          <p:cNvSpPr txBox="1">
            <a:spLocks/>
          </p:cNvSpPr>
          <p:nvPr/>
        </p:nvSpPr>
        <p:spPr>
          <a:xfrm>
            <a:off x="0" y="1390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CF0C77D-A8E7-560C-687B-55F0E1DF1E6C}"/>
              </a:ext>
            </a:extLst>
          </p:cNvPr>
          <p:cNvSpPr txBox="1"/>
          <p:nvPr/>
        </p:nvSpPr>
        <p:spPr>
          <a:xfrm>
            <a:off x="7731165" y="6364713"/>
            <a:ext cx="387967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6% probability of flooding at least once over 30 years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9F80D9F-823F-2C0C-9BD4-AF092341C178}"/>
              </a:ext>
            </a:extLst>
          </p:cNvPr>
          <p:cNvSpPr txBox="1"/>
          <p:nvPr/>
        </p:nvSpPr>
        <p:spPr>
          <a:xfrm>
            <a:off x="9525000" y="133921"/>
            <a:ext cx="2321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Clendenin, WV</a:t>
            </a:r>
            <a:endParaRPr lang="en-US" sz="24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04072DC-85F6-745D-5A48-FB09BFE77B3E}"/>
              </a:ext>
            </a:extLst>
          </p:cNvPr>
          <p:cNvSpPr txBox="1"/>
          <p:nvPr/>
        </p:nvSpPr>
        <p:spPr>
          <a:xfrm>
            <a:off x="1983619" y="80527"/>
            <a:ext cx="5925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0.2% Annual Chance (500-year) 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16FF7FF-6F8B-064B-206A-376D7B91ED8E}"/>
              </a:ext>
            </a:extLst>
          </p:cNvPr>
          <p:cNvGrpSpPr/>
          <p:nvPr/>
        </p:nvGrpSpPr>
        <p:grpSpPr>
          <a:xfrm>
            <a:off x="9607410" y="5271581"/>
            <a:ext cx="2003425" cy="680106"/>
            <a:chOff x="9256704" y="6579661"/>
            <a:chExt cx="2136461" cy="725268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BC95262B-6885-4CC1-5F79-4771DE099CB1}"/>
                </a:ext>
              </a:extLst>
            </p:cNvPr>
            <p:cNvSpPr/>
            <p:nvPr/>
          </p:nvSpPr>
          <p:spPr>
            <a:xfrm>
              <a:off x="9256704" y="6579661"/>
              <a:ext cx="557856" cy="276999"/>
            </a:xfrm>
            <a:prstGeom prst="rect">
              <a:avLst/>
            </a:prstGeom>
            <a:solidFill>
              <a:srgbClr val="FCEDA5"/>
            </a:solidFill>
            <a:ln>
              <a:solidFill>
                <a:srgbClr val="FCED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BD40B40-612C-09B1-65D1-8896BB41906D}"/>
                </a:ext>
              </a:extLst>
            </p:cNvPr>
            <p:cNvSpPr/>
            <p:nvPr/>
          </p:nvSpPr>
          <p:spPr>
            <a:xfrm>
              <a:off x="9256704" y="7000101"/>
              <a:ext cx="557856" cy="276999"/>
            </a:xfrm>
            <a:prstGeom prst="rect">
              <a:avLst/>
            </a:prstGeom>
            <a:solidFill>
              <a:srgbClr val="7B4B25"/>
            </a:solidFill>
            <a:ln>
              <a:solidFill>
                <a:srgbClr val="7B4B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BFEC318-42FE-FC58-B9A4-BF40B152D0C8}"/>
                </a:ext>
              </a:extLst>
            </p:cNvPr>
            <p:cNvSpPr txBox="1"/>
            <p:nvPr/>
          </p:nvSpPr>
          <p:spPr>
            <a:xfrm>
              <a:off x="9889676" y="6581222"/>
              <a:ext cx="1309965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Residential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9C3AAEE6-E20B-F6A7-9B6E-8032DFD5CD5D}"/>
                </a:ext>
              </a:extLst>
            </p:cNvPr>
            <p:cNvSpPr txBox="1"/>
            <p:nvPr/>
          </p:nvSpPr>
          <p:spPr>
            <a:xfrm>
              <a:off x="9868575" y="6976714"/>
              <a:ext cx="1524590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Non-Residential</a:t>
              </a: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98D5F0C6-684C-56ED-C6FB-D1BED07FD248}"/>
              </a:ext>
            </a:extLst>
          </p:cNvPr>
          <p:cNvSpPr txBox="1"/>
          <p:nvPr/>
        </p:nvSpPr>
        <p:spPr>
          <a:xfrm>
            <a:off x="458991" y="6347715"/>
            <a:ext cx="5814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25% of Clendenin is in the 0.2% Annual Flood Chance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D35D441-ED68-B8D9-379A-D5D4177A5386}"/>
              </a:ext>
            </a:extLst>
          </p:cNvPr>
          <p:cNvGrpSpPr/>
          <p:nvPr/>
        </p:nvGrpSpPr>
        <p:grpSpPr>
          <a:xfrm>
            <a:off x="563047" y="2048788"/>
            <a:ext cx="581129" cy="1700252"/>
            <a:chOff x="299715" y="1328975"/>
            <a:chExt cx="581129" cy="1700252"/>
          </a:xfrm>
        </p:grpSpPr>
        <p:sp>
          <p:nvSpPr>
            <p:cNvPr id="59" name="Content Placeholder 2">
              <a:extLst>
                <a:ext uri="{FF2B5EF4-FFF2-40B4-BE49-F238E27FC236}">
                  <a16:creationId xmlns:a16="http://schemas.microsoft.com/office/drawing/2014/main" id="{E59B3CB2-1C50-9A01-1F5B-CEBE76D54E86}"/>
                </a:ext>
              </a:extLst>
            </p:cNvPr>
            <p:cNvSpPr txBox="1">
              <a:spLocks/>
            </p:cNvSpPr>
            <p:nvPr/>
          </p:nvSpPr>
          <p:spPr>
            <a:xfrm>
              <a:off x="329487" y="1328975"/>
              <a:ext cx="551357" cy="170025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0.1 ft.</a:t>
              </a: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br>
                <a:rPr lang="en-US" sz="1050" dirty="0">
                  <a:latin typeface="Arial Narrow" panose="020B0606020202030204" pitchFamily="34" charset="0"/>
                </a:rPr>
              </a:b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00" b="1" dirty="0">
                  <a:latin typeface="Arial Narrow" panose="020B0606020202030204" pitchFamily="34" charset="0"/>
                </a:rPr>
                <a:t>43.6 ft.</a:t>
              </a:r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8E65A589-7C3F-DC21-5A0F-2464D6B57A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5683" t="11771" r="46770" b="12698"/>
            <a:stretch/>
          </p:blipFill>
          <p:spPr>
            <a:xfrm rot="10800000" flipH="1">
              <a:off x="299715" y="1328976"/>
              <a:ext cx="105262" cy="1700251"/>
            </a:xfrm>
            <a:prstGeom prst="rect">
              <a:avLst/>
            </a:prstGeom>
          </p:spPr>
        </p:pic>
      </p:grpSp>
      <p:pic>
        <p:nvPicPr>
          <p:cNvPr id="2" name="Picture 1" descr="A bird flying over a map of a town&#10;&#10;Description automatically generated">
            <a:extLst>
              <a:ext uri="{FF2B5EF4-FFF2-40B4-BE49-F238E27FC236}">
                <a16:creationId xmlns:a16="http://schemas.microsoft.com/office/drawing/2014/main" id="{EFE671E7-31EC-4966-F9C1-872DDD3339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83" y="53434"/>
            <a:ext cx="587597" cy="55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3653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iver flowing through a valley&#10;&#10;Description automatically generated">
            <a:extLst>
              <a:ext uri="{FF2B5EF4-FFF2-40B4-BE49-F238E27FC236}">
                <a16:creationId xmlns:a16="http://schemas.microsoft.com/office/drawing/2014/main" id="{750624A9-E2EA-C499-9F21-BD10C6CA2E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93D770-7B31-C616-3EEC-F73779E1C529}"/>
              </a:ext>
            </a:extLst>
          </p:cNvPr>
          <p:cNvSpPr txBox="1">
            <a:spLocks/>
          </p:cNvSpPr>
          <p:nvPr/>
        </p:nvSpPr>
        <p:spPr>
          <a:xfrm>
            <a:off x="0" y="1390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A05D0E-EF00-69ED-005A-6E4C20660734}"/>
              </a:ext>
            </a:extLst>
          </p:cNvPr>
          <p:cNvSpPr txBox="1"/>
          <p:nvPr/>
        </p:nvSpPr>
        <p:spPr>
          <a:xfrm>
            <a:off x="7731165" y="6364713"/>
            <a:ext cx="402624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26% probability of flooding at least once over 30 years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9208C2-F317-FF05-9778-973C52D57BA3}"/>
              </a:ext>
            </a:extLst>
          </p:cNvPr>
          <p:cNvSpPr txBox="1"/>
          <p:nvPr/>
        </p:nvSpPr>
        <p:spPr>
          <a:xfrm>
            <a:off x="8093908" y="133921"/>
            <a:ext cx="3752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Island Creek, Logan, WV</a:t>
            </a: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85DFDE-CE58-941E-D1E7-98BCD5A6C514}"/>
              </a:ext>
            </a:extLst>
          </p:cNvPr>
          <p:cNvSpPr txBox="1"/>
          <p:nvPr/>
        </p:nvSpPr>
        <p:spPr>
          <a:xfrm>
            <a:off x="2106201" y="90990"/>
            <a:ext cx="566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1% Annual Chance (100-year) </a:t>
            </a:r>
          </a:p>
        </p:txBody>
      </p:sp>
      <p:pic>
        <p:nvPicPr>
          <p:cNvPr id="3" name="Picture 2" descr="A bird flying over a map of a town&#10;&#10;Description automatically generated">
            <a:extLst>
              <a:ext uri="{FF2B5EF4-FFF2-40B4-BE49-F238E27FC236}">
                <a16:creationId xmlns:a16="http://schemas.microsoft.com/office/drawing/2014/main" id="{C3F7E6C6-0CC5-B5CE-0B29-E3AA99BE99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83" y="53434"/>
            <a:ext cx="587597" cy="55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4430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" y="8688"/>
            <a:ext cx="12120111" cy="681756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 rot="20030462">
            <a:off x="7942352" y="5000543"/>
            <a:ext cx="2349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Greenbrier River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52502" y="2438498"/>
            <a:ext cx="2349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Knapp Creek</a:t>
            </a:r>
          </a:p>
        </p:txBody>
      </p:sp>
      <p:sp>
        <p:nvSpPr>
          <p:cNvPr id="3" name="Rectangle 2"/>
          <p:cNvSpPr/>
          <p:nvPr/>
        </p:nvSpPr>
        <p:spPr>
          <a:xfrm>
            <a:off x="4600575" y="3228975"/>
            <a:ext cx="723900" cy="300038"/>
          </a:xfrm>
          <a:prstGeom prst="rect">
            <a:avLst/>
          </a:prstGeom>
          <a:noFill/>
          <a:ln w="28575">
            <a:solidFill>
              <a:schemeClr val="accent5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3231197" y="1732958"/>
            <a:ext cx="1439228" cy="1514852"/>
            <a:chOff x="3231197" y="1732958"/>
            <a:chExt cx="1439228" cy="1514852"/>
          </a:xfrm>
        </p:grpSpPr>
        <p:grpSp>
          <p:nvGrpSpPr>
            <p:cNvPr id="7" name="Group 6"/>
            <p:cNvGrpSpPr/>
            <p:nvPr/>
          </p:nvGrpSpPr>
          <p:grpSpPr>
            <a:xfrm>
              <a:off x="3231197" y="1737748"/>
              <a:ext cx="1420582" cy="1385624"/>
              <a:chOff x="3231197" y="1737748"/>
              <a:chExt cx="1420582" cy="1385624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82401" y="1753623"/>
                <a:ext cx="1318174" cy="1369749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>
              <a:xfrm>
                <a:off x="3231197" y="1737748"/>
                <a:ext cx="1420582" cy="2000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700" b="1" dirty="0"/>
                  <a:t>309 8th St, Marlinton, WV, 24954</a:t>
                </a:r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3255981" y="1732958"/>
              <a:ext cx="1344594" cy="1390413"/>
            </a:xfrm>
            <a:prstGeom prst="rect">
              <a:avLst/>
            </a:prstGeom>
            <a:noFill/>
            <a:ln w="28575">
              <a:solidFill>
                <a:schemeClr val="accent5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ight Arrow 8"/>
            <p:cNvSpPr/>
            <p:nvPr/>
          </p:nvSpPr>
          <p:spPr>
            <a:xfrm rot="13159216">
              <a:off x="4305300" y="2998934"/>
              <a:ext cx="365125" cy="248876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652" y="1732958"/>
            <a:ext cx="1047750" cy="142875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7631401A-2A67-FCA6-D734-F2381CB606B8}"/>
              </a:ext>
            </a:extLst>
          </p:cNvPr>
          <p:cNvSpPr txBox="1">
            <a:spLocks/>
          </p:cNvSpPr>
          <p:nvPr/>
        </p:nvSpPr>
        <p:spPr>
          <a:xfrm>
            <a:off x="0" y="1390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48210E-5CD3-7297-425C-8F3F524AE6CA}"/>
              </a:ext>
            </a:extLst>
          </p:cNvPr>
          <p:cNvSpPr txBox="1"/>
          <p:nvPr/>
        </p:nvSpPr>
        <p:spPr>
          <a:xfrm>
            <a:off x="9436933" y="135570"/>
            <a:ext cx="3752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Marlinton, WV</a:t>
            </a:r>
            <a:endParaRPr lang="en-US" sz="2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ACB9CF4-0CB2-5532-E036-2023FD45C8B4}"/>
              </a:ext>
            </a:extLst>
          </p:cNvPr>
          <p:cNvSpPr txBox="1"/>
          <p:nvPr/>
        </p:nvSpPr>
        <p:spPr>
          <a:xfrm>
            <a:off x="2106201" y="90990"/>
            <a:ext cx="566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1% Annual Chance (100-year) </a:t>
            </a:r>
          </a:p>
        </p:txBody>
      </p:sp>
      <p:pic>
        <p:nvPicPr>
          <p:cNvPr id="19" name="Picture 18" descr="A bird flying over a map of a town&#10;&#10;Description automatically generated">
            <a:extLst>
              <a:ext uri="{FF2B5EF4-FFF2-40B4-BE49-F238E27FC236}">
                <a16:creationId xmlns:a16="http://schemas.microsoft.com/office/drawing/2014/main" id="{8357861E-FD54-A3EE-AF22-7DD9627B0E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83" y="53434"/>
            <a:ext cx="587597" cy="55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76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4" b="18746"/>
          <a:stretch/>
        </p:blipFill>
        <p:spPr>
          <a:xfrm>
            <a:off x="0" y="104934"/>
            <a:ext cx="12234438" cy="67530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FDE2A9-B801-96A7-902D-7B355F7DF3DB}"/>
              </a:ext>
            </a:extLst>
          </p:cNvPr>
          <p:cNvSpPr txBox="1">
            <a:spLocks/>
          </p:cNvSpPr>
          <p:nvPr/>
        </p:nvSpPr>
        <p:spPr>
          <a:xfrm>
            <a:off x="0" y="2364"/>
            <a:ext cx="12234438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96A9AA-714D-212C-8E3C-AEDD1AD541A6}"/>
              </a:ext>
            </a:extLst>
          </p:cNvPr>
          <p:cNvSpPr txBox="1"/>
          <p:nvPr/>
        </p:nvSpPr>
        <p:spPr>
          <a:xfrm>
            <a:off x="7297689" y="5953547"/>
            <a:ext cx="388748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96% probability of flooding at least once over 30 years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ABD3D0A-295A-F337-770B-35E010B290AA}"/>
              </a:ext>
            </a:extLst>
          </p:cNvPr>
          <p:cNvGrpSpPr/>
          <p:nvPr/>
        </p:nvGrpSpPr>
        <p:grpSpPr>
          <a:xfrm>
            <a:off x="563047" y="2048788"/>
            <a:ext cx="581129" cy="1700252"/>
            <a:chOff x="299715" y="1328975"/>
            <a:chExt cx="581129" cy="1700252"/>
          </a:xfrm>
        </p:grpSpPr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56998DAF-3240-6823-EE3A-B60C5F8AD8F1}"/>
                </a:ext>
              </a:extLst>
            </p:cNvPr>
            <p:cNvSpPr txBox="1">
              <a:spLocks/>
            </p:cNvSpPr>
            <p:nvPr/>
          </p:nvSpPr>
          <p:spPr>
            <a:xfrm>
              <a:off x="329487" y="1328975"/>
              <a:ext cx="551357" cy="170025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0.1 ft.</a:t>
              </a: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br>
                <a:rPr lang="en-US" sz="1050" dirty="0">
                  <a:latin typeface="Arial Narrow" panose="020B0606020202030204" pitchFamily="34" charset="0"/>
                </a:rPr>
              </a:b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00" b="1" dirty="0">
                  <a:latin typeface="Arial Narrow" panose="020B0606020202030204" pitchFamily="34" charset="0"/>
                </a:rPr>
                <a:t>30 ft.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7021187-F9BE-9D96-2B9C-E3FCBCE4DE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5683" t="11771" r="46770" b="12698"/>
            <a:stretch/>
          </p:blipFill>
          <p:spPr>
            <a:xfrm rot="10800000" flipH="1">
              <a:off x="299715" y="1328976"/>
              <a:ext cx="105262" cy="1700251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C64EFF7-EF99-1454-B29E-74687C2FE221}"/>
              </a:ext>
            </a:extLst>
          </p:cNvPr>
          <p:cNvGrpSpPr/>
          <p:nvPr/>
        </p:nvGrpSpPr>
        <p:grpSpPr>
          <a:xfrm>
            <a:off x="550727" y="5106291"/>
            <a:ext cx="2109885" cy="680106"/>
            <a:chOff x="9256704" y="6579661"/>
            <a:chExt cx="2249990" cy="72526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8BC62B9-F8C5-A618-F63A-31605CE46740}"/>
                </a:ext>
              </a:extLst>
            </p:cNvPr>
            <p:cNvSpPr/>
            <p:nvPr/>
          </p:nvSpPr>
          <p:spPr>
            <a:xfrm>
              <a:off x="9256704" y="6579661"/>
              <a:ext cx="557856" cy="276999"/>
            </a:xfrm>
            <a:prstGeom prst="rect">
              <a:avLst/>
            </a:prstGeom>
            <a:solidFill>
              <a:srgbClr val="FCEDA5"/>
            </a:solidFill>
            <a:ln>
              <a:solidFill>
                <a:srgbClr val="FCED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3CA323A-639D-89AF-F846-62A1CF87FBB9}"/>
                </a:ext>
              </a:extLst>
            </p:cNvPr>
            <p:cNvSpPr/>
            <p:nvPr/>
          </p:nvSpPr>
          <p:spPr>
            <a:xfrm>
              <a:off x="9256704" y="7000101"/>
              <a:ext cx="557856" cy="276999"/>
            </a:xfrm>
            <a:prstGeom prst="rect">
              <a:avLst/>
            </a:prstGeom>
            <a:solidFill>
              <a:srgbClr val="7B4B25"/>
            </a:solidFill>
            <a:ln>
              <a:solidFill>
                <a:srgbClr val="7B4B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E9CAAC9-479F-73C1-7565-E814BC9C22D4}"/>
                </a:ext>
              </a:extLst>
            </p:cNvPr>
            <p:cNvSpPr txBox="1"/>
            <p:nvPr/>
          </p:nvSpPr>
          <p:spPr>
            <a:xfrm>
              <a:off x="9889676" y="6581222"/>
              <a:ext cx="1309965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Residential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FA467C6-4758-6F64-3BF6-3D6B617701AA}"/>
                </a:ext>
              </a:extLst>
            </p:cNvPr>
            <p:cNvSpPr txBox="1"/>
            <p:nvPr/>
          </p:nvSpPr>
          <p:spPr>
            <a:xfrm>
              <a:off x="9868575" y="6976714"/>
              <a:ext cx="1638119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Non-Residential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D58D3CF0-854D-CD95-B62A-63CAF393DD5B}"/>
              </a:ext>
            </a:extLst>
          </p:cNvPr>
          <p:cNvSpPr txBox="1"/>
          <p:nvPr/>
        </p:nvSpPr>
        <p:spPr>
          <a:xfrm>
            <a:off x="2010951" y="88220"/>
            <a:ext cx="566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10% Annual Chance (10-year)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A52AB18-8537-8766-1332-12833A7622F1}"/>
              </a:ext>
            </a:extLst>
          </p:cNvPr>
          <p:cNvSpPr txBox="1"/>
          <p:nvPr/>
        </p:nvSpPr>
        <p:spPr>
          <a:xfrm>
            <a:off x="9243953" y="123760"/>
            <a:ext cx="2281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Rainelle, WV</a:t>
            </a:r>
            <a:endParaRPr lang="en-US" sz="2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44A0AC1-AF55-C199-7A29-481B8F62D701}"/>
              </a:ext>
            </a:extLst>
          </p:cNvPr>
          <p:cNvSpPr txBox="1"/>
          <p:nvPr/>
        </p:nvSpPr>
        <p:spPr>
          <a:xfrm>
            <a:off x="6593513" y="6247260"/>
            <a:ext cx="5295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13% Rainelle is in the 10% Annual Flood Chance</a:t>
            </a:r>
          </a:p>
        </p:txBody>
      </p:sp>
      <p:pic>
        <p:nvPicPr>
          <p:cNvPr id="3" name="Picture 2" descr="A bird flying over a map of a town&#10;&#10;Description automatically generated">
            <a:extLst>
              <a:ext uri="{FF2B5EF4-FFF2-40B4-BE49-F238E27FC236}">
                <a16:creationId xmlns:a16="http://schemas.microsoft.com/office/drawing/2014/main" id="{785DC0F4-5385-7B30-ABFA-C606840171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83" y="53434"/>
            <a:ext cx="587597" cy="55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717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0" b="19040"/>
          <a:stretch/>
        </p:blipFill>
        <p:spPr>
          <a:xfrm>
            <a:off x="0" y="24531"/>
            <a:ext cx="12192000" cy="683796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CEF64DF-EB8F-B8C9-D177-A1641DD6815F}"/>
              </a:ext>
            </a:extLst>
          </p:cNvPr>
          <p:cNvSpPr txBox="1">
            <a:spLocks/>
          </p:cNvSpPr>
          <p:nvPr/>
        </p:nvSpPr>
        <p:spPr>
          <a:xfrm>
            <a:off x="0" y="-17660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29B2A2-499B-7A7C-3357-ED605676BBAB}"/>
              </a:ext>
            </a:extLst>
          </p:cNvPr>
          <p:cNvSpPr txBox="1"/>
          <p:nvPr/>
        </p:nvSpPr>
        <p:spPr>
          <a:xfrm>
            <a:off x="2010951" y="88220"/>
            <a:ext cx="566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4% Annual Chance (25-year)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B82DC34-116A-222A-472A-89309ACB8D5D}"/>
              </a:ext>
            </a:extLst>
          </p:cNvPr>
          <p:cNvSpPr txBox="1"/>
          <p:nvPr/>
        </p:nvSpPr>
        <p:spPr>
          <a:xfrm>
            <a:off x="7297689" y="5953547"/>
            <a:ext cx="395238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71% probability of flooding at least once over 30 years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E60E480-B548-BD5F-5B71-A126A4EB3181}"/>
              </a:ext>
            </a:extLst>
          </p:cNvPr>
          <p:cNvGrpSpPr/>
          <p:nvPr/>
        </p:nvGrpSpPr>
        <p:grpSpPr>
          <a:xfrm>
            <a:off x="563047" y="2048788"/>
            <a:ext cx="581129" cy="1700252"/>
            <a:chOff x="299715" y="1328975"/>
            <a:chExt cx="581129" cy="1700252"/>
          </a:xfrm>
        </p:grpSpPr>
        <p:sp>
          <p:nvSpPr>
            <p:cNvPr id="21" name="Content Placeholder 2">
              <a:extLst>
                <a:ext uri="{FF2B5EF4-FFF2-40B4-BE49-F238E27FC236}">
                  <a16:creationId xmlns:a16="http://schemas.microsoft.com/office/drawing/2014/main" id="{7AAB69C0-DCD8-53A3-EC2A-1A7BFDA15EEA}"/>
                </a:ext>
              </a:extLst>
            </p:cNvPr>
            <p:cNvSpPr txBox="1">
              <a:spLocks/>
            </p:cNvSpPr>
            <p:nvPr/>
          </p:nvSpPr>
          <p:spPr>
            <a:xfrm>
              <a:off x="329487" y="1328975"/>
              <a:ext cx="551357" cy="170025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0.1 ft.</a:t>
              </a: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br>
                <a:rPr lang="en-US" sz="1050" dirty="0">
                  <a:latin typeface="Arial Narrow" panose="020B0606020202030204" pitchFamily="34" charset="0"/>
                </a:rPr>
              </a:b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00" b="1" dirty="0">
                  <a:latin typeface="Arial Narrow" panose="020B0606020202030204" pitchFamily="34" charset="0"/>
                </a:rPr>
                <a:t>30 ft.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DCEBD66-D274-2141-337F-491EEFC645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5683" t="11771" r="46770" b="12698"/>
            <a:stretch/>
          </p:blipFill>
          <p:spPr>
            <a:xfrm rot="10800000" flipH="1">
              <a:off x="299715" y="1328976"/>
              <a:ext cx="105262" cy="1700251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BD0A891-FB96-3CA7-1BCE-B1EF0B7E1391}"/>
              </a:ext>
            </a:extLst>
          </p:cNvPr>
          <p:cNvGrpSpPr/>
          <p:nvPr/>
        </p:nvGrpSpPr>
        <p:grpSpPr>
          <a:xfrm>
            <a:off x="550724" y="5106291"/>
            <a:ext cx="2098085" cy="680106"/>
            <a:chOff x="9256704" y="6579661"/>
            <a:chExt cx="2237407" cy="725268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C6AE2CE-343E-AA50-C54B-96282443DCE9}"/>
                </a:ext>
              </a:extLst>
            </p:cNvPr>
            <p:cNvSpPr/>
            <p:nvPr/>
          </p:nvSpPr>
          <p:spPr>
            <a:xfrm>
              <a:off x="9256704" y="6579661"/>
              <a:ext cx="557856" cy="276999"/>
            </a:xfrm>
            <a:prstGeom prst="rect">
              <a:avLst/>
            </a:prstGeom>
            <a:solidFill>
              <a:srgbClr val="FCEDA5"/>
            </a:solidFill>
            <a:ln>
              <a:solidFill>
                <a:srgbClr val="FCED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98D01DD-BB54-30F2-646A-EC8FD69E3063}"/>
                </a:ext>
              </a:extLst>
            </p:cNvPr>
            <p:cNvSpPr/>
            <p:nvPr/>
          </p:nvSpPr>
          <p:spPr>
            <a:xfrm>
              <a:off x="9256704" y="7000101"/>
              <a:ext cx="557856" cy="276999"/>
            </a:xfrm>
            <a:prstGeom prst="rect">
              <a:avLst/>
            </a:prstGeom>
            <a:solidFill>
              <a:srgbClr val="7B4B25"/>
            </a:solidFill>
            <a:ln>
              <a:solidFill>
                <a:srgbClr val="7B4B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4BE7727-A708-0928-85DD-6F0EE0A8A242}"/>
                </a:ext>
              </a:extLst>
            </p:cNvPr>
            <p:cNvSpPr txBox="1"/>
            <p:nvPr/>
          </p:nvSpPr>
          <p:spPr>
            <a:xfrm>
              <a:off x="9889676" y="6581222"/>
              <a:ext cx="1309965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Residential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33104B2-7D5E-2248-56A8-64384138B45D}"/>
                </a:ext>
              </a:extLst>
            </p:cNvPr>
            <p:cNvSpPr txBox="1"/>
            <p:nvPr/>
          </p:nvSpPr>
          <p:spPr>
            <a:xfrm>
              <a:off x="9868575" y="6976714"/>
              <a:ext cx="1625536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Non-Residential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84D6690D-730F-EAF6-66BD-202011E662B8}"/>
              </a:ext>
            </a:extLst>
          </p:cNvPr>
          <p:cNvSpPr txBox="1"/>
          <p:nvPr/>
        </p:nvSpPr>
        <p:spPr>
          <a:xfrm>
            <a:off x="9243953" y="123760"/>
            <a:ext cx="2281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Rainelle, WV</a:t>
            </a:r>
            <a:endParaRPr lang="en-US" sz="24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FE39685-5967-267B-F9A5-D231F2584A6C}"/>
              </a:ext>
            </a:extLst>
          </p:cNvPr>
          <p:cNvSpPr txBox="1"/>
          <p:nvPr/>
        </p:nvSpPr>
        <p:spPr>
          <a:xfrm>
            <a:off x="6700541" y="6272737"/>
            <a:ext cx="5680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20% Rainelle is in the 4% Annual Flood Chance</a:t>
            </a:r>
          </a:p>
        </p:txBody>
      </p:sp>
      <p:pic>
        <p:nvPicPr>
          <p:cNvPr id="3" name="Picture 2" descr="A bird flying over a map of a town&#10;&#10;Description automatically generated">
            <a:extLst>
              <a:ext uri="{FF2B5EF4-FFF2-40B4-BE49-F238E27FC236}">
                <a16:creationId xmlns:a16="http://schemas.microsoft.com/office/drawing/2014/main" id="{2183811C-FB5A-B21D-8DC4-97BD34E063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83" y="53434"/>
            <a:ext cx="587597" cy="55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1431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43" b="19078"/>
          <a:stretch/>
        </p:blipFill>
        <p:spPr>
          <a:xfrm>
            <a:off x="0" y="167697"/>
            <a:ext cx="12192000" cy="6690303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6051F62B-37F0-8F5C-5728-3BA3171428D6}"/>
              </a:ext>
            </a:extLst>
          </p:cNvPr>
          <p:cNvSpPr txBox="1">
            <a:spLocks/>
          </p:cNvSpPr>
          <p:nvPr/>
        </p:nvSpPr>
        <p:spPr>
          <a:xfrm>
            <a:off x="0" y="-17660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401244F-D0C6-6275-9D80-483533419CC8}"/>
              </a:ext>
            </a:extLst>
          </p:cNvPr>
          <p:cNvSpPr txBox="1"/>
          <p:nvPr/>
        </p:nvSpPr>
        <p:spPr>
          <a:xfrm>
            <a:off x="1106076" y="66468"/>
            <a:ext cx="566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2% Annual Chance (50-year)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0EF4BB-0748-E69F-6AEA-7B6E0D4A893D}"/>
              </a:ext>
            </a:extLst>
          </p:cNvPr>
          <p:cNvSpPr txBox="1"/>
          <p:nvPr/>
        </p:nvSpPr>
        <p:spPr>
          <a:xfrm>
            <a:off x="9253478" y="100815"/>
            <a:ext cx="2281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Rainelle, WV</a:t>
            </a:r>
            <a:endParaRPr lang="en-US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80547AA-3B1D-2A12-437A-052C9A39B3A6}"/>
              </a:ext>
            </a:extLst>
          </p:cNvPr>
          <p:cNvSpPr txBox="1"/>
          <p:nvPr/>
        </p:nvSpPr>
        <p:spPr>
          <a:xfrm>
            <a:off x="7297689" y="5953547"/>
            <a:ext cx="387568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45% probability of flooding at least once over 30 years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B905016-D90C-E503-E8AA-5410D4935B42}"/>
              </a:ext>
            </a:extLst>
          </p:cNvPr>
          <p:cNvGrpSpPr/>
          <p:nvPr/>
        </p:nvGrpSpPr>
        <p:grpSpPr>
          <a:xfrm>
            <a:off x="563047" y="2048788"/>
            <a:ext cx="581129" cy="1700252"/>
            <a:chOff x="299715" y="1328975"/>
            <a:chExt cx="581129" cy="1700252"/>
          </a:xfrm>
        </p:grpSpPr>
        <p:sp>
          <p:nvSpPr>
            <p:cNvPr id="29" name="Content Placeholder 2">
              <a:extLst>
                <a:ext uri="{FF2B5EF4-FFF2-40B4-BE49-F238E27FC236}">
                  <a16:creationId xmlns:a16="http://schemas.microsoft.com/office/drawing/2014/main" id="{94469823-B5B4-2BBB-6A5C-E80B18863DAF}"/>
                </a:ext>
              </a:extLst>
            </p:cNvPr>
            <p:cNvSpPr txBox="1">
              <a:spLocks/>
            </p:cNvSpPr>
            <p:nvPr/>
          </p:nvSpPr>
          <p:spPr>
            <a:xfrm>
              <a:off x="329487" y="1328975"/>
              <a:ext cx="551357" cy="170025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0.1 ft.</a:t>
              </a: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br>
                <a:rPr lang="en-US" sz="1050" dirty="0">
                  <a:latin typeface="Arial Narrow" panose="020B0606020202030204" pitchFamily="34" charset="0"/>
                </a:rPr>
              </a:b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00" b="1" dirty="0">
                  <a:latin typeface="Arial Narrow" panose="020B0606020202030204" pitchFamily="34" charset="0"/>
                </a:rPr>
                <a:t>30 ft.</a:t>
              </a: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F4B6079-D87C-7C12-C50C-0F7295F6AA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5683" t="11771" r="46770" b="12698"/>
            <a:stretch/>
          </p:blipFill>
          <p:spPr>
            <a:xfrm rot="10800000" flipH="1">
              <a:off x="299715" y="1328976"/>
              <a:ext cx="105262" cy="1700251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ACDD5F3-585C-E9B2-67E0-3F2646C5D5C8}"/>
              </a:ext>
            </a:extLst>
          </p:cNvPr>
          <p:cNvGrpSpPr/>
          <p:nvPr/>
        </p:nvGrpSpPr>
        <p:grpSpPr>
          <a:xfrm>
            <a:off x="550725" y="5106291"/>
            <a:ext cx="2162978" cy="680106"/>
            <a:chOff x="9256704" y="6579661"/>
            <a:chExt cx="2306609" cy="72526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97DDBF2-D24F-A8AE-C93D-E53A200E4684}"/>
                </a:ext>
              </a:extLst>
            </p:cNvPr>
            <p:cNvSpPr/>
            <p:nvPr/>
          </p:nvSpPr>
          <p:spPr>
            <a:xfrm>
              <a:off x="9256704" y="6579661"/>
              <a:ext cx="557856" cy="276999"/>
            </a:xfrm>
            <a:prstGeom prst="rect">
              <a:avLst/>
            </a:prstGeom>
            <a:solidFill>
              <a:srgbClr val="FCEDA5"/>
            </a:solidFill>
            <a:ln>
              <a:solidFill>
                <a:srgbClr val="FCED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30639D4-613C-25E5-55D3-40DF3DC089A8}"/>
                </a:ext>
              </a:extLst>
            </p:cNvPr>
            <p:cNvSpPr/>
            <p:nvPr/>
          </p:nvSpPr>
          <p:spPr>
            <a:xfrm>
              <a:off x="9256704" y="7000101"/>
              <a:ext cx="557856" cy="276999"/>
            </a:xfrm>
            <a:prstGeom prst="rect">
              <a:avLst/>
            </a:prstGeom>
            <a:solidFill>
              <a:srgbClr val="7B4B25"/>
            </a:solidFill>
            <a:ln>
              <a:solidFill>
                <a:srgbClr val="7B4B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33D7407-DDF4-7D0D-5621-AC5CC8E76C79}"/>
                </a:ext>
              </a:extLst>
            </p:cNvPr>
            <p:cNvSpPr txBox="1"/>
            <p:nvPr/>
          </p:nvSpPr>
          <p:spPr>
            <a:xfrm>
              <a:off x="9889676" y="6581222"/>
              <a:ext cx="1309965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Residential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CBA768D-939C-9F44-2D72-7D34DE7085DC}"/>
                </a:ext>
              </a:extLst>
            </p:cNvPr>
            <p:cNvSpPr txBox="1"/>
            <p:nvPr/>
          </p:nvSpPr>
          <p:spPr>
            <a:xfrm>
              <a:off x="9868575" y="6976714"/>
              <a:ext cx="1694738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Non-Residential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420AF4E7-9DBE-1EA0-60F0-C530EFE77FA1}"/>
              </a:ext>
            </a:extLst>
          </p:cNvPr>
          <p:cNvSpPr txBox="1"/>
          <p:nvPr/>
        </p:nvSpPr>
        <p:spPr>
          <a:xfrm>
            <a:off x="6690341" y="6259121"/>
            <a:ext cx="653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26% Rainelle is in the 2% Annual Flood Chance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DAEB6ED9-674A-F4FE-CEFB-9830D90B248A}"/>
              </a:ext>
            </a:extLst>
          </p:cNvPr>
          <p:cNvSpPr txBox="1">
            <a:spLocks/>
          </p:cNvSpPr>
          <p:nvPr/>
        </p:nvSpPr>
        <p:spPr>
          <a:xfrm>
            <a:off x="0" y="2364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EB5D3DA-5BDA-AEAB-0B11-93C593BB57D1}"/>
              </a:ext>
            </a:extLst>
          </p:cNvPr>
          <p:cNvSpPr txBox="1"/>
          <p:nvPr/>
        </p:nvSpPr>
        <p:spPr>
          <a:xfrm>
            <a:off x="2010951" y="88220"/>
            <a:ext cx="566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2% Annual Chance (50-year)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34432A8-81D4-3FA1-41C2-F2112E4C6D56}"/>
              </a:ext>
            </a:extLst>
          </p:cNvPr>
          <p:cNvSpPr txBox="1"/>
          <p:nvPr/>
        </p:nvSpPr>
        <p:spPr>
          <a:xfrm>
            <a:off x="9243953" y="123760"/>
            <a:ext cx="2281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Rainelle, WV</a:t>
            </a:r>
            <a:endParaRPr lang="en-US" sz="2400" dirty="0"/>
          </a:p>
        </p:txBody>
      </p:sp>
      <p:pic>
        <p:nvPicPr>
          <p:cNvPr id="3" name="Picture 2" descr="A bird flying over a map of a town&#10;&#10;Description automatically generated">
            <a:extLst>
              <a:ext uri="{FF2B5EF4-FFF2-40B4-BE49-F238E27FC236}">
                <a16:creationId xmlns:a16="http://schemas.microsoft.com/office/drawing/2014/main" id="{02A05A82-D63D-57FC-43C1-67C12B2937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83" y="53434"/>
            <a:ext cx="587597" cy="55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3159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4" b="18785"/>
          <a:stretch/>
        </p:blipFill>
        <p:spPr>
          <a:xfrm>
            <a:off x="0" y="84596"/>
            <a:ext cx="12192000" cy="677340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494B762-88C0-37D5-33CC-9F8E17154544}"/>
              </a:ext>
            </a:extLst>
          </p:cNvPr>
          <p:cNvSpPr txBox="1">
            <a:spLocks/>
          </p:cNvSpPr>
          <p:nvPr/>
        </p:nvSpPr>
        <p:spPr>
          <a:xfrm>
            <a:off x="0" y="-17660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1B2B9D-E1FA-2B62-1BFA-2DE4B5997BD0}"/>
              </a:ext>
            </a:extLst>
          </p:cNvPr>
          <p:cNvSpPr txBox="1"/>
          <p:nvPr/>
        </p:nvSpPr>
        <p:spPr>
          <a:xfrm>
            <a:off x="1106076" y="66468"/>
            <a:ext cx="566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2% Annual Chance (50-year)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E34DDD-69C3-32CC-464F-1F31956155B6}"/>
              </a:ext>
            </a:extLst>
          </p:cNvPr>
          <p:cNvSpPr txBox="1"/>
          <p:nvPr/>
        </p:nvSpPr>
        <p:spPr>
          <a:xfrm>
            <a:off x="9253478" y="100815"/>
            <a:ext cx="2281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Rainelle, WV</a:t>
            </a: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7BFEB7-F76F-3D03-90D2-2A2C254283AF}"/>
              </a:ext>
            </a:extLst>
          </p:cNvPr>
          <p:cNvSpPr txBox="1"/>
          <p:nvPr/>
        </p:nvSpPr>
        <p:spPr>
          <a:xfrm>
            <a:off x="7297689" y="5953547"/>
            <a:ext cx="401727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26% probability of flooding at least once over 30 years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7378FAE-7F12-A7D6-96D6-26857516456A}"/>
              </a:ext>
            </a:extLst>
          </p:cNvPr>
          <p:cNvGrpSpPr/>
          <p:nvPr/>
        </p:nvGrpSpPr>
        <p:grpSpPr>
          <a:xfrm>
            <a:off x="563047" y="2048788"/>
            <a:ext cx="581129" cy="1700252"/>
            <a:chOff x="299715" y="1328975"/>
            <a:chExt cx="581129" cy="1700252"/>
          </a:xfrm>
        </p:grpSpPr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C8BDB006-AF2E-7847-E34B-0F170A39C2AE}"/>
                </a:ext>
              </a:extLst>
            </p:cNvPr>
            <p:cNvSpPr txBox="1">
              <a:spLocks/>
            </p:cNvSpPr>
            <p:nvPr/>
          </p:nvSpPr>
          <p:spPr>
            <a:xfrm>
              <a:off x="329487" y="1328975"/>
              <a:ext cx="551357" cy="170025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0.1 ft.</a:t>
              </a: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br>
                <a:rPr lang="en-US" sz="1050" dirty="0">
                  <a:latin typeface="Arial Narrow" panose="020B0606020202030204" pitchFamily="34" charset="0"/>
                </a:rPr>
              </a:b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00" b="1" dirty="0">
                  <a:latin typeface="Arial Narrow" panose="020B0606020202030204" pitchFamily="34" charset="0"/>
                </a:rPr>
                <a:t>30 ft.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4F2B2CF-7D7F-17A8-41BA-C5AF0DE9FB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5683" t="11771" r="46770" b="12698"/>
            <a:stretch/>
          </p:blipFill>
          <p:spPr>
            <a:xfrm rot="10800000" flipH="1">
              <a:off x="299715" y="1328976"/>
              <a:ext cx="105262" cy="1700251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DA6FA89-4403-7F44-BA46-48E0D6820E46}"/>
              </a:ext>
            </a:extLst>
          </p:cNvPr>
          <p:cNvGrpSpPr/>
          <p:nvPr/>
        </p:nvGrpSpPr>
        <p:grpSpPr>
          <a:xfrm>
            <a:off x="550723" y="5106291"/>
            <a:ext cx="2174777" cy="680106"/>
            <a:chOff x="9256704" y="6579661"/>
            <a:chExt cx="2319192" cy="72526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FBA945C-B827-F693-76A0-000B68F13789}"/>
                </a:ext>
              </a:extLst>
            </p:cNvPr>
            <p:cNvSpPr/>
            <p:nvPr/>
          </p:nvSpPr>
          <p:spPr>
            <a:xfrm>
              <a:off x="9256704" y="6579661"/>
              <a:ext cx="557856" cy="276999"/>
            </a:xfrm>
            <a:prstGeom prst="rect">
              <a:avLst/>
            </a:prstGeom>
            <a:solidFill>
              <a:srgbClr val="FCEDA5"/>
            </a:solidFill>
            <a:ln>
              <a:solidFill>
                <a:srgbClr val="FCED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AD09C94-BE77-9E72-7CE5-59FF212056A0}"/>
                </a:ext>
              </a:extLst>
            </p:cNvPr>
            <p:cNvSpPr/>
            <p:nvPr/>
          </p:nvSpPr>
          <p:spPr>
            <a:xfrm>
              <a:off x="9256704" y="7000101"/>
              <a:ext cx="557856" cy="276999"/>
            </a:xfrm>
            <a:prstGeom prst="rect">
              <a:avLst/>
            </a:prstGeom>
            <a:solidFill>
              <a:srgbClr val="7B4B25"/>
            </a:solidFill>
            <a:ln>
              <a:solidFill>
                <a:srgbClr val="7B4B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AFF69DE-AB8C-EA0A-09DB-A337FB80D288}"/>
                </a:ext>
              </a:extLst>
            </p:cNvPr>
            <p:cNvSpPr txBox="1"/>
            <p:nvPr/>
          </p:nvSpPr>
          <p:spPr>
            <a:xfrm>
              <a:off x="9889676" y="6581222"/>
              <a:ext cx="1309965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Residential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E57FA3B-CBAB-E311-CF4D-C178C848D74B}"/>
                </a:ext>
              </a:extLst>
            </p:cNvPr>
            <p:cNvSpPr txBox="1"/>
            <p:nvPr/>
          </p:nvSpPr>
          <p:spPr>
            <a:xfrm>
              <a:off x="9868575" y="6976714"/>
              <a:ext cx="1707321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Non-Residential</a:t>
              </a:r>
            </a:p>
          </p:txBody>
        </p: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6B270923-91BB-81A7-59AA-61E614BF6E1B}"/>
              </a:ext>
            </a:extLst>
          </p:cNvPr>
          <p:cNvSpPr txBox="1">
            <a:spLocks/>
          </p:cNvSpPr>
          <p:nvPr/>
        </p:nvSpPr>
        <p:spPr>
          <a:xfrm>
            <a:off x="0" y="2364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06979EA-84DE-D3BE-9748-3194397D779A}"/>
              </a:ext>
            </a:extLst>
          </p:cNvPr>
          <p:cNvSpPr txBox="1"/>
          <p:nvPr/>
        </p:nvSpPr>
        <p:spPr>
          <a:xfrm>
            <a:off x="2010951" y="88220"/>
            <a:ext cx="566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1% Annual Chance (100-year)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D73AD8C-DC18-37A3-0A1C-99D5F49F54D8}"/>
              </a:ext>
            </a:extLst>
          </p:cNvPr>
          <p:cNvSpPr txBox="1"/>
          <p:nvPr/>
        </p:nvSpPr>
        <p:spPr>
          <a:xfrm>
            <a:off x="9243953" y="123760"/>
            <a:ext cx="2281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Rainelle, WV</a:t>
            </a:r>
            <a:endParaRPr lang="en-US" sz="24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1D4FB60-4D0F-5D48-5CF3-9EAD1869301B}"/>
              </a:ext>
            </a:extLst>
          </p:cNvPr>
          <p:cNvSpPr txBox="1"/>
          <p:nvPr/>
        </p:nvSpPr>
        <p:spPr>
          <a:xfrm>
            <a:off x="6692901" y="6260314"/>
            <a:ext cx="530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31% Rainelle is in the 1% Annual Flood Chance</a:t>
            </a:r>
          </a:p>
        </p:txBody>
      </p:sp>
      <p:pic>
        <p:nvPicPr>
          <p:cNvPr id="3" name="Picture 2" descr="A bird flying over a map of a town&#10;&#10;Description automatically generated">
            <a:extLst>
              <a:ext uri="{FF2B5EF4-FFF2-40B4-BE49-F238E27FC236}">
                <a16:creationId xmlns:a16="http://schemas.microsoft.com/office/drawing/2014/main" id="{CFA0521A-18D6-E0CE-329E-F189712495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83" y="53434"/>
            <a:ext cx="587597" cy="55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633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A map of a river&#10;&#10;Description automatically generated">
            <a:extLst>
              <a:ext uri="{FF2B5EF4-FFF2-40B4-BE49-F238E27FC236}">
                <a16:creationId xmlns:a16="http://schemas.microsoft.com/office/drawing/2014/main" id="{31A8DFCE-643A-9B92-6BCA-59F07AC19C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1" b="16354"/>
          <a:stretch/>
        </p:blipFill>
        <p:spPr>
          <a:xfrm>
            <a:off x="3324" y="174180"/>
            <a:ext cx="12188676" cy="668382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390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60878" y="87486"/>
            <a:ext cx="3619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Camden-on-Gauley, WV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144176" y="89902"/>
            <a:ext cx="5837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10% Annual Chance (10-year)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926A758-8386-5DCA-FE30-D53DAD0F0C89}"/>
              </a:ext>
            </a:extLst>
          </p:cNvPr>
          <p:cNvSpPr txBox="1"/>
          <p:nvPr/>
        </p:nvSpPr>
        <p:spPr>
          <a:xfrm>
            <a:off x="7731165" y="6364713"/>
            <a:ext cx="387967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96% probability of flooding at least once over 30 years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7D751E1-7B46-A2F2-156C-F869C4985ACE}"/>
              </a:ext>
            </a:extLst>
          </p:cNvPr>
          <p:cNvGrpSpPr/>
          <p:nvPr/>
        </p:nvGrpSpPr>
        <p:grpSpPr>
          <a:xfrm>
            <a:off x="9607410" y="5271581"/>
            <a:ext cx="2003425" cy="680106"/>
            <a:chOff x="9256704" y="6579661"/>
            <a:chExt cx="2136461" cy="725268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1A441363-155D-79A7-B5EA-58CA2842580B}"/>
                </a:ext>
              </a:extLst>
            </p:cNvPr>
            <p:cNvSpPr/>
            <p:nvPr/>
          </p:nvSpPr>
          <p:spPr>
            <a:xfrm>
              <a:off x="9256704" y="6579661"/>
              <a:ext cx="557856" cy="276999"/>
            </a:xfrm>
            <a:prstGeom prst="rect">
              <a:avLst/>
            </a:prstGeom>
            <a:solidFill>
              <a:srgbClr val="FCEDA5"/>
            </a:solidFill>
            <a:ln>
              <a:solidFill>
                <a:srgbClr val="FCED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7EA4C723-1501-6F17-2FC3-0B7D46405750}"/>
                </a:ext>
              </a:extLst>
            </p:cNvPr>
            <p:cNvSpPr/>
            <p:nvPr/>
          </p:nvSpPr>
          <p:spPr>
            <a:xfrm>
              <a:off x="9256704" y="7000101"/>
              <a:ext cx="557856" cy="276999"/>
            </a:xfrm>
            <a:prstGeom prst="rect">
              <a:avLst/>
            </a:prstGeom>
            <a:solidFill>
              <a:srgbClr val="7B4B25"/>
            </a:solidFill>
            <a:ln>
              <a:solidFill>
                <a:srgbClr val="7B4B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036ED5E-71C8-E025-3E53-142B9F917F03}"/>
                </a:ext>
              </a:extLst>
            </p:cNvPr>
            <p:cNvSpPr txBox="1"/>
            <p:nvPr/>
          </p:nvSpPr>
          <p:spPr>
            <a:xfrm>
              <a:off x="9889676" y="6581222"/>
              <a:ext cx="1309965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Residential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7662EF4-5F8F-5107-48AD-CF3C954C2C08}"/>
                </a:ext>
              </a:extLst>
            </p:cNvPr>
            <p:cNvSpPr txBox="1"/>
            <p:nvPr/>
          </p:nvSpPr>
          <p:spPr>
            <a:xfrm>
              <a:off x="9868575" y="6976714"/>
              <a:ext cx="1524590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Non-Residential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EB3B533-0CB8-360D-311C-44048979B548}"/>
              </a:ext>
            </a:extLst>
          </p:cNvPr>
          <p:cNvGrpSpPr/>
          <p:nvPr/>
        </p:nvGrpSpPr>
        <p:grpSpPr>
          <a:xfrm>
            <a:off x="563047" y="2048788"/>
            <a:ext cx="581129" cy="1700252"/>
            <a:chOff x="299715" y="1328975"/>
            <a:chExt cx="581129" cy="1700252"/>
          </a:xfrm>
        </p:grpSpPr>
        <p:sp>
          <p:nvSpPr>
            <p:cNvPr id="52" name="Content Placeholder 2">
              <a:extLst>
                <a:ext uri="{FF2B5EF4-FFF2-40B4-BE49-F238E27FC236}">
                  <a16:creationId xmlns:a16="http://schemas.microsoft.com/office/drawing/2014/main" id="{BA6CE92F-E02F-9E36-F30D-616C925B1C1E}"/>
                </a:ext>
              </a:extLst>
            </p:cNvPr>
            <p:cNvSpPr txBox="1">
              <a:spLocks/>
            </p:cNvSpPr>
            <p:nvPr/>
          </p:nvSpPr>
          <p:spPr>
            <a:xfrm>
              <a:off x="329487" y="1328975"/>
              <a:ext cx="551357" cy="170025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0.1 ft.</a:t>
              </a: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br>
                <a:rPr lang="en-US" sz="1050" dirty="0">
                  <a:latin typeface="Arial Narrow" panose="020B0606020202030204" pitchFamily="34" charset="0"/>
                </a:rPr>
              </a:b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00" b="1" dirty="0">
                  <a:latin typeface="Arial Narrow" panose="020B0606020202030204" pitchFamily="34" charset="0"/>
                </a:rPr>
                <a:t>22.1 ft.</a:t>
              </a: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554C9E80-C098-30A4-6109-6A020D9211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5683" t="11771" r="46770" b="12698"/>
            <a:stretch/>
          </p:blipFill>
          <p:spPr>
            <a:xfrm rot="10800000" flipH="1">
              <a:off x="299715" y="1328976"/>
              <a:ext cx="105262" cy="1700251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F9F798B-8331-3E55-7AA7-8FF8765152CA}"/>
              </a:ext>
            </a:extLst>
          </p:cNvPr>
          <p:cNvSpPr txBox="1"/>
          <p:nvPr/>
        </p:nvSpPr>
        <p:spPr>
          <a:xfrm>
            <a:off x="458991" y="6347715"/>
            <a:ext cx="5445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10% of Camden is in the 10% Annual Flood Chance</a:t>
            </a:r>
          </a:p>
        </p:txBody>
      </p:sp>
      <p:pic>
        <p:nvPicPr>
          <p:cNvPr id="2" name="Picture 1" descr="A bird flying over a map of a town&#10;&#10;Description automatically generated">
            <a:extLst>
              <a:ext uri="{FF2B5EF4-FFF2-40B4-BE49-F238E27FC236}">
                <a16:creationId xmlns:a16="http://schemas.microsoft.com/office/drawing/2014/main" id="{CEC02241-4582-4F78-BEFA-8CA6628DD0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83" y="53434"/>
            <a:ext cx="587597" cy="5525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0170B6-188A-167B-0D68-940CE44DEE3B}"/>
              </a:ext>
            </a:extLst>
          </p:cNvPr>
          <p:cNvSpPr txBox="1"/>
          <p:nvPr/>
        </p:nvSpPr>
        <p:spPr>
          <a:xfrm>
            <a:off x="458990" y="6148058"/>
            <a:ext cx="24097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FEMA, Effective Date: 2022</a:t>
            </a:r>
          </a:p>
        </p:txBody>
      </p:sp>
    </p:spTree>
    <p:extLst>
      <p:ext uri="{BB962C8B-B14F-4D97-AF65-F5344CB8AC3E}">
        <p14:creationId xmlns:p14="http://schemas.microsoft.com/office/powerpoint/2010/main" val="36519731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2" b="18695"/>
          <a:stretch/>
        </p:blipFill>
        <p:spPr>
          <a:xfrm>
            <a:off x="0" y="228600"/>
            <a:ext cx="12192000" cy="66294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9A71F86-57C7-3288-EEB0-45311D6F971B}"/>
              </a:ext>
            </a:extLst>
          </p:cNvPr>
          <p:cNvSpPr txBox="1">
            <a:spLocks/>
          </p:cNvSpPr>
          <p:nvPr/>
        </p:nvSpPr>
        <p:spPr>
          <a:xfrm>
            <a:off x="0" y="-17660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9A9141-316E-FB06-BF7A-4174643B21C0}"/>
              </a:ext>
            </a:extLst>
          </p:cNvPr>
          <p:cNvSpPr txBox="1"/>
          <p:nvPr/>
        </p:nvSpPr>
        <p:spPr>
          <a:xfrm>
            <a:off x="1106076" y="66468"/>
            <a:ext cx="566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2% Annual Chance (50-year)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11A6AC-CCF3-CCFD-E536-2ECCBE17A8A9}"/>
              </a:ext>
            </a:extLst>
          </p:cNvPr>
          <p:cNvSpPr txBox="1"/>
          <p:nvPr/>
        </p:nvSpPr>
        <p:spPr>
          <a:xfrm>
            <a:off x="9253478" y="100815"/>
            <a:ext cx="2281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Rainelle, WV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B2275D-8CD1-F2F7-2C28-D546BE1BE14D}"/>
              </a:ext>
            </a:extLst>
          </p:cNvPr>
          <p:cNvSpPr txBox="1"/>
          <p:nvPr/>
        </p:nvSpPr>
        <p:spPr>
          <a:xfrm>
            <a:off x="7297689" y="5953547"/>
            <a:ext cx="390518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26% probability of flooding at least once over 30 years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22DFF38-BCDE-D259-15CE-3C4AEE9A0DFE}"/>
              </a:ext>
            </a:extLst>
          </p:cNvPr>
          <p:cNvGrpSpPr/>
          <p:nvPr/>
        </p:nvGrpSpPr>
        <p:grpSpPr>
          <a:xfrm>
            <a:off x="563047" y="2048788"/>
            <a:ext cx="581129" cy="1700252"/>
            <a:chOff x="299715" y="1328975"/>
            <a:chExt cx="581129" cy="1700252"/>
          </a:xfrm>
        </p:grpSpPr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37DBF0C3-03E7-537E-18D2-DEFF85CEDDCB}"/>
                </a:ext>
              </a:extLst>
            </p:cNvPr>
            <p:cNvSpPr txBox="1">
              <a:spLocks/>
            </p:cNvSpPr>
            <p:nvPr/>
          </p:nvSpPr>
          <p:spPr>
            <a:xfrm>
              <a:off x="329487" y="1328975"/>
              <a:ext cx="551357" cy="170025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0.1 ft.</a:t>
              </a: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br>
                <a:rPr lang="en-US" sz="1050" dirty="0">
                  <a:latin typeface="Arial Narrow" panose="020B0606020202030204" pitchFamily="34" charset="0"/>
                </a:rPr>
              </a:b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00" b="1" dirty="0">
                  <a:latin typeface="Arial Narrow" panose="020B0606020202030204" pitchFamily="34" charset="0"/>
                </a:rPr>
                <a:t>30 ft.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84EE048-0EB2-C1B7-D5B9-F3F23655E5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5683" t="11771" r="46770" b="12698"/>
            <a:stretch/>
          </p:blipFill>
          <p:spPr>
            <a:xfrm rot="10800000" flipH="1">
              <a:off x="299715" y="1328976"/>
              <a:ext cx="105262" cy="1700251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2DB3928-F974-2455-7911-96C557657B76}"/>
              </a:ext>
            </a:extLst>
          </p:cNvPr>
          <p:cNvGrpSpPr/>
          <p:nvPr/>
        </p:nvGrpSpPr>
        <p:grpSpPr>
          <a:xfrm>
            <a:off x="550726" y="5106291"/>
            <a:ext cx="2204274" cy="680106"/>
            <a:chOff x="9256704" y="6579661"/>
            <a:chExt cx="2350647" cy="725268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D71AAA7-BCE4-C667-4F93-4358FC670D7C}"/>
                </a:ext>
              </a:extLst>
            </p:cNvPr>
            <p:cNvSpPr/>
            <p:nvPr/>
          </p:nvSpPr>
          <p:spPr>
            <a:xfrm>
              <a:off x="9256704" y="6579661"/>
              <a:ext cx="557856" cy="276999"/>
            </a:xfrm>
            <a:prstGeom prst="rect">
              <a:avLst/>
            </a:prstGeom>
            <a:solidFill>
              <a:srgbClr val="FCEDA5"/>
            </a:solidFill>
            <a:ln>
              <a:solidFill>
                <a:srgbClr val="FCED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C17A6EE-25C2-7C58-0D0B-DFAC0CAF2512}"/>
                </a:ext>
              </a:extLst>
            </p:cNvPr>
            <p:cNvSpPr/>
            <p:nvPr/>
          </p:nvSpPr>
          <p:spPr>
            <a:xfrm>
              <a:off x="9256704" y="7000101"/>
              <a:ext cx="557856" cy="276999"/>
            </a:xfrm>
            <a:prstGeom prst="rect">
              <a:avLst/>
            </a:prstGeom>
            <a:solidFill>
              <a:srgbClr val="7B4B25"/>
            </a:solidFill>
            <a:ln>
              <a:solidFill>
                <a:srgbClr val="7B4B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851E9AE-C425-C311-26A4-AEEE8532AA31}"/>
                </a:ext>
              </a:extLst>
            </p:cNvPr>
            <p:cNvSpPr txBox="1"/>
            <p:nvPr/>
          </p:nvSpPr>
          <p:spPr>
            <a:xfrm>
              <a:off x="9889676" y="6581222"/>
              <a:ext cx="1309965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Residential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8F6B462-D648-168E-7A13-368F70F84A92}"/>
                </a:ext>
              </a:extLst>
            </p:cNvPr>
            <p:cNvSpPr txBox="1"/>
            <p:nvPr/>
          </p:nvSpPr>
          <p:spPr>
            <a:xfrm>
              <a:off x="9868575" y="6976714"/>
              <a:ext cx="1738776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Non-Residential</a:t>
              </a:r>
            </a:p>
          </p:txBody>
        </p:sp>
      </p:grpSp>
      <p:sp>
        <p:nvSpPr>
          <p:cNvPr id="22" name="Title 1">
            <a:extLst>
              <a:ext uri="{FF2B5EF4-FFF2-40B4-BE49-F238E27FC236}">
                <a16:creationId xmlns:a16="http://schemas.microsoft.com/office/drawing/2014/main" id="{116A9E4E-1D61-79E3-5A45-D32EA1CDFD39}"/>
              </a:ext>
            </a:extLst>
          </p:cNvPr>
          <p:cNvSpPr txBox="1">
            <a:spLocks/>
          </p:cNvSpPr>
          <p:nvPr/>
        </p:nvSpPr>
        <p:spPr>
          <a:xfrm>
            <a:off x="0" y="2364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629E68-30DC-947A-A8B5-48C5BD67B7A8}"/>
              </a:ext>
            </a:extLst>
          </p:cNvPr>
          <p:cNvSpPr txBox="1"/>
          <p:nvPr/>
        </p:nvSpPr>
        <p:spPr>
          <a:xfrm>
            <a:off x="1854201" y="88220"/>
            <a:ext cx="5819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1%+ Annual Chance (100-year)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70251B-7E3B-162D-E6DB-AA2BFE3BED45}"/>
              </a:ext>
            </a:extLst>
          </p:cNvPr>
          <p:cNvSpPr txBox="1"/>
          <p:nvPr/>
        </p:nvSpPr>
        <p:spPr>
          <a:xfrm>
            <a:off x="9243953" y="123760"/>
            <a:ext cx="2281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Rainelle, WV</a:t>
            </a:r>
            <a:endParaRPr lang="en-US" sz="2400" dirty="0"/>
          </a:p>
        </p:txBody>
      </p:sp>
      <p:sp>
        <p:nvSpPr>
          <p:cNvPr id="25" name="Explosion 2 14">
            <a:extLst>
              <a:ext uri="{FF2B5EF4-FFF2-40B4-BE49-F238E27FC236}">
                <a16:creationId xmlns:a16="http://schemas.microsoft.com/office/drawing/2014/main" id="{91AD77C8-F768-E3FF-3B2B-56611E3EE81D}"/>
              </a:ext>
            </a:extLst>
          </p:cNvPr>
          <p:cNvSpPr/>
          <p:nvPr/>
        </p:nvSpPr>
        <p:spPr>
          <a:xfrm>
            <a:off x="9932528" y="1269405"/>
            <a:ext cx="2255898" cy="2317149"/>
          </a:xfrm>
          <a:prstGeom prst="irregularSeal2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Climate</a:t>
            </a:r>
          </a:p>
          <a:p>
            <a:pPr algn="ctr"/>
            <a:r>
              <a:rPr lang="en-US" dirty="0"/>
              <a:t>Change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F6AE0B6-1383-BD8C-6CAA-6531092916DD}"/>
              </a:ext>
            </a:extLst>
          </p:cNvPr>
          <p:cNvSpPr txBox="1"/>
          <p:nvPr/>
        </p:nvSpPr>
        <p:spPr>
          <a:xfrm>
            <a:off x="6511925" y="6260314"/>
            <a:ext cx="5270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31% Rainelle is in the 1% + Annual Flood Chance</a:t>
            </a:r>
          </a:p>
        </p:txBody>
      </p:sp>
      <p:pic>
        <p:nvPicPr>
          <p:cNvPr id="4" name="Picture 3" descr="A bird flying over a map of a town&#10;&#10;Description automatically generated">
            <a:extLst>
              <a:ext uri="{FF2B5EF4-FFF2-40B4-BE49-F238E27FC236}">
                <a16:creationId xmlns:a16="http://schemas.microsoft.com/office/drawing/2014/main" id="{EEA91E78-48E2-F304-6509-9FF7E60F2B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83" y="53434"/>
            <a:ext cx="587597" cy="55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4921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3" b="18666"/>
          <a:stretch/>
        </p:blipFill>
        <p:spPr>
          <a:xfrm>
            <a:off x="0" y="123759"/>
            <a:ext cx="12192000" cy="673873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29BCF44-0F30-AE81-1368-5189C5E1BFE6}"/>
              </a:ext>
            </a:extLst>
          </p:cNvPr>
          <p:cNvSpPr txBox="1">
            <a:spLocks/>
          </p:cNvSpPr>
          <p:nvPr/>
        </p:nvSpPr>
        <p:spPr>
          <a:xfrm>
            <a:off x="0" y="-17660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41BC82-0387-A883-8A72-8D3058AC37BD}"/>
              </a:ext>
            </a:extLst>
          </p:cNvPr>
          <p:cNvSpPr txBox="1"/>
          <p:nvPr/>
        </p:nvSpPr>
        <p:spPr>
          <a:xfrm>
            <a:off x="1106076" y="66468"/>
            <a:ext cx="566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2% Annual Chance (50-year)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02C5EB-AB1D-2EFA-6E3B-F4B9B1B377D1}"/>
              </a:ext>
            </a:extLst>
          </p:cNvPr>
          <p:cNvSpPr txBox="1"/>
          <p:nvPr/>
        </p:nvSpPr>
        <p:spPr>
          <a:xfrm>
            <a:off x="9253478" y="100815"/>
            <a:ext cx="2281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Rainelle, WV</a:t>
            </a: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7BB4EA-1FA5-F7E2-931A-BAE1557D8362}"/>
              </a:ext>
            </a:extLst>
          </p:cNvPr>
          <p:cNvSpPr txBox="1"/>
          <p:nvPr/>
        </p:nvSpPr>
        <p:spPr>
          <a:xfrm>
            <a:off x="7297689" y="5953547"/>
            <a:ext cx="385799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6% probability of flooding at least once over 30 years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7A653FB-07B5-D55F-4AAA-8E0D93189A46}"/>
              </a:ext>
            </a:extLst>
          </p:cNvPr>
          <p:cNvGrpSpPr/>
          <p:nvPr/>
        </p:nvGrpSpPr>
        <p:grpSpPr>
          <a:xfrm>
            <a:off x="563047" y="2048788"/>
            <a:ext cx="581129" cy="1700252"/>
            <a:chOff x="299715" y="1328975"/>
            <a:chExt cx="581129" cy="1700252"/>
          </a:xfrm>
        </p:grpSpPr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09EC389E-8D28-CFC5-A765-E62515064621}"/>
                </a:ext>
              </a:extLst>
            </p:cNvPr>
            <p:cNvSpPr txBox="1">
              <a:spLocks/>
            </p:cNvSpPr>
            <p:nvPr/>
          </p:nvSpPr>
          <p:spPr>
            <a:xfrm>
              <a:off x="329487" y="1328975"/>
              <a:ext cx="551357" cy="170025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0.1 ft.</a:t>
              </a: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br>
                <a:rPr lang="en-US" sz="1050" dirty="0">
                  <a:latin typeface="Arial Narrow" panose="020B0606020202030204" pitchFamily="34" charset="0"/>
                </a:rPr>
              </a:b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00" b="1" dirty="0">
                  <a:latin typeface="Arial Narrow" panose="020B0606020202030204" pitchFamily="34" charset="0"/>
                </a:rPr>
                <a:t>30 ft.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0E1A5CB-08F6-4295-0A8D-AEA66A6434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5683" t="11771" r="46770" b="12698"/>
            <a:stretch/>
          </p:blipFill>
          <p:spPr>
            <a:xfrm rot="10800000" flipH="1">
              <a:off x="299715" y="1328976"/>
              <a:ext cx="105262" cy="1700251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DDD931D-A7B9-199E-8D6B-9200D91B1187}"/>
              </a:ext>
            </a:extLst>
          </p:cNvPr>
          <p:cNvGrpSpPr/>
          <p:nvPr/>
        </p:nvGrpSpPr>
        <p:grpSpPr>
          <a:xfrm>
            <a:off x="550726" y="5106291"/>
            <a:ext cx="2292765" cy="680106"/>
            <a:chOff x="9256704" y="6579661"/>
            <a:chExt cx="2445014" cy="72526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24E2A8B-107D-F524-8388-A366344170A1}"/>
                </a:ext>
              </a:extLst>
            </p:cNvPr>
            <p:cNvSpPr/>
            <p:nvPr/>
          </p:nvSpPr>
          <p:spPr>
            <a:xfrm>
              <a:off x="9256704" y="6579661"/>
              <a:ext cx="557856" cy="276999"/>
            </a:xfrm>
            <a:prstGeom prst="rect">
              <a:avLst/>
            </a:prstGeom>
            <a:solidFill>
              <a:srgbClr val="FCEDA5"/>
            </a:solidFill>
            <a:ln>
              <a:solidFill>
                <a:srgbClr val="FCED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32F8515-7713-4183-3626-A82A8EAD1966}"/>
                </a:ext>
              </a:extLst>
            </p:cNvPr>
            <p:cNvSpPr/>
            <p:nvPr/>
          </p:nvSpPr>
          <p:spPr>
            <a:xfrm>
              <a:off x="9256704" y="7000101"/>
              <a:ext cx="557856" cy="276999"/>
            </a:xfrm>
            <a:prstGeom prst="rect">
              <a:avLst/>
            </a:prstGeom>
            <a:solidFill>
              <a:srgbClr val="7B4B25"/>
            </a:solidFill>
            <a:ln>
              <a:solidFill>
                <a:srgbClr val="7B4B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4B346DB-A91E-5C66-7DDC-370B3FF9FA13}"/>
                </a:ext>
              </a:extLst>
            </p:cNvPr>
            <p:cNvSpPr txBox="1"/>
            <p:nvPr/>
          </p:nvSpPr>
          <p:spPr>
            <a:xfrm>
              <a:off x="9889676" y="6581222"/>
              <a:ext cx="1309965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Residential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A2DB967-51BA-7479-054A-166C13C62B04}"/>
                </a:ext>
              </a:extLst>
            </p:cNvPr>
            <p:cNvSpPr txBox="1"/>
            <p:nvPr/>
          </p:nvSpPr>
          <p:spPr>
            <a:xfrm>
              <a:off x="9868575" y="6976714"/>
              <a:ext cx="1833143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Non-Residential</a:t>
              </a:r>
            </a:p>
          </p:txBody>
        </p: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C51C6696-BEA7-3CE6-0E03-AE8EE91F02DE}"/>
              </a:ext>
            </a:extLst>
          </p:cNvPr>
          <p:cNvSpPr txBox="1">
            <a:spLocks/>
          </p:cNvSpPr>
          <p:nvPr/>
        </p:nvSpPr>
        <p:spPr>
          <a:xfrm>
            <a:off x="0" y="2364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1613968-394A-0B62-9AED-E36DD62F3B9B}"/>
              </a:ext>
            </a:extLst>
          </p:cNvPr>
          <p:cNvSpPr txBox="1"/>
          <p:nvPr/>
        </p:nvSpPr>
        <p:spPr>
          <a:xfrm>
            <a:off x="1854201" y="88220"/>
            <a:ext cx="5819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0.2% Annual Chance (100-year)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ED56A30-67EB-EDE3-176B-DD1BD64C20DB}"/>
              </a:ext>
            </a:extLst>
          </p:cNvPr>
          <p:cNvSpPr txBox="1"/>
          <p:nvPr/>
        </p:nvSpPr>
        <p:spPr>
          <a:xfrm>
            <a:off x="9243953" y="123760"/>
            <a:ext cx="2281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Rainelle, WV</a:t>
            </a:r>
            <a:endParaRPr lang="en-US" sz="2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772C326-916D-FB35-AA4A-010F9031CF82}"/>
              </a:ext>
            </a:extLst>
          </p:cNvPr>
          <p:cNvSpPr txBox="1"/>
          <p:nvPr/>
        </p:nvSpPr>
        <p:spPr>
          <a:xfrm>
            <a:off x="6477000" y="6260314"/>
            <a:ext cx="5372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37% Rainelle is in the 0.2% Annual Flood Chance</a:t>
            </a:r>
          </a:p>
        </p:txBody>
      </p:sp>
      <p:pic>
        <p:nvPicPr>
          <p:cNvPr id="3" name="Picture 2" descr="A bird flying over a map of a town&#10;&#10;Description automatically generated">
            <a:extLst>
              <a:ext uri="{FF2B5EF4-FFF2-40B4-BE49-F238E27FC236}">
                <a16:creationId xmlns:a16="http://schemas.microsoft.com/office/drawing/2014/main" id="{E74FB004-E4B4-2BCE-6E9F-536FE26851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83" y="53434"/>
            <a:ext cx="587597" cy="55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2431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river running through a valley&#10;&#10;Description automatically generated">
            <a:extLst>
              <a:ext uri="{FF2B5EF4-FFF2-40B4-BE49-F238E27FC236}">
                <a16:creationId xmlns:a16="http://schemas.microsoft.com/office/drawing/2014/main" id="{4F3DDF29-4CFC-116E-EA73-B367025E41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390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305925" y="89902"/>
            <a:ext cx="2321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Richwood, WV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191926" y="75993"/>
            <a:ext cx="566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10% Annual Chance (10-year)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19C6DC-C3A8-96B8-0321-0300A885B6E6}"/>
              </a:ext>
            </a:extLst>
          </p:cNvPr>
          <p:cNvSpPr txBox="1"/>
          <p:nvPr/>
        </p:nvSpPr>
        <p:spPr>
          <a:xfrm>
            <a:off x="7731165" y="6364713"/>
            <a:ext cx="387967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96% probability of flooding at least once over 30 years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C41C8C8-E408-6F88-4CEA-DD61DE47AC3E}"/>
              </a:ext>
            </a:extLst>
          </p:cNvPr>
          <p:cNvGrpSpPr/>
          <p:nvPr/>
        </p:nvGrpSpPr>
        <p:grpSpPr>
          <a:xfrm>
            <a:off x="9607410" y="5271581"/>
            <a:ext cx="2003425" cy="680106"/>
            <a:chOff x="9256704" y="6579661"/>
            <a:chExt cx="2136461" cy="72526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70B477B-A3B6-7A58-3942-25CD948ACB90}"/>
                </a:ext>
              </a:extLst>
            </p:cNvPr>
            <p:cNvSpPr/>
            <p:nvPr/>
          </p:nvSpPr>
          <p:spPr>
            <a:xfrm>
              <a:off x="9256704" y="6579661"/>
              <a:ext cx="557856" cy="276999"/>
            </a:xfrm>
            <a:prstGeom prst="rect">
              <a:avLst/>
            </a:prstGeom>
            <a:solidFill>
              <a:srgbClr val="FCEDA5"/>
            </a:solidFill>
            <a:ln>
              <a:solidFill>
                <a:srgbClr val="FCED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B75AA02-FCAE-AFD9-3DE2-73927A3D501D}"/>
                </a:ext>
              </a:extLst>
            </p:cNvPr>
            <p:cNvSpPr/>
            <p:nvPr/>
          </p:nvSpPr>
          <p:spPr>
            <a:xfrm>
              <a:off x="9256704" y="7000101"/>
              <a:ext cx="557856" cy="276999"/>
            </a:xfrm>
            <a:prstGeom prst="rect">
              <a:avLst/>
            </a:prstGeom>
            <a:solidFill>
              <a:srgbClr val="7B4B25"/>
            </a:solidFill>
            <a:ln>
              <a:solidFill>
                <a:srgbClr val="7B4B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BD6DFF9-BE25-7100-2513-3E587202B4D3}"/>
                </a:ext>
              </a:extLst>
            </p:cNvPr>
            <p:cNvSpPr txBox="1"/>
            <p:nvPr/>
          </p:nvSpPr>
          <p:spPr>
            <a:xfrm>
              <a:off x="9889676" y="6581222"/>
              <a:ext cx="1309965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Residential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391D271-D51C-9780-D438-15C599349E57}"/>
                </a:ext>
              </a:extLst>
            </p:cNvPr>
            <p:cNvSpPr txBox="1"/>
            <p:nvPr/>
          </p:nvSpPr>
          <p:spPr>
            <a:xfrm>
              <a:off x="9868575" y="6976714"/>
              <a:ext cx="1524590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Non-Residential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74C04A1C-98CF-42D1-485D-C00080EF3B96}"/>
              </a:ext>
            </a:extLst>
          </p:cNvPr>
          <p:cNvSpPr txBox="1"/>
          <p:nvPr/>
        </p:nvSpPr>
        <p:spPr>
          <a:xfrm rot="19387296">
            <a:off x="4095465" y="3917596"/>
            <a:ext cx="1615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Cherry River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FACFEB1-632D-1E7B-FEF8-31626DDDAD19}"/>
              </a:ext>
            </a:extLst>
          </p:cNvPr>
          <p:cNvGrpSpPr/>
          <p:nvPr/>
        </p:nvGrpSpPr>
        <p:grpSpPr>
          <a:xfrm>
            <a:off x="563047" y="2048788"/>
            <a:ext cx="581129" cy="1700252"/>
            <a:chOff x="299715" y="1328975"/>
            <a:chExt cx="581129" cy="1700252"/>
          </a:xfrm>
        </p:grpSpPr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id="{96D132A7-22A8-D194-A54A-F1FA71D35F18}"/>
                </a:ext>
              </a:extLst>
            </p:cNvPr>
            <p:cNvSpPr txBox="1">
              <a:spLocks/>
            </p:cNvSpPr>
            <p:nvPr/>
          </p:nvSpPr>
          <p:spPr>
            <a:xfrm>
              <a:off x="329487" y="1328975"/>
              <a:ext cx="551357" cy="170025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0.1 ft.</a:t>
              </a: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br>
                <a:rPr lang="en-US" sz="1050" dirty="0">
                  <a:latin typeface="Arial Narrow" panose="020B0606020202030204" pitchFamily="34" charset="0"/>
                </a:rPr>
              </a:b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00" b="1" dirty="0">
                  <a:latin typeface="Arial Narrow" panose="020B0606020202030204" pitchFamily="34" charset="0"/>
                </a:rPr>
                <a:t>11.8 ft.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954CAC2E-4E85-480B-63F3-D2D2091C37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5683" t="11771" r="46770" b="12698"/>
            <a:stretch/>
          </p:blipFill>
          <p:spPr>
            <a:xfrm rot="10800000" flipH="1">
              <a:off x="299715" y="1328976"/>
              <a:ext cx="105262" cy="1700251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F31A9C48-96E2-7E3E-0806-33F1D274B687}"/>
              </a:ext>
            </a:extLst>
          </p:cNvPr>
          <p:cNvSpPr txBox="1"/>
          <p:nvPr/>
        </p:nvSpPr>
        <p:spPr>
          <a:xfrm>
            <a:off x="458991" y="6347715"/>
            <a:ext cx="5445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7% of Richwood is in the 10% Annual Flood Chance</a:t>
            </a:r>
          </a:p>
        </p:txBody>
      </p:sp>
      <p:pic>
        <p:nvPicPr>
          <p:cNvPr id="2" name="Picture 1" descr="A bird flying over a map of a town&#10;&#10;Description automatically generated">
            <a:extLst>
              <a:ext uri="{FF2B5EF4-FFF2-40B4-BE49-F238E27FC236}">
                <a16:creationId xmlns:a16="http://schemas.microsoft.com/office/drawing/2014/main" id="{C394365D-B6EE-6FD6-4962-55062DDF95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83" y="53434"/>
            <a:ext cx="587597" cy="55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1264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iver running through a valley">
            <a:extLst>
              <a:ext uri="{FF2B5EF4-FFF2-40B4-BE49-F238E27FC236}">
                <a16:creationId xmlns:a16="http://schemas.microsoft.com/office/drawing/2014/main" id="{89C56F51-2AD7-C789-EBDC-D89F26D954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390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305925" y="89902"/>
            <a:ext cx="2321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Richwood, WV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191926" y="75993"/>
            <a:ext cx="566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4% Annual Chance (25-year)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0C4186-C2B3-9E9C-FBF3-2FF46FE75686}"/>
              </a:ext>
            </a:extLst>
          </p:cNvPr>
          <p:cNvSpPr txBox="1"/>
          <p:nvPr/>
        </p:nvSpPr>
        <p:spPr>
          <a:xfrm>
            <a:off x="7731165" y="6364713"/>
            <a:ext cx="387967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71% probability of flooding at least once over 30 years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C50F041-C01E-9D92-A78A-25BFB94CDB0D}"/>
              </a:ext>
            </a:extLst>
          </p:cNvPr>
          <p:cNvGrpSpPr/>
          <p:nvPr/>
        </p:nvGrpSpPr>
        <p:grpSpPr>
          <a:xfrm>
            <a:off x="9607410" y="5271581"/>
            <a:ext cx="2003425" cy="680106"/>
            <a:chOff x="9256704" y="6579661"/>
            <a:chExt cx="2136461" cy="72526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06FBDCA-0580-D560-0890-66BF3E9BCD81}"/>
                </a:ext>
              </a:extLst>
            </p:cNvPr>
            <p:cNvSpPr/>
            <p:nvPr/>
          </p:nvSpPr>
          <p:spPr>
            <a:xfrm>
              <a:off x="9256704" y="6579661"/>
              <a:ext cx="557856" cy="276999"/>
            </a:xfrm>
            <a:prstGeom prst="rect">
              <a:avLst/>
            </a:prstGeom>
            <a:solidFill>
              <a:srgbClr val="FCEDA5"/>
            </a:solidFill>
            <a:ln>
              <a:solidFill>
                <a:srgbClr val="FCED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CFB598E-BB93-7923-1ABB-549172F18CDF}"/>
                </a:ext>
              </a:extLst>
            </p:cNvPr>
            <p:cNvSpPr/>
            <p:nvPr/>
          </p:nvSpPr>
          <p:spPr>
            <a:xfrm>
              <a:off x="9256704" y="7000101"/>
              <a:ext cx="557856" cy="276999"/>
            </a:xfrm>
            <a:prstGeom prst="rect">
              <a:avLst/>
            </a:prstGeom>
            <a:solidFill>
              <a:srgbClr val="7B4B25"/>
            </a:solidFill>
            <a:ln>
              <a:solidFill>
                <a:srgbClr val="7B4B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6FEC9D8-5205-998F-E7B3-9343D420C0E4}"/>
                </a:ext>
              </a:extLst>
            </p:cNvPr>
            <p:cNvSpPr txBox="1"/>
            <p:nvPr/>
          </p:nvSpPr>
          <p:spPr>
            <a:xfrm>
              <a:off x="9889676" y="6581222"/>
              <a:ext cx="1309965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Residential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EF641D6-1F8E-4255-A79E-96982D016F49}"/>
                </a:ext>
              </a:extLst>
            </p:cNvPr>
            <p:cNvSpPr txBox="1"/>
            <p:nvPr/>
          </p:nvSpPr>
          <p:spPr>
            <a:xfrm>
              <a:off x="9868575" y="6976714"/>
              <a:ext cx="1524590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Non-Residential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9E554A6-EC13-D5F5-C969-F8825F8CCC6A}"/>
              </a:ext>
            </a:extLst>
          </p:cNvPr>
          <p:cNvSpPr txBox="1"/>
          <p:nvPr/>
        </p:nvSpPr>
        <p:spPr>
          <a:xfrm rot="19387296">
            <a:off x="4107216" y="3952840"/>
            <a:ext cx="1498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Cherry River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9949833-18F8-EDFB-023D-8542BF85BF04}"/>
              </a:ext>
            </a:extLst>
          </p:cNvPr>
          <p:cNvGrpSpPr/>
          <p:nvPr/>
        </p:nvGrpSpPr>
        <p:grpSpPr>
          <a:xfrm>
            <a:off x="563047" y="2048788"/>
            <a:ext cx="581129" cy="1700252"/>
            <a:chOff x="299715" y="1328975"/>
            <a:chExt cx="581129" cy="1700252"/>
          </a:xfrm>
        </p:grpSpPr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DB6BFA64-32FA-9B84-30C7-0D36481EA7FF}"/>
                </a:ext>
              </a:extLst>
            </p:cNvPr>
            <p:cNvSpPr txBox="1">
              <a:spLocks/>
            </p:cNvSpPr>
            <p:nvPr/>
          </p:nvSpPr>
          <p:spPr>
            <a:xfrm>
              <a:off x="329487" y="1328975"/>
              <a:ext cx="551357" cy="170025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0.1 ft.</a:t>
              </a: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br>
                <a:rPr lang="en-US" sz="1050" dirty="0">
                  <a:latin typeface="Arial Narrow" panose="020B0606020202030204" pitchFamily="34" charset="0"/>
                </a:rPr>
              </a:b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00" b="1" dirty="0">
                  <a:latin typeface="Arial Narrow" panose="020B0606020202030204" pitchFamily="34" charset="0"/>
                </a:rPr>
                <a:t>14.7 ft.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003DC41-7CA7-E1D6-4DAF-263C2EA369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5683" t="11771" r="46770" b="12698"/>
            <a:stretch/>
          </p:blipFill>
          <p:spPr>
            <a:xfrm rot="10800000" flipH="1">
              <a:off x="299715" y="1328976"/>
              <a:ext cx="105262" cy="1700251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7B3A7F9-9BCB-863A-DD94-97DD519F1883}"/>
              </a:ext>
            </a:extLst>
          </p:cNvPr>
          <p:cNvSpPr txBox="1"/>
          <p:nvPr/>
        </p:nvSpPr>
        <p:spPr>
          <a:xfrm>
            <a:off x="458991" y="6347715"/>
            <a:ext cx="5445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11% of Richwood is in the 4% Annual Flood Chance</a:t>
            </a:r>
          </a:p>
        </p:txBody>
      </p:sp>
      <p:pic>
        <p:nvPicPr>
          <p:cNvPr id="2" name="Picture 1" descr="A bird flying over a map of a town&#10;&#10;Description automatically generated">
            <a:extLst>
              <a:ext uri="{FF2B5EF4-FFF2-40B4-BE49-F238E27FC236}">
                <a16:creationId xmlns:a16="http://schemas.microsoft.com/office/drawing/2014/main" id="{256CE132-FB78-8988-FE6C-90239598F0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83" y="53434"/>
            <a:ext cx="587597" cy="55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3254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river running through a valley&#10;&#10;Description automatically generated">
            <a:extLst>
              <a:ext uri="{FF2B5EF4-FFF2-40B4-BE49-F238E27FC236}">
                <a16:creationId xmlns:a16="http://schemas.microsoft.com/office/drawing/2014/main" id="{8BC63ACF-609D-D8A2-EA77-BA10A29E17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390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305925" y="89902"/>
            <a:ext cx="2321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Richwood, WV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191926" y="75993"/>
            <a:ext cx="566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2% Annual Chance (50-year)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19C6DC-C3A8-96B8-0321-0300A885B6E6}"/>
              </a:ext>
            </a:extLst>
          </p:cNvPr>
          <p:cNvSpPr txBox="1"/>
          <p:nvPr/>
        </p:nvSpPr>
        <p:spPr>
          <a:xfrm>
            <a:off x="7731165" y="6364713"/>
            <a:ext cx="387967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45% probability of flooding at least once over 30 years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C41C8C8-E408-6F88-4CEA-DD61DE47AC3E}"/>
              </a:ext>
            </a:extLst>
          </p:cNvPr>
          <p:cNvGrpSpPr/>
          <p:nvPr/>
        </p:nvGrpSpPr>
        <p:grpSpPr>
          <a:xfrm>
            <a:off x="9607410" y="5271581"/>
            <a:ext cx="2003425" cy="680106"/>
            <a:chOff x="9256704" y="6579661"/>
            <a:chExt cx="2136461" cy="72526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70B477B-A3B6-7A58-3942-25CD948ACB90}"/>
                </a:ext>
              </a:extLst>
            </p:cNvPr>
            <p:cNvSpPr/>
            <p:nvPr/>
          </p:nvSpPr>
          <p:spPr>
            <a:xfrm>
              <a:off x="9256704" y="6579661"/>
              <a:ext cx="557856" cy="276999"/>
            </a:xfrm>
            <a:prstGeom prst="rect">
              <a:avLst/>
            </a:prstGeom>
            <a:solidFill>
              <a:srgbClr val="FCEDA5"/>
            </a:solidFill>
            <a:ln>
              <a:solidFill>
                <a:srgbClr val="FCED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B75AA02-FCAE-AFD9-3DE2-73927A3D501D}"/>
                </a:ext>
              </a:extLst>
            </p:cNvPr>
            <p:cNvSpPr/>
            <p:nvPr/>
          </p:nvSpPr>
          <p:spPr>
            <a:xfrm>
              <a:off x="9256704" y="7000101"/>
              <a:ext cx="557856" cy="276999"/>
            </a:xfrm>
            <a:prstGeom prst="rect">
              <a:avLst/>
            </a:prstGeom>
            <a:solidFill>
              <a:srgbClr val="7B4B25"/>
            </a:solidFill>
            <a:ln>
              <a:solidFill>
                <a:srgbClr val="7B4B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BD6DFF9-BE25-7100-2513-3E587202B4D3}"/>
                </a:ext>
              </a:extLst>
            </p:cNvPr>
            <p:cNvSpPr txBox="1"/>
            <p:nvPr/>
          </p:nvSpPr>
          <p:spPr>
            <a:xfrm>
              <a:off x="9889676" y="6581222"/>
              <a:ext cx="1309965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Residential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391D271-D51C-9780-D438-15C599349E57}"/>
                </a:ext>
              </a:extLst>
            </p:cNvPr>
            <p:cNvSpPr txBox="1"/>
            <p:nvPr/>
          </p:nvSpPr>
          <p:spPr>
            <a:xfrm>
              <a:off x="9868575" y="6976714"/>
              <a:ext cx="1524590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Non-Residential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061ED5B-E9E7-EDCC-9DB2-22ECF8E7D904}"/>
              </a:ext>
            </a:extLst>
          </p:cNvPr>
          <p:cNvSpPr txBox="1"/>
          <p:nvPr/>
        </p:nvSpPr>
        <p:spPr>
          <a:xfrm rot="19387296">
            <a:off x="4101304" y="3935108"/>
            <a:ext cx="1557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Cherry River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A0B940E-993E-B8DA-A485-3C772BD6B2CC}"/>
              </a:ext>
            </a:extLst>
          </p:cNvPr>
          <p:cNvGrpSpPr/>
          <p:nvPr/>
        </p:nvGrpSpPr>
        <p:grpSpPr>
          <a:xfrm>
            <a:off x="563047" y="2048788"/>
            <a:ext cx="581129" cy="1700252"/>
            <a:chOff x="299715" y="1328975"/>
            <a:chExt cx="581129" cy="1700252"/>
          </a:xfrm>
        </p:grpSpPr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id="{FB53F527-1B27-B7E0-7C6A-33262E149CE8}"/>
                </a:ext>
              </a:extLst>
            </p:cNvPr>
            <p:cNvSpPr txBox="1">
              <a:spLocks/>
            </p:cNvSpPr>
            <p:nvPr/>
          </p:nvSpPr>
          <p:spPr>
            <a:xfrm>
              <a:off x="329487" y="1328975"/>
              <a:ext cx="551357" cy="170025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0.1 ft.</a:t>
              </a: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br>
                <a:rPr lang="en-US" sz="1050" dirty="0">
                  <a:latin typeface="Arial Narrow" panose="020B0606020202030204" pitchFamily="34" charset="0"/>
                </a:rPr>
              </a:b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00" b="1" dirty="0">
                  <a:latin typeface="Arial Narrow" panose="020B0606020202030204" pitchFamily="34" charset="0"/>
                </a:rPr>
                <a:t>17.3 ft.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0DCD13B-AA1C-44EF-DCF1-EDFEA205DF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5683" t="11771" r="46770" b="12698"/>
            <a:stretch/>
          </p:blipFill>
          <p:spPr>
            <a:xfrm rot="10800000" flipH="1">
              <a:off x="299715" y="1328976"/>
              <a:ext cx="105262" cy="1700251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C7090218-691C-35BF-02E5-C3EEF69FEABD}"/>
              </a:ext>
            </a:extLst>
          </p:cNvPr>
          <p:cNvSpPr txBox="1"/>
          <p:nvPr/>
        </p:nvSpPr>
        <p:spPr>
          <a:xfrm>
            <a:off x="458991" y="6347715"/>
            <a:ext cx="5445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16% of Richwood is in the 2% Annual Flood Chance</a:t>
            </a:r>
          </a:p>
        </p:txBody>
      </p:sp>
      <p:pic>
        <p:nvPicPr>
          <p:cNvPr id="6" name="Picture 5" descr="A bird flying over a map of a town&#10;&#10;Description automatically generated">
            <a:extLst>
              <a:ext uri="{FF2B5EF4-FFF2-40B4-BE49-F238E27FC236}">
                <a16:creationId xmlns:a16="http://schemas.microsoft.com/office/drawing/2014/main" id="{EEE88CAB-DB7F-BD6B-B3B9-7E87927DF3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83" y="53434"/>
            <a:ext cx="587597" cy="55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4897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river flowing through a valley&#10;&#10;Description automatically generated">
            <a:extLst>
              <a:ext uri="{FF2B5EF4-FFF2-40B4-BE49-F238E27FC236}">
                <a16:creationId xmlns:a16="http://schemas.microsoft.com/office/drawing/2014/main" id="{EB8D52EC-708F-CA2F-45D4-2885CB0611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390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305925" y="89902"/>
            <a:ext cx="2321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Richwood, WV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191926" y="75993"/>
            <a:ext cx="566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1% Annual Chance (100-year)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E60F89-C123-5D40-C947-8A6849E057A7}"/>
              </a:ext>
            </a:extLst>
          </p:cNvPr>
          <p:cNvSpPr txBox="1"/>
          <p:nvPr/>
        </p:nvSpPr>
        <p:spPr>
          <a:xfrm>
            <a:off x="7731165" y="6364713"/>
            <a:ext cx="387967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26% probability of flooding at least once over 30 years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2F56554-7E4C-9846-C04C-A0FA5F013A0C}"/>
              </a:ext>
            </a:extLst>
          </p:cNvPr>
          <p:cNvGrpSpPr/>
          <p:nvPr/>
        </p:nvGrpSpPr>
        <p:grpSpPr>
          <a:xfrm>
            <a:off x="9607410" y="5271581"/>
            <a:ext cx="2003425" cy="680106"/>
            <a:chOff x="9256704" y="6579661"/>
            <a:chExt cx="2136461" cy="72526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91A7D9F-6FE8-DBCF-A414-30C394BD5B3A}"/>
                </a:ext>
              </a:extLst>
            </p:cNvPr>
            <p:cNvSpPr/>
            <p:nvPr/>
          </p:nvSpPr>
          <p:spPr>
            <a:xfrm>
              <a:off x="9256704" y="6579661"/>
              <a:ext cx="557856" cy="276999"/>
            </a:xfrm>
            <a:prstGeom prst="rect">
              <a:avLst/>
            </a:prstGeom>
            <a:solidFill>
              <a:srgbClr val="FCEDA5"/>
            </a:solidFill>
            <a:ln>
              <a:solidFill>
                <a:srgbClr val="FCED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76FD69E-BB7B-2840-B6C9-E583A777F904}"/>
                </a:ext>
              </a:extLst>
            </p:cNvPr>
            <p:cNvSpPr/>
            <p:nvPr/>
          </p:nvSpPr>
          <p:spPr>
            <a:xfrm>
              <a:off x="9256704" y="7000101"/>
              <a:ext cx="557856" cy="276999"/>
            </a:xfrm>
            <a:prstGeom prst="rect">
              <a:avLst/>
            </a:prstGeom>
            <a:solidFill>
              <a:srgbClr val="7B4B25"/>
            </a:solidFill>
            <a:ln>
              <a:solidFill>
                <a:srgbClr val="7B4B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458DCF0-C881-5609-B575-8B3F4F4B32AF}"/>
                </a:ext>
              </a:extLst>
            </p:cNvPr>
            <p:cNvSpPr txBox="1"/>
            <p:nvPr/>
          </p:nvSpPr>
          <p:spPr>
            <a:xfrm>
              <a:off x="9889676" y="6581222"/>
              <a:ext cx="1309965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Residential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D9388FC-1D4D-95D0-AA0D-4ACDDB9F3B70}"/>
                </a:ext>
              </a:extLst>
            </p:cNvPr>
            <p:cNvSpPr txBox="1"/>
            <p:nvPr/>
          </p:nvSpPr>
          <p:spPr>
            <a:xfrm>
              <a:off x="9868575" y="6976714"/>
              <a:ext cx="1524590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Non-Residential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54DE5DF-C76D-AA79-0D22-C50B59D5D241}"/>
              </a:ext>
            </a:extLst>
          </p:cNvPr>
          <p:cNvSpPr txBox="1"/>
          <p:nvPr/>
        </p:nvSpPr>
        <p:spPr>
          <a:xfrm rot="19387296">
            <a:off x="4098792" y="3927575"/>
            <a:ext cx="1582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Cherry River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EDEE66C-0CED-57F7-177F-6388FB5AAAA3}"/>
              </a:ext>
            </a:extLst>
          </p:cNvPr>
          <p:cNvGrpSpPr/>
          <p:nvPr/>
        </p:nvGrpSpPr>
        <p:grpSpPr>
          <a:xfrm>
            <a:off x="563047" y="2048788"/>
            <a:ext cx="581129" cy="1700252"/>
            <a:chOff x="299715" y="1328975"/>
            <a:chExt cx="581129" cy="1700252"/>
          </a:xfrm>
        </p:grpSpPr>
        <p:sp>
          <p:nvSpPr>
            <p:cNvPr id="25" name="Content Placeholder 2">
              <a:extLst>
                <a:ext uri="{FF2B5EF4-FFF2-40B4-BE49-F238E27FC236}">
                  <a16:creationId xmlns:a16="http://schemas.microsoft.com/office/drawing/2014/main" id="{037C4CAF-D9E0-B6BF-54E1-B7CD3A015291}"/>
                </a:ext>
              </a:extLst>
            </p:cNvPr>
            <p:cNvSpPr txBox="1">
              <a:spLocks/>
            </p:cNvSpPr>
            <p:nvPr/>
          </p:nvSpPr>
          <p:spPr>
            <a:xfrm>
              <a:off x="329487" y="1328975"/>
              <a:ext cx="551357" cy="170025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0.1 ft.</a:t>
              </a: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br>
                <a:rPr lang="en-US" sz="1050" dirty="0">
                  <a:latin typeface="Arial Narrow" panose="020B0606020202030204" pitchFamily="34" charset="0"/>
                </a:rPr>
              </a:b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00" b="1" dirty="0">
                  <a:latin typeface="Arial Narrow" panose="020B0606020202030204" pitchFamily="34" charset="0"/>
                </a:rPr>
                <a:t>17.9 ft.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B44AF06-C8CA-46D5-0827-F628BE99E8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5683" t="11771" r="46770" b="12698"/>
            <a:stretch/>
          </p:blipFill>
          <p:spPr>
            <a:xfrm rot="10800000" flipH="1">
              <a:off x="299715" y="1328976"/>
              <a:ext cx="105262" cy="1700251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404705D-32DE-DBC3-1367-0B195FCCA5FC}"/>
              </a:ext>
            </a:extLst>
          </p:cNvPr>
          <p:cNvSpPr txBox="1"/>
          <p:nvPr/>
        </p:nvSpPr>
        <p:spPr>
          <a:xfrm>
            <a:off x="458991" y="6347715"/>
            <a:ext cx="5445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18% of Richwood is in the 1% Annual Flood Chance</a:t>
            </a:r>
          </a:p>
        </p:txBody>
      </p:sp>
      <p:pic>
        <p:nvPicPr>
          <p:cNvPr id="2" name="Picture 1" descr="A bird flying over a map of a town&#10;&#10;Description automatically generated">
            <a:extLst>
              <a:ext uri="{FF2B5EF4-FFF2-40B4-BE49-F238E27FC236}">
                <a16:creationId xmlns:a16="http://schemas.microsoft.com/office/drawing/2014/main" id="{955CCA1E-2600-B6E1-A08E-AFF7C9FF33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83" y="53434"/>
            <a:ext cx="587597" cy="55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1504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river flowing through a valley&#10;&#10;Description automatically generated">
            <a:extLst>
              <a:ext uri="{FF2B5EF4-FFF2-40B4-BE49-F238E27FC236}">
                <a16:creationId xmlns:a16="http://schemas.microsoft.com/office/drawing/2014/main" id="{B80C8622-ECB5-D9FB-5070-1A3EC5E6AC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390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305925" y="89902"/>
            <a:ext cx="2321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Richwood, WV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191926" y="75993"/>
            <a:ext cx="5837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1%+ Annual Chance (100-year)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FD6AF3-BB3D-ECFA-B6B2-28B280C82BCA}"/>
              </a:ext>
            </a:extLst>
          </p:cNvPr>
          <p:cNvSpPr txBox="1"/>
          <p:nvPr/>
        </p:nvSpPr>
        <p:spPr>
          <a:xfrm>
            <a:off x="7731165" y="6364713"/>
            <a:ext cx="387967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26% probability of flooding at least once over 30 years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0DC4C7-1907-4E60-93CD-FC9952085178}"/>
              </a:ext>
            </a:extLst>
          </p:cNvPr>
          <p:cNvGrpSpPr/>
          <p:nvPr/>
        </p:nvGrpSpPr>
        <p:grpSpPr>
          <a:xfrm>
            <a:off x="9607410" y="5271581"/>
            <a:ext cx="2003425" cy="680106"/>
            <a:chOff x="9256704" y="6579661"/>
            <a:chExt cx="2136461" cy="72526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1F6A2DB-38CB-9ED9-261D-B0E9A9A8F5C2}"/>
                </a:ext>
              </a:extLst>
            </p:cNvPr>
            <p:cNvSpPr/>
            <p:nvPr/>
          </p:nvSpPr>
          <p:spPr>
            <a:xfrm>
              <a:off x="9256704" y="6579661"/>
              <a:ext cx="557856" cy="276999"/>
            </a:xfrm>
            <a:prstGeom prst="rect">
              <a:avLst/>
            </a:prstGeom>
            <a:solidFill>
              <a:srgbClr val="FCEDA5"/>
            </a:solidFill>
            <a:ln>
              <a:solidFill>
                <a:srgbClr val="FCED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D5BA3FF-D02F-BD9F-9425-93C98ADFFFB0}"/>
                </a:ext>
              </a:extLst>
            </p:cNvPr>
            <p:cNvSpPr/>
            <p:nvPr/>
          </p:nvSpPr>
          <p:spPr>
            <a:xfrm>
              <a:off x="9256704" y="7000101"/>
              <a:ext cx="557856" cy="276999"/>
            </a:xfrm>
            <a:prstGeom prst="rect">
              <a:avLst/>
            </a:prstGeom>
            <a:solidFill>
              <a:srgbClr val="7B4B25"/>
            </a:solidFill>
            <a:ln>
              <a:solidFill>
                <a:srgbClr val="7B4B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4A7D3CF-2750-6861-B979-0B2DD38E5CA7}"/>
                </a:ext>
              </a:extLst>
            </p:cNvPr>
            <p:cNvSpPr txBox="1"/>
            <p:nvPr/>
          </p:nvSpPr>
          <p:spPr>
            <a:xfrm>
              <a:off x="9889676" y="6581222"/>
              <a:ext cx="1309965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Residential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F50752B-A06E-8D1E-E785-75D3DC44E595}"/>
                </a:ext>
              </a:extLst>
            </p:cNvPr>
            <p:cNvSpPr txBox="1"/>
            <p:nvPr/>
          </p:nvSpPr>
          <p:spPr>
            <a:xfrm>
              <a:off x="9868575" y="6976714"/>
              <a:ext cx="1524590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Non-Residential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2E825FF-4BC1-51D7-2AB7-7CE079DA65D4}"/>
              </a:ext>
            </a:extLst>
          </p:cNvPr>
          <p:cNvSpPr txBox="1"/>
          <p:nvPr/>
        </p:nvSpPr>
        <p:spPr>
          <a:xfrm rot="19387296">
            <a:off x="4106709" y="3951319"/>
            <a:ext cx="1503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Cherry River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84B37A1-EEE0-D994-1646-8D7857AA945B}"/>
              </a:ext>
            </a:extLst>
          </p:cNvPr>
          <p:cNvGrpSpPr/>
          <p:nvPr/>
        </p:nvGrpSpPr>
        <p:grpSpPr>
          <a:xfrm>
            <a:off x="563047" y="2048788"/>
            <a:ext cx="581129" cy="1700252"/>
            <a:chOff x="299715" y="1328975"/>
            <a:chExt cx="581129" cy="1700252"/>
          </a:xfrm>
        </p:grpSpPr>
        <p:sp>
          <p:nvSpPr>
            <p:cNvPr id="23" name="Content Placeholder 2">
              <a:extLst>
                <a:ext uri="{FF2B5EF4-FFF2-40B4-BE49-F238E27FC236}">
                  <a16:creationId xmlns:a16="http://schemas.microsoft.com/office/drawing/2014/main" id="{5AC7A333-DC3C-7734-DA20-555198B9164B}"/>
                </a:ext>
              </a:extLst>
            </p:cNvPr>
            <p:cNvSpPr txBox="1">
              <a:spLocks/>
            </p:cNvSpPr>
            <p:nvPr/>
          </p:nvSpPr>
          <p:spPr>
            <a:xfrm>
              <a:off x="329487" y="1328975"/>
              <a:ext cx="551357" cy="170025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0.1 ft.</a:t>
              </a: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br>
                <a:rPr lang="en-US" sz="1050" dirty="0">
                  <a:latin typeface="Arial Narrow" panose="020B0606020202030204" pitchFamily="34" charset="0"/>
                </a:rPr>
              </a:b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00" b="1" dirty="0">
                  <a:latin typeface="Arial Narrow" panose="020B0606020202030204" pitchFamily="34" charset="0"/>
                </a:rPr>
                <a:t>26.7 ft.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952C439-9143-C055-1B5E-8977A5066C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5683" t="11771" r="46770" b="12698"/>
            <a:stretch/>
          </p:blipFill>
          <p:spPr>
            <a:xfrm rot="10800000" flipH="1">
              <a:off x="299715" y="1328976"/>
              <a:ext cx="105262" cy="1700251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642FF71F-C733-7754-C3A6-7368B439CF9C}"/>
              </a:ext>
            </a:extLst>
          </p:cNvPr>
          <p:cNvSpPr txBox="1"/>
          <p:nvPr/>
        </p:nvSpPr>
        <p:spPr>
          <a:xfrm>
            <a:off x="458991" y="6347715"/>
            <a:ext cx="5637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22% of Richwood is in the 1%+ Annual Flood Chance</a:t>
            </a:r>
          </a:p>
        </p:txBody>
      </p:sp>
      <p:sp>
        <p:nvSpPr>
          <p:cNvPr id="26" name="Explosion 2 14">
            <a:extLst>
              <a:ext uri="{FF2B5EF4-FFF2-40B4-BE49-F238E27FC236}">
                <a16:creationId xmlns:a16="http://schemas.microsoft.com/office/drawing/2014/main" id="{B53F566E-17B6-4425-26A1-434B5C781780}"/>
              </a:ext>
            </a:extLst>
          </p:cNvPr>
          <p:cNvSpPr/>
          <p:nvPr/>
        </p:nvSpPr>
        <p:spPr>
          <a:xfrm>
            <a:off x="9932528" y="1269405"/>
            <a:ext cx="2255898" cy="2317149"/>
          </a:xfrm>
          <a:prstGeom prst="irregularSeal2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Climate</a:t>
            </a:r>
          </a:p>
          <a:p>
            <a:pPr algn="ctr"/>
            <a:r>
              <a:rPr lang="en-US" dirty="0"/>
              <a:t>Change</a:t>
            </a:r>
          </a:p>
        </p:txBody>
      </p:sp>
      <p:pic>
        <p:nvPicPr>
          <p:cNvPr id="2" name="Picture 1" descr="A bird flying over a map of a town&#10;&#10;Description automatically generated">
            <a:extLst>
              <a:ext uri="{FF2B5EF4-FFF2-40B4-BE49-F238E27FC236}">
                <a16:creationId xmlns:a16="http://schemas.microsoft.com/office/drawing/2014/main" id="{6E58AA0D-01A3-CAE7-06DA-0EF06C22CC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83" y="53434"/>
            <a:ext cx="587597" cy="55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4529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river flowing through a valley">
            <a:extLst>
              <a:ext uri="{FF2B5EF4-FFF2-40B4-BE49-F238E27FC236}">
                <a16:creationId xmlns:a16="http://schemas.microsoft.com/office/drawing/2014/main" id="{7DA9613F-2E08-69EA-B929-B99F612EE2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390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305925" y="89902"/>
            <a:ext cx="2321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Richwood, WV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191926" y="75993"/>
            <a:ext cx="5837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0.2% Annual Chance (500-year)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07476C-24B6-08CF-EC4B-2D7D0262D188}"/>
              </a:ext>
            </a:extLst>
          </p:cNvPr>
          <p:cNvSpPr txBox="1"/>
          <p:nvPr/>
        </p:nvSpPr>
        <p:spPr>
          <a:xfrm>
            <a:off x="7731165" y="6364713"/>
            <a:ext cx="387967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6% probability of flooding at least once over 30 years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2F50B30-52F7-FFC8-7311-891ADF3187E1}"/>
              </a:ext>
            </a:extLst>
          </p:cNvPr>
          <p:cNvGrpSpPr/>
          <p:nvPr/>
        </p:nvGrpSpPr>
        <p:grpSpPr>
          <a:xfrm>
            <a:off x="9607410" y="5271581"/>
            <a:ext cx="2003425" cy="680106"/>
            <a:chOff x="9256704" y="6579661"/>
            <a:chExt cx="2136461" cy="72526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DE71929-021A-2BD9-D6F3-FE03399B0913}"/>
                </a:ext>
              </a:extLst>
            </p:cNvPr>
            <p:cNvSpPr/>
            <p:nvPr/>
          </p:nvSpPr>
          <p:spPr>
            <a:xfrm>
              <a:off x="9256704" y="6579661"/>
              <a:ext cx="557856" cy="276999"/>
            </a:xfrm>
            <a:prstGeom prst="rect">
              <a:avLst/>
            </a:prstGeom>
            <a:solidFill>
              <a:srgbClr val="FCEDA5"/>
            </a:solidFill>
            <a:ln>
              <a:solidFill>
                <a:srgbClr val="FCED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983FE53-C812-355A-800D-D721438D3C94}"/>
                </a:ext>
              </a:extLst>
            </p:cNvPr>
            <p:cNvSpPr/>
            <p:nvPr/>
          </p:nvSpPr>
          <p:spPr>
            <a:xfrm>
              <a:off x="9256704" y="7000101"/>
              <a:ext cx="557856" cy="276999"/>
            </a:xfrm>
            <a:prstGeom prst="rect">
              <a:avLst/>
            </a:prstGeom>
            <a:solidFill>
              <a:srgbClr val="7B4B25"/>
            </a:solidFill>
            <a:ln>
              <a:solidFill>
                <a:srgbClr val="7B4B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FE17578-BCA6-5FCA-2291-44D4F74DE440}"/>
                </a:ext>
              </a:extLst>
            </p:cNvPr>
            <p:cNvSpPr txBox="1"/>
            <p:nvPr/>
          </p:nvSpPr>
          <p:spPr>
            <a:xfrm>
              <a:off x="9889676" y="6581222"/>
              <a:ext cx="1309965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Residential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05100E0-7B54-C83C-47CF-DF96F9911F7E}"/>
                </a:ext>
              </a:extLst>
            </p:cNvPr>
            <p:cNvSpPr txBox="1"/>
            <p:nvPr/>
          </p:nvSpPr>
          <p:spPr>
            <a:xfrm>
              <a:off x="9868575" y="6976714"/>
              <a:ext cx="1524590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Non-Residential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7A0B903-02D1-6B87-2B45-5D4887680534}"/>
              </a:ext>
            </a:extLst>
          </p:cNvPr>
          <p:cNvSpPr txBox="1"/>
          <p:nvPr/>
        </p:nvSpPr>
        <p:spPr>
          <a:xfrm rot="19387296">
            <a:off x="4103157" y="3940663"/>
            <a:ext cx="1538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Cherry River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6DB9F93-4D21-2B00-B66C-2E30A30E23EE}"/>
              </a:ext>
            </a:extLst>
          </p:cNvPr>
          <p:cNvGrpSpPr/>
          <p:nvPr/>
        </p:nvGrpSpPr>
        <p:grpSpPr>
          <a:xfrm>
            <a:off x="563047" y="2048788"/>
            <a:ext cx="581129" cy="1700252"/>
            <a:chOff x="299715" y="1328975"/>
            <a:chExt cx="581129" cy="1700252"/>
          </a:xfrm>
        </p:grpSpPr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id="{5E675FA6-D66F-A948-2194-935A50983AF6}"/>
                </a:ext>
              </a:extLst>
            </p:cNvPr>
            <p:cNvSpPr txBox="1">
              <a:spLocks/>
            </p:cNvSpPr>
            <p:nvPr/>
          </p:nvSpPr>
          <p:spPr>
            <a:xfrm>
              <a:off x="329487" y="1328975"/>
              <a:ext cx="551357" cy="170025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0.1 ft.</a:t>
              </a: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br>
                <a:rPr lang="en-US" sz="1050" dirty="0">
                  <a:latin typeface="Arial Narrow" panose="020B0606020202030204" pitchFamily="34" charset="0"/>
                </a:rPr>
              </a:b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00" b="1" dirty="0">
                  <a:latin typeface="Arial Narrow" panose="020B0606020202030204" pitchFamily="34" charset="0"/>
                </a:rPr>
                <a:t>28.6 ft.</a:t>
              </a: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DEEEE639-6636-EC88-5A5F-09273E154B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5683" t="11771" r="46770" b="12698"/>
            <a:stretch/>
          </p:blipFill>
          <p:spPr>
            <a:xfrm rot="10800000" flipH="1">
              <a:off x="299715" y="1328976"/>
              <a:ext cx="105262" cy="1700251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FF9F798B-8331-3E55-7AA7-8FF8765152CA}"/>
              </a:ext>
            </a:extLst>
          </p:cNvPr>
          <p:cNvSpPr txBox="1"/>
          <p:nvPr/>
        </p:nvSpPr>
        <p:spPr>
          <a:xfrm>
            <a:off x="458991" y="6347715"/>
            <a:ext cx="5823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22% of Richwood is in the 0.2% Annual Flood Chance</a:t>
            </a:r>
          </a:p>
        </p:txBody>
      </p:sp>
      <p:pic>
        <p:nvPicPr>
          <p:cNvPr id="2" name="Picture 1" descr="A bird flying over a map of a town&#10;&#10;Description automatically generated">
            <a:extLst>
              <a:ext uri="{FF2B5EF4-FFF2-40B4-BE49-F238E27FC236}">
                <a16:creationId xmlns:a16="http://schemas.microsoft.com/office/drawing/2014/main" id="{54BD95D2-1FD3-D8A2-95F7-DC52B20B7F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83" y="53434"/>
            <a:ext cx="587597" cy="55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6738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 rot="20332568">
            <a:off x="6664257" y="2869341"/>
            <a:ext cx="22977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South Branch Potomac River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23"/>
          <a:stretch/>
        </p:blipFill>
        <p:spPr>
          <a:xfrm>
            <a:off x="42294" y="286728"/>
            <a:ext cx="12107411" cy="65500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8281543">
            <a:off x="3338474" y="5023520"/>
            <a:ext cx="26183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South Branch Potomac River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BDEF164-A6DE-5677-3F63-7B6B047BDF37}"/>
              </a:ext>
            </a:extLst>
          </p:cNvPr>
          <p:cNvSpPr txBox="1">
            <a:spLocks/>
          </p:cNvSpPr>
          <p:nvPr/>
        </p:nvSpPr>
        <p:spPr>
          <a:xfrm>
            <a:off x="0" y="1390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E6C367-F3F8-B6F9-46EB-3FFE59DDC719}"/>
              </a:ext>
            </a:extLst>
          </p:cNvPr>
          <p:cNvSpPr txBox="1"/>
          <p:nvPr/>
        </p:nvSpPr>
        <p:spPr>
          <a:xfrm>
            <a:off x="7460477" y="152545"/>
            <a:ext cx="6588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Hampshire Unincorporated Area, WV</a:t>
            </a:r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E24513-8C09-C1A1-EC4E-00DD9B77A6D4}"/>
              </a:ext>
            </a:extLst>
          </p:cNvPr>
          <p:cNvSpPr txBox="1"/>
          <p:nvPr/>
        </p:nvSpPr>
        <p:spPr>
          <a:xfrm>
            <a:off x="1563276" y="90990"/>
            <a:ext cx="566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1% Annual Chance (100-year) </a:t>
            </a:r>
          </a:p>
        </p:txBody>
      </p:sp>
      <p:pic>
        <p:nvPicPr>
          <p:cNvPr id="14" name="Picture 13" descr="A bird flying over a map of a town&#10;&#10;Description automatically generated">
            <a:extLst>
              <a:ext uri="{FF2B5EF4-FFF2-40B4-BE49-F238E27FC236}">
                <a16:creationId xmlns:a16="http://schemas.microsoft.com/office/drawing/2014/main" id="{70C34B37-43C4-A0C2-ED58-578334E250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83" y="53434"/>
            <a:ext cx="587597" cy="55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96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31" b="16691"/>
          <a:stretch/>
        </p:blipFill>
        <p:spPr>
          <a:xfrm>
            <a:off x="-9525" y="42"/>
            <a:ext cx="12192000" cy="6886533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F1AFC146-3054-2B34-7AF2-78D3CF187A13}"/>
              </a:ext>
            </a:extLst>
          </p:cNvPr>
          <p:cNvSpPr txBox="1">
            <a:spLocks/>
          </p:cNvSpPr>
          <p:nvPr/>
        </p:nvSpPr>
        <p:spPr>
          <a:xfrm>
            <a:off x="0" y="-17660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9B3FB15-35C4-8F9A-60D3-3D8EAD2FA3CC}"/>
              </a:ext>
            </a:extLst>
          </p:cNvPr>
          <p:cNvSpPr txBox="1"/>
          <p:nvPr/>
        </p:nvSpPr>
        <p:spPr>
          <a:xfrm>
            <a:off x="1191801" y="66468"/>
            <a:ext cx="566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10% Annual Chance (10-year)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FF2B436-4E8E-4D41-8D62-8A519C1CAAA8}"/>
              </a:ext>
            </a:extLst>
          </p:cNvPr>
          <p:cNvSpPr txBox="1"/>
          <p:nvPr/>
        </p:nvSpPr>
        <p:spPr>
          <a:xfrm>
            <a:off x="7515226" y="129597"/>
            <a:ext cx="4350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Sulphur Springs, WV</a:t>
            </a:r>
            <a:endParaRPr lang="en-US" sz="24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C776017-35FF-6106-A0F4-6B248B366EE3}"/>
              </a:ext>
            </a:extLst>
          </p:cNvPr>
          <p:cNvSpPr txBox="1"/>
          <p:nvPr/>
        </p:nvSpPr>
        <p:spPr>
          <a:xfrm>
            <a:off x="7731165" y="6364713"/>
            <a:ext cx="390838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96% probability of flooding at least once over 30 years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9B9A79F-0AD2-6C81-D75A-F38041EECBF9}"/>
              </a:ext>
            </a:extLst>
          </p:cNvPr>
          <p:cNvGrpSpPr/>
          <p:nvPr/>
        </p:nvGrpSpPr>
        <p:grpSpPr>
          <a:xfrm>
            <a:off x="563047" y="5526656"/>
            <a:ext cx="2003425" cy="680106"/>
            <a:chOff x="9256704" y="6579661"/>
            <a:chExt cx="2136461" cy="725268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BBC88B9-1459-9EAA-1BB3-40DF518C1BB8}"/>
                </a:ext>
              </a:extLst>
            </p:cNvPr>
            <p:cNvSpPr/>
            <p:nvPr/>
          </p:nvSpPr>
          <p:spPr>
            <a:xfrm>
              <a:off x="9256704" y="6579661"/>
              <a:ext cx="557856" cy="276999"/>
            </a:xfrm>
            <a:prstGeom prst="rect">
              <a:avLst/>
            </a:prstGeom>
            <a:solidFill>
              <a:srgbClr val="FCEDA5"/>
            </a:solidFill>
            <a:ln>
              <a:solidFill>
                <a:srgbClr val="FCED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FCC04059-81B4-9E66-FD67-1715D486CCB7}"/>
                </a:ext>
              </a:extLst>
            </p:cNvPr>
            <p:cNvSpPr/>
            <p:nvPr/>
          </p:nvSpPr>
          <p:spPr>
            <a:xfrm>
              <a:off x="9256704" y="7000101"/>
              <a:ext cx="557856" cy="276999"/>
            </a:xfrm>
            <a:prstGeom prst="rect">
              <a:avLst/>
            </a:prstGeom>
            <a:solidFill>
              <a:srgbClr val="7B4B25"/>
            </a:solidFill>
            <a:ln>
              <a:solidFill>
                <a:srgbClr val="7B4B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86C8610-867D-0E90-C5EB-8EEFF0199E2F}"/>
                </a:ext>
              </a:extLst>
            </p:cNvPr>
            <p:cNvSpPr txBox="1"/>
            <p:nvPr/>
          </p:nvSpPr>
          <p:spPr>
            <a:xfrm>
              <a:off x="9889676" y="6581222"/>
              <a:ext cx="1309965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Residential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821C913-85C4-EDC9-FF76-C12055380F61}"/>
                </a:ext>
              </a:extLst>
            </p:cNvPr>
            <p:cNvSpPr txBox="1"/>
            <p:nvPr/>
          </p:nvSpPr>
          <p:spPr>
            <a:xfrm>
              <a:off x="9868575" y="6976714"/>
              <a:ext cx="1524590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Non-Residential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DC3150E-757D-ECC4-CCE5-87E15B490DA8}"/>
              </a:ext>
            </a:extLst>
          </p:cNvPr>
          <p:cNvGrpSpPr/>
          <p:nvPr/>
        </p:nvGrpSpPr>
        <p:grpSpPr>
          <a:xfrm>
            <a:off x="563047" y="2048788"/>
            <a:ext cx="581129" cy="1700252"/>
            <a:chOff x="299715" y="1328975"/>
            <a:chExt cx="581129" cy="1700252"/>
          </a:xfrm>
        </p:grpSpPr>
        <p:sp>
          <p:nvSpPr>
            <p:cNvPr id="52" name="Content Placeholder 2">
              <a:extLst>
                <a:ext uri="{FF2B5EF4-FFF2-40B4-BE49-F238E27FC236}">
                  <a16:creationId xmlns:a16="http://schemas.microsoft.com/office/drawing/2014/main" id="{0FBDAE93-17C4-146A-1A95-376B7D4B2BC9}"/>
                </a:ext>
              </a:extLst>
            </p:cNvPr>
            <p:cNvSpPr txBox="1">
              <a:spLocks/>
            </p:cNvSpPr>
            <p:nvPr/>
          </p:nvSpPr>
          <p:spPr>
            <a:xfrm>
              <a:off x="329487" y="1328975"/>
              <a:ext cx="551357" cy="170025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0.1 ft.</a:t>
              </a: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br>
                <a:rPr lang="en-US" sz="1050" dirty="0">
                  <a:latin typeface="Arial Narrow" panose="020B0606020202030204" pitchFamily="34" charset="0"/>
                </a:rPr>
              </a:b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00" b="1" dirty="0">
                  <a:latin typeface="Arial Narrow" panose="020B0606020202030204" pitchFamily="34" charset="0"/>
                </a:rPr>
                <a:t>26 ft.</a:t>
              </a: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A3480D72-4E3E-31BB-E427-610C4CC01B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5683" t="11771" r="46770" b="12698"/>
            <a:stretch/>
          </p:blipFill>
          <p:spPr>
            <a:xfrm rot="10800000" flipH="1">
              <a:off x="299715" y="1328976"/>
              <a:ext cx="105262" cy="1700251"/>
            </a:xfrm>
            <a:prstGeom prst="rect">
              <a:avLst/>
            </a:prstGeom>
          </p:spPr>
        </p:pic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0DE36AB4-250A-F970-EAD6-67F617B9EA2D}"/>
              </a:ext>
            </a:extLst>
          </p:cNvPr>
          <p:cNvSpPr txBox="1"/>
          <p:nvPr/>
        </p:nvSpPr>
        <p:spPr>
          <a:xfrm>
            <a:off x="458990" y="6347715"/>
            <a:ext cx="6907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13% of White Sulphur Springs is in the 10% Annual Flood Chance</a:t>
            </a:r>
          </a:p>
        </p:txBody>
      </p:sp>
      <p:pic>
        <p:nvPicPr>
          <p:cNvPr id="3" name="Picture 2" descr="A bird flying over a map of a town&#10;&#10;Description automatically generated">
            <a:extLst>
              <a:ext uri="{FF2B5EF4-FFF2-40B4-BE49-F238E27FC236}">
                <a16:creationId xmlns:a16="http://schemas.microsoft.com/office/drawing/2014/main" id="{A275BEA3-960C-22AC-C889-80C860A3A7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83" y="53434"/>
            <a:ext cx="587597" cy="55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174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map of a river&#10;&#10;Description automatically generated">
            <a:extLst>
              <a:ext uri="{FF2B5EF4-FFF2-40B4-BE49-F238E27FC236}">
                <a16:creationId xmlns:a16="http://schemas.microsoft.com/office/drawing/2014/main" id="{99322C8B-2659-4370-B87C-3321901E0D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2" b="14478"/>
          <a:stretch/>
        </p:blipFill>
        <p:spPr>
          <a:xfrm>
            <a:off x="1891" y="-1"/>
            <a:ext cx="12188676" cy="685800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390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60878" y="87486"/>
            <a:ext cx="3619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Camden-on-Gauley, WV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144176" y="89902"/>
            <a:ext cx="5837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4% Annual Chance (25-year)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84AE9DC-50B9-4D2E-46BE-9E110FC2A643}"/>
              </a:ext>
            </a:extLst>
          </p:cNvPr>
          <p:cNvGrpSpPr/>
          <p:nvPr/>
        </p:nvGrpSpPr>
        <p:grpSpPr>
          <a:xfrm>
            <a:off x="9607410" y="5271581"/>
            <a:ext cx="2003425" cy="680106"/>
            <a:chOff x="9256704" y="6579661"/>
            <a:chExt cx="2136461" cy="725268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5FC11B5-3969-CD9D-786B-4B8CF4382E27}"/>
                </a:ext>
              </a:extLst>
            </p:cNvPr>
            <p:cNvSpPr/>
            <p:nvPr/>
          </p:nvSpPr>
          <p:spPr>
            <a:xfrm>
              <a:off x="9256704" y="6579661"/>
              <a:ext cx="557856" cy="276999"/>
            </a:xfrm>
            <a:prstGeom prst="rect">
              <a:avLst/>
            </a:prstGeom>
            <a:solidFill>
              <a:srgbClr val="FCEDA5"/>
            </a:solidFill>
            <a:ln>
              <a:solidFill>
                <a:srgbClr val="FCED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2CF0D79-3157-E026-F136-C50601DD7EC4}"/>
                </a:ext>
              </a:extLst>
            </p:cNvPr>
            <p:cNvSpPr/>
            <p:nvPr/>
          </p:nvSpPr>
          <p:spPr>
            <a:xfrm>
              <a:off x="9256704" y="7000101"/>
              <a:ext cx="557856" cy="276999"/>
            </a:xfrm>
            <a:prstGeom prst="rect">
              <a:avLst/>
            </a:prstGeom>
            <a:solidFill>
              <a:srgbClr val="7B4B25"/>
            </a:solidFill>
            <a:ln>
              <a:solidFill>
                <a:srgbClr val="7B4B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FBA7D66-AD51-A087-EF3C-8FAD77DA35C6}"/>
                </a:ext>
              </a:extLst>
            </p:cNvPr>
            <p:cNvSpPr txBox="1"/>
            <p:nvPr/>
          </p:nvSpPr>
          <p:spPr>
            <a:xfrm>
              <a:off x="9889676" y="6581222"/>
              <a:ext cx="1309965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Residential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2202E45-9AC1-4D4D-FD6F-9A228133A961}"/>
                </a:ext>
              </a:extLst>
            </p:cNvPr>
            <p:cNvSpPr txBox="1"/>
            <p:nvPr/>
          </p:nvSpPr>
          <p:spPr>
            <a:xfrm>
              <a:off x="9868575" y="6976714"/>
              <a:ext cx="1524590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Non-Residential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E0D219C-2E16-FC01-CFC4-A6A70AD3C504}"/>
              </a:ext>
            </a:extLst>
          </p:cNvPr>
          <p:cNvGrpSpPr/>
          <p:nvPr/>
        </p:nvGrpSpPr>
        <p:grpSpPr>
          <a:xfrm>
            <a:off x="563047" y="2048788"/>
            <a:ext cx="581129" cy="1700252"/>
            <a:chOff x="299715" y="1328975"/>
            <a:chExt cx="581129" cy="1700252"/>
          </a:xfrm>
        </p:grpSpPr>
        <p:sp>
          <p:nvSpPr>
            <p:cNvPr id="23" name="Content Placeholder 2">
              <a:extLst>
                <a:ext uri="{FF2B5EF4-FFF2-40B4-BE49-F238E27FC236}">
                  <a16:creationId xmlns:a16="http://schemas.microsoft.com/office/drawing/2014/main" id="{E5943CFD-F42B-E3CB-6DCC-B37FDF304E00}"/>
                </a:ext>
              </a:extLst>
            </p:cNvPr>
            <p:cNvSpPr txBox="1">
              <a:spLocks/>
            </p:cNvSpPr>
            <p:nvPr/>
          </p:nvSpPr>
          <p:spPr>
            <a:xfrm>
              <a:off x="329487" y="1328975"/>
              <a:ext cx="551357" cy="170025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0.1 ft.</a:t>
              </a: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50" b="1" dirty="0">
                  <a:latin typeface="Arial Narrow" panose="020B0606020202030204" pitchFamily="34" charset="0"/>
                </a:rPr>
                <a:t>25.3</a:t>
              </a:r>
              <a:r>
                <a:rPr lang="en-US" sz="1050" dirty="0">
                  <a:latin typeface="Arial Narrow" panose="020B0606020202030204" pitchFamily="34" charset="0"/>
                </a:rPr>
                <a:t> </a:t>
              </a:r>
              <a:r>
                <a:rPr lang="en-US" sz="1000" b="1" dirty="0">
                  <a:latin typeface="Arial Narrow" panose="020B0606020202030204" pitchFamily="34" charset="0"/>
                </a:rPr>
                <a:t>ft.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B87346E-DF6F-21D5-58D0-91946D3218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5683" t="11771" r="46770" b="12698"/>
            <a:stretch/>
          </p:blipFill>
          <p:spPr>
            <a:xfrm rot="10800000" flipH="1">
              <a:off x="299715" y="1328976"/>
              <a:ext cx="105262" cy="1700251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F57E685-A2B9-A733-D111-6F561A44F680}"/>
              </a:ext>
            </a:extLst>
          </p:cNvPr>
          <p:cNvSpPr txBox="1"/>
          <p:nvPr/>
        </p:nvSpPr>
        <p:spPr>
          <a:xfrm>
            <a:off x="7731165" y="6374238"/>
            <a:ext cx="387967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71% probability of flooding at least once over 30 years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9F798B-8331-3E55-7AA7-8FF8765152CA}"/>
              </a:ext>
            </a:extLst>
          </p:cNvPr>
          <p:cNvSpPr txBox="1"/>
          <p:nvPr/>
        </p:nvSpPr>
        <p:spPr>
          <a:xfrm>
            <a:off x="458991" y="6347715"/>
            <a:ext cx="5445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12% of Camden is in the 4% Annual Flood Chance</a:t>
            </a:r>
          </a:p>
        </p:txBody>
      </p:sp>
      <p:pic>
        <p:nvPicPr>
          <p:cNvPr id="11" name="Picture 10" descr="A bird flying over a map of a town&#10;&#10;Description automatically generated">
            <a:extLst>
              <a:ext uri="{FF2B5EF4-FFF2-40B4-BE49-F238E27FC236}">
                <a16:creationId xmlns:a16="http://schemas.microsoft.com/office/drawing/2014/main" id="{F4DC759B-CD26-FA3D-BCD3-35AED5E763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83" y="53434"/>
            <a:ext cx="587597" cy="5525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805A70-6319-0BC3-9EFA-8BAFAD8E3779}"/>
              </a:ext>
            </a:extLst>
          </p:cNvPr>
          <p:cNvSpPr txBox="1"/>
          <p:nvPr/>
        </p:nvSpPr>
        <p:spPr>
          <a:xfrm>
            <a:off x="458990" y="6148058"/>
            <a:ext cx="24097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FEMA, Effective Date: 2022</a:t>
            </a:r>
          </a:p>
        </p:txBody>
      </p:sp>
    </p:spTree>
    <p:extLst>
      <p:ext uri="{BB962C8B-B14F-4D97-AF65-F5344CB8AC3E}">
        <p14:creationId xmlns:p14="http://schemas.microsoft.com/office/powerpoint/2010/main" val="3199029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8" b="17099"/>
          <a:stretch/>
        </p:blipFill>
        <p:spPr>
          <a:xfrm>
            <a:off x="-1" y="0"/>
            <a:ext cx="12192231" cy="6858000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62959C10-7AFB-F2BB-1E63-E0DC23A35024}"/>
              </a:ext>
            </a:extLst>
          </p:cNvPr>
          <p:cNvSpPr txBox="1">
            <a:spLocks/>
          </p:cNvSpPr>
          <p:nvPr/>
        </p:nvSpPr>
        <p:spPr>
          <a:xfrm>
            <a:off x="0" y="-17660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0353438-BACB-A702-B1AA-6CF7258CC040}"/>
              </a:ext>
            </a:extLst>
          </p:cNvPr>
          <p:cNvSpPr txBox="1"/>
          <p:nvPr/>
        </p:nvSpPr>
        <p:spPr>
          <a:xfrm>
            <a:off x="1106076" y="66468"/>
            <a:ext cx="566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4% Annual Chance (25-year)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0B4977E-B2D5-7C9A-2027-9D5A6D72A5C4}"/>
              </a:ext>
            </a:extLst>
          </p:cNvPr>
          <p:cNvSpPr txBox="1"/>
          <p:nvPr/>
        </p:nvSpPr>
        <p:spPr>
          <a:xfrm>
            <a:off x="7515226" y="129597"/>
            <a:ext cx="4350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Sulphur Springs, WV</a:t>
            </a:r>
            <a:endParaRPr lang="en-US" sz="24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DE273D6-5D3E-EBB3-AD60-310DACB62659}"/>
              </a:ext>
            </a:extLst>
          </p:cNvPr>
          <p:cNvSpPr txBox="1"/>
          <p:nvPr/>
        </p:nvSpPr>
        <p:spPr>
          <a:xfrm>
            <a:off x="458990" y="6347715"/>
            <a:ext cx="676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17% of White Sulphur Springs is in the 4% Annual Flood Chance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820400A-18D1-D2B1-5D3C-CC5F42FCCC96}"/>
              </a:ext>
            </a:extLst>
          </p:cNvPr>
          <p:cNvSpPr txBox="1"/>
          <p:nvPr/>
        </p:nvSpPr>
        <p:spPr>
          <a:xfrm>
            <a:off x="7731165" y="6364713"/>
            <a:ext cx="400184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71% probability of flooding at least once over 30 years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9F4485F-0992-34DD-C354-B0955C87153B}"/>
              </a:ext>
            </a:extLst>
          </p:cNvPr>
          <p:cNvGrpSpPr/>
          <p:nvPr/>
        </p:nvGrpSpPr>
        <p:grpSpPr>
          <a:xfrm>
            <a:off x="563047" y="5526656"/>
            <a:ext cx="2003425" cy="680106"/>
            <a:chOff x="9256704" y="6579661"/>
            <a:chExt cx="2136461" cy="725268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7DCD9E34-DBCA-2C19-7095-BD6C03B67100}"/>
                </a:ext>
              </a:extLst>
            </p:cNvPr>
            <p:cNvSpPr/>
            <p:nvPr/>
          </p:nvSpPr>
          <p:spPr>
            <a:xfrm>
              <a:off x="9256704" y="6579661"/>
              <a:ext cx="557856" cy="276999"/>
            </a:xfrm>
            <a:prstGeom prst="rect">
              <a:avLst/>
            </a:prstGeom>
            <a:solidFill>
              <a:srgbClr val="FCEDA5"/>
            </a:solidFill>
            <a:ln>
              <a:solidFill>
                <a:srgbClr val="FCED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FB8A35E3-9275-9BFA-D635-0607DA5007BC}"/>
                </a:ext>
              </a:extLst>
            </p:cNvPr>
            <p:cNvSpPr/>
            <p:nvPr/>
          </p:nvSpPr>
          <p:spPr>
            <a:xfrm>
              <a:off x="9256704" y="7000101"/>
              <a:ext cx="557856" cy="276999"/>
            </a:xfrm>
            <a:prstGeom prst="rect">
              <a:avLst/>
            </a:prstGeom>
            <a:solidFill>
              <a:srgbClr val="7B4B25"/>
            </a:solidFill>
            <a:ln>
              <a:solidFill>
                <a:srgbClr val="7B4B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424E0C0-F450-2F3C-F2D4-85B4FD336B1B}"/>
                </a:ext>
              </a:extLst>
            </p:cNvPr>
            <p:cNvSpPr txBox="1"/>
            <p:nvPr/>
          </p:nvSpPr>
          <p:spPr>
            <a:xfrm>
              <a:off x="9889676" y="6581222"/>
              <a:ext cx="1309965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Residential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E99F14D6-92B8-9683-D31F-10DD4CBBDAAA}"/>
                </a:ext>
              </a:extLst>
            </p:cNvPr>
            <p:cNvSpPr txBox="1"/>
            <p:nvPr/>
          </p:nvSpPr>
          <p:spPr>
            <a:xfrm>
              <a:off x="9868575" y="6976714"/>
              <a:ext cx="1524590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Non-Residential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07C05063-FA53-DCD7-4292-1397FE16CB5E}"/>
              </a:ext>
            </a:extLst>
          </p:cNvPr>
          <p:cNvGrpSpPr/>
          <p:nvPr/>
        </p:nvGrpSpPr>
        <p:grpSpPr>
          <a:xfrm>
            <a:off x="563047" y="2048788"/>
            <a:ext cx="581129" cy="1700252"/>
            <a:chOff x="299715" y="1328975"/>
            <a:chExt cx="581129" cy="1700252"/>
          </a:xfrm>
        </p:grpSpPr>
        <p:sp>
          <p:nvSpPr>
            <p:cNvPr id="59" name="Content Placeholder 2">
              <a:extLst>
                <a:ext uri="{FF2B5EF4-FFF2-40B4-BE49-F238E27FC236}">
                  <a16:creationId xmlns:a16="http://schemas.microsoft.com/office/drawing/2014/main" id="{C695A475-2789-DD64-8750-B2D4D1028B9A}"/>
                </a:ext>
              </a:extLst>
            </p:cNvPr>
            <p:cNvSpPr txBox="1">
              <a:spLocks/>
            </p:cNvSpPr>
            <p:nvPr/>
          </p:nvSpPr>
          <p:spPr>
            <a:xfrm>
              <a:off x="329487" y="1328975"/>
              <a:ext cx="551357" cy="170025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0.1 ft.</a:t>
              </a: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br>
                <a:rPr lang="en-US" sz="1050" dirty="0">
                  <a:latin typeface="Arial Narrow" panose="020B0606020202030204" pitchFamily="34" charset="0"/>
                </a:rPr>
              </a:b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00" b="1" dirty="0">
                  <a:latin typeface="Arial Narrow" panose="020B0606020202030204" pitchFamily="34" charset="0"/>
                </a:rPr>
                <a:t>29 ft.</a:t>
              </a:r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C8CD37CE-13E1-1FAC-52FA-3AF63C55AC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5683" t="11771" r="46770" b="12698"/>
            <a:stretch/>
          </p:blipFill>
          <p:spPr>
            <a:xfrm rot="10800000" flipH="1">
              <a:off x="299715" y="1328976"/>
              <a:ext cx="105262" cy="1700251"/>
            </a:xfrm>
            <a:prstGeom prst="rect">
              <a:avLst/>
            </a:prstGeom>
          </p:spPr>
        </p:pic>
      </p:grpSp>
      <p:pic>
        <p:nvPicPr>
          <p:cNvPr id="3" name="Picture 2" descr="A bird flying over a map of a town&#10;&#10;Description automatically generated">
            <a:extLst>
              <a:ext uri="{FF2B5EF4-FFF2-40B4-BE49-F238E27FC236}">
                <a16:creationId xmlns:a16="http://schemas.microsoft.com/office/drawing/2014/main" id="{95600D88-B088-A9D1-2706-1D3D671B41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83" y="53434"/>
            <a:ext cx="587597" cy="55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6376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1" b="17096"/>
          <a:stretch/>
        </p:blipFill>
        <p:spPr>
          <a:xfrm>
            <a:off x="0" y="-17660"/>
            <a:ext cx="12192000" cy="687184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D6DB291C-7927-2935-674E-5003E97C7DF4}"/>
              </a:ext>
            </a:extLst>
          </p:cNvPr>
          <p:cNvSpPr txBox="1">
            <a:spLocks/>
          </p:cNvSpPr>
          <p:nvPr/>
        </p:nvSpPr>
        <p:spPr>
          <a:xfrm>
            <a:off x="0" y="-17660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6DB796D-58FB-1C1C-77E0-5B8103290187}"/>
              </a:ext>
            </a:extLst>
          </p:cNvPr>
          <p:cNvSpPr txBox="1"/>
          <p:nvPr/>
        </p:nvSpPr>
        <p:spPr>
          <a:xfrm>
            <a:off x="1106076" y="66468"/>
            <a:ext cx="566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2% Annual Chance (50-year)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C87E666-A5A3-1FA6-7C60-4167D4EA1F58}"/>
              </a:ext>
            </a:extLst>
          </p:cNvPr>
          <p:cNvSpPr txBox="1"/>
          <p:nvPr/>
        </p:nvSpPr>
        <p:spPr>
          <a:xfrm>
            <a:off x="7515226" y="129597"/>
            <a:ext cx="4350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Sulphur Springs, WV</a:t>
            </a:r>
            <a:endParaRPr lang="en-US" sz="2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360A85E-1EE1-5EC3-4A72-E80AF237FB59}"/>
              </a:ext>
            </a:extLst>
          </p:cNvPr>
          <p:cNvSpPr txBox="1"/>
          <p:nvPr/>
        </p:nvSpPr>
        <p:spPr>
          <a:xfrm>
            <a:off x="458991" y="6347715"/>
            <a:ext cx="6713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20% of White Sulphur Springs is in the 2% Annual Flood Chance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0C3F881-A23B-E8B0-4A47-870D236EF356}"/>
              </a:ext>
            </a:extLst>
          </p:cNvPr>
          <p:cNvSpPr txBox="1"/>
          <p:nvPr/>
        </p:nvSpPr>
        <p:spPr>
          <a:xfrm>
            <a:off x="7731165" y="6364713"/>
            <a:ext cx="389886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45% probability of flooding at least once over 30 years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A4874F8-1B7F-A937-5276-577D9804A92A}"/>
              </a:ext>
            </a:extLst>
          </p:cNvPr>
          <p:cNvGrpSpPr/>
          <p:nvPr/>
        </p:nvGrpSpPr>
        <p:grpSpPr>
          <a:xfrm>
            <a:off x="563047" y="5526656"/>
            <a:ext cx="2003425" cy="680106"/>
            <a:chOff x="9256704" y="6579661"/>
            <a:chExt cx="2136461" cy="725268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86F714E-7797-090F-5927-03DDFE9454E0}"/>
                </a:ext>
              </a:extLst>
            </p:cNvPr>
            <p:cNvSpPr/>
            <p:nvPr/>
          </p:nvSpPr>
          <p:spPr>
            <a:xfrm>
              <a:off x="9256704" y="6579661"/>
              <a:ext cx="557856" cy="276999"/>
            </a:xfrm>
            <a:prstGeom prst="rect">
              <a:avLst/>
            </a:prstGeom>
            <a:solidFill>
              <a:srgbClr val="FCEDA5"/>
            </a:solidFill>
            <a:ln>
              <a:solidFill>
                <a:srgbClr val="FCED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FC93D69-4E0A-43E2-D314-C1D1D841C162}"/>
                </a:ext>
              </a:extLst>
            </p:cNvPr>
            <p:cNvSpPr/>
            <p:nvPr/>
          </p:nvSpPr>
          <p:spPr>
            <a:xfrm>
              <a:off x="9256704" y="7000101"/>
              <a:ext cx="557856" cy="276999"/>
            </a:xfrm>
            <a:prstGeom prst="rect">
              <a:avLst/>
            </a:prstGeom>
            <a:solidFill>
              <a:srgbClr val="7B4B25"/>
            </a:solidFill>
            <a:ln>
              <a:solidFill>
                <a:srgbClr val="7B4B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1B5A6BC-9AAB-6564-6663-16319431F957}"/>
                </a:ext>
              </a:extLst>
            </p:cNvPr>
            <p:cNvSpPr txBox="1"/>
            <p:nvPr/>
          </p:nvSpPr>
          <p:spPr>
            <a:xfrm>
              <a:off x="9889676" y="6581222"/>
              <a:ext cx="1309965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Residential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4506601-1393-4F3C-C780-30BA14F2D121}"/>
                </a:ext>
              </a:extLst>
            </p:cNvPr>
            <p:cNvSpPr txBox="1"/>
            <p:nvPr/>
          </p:nvSpPr>
          <p:spPr>
            <a:xfrm>
              <a:off x="9868575" y="6976714"/>
              <a:ext cx="1524590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Non-Residential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0393723-8F79-B325-1099-868189A7B342}"/>
              </a:ext>
            </a:extLst>
          </p:cNvPr>
          <p:cNvGrpSpPr/>
          <p:nvPr/>
        </p:nvGrpSpPr>
        <p:grpSpPr>
          <a:xfrm>
            <a:off x="563047" y="2048788"/>
            <a:ext cx="581129" cy="1700252"/>
            <a:chOff x="299715" y="1328975"/>
            <a:chExt cx="581129" cy="1700252"/>
          </a:xfrm>
        </p:grpSpPr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id="{78EF41B4-B775-DFAB-ED3A-63304DD2098E}"/>
                </a:ext>
              </a:extLst>
            </p:cNvPr>
            <p:cNvSpPr txBox="1">
              <a:spLocks/>
            </p:cNvSpPr>
            <p:nvPr/>
          </p:nvSpPr>
          <p:spPr>
            <a:xfrm>
              <a:off x="329487" y="1328975"/>
              <a:ext cx="551357" cy="170025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0.1 ft.</a:t>
              </a: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br>
                <a:rPr lang="en-US" sz="1050" dirty="0">
                  <a:latin typeface="Arial Narrow" panose="020B0606020202030204" pitchFamily="34" charset="0"/>
                </a:rPr>
              </a:b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00" b="1" dirty="0">
                  <a:latin typeface="Arial Narrow" panose="020B0606020202030204" pitchFamily="34" charset="0"/>
                </a:rPr>
                <a:t>30 ft.</a:t>
              </a: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8C9FEF4D-58FB-76F1-015A-2B796F5D2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5683" t="11771" r="46770" b="12698"/>
            <a:stretch/>
          </p:blipFill>
          <p:spPr>
            <a:xfrm rot="10800000" flipH="1">
              <a:off x="299715" y="1328976"/>
              <a:ext cx="105262" cy="1700251"/>
            </a:xfrm>
            <a:prstGeom prst="rect">
              <a:avLst/>
            </a:prstGeom>
          </p:spPr>
        </p:pic>
      </p:grpSp>
      <p:pic>
        <p:nvPicPr>
          <p:cNvPr id="3" name="Picture 2" descr="A bird flying over a map of a town&#10;&#10;Description automatically generated">
            <a:extLst>
              <a:ext uri="{FF2B5EF4-FFF2-40B4-BE49-F238E27FC236}">
                <a16:creationId xmlns:a16="http://schemas.microsoft.com/office/drawing/2014/main" id="{68E9ECF2-CBD3-D679-4920-C295B3952E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83" y="53434"/>
            <a:ext cx="587597" cy="55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4644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3" b="17000"/>
          <a:stretch/>
        </p:blipFill>
        <p:spPr>
          <a:xfrm>
            <a:off x="0" y="28922"/>
            <a:ext cx="12188426" cy="682907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856901A1-7F61-E9E0-44AB-AC1151FA558C}"/>
              </a:ext>
            </a:extLst>
          </p:cNvPr>
          <p:cNvSpPr txBox="1">
            <a:spLocks/>
          </p:cNvSpPr>
          <p:nvPr/>
        </p:nvSpPr>
        <p:spPr>
          <a:xfrm>
            <a:off x="0" y="-17660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92BB8E-09CF-6F13-25BC-E7CF4BE0B2A9}"/>
              </a:ext>
            </a:extLst>
          </p:cNvPr>
          <p:cNvSpPr txBox="1"/>
          <p:nvPr/>
        </p:nvSpPr>
        <p:spPr>
          <a:xfrm>
            <a:off x="1191801" y="66468"/>
            <a:ext cx="566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1% Annual Chance (100-year)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414101-FCF3-A3ED-8E43-C8C3A175706F}"/>
              </a:ext>
            </a:extLst>
          </p:cNvPr>
          <p:cNvSpPr txBox="1"/>
          <p:nvPr/>
        </p:nvSpPr>
        <p:spPr>
          <a:xfrm>
            <a:off x="7515226" y="129597"/>
            <a:ext cx="4350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Sulphur Springs, WV</a:t>
            </a:r>
            <a:endParaRPr lang="en-US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44E5AD-0A83-7775-BA43-AF594555361C}"/>
              </a:ext>
            </a:extLst>
          </p:cNvPr>
          <p:cNvSpPr txBox="1"/>
          <p:nvPr/>
        </p:nvSpPr>
        <p:spPr>
          <a:xfrm>
            <a:off x="458991" y="6347715"/>
            <a:ext cx="6713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22% of White Sulphur Springs is in the 1% Annual Flood Chance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8DAD75-2F3F-4055-44B8-95877AB9BF0C}"/>
              </a:ext>
            </a:extLst>
          </p:cNvPr>
          <p:cNvSpPr txBox="1"/>
          <p:nvPr/>
        </p:nvSpPr>
        <p:spPr>
          <a:xfrm>
            <a:off x="7731165" y="6364713"/>
            <a:ext cx="388933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26% probability of flooding at least once over 30 years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7580040-DD31-BB7A-CB6E-F0FBC4B03098}"/>
              </a:ext>
            </a:extLst>
          </p:cNvPr>
          <p:cNvGrpSpPr/>
          <p:nvPr/>
        </p:nvGrpSpPr>
        <p:grpSpPr>
          <a:xfrm>
            <a:off x="563047" y="5526656"/>
            <a:ext cx="2003425" cy="680106"/>
            <a:chOff x="9256704" y="6579661"/>
            <a:chExt cx="2136461" cy="72526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97262CB-A915-A867-BAAC-1ECDF6E0DB49}"/>
                </a:ext>
              </a:extLst>
            </p:cNvPr>
            <p:cNvSpPr/>
            <p:nvPr/>
          </p:nvSpPr>
          <p:spPr>
            <a:xfrm>
              <a:off x="9256704" y="6579661"/>
              <a:ext cx="557856" cy="276999"/>
            </a:xfrm>
            <a:prstGeom prst="rect">
              <a:avLst/>
            </a:prstGeom>
            <a:solidFill>
              <a:srgbClr val="FCEDA5"/>
            </a:solidFill>
            <a:ln>
              <a:solidFill>
                <a:srgbClr val="FCED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9C3C2C0-A473-1C1B-BC6B-1F57B5E1C639}"/>
                </a:ext>
              </a:extLst>
            </p:cNvPr>
            <p:cNvSpPr/>
            <p:nvPr/>
          </p:nvSpPr>
          <p:spPr>
            <a:xfrm>
              <a:off x="9256704" y="7000101"/>
              <a:ext cx="557856" cy="276999"/>
            </a:xfrm>
            <a:prstGeom prst="rect">
              <a:avLst/>
            </a:prstGeom>
            <a:solidFill>
              <a:srgbClr val="7B4B25"/>
            </a:solidFill>
            <a:ln>
              <a:solidFill>
                <a:srgbClr val="7B4B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3B65CDA-B643-DFAE-69CA-1841865D1947}"/>
                </a:ext>
              </a:extLst>
            </p:cNvPr>
            <p:cNvSpPr txBox="1"/>
            <p:nvPr/>
          </p:nvSpPr>
          <p:spPr>
            <a:xfrm>
              <a:off x="9889676" y="6581222"/>
              <a:ext cx="1309965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Residential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526261A-BB37-FACD-5F3C-771A159B4168}"/>
                </a:ext>
              </a:extLst>
            </p:cNvPr>
            <p:cNvSpPr txBox="1"/>
            <p:nvPr/>
          </p:nvSpPr>
          <p:spPr>
            <a:xfrm>
              <a:off x="9868575" y="6976714"/>
              <a:ext cx="1524590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Non-Residential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66BF0E4-5055-3039-2991-6A08ED9F50E2}"/>
              </a:ext>
            </a:extLst>
          </p:cNvPr>
          <p:cNvGrpSpPr/>
          <p:nvPr/>
        </p:nvGrpSpPr>
        <p:grpSpPr>
          <a:xfrm>
            <a:off x="563047" y="2048788"/>
            <a:ext cx="581129" cy="1700252"/>
            <a:chOff x="299715" y="1328975"/>
            <a:chExt cx="581129" cy="1700252"/>
          </a:xfrm>
        </p:grpSpPr>
        <p:sp>
          <p:nvSpPr>
            <p:cNvPr id="25" name="Content Placeholder 2">
              <a:extLst>
                <a:ext uri="{FF2B5EF4-FFF2-40B4-BE49-F238E27FC236}">
                  <a16:creationId xmlns:a16="http://schemas.microsoft.com/office/drawing/2014/main" id="{6BCA4B2B-1462-AB0D-A0FC-3C86C0EEF1BF}"/>
                </a:ext>
              </a:extLst>
            </p:cNvPr>
            <p:cNvSpPr txBox="1">
              <a:spLocks/>
            </p:cNvSpPr>
            <p:nvPr/>
          </p:nvSpPr>
          <p:spPr>
            <a:xfrm>
              <a:off x="329487" y="1328975"/>
              <a:ext cx="551357" cy="170025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0.1 ft.</a:t>
              </a: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br>
                <a:rPr lang="en-US" sz="1050" dirty="0">
                  <a:latin typeface="Arial Narrow" panose="020B0606020202030204" pitchFamily="34" charset="0"/>
                </a:rPr>
              </a:b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00" b="1" dirty="0">
                  <a:latin typeface="Arial Narrow" panose="020B0606020202030204" pitchFamily="34" charset="0"/>
                </a:rPr>
                <a:t>35 ft.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17855AC-B7EA-0353-6DC2-69F8C0D4CB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5683" t="11771" r="46770" b="12698"/>
            <a:stretch/>
          </p:blipFill>
          <p:spPr>
            <a:xfrm rot="10800000" flipH="1">
              <a:off x="299715" y="1328976"/>
              <a:ext cx="105262" cy="1700251"/>
            </a:xfrm>
            <a:prstGeom prst="rect">
              <a:avLst/>
            </a:prstGeom>
          </p:spPr>
        </p:pic>
      </p:grpSp>
      <p:pic>
        <p:nvPicPr>
          <p:cNvPr id="3" name="Picture 2" descr="A bird flying over a map of a town&#10;&#10;Description automatically generated">
            <a:extLst>
              <a:ext uri="{FF2B5EF4-FFF2-40B4-BE49-F238E27FC236}">
                <a16:creationId xmlns:a16="http://schemas.microsoft.com/office/drawing/2014/main" id="{A5DB7686-9142-7A63-07CF-247CC4F408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83" y="53434"/>
            <a:ext cx="587597" cy="55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5523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2" b="17103"/>
          <a:stretch/>
        </p:blipFill>
        <p:spPr>
          <a:xfrm>
            <a:off x="0" y="-17660"/>
            <a:ext cx="12188426" cy="6875659"/>
          </a:xfrm>
          <a:prstGeom prst="rect">
            <a:avLst/>
          </a:prstGeom>
        </p:spPr>
      </p:pic>
      <p:sp>
        <p:nvSpPr>
          <p:cNvPr id="15" name="Explosion 2 14"/>
          <p:cNvSpPr/>
          <p:nvPr/>
        </p:nvSpPr>
        <p:spPr>
          <a:xfrm>
            <a:off x="9932528" y="1269405"/>
            <a:ext cx="2255898" cy="2317149"/>
          </a:xfrm>
          <a:prstGeom prst="irregularSeal2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Climate</a:t>
            </a:r>
          </a:p>
          <a:p>
            <a:pPr algn="ctr"/>
            <a:r>
              <a:rPr lang="en-US" dirty="0"/>
              <a:t>Change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0598836-D34F-A0BC-FB44-ABDA0AE31722}"/>
              </a:ext>
            </a:extLst>
          </p:cNvPr>
          <p:cNvSpPr txBox="1">
            <a:spLocks/>
          </p:cNvSpPr>
          <p:nvPr/>
        </p:nvSpPr>
        <p:spPr>
          <a:xfrm>
            <a:off x="0" y="-17660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977FE6A-F88C-0173-0C4A-2F6DF191F6F3}"/>
              </a:ext>
            </a:extLst>
          </p:cNvPr>
          <p:cNvSpPr txBox="1"/>
          <p:nvPr/>
        </p:nvSpPr>
        <p:spPr>
          <a:xfrm>
            <a:off x="1247775" y="70852"/>
            <a:ext cx="5797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1% +Annual Chance (100-year)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E49A3F-A854-574D-E41C-92758672C223}"/>
              </a:ext>
            </a:extLst>
          </p:cNvPr>
          <p:cNvSpPr txBox="1"/>
          <p:nvPr/>
        </p:nvSpPr>
        <p:spPr>
          <a:xfrm>
            <a:off x="7515226" y="129597"/>
            <a:ext cx="4350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Sulphur Springs, WV</a:t>
            </a:r>
            <a:endParaRPr lang="en-US" sz="2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2FEA18-27E5-F73B-87AC-8C487C8A8606}"/>
              </a:ext>
            </a:extLst>
          </p:cNvPr>
          <p:cNvSpPr txBox="1"/>
          <p:nvPr/>
        </p:nvSpPr>
        <p:spPr>
          <a:xfrm>
            <a:off x="7731165" y="6364713"/>
            <a:ext cx="391791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26% probability of flooding at least once over 30 years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145B3C0-2D71-7EAD-BB29-438BC5E86593}"/>
              </a:ext>
            </a:extLst>
          </p:cNvPr>
          <p:cNvGrpSpPr/>
          <p:nvPr/>
        </p:nvGrpSpPr>
        <p:grpSpPr>
          <a:xfrm>
            <a:off x="563047" y="5526656"/>
            <a:ext cx="2003425" cy="680106"/>
            <a:chOff x="9256704" y="6579661"/>
            <a:chExt cx="2136461" cy="72526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BF6789C-4EA5-7FBF-1A31-6B556C6F83F7}"/>
                </a:ext>
              </a:extLst>
            </p:cNvPr>
            <p:cNvSpPr/>
            <p:nvPr/>
          </p:nvSpPr>
          <p:spPr>
            <a:xfrm>
              <a:off x="9256704" y="6579661"/>
              <a:ext cx="557856" cy="276999"/>
            </a:xfrm>
            <a:prstGeom prst="rect">
              <a:avLst/>
            </a:prstGeom>
            <a:solidFill>
              <a:srgbClr val="FCEDA5"/>
            </a:solidFill>
            <a:ln>
              <a:solidFill>
                <a:srgbClr val="FCED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2836E38-D480-F393-14EF-F1398180A496}"/>
                </a:ext>
              </a:extLst>
            </p:cNvPr>
            <p:cNvSpPr/>
            <p:nvPr/>
          </p:nvSpPr>
          <p:spPr>
            <a:xfrm>
              <a:off x="9256704" y="7000101"/>
              <a:ext cx="557856" cy="276999"/>
            </a:xfrm>
            <a:prstGeom prst="rect">
              <a:avLst/>
            </a:prstGeom>
            <a:solidFill>
              <a:srgbClr val="7B4B25"/>
            </a:solidFill>
            <a:ln>
              <a:solidFill>
                <a:srgbClr val="7B4B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120F987-1688-0959-6C0B-2C9CF8AC66F0}"/>
                </a:ext>
              </a:extLst>
            </p:cNvPr>
            <p:cNvSpPr txBox="1"/>
            <p:nvPr/>
          </p:nvSpPr>
          <p:spPr>
            <a:xfrm>
              <a:off x="9889676" y="6581222"/>
              <a:ext cx="1309965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Residential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C840328-2DB8-82A7-8C41-884E8B0CA8C6}"/>
                </a:ext>
              </a:extLst>
            </p:cNvPr>
            <p:cNvSpPr txBox="1"/>
            <p:nvPr/>
          </p:nvSpPr>
          <p:spPr>
            <a:xfrm>
              <a:off x="9868575" y="6976714"/>
              <a:ext cx="1524590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Non-Residential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D317C87-1B86-4A93-346C-48EA5C07BD45}"/>
              </a:ext>
            </a:extLst>
          </p:cNvPr>
          <p:cNvGrpSpPr/>
          <p:nvPr/>
        </p:nvGrpSpPr>
        <p:grpSpPr>
          <a:xfrm>
            <a:off x="563047" y="2048788"/>
            <a:ext cx="581129" cy="1700252"/>
            <a:chOff x="299715" y="1328975"/>
            <a:chExt cx="581129" cy="1700252"/>
          </a:xfrm>
        </p:grpSpPr>
        <p:sp>
          <p:nvSpPr>
            <p:cNvPr id="25" name="Content Placeholder 2">
              <a:extLst>
                <a:ext uri="{FF2B5EF4-FFF2-40B4-BE49-F238E27FC236}">
                  <a16:creationId xmlns:a16="http://schemas.microsoft.com/office/drawing/2014/main" id="{AF3F61AD-1961-79BB-D4B7-2410EB9B3477}"/>
                </a:ext>
              </a:extLst>
            </p:cNvPr>
            <p:cNvSpPr txBox="1">
              <a:spLocks/>
            </p:cNvSpPr>
            <p:nvPr/>
          </p:nvSpPr>
          <p:spPr>
            <a:xfrm>
              <a:off x="329487" y="1328975"/>
              <a:ext cx="551357" cy="170025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0.1 ft.</a:t>
              </a: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br>
                <a:rPr lang="en-US" sz="1050" dirty="0">
                  <a:latin typeface="Arial Narrow" panose="020B0606020202030204" pitchFamily="34" charset="0"/>
                </a:rPr>
              </a:b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00" b="1" dirty="0">
                  <a:latin typeface="Arial Narrow" panose="020B0606020202030204" pitchFamily="34" charset="0"/>
                </a:rPr>
                <a:t>35 ft.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BB437C5-8D79-94E7-6920-4BA97BD993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5683" t="11771" r="46770" b="12698"/>
            <a:stretch/>
          </p:blipFill>
          <p:spPr>
            <a:xfrm rot="10800000" flipH="1">
              <a:off x="299715" y="1328976"/>
              <a:ext cx="105262" cy="1700251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944E5AD-0A83-7775-BA43-AF594555361C}"/>
              </a:ext>
            </a:extLst>
          </p:cNvPr>
          <p:cNvSpPr txBox="1"/>
          <p:nvPr/>
        </p:nvSpPr>
        <p:spPr>
          <a:xfrm>
            <a:off x="458991" y="6347715"/>
            <a:ext cx="6970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25% of White Sulphur Springs is in the 1% +Annual Flood Chance</a:t>
            </a:r>
          </a:p>
        </p:txBody>
      </p:sp>
      <p:pic>
        <p:nvPicPr>
          <p:cNvPr id="3" name="Picture 2" descr="A bird flying over a map of a town&#10;&#10;Description automatically generated">
            <a:extLst>
              <a:ext uri="{FF2B5EF4-FFF2-40B4-BE49-F238E27FC236}">
                <a16:creationId xmlns:a16="http://schemas.microsoft.com/office/drawing/2014/main" id="{71830366-D439-9E9B-BDA2-70960751E3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83" y="53434"/>
            <a:ext cx="587597" cy="55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0681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0" b="16990"/>
          <a:stretch/>
        </p:blipFill>
        <p:spPr>
          <a:xfrm>
            <a:off x="0" y="10017"/>
            <a:ext cx="12192000" cy="6837966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F240FD0C-959F-EE2C-5F12-FF837EA027F7}"/>
              </a:ext>
            </a:extLst>
          </p:cNvPr>
          <p:cNvSpPr txBox="1">
            <a:spLocks/>
          </p:cNvSpPr>
          <p:nvPr/>
        </p:nvSpPr>
        <p:spPr>
          <a:xfrm>
            <a:off x="0" y="-17660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EAC6CE-3A28-24BB-B55B-D913DC9E582E}"/>
              </a:ext>
            </a:extLst>
          </p:cNvPr>
          <p:cNvSpPr txBox="1"/>
          <p:nvPr/>
        </p:nvSpPr>
        <p:spPr>
          <a:xfrm>
            <a:off x="1257301" y="70852"/>
            <a:ext cx="5825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0.2% Annual Chance (500-year)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73506BC-0917-B58D-FD3E-5103A8A29A41}"/>
              </a:ext>
            </a:extLst>
          </p:cNvPr>
          <p:cNvSpPr txBox="1"/>
          <p:nvPr/>
        </p:nvSpPr>
        <p:spPr>
          <a:xfrm>
            <a:off x="7515226" y="129597"/>
            <a:ext cx="4350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Sulphur Springs, WV</a:t>
            </a:r>
            <a:endParaRPr lang="en-US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3E23D9-0828-B208-367D-FB3C5F094364}"/>
              </a:ext>
            </a:extLst>
          </p:cNvPr>
          <p:cNvSpPr txBox="1"/>
          <p:nvPr/>
        </p:nvSpPr>
        <p:spPr>
          <a:xfrm>
            <a:off x="458991" y="6347715"/>
            <a:ext cx="6932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18% of White Sulphur Springs is in the 0.2% Annual Flood Chance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7877001-5E42-2E0C-FBCD-6DCF294E1D60}"/>
              </a:ext>
            </a:extLst>
          </p:cNvPr>
          <p:cNvSpPr txBox="1"/>
          <p:nvPr/>
        </p:nvSpPr>
        <p:spPr>
          <a:xfrm>
            <a:off x="7731165" y="6364713"/>
            <a:ext cx="386076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6% probability of flooding at least once over 30 years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5AD7C2E-2560-E2AC-D041-63EA1F5401F3}"/>
              </a:ext>
            </a:extLst>
          </p:cNvPr>
          <p:cNvGrpSpPr/>
          <p:nvPr/>
        </p:nvGrpSpPr>
        <p:grpSpPr>
          <a:xfrm>
            <a:off x="563047" y="5526656"/>
            <a:ext cx="2003425" cy="680106"/>
            <a:chOff x="9256704" y="6579661"/>
            <a:chExt cx="2136461" cy="72526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CF3B490-3275-F4DD-823A-EA67D74CCC10}"/>
                </a:ext>
              </a:extLst>
            </p:cNvPr>
            <p:cNvSpPr/>
            <p:nvPr/>
          </p:nvSpPr>
          <p:spPr>
            <a:xfrm>
              <a:off x="9256704" y="6579661"/>
              <a:ext cx="557856" cy="276999"/>
            </a:xfrm>
            <a:prstGeom prst="rect">
              <a:avLst/>
            </a:prstGeom>
            <a:solidFill>
              <a:srgbClr val="FCEDA5"/>
            </a:solidFill>
            <a:ln>
              <a:solidFill>
                <a:srgbClr val="FCED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04F4F85-40C3-8234-F0E2-E5598D291864}"/>
                </a:ext>
              </a:extLst>
            </p:cNvPr>
            <p:cNvSpPr/>
            <p:nvPr/>
          </p:nvSpPr>
          <p:spPr>
            <a:xfrm>
              <a:off x="9256704" y="7000101"/>
              <a:ext cx="557856" cy="276999"/>
            </a:xfrm>
            <a:prstGeom prst="rect">
              <a:avLst/>
            </a:prstGeom>
            <a:solidFill>
              <a:srgbClr val="7B4B25"/>
            </a:solidFill>
            <a:ln>
              <a:solidFill>
                <a:srgbClr val="7B4B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700E3B2-D00C-01A0-3959-08E6FF95CF51}"/>
                </a:ext>
              </a:extLst>
            </p:cNvPr>
            <p:cNvSpPr txBox="1"/>
            <p:nvPr/>
          </p:nvSpPr>
          <p:spPr>
            <a:xfrm>
              <a:off x="9889676" y="6581222"/>
              <a:ext cx="1309965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Residential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841C95E-DD36-E5B7-DAEE-01F83B6B4D7E}"/>
                </a:ext>
              </a:extLst>
            </p:cNvPr>
            <p:cNvSpPr txBox="1"/>
            <p:nvPr/>
          </p:nvSpPr>
          <p:spPr>
            <a:xfrm>
              <a:off x="9868575" y="6976714"/>
              <a:ext cx="1524590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Non-Residential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E11D023-AAFC-ECA0-D965-2D1FDFE967C4}"/>
              </a:ext>
            </a:extLst>
          </p:cNvPr>
          <p:cNvGrpSpPr/>
          <p:nvPr/>
        </p:nvGrpSpPr>
        <p:grpSpPr>
          <a:xfrm>
            <a:off x="563047" y="2048788"/>
            <a:ext cx="581129" cy="1700252"/>
            <a:chOff x="299715" y="1328975"/>
            <a:chExt cx="581129" cy="1700252"/>
          </a:xfrm>
        </p:grpSpPr>
        <p:sp>
          <p:nvSpPr>
            <p:cNvPr id="25" name="Content Placeholder 2">
              <a:extLst>
                <a:ext uri="{FF2B5EF4-FFF2-40B4-BE49-F238E27FC236}">
                  <a16:creationId xmlns:a16="http://schemas.microsoft.com/office/drawing/2014/main" id="{1A75FB0E-3380-211C-5575-C4F72AE6FC11}"/>
                </a:ext>
              </a:extLst>
            </p:cNvPr>
            <p:cNvSpPr txBox="1">
              <a:spLocks/>
            </p:cNvSpPr>
            <p:nvPr/>
          </p:nvSpPr>
          <p:spPr>
            <a:xfrm>
              <a:off x="329487" y="1328975"/>
              <a:ext cx="551357" cy="170025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0.1 ft.</a:t>
              </a: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br>
                <a:rPr lang="en-US" sz="1050" dirty="0">
                  <a:latin typeface="Arial Narrow" panose="020B0606020202030204" pitchFamily="34" charset="0"/>
                </a:rPr>
              </a:b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00" b="1" dirty="0">
                  <a:latin typeface="Arial Narrow" panose="020B0606020202030204" pitchFamily="34" charset="0"/>
                </a:rPr>
                <a:t>18 ft.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810684C-CFBD-8443-417C-7662805C15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5683" t="11771" r="46770" b="12698"/>
            <a:stretch/>
          </p:blipFill>
          <p:spPr>
            <a:xfrm rot="10800000" flipH="1">
              <a:off x="299715" y="1328976"/>
              <a:ext cx="105262" cy="1700251"/>
            </a:xfrm>
            <a:prstGeom prst="rect">
              <a:avLst/>
            </a:prstGeom>
          </p:spPr>
        </p:pic>
      </p:grpSp>
      <p:pic>
        <p:nvPicPr>
          <p:cNvPr id="3" name="Picture 2" descr="A bird flying over a map of a town&#10;&#10;Description automatically generated">
            <a:extLst>
              <a:ext uri="{FF2B5EF4-FFF2-40B4-BE49-F238E27FC236}">
                <a16:creationId xmlns:a16="http://schemas.microsoft.com/office/drawing/2014/main" id="{FDB1AFF0-26A0-5A6C-4B1B-34C6E93D53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83" y="53434"/>
            <a:ext cx="587597" cy="55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9452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3074329-E234-C503-3FB3-57A1F21CCD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5" y="0"/>
            <a:ext cx="1218819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770C979-47A3-4EC0-BA14-C54BD2F95A1C}"/>
              </a:ext>
            </a:extLst>
          </p:cNvPr>
          <p:cNvSpPr txBox="1">
            <a:spLocks/>
          </p:cNvSpPr>
          <p:nvPr/>
        </p:nvSpPr>
        <p:spPr>
          <a:xfrm>
            <a:off x="0" y="1390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6E9916-6CFC-6DE7-6A44-AA35787BEDDD}"/>
              </a:ext>
            </a:extLst>
          </p:cNvPr>
          <p:cNvSpPr txBox="1"/>
          <p:nvPr/>
        </p:nvSpPr>
        <p:spPr>
          <a:xfrm>
            <a:off x="9505218" y="113208"/>
            <a:ext cx="4943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Keystone, WV</a:t>
            </a:r>
            <a:endParaRPr lang="en-US" sz="24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C1A6B96-3F53-BB12-7185-C17949E951B2}"/>
              </a:ext>
            </a:extLst>
          </p:cNvPr>
          <p:cNvGrpSpPr/>
          <p:nvPr/>
        </p:nvGrpSpPr>
        <p:grpSpPr>
          <a:xfrm>
            <a:off x="9533799" y="1359875"/>
            <a:ext cx="2753882" cy="2002449"/>
            <a:chOff x="9951793" y="852121"/>
            <a:chExt cx="2400365" cy="1780129"/>
          </a:xfrm>
        </p:grpSpPr>
        <p:pic>
          <p:nvPicPr>
            <p:cNvPr id="7" name="Picture 6" descr="A map of a river&#10;&#10;Description automatically generated">
              <a:extLst>
                <a:ext uri="{FF2B5EF4-FFF2-40B4-BE49-F238E27FC236}">
                  <a16:creationId xmlns:a16="http://schemas.microsoft.com/office/drawing/2014/main" id="{F6175812-1641-88FD-FD3C-4B0CE55AF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1793" y="852121"/>
              <a:ext cx="1939443" cy="1744540"/>
            </a:xfrm>
            <a:prstGeom prst="rect">
              <a:avLst/>
            </a:prstGeom>
            <a:ln w="28575">
              <a:solidFill>
                <a:schemeClr val="bg1"/>
              </a:solidFill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05BBF2A-FE36-2693-8D07-EBB7810E8E3E}"/>
                </a:ext>
              </a:extLst>
            </p:cNvPr>
            <p:cNvSpPr txBox="1"/>
            <p:nvPr/>
          </p:nvSpPr>
          <p:spPr>
            <a:xfrm>
              <a:off x="10898987" y="2355251"/>
              <a:ext cx="14531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4625"/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Key Plan  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CA403F6C-13A4-174F-4A25-B36A967D2C46}"/>
              </a:ext>
            </a:extLst>
          </p:cNvPr>
          <p:cNvSpPr txBox="1"/>
          <p:nvPr/>
        </p:nvSpPr>
        <p:spPr>
          <a:xfrm>
            <a:off x="2418742" y="2289974"/>
            <a:ext cx="21466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/>
            <a:r>
              <a:rPr lang="en-US" sz="1100" b="1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Elkhorn Creek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A6097E-F6AA-76CF-E123-77E4873EE4C5}"/>
              </a:ext>
            </a:extLst>
          </p:cNvPr>
          <p:cNvSpPr txBox="1"/>
          <p:nvPr/>
        </p:nvSpPr>
        <p:spPr>
          <a:xfrm rot="2695331">
            <a:off x="6518308" y="5801035"/>
            <a:ext cx="21466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/>
            <a:r>
              <a:rPr lang="en-US" sz="1100" b="1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Elkhorn Creek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B519AFB-1A76-ECF1-86BB-1E2A564F530D}"/>
              </a:ext>
            </a:extLst>
          </p:cNvPr>
          <p:cNvGrpSpPr/>
          <p:nvPr/>
        </p:nvGrpSpPr>
        <p:grpSpPr>
          <a:xfrm>
            <a:off x="4703047" y="898837"/>
            <a:ext cx="1293306" cy="941861"/>
            <a:chOff x="4749940" y="870330"/>
            <a:chExt cx="1293306" cy="94186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A922814-8D79-0558-E6E9-3AE4DEF4F2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49940" y="870330"/>
              <a:ext cx="1293306" cy="651226"/>
            </a:xfrm>
            <a:prstGeom prst="rect">
              <a:avLst/>
            </a:prstGeom>
            <a:ln w="12700">
              <a:solidFill>
                <a:srgbClr val="FFFF00"/>
              </a:solidFill>
            </a:ln>
          </p:spPr>
        </p:pic>
        <p:sp>
          <p:nvSpPr>
            <p:cNvPr id="20" name="Arrow: Right 19">
              <a:extLst>
                <a:ext uri="{FF2B5EF4-FFF2-40B4-BE49-F238E27FC236}">
                  <a16:creationId xmlns:a16="http://schemas.microsoft.com/office/drawing/2014/main" id="{1FE2DC1F-7394-94A7-3B27-6CFC31FA7FB4}"/>
                </a:ext>
              </a:extLst>
            </p:cNvPr>
            <p:cNvSpPr/>
            <p:nvPr/>
          </p:nvSpPr>
          <p:spPr>
            <a:xfrm rot="17724331">
              <a:off x="5230766" y="1599201"/>
              <a:ext cx="239519" cy="186462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330A171-4D9C-A3FC-A6A3-28A98C542F75}"/>
              </a:ext>
            </a:extLst>
          </p:cNvPr>
          <p:cNvGrpSpPr/>
          <p:nvPr/>
        </p:nvGrpSpPr>
        <p:grpSpPr>
          <a:xfrm>
            <a:off x="3492074" y="826160"/>
            <a:ext cx="891953" cy="1091759"/>
            <a:chOff x="3492074" y="826160"/>
            <a:chExt cx="891953" cy="1091759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CAE09EC-2277-8278-7775-FA0E14680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92074" y="826160"/>
              <a:ext cx="891953" cy="972000"/>
            </a:xfrm>
            <a:prstGeom prst="rect">
              <a:avLst/>
            </a:prstGeom>
            <a:ln w="19050">
              <a:solidFill>
                <a:srgbClr val="FFFF00"/>
              </a:solidFill>
            </a:ln>
          </p:spPr>
        </p:pic>
        <p:sp>
          <p:nvSpPr>
            <p:cNvPr id="24" name="Arrow: Right 23">
              <a:extLst>
                <a:ext uri="{FF2B5EF4-FFF2-40B4-BE49-F238E27FC236}">
                  <a16:creationId xmlns:a16="http://schemas.microsoft.com/office/drawing/2014/main" id="{57DC4A62-8D57-D444-A2F5-2D70EFFF5DF6}"/>
                </a:ext>
              </a:extLst>
            </p:cNvPr>
            <p:cNvSpPr/>
            <p:nvPr/>
          </p:nvSpPr>
          <p:spPr>
            <a:xfrm rot="16647020">
              <a:off x="4041529" y="1701023"/>
              <a:ext cx="239519" cy="194274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520466B-F62E-B278-3566-96068463DF4B}"/>
              </a:ext>
            </a:extLst>
          </p:cNvPr>
          <p:cNvGrpSpPr/>
          <p:nvPr/>
        </p:nvGrpSpPr>
        <p:grpSpPr>
          <a:xfrm>
            <a:off x="5506201" y="4903265"/>
            <a:ext cx="1386588" cy="1834543"/>
            <a:chOff x="8739740" y="5409399"/>
            <a:chExt cx="1169370" cy="1547141"/>
          </a:xfrm>
        </p:grpSpPr>
        <p:pic>
          <p:nvPicPr>
            <p:cNvPr id="30" name="Picture 2" descr="U.S. Route 52 in West Virginia - Wikipedia">
              <a:extLst>
                <a:ext uri="{FF2B5EF4-FFF2-40B4-BE49-F238E27FC236}">
                  <a16:creationId xmlns:a16="http://schemas.microsoft.com/office/drawing/2014/main" id="{CF90CA5E-26AA-7F7D-4FC3-AB22F79704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9740" y="5409399"/>
              <a:ext cx="211756" cy="211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99EA017-070E-F378-A90C-6EBD1B24D2F4}"/>
                </a:ext>
              </a:extLst>
            </p:cNvPr>
            <p:cNvCxnSpPr>
              <a:stCxn id="30" idx="2"/>
            </p:cNvCxnSpPr>
            <p:nvPr/>
          </p:nvCxnSpPr>
          <p:spPr>
            <a:xfrm flipH="1">
              <a:off x="8835992" y="5621155"/>
              <a:ext cx="9626" cy="35965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33" name="Picture 2" descr="U.S. Route 52 in West Virginia - Wikipedia">
              <a:extLst>
                <a:ext uri="{FF2B5EF4-FFF2-40B4-BE49-F238E27FC236}">
                  <a16:creationId xmlns:a16="http://schemas.microsoft.com/office/drawing/2014/main" id="{1A21BFD4-9D82-4D37-1D81-729D6EFD15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97354" y="6398833"/>
              <a:ext cx="211756" cy="211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4AAA43A-2969-EFCE-17F8-82564C2BFC9F}"/>
                </a:ext>
              </a:extLst>
            </p:cNvPr>
            <p:cNvCxnSpPr/>
            <p:nvPr/>
          </p:nvCxnSpPr>
          <p:spPr>
            <a:xfrm flipH="1">
              <a:off x="9803232" y="6596886"/>
              <a:ext cx="9626" cy="35965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73B1D2A-E8E4-16EA-5C52-256DBA6CDF66}"/>
              </a:ext>
            </a:extLst>
          </p:cNvPr>
          <p:cNvGrpSpPr/>
          <p:nvPr/>
        </p:nvGrpSpPr>
        <p:grpSpPr>
          <a:xfrm>
            <a:off x="604838" y="4267714"/>
            <a:ext cx="2864175" cy="1756694"/>
            <a:chOff x="604838" y="4267714"/>
            <a:chExt cx="2864175" cy="1756694"/>
          </a:xfrm>
        </p:grpSpPr>
        <p:pic>
          <p:nvPicPr>
            <p:cNvPr id="3" name="Picture 2" descr="A close-up of a price list&#10;&#10;Description automatically generated">
              <a:extLst>
                <a:ext uri="{FF2B5EF4-FFF2-40B4-BE49-F238E27FC236}">
                  <a16:creationId xmlns:a16="http://schemas.microsoft.com/office/drawing/2014/main" id="{D5864545-0334-ED43-4B4B-F6125008C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838" y="4267714"/>
              <a:ext cx="2864175" cy="1756694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4F9FCD4-9762-528F-7660-17A820CEE41A}"/>
                </a:ext>
              </a:extLst>
            </p:cNvPr>
            <p:cNvSpPr txBox="1"/>
            <p:nvPr/>
          </p:nvSpPr>
          <p:spPr>
            <a:xfrm>
              <a:off x="1427591" y="5628447"/>
              <a:ext cx="11234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4625"/>
              <a:r>
                <a:rPr lang="en-US" sz="1050" b="1" dirty="0">
                  <a:solidFill>
                    <a:srgbClr val="ECF3ED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Properties</a:t>
              </a:r>
            </a:p>
          </p:txBody>
        </p:sp>
      </p:grpSp>
      <p:pic>
        <p:nvPicPr>
          <p:cNvPr id="5" name="Picture 4" descr="A bird flying over a map of a town&#10;&#10;Description automatically generated">
            <a:extLst>
              <a:ext uri="{FF2B5EF4-FFF2-40B4-BE49-F238E27FC236}">
                <a16:creationId xmlns:a16="http://schemas.microsoft.com/office/drawing/2014/main" id="{6C55B818-A349-8380-4797-40CF3E03E9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83" y="53434"/>
            <a:ext cx="587597" cy="5525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F97EFF-3CB4-429D-20EF-B58EBB16D8F1}"/>
              </a:ext>
            </a:extLst>
          </p:cNvPr>
          <p:cNvSpPr txBox="1"/>
          <p:nvPr/>
        </p:nvSpPr>
        <p:spPr>
          <a:xfrm>
            <a:off x="1247775" y="70852"/>
            <a:ext cx="5797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1% +Annual Chance (100-year) </a:t>
            </a:r>
          </a:p>
        </p:txBody>
      </p:sp>
    </p:spTree>
    <p:extLst>
      <p:ext uri="{BB962C8B-B14F-4D97-AF65-F5344CB8AC3E}">
        <p14:creationId xmlns:p14="http://schemas.microsoft.com/office/powerpoint/2010/main" val="41237607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3074329-E234-C503-3FB3-57A1F21CCD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5" y="0"/>
            <a:ext cx="1218819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B7C648-3258-4D9A-B5F3-0611E4E68CD0}"/>
              </a:ext>
            </a:extLst>
          </p:cNvPr>
          <p:cNvSpPr txBox="1">
            <a:spLocks/>
          </p:cNvSpPr>
          <p:nvPr/>
        </p:nvSpPr>
        <p:spPr>
          <a:xfrm>
            <a:off x="0" y="1390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566098-89FF-CCA3-49E7-6CE6575AC205}"/>
              </a:ext>
            </a:extLst>
          </p:cNvPr>
          <p:cNvSpPr txBox="1"/>
          <p:nvPr/>
        </p:nvSpPr>
        <p:spPr>
          <a:xfrm>
            <a:off x="9505218" y="113208"/>
            <a:ext cx="4943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Keystone, WV</a:t>
            </a: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B20F30-CC36-4CB8-3610-326C1082AD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62343" y="821738"/>
            <a:ext cx="2277183" cy="2069209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DC642C9-E78E-8E54-4648-9F2FDAC114B7}"/>
              </a:ext>
            </a:extLst>
          </p:cNvPr>
          <p:cNvGrpSpPr/>
          <p:nvPr/>
        </p:nvGrpSpPr>
        <p:grpSpPr>
          <a:xfrm>
            <a:off x="10761981" y="4535695"/>
            <a:ext cx="251092" cy="677557"/>
            <a:chOff x="8739740" y="5409399"/>
            <a:chExt cx="211756" cy="571410"/>
          </a:xfrm>
        </p:grpSpPr>
        <p:pic>
          <p:nvPicPr>
            <p:cNvPr id="1026" name="Picture 2" descr="U.S. Route 52 in West Virginia - Wikipedia">
              <a:extLst>
                <a:ext uri="{FF2B5EF4-FFF2-40B4-BE49-F238E27FC236}">
                  <a16:creationId xmlns:a16="http://schemas.microsoft.com/office/drawing/2014/main" id="{4179E8DF-6BCE-5F52-E312-16AE48B873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9740" y="5409399"/>
              <a:ext cx="211756" cy="211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18298A2-6699-53FA-9D2C-BD0DB7D85063}"/>
                </a:ext>
              </a:extLst>
            </p:cNvPr>
            <p:cNvCxnSpPr>
              <a:stCxn id="1026" idx="2"/>
            </p:cNvCxnSpPr>
            <p:nvPr/>
          </p:nvCxnSpPr>
          <p:spPr>
            <a:xfrm flipH="1">
              <a:off x="8835992" y="5621155"/>
              <a:ext cx="9626" cy="35965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284D4BC-748B-ACD3-B056-6C17A3302BC7}"/>
              </a:ext>
            </a:extLst>
          </p:cNvPr>
          <p:cNvGrpSpPr/>
          <p:nvPr/>
        </p:nvGrpSpPr>
        <p:grpSpPr>
          <a:xfrm>
            <a:off x="4406901" y="2979597"/>
            <a:ext cx="251092" cy="677557"/>
            <a:chOff x="8739740" y="5409399"/>
            <a:chExt cx="211756" cy="571410"/>
          </a:xfrm>
        </p:grpSpPr>
        <p:pic>
          <p:nvPicPr>
            <p:cNvPr id="15" name="Picture 2" descr="U.S. Route 52 in West Virginia - Wikipedia">
              <a:extLst>
                <a:ext uri="{FF2B5EF4-FFF2-40B4-BE49-F238E27FC236}">
                  <a16:creationId xmlns:a16="http://schemas.microsoft.com/office/drawing/2014/main" id="{C2731C85-A956-4CBA-D448-B377A030FC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9740" y="5409399"/>
              <a:ext cx="211756" cy="211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6F55C18-B1D8-4F91-46BC-05C5F58737B5}"/>
                </a:ext>
              </a:extLst>
            </p:cNvPr>
            <p:cNvCxnSpPr>
              <a:stCxn id="15" idx="2"/>
            </p:cNvCxnSpPr>
            <p:nvPr/>
          </p:nvCxnSpPr>
          <p:spPr>
            <a:xfrm flipH="1">
              <a:off x="8835992" y="5621155"/>
              <a:ext cx="9626" cy="35965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002A695-9301-2029-C939-BFAAACE58607}"/>
              </a:ext>
            </a:extLst>
          </p:cNvPr>
          <p:cNvSpPr txBox="1"/>
          <p:nvPr/>
        </p:nvSpPr>
        <p:spPr>
          <a:xfrm>
            <a:off x="10543064" y="2618151"/>
            <a:ext cx="1459602" cy="272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Plan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49A848-70BA-91C9-9159-E4ED4CC47528}"/>
              </a:ext>
            </a:extLst>
          </p:cNvPr>
          <p:cNvSpPr txBox="1"/>
          <p:nvPr/>
        </p:nvSpPr>
        <p:spPr>
          <a:xfrm rot="1526608">
            <a:off x="6140825" y="5047314"/>
            <a:ext cx="21466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/>
            <a:r>
              <a:rPr lang="en-US" sz="1100" b="1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Elkhorn Creek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3AF8248-1774-46F1-2843-304C4522BA6B}"/>
              </a:ext>
            </a:extLst>
          </p:cNvPr>
          <p:cNvSpPr txBox="1"/>
          <p:nvPr/>
        </p:nvSpPr>
        <p:spPr>
          <a:xfrm rot="19045645">
            <a:off x="10903623" y="3707974"/>
            <a:ext cx="21466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/>
            <a:r>
              <a:rPr lang="en-US" sz="1100" b="1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Elkhorn Creek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C037B1B-3990-71F6-F41E-DB5B1AEA898F}"/>
              </a:ext>
            </a:extLst>
          </p:cNvPr>
          <p:cNvSpPr txBox="1"/>
          <p:nvPr/>
        </p:nvSpPr>
        <p:spPr>
          <a:xfrm rot="17924382">
            <a:off x="1868096" y="2729544"/>
            <a:ext cx="21466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/>
            <a:r>
              <a:rPr lang="en-US" sz="1100" b="1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Elkhorn Creek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5B8076C-1893-8848-BCFF-32912C243BC3}"/>
              </a:ext>
            </a:extLst>
          </p:cNvPr>
          <p:cNvGrpSpPr/>
          <p:nvPr/>
        </p:nvGrpSpPr>
        <p:grpSpPr>
          <a:xfrm>
            <a:off x="1195388" y="4831090"/>
            <a:ext cx="2864175" cy="1756694"/>
            <a:chOff x="604838" y="4267714"/>
            <a:chExt cx="2864175" cy="1756694"/>
          </a:xfrm>
        </p:grpSpPr>
        <p:pic>
          <p:nvPicPr>
            <p:cNvPr id="7" name="Picture 6" descr="A close-up of a price list&#10;&#10;Description automatically generated">
              <a:extLst>
                <a:ext uri="{FF2B5EF4-FFF2-40B4-BE49-F238E27FC236}">
                  <a16:creationId xmlns:a16="http://schemas.microsoft.com/office/drawing/2014/main" id="{9DAA26DA-D77E-0DAD-DCDC-6EB0C7CE6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838" y="4267714"/>
              <a:ext cx="2864175" cy="175669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5DC4CCF-AFE5-4C90-0C91-8A73B8195A01}"/>
                </a:ext>
              </a:extLst>
            </p:cNvPr>
            <p:cNvSpPr txBox="1"/>
            <p:nvPr/>
          </p:nvSpPr>
          <p:spPr>
            <a:xfrm>
              <a:off x="1427591" y="5628447"/>
              <a:ext cx="11234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4625"/>
              <a:r>
                <a:rPr lang="en-US" sz="1050" b="1" dirty="0">
                  <a:solidFill>
                    <a:srgbClr val="ECF3ED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Properties</a:t>
              </a:r>
            </a:p>
          </p:txBody>
        </p:sp>
      </p:grpSp>
      <p:pic>
        <p:nvPicPr>
          <p:cNvPr id="9" name="Picture 8" descr="A bird flying over a map of a town&#10;&#10;Description automatically generated">
            <a:extLst>
              <a:ext uri="{FF2B5EF4-FFF2-40B4-BE49-F238E27FC236}">
                <a16:creationId xmlns:a16="http://schemas.microsoft.com/office/drawing/2014/main" id="{DF81B386-E7F6-0ACF-3A0E-723D0C302A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83" y="53434"/>
            <a:ext cx="587597" cy="5525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8772F91-D86E-AB83-578D-FA3A4B00D941}"/>
              </a:ext>
            </a:extLst>
          </p:cNvPr>
          <p:cNvSpPr txBox="1"/>
          <p:nvPr/>
        </p:nvSpPr>
        <p:spPr>
          <a:xfrm>
            <a:off x="1247775" y="70852"/>
            <a:ext cx="5797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1% +Annual Chance (100-year) </a:t>
            </a:r>
          </a:p>
        </p:txBody>
      </p:sp>
    </p:spTree>
    <p:extLst>
      <p:ext uri="{BB962C8B-B14F-4D97-AF65-F5344CB8AC3E}">
        <p14:creationId xmlns:p14="http://schemas.microsoft.com/office/powerpoint/2010/main" val="30059721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3074329-E234-C503-3FB3-57A1F21CCD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51290"/>
            <a:ext cx="12188188" cy="685585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770C979-47A3-4EC0-BA14-C54BD2F95A1C}"/>
              </a:ext>
            </a:extLst>
          </p:cNvPr>
          <p:cNvSpPr txBox="1">
            <a:spLocks/>
          </p:cNvSpPr>
          <p:nvPr/>
        </p:nvSpPr>
        <p:spPr>
          <a:xfrm>
            <a:off x="0" y="-36710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174046-F065-B382-BDB4-BE39290504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10650" y="976721"/>
            <a:ext cx="2597588" cy="1413836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2F8FC1-2A4C-95F8-1A47-EFA5D4EA9AA4}"/>
              </a:ext>
            </a:extLst>
          </p:cNvPr>
          <p:cNvSpPr txBox="1"/>
          <p:nvPr/>
        </p:nvSpPr>
        <p:spPr>
          <a:xfrm>
            <a:off x="9505218" y="113208"/>
            <a:ext cx="4943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Northfork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WV</a:t>
            </a: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B788CF-DA3C-D9E2-EA70-2B78F29DEB8B}"/>
              </a:ext>
            </a:extLst>
          </p:cNvPr>
          <p:cNvSpPr txBox="1"/>
          <p:nvPr/>
        </p:nvSpPr>
        <p:spPr>
          <a:xfrm rot="1526608">
            <a:off x="3790552" y="4724973"/>
            <a:ext cx="21466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/>
            <a:r>
              <a:rPr lang="en-US" sz="1100" b="1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North Fork Elkhorn Creek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87AAA6C-0975-3825-6B61-B964824E711A}"/>
              </a:ext>
            </a:extLst>
          </p:cNvPr>
          <p:cNvGrpSpPr/>
          <p:nvPr/>
        </p:nvGrpSpPr>
        <p:grpSpPr>
          <a:xfrm>
            <a:off x="6200775" y="5554870"/>
            <a:ext cx="251092" cy="677557"/>
            <a:chOff x="8739740" y="5409399"/>
            <a:chExt cx="211756" cy="571410"/>
          </a:xfrm>
        </p:grpSpPr>
        <p:pic>
          <p:nvPicPr>
            <p:cNvPr id="7" name="Picture 2" descr="U.S. Route 52 in West Virginia - Wikipedia">
              <a:extLst>
                <a:ext uri="{FF2B5EF4-FFF2-40B4-BE49-F238E27FC236}">
                  <a16:creationId xmlns:a16="http://schemas.microsoft.com/office/drawing/2014/main" id="{FADEEC1F-4C5A-7438-C61E-C0D6BE8878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9740" y="5409399"/>
              <a:ext cx="211756" cy="211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F9C769E-1382-5BDD-55A6-180BD24D4C08}"/>
                </a:ext>
              </a:extLst>
            </p:cNvPr>
            <p:cNvCxnSpPr>
              <a:stCxn id="7" idx="2"/>
            </p:cNvCxnSpPr>
            <p:nvPr/>
          </p:nvCxnSpPr>
          <p:spPr>
            <a:xfrm flipH="1">
              <a:off x="8835992" y="5621155"/>
              <a:ext cx="9626" cy="35965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7305215-3350-8C44-4270-0B96D1AB55B4}"/>
              </a:ext>
            </a:extLst>
          </p:cNvPr>
          <p:cNvGrpSpPr/>
          <p:nvPr/>
        </p:nvGrpSpPr>
        <p:grpSpPr>
          <a:xfrm>
            <a:off x="332034" y="5090614"/>
            <a:ext cx="2565235" cy="1593694"/>
            <a:chOff x="604838" y="4368230"/>
            <a:chExt cx="2700289" cy="1656177"/>
          </a:xfrm>
        </p:grpSpPr>
        <p:pic>
          <p:nvPicPr>
            <p:cNvPr id="9" name="Picture 8" descr="A close-up of a price list&#10;&#10;Description automatically generated">
              <a:extLst>
                <a:ext uri="{FF2B5EF4-FFF2-40B4-BE49-F238E27FC236}">
                  <a16:creationId xmlns:a16="http://schemas.microsoft.com/office/drawing/2014/main" id="{35B1640D-8537-4546-9B5B-8795FA8C83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838" y="4368230"/>
              <a:ext cx="2700289" cy="165617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D5DA702-F93F-0DD5-6603-CAAC76477746}"/>
                </a:ext>
              </a:extLst>
            </p:cNvPr>
            <p:cNvSpPr txBox="1"/>
            <p:nvPr/>
          </p:nvSpPr>
          <p:spPr>
            <a:xfrm>
              <a:off x="1368936" y="5647497"/>
              <a:ext cx="11234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4625"/>
              <a:r>
                <a:rPr lang="en-US" sz="1050" b="1" dirty="0">
                  <a:solidFill>
                    <a:srgbClr val="ECF3ED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Properties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AFEECBA-330E-94BF-1122-FE3448B0C101}"/>
              </a:ext>
            </a:extLst>
          </p:cNvPr>
          <p:cNvSpPr txBox="1"/>
          <p:nvPr/>
        </p:nvSpPr>
        <p:spPr>
          <a:xfrm>
            <a:off x="8885299" y="2078964"/>
            <a:ext cx="1667189" cy="31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Plan  </a:t>
            </a:r>
          </a:p>
        </p:txBody>
      </p:sp>
      <p:pic>
        <p:nvPicPr>
          <p:cNvPr id="18" name="Picture 17" descr="A bird flying over a map of a town&#10;&#10;Description automatically generated">
            <a:extLst>
              <a:ext uri="{FF2B5EF4-FFF2-40B4-BE49-F238E27FC236}">
                <a16:creationId xmlns:a16="http://schemas.microsoft.com/office/drawing/2014/main" id="{3FB3D5E7-61DF-4433-A1D0-80AFAAA444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83" y="53434"/>
            <a:ext cx="587597" cy="55259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5D88A5A-4E13-1EB6-FFB2-951C6E76FBCF}"/>
              </a:ext>
            </a:extLst>
          </p:cNvPr>
          <p:cNvSpPr txBox="1"/>
          <p:nvPr/>
        </p:nvSpPr>
        <p:spPr>
          <a:xfrm>
            <a:off x="1247775" y="70852"/>
            <a:ext cx="5797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1% +Annual Chance (100-year)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6653703-2358-5AE6-6DF1-72CB90EECCE5}"/>
              </a:ext>
            </a:extLst>
          </p:cNvPr>
          <p:cNvGrpSpPr/>
          <p:nvPr/>
        </p:nvGrpSpPr>
        <p:grpSpPr>
          <a:xfrm>
            <a:off x="2640826" y="3399984"/>
            <a:ext cx="1619864" cy="1111078"/>
            <a:chOff x="2640826" y="3399984"/>
            <a:chExt cx="1619864" cy="111107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AC948B2-328A-EFC6-5651-F962C73A2C7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640826" y="3399984"/>
              <a:ext cx="1619864" cy="876550"/>
            </a:xfrm>
            <a:prstGeom prst="rect">
              <a:avLst/>
            </a:prstGeom>
            <a:ln w="28575">
              <a:solidFill>
                <a:srgbClr val="FFFF00"/>
              </a:solidFill>
            </a:ln>
          </p:spPr>
        </p:pic>
        <p:sp>
          <p:nvSpPr>
            <p:cNvPr id="22" name="Arrow: Right 21">
              <a:extLst>
                <a:ext uri="{FF2B5EF4-FFF2-40B4-BE49-F238E27FC236}">
                  <a16:creationId xmlns:a16="http://schemas.microsoft.com/office/drawing/2014/main" id="{B2214503-ED7A-1417-1101-964AAF6242A1}"/>
                </a:ext>
              </a:extLst>
            </p:cNvPr>
            <p:cNvSpPr/>
            <p:nvPr/>
          </p:nvSpPr>
          <p:spPr>
            <a:xfrm rot="8958615">
              <a:off x="3564316" y="4324600"/>
              <a:ext cx="239519" cy="186462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723679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3074329-E234-C503-3FB3-57A1F21CCD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8766" y="2145"/>
            <a:ext cx="12188188" cy="685585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770C979-47A3-4EC0-BA14-C54BD2F95A1C}"/>
              </a:ext>
            </a:extLst>
          </p:cNvPr>
          <p:cNvSpPr txBox="1">
            <a:spLocks/>
          </p:cNvSpPr>
          <p:nvPr/>
        </p:nvSpPr>
        <p:spPr>
          <a:xfrm>
            <a:off x="0" y="-36710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2F8FC1-2A4C-95F8-1A47-EFA5D4EA9AA4}"/>
              </a:ext>
            </a:extLst>
          </p:cNvPr>
          <p:cNvSpPr txBox="1"/>
          <p:nvPr/>
        </p:nvSpPr>
        <p:spPr>
          <a:xfrm>
            <a:off x="9505218" y="113208"/>
            <a:ext cx="4943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Northfork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WV</a:t>
            </a:r>
            <a:endParaRPr lang="en-US" sz="24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7305215-3350-8C44-4270-0B96D1AB55B4}"/>
              </a:ext>
            </a:extLst>
          </p:cNvPr>
          <p:cNvGrpSpPr/>
          <p:nvPr/>
        </p:nvGrpSpPr>
        <p:grpSpPr>
          <a:xfrm>
            <a:off x="332034" y="5090614"/>
            <a:ext cx="2565235" cy="1593694"/>
            <a:chOff x="604838" y="4368230"/>
            <a:chExt cx="2700289" cy="1656177"/>
          </a:xfrm>
        </p:grpSpPr>
        <p:pic>
          <p:nvPicPr>
            <p:cNvPr id="9" name="Picture 8" descr="A close-up of a price list&#10;&#10;Description automatically generated">
              <a:extLst>
                <a:ext uri="{FF2B5EF4-FFF2-40B4-BE49-F238E27FC236}">
                  <a16:creationId xmlns:a16="http://schemas.microsoft.com/office/drawing/2014/main" id="{35B1640D-8537-4546-9B5B-8795FA8C83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838" y="4368230"/>
              <a:ext cx="2700289" cy="165617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D5DA702-F93F-0DD5-6603-CAAC76477746}"/>
                </a:ext>
              </a:extLst>
            </p:cNvPr>
            <p:cNvSpPr txBox="1"/>
            <p:nvPr/>
          </p:nvSpPr>
          <p:spPr>
            <a:xfrm>
              <a:off x="1368936" y="5647497"/>
              <a:ext cx="11234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4625"/>
              <a:r>
                <a:rPr lang="en-US" sz="1050" b="1" dirty="0">
                  <a:solidFill>
                    <a:srgbClr val="ECF3ED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Properties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D447FD2-B76F-B6B0-2E7D-5FA97E09DC79}"/>
              </a:ext>
            </a:extLst>
          </p:cNvPr>
          <p:cNvGrpSpPr/>
          <p:nvPr/>
        </p:nvGrpSpPr>
        <p:grpSpPr>
          <a:xfrm>
            <a:off x="9505218" y="4753961"/>
            <a:ext cx="2260854" cy="1829317"/>
            <a:chOff x="9505218" y="4753961"/>
            <a:chExt cx="2260854" cy="18293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7174046-F065-B382-BDB4-BE39290504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11891" y="4753961"/>
              <a:ext cx="2154181" cy="1790462"/>
            </a:xfrm>
            <a:prstGeom prst="rect">
              <a:avLst/>
            </a:prstGeom>
            <a:ln w="28575">
              <a:solidFill>
                <a:schemeClr val="bg1"/>
              </a:solidFill>
            </a:ln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AFEECBA-330E-94BF-1122-FE3448B0C101}"/>
                </a:ext>
              </a:extLst>
            </p:cNvPr>
            <p:cNvSpPr txBox="1"/>
            <p:nvPr/>
          </p:nvSpPr>
          <p:spPr>
            <a:xfrm>
              <a:off x="9505218" y="6271685"/>
              <a:ext cx="1667189" cy="311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4625"/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Key Plan  </a:t>
              </a:r>
            </a:p>
          </p:txBody>
        </p:sp>
      </p:grpSp>
      <p:pic>
        <p:nvPicPr>
          <p:cNvPr id="18" name="Picture 17" descr="A bird flying over a map of a town&#10;&#10;Description automatically generated">
            <a:extLst>
              <a:ext uri="{FF2B5EF4-FFF2-40B4-BE49-F238E27FC236}">
                <a16:creationId xmlns:a16="http://schemas.microsoft.com/office/drawing/2014/main" id="{3FB3D5E7-61DF-4433-A1D0-80AFAAA444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83" y="53434"/>
            <a:ext cx="587597" cy="55259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5D88A5A-4E13-1EB6-FFB2-951C6E76FBCF}"/>
              </a:ext>
            </a:extLst>
          </p:cNvPr>
          <p:cNvSpPr txBox="1"/>
          <p:nvPr/>
        </p:nvSpPr>
        <p:spPr>
          <a:xfrm>
            <a:off x="1247775" y="70852"/>
            <a:ext cx="5797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1% +Annual Chance (100-year)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57ACAD-DCE6-21C3-5AF2-FF14B59A0076}"/>
              </a:ext>
            </a:extLst>
          </p:cNvPr>
          <p:cNvSpPr txBox="1"/>
          <p:nvPr/>
        </p:nvSpPr>
        <p:spPr>
          <a:xfrm rot="170899">
            <a:off x="3645276" y="3572467"/>
            <a:ext cx="21466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/>
            <a:r>
              <a:rPr lang="en-US" sz="1100" b="1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North Fork Elkhorn Creek</a:t>
            </a:r>
          </a:p>
        </p:txBody>
      </p:sp>
      <p:pic>
        <p:nvPicPr>
          <p:cNvPr id="1028" name="Picture 4" descr="Norfolk and Western Railway - Wikipedia">
            <a:extLst>
              <a:ext uri="{FF2B5EF4-FFF2-40B4-BE49-F238E27FC236}">
                <a16:creationId xmlns:a16="http://schemas.microsoft.com/office/drawing/2014/main" id="{FE70F30A-0425-C803-F517-8FD56F663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158" y="2535668"/>
            <a:ext cx="428645" cy="428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0EECC9A-7A5B-B6AE-BC88-F7C0B8213CF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" b="16149"/>
          <a:stretch/>
        </p:blipFill>
        <p:spPr>
          <a:xfrm rot="298856">
            <a:off x="4723766" y="2864290"/>
            <a:ext cx="1012603" cy="9509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C9A8CD7-EE5B-8C14-9B2D-4C1E1F0B730C}"/>
              </a:ext>
            </a:extLst>
          </p:cNvPr>
          <p:cNvGrpSpPr/>
          <p:nvPr/>
        </p:nvGrpSpPr>
        <p:grpSpPr>
          <a:xfrm>
            <a:off x="3435226" y="4092727"/>
            <a:ext cx="1622905" cy="1314450"/>
            <a:chOff x="3435226" y="4092727"/>
            <a:chExt cx="1622905" cy="131445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D8E5CB3-DEFA-E8FD-DCBC-786A6617B8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b="12410"/>
            <a:stretch/>
          </p:blipFill>
          <p:spPr>
            <a:xfrm>
              <a:off x="3435226" y="4092727"/>
              <a:ext cx="1352575" cy="1314450"/>
            </a:xfrm>
            <a:prstGeom prst="rect">
              <a:avLst/>
            </a:prstGeom>
            <a:ln w="28575">
              <a:solidFill>
                <a:srgbClr val="FFFF00"/>
              </a:solidFill>
            </a:ln>
          </p:spPr>
        </p:pic>
        <p:sp>
          <p:nvSpPr>
            <p:cNvPr id="22" name="Arrow: Right 21">
              <a:extLst>
                <a:ext uri="{FF2B5EF4-FFF2-40B4-BE49-F238E27FC236}">
                  <a16:creationId xmlns:a16="http://schemas.microsoft.com/office/drawing/2014/main" id="{54CF5165-C664-1825-4F59-5BFC5D50222C}"/>
                </a:ext>
              </a:extLst>
            </p:cNvPr>
            <p:cNvSpPr/>
            <p:nvPr/>
          </p:nvSpPr>
          <p:spPr>
            <a:xfrm rot="8958615">
              <a:off x="4818612" y="4519432"/>
              <a:ext cx="239519" cy="186462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75E3201-4952-D150-CD98-AA47EC737E97}"/>
              </a:ext>
            </a:extLst>
          </p:cNvPr>
          <p:cNvGrpSpPr/>
          <p:nvPr/>
        </p:nvGrpSpPr>
        <p:grpSpPr>
          <a:xfrm>
            <a:off x="7065315" y="1999498"/>
            <a:ext cx="1669467" cy="1246892"/>
            <a:chOff x="7065315" y="1999498"/>
            <a:chExt cx="1669467" cy="124689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A659DBF-8B46-4BF7-7A4F-BA46B4B14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065315" y="1999498"/>
              <a:ext cx="1371807" cy="1153661"/>
            </a:xfrm>
            <a:prstGeom prst="rect">
              <a:avLst/>
            </a:prstGeom>
            <a:ln w="28575">
              <a:solidFill>
                <a:srgbClr val="FFFF00"/>
              </a:solidFill>
            </a:ln>
          </p:spPr>
        </p:pic>
        <p:sp>
          <p:nvSpPr>
            <p:cNvPr id="31" name="Arrow: Right 30">
              <a:extLst>
                <a:ext uri="{FF2B5EF4-FFF2-40B4-BE49-F238E27FC236}">
                  <a16:creationId xmlns:a16="http://schemas.microsoft.com/office/drawing/2014/main" id="{EA9F744E-CDFA-2E93-15AF-C67E324717CF}"/>
                </a:ext>
              </a:extLst>
            </p:cNvPr>
            <p:cNvSpPr/>
            <p:nvPr/>
          </p:nvSpPr>
          <p:spPr>
            <a:xfrm rot="13362444">
              <a:off x="8495263" y="3059928"/>
              <a:ext cx="239519" cy="186462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5422DD5-73C2-958D-E553-98772D6FF1C6}"/>
              </a:ext>
            </a:extLst>
          </p:cNvPr>
          <p:cNvGrpSpPr/>
          <p:nvPr/>
        </p:nvGrpSpPr>
        <p:grpSpPr>
          <a:xfrm>
            <a:off x="6590967" y="4087561"/>
            <a:ext cx="2137936" cy="1319616"/>
            <a:chOff x="6590967" y="4087561"/>
            <a:chExt cx="2137936" cy="1319616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E3C17C5-E1FC-D826-09F3-6104ADC76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590967" y="4357057"/>
              <a:ext cx="2137936" cy="1050120"/>
            </a:xfrm>
            <a:prstGeom prst="rect">
              <a:avLst/>
            </a:prstGeom>
            <a:ln w="28575">
              <a:solidFill>
                <a:srgbClr val="FFFF00"/>
              </a:solidFill>
            </a:ln>
          </p:spPr>
        </p:pic>
        <p:sp>
          <p:nvSpPr>
            <p:cNvPr id="35" name="Arrow: Right 34">
              <a:extLst>
                <a:ext uri="{FF2B5EF4-FFF2-40B4-BE49-F238E27FC236}">
                  <a16:creationId xmlns:a16="http://schemas.microsoft.com/office/drawing/2014/main" id="{9ED822D3-66D7-0C06-350E-B9601678362B}"/>
                </a:ext>
              </a:extLst>
            </p:cNvPr>
            <p:cNvSpPr/>
            <p:nvPr/>
          </p:nvSpPr>
          <p:spPr>
            <a:xfrm rot="4182020">
              <a:off x="7900006" y="4114090"/>
              <a:ext cx="239519" cy="186462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05665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ap of a river&#10;&#10;Description automatically generated">
            <a:extLst>
              <a:ext uri="{FF2B5EF4-FFF2-40B4-BE49-F238E27FC236}">
                <a16:creationId xmlns:a16="http://schemas.microsoft.com/office/drawing/2014/main" id="{7496F2AE-0E9B-A091-BF7A-328210CC2B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1" b="14792"/>
          <a:stretch/>
        </p:blipFill>
        <p:spPr>
          <a:xfrm>
            <a:off x="4195" y="549151"/>
            <a:ext cx="12188676" cy="630745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390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60878" y="87486"/>
            <a:ext cx="3619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Camden-on-Gauley, WV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144176" y="89902"/>
            <a:ext cx="5837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2% Annual Chance (50-year)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6E78AB4-F551-25F7-8452-C56C90DCA1E4}"/>
              </a:ext>
            </a:extLst>
          </p:cNvPr>
          <p:cNvGrpSpPr/>
          <p:nvPr/>
        </p:nvGrpSpPr>
        <p:grpSpPr>
          <a:xfrm>
            <a:off x="9607410" y="5271581"/>
            <a:ext cx="2003425" cy="680106"/>
            <a:chOff x="9256704" y="6579661"/>
            <a:chExt cx="2136461" cy="72526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E068E2E-EE95-FA40-C83B-9B5F2803ADC8}"/>
                </a:ext>
              </a:extLst>
            </p:cNvPr>
            <p:cNvSpPr/>
            <p:nvPr/>
          </p:nvSpPr>
          <p:spPr>
            <a:xfrm>
              <a:off x="9256704" y="6579661"/>
              <a:ext cx="557856" cy="276999"/>
            </a:xfrm>
            <a:prstGeom prst="rect">
              <a:avLst/>
            </a:prstGeom>
            <a:solidFill>
              <a:srgbClr val="FCEDA5"/>
            </a:solidFill>
            <a:ln>
              <a:solidFill>
                <a:srgbClr val="FCED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B90970D-8B88-DE82-B597-E01E3EEE0624}"/>
                </a:ext>
              </a:extLst>
            </p:cNvPr>
            <p:cNvSpPr/>
            <p:nvPr/>
          </p:nvSpPr>
          <p:spPr>
            <a:xfrm>
              <a:off x="9256704" y="7000101"/>
              <a:ext cx="557856" cy="276999"/>
            </a:xfrm>
            <a:prstGeom prst="rect">
              <a:avLst/>
            </a:prstGeom>
            <a:solidFill>
              <a:srgbClr val="7B4B25"/>
            </a:solidFill>
            <a:ln>
              <a:solidFill>
                <a:srgbClr val="7B4B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60105BF-98BD-C0C4-C07F-0AE09CE2A81D}"/>
                </a:ext>
              </a:extLst>
            </p:cNvPr>
            <p:cNvSpPr txBox="1"/>
            <p:nvPr/>
          </p:nvSpPr>
          <p:spPr>
            <a:xfrm>
              <a:off x="9889676" y="6581222"/>
              <a:ext cx="1309965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Residential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2363215-C092-D9EB-20D2-E31E2226E67B}"/>
                </a:ext>
              </a:extLst>
            </p:cNvPr>
            <p:cNvSpPr txBox="1"/>
            <p:nvPr/>
          </p:nvSpPr>
          <p:spPr>
            <a:xfrm>
              <a:off x="9868575" y="6976714"/>
              <a:ext cx="1524590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Non-Residential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D26A20D-5782-53C9-714A-ABC99E401598}"/>
              </a:ext>
            </a:extLst>
          </p:cNvPr>
          <p:cNvGrpSpPr/>
          <p:nvPr/>
        </p:nvGrpSpPr>
        <p:grpSpPr>
          <a:xfrm>
            <a:off x="563047" y="2048788"/>
            <a:ext cx="581129" cy="1700252"/>
            <a:chOff x="299715" y="1328975"/>
            <a:chExt cx="581129" cy="1700252"/>
          </a:xfrm>
        </p:grpSpPr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C745899A-4CD3-9CDC-7CD5-5531C78BDEA0}"/>
                </a:ext>
              </a:extLst>
            </p:cNvPr>
            <p:cNvSpPr txBox="1">
              <a:spLocks/>
            </p:cNvSpPr>
            <p:nvPr/>
          </p:nvSpPr>
          <p:spPr>
            <a:xfrm>
              <a:off x="329487" y="1328975"/>
              <a:ext cx="551357" cy="170025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0.1 ft.</a:t>
              </a: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50" b="1" dirty="0">
                  <a:latin typeface="Arial Narrow" panose="020B0606020202030204" pitchFamily="34" charset="0"/>
                </a:rPr>
                <a:t>27.3</a:t>
              </a:r>
              <a:r>
                <a:rPr lang="en-US" sz="1050" dirty="0">
                  <a:latin typeface="Arial Narrow" panose="020B0606020202030204" pitchFamily="34" charset="0"/>
                </a:rPr>
                <a:t> </a:t>
              </a:r>
              <a:r>
                <a:rPr lang="en-US" sz="1000" b="1" dirty="0">
                  <a:latin typeface="Arial Narrow" panose="020B0606020202030204" pitchFamily="34" charset="0"/>
                </a:rPr>
                <a:t>ft.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434F8FE-1855-B425-E923-3DC8A20DED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5683" t="11771" r="46770" b="12698"/>
            <a:stretch/>
          </p:blipFill>
          <p:spPr>
            <a:xfrm rot="10800000" flipH="1">
              <a:off x="299715" y="1328976"/>
              <a:ext cx="105262" cy="1700251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F0DCE982-6E29-8194-1DA5-3936EC35DB50}"/>
              </a:ext>
            </a:extLst>
          </p:cNvPr>
          <p:cNvSpPr txBox="1"/>
          <p:nvPr/>
        </p:nvSpPr>
        <p:spPr>
          <a:xfrm>
            <a:off x="7731165" y="6364713"/>
            <a:ext cx="387967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45% probability of flooding at least once over 30 years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9F798B-8331-3E55-7AA7-8FF8765152CA}"/>
              </a:ext>
            </a:extLst>
          </p:cNvPr>
          <p:cNvSpPr txBox="1"/>
          <p:nvPr/>
        </p:nvSpPr>
        <p:spPr>
          <a:xfrm>
            <a:off x="458991" y="6347715"/>
            <a:ext cx="5445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12% of Camden is in the 2% Annual Flood Chance</a:t>
            </a:r>
          </a:p>
        </p:txBody>
      </p:sp>
      <p:pic>
        <p:nvPicPr>
          <p:cNvPr id="2" name="Picture 1" descr="A bird flying over a map of a town&#10;&#10;Description automatically generated">
            <a:extLst>
              <a:ext uri="{FF2B5EF4-FFF2-40B4-BE49-F238E27FC236}">
                <a16:creationId xmlns:a16="http://schemas.microsoft.com/office/drawing/2014/main" id="{30D99F16-E1CF-99C0-5D46-F3381F941B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83" y="53434"/>
            <a:ext cx="587597" cy="55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0131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map of a river&#10;&#10;Description automatically generated">
            <a:extLst>
              <a:ext uri="{FF2B5EF4-FFF2-40B4-BE49-F238E27FC236}">
                <a16:creationId xmlns:a16="http://schemas.microsoft.com/office/drawing/2014/main" id="{F1F90AA4-E305-32A3-F0EF-1889BB69B4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09" b="14493"/>
          <a:stretch/>
        </p:blipFill>
        <p:spPr>
          <a:xfrm>
            <a:off x="1742" y="626471"/>
            <a:ext cx="12188676" cy="630745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390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60878" y="87486"/>
            <a:ext cx="3619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Camden-on-Gauley, WV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144176" y="89902"/>
            <a:ext cx="5837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1% Annual Chance (100-year)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D7D3ACA-91B8-C9C4-A6AC-B1FBE2BCA7E5}"/>
              </a:ext>
            </a:extLst>
          </p:cNvPr>
          <p:cNvGrpSpPr/>
          <p:nvPr/>
        </p:nvGrpSpPr>
        <p:grpSpPr>
          <a:xfrm>
            <a:off x="9607410" y="5271581"/>
            <a:ext cx="2003425" cy="680106"/>
            <a:chOff x="9256704" y="6579661"/>
            <a:chExt cx="2136461" cy="72526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482B990-E926-631B-20AC-7E769ADE71C9}"/>
                </a:ext>
              </a:extLst>
            </p:cNvPr>
            <p:cNvSpPr/>
            <p:nvPr/>
          </p:nvSpPr>
          <p:spPr>
            <a:xfrm>
              <a:off x="9256704" y="6579661"/>
              <a:ext cx="557856" cy="276999"/>
            </a:xfrm>
            <a:prstGeom prst="rect">
              <a:avLst/>
            </a:prstGeom>
            <a:solidFill>
              <a:srgbClr val="FCEDA5"/>
            </a:solidFill>
            <a:ln>
              <a:solidFill>
                <a:srgbClr val="FCED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3F23A53-D8C9-E768-B017-27D6D1236FEE}"/>
                </a:ext>
              </a:extLst>
            </p:cNvPr>
            <p:cNvSpPr/>
            <p:nvPr/>
          </p:nvSpPr>
          <p:spPr>
            <a:xfrm>
              <a:off x="9256704" y="7000101"/>
              <a:ext cx="557856" cy="276999"/>
            </a:xfrm>
            <a:prstGeom prst="rect">
              <a:avLst/>
            </a:prstGeom>
            <a:solidFill>
              <a:srgbClr val="7B4B25"/>
            </a:solidFill>
            <a:ln>
              <a:solidFill>
                <a:srgbClr val="7B4B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EC3B8F8-59E5-45CC-B10E-7679F546FC0E}"/>
                </a:ext>
              </a:extLst>
            </p:cNvPr>
            <p:cNvSpPr txBox="1"/>
            <p:nvPr/>
          </p:nvSpPr>
          <p:spPr>
            <a:xfrm>
              <a:off x="9889676" y="6581222"/>
              <a:ext cx="1309965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Residential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6F9D884-0A0C-7DD7-620D-ACD0B3735D6E}"/>
                </a:ext>
              </a:extLst>
            </p:cNvPr>
            <p:cNvSpPr txBox="1"/>
            <p:nvPr/>
          </p:nvSpPr>
          <p:spPr>
            <a:xfrm>
              <a:off x="9868575" y="6976714"/>
              <a:ext cx="1524590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Non-Residential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C075D85-B356-6B01-024B-24DF48E7080D}"/>
              </a:ext>
            </a:extLst>
          </p:cNvPr>
          <p:cNvSpPr txBox="1"/>
          <p:nvPr/>
        </p:nvSpPr>
        <p:spPr>
          <a:xfrm>
            <a:off x="7731165" y="6364713"/>
            <a:ext cx="387967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26% probability of flooding at least once over 30 years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B0D8983-E7D4-21B6-4DAD-76FC81229B2B}"/>
              </a:ext>
            </a:extLst>
          </p:cNvPr>
          <p:cNvGrpSpPr/>
          <p:nvPr/>
        </p:nvGrpSpPr>
        <p:grpSpPr>
          <a:xfrm>
            <a:off x="563047" y="2048788"/>
            <a:ext cx="581129" cy="1700252"/>
            <a:chOff x="299715" y="1328975"/>
            <a:chExt cx="581129" cy="1700252"/>
          </a:xfrm>
        </p:grpSpPr>
        <p:sp>
          <p:nvSpPr>
            <p:cNvPr id="26" name="Content Placeholder 2">
              <a:extLst>
                <a:ext uri="{FF2B5EF4-FFF2-40B4-BE49-F238E27FC236}">
                  <a16:creationId xmlns:a16="http://schemas.microsoft.com/office/drawing/2014/main" id="{B606113D-3CA8-DDFB-A164-3B290BA71311}"/>
                </a:ext>
              </a:extLst>
            </p:cNvPr>
            <p:cNvSpPr txBox="1">
              <a:spLocks/>
            </p:cNvSpPr>
            <p:nvPr/>
          </p:nvSpPr>
          <p:spPr>
            <a:xfrm>
              <a:off x="329487" y="1328975"/>
              <a:ext cx="551357" cy="170025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0.1 ft.</a:t>
              </a: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50" b="1" dirty="0">
                  <a:latin typeface="Arial Narrow" panose="020B0606020202030204" pitchFamily="34" charset="0"/>
                </a:rPr>
                <a:t>29.3</a:t>
              </a:r>
              <a:r>
                <a:rPr lang="en-US" sz="1050" dirty="0">
                  <a:latin typeface="Arial Narrow" panose="020B0606020202030204" pitchFamily="34" charset="0"/>
                </a:rPr>
                <a:t> </a:t>
              </a:r>
              <a:r>
                <a:rPr lang="en-US" sz="1000" b="1" dirty="0">
                  <a:latin typeface="Arial Narrow" panose="020B0606020202030204" pitchFamily="34" charset="0"/>
                </a:rPr>
                <a:t>ft.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CC3E4FB-F0F1-BB28-CE44-C67611B9A9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5683" t="11771" r="46770" b="12698"/>
            <a:stretch/>
          </p:blipFill>
          <p:spPr>
            <a:xfrm rot="10800000" flipH="1">
              <a:off x="299715" y="1328976"/>
              <a:ext cx="105262" cy="1700251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F9F798B-8331-3E55-7AA7-8FF8765152CA}"/>
              </a:ext>
            </a:extLst>
          </p:cNvPr>
          <p:cNvSpPr txBox="1"/>
          <p:nvPr/>
        </p:nvSpPr>
        <p:spPr>
          <a:xfrm>
            <a:off x="458991" y="6347715"/>
            <a:ext cx="5445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14% of Camden is in the 1% Annual Flood Chance</a:t>
            </a:r>
          </a:p>
        </p:txBody>
      </p:sp>
      <p:pic>
        <p:nvPicPr>
          <p:cNvPr id="6" name="Picture 5" descr="A bird flying over a map of a town&#10;&#10;Description automatically generated">
            <a:extLst>
              <a:ext uri="{FF2B5EF4-FFF2-40B4-BE49-F238E27FC236}">
                <a16:creationId xmlns:a16="http://schemas.microsoft.com/office/drawing/2014/main" id="{6026E23E-1CCE-4A6B-431F-EC053C23E0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83" y="53434"/>
            <a:ext cx="587597" cy="5525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521711-0151-D744-A8A6-C7E23F06142D}"/>
              </a:ext>
            </a:extLst>
          </p:cNvPr>
          <p:cNvSpPr txBox="1"/>
          <p:nvPr/>
        </p:nvSpPr>
        <p:spPr>
          <a:xfrm>
            <a:off x="458990" y="6148058"/>
            <a:ext cx="24097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FEMA, Effective Date: 2022</a:t>
            </a:r>
          </a:p>
        </p:txBody>
      </p:sp>
    </p:spTree>
    <p:extLst>
      <p:ext uri="{BB962C8B-B14F-4D97-AF65-F5344CB8AC3E}">
        <p14:creationId xmlns:p14="http://schemas.microsoft.com/office/powerpoint/2010/main" val="4959477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ap of a river&#10;&#10;Description automatically generated">
            <a:extLst>
              <a:ext uri="{FF2B5EF4-FFF2-40B4-BE49-F238E27FC236}">
                <a16:creationId xmlns:a16="http://schemas.microsoft.com/office/drawing/2014/main" id="{BD0F83ED-22B0-ABAD-5146-A864D8A3DC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09" b="14493"/>
          <a:stretch/>
        </p:blipFill>
        <p:spPr>
          <a:xfrm>
            <a:off x="13364" y="549151"/>
            <a:ext cx="12188676" cy="630745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390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60878" y="87486"/>
            <a:ext cx="3619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Camden-on-Gauley, WV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144176" y="89902"/>
            <a:ext cx="5837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1+% Annual Chance (100-year)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024C830-CB19-EC01-0D67-E6846714AF30}"/>
              </a:ext>
            </a:extLst>
          </p:cNvPr>
          <p:cNvGrpSpPr/>
          <p:nvPr/>
        </p:nvGrpSpPr>
        <p:grpSpPr>
          <a:xfrm>
            <a:off x="9607410" y="5271581"/>
            <a:ext cx="2003425" cy="680106"/>
            <a:chOff x="9256704" y="6579661"/>
            <a:chExt cx="2136461" cy="72526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D51CF4B-3670-F189-3466-CDB9FEDED8F9}"/>
                </a:ext>
              </a:extLst>
            </p:cNvPr>
            <p:cNvSpPr/>
            <p:nvPr/>
          </p:nvSpPr>
          <p:spPr>
            <a:xfrm>
              <a:off x="9256704" y="6579661"/>
              <a:ext cx="557856" cy="276999"/>
            </a:xfrm>
            <a:prstGeom prst="rect">
              <a:avLst/>
            </a:prstGeom>
            <a:solidFill>
              <a:srgbClr val="FCEDA5"/>
            </a:solidFill>
            <a:ln>
              <a:solidFill>
                <a:srgbClr val="FCED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A6D2533-81D1-EF64-FFDA-24563BE936A2}"/>
                </a:ext>
              </a:extLst>
            </p:cNvPr>
            <p:cNvSpPr/>
            <p:nvPr/>
          </p:nvSpPr>
          <p:spPr>
            <a:xfrm>
              <a:off x="9256704" y="7000101"/>
              <a:ext cx="557856" cy="276999"/>
            </a:xfrm>
            <a:prstGeom prst="rect">
              <a:avLst/>
            </a:prstGeom>
            <a:solidFill>
              <a:srgbClr val="7B4B25"/>
            </a:solidFill>
            <a:ln>
              <a:solidFill>
                <a:srgbClr val="7B4B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CD62F15-1C52-8BCB-4502-F61C9FDA524D}"/>
                </a:ext>
              </a:extLst>
            </p:cNvPr>
            <p:cNvSpPr txBox="1"/>
            <p:nvPr/>
          </p:nvSpPr>
          <p:spPr>
            <a:xfrm>
              <a:off x="9889676" y="6581222"/>
              <a:ext cx="1309965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Residential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89EB1F9-D4C1-E2B9-5F15-099E774D9817}"/>
                </a:ext>
              </a:extLst>
            </p:cNvPr>
            <p:cNvSpPr txBox="1"/>
            <p:nvPr/>
          </p:nvSpPr>
          <p:spPr>
            <a:xfrm>
              <a:off x="9868575" y="6976714"/>
              <a:ext cx="1524590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Non-Residential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652D0B2-18DA-9919-51DF-2FAF5ABCEEF2}"/>
              </a:ext>
            </a:extLst>
          </p:cNvPr>
          <p:cNvSpPr txBox="1"/>
          <p:nvPr/>
        </p:nvSpPr>
        <p:spPr>
          <a:xfrm>
            <a:off x="7731165" y="6364713"/>
            <a:ext cx="400184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26% probability of flooding at least once over 30 years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45E3B90-3CA0-9799-F1BC-1CF474DB3460}"/>
              </a:ext>
            </a:extLst>
          </p:cNvPr>
          <p:cNvGrpSpPr/>
          <p:nvPr/>
        </p:nvGrpSpPr>
        <p:grpSpPr>
          <a:xfrm>
            <a:off x="563047" y="2048788"/>
            <a:ext cx="581129" cy="1700252"/>
            <a:chOff x="299715" y="1328975"/>
            <a:chExt cx="581129" cy="1700252"/>
          </a:xfrm>
        </p:grpSpPr>
        <p:sp>
          <p:nvSpPr>
            <p:cNvPr id="23" name="Content Placeholder 2">
              <a:extLst>
                <a:ext uri="{FF2B5EF4-FFF2-40B4-BE49-F238E27FC236}">
                  <a16:creationId xmlns:a16="http://schemas.microsoft.com/office/drawing/2014/main" id="{D5BFBE06-4C36-4D02-CF66-5CFB20B53F4B}"/>
                </a:ext>
              </a:extLst>
            </p:cNvPr>
            <p:cNvSpPr txBox="1">
              <a:spLocks/>
            </p:cNvSpPr>
            <p:nvPr/>
          </p:nvSpPr>
          <p:spPr>
            <a:xfrm>
              <a:off x="329487" y="1328975"/>
              <a:ext cx="551357" cy="170025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0.1 ft.</a:t>
              </a: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50" b="1" dirty="0">
                  <a:latin typeface="Arial Narrow" panose="020B0606020202030204" pitchFamily="34" charset="0"/>
                </a:rPr>
                <a:t>31.5</a:t>
              </a:r>
              <a:r>
                <a:rPr lang="en-US" sz="1050" dirty="0">
                  <a:latin typeface="Arial Narrow" panose="020B0606020202030204" pitchFamily="34" charset="0"/>
                </a:rPr>
                <a:t> </a:t>
              </a:r>
              <a:r>
                <a:rPr lang="en-US" sz="1000" b="1" dirty="0">
                  <a:latin typeface="Arial Narrow" panose="020B0606020202030204" pitchFamily="34" charset="0"/>
                </a:rPr>
                <a:t>ft.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29CB5B4-9816-EAA4-9471-BB8730589A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5683" t="11771" r="46770" b="12698"/>
            <a:stretch/>
          </p:blipFill>
          <p:spPr>
            <a:xfrm rot="10800000" flipH="1">
              <a:off x="299715" y="1328976"/>
              <a:ext cx="105262" cy="1700251"/>
            </a:xfrm>
            <a:prstGeom prst="rect">
              <a:avLst/>
            </a:prstGeom>
          </p:spPr>
        </p:pic>
      </p:grpSp>
      <p:sp>
        <p:nvSpPr>
          <p:cNvPr id="25" name="Explosion 2 14">
            <a:extLst>
              <a:ext uri="{FF2B5EF4-FFF2-40B4-BE49-F238E27FC236}">
                <a16:creationId xmlns:a16="http://schemas.microsoft.com/office/drawing/2014/main" id="{D8D8BBE0-C215-D700-EC4E-D978CFB82A70}"/>
              </a:ext>
            </a:extLst>
          </p:cNvPr>
          <p:cNvSpPr/>
          <p:nvPr/>
        </p:nvSpPr>
        <p:spPr>
          <a:xfrm>
            <a:off x="9932528" y="1269405"/>
            <a:ext cx="2255898" cy="2317149"/>
          </a:xfrm>
          <a:prstGeom prst="irregularSeal2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Climate</a:t>
            </a:r>
          </a:p>
          <a:p>
            <a:pPr algn="ctr"/>
            <a:r>
              <a:rPr lang="en-US" dirty="0"/>
              <a:t>Change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9F798B-8331-3E55-7AA7-8FF8765152CA}"/>
              </a:ext>
            </a:extLst>
          </p:cNvPr>
          <p:cNvSpPr txBox="1"/>
          <p:nvPr/>
        </p:nvSpPr>
        <p:spPr>
          <a:xfrm>
            <a:off x="458991" y="6347715"/>
            <a:ext cx="5445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13% of Camden is in the 1%+ Annual Flood Chance</a:t>
            </a:r>
          </a:p>
        </p:txBody>
      </p:sp>
      <p:pic>
        <p:nvPicPr>
          <p:cNvPr id="2" name="Picture 1" descr="A bird flying over a map of a town&#10;&#10;Description automatically generated">
            <a:extLst>
              <a:ext uri="{FF2B5EF4-FFF2-40B4-BE49-F238E27FC236}">
                <a16:creationId xmlns:a16="http://schemas.microsoft.com/office/drawing/2014/main" id="{57A18766-433B-F78D-A100-97D49534AC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83" y="53434"/>
            <a:ext cx="587597" cy="55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953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map of gauley river&#10;&#10;Description automatically generated">
            <a:extLst>
              <a:ext uri="{FF2B5EF4-FFF2-40B4-BE49-F238E27FC236}">
                <a16:creationId xmlns:a16="http://schemas.microsoft.com/office/drawing/2014/main" id="{3EF5C247-1C2E-93B5-0999-59A544A432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95" b="14599"/>
          <a:stretch/>
        </p:blipFill>
        <p:spPr>
          <a:xfrm>
            <a:off x="-415" y="87486"/>
            <a:ext cx="12280769" cy="676912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390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60878" y="87486"/>
            <a:ext cx="3619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Camden-on-Gauley, WV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144176" y="89902"/>
            <a:ext cx="5990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0.2% Annual Chance (500-year)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BD7EBC4-2874-862B-F8C6-34BDB62E4449}"/>
              </a:ext>
            </a:extLst>
          </p:cNvPr>
          <p:cNvGrpSpPr/>
          <p:nvPr/>
        </p:nvGrpSpPr>
        <p:grpSpPr>
          <a:xfrm>
            <a:off x="9607410" y="5271581"/>
            <a:ext cx="2003425" cy="680106"/>
            <a:chOff x="9256704" y="6579661"/>
            <a:chExt cx="2136461" cy="72526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35FD520-0762-9AE2-FBF2-A5720EEB1BF5}"/>
                </a:ext>
              </a:extLst>
            </p:cNvPr>
            <p:cNvSpPr/>
            <p:nvPr/>
          </p:nvSpPr>
          <p:spPr>
            <a:xfrm>
              <a:off x="9256704" y="6579661"/>
              <a:ext cx="557856" cy="276999"/>
            </a:xfrm>
            <a:prstGeom prst="rect">
              <a:avLst/>
            </a:prstGeom>
            <a:solidFill>
              <a:srgbClr val="FCEDA5"/>
            </a:solidFill>
            <a:ln>
              <a:solidFill>
                <a:srgbClr val="FCED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9383E03-5D36-0692-A67D-E5DC076697DB}"/>
                </a:ext>
              </a:extLst>
            </p:cNvPr>
            <p:cNvSpPr/>
            <p:nvPr/>
          </p:nvSpPr>
          <p:spPr>
            <a:xfrm>
              <a:off x="9256704" y="7000101"/>
              <a:ext cx="557856" cy="276999"/>
            </a:xfrm>
            <a:prstGeom prst="rect">
              <a:avLst/>
            </a:prstGeom>
            <a:solidFill>
              <a:srgbClr val="7B4B25"/>
            </a:solidFill>
            <a:ln>
              <a:solidFill>
                <a:srgbClr val="7B4B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FE9F25C-2822-D648-944F-2D2621194ADF}"/>
                </a:ext>
              </a:extLst>
            </p:cNvPr>
            <p:cNvSpPr txBox="1"/>
            <p:nvPr/>
          </p:nvSpPr>
          <p:spPr>
            <a:xfrm>
              <a:off x="9889676" y="6581222"/>
              <a:ext cx="1309965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Residential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AC98097-7A42-C7A0-E587-995588EEF5E9}"/>
                </a:ext>
              </a:extLst>
            </p:cNvPr>
            <p:cNvSpPr txBox="1"/>
            <p:nvPr/>
          </p:nvSpPr>
          <p:spPr>
            <a:xfrm>
              <a:off x="9868575" y="6976714"/>
              <a:ext cx="1524590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Non-Residential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1818B27-A9EB-00B1-9A3A-ED73603D46BA}"/>
              </a:ext>
            </a:extLst>
          </p:cNvPr>
          <p:cNvSpPr txBox="1"/>
          <p:nvPr/>
        </p:nvSpPr>
        <p:spPr>
          <a:xfrm>
            <a:off x="7731165" y="6364713"/>
            <a:ext cx="387967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6% probability of flooding at least once over 30 years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B1013DD-24F3-228A-C0CE-2AF02DD69ED5}"/>
              </a:ext>
            </a:extLst>
          </p:cNvPr>
          <p:cNvGrpSpPr/>
          <p:nvPr/>
        </p:nvGrpSpPr>
        <p:grpSpPr>
          <a:xfrm>
            <a:off x="563047" y="2048788"/>
            <a:ext cx="581129" cy="1700252"/>
            <a:chOff x="299715" y="1328975"/>
            <a:chExt cx="581129" cy="1700252"/>
          </a:xfrm>
        </p:grpSpPr>
        <p:sp>
          <p:nvSpPr>
            <p:cNvPr id="23" name="Content Placeholder 2">
              <a:extLst>
                <a:ext uri="{FF2B5EF4-FFF2-40B4-BE49-F238E27FC236}">
                  <a16:creationId xmlns:a16="http://schemas.microsoft.com/office/drawing/2014/main" id="{1E2BC9D1-82DD-146E-E756-DC8EA8A69D85}"/>
                </a:ext>
              </a:extLst>
            </p:cNvPr>
            <p:cNvSpPr txBox="1">
              <a:spLocks/>
            </p:cNvSpPr>
            <p:nvPr/>
          </p:nvSpPr>
          <p:spPr>
            <a:xfrm>
              <a:off x="329487" y="1328975"/>
              <a:ext cx="551357" cy="170025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0.1 ft.</a:t>
              </a: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br>
                <a:rPr lang="en-US" sz="1050" b="1" dirty="0">
                  <a:latin typeface="Arial Narrow" panose="020B0606020202030204" pitchFamily="34" charset="0"/>
                </a:rPr>
              </a:br>
              <a:r>
                <a:rPr lang="en-US" sz="1050" b="1" dirty="0">
                  <a:latin typeface="Arial Narrow" panose="020B0606020202030204" pitchFamily="34" charset="0"/>
                </a:rPr>
                <a:t>32.5 </a:t>
              </a:r>
              <a:r>
                <a:rPr lang="en-US" sz="1000" b="1" dirty="0">
                  <a:latin typeface="Arial Narrow" panose="020B0606020202030204" pitchFamily="34" charset="0"/>
                </a:rPr>
                <a:t>ft.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7CE1E0B-5FA5-5198-EE09-83507BFEEA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5683" t="11771" r="46770" b="12698"/>
            <a:stretch/>
          </p:blipFill>
          <p:spPr>
            <a:xfrm rot="10800000" flipH="1">
              <a:off x="299715" y="1328976"/>
              <a:ext cx="105262" cy="1700251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F9F798B-8331-3E55-7AA7-8FF8765152CA}"/>
              </a:ext>
            </a:extLst>
          </p:cNvPr>
          <p:cNvSpPr txBox="1"/>
          <p:nvPr/>
        </p:nvSpPr>
        <p:spPr>
          <a:xfrm>
            <a:off x="458991" y="6347715"/>
            <a:ext cx="5637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15% of Camden is in the 0.2% Annual Flood Chance</a:t>
            </a:r>
          </a:p>
        </p:txBody>
      </p:sp>
      <p:pic>
        <p:nvPicPr>
          <p:cNvPr id="6" name="Picture 5" descr="A bird flying over a map of a town&#10;&#10;Description automatically generated">
            <a:extLst>
              <a:ext uri="{FF2B5EF4-FFF2-40B4-BE49-F238E27FC236}">
                <a16:creationId xmlns:a16="http://schemas.microsoft.com/office/drawing/2014/main" id="{356513BA-9C03-B3EB-43C5-B89C670D58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83" y="53434"/>
            <a:ext cx="587597" cy="55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425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iver flowing through a valley&#10;&#10;Description automatically generated">
            <a:extLst>
              <a:ext uri="{FF2B5EF4-FFF2-40B4-BE49-F238E27FC236}">
                <a16:creationId xmlns:a16="http://schemas.microsoft.com/office/drawing/2014/main" id="{F901F190-7465-1595-DB07-71CA4413EB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72" b="17327"/>
          <a:stretch/>
        </p:blipFill>
        <p:spPr>
          <a:xfrm>
            <a:off x="-13622" y="-1"/>
            <a:ext cx="12192000" cy="6858001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741BCA38-5CD3-BC96-3A6C-6A6D47922E72}"/>
              </a:ext>
            </a:extLst>
          </p:cNvPr>
          <p:cNvSpPr txBox="1">
            <a:spLocks/>
          </p:cNvSpPr>
          <p:nvPr/>
        </p:nvSpPr>
        <p:spPr>
          <a:xfrm>
            <a:off x="0" y="1390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3A975EA-F1CD-D4BB-D82A-64F93A73E8EC}"/>
              </a:ext>
            </a:extLst>
          </p:cNvPr>
          <p:cNvSpPr txBox="1"/>
          <p:nvPr/>
        </p:nvSpPr>
        <p:spPr>
          <a:xfrm>
            <a:off x="7731165" y="6364713"/>
            <a:ext cx="387967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96% probability of flooding at least once over 30 years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82EF19E-85A1-7C91-E52E-7AEFA50221C7}"/>
              </a:ext>
            </a:extLst>
          </p:cNvPr>
          <p:cNvSpPr txBox="1"/>
          <p:nvPr/>
        </p:nvSpPr>
        <p:spPr>
          <a:xfrm>
            <a:off x="9525000" y="133921"/>
            <a:ext cx="2321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Clendenin, WV</a:t>
            </a:r>
            <a:endParaRPr lang="en-US" sz="24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D0B1831-6418-4DCD-9A34-B10045C0B0E1}"/>
              </a:ext>
            </a:extLst>
          </p:cNvPr>
          <p:cNvSpPr txBox="1"/>
          <p:nvPr/>
        </p:nvSpPr>
        <p:spPr>
          <a:xfrm>
            <a:off x="2093501" y="90990"/>
            <a:ext cx="566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10% Annual Chance (10-year) 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1F6ADC0-4D71-16BA-67D6-E1AA41744CBA}"/>
              </a:ext>
            </a:extLst>
          </p:cNvPr>
          <p:cNvGrpSpPr/>
          <p:nvPr/>
        </p:nvGrpSpPr>
        <p:grpSpPr>
          <a:xfrm>
            <a:off x="9607410" y="5271581"/>
            <a:ext cx="2003425" cy="680106"/>
            <a:chOff x="9256704" y="6579661"/>
            <a:chExt cx="2136461" cy="725268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A79D7879-0891-4E7E-3117-AAF131C1A8DD}"/>
                </a:ext>
              </a:extLst>
            </p:cNvPr>
            <p:cNvSpPr/>
            <p:nvPr/>
          </p:nvSpPr>
          <p:spPr>
            <a:xfrm>
              <a:off x="9256704" y="6579661"/>
              <a:ext cx="557856" cy="276999"/>
            </a:xfrm>
            <a:prstGeom prst="rect">
              <a:avLst/>
            </a:prstGeom>
            <a:solidFill>
              <a:srgbClr val="FCEDA5"/>
            </a:solidFill>
            <a:ln>
              <a:solidFill>
                <a:srgbClr val="FCED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357279C2-58B1-613F-E8BD-2090C52E6CBA}"/>
                </a:ext>
              </a:extLst>
            </p:cNvPr>
            <p:cNvSpPr/>
            <p:nvPr/>
          </p:nvSpPr>
          <p:spPr>
            <a:xfrm>
              <a:off x="9256704" y="7000101"/>
              <a:ext cx="557856" cy="276999"/>
            </a:xfrm>
            <a:prstGeom prst="rect">
              <a:avLst/>
            </a:prstGeom>
            <a:solidFill>
              <a:srgbClr val="7B4B25"/>
            </a:solidFill>
            <a:ln>
              <a:solidFill>
                <a:srgbClr val="7B4B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5635874-70ED-B1C3-ED8D-45FA8FA7EE6A}"/>
                </a:ext>
              </a:extLst>
            </p:cNvPr>
            <p:cNvSpPr txBox="1"/>
            <p:nvPr/>
          </p:nvSpPr>
          <p:spPr>
            <a:xfrm>
              <a:off x="9889676" y="6581222"/>
              <a:ext cx="1309965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Residential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C505BFB-D79C-26A7-83B7-2D053453FB89}"/>
                </a:ext>
              </a:extLst>
            </p:cNvPr>
            <p:cNvSpPr txBox="1"/>
            <p:nvPr/>
          </p:nvSpPr>
          <p:spPr>
            <a:xfrm>
              <a:off x="9868575" y="6976714"/>
              <a:ext cx="1524590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Non-Residential</a:t>
              </a: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F324C6F3-E8D1-D1EE-FE19-0B8E6EA2B4FA}"/>
              </a:ext>
            </a:extLst>
          </p:cNvPr>
          <p:cNvSpPr txBox="1"/>
          <p:nvPr/>
        </p:nvSpPr>
        <p:spPr>
          <a:xfrm>
            <a:off x="458991" y="6347715"/>
            <a:ext cx="5891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13.4% of Clendenin is in the 10% Annual Flood Chance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C1B30EFE-4285-1621-5BB5-0FF4499879E0}"/>
              </a:ext>
            </a:extLst>
          </p:cNvPr>
          <p:cNvGrpSpPr/>
          <p:nvPr/>
        </p:nvGrpSpPr>
        <p:grpSpPr>
          <a:xfrm>
            <a:off x="563047" y="2048788"/>
            <a:ext cx="581129" cy="1700252"/>
            <a:chOff x="299715" y="1328975"/>
            <a:chExt cx="581129" cy="1700252"/>
          </a:xfrm>
        </p:grpSpPr>
        <p:sp>
          <p:nvSpPr>
            <p:cNvPr id="62" name="Content Placeholder 2">
              <a:extLst>
                <a:ext uri="{FF2B5EF4-FFF2-40B4-BE49-F238E27FC236}">
                  <a16:creationId xmlns:a16="http://schemas.microsoft.com/office/drawing/2014/main" id="{1975DA26-4F4E-A7A3-1FC6-85628F8E0C8C}"/>
                </a:ext>
              </a:extLst>
            </p:cNvPr>
            <p:cNvSpPr txBox="1">
              <a:spLocks/>
            </p:cNvSpPr>
            <p:nvPr/>
          </p:nvSpPr>
          <p:spPr>
            <a:xfrm>
              <a:off x="329487" y="1328975"/>
              <a:ext cx="551357" cy="170025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0.1 ft.</a:t>
              </a: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br>
                <a:rPr lang="en-US" sz="1050" dirty="0">
                  <a:latin typeface="Arial Narrow" panose="020B0606020202030204" pitchFamily="34" charset="0"/>
                </a:rPr>
              </a:b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00" b="1" dirty="0">
                  <a:latin typeface="Arial Narrow" panose="020B0606020202030204" pitchFamily="34" charset="0"/>
                </a:rPr>
                <a:t>27.8 ft.</a:t>
              </a:r>
            </a:p>
          </p:txBody>
        </p: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68CB4F41-D4D5-2A81-F3BC-B9BE80309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5683" t="11771" r="46770" b="12698"/>
            <a:stretch/>
          </p:blipFill>
          <p:spPr>
            <a:xfrm rot="10800000" flipH="1">
              <a:off x="299715" y="1328976"/>
              <a:ext cx="105262" cy="1700251"/>
            </a:xfrm>
            <a:prstGeom prst="rect">
              <a:avLst/>
            </a:prstGeom>
          </p:spPr>
        </p:pic>
      </p:grpSp>
      <p:pic>
        <p:nvPicPr>
          <p:cNvPr id="3" name="Picture 2" descr="A bird flying over a map of a town&#10;&#10;Description automatically generated">
            <a:extLst>
              <a:ext uri="{FF2B5EF4-FFF2-40B4-BE49-F238E27FC236}">
                <a16:creationId xmlns:a16="http://schemas.microsoft.com/office/drawing/2014/main" id="{A0906317-AECE-F9A5-33DD-2B6143888F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83" y="53434"/>
            <a:ext cx="587597" cy="55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5853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390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map of a river flowing through a valley&#10;&#10;Description automatically generated">
            <a:extLst>
              <a:ext uri="{FF2B5EF4-FFF2-40B4-BE49-F238E27FC236}">
                <a16:creationId xmlns:a16="http://schemas.microsoft.com/office/drawing/2014/main" id="{77AB6FCB-C07F-C0C6-8B22-FFFEEF2341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8" b="17328"/>
          <a:stretch/>
        </p:blipFill>
        <p:spPr>
          <a:xfrm>
            <a:off x="-16896" y="-1"/>
            <a:ext cx="12192000" cy="685661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04EDAB94-94B6-CC9D-E545-A41E75291171}"/>
              </a:ext>
            </a:extLst>
          </p:cNvPr>
          <p:cNvSpPr txBox="1">
            <a:spLocks/>
          </p:cNvSpPr>
          <p:nvPr/>
        </p:nvSpPr>
        <p:spPr>
          <a:xfrm>
            <a:off x="0" y="1390"/>
            <a:ext cx="12192000" cy="6386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0D5D78-AC75-5C50-F2B5-F4126BB07E36}"/>
              </a:ext>
            </a:extLst>
          </p:cNvPr>
          <p:cNvSpPr txBox="1"/>
          <p:nvPr/>
        </p:nvSpPr>
        <p:spPr>
          <a:xfrm>
            <a:off x="7833153" y="6453612"/>
            <a:ext cx="389985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71% probability of flooding at least once over 30 years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39305E-3907-3389-6955-115954FB3CF3}"/>
              </a:ext>
            </a:extLst>
          </p:cNvPr>
          <p:cNvSpPr txBox="1"/>
          <p:nvPr/>
        </p:nvSpPr>
        <p:spPr>
          <a:xfrm>
            <a:off x="9334500" y="90990"/>
            <a:ext cx="2321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Clendenin, WV</a:t>
            </a:r>
            <a:endParaRPr lang="en-US" sz="2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0946E18-1AD1-8642-E50A-A0E1FDF72B26}"/>
              </a:ext>
            </a:extLst>
          </p:cNvPr>
          <p:cNvSpPr txBox="1"/>
          <p:nvPr/>
        </p:nvSpPr>
        <p:spPr>
          <a:xfrm>
            <a:off x="1998909" y="75993"/>
            <a:ext cx="5662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4% Annual Chance (25-year) 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5D8AF5F-3A55-56D8-D702-86C2019BA172}"/>
              </a:ext>
            </a:extLst>
          </p:cNvPr>
          <p:cNvGrpSpPr/>
          <p:nvPr/>
        </p:nvGrpSpPr>
        <p:grpSpPr>
          <a:xfrm>
            <a:off x="9607410" y="5271581"/>
            <a:ext cx="2003425" cy="680106"/>
            <a:chOff x="9256704" y="6579661"/>
            <a:chExt cx="2136461" cy="725268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221AD7E-33A1-A919-9FCE-E769384739C2}"/>
                </a:ext>
              </a:extLst>
            </p:cNvPr>
            <p:cNvSpPr/>
            <p:nvPr/>
          </p:nvSpPr>
          <p:spPr>
            <a:xfrm>
              <a:off x="9256704" y="6579661"/>
              <a:ext cx="557856" cy="276999"/>
            </a:xfrm>
            <a:prstGeom prst="rect">
              <a:avLst/>
            </a:prstGeom>
            <a:solidFill>
              <a:srgbClr val="FCEDA5"/>
            </a:solidFill>
            <a:ln>
              <a:solidFill>
                <a:srgbClr val="FCED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889C527-822F-7840-5980-D25E888AEC91}"/>
                </a:ext>
              </a:extLst>
            </p:cNvPr>
            <p:cNvSpPr/>
            <p:nvPr/>
          </p:nvSpPr>
          <p:spPr>
            <a:xfrm>
              <a:off x="9256704" y="7000101"/>
              <a:ext cx="557856" cy="276999"/>
            </a:xfrm>
            <a:prstGeom prst="rect">
              <a:avLst/>
            </a:prstGeom>
            <a:solidFill>
              <a:srgbClr val="7B4B25"/>
            </a:solidFill>
            <a:ln>
              <a:solidFill>
                <a:srgbClr val="7B4B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9ABE7BF-A7A3-92A1-A965-42DC0C492504}"/>
                </a:ext>
              </a:extLst>
            </p:cNvPr>
            <p:cNvSpPr txBox="1"/>
            <p:nvPr/>
          </p:nvSpPr>
          <p:spPr>
            <a:xfrm>
              <a:off x="9889676" y="6581222"/>
              <a:ext cx="1309965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Residential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3B7C18F-8E7F-DEBD-D06B-C29042C4D35D}"/>
                </a:ext>
              </a:extLst>
            </p:cNvPr>
            <p:cNvSpPr txBox="1"/>
            <p:nvPr/>
          </p:nvSpPr>
          <p:spPr>
            <a:xfrm>
              <a:off x="9868575" y="6976714"/>
              <a:ext cx="1524590" cy="32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Non-Residential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BAF4329A-AE8C-E515-38C4-F83D7DBBB44A}"/>
              </a:ext>
            </a:extLst>
          </p:cNvPr>
          <p:cNvSpPr txBox="1"/>
          <p:nvPr/>
        </p:nvSpPr>
        <p:spPr>
          <a:xfrm>
            <a:off x="458991" y="6347715"/>
            <a:ext cx="5637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19% of Clendenin is in the 4% Annual Flood Chance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424DB99-896D-F3C8-E943-3F39B59F3613}"/>
              </a:ext>
            </a:extLst>
          </p:cNvPr>
          <p:cNvGrpSpPr/>
          <p:nvPr/>
        </p:nvGrpSpPr>
        <p:grpSpPr>
          <a:xfrm>
            <a:off x="563047" y="2048788"/>
            <a:ext cx="581129" cy="1700252"/>
            <a:chOff x="299715" y="1328975"/>
            <a:chExt cx="581129" cy="1700252"/>
          </a:xfrm>
        </p:grpSpPr>
        <p:sp>
          <p:nvSpPr>
            <p:cNvPr id="43" name="Content Placeholder 2">
              <a:extLst>
                <a:ext uri="{FF2B5EF4-FFF2-40B4-BE49-F238E27FC236}">
                  <a16:creationId xmlns:a16="http://schemas.microsoft.com/office/drawing/2014/main" id="{1981F868-ED0E-4BCA-09B4-8C4E8CBAFC6A}"/>
                </a:ext>
              </a:extLst>
            </p:cNvPr>
            <p:cNvSpPr txBox="1">
              <a:spLocks/>
            </p:cNvSpPr>
            <p:nvPr/>
          </p:nvSpPr>
          <p:spPr>
            <a:xfrm>
              <a:off x="329487" y="1328975"/>
              <a:ext cx="551357" cy="170025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0.1 ft.</a:t>
              </a: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endParaRPr lang="en-US" sz="1050" dirty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00" b="1" dirty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br>
                <a:rPr lang="en-US" sz="1050" dirty="0">
                  <a:latin typeface="Arial Narrow" panose="020B0606020202030204" pitchFamily="34" charset="0"/>
                </a:rPr>
              </a:br>
              <a:br>
                <a:rPr lang="en-US" sz="1050" dirty="0">
                  <a:latin typeface="Arial Narrow" panose="020B0606020202030204" pitchFamily="34" charset="0"/>
                </a:rPr>
              </a:br>
              <a:r>
                <a:rPr lang="en-US" sz="1000" b="1" dirty="0">
                  <a:latin typeface="Arial Narrow" panose="020B0606020202030204" pitchFamily="34" charset="0"/>
                </a:rPr>
                <a:t>27.8 ft.</a:t>
              </a: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7115A2C7-08F2-3995-F7CB-7BEED4E7B8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5683" t="11771" r="46770" b="12698"/>
            <a:stretch/>
          </p:blipFill>
          <p:spPr>
            <a:xfrm rot="10800000" flipH="1">
              <a:off x="299715" y="1328976"/>
              <a:ext cx="105262" cy="1700251"/>
            </a:xfrm>
            <a:prstGeom prst="rect">
              <a:avLst/>
            </a:prstGeom>
          </p:spPr>
        </p:pic>
      </p:grpSp>
      <p:pic>
        <p:nvPicPr>
          <p:cNvPr id="3" name="Picture 2" descr="A bird flying over a map of a town&#10;&#10;Description automatically generated">
            <a:extLst>
              <a:ext uri="{FF2B5EF4-FFF2-40B4-BE49-F238E27FC236}">
                <a16:creationId xmlns:a16="http://schemas.microsoft.com/office/drawing/2014/main" id="{B8A91986-92B8-F330-12C2-42182939B6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83" y="53434"/>
            <a:ext cx="587597" cy="55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5346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5812</TotalTime>
  <Words>1773</Words>
  <Application>Microsoft Office PowerPoint</Application>
  <PresentationFormat>Widescreen</PresentationFormat>
  <Paragraphs>436</Paragraphs>
  <Slides>38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Aptos</vt:lpstr>
      <vt:lpstr>Aptos Display</vt:lpstr>
      <vt:lpstr>Arial</vt:lpstr>
      <vt:lpstr>Arial Black</vt:lpstr>
      <vt:lpstr>Arial Narrow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Anahita Mahmoudi</dc:creator>
  <cp:lastModifiedBy>Anahita Mahmoudi</cp:lastModifiedBy>
  <cp:revision>82</cp:revision>
  <cp:lastPrinted>2024-10-01T14:30:57Z</cp:lastPrinted>
  <dcterms:created xsi:type="dcterms:W3CDTF">2024-08-02T20:06:25Z</dcterms:created>
  <dcterms:modified xsi:type="dcterms:W3CDTF">2024-10-01T16:59:32Z</dcterms:modified>
</cp:coreProperties>
</file>