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7223-BFFD-523F-C477-40D44517E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426F7-34FD-D295-B2E5-DF373F5ED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74288-1DDC-3E93-B3DD-D0E8EF85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317B-C61C-441E-9850-158230B2F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5752A-28B9-13B6-1D38-821E401F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23E9-EA80-E925-E794-13E353EA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B57-F6F3-4399-B4C2-82A2A589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3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E208-F59E-2F95-0479-9A2B827D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0C47A-2618-649F-F19F-EBE691A08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57FFB-CFF4-5B6F-AB19-FD07FE6E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317B-C61C-441E-9850-158230B2F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AAB48-DB41-CDA0-DD7B-46E292BA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BCEC1-6BE5-C7C8-DBFE-FEF99789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B57-F6F3-4399-B4C2-82A2A589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0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42953A-09AB-D7C2-19B8-F99FCAA2E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4B504-164B-6E5C-D52A-7F4037A15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1D947-86B6-E917-E5A5-2B3B784D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317B-C61C-441E-9850-158230B2F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2276-A410-1CCD-019C-99E48455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5D3C3-ABE5-2CCD-FE34-B4E227F7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B57-F6F3-4399-B4C2-82A2A589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108E-599E-46D9-6FE2-EB240EBB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1C0D-1092-0B84-FB6E-51C370BB4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FB484-F14D-5627-2394-4B60ABCB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317B-C61C-441E-9850-158230B2F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65632-D994-90A7-D752-C7E21628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0645A-5B2F-CC4B-298C-AE3AC0A1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B57-F6F3-4399-B4C2-82A2A589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D123-EE82-2F6B-F765-3E3F7928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081C0-F002-74D0-B84F-758D3DA54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7DF5-7FE0-45F7-25FB-82DA79D5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317B-C61C-441E-9850-158230B2F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FC562-940F-FD6E-5B9E-7931F8C0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8DF65-69CC-CD57-A7AD-3A0ADD16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B57-F6F3-4399-B4C2-82A2A589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9062-E809-5616-A6B2-C4B77402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F2A94-A28A-B9AB-720D-0C31CB6B8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0E2A-3FE3-E024-73F7-DD1270B0E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3D173-1C26-0FA6-37EF-20F9F1A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317B-C61C-441E-9850-158230B2F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D5F86-7221-BDCF-3BE7-45412E4D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96718-69E3-B805-706A-29505849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B57-F6F3-4399-B4C2-82A2A589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7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F1A1-31D2-AEB8-463B-C3AA823F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5CC1F-ACAE-2864-D8B4-CC6759655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145D1-B7FF-36EF-44E9-EFAE82ED7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16D8F-4F7B-BA4D-DEFA-89BA7C379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D6701-214D-1C2F-146A-735864F55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7C14C-79E8-7E44-EAB0-80C36F77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317B-C61C-441E-9850-158230B2F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29D25-1EE4-851F-3F69-60F17427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06702-2B1D-0D06-764F-44B173E6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B57-F6F3-4399-B4C2-82A2A589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1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84A5-56C0-34EE-358C-513C25DE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3EDF4-482E-9C1F-5F60-9A0F146B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317B-C61C-441E-9850-158230B2F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72BE9-3699-7F96-FD69-A2900047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A09CF-0FB8-D2D8-78DC-E884D175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B57-F6F3-4399-B4C2-82A2A589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0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F12E4-961A-2E19-C68B-7BF3E69A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317B-C61C-441E-9850-158230B2F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DD30F-443B-2139-A405-DCC56635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4A218-066A-10A6-0F41-AA47094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B57-F6F3-4399-B4C2-82A2A589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4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362C-0CDC-B40E-063E-55E6CFE5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4EC6D-BAA1-9E2B-FA9E-B40ECF76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090B8-CD4A-A9F1-AC99-32C37E51C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40406-C158-8BA6-6A96-157FDD91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317B-C61C-441E-9850-158230B2F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C1769-14CB-2772-F5E6-37CE8AC9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68A8C-A231-DECB-F22E-BCAAC11E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B57-F6F3-4399-B4C2-82A2A589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048E-B40A-8C89-0A0E-2192A869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0A9736-B9B3-ED64-6F12-96EF7E037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22AC1-858C-2FC0-07ED-E8C171117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F35B5-C940-BA43-104B-928E7AB6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317B-C61C-441E-9850-158230B2F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791BF-3DA7-F346-993E-A2BBEFC1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7CB5A-FA3D-69F9-5AED-33A3BAFA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7B57-F6F3-4399-B4C2-82A2A589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9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4F02D-561B-E867-513B-B7958B60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38BB2-D4FA-BCFC-740D-C3998D44F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06C0C-7137-387E-17F4-A804F57EE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A7317B-C61C-441E-9850-158230B2F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96BBE-145C-D9BE-B929-51CC2ADC0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FB978-6E72-E3A2-70A4-996BDA961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B7B57-F6F3-4399-B4C2-82A2A5898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map of a river&#10;&#10;Description automatically generated">
            <a:extLst>
              <a:ext uri="{FF2B5EF4-FFF2-40B4-BE49-F238E27FC236}">
                <a16:creationId xmlns:a16="http://schemas.microsoft.com/office/drawing/2014/main" id="{31A8DFCE-643A-9B92-6BCA-59F07AC19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1" b="16354"/>
          <a:stretch/>
        </p:blipFill>
        <p:spPr>
          <a:xfrm>
            <a:off x="3324" y="174180"/>
            <a:ext cx="12188676" cy="66838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0878" y="87486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Camden-on-Gauley,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4176" y="89902"/>
            <a:ext cx="583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10% Annual Chance (10-year)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26A758-8386-5DCA-FE30-D53DAD0F0C89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96% probability of flooding at least once over 30 years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D751E1-7B46-A2F2-156C-F869C4985ACE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441363-155D-79A7-B5EA-58CA2842580B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EA4C723-1501-6F17-2FC3-0B7D46405750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036ED5E-71C8-E025-3E53-142B9F917F03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7662EF4-5F8F-5107-48AD-CF3C954C2C08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B3B533-0CB8-360D-311C-44048979B548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BA6CE92F-E02F-9E36-F30D-616C925B1C1E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22.1 ft.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54C9E80-C098-30A4-6109-6A020D921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F9F798B-8331-3E55-7AA7-8FF8765152CA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10% of Camden is in the 10% Annual Flood Chance</a:t>
            </a:r>
          </a:p>
        </p:txBody>
      </p:sp>
      <p:pic>
        <p:nvPicPr>
          <p:cNvPr id="2" name="Picture 1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CEC02241-4582-4F78-BEFA-8CA6628DD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170B6-188A-167B-0D68-940CE44DEE3B}"/>
              </a:ext>
            </a:extLst>
          </p:cNvPr>
          <p:cNvSpPr txBox="1"/>
          <p:nvPr/>
        </p:nvSpPr>
        <p:spPr>
          <a:xfrm>
            <a:off x="458990" y="6148058"/>
            <a:ext cx="240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FEMA, Effective Date: 2022</a:t>
            </a:r>
          </a:p>
        </p:txBody>
      </p:sp>
    </p:spTree>
    <p:extLst>
      <p:ext uri="{BB962C8B-B14F-4D97-AF65-F5344CB8AC3E}">
        <p14:creationId xmlns:p14="http://schemas.microsoft.com/office/powerpoint/2010/main" val="365197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river&#10;&#10;Description automatically generated">
            <a:extLst>
              <a:ext uri="{FF2B5EF4-FFF2-40B4-BE49-F238E27FC236}">
                <a16:creationId xmlns:a16="http://schemas.microsoft.com/office/drawing/2014/main" id="{99322C8B-2659-4370-B87C-3321901E0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 b="14478"/>
          <a:stretch/>
        </p:blipFill>
        <p:spPr>
          <a:xfrm>
            <a:off x="1891" y="-1"/>
            <a:ext cx="12188676" cy="68580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0878" y="87486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Camden-on-Gauley,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4176" y="89902"/>
            <a:ext cx="583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4% Annual Chance (25-year)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4AE9DC-50B9-4D2E-46BE-9E110FC2A643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FC11B5-3969-CD9D-786B-4B8CF4382E27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CF0D79-3157-E026-F136-C50601DD7EC4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BA7D66-AD51-A087-EF3C-8FAD77DA35C6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202E45-9AC1-4D4D-FD6F-9A228133A961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0D219C-2E16-FC01-CFC4-A6A70AD3C504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E5943CFD-F42B-E3CB-6DCC-B37FDF304E00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50" b="1" dirty="0">
                  <a:latin typeface="Arial Narrow" panose="020B0606020202030204" pitchFamily="34" charset="0"/>
                </a:rPr>
                <a:t>25.3</a:t>
              </a:r>
              <a:r>
                <a:rPr lang="en-US" sz="1050" dirty="0">
                  <a:latin typeface="Arial Narrow" panose="020B0606020202030204" pitchFamily="34" charset="0"/>
                </a:rPr>
                <a:t> </a:t>
              </a:r>
              <a:r>
                <a:rPr lang="en-US" sz="1000" b="1" dirty="0">
                  <a:latin typeface="Arial Narrow" panose="020B0606020202030204" pitchFamily="34" charset="0"/>
                </a:rPr>
                <a:t>ft.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87346E-DF6F-21D5-58D0-91946D321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F57E685-A2B9-A733-D111-6F561A44F680}"/>
              </a:ext>
            </a:extLst>
          </p:cNvPr>
          <p:cNvSpPr txBox="1"/>
          <p:nvPr/>
        </p:nvSpPr>
        <p:spPr>
          <a:xfrm>
            <a:off x="7731165" y="6374238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71% probability of flooding at least once over 30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F798B-8331-3E55-7AA7-8FF8765152CA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12% of Camden is in the 4% Annual Flood Chance</a:t>
            </a:r>
          </a:p>
        </p:txBody>
      </p:sp>
      <p:pic>
        <p:nvPicPr>
          <p:cNvPr id="11" name="Picture 10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F4DC759B-CD26-FA3D-BCD3-35AED5E7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805A70-6319-0BC3-9EFA-8BAFAD8E3779}"/>
              </a:ext>
            </a:extLst>
          </p:cNvPr>
          <p:cNvSpPr txBox="1"/>
          <p:nvPr/>
        </p:nvSpPr>
        <p:spPr>
          <a:xfrm>
            <a:off x="458990" y="6148058"/>
            <a:ext cx="240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FEMA, Effective Date: 2022</a:t>
            </a:r>
          </a:p>
        </p:txBody>
      </p:sp>
    </p:spTree>
    <p:extLst>
      <p:ext uri="{BB962C8B-B14F-4D97-AF65-F5344CB8AC3E}">
        <p14:creationId xmlns:p14="http://schemas.microsoft.com/office/powerpoint/2010/main" val="31990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river&#10;&#10;Description automatically generated">
            <a:extLst>
              <a:ext uri="{FF2B5EF4-FFF2-40B4-BE49-F238E27FC236}">
                <a16:creationId xmlns:a16="http://schemas.microsoft.com/office/drawing/2014/main" id="{7496F2AE-0E9B-A091-BF7A-328210CC2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4792"/>
          <a:stretch/>
        </p:blipFill>
        <p:spPr>
          <a:xfrm>
            <a:off x="4195" y="549151"/>
            <a:ext cx="12188676" cy="630745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0878" y="87486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Camden-on-Gauley,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4176" y="89902"/>
            <a:ext cx="583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E78AB4-F551-25F7-8452-C56C90DCA1E4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068E2E-EE95-FA40-C83B-9B5F2803ADC8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90970D-8B88-DE82-B597-E01E3EEE0624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0105BF-98BD-C0C4-C07F-0AE09CE2A81D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363215-C092-D9EB-20D2-E31E2226E67B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6A20D-5782-53C9-714A-ABC99E401598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C745899A-4CD3-9CDC-7CD5-5531C78BDEA0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50" b="1" dirty="0">
                  <a:latin typeface="Arial Narrow" panose="020B0606020202030204" pitchFamily="34" charset="0"/>
                </a:rPr>
                <a:t>27.3</a:t>
              </a:r>
              <a:r>
                <a:rPr lang="en-US" sz="1050" dirty="0">
                  <a:latin typeface="Arial Narrow" panose="020B0606020202030204" pitchFamily="34" charset="0"/>
                </a:rPr>
                <a:t> </a:t>
              </a:r>
              <a:r>
                <a:rPr lang="en-US" sz="1000" b="1" dirty="0">
                  <a:latin typeface="Arial Narrow" panose="020B0606020202030204" pitchFamily="34" charset="0"/>
                </a:rPr>
                <a:t>ft.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434F8FE-1855-B425-E923-3DC8A20DE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0DCE982-6E29-8194-1DA5-3936EC35DB50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45% probability of flooding at least once over 30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F798B-8331-3E55-7AA7-8FF8765152CA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12% of Camden is in the 2% Annual Flood Chance</a:t>
            </a:r>
          </a:p>
        </p:txBody>
      </p:sp>
      <p:pic>
        <p:nvPicPr>
          <p:cNvPr id="2" name="Picture 1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30D99F16-E1CF-99C0-5D46-F3381F94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1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river&#10;&#10;Description automatically generated">
            <a:extLst>
              <a:ext uri="{FF2B5EF4-FFF2-40B4-BE49-F238E27FC236}">
                <a16:creationId xmlns:a16="http://schemas.microsoft.com/office/drawing/2014/main" id="{F1F90AA4-E305-32A3-F0EF-1889BB69B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9" b="14493"/>
          <a:stretch/>
        </p:blipFill>
        <p:spPr>
          <a:xfrm>
            <a:off x="1742" y="626471"/>
            <a:ext cx="12188676" cy="630745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0878" y="87486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Camden-on-Gauley,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4176" y="89902"/>
            <a:ext cx="583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Annual Chance (100-year)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7D3ACA-91B8-C9C4-A6AC-B1FBE2BCA7E5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82B990-E926-631B-20AC-7E769ADE71C9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F23A53-D8C9-E768-B017-27D6D1236FEE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C3B8F8-59E5-45CC-B10E-7679F546FC0E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9D884-0A0C-7DD7-620D-ACD0B3735D6E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C075D85-B356-6B01-024B-24DF48E7080D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0D8983-E7D4-21B6-4DAD-76FC81229B2B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606113D-3CA8-DDFB-A164-3B290BA71311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50" b="1" dirty="0">
                  <a:latin typeface="Arial Narrow" panose="020B0606020202030204" pitchFamily="34" charset="0"/>
                </a:rPr>
                <a:t>29.3</a:t>
              </a:r>
              <a:r>
                <a:rPr lang="en-US" sz="1050" dirty="0">
                  <a:latin typeface="Arial Narrow" panose="020B0606020202030204" pitchFamily="34" charset="0"/>
                </a:rPr>
                <a:t> </a:t>
              </a:r>
              <a:r>
                <a:rPr lang="en-US" sz="1000" b="1" dirty="0">
                  <a:latin typeface="Arial Narrow" panose="020B0606020202030204" pitchFamily="34" charset="0"/>
                </a:rPr>
                <a:t>ft.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CC3E4FB-F0F1-BB28-CE44-C67611B9A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F9F798B-8331-3E55-7AA7-8FF8765152CA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14% of Camden is in the 1% Annual Flood Chance</a:t>
            </a:r>
          </a:p>
        </p:txBody>
      </p:sp>
      <p:pic>
        <p:nvPicPr>
          <p:cNvPr id="6" name="Picture 5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6026E23E-1CCE-4A6B-431F-EC053C23E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521711-0151-D744-A8A6-C7E23F06142D}"/>
              </a:ext>
            </a:extLst>
          </p:cNvPr>
          <p:cNvSpPr txBox="1"/>
          <p:nvPr/>
        </p:nvSpPr>
        <p:spPr>
          <a:xfrm>
            <a:off x="458990" y="6148058"/>
            <a:ext cx="240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FEMA, Effective Date: 2022</a:t>
            </a:r>
          </a:p>
        </p:txBody>
      </p:sp>
    </p:spTree>
    <p:extLst>
      <p:ext uri="{BB962C8B-B14F-4D97-AF65-F5344CB8AC3E}">
        <p14:creationId xmlns:p14="http://schemas.microsoft.com/office/powerpoint/2010/main" val="49594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 river&#10;&#10;Description automatically generated">
            <a:extLst>
              <a:ext uri="{FF2B5EF4-FFF2-40B4-BE49-F238E27FC236}">
                <a16:creationId xmlns:a16="http://schemas.microsoft.com/office/drawing/2014/main" id="{BD0F83ED-22B0-ABAD-5146-A864D8A3D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9" b="14493"/>
          <a:stretch/>
        </p:blipFill>
        <p:spPr>
          <a:xfrm>
            <a:off x="13364" y="549151"/>
            <a:ext cx="12188676" cy="630745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0878" y="87486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Camden-on-Gauley,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4176" y="89902"/>
            <a:ext cx="583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1+% Annual Chance (100-year)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24C830-CB19-EC01-0D67-E6846714AF30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51CF4B-3670-F189-3466-CDB9FEDED8F9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6D2533-81D1-EF64-FFDA-24563BE936A2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D62F15-1C52-8BCB-4502-F61C9FDA524D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9EB1F9-D4C1-E2B9-5F15-099E774D9817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52D0B2-18DA-9919-51DF-2FAF5ABCEEF2}"/>
              </a:ext>
            </a:extLst>
          </p:cNvPr>
          <p:cNvSpPr txBox="1"/>
          <p:nvPr/>
        </p:nvSpPr>
        <p:spPr>
          <a:xfrm>
            <a:off x="7731165" y="6364713"/>
            <a:ext cx="40018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5E3B90-3CA0-9799-F1BC-1CF474DB3460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D5BFBE06-4C36-4D02-CF66-5CFB20B53F4B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50" b="1" dirty="0">
                  <a:latin typeface="Arial Narrow" panose="020B0606020202030204" pitchFamily="34" charset="0"/>
                </a:rPr>
                <a:t>31.5</a:t>
              </a:r>
              <a:r>
                <a:rPr lang="en-US" sz="1050" dirty="0">
                  <a:latin typeface="Arial Narrow" panose="020B0606020202030204" pitchFamily="34" charset="0"/>
                </a:rPr>
                <a:t> </a:t>
              </a:r>
              <a:r>
                <a:rPr lang="en-US" sz="1000" b="1" dirty="0">
                  <a:latin typeface="Arial Narrow" panose="020B0606020202030204" pitchFamily="34" charset="0"/>
                </a:rPr>
                <a:t>ft.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29CB5B4-9816-EAA4-9471-BB8730589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5" name="Explosion 2 14">
            <a:extLst>
              <a:ext uri="{FF2B5EF4-FFF2-40B4-BE49-F238E27FC236}">
                <a16:creationId xmlns:a16="http://schemas.microsoft.com/office/drawing/2014/main" id="{D8D8BBE0-C215-D700-EC4E-D978CFB82A70}"/>
              </a:ext>
            </a:extLst>
          </p:cNvPr>
          <p:cNvSpPr/>
          <p:nvPr/>
        </p:nvSpPr>
        <p:spPr>
          <a:xfrm>
            <a:off x="9932528" y="1269405"/>
            <a:ext cx="2255898" cy="231714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Climate</a:t>
            </a:r>
          </a:p>
          <a:p>
            <a:pPr algn="ctr"/>
            <a:r>
              <a:rPr lang="en-US" dirty="0"/>
              <a:t>Change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9F798B-8331-3E55-7AA7-8FF8765152CA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13% of Camden is in the 1%+ Annual Flood Chance</a:t>
            </a:r>
          </a:p>
        </p:txBody>
      </p:sp>
      <p:pic>
        <p:nvPicPr>
          <p:cNvPr id="2" name="Picture 1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57A18766-433B-F78D-A100-97D49534A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5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gauley river&#10;&#10;Description automatically generated">
            <a:extLst>
              <a:ext uri="{FF2B5EF4-FFF2-40B4-BE49-F238E27FC236}">
                <a16:creationId xmlns:a16="http://schemas.microsoft.com/office/drawing/2014/main" id="{3EF5C247-1C2E-93B5-0999-59A544A43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4599"/>
          <a:stretch/>
        </p:blipFill>
        <p:spPr>
          <a:xfrm>
            <a:off x="-415" y="87486"/>
            <a:ext cx="12280769" cy="676912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0878" y="87486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Camden-on-Gauley,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4176" y="89902"/>
            <a:ext cx="599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0.2% Annual Chance (500-year)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D7EBC4-2874-862B-F8C6-34BDB62E4449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5FD520-0762-9AE2-FBF2-A5720EEB1BF5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383E03-5D36-0692-A67D-E5DC076697DB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E9F25C-2822-D648-944F-2D2621194ADF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C98097-7A42-C7A0-E587-995588EEF5E9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1818B27-A9EB-00B1-9A3A-ED73603D46BA}"/>
              </a:ext>
            </a:extLst>
          </p:cNvPr>
          <p:cNvSpPr txBox="1"/>
          <p:nvPr/>
        </p:nvSpPr>
        <p:spPr>
          <a:xfrm>
            <a:off x="7731165" y="6364713"/>
            <a:ext cx="3879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6% probability of flooding at least once over 30 years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1013DD-24F3-228A-C0CE-2AF02DD69ED5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1E2BC9D1-82DD-146E-E756-DC8EA8A69D85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b="1" dirty="0">
                  <a:latin typeface="Arial Narrow" panose="020B0606020202030204" pitchFamily="34" charset="0"/>
                </a:rPr>
              </a:br>
              <a:r>
                <a:rPr lang="en-US" sz="1050" b="1" dirty="0">
                  <a:latin typeface="Arial Narrow" panose="020B0606020202030204" pitchFamily="34" charset="0"/>
                </a:rPr>
                <a:t>32.5 </a:t>
              </a:r>
              <a:r>
                <a:rPr lang="en-US" sz="1000" b="1" dirty="0">
                  <a:latin typeface="Arial Narrow" panose="020B0606020202030204" pitchFamily="34" charset="0"/>
                </a:rPr>
                <a:t>ft.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CE1E0B-5FA5-5198-EE09-83507BFEE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F9F798B-8331-3E55-7AA7-8FF8765152CA}"/>
              </a:ext>
            </a:extLst>
          </p:cNvPr>
          <p:cNvSpPr txBox="1"/>
          <p:nvPr/>
        </p:nvSpPr>
        <p:spPr>
          <a:xfrm>
            <a:off x="458991" y="6347715"/>
            <a:ext cx="563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15% of Camden is in the 0.2% Annual Flood Chance</a:t>
            </a:r>
          </a:p>
        </p:txBody>
      </p:sp>
      <p:pic>
        <p:nvPicPr>
          <p:cNvPr id="6" name="Picture 5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356513BA-9C03-B3EB-43C5-B89C670D5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5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291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2</cp:revision>
  <dcterms:created xsi:type="dcterms:W3CDTF">2024-12-12T17:51:02Z</dcterms:created>
  <dcterms:modified xsi:type="dcterms:W3CDTF">2024-12-12T17:53:01Z</dcterms:modified>
</cp:coreProperties>
</file>