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DC33-BA7F-0E25-73AC-CD3E4D465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18766-A81E-B7FA-DA78-8E222A099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6CB5-2647-F6FB-144B-4DC2D085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82F0-C7C3-87EA-2B1C-4364501A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96DF2-6D57-49FE-4819-D2D6DAEC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1467-8A39-75E2-F825-E893B189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17390-CF55-D2E9-3B43-57834CB75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3B27D-0FCE-5906-2E2F-61C6BA12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994A-2586-DC7E-D75A-8727542E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1F72-0CDD-F699-609B-27DF3FA4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C6D4A-07FF-EA0B-DB52-8975FC388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18236-F0B6-7F96-A9E0-D43B4C30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A1E72-DE65-9AAA-8663-63A90C00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1C37-FBDE-7EFB-1363-A1AA3DC3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8823-67B7-38AA-3FC1-8079791A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5FD8-1C4D-0C2E-1576-B552AD24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91D2-5161-C05F-C5D2-CE3DCEACF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69BE6-D2A7-1544-7374-35BE7269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38E97-CE42-C8A1-9B37-0163A591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DF19-3C6F-27A0-77EB-7738F6AA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D2FF-B8C8-9A53-3019-9B3F8E5A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2DE1-07AE-CE87-5C33-6B935DDF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0F111-55DE-5672-08ED-93CA3C50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9C1A-85DB-329B-B4E1-3488372A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086E2-BD6B-6642-50A5-C53B39EF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BD99-4F19-75FA-6C70-FF4E026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0EC9-A4AC-68B9-37BF-5A24C9AD6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4C105-39AE-9ABF-D1C7-0468623C7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ADB69-055A-69A8-9D15-26AEF62F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7D716-7424-1792-0086-F71DB8F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F1147-5B64-70A9-FC47-5D9EEC01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D1E6-888E-291F-3B92-5A8320B7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6D079-C2BC-D0E4-8184-FECEDD3E3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92379-2252-688E-327D-2F29067B9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13E49-B09B-B597-5315-D0A66C393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9DE40-2932-09F2-9D13-507FB76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F35AA-E293-B8D8-013D-DAA73820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7D61F-01C7-5D41-A499-F35DFF06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D1195-1F6E-252F-1F5D-A58C74F0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0A66-1507-97A8-F94D-72E84E40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7C084-6B5D-020B-C865-31926EB4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224F6-31FC-5118-66F2-67110908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4BDED-3B04-8412-DB99-2AC2B0C6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1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2502C-A97B-9840-A6AB-FEFF5695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99BC4-63FE-0251-FDFE-A357E19A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9FCB-28F5-B1ED-AFC5-194AAA7F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BD33-9D60-5156-D656-C631F936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CFF1-EC6B-E095-25A2-03670424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898EC-6D50-B7CF-4015-250F12FAA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69B2-C3E7-2A7D-90A9-9F473EF6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7E8A-26F8-6FF6-3A36-554D077F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F36F9-F1C1-36F8-3139-2ECC5D85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4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D921-150D-2025-ECA5-EFF09E9C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2C1D4-565A-F80B-B290-5D2776E80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6F88F-E1FD-66C3-B46F-BCF0BE3EC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DEE76-3F9E-7AC7-42BF-EFF5DB45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365FD-711E-C088-0E92-3A47C4C6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EF9B5-30C3-CF4D-36A7-1DD3C369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DABD7-5C74-63E5-254E-513614FB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4320-1DD1-55B1-20E7-53821AB4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65558-6AE3-3C7B-0597-0762D95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EA93D-ED51-433C-AD23-1BBD42B1F7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1A15-CD27-CAAB-CBD6-64066343D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F8FA5-70BD-9E81-E61C-84A108818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0255C-F815-4947-9EED-3CE97009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F901F190-7465-1595-DB07-71CA4413E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17327"/>
          <a:stretch/>
        </p:blipFill>
        <p:spPr>
          <a:xfrm>
            <a:off x="-13622" y="-1"/>
            <a:ext cx="12192000" cy="685800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41BCA38-5CD3-BC96-3A6C-6A6D47922E72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A975EA-F1CD-D4BB-D82A-64F93A73E8EC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2EF19E-85A1-7C91-E52E-7AEFA50221C7}"/>
              </a:ext>
            </a:extLst>
          </p:cNvPr>
          <p:cNvSpPr txBox="1"/>
          <p:nvPr/>
        </p:nvSpPr>
        <p:spPr>
          <a:xfrm>
            <a:off x="9525000" y="133921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0B1831-6418-4DCD-9A34-B10045C0B0E1}"/>
              </a:ext>
            </a:extLst>
          </p:cNvPr>
          <p:cNvSpPr txBox="1"/>
          <p:nvPr/>
        </p:nvSpPr>
        <p:spPr>
          <a:xfrm>
            <a:off x="2093501" y="9099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F6ADC0-4D71-16BA-67D6-E1AA41744CBA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79D7879-0891-4E7E-3117-AAF131C1A8DD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7279C2-58B1-613F-E8BD-2090C52E6CBA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635874-70ED-B1C3-ED8D-45FA8FA7EE6A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C505BFB-D79C-26A7-83B7-2D053453FB89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324C6F3-E8D1-D1EE-FE19-0B8E6EA2B4FA}"/>
              </a:ext>
            </a:extLst>
          </p:cNvPr>
          <p:cNvSpPr txBox="1"/>
          <p:nvPr/>
        </p:nvSpPr>
        <p:spPr>
          <a:xfrm>
            <a:off x="458991" y="6347715"/>
            <a:ext cx="589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13.4% of Clendenin is in the 10% Annual Flood Chance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B30EFE-4285-1621-5BB5-0FF4499879E0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1975DA26-4F4E-A7A3-1FC6-85628F8E0C8C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27.8 ft.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8CB4F41-D4D5-2A81-F3BC-B9BE80309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A0906317-AECE-F9A5-33DD-2B6143888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8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map of a river flowing through a valley&#10;&#10;Description automatically generated">
            <a:extLst>
              <a:ext uri="{FF2B5EF4-FFF2-40B4-BE49-F238E27FC236}">
                <a16:creationId xmlns:a16="http://schemas.microsoft.com/office/drawing/2014/main" id="{77AB6FCB-C07F-C0C6-8B22-FFFEEF234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17328"/>
          <a:stretch/>
        </p:blipFill>
        <p:spPr>
          <a:xfrm>
            <a:off x="-16896" y="-1"/>
            <a:ext cx="12192000" cy="685661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4EDAB94-94B6-CC9D-E545-A41E75291171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D5D78-AC75-5C50-F2B5-F4126BB07E36}"/>
              </a:ext>
            </a:extLst>
          </p:cNvPr>
          <p:cNvSpPr txBox="1"/>
          <p:nvPr/>
        </p:nvSpPr>
        <p:spPr>
          <a:xfrm>
            <a:off x="7833153" y="6453612"/>
            <a:ext cx="3899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39305E-3907-3389-6955-115954FB3CF3}"/>
              </a:ext>
            </a:extLst>
          </p:cNvPr>
          <p:cNvSpPr txBox="1"/>
          <p:nvPr/>
        </p:nvSpPr>
        <p:spPr>
          <a:xfrm>
            <a:off x="9334500" y="90990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946E18-1AD1-8642-E50A-A0E1FDF72B26}"/>
              </a:ext>
            </a:extLst>
          </p:cNvPr>
          <p:cNvSpPr txBox="1"/>
          <p:nvPr/>
        </p:nvSpPr>
        <p:spPr>
          <a:xfrm>
            <a:off x="1998909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D8AF5F-3A55-56D8-D702-86C2019BA172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21AD7E-33A1-A919-9FCE-E769384739C2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89C527-822F-7840-5980-D25E888AEC91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ABE7BF-A7A3-92A1-A965-42DC0C492504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B7C18F-8E7F-DEBD-D06B-C29042C4D35D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F4329A-AE8C-E515-38C4-F83D7DBBB44A}"/>
              </a:ext>
            </a:extLst>
          </p:cNvPr>
          <p:cNvSpPr txBox="1"/>
          <p:nvPr/>
        </p:nvSpPr>
        <p:spPr>
          <a:xfrm>
            <a:off x="458991" y="6347715"/>
            <a:ext cx="563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19% of Clendenin is in the 4% Annual Flood Chance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24DB99-896D-F3C8-E943-3F39B59F3613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1981F868-ED0E-4BCA-09B4-8C4E8CBAFC6A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27.8 ft.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115A2C7-08F2-3995-F7CB-7BEED4E7B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B8A91986-92B8-F330-12C2-42182939B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3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iver flowing through a valley&#10;&#10;Description automatically generated">
            <a:extLst>
              <a:ext uri="{FF2B5EF4-FFF2-40B4-BE49-F238E27FC236}">
                <a16:creationId xmlns:a16="http://schemas.microsoft.com/office/drawing/2014/main" id="{B6405281-7764-77AE-28E2-C5CFADCE1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20218"/>
          <a:stretch/>
        </p:blipFill>
        <p:spPr>
          <a:xfrm>
            <a:off x="-14515" y="266700"/>
            <a:ext cx="12192000" cy="6591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97D8D4-39F4-8AED-33DB-E0DD4EE48276}"/>
              </a:ext>
            </a:extLst>
          </p:cNvPr>
          <p:cNvSpPr txBox="1">
            <a:spLocks/>
          </p:cNvSpPr>
          <p:nvPr/>
        </p:nvSpPr>
        <p:spPr>
          <a:xfrm>
            <a:off x="-14515" y="1390"/>
            <a:ext cx="12206515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26EF5-2962-BDF0-29F1-4061FD8CA59D}"/>
              </a:ext>
            </a:extLst>
          </p:cNvPr>
          <p:cNvSpPr txBox="1"/>
          <p:nvPr/>
        </p:nvSpPr>
        <p:spPr>
          <a:xfrm>
            <a:off x="7835940" y="6412338"/>
            <a:ext cx="38898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CCE07-D400-22CF-B7AF-218923132486}"/>
              </a:ext>
            </a:extLst>
          </p:cNvPr>
          <p:cNvSpPr txBox="1"/>
          <p:nvPr/>
        </p:nvSpPr>
        <p:spPr>
          <a:xfrm>
            <a:off x="9372600" y="152163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EA9DD-8FB9-049A-98EE-6EEA11464AA1}"/>
              </a:ext>
            </a:extLst>
          </p:cNvPr>
          <p:cNvSpPr txBox="1"/>
          <p:nvPr/>
        </p:nvSpPr>
        <p:spPr>
          <a:xfrm>
            <a:off x="2020476" y="9757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4E608C-C12D-ABBA-1C7C-723F0689C3F5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A4EDB1-85D3-D850-A3D0-3E3320D68C9F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CD62FA-5015-76EA-0701-CBB84DE1ED60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4B0710-3339-D59B-EDA4-984384BA17BC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4B95CA-54BB-53DA-47B3-3DC9E9360E6F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107015-50FB-AF85-EF8F-D991E816013A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C7C5C3C7-3F43-2F1F-E3B9-4782B43E1642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35.2 ft.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3ECF35D-3EBA-577F-BADC-3833FA147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3DF011A-10FD-EBDE-2CC7-4E518E34DF54}"/>
              </a:ext>
            </a:extLst>
          </p:cNvPr>
          <p:cNvSpPr txBox="1"/>
          <p:nvPr/>
        </p:nvSpPr>
        <p:spPr>
          <a:xfrm>
            <a:off x="466248" y="6345483"/>
            <a:ext cx="579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22.5% of Clendenin is in the 4% 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E2DA9BBF-EDFE-A4A5-3450-818158BDA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map of a river&#10;&#10;Description automatically generated">
            <a:extLst>
              <a:ext uri="{FF2B5EF4-FFF2-40B4-BE49-F238E27FC236}">
                <a16:creationId xmlns:a16="http://schemas.microsoft.com/office/drawing/2014/main" id="{EDA963B1-0CAD-14B3-C3CF-407095FFE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r="813" b="20769"/>
          <a:stretch/>
        </p:blipFill>
        <p:spPr>
          <a:xfrm>
            <a:off x="1" y="263512"/>
            <a:ext cx="12192000" cy="6594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3D770-7B31-C616-3EEC-F73779E1C529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05D0E-EF00-69ED-005A-6E4C20660734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208C2-F317-FF05-9778-973C52D57BA3}"/>
              </a:ext>
            </a:extLst>
          </p:cNvPr>
          <p:cNvSpPr txBox="1"/>
          <p:nvPr/>
        </p:nvSpPr>
        <p:spPr>
          <a:xfrm>
            <a:off x="9525000" y="133921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5DFDE-CE58-941E-D1E7-98BCD5A6C514}"/>
              </a:ext>
            </a:extLst>
          </p:cNvPr>
          <p:cNvSpPr txBox="1"/>
          <p:nvPr/>
        </p:nvSpPr>
        <p:spPr>
          <a:xfrm>
            <a:off x="2106201" y="9099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6F90DD-076D-D02C-6B30-876B59B9C33B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EDC8F3-84E2-D21F-26E5-D5653514C8EB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A295CC-1FEC-C2F3-C3F1-321D34E8D18E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983654-3B9B-CFF0-6CA5-3F50A544C201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37E579-B462-F019-5E13-1F8541688E18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30558E1-002A-383F-D9D1-424D46C257C3}"/>
              </a:ext>
            </a:extLst>
          </p:cNvPr>
          <p:cNvSpPr txBox="1"/>
          <p:nvPr/>
        </p:nvSpPr>
        <p:spPr>
          <a:xfrm>
            <a:off x="458991" y="6347715"/>
            <a:ext cx="596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23.5% of Clendenin is in the 1% Annual Flood Chance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AC21C2-1F00-AA2B-53C0-2C1EF15BBE88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9EC39FE7-07FD-599A-F1E3-3572FFC843C4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38.1 ft.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C0CDC77-9A9F-C217-2E34-9E0B86419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CB7BD3B3-0103-F7EE-2196-AECA070F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57BD1-3DD3-7029-EEBB-DFA119A6B4E3}"/>
              </a:ext>
            </a:extLst>
          </p:cNvPr>
          <p:cNvSpPr txBox="1"/>
          <p:nvPr/>
        </p:nvSpPr>
        <p:spPr>
          <a:xfrm>
            <a:off x="458990" y="6148058"/>
            <a:ext cx="240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FEMA, Effective Date: 2023</a:t>
            </a:r>
          </a:p>
        </p:txBody>
      </p:sp>
    </p:spTree>
    <p:extLst>
      <p:ext uri="{BB962C8B-B14F-4D97-AF65-F5344CB8AC3E}">
        <p14:creationId xmlns:p14="http://schemas.microsoft.com/office/powerpoint/2010/main" val="322965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river&#10;&#10;Description automatically generated">
            <a:extLst>
              <a:ext uri="{FF2B5EF4-FFF2-40B4-BE49-F238E27FC236}">
                <a16:creationId xmlns:a16="http://schemas.microsoft.com/office/drawing/2014/main" id="{3C82569A-4110-FB09-4309-11E5E690D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17619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266484-F029-A1A8-20F4-20C74AC36DF7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0B607-E07E-32DE-C4BE-6C2220DB0240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38BED-6F29-BD01-F10C-3166CF110DD3}"/>
              </a:ext>
            </a:extLst>
          </p:cNvPr>
          <p:cNvSpPr txBox="1"/>
          <p:nvPr/>
        </p:nvSpPr>
        <p:spPr>
          <a:xfrm>
            <a:off x="9525000" y="133921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5F90C-CD55-17D5-4CAA-48EF354CF45B}"/>
              </a:ext>
            </a:extLst>
          </p:cNvPr>
          <p:cNvSpPr txBox="1"/>
          <p:nvPr/>
        </p:nvSpPr>
        <p:spPr>
          <a:xfrm>
            <a:off x="2059819" y="80527"/>
            <a:ext cx="592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1%+ Annual Chance (100-year)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DE6F95-B671-14DF-EAD8-BE9D32CDE3D4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12F56E-7232-77D9-9899-A46161F16E77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91FFBA-421C-C13E-D6E6-045B092475A1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263FB9-64AD-A1D9-A47B-A342680B6B48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FF55CD-9DB0-C4F7-2701-B63CB5AD999B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74199F3-A6DD-2C4D-00F3-892BDCE478C4}"/>
              </a:ext>
            </a:extLst>
          </p:cNvPr>
          <p:cNvSpPr txBox="1"/>
          <p:nvPr/>
        </p:nvSpPr>
        <p:spPr>
          <a:xfrm>
            <a:off x="458991" y="6347715"/>
            <a:ext cx="606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23.5% of Clendenin is in the 1%+ Annual Flood Chance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21A096-BFD2-1F24-6C23-B156A56D7C49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A6475500-A29A-B76A-ED6D-AEFC053A187B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42.4 ft.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E51A0F5-01F8-2353-0856-517DBB6FE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45" name="Explosion 2 14">
            <a:extLst>
              <a:ext uri="{FF2B5EF4-FFF2-40B4-BE49-F238E27FC236}">
                <a16:creationId xmlns:a16="http://schemas.microsoft.com/office/drawing/2014/main" id="{13D6D8D0-A0F1-1974-CE47-243D08DBE3BC}"/>
              </a:ext>
            </a:extLst>
          </p:cNvPr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D207EC0E-AEB1-5848-56D1-F5AEFE97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map of a river&#10;&#10;Description automatically generated">
            <a:extLst>
              <a:ext uri="{FF2B5EF4-FFF2-40B4-BE49-F238E27FC236}">
                <a16:creationId xmlns:a16="http://schemas.microsoft.com/office/drawing/2014/main" id="{2CBFB30F-512A-F91A-6610-2EA9EB059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18844"/>
          <a:stretch/>
        </p:blipFill>
        <p:spPr>
          <a:xfrm>
            <a:off x="-14515" y="139700"/>
            <a:ext cx="12192000" cy="671691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4C87DD22-BDAE-D063-384B-EAB4B41529FC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F0C77D-A8E7-560C-687B-55F0E1DF1E6C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F80D9F-823F-2C0C-9BD4-AF092341C178}"/>
              </a:ext>
            </a:extLst>
          </p:cNvPr>
          <p:cNvSpPr txBox="1"/>
          <p:nvPr/>
        </p:nvSpPr>
        <p:spPr>
          <a:xfrm>
            <a:off x="9525000" y="133921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4072DC-85F6-745D-5A48-FB09BFE77B3E}"/>
              </a:ext>
            </a:extLst>
          </p:cNvPr>
          <p:cNvSpPr txBox="1"/>
          <p:nvPr/>
        </p:nvSpPr>
        <p:spPr>
          <a:xfrm>
            <a:off x="1983619" y="80527"/>
            <a:ext cx="592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(500-year)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16FF7FF-6F8B-064B-206A-376D7B91ED8E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95262B-6885-4CC1-5F79-4771DE099CB1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BD40B40-612C-09B1-65D1-8896BB41906D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FEC318-42FE-FC58-B9A4-BF40B152D0C8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3AAEE6-E20B-F6A7-9B6E-8032DFD5CD5D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8D5F0C6-684C-56ED-C6FB-D1BED07FD248}"/>
              </a:ext>
            </a:extLst>
          </p:cNvPr>
          <p:cNvSpPr txBox="1"/>
          <p:nvPr/>
        </p:nvSpPr>
        <p:spPr>
          <a:xfrm>
            <a:off x="458991" y="6347715"/>
            <a:ext cx="581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25% of Clendenin is in the 0.2% Annual Flood Chance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D35D441-ED68-B8D9-379A-D5D4177A5386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E59B3CB2-1C50-9A01-1F5B-CEBE76D54E86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43.6 ft.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E65A589-7C3F-DC21-5A0F-2464D6B57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EFE671E7-31EC-4966-F9C1-872DDD333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2024-12-12T17:54:05Z</dcterms:created>
  <dcterms:modified xsi:type="dcterms:W3CDTF">2024-12-12T17:55:00Z</dcterms:modified>
</cp:coreProperties>
</file>