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8" r:id="rId2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96" userDrawn="1">
          <p15:clr>
            <a:srgbClr val="A4A3A4"/>
          </p15:clr>
        </p15:guide>
        <p15:guide id="2" pos="989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B0DE"/>
    <a:srgbClr val="91DA00"/>
    <a:srgbClr val="00E6C0"/>
    <a:srgbClr val="FFC9FF"/>
    <a:srgbClr val="FFD765"/>
    <a:srgbClr val="F19B61"/>
    <a:srgbClr val="B4C7E7"/>
    <a:srgbClr val="BDD6EE"/>
    <a:srgbClr val="F3FFD9"/>
    <a:srgbClr val="EEFF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52" autoAdjust="0"/>
    <p:restoredTop sz="95342" autoAdjust="0"/>
  </p:normalViewPr>
  <p:slideViewPr>
    <p:cSldViewPr snapToGrid="0">
      <p:cViewPr>
        <p:scale>
          <a:sx n="100" d="100"/>
          <a:sy n="100" d="100"/>
        </p:scale>
        <p:origin x="2192" y="448"/>
      </p:cViewPr>
      <p:guideLst>
        <p:guide orient="horz" pos="4896"/>
        <p:guide pos="98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19" d="100"/>
          <a:sy n="119" d="100"/>
        </p:scale>
        <p:origin x="4992" y="7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343B5A-C7C0-41F9-9212-53D95CCD0907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41C0A-487D-4495-9093-0D6017D62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1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741C0A-487D-4495-9093-0D6017D623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969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0" y="1496484"/>
            <a:ext cx="121920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0" y="4802717"/>
            <a:ext cx="12192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80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97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33200" y="486834"/>
            <a:ext cx="350520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486834"/>
            <a:ext cx="10312400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758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1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133" y="2279652"/>
            <a:ext cx="140208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133" y="6119285"/>
            <a:ext cx="140208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603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434167"/>
            <a:ext cx="69088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2434167"/>
            <a:ext cx="69088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78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486834"/>
            <a:ext cx="1402080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9718" y="2241551"/>
            <a:ext cx="6877049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9718" y="3340100"/>
            <a:ext cx="6877049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29600" y="2241551"/>
            <a:ext cx="691091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29600" y="3340100"/>
            <a:ext cx="6910917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23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093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5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8" y="609600"/>
            <a:ext cx="5242983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0917" y="1316567"/>
            <a:ext cx="82296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8" y="2743200"/>
            <a:ext cx="5242983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838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8" y="609600"/>
            <a:ext cx="5242983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10917" y="1316567"/>
            <a:ext cx="82296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8" y="2743200"/>
            <a:ext cx="5242983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918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600" y="486834"/>
            <a:ext cx="140208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600" y="2434167"/>
            <a:ext cx="140208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600" y="8475134"/>
            <a:ext cx="3657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2AC9B-2258-451B-8286-10FCDD214C6A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84800" y="8475134"/>
            <a:ext cx="5486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8475134"/>
            <a:ext cx="3657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607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"/>
          <p:cNvSpPr>
            <a:spLocks noChangeArrowheads="1"/>
          </p:cNvSpPr>
          <p:nvPr/>
        </p:nvSpPr>
        <p:spPr bwMode="auto">
          <a:xfrm>
            <a:off x="325453" y="1388832"/>
            <a:ext cx="15576413" cy="840321"/>
          </a:xfrm>
          <a:prstGeom prst="roundRect">
            <a:avLst>
              <a:gd name="adj" fmla="val 16667"/>
            </a:avLst>
          </a:prstGeom>
          <a:solidFill>
            <a:srgbClr val="53BEC9"/>
          </a:solidFill>
          <a:ln w="12700">
            <a:solidFill>
              <a:srgbClr val="53BEC9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Overall  Flood  Risk</a:t>
            </a:r>
          </a:p>
        </p:txBody>
      </p:sp>
      <p:sp>
        <p:nvSpPr>
          <p:cNvPr id="5" name="Rounded Rectangle 2"/>
          <p:cNvSpPr>
            <a:spLocks noChangeArrowheads="1"/>
          </p:cNvSpPr>
          <p:nvPr/>
        </p:nvSpPr>
        <p:spPr bwMode="auto">
          <a:xfrm>
            <a:off x="333235" y="2494521"/>
            <a:ext cx="1971937" cy="852683"/>
          </a:xfrm>
          <a:prstGeom prst="roundRect">
            <a:avLst>
              <a:gd name="adj" fmla="val 16667"/>
            </a:avLst>
          </a:prstGeom>
          <a:solidFill>
            <a:srgbClr val="E4E6FC"/>
          </a:solidFill>
          <a:ln w="28575">
            <a:solidFill>
              <a:srgbClr val="B4C7E7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(1) FLOODPLAIN CHARACTERISTICS</a:t>
            </a:r>
            <a:endParaRPr lang="en-US" altLang="en-US" b="1" dirty="0">
              <a:latin typeface="Arial" panose="020B0604020202020204" pitchFamily="34" charset="0"/>
            </a:endParaRPr>
          </a:p>
        </p:txBody>
      </p:sp>
      <p:sp>
        <p:nvSpPr>
          <p:cNvPr id="6" name="Rounded Rectangle 3"/>
          <p:cNvSpPr>
            <a:spLocks noChangeArrowheads="1"/>
          </p:cNvSpPr>
          <p:nvPr/>
        </p:nvSpPr>
        <p:spPr bwMode="auto">
          <a:xfrm>
            <a:off x="2409700" y="2488849"/>
            <a:ext cx="1756514" cy="863951"/>
          </a:xfrm>
          <a:prstGeom prst="roundRect">
            <a:avLst>
              <a:gd name="adj" fmla="val 16667"/>
            </a:avLst>
          </a:prstGeom>
          <a:solidFill>
            <a:srgbClr val="F7CAAC"/>
          </a:solidFill>
          <a:ln w="28575">
            <a:solidFill>
              <a:srgbClr val="F19B61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(2) BUILDING EXPOSURE</a:t>
            </a:r>
            <a:endParaRPr lang="en-US" altLang="en-US" b="1" dirty="0">
              <a:latin typeface="Arial" panose="020B0604020202020204" pitchFamily="34" charset="0"/>
            </a:endParaRPr>
          </a:p>
        </p:txBody>
      </p:sp>
      <p:sp>
        <p:nvSpPr>
          <p:cNvPr id="7" name="Rounded Rectangle 4"/>
          <p:cNvSpPr>
            <a:spLocks noChangeArrowheads="1"/>
          </p:cNvSpPr>
          <p:nvPr/>
        </p:nvSpPr>
        <p:spPr bwMode="auto">
          <a:xfrm>
            <a:off x="4265220" y="2488849"/>
            <a:ext cx="1955408" cy="863951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 w="28575">
            <a:solidFill>
              <a:srgbClr val="FFD765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(3) BUILDING CHARACTERISTICS</a:t>
            </a:r>
            <a:endParaRPr lang="en-US" altLang="en-US" b="1" dirty="0">
              <a:latin typeface="Arial" panose="020B0604020202020204" pitchFamily="34" charset="0"/>
            </a:endParaRPr>
          </a:p>
        </p:txBody>
      </p:sp>
      <p:sp>
        <p:nvSpPr>
          <p:cNvPr id="8" name="Rounded Rectangle 5"/>
          <p:cNvSpPr>
            <a:spLocks noChangeArrowheads="1"/>
          </p:cNvSpPr>
          <p:nvPr/>
        </p:nvSpPr>
        <p:spPr bwMode="auto">
          <a:xfrm>
            <a:off x="6330318" y="2488849"/>
            <a:ext cx="1915044" cy="858355"/>
          </a:xfrm>
          <a:prstGeom prst="roundRect">
            <a:avLst>
              <a:gd name="adj" fmla="val 16667"/>
            </a:avLst>
          </a:prstGeom>
          <a:solidFill>
            <a:srgbClr val="FFE1FF"/>
          </a:solidFill>
          <a:ln w="28575">
            <a:solidFill>
              <a:srgbClr val="FFC9FF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(4) CRITICAL INFRASTRUCTURE</a:t>
            </a:r>
            <a:endParaRPr lang="en-US" altLang="en-US" b="1" dirty="0">
              <a:latin typeface="Arial" panose="020B0604020202020204" pitchFamily="34" charset="0"/>
            </a:endParaRPr>
          </a:p>
        </p:txBody>
      </p:sp>
      <p:sp>
        <p:nvSpPr>
          <p:cNvPr id="9" name="Rounded Rectangle 6"/>
          <p:cNvSpPr>
            <a:spLocks noChangeArrowheads="1"/>
          </p:cNvSpPr>
          <p:nvPr/>
        </p:nvSpPr>
        <p:spPr bwMode="auto">
          <a:xfrm>
            <a:off x="8346507" y="2495464"/>
            <a:ext cx="1780825" cy="857336"/>
          </a:xfrm>
          <a:prstGeom prst="roundRect">
            <a:avLst>
              <a:gd name="adj" fmla="val 16667"/>
            </a:avLst>
          </a:prstGeom>
          <a:solidFill>
            <a:srgbClr val="DDFFF9"/>
          </a:solidFill>
          <a:ln w="28575">
            <a:solidFill>
              <a:srgbClr val="00E6C0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(5) COMMUNITY ASSETS</a:t>
            </a:r>
            <a:endParaRPr lang="en-US" altLang="en-US" b="1" dirty="0">
              <a:latin typeface="Arial" panose="020B0604020202020204" pitchFamily="34" charset="0"/>
            </a:endParaRPr>
          </a:p>
        </p:txBody>
      </p:sp>
      <p:sp>
        <p:nvSpPr>
          <p:cNvPr id="11" name="Rounded Rectangle 8"/>
          <p:cNvSpPr>
            <a:spLocks noChangeArrowheads="1"/>
          </p:cNvSpPr>
          <p:nvPr/>
        </p:nvSpPr>
        <p:spPr bwMode="auto">
          <a:xfrm>
            <a:off x="12177347" y="2494520"/>
            <a:ext cx="1780824" cy="852684"/>
          </a:xfrm>
          <a:prstGeom prst="roundRect">
            <a:avLst>
              <a:gd name="adj" fmla="val 16667"/>
            </a:avLst>
          </a:prstGeom>
          <a:solidFill>
            <a:srgbClr val="EEFFCD"/>
          </a:solidFill>
          <a:ln w="28575">
            <a:solidFill>
              <a:srgbClr val="91DA00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7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(7) PEOPLE / SOCIAL      VULNERABILITIES</a:t>
            </a:r>
          </a:p>
        </p:txBody>
      </p:sp>
      <p:sp>
        <p:nvSpPr>
          <p:cNvPr id="12" name="Rounded Rectangle 9"/>
          <p:cNvSpPr>
            <a:spLocks noChangeArrowheads="1"/>
          </p:cNvSpPr>
          <p:nvPr/>
        </p:nvSpPr>
        <p:spPr bwMode="auto">
          <a:xfrm>
            <a:off x="14092080" y="2494519"/>
            <a:ext cx="1780823" cy="852683"/>
          </a:xfrm>
          <a:prstGeom prst="roundRect">
            <a:avLst>
              <a:gd name="adj" fmla="val 16667"/>
            </a:avLst>
          </a:prstGeom>
          <a:solidFill>
            <a:srgbClr val="BDD6EE"/>
          </a:solidFill>
          <a:ln w="28575">
            <a:solidFill>
              <a:srgbClr val="7EB0DE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(8) OTHER HAZARDS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3" name="Rounded Rectangle 10"/>
          <p:cNvSpPr>
            <a:spLocks noChangeArrowheads="1"/>
          </p:cNvSpPr>
          <p:nvPr/>
        </p:nvSpPr>
        <p:spPr bwMode="auto">
          <a:xfrm>
            <a:off x="512268" y="3509304"/>
            <a:ext cx="1634032" cy="757895"/>
          </a:xfrm>
          <a:prstGeom prst="roundRect">
            <a:avLst>
              <a:gd name="adj" fmla="val 16667"/>
            </a:avLst>
          </a:prstGeom>
          <a:solidFill>
            <a:srgbClr val="F1F2FD"/>
          </a:solidFill>
          <a:ln w="19050">
            <a:solidFill>
              <a:srgbClr val="B4C7E7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Floodplain Area</a:t>
            </a:r>
          </a:p>
        </p:txBody>
      </p:sp>
      <p:sp>
        <p:nvSpPr>
          <p:cNvPr id="14" name="Rounded Rectangle 11"/>
          <p:cNvSpPr>
            <a:spLocks noChangeArrowheads="1"/>
          </p:cNvSpPr>
          <p:nvPr/>
        </p:nvSpPr>
        <p:spPr bwMode="auto">
          <a:xfrm>
            <a:off x="518201" y="4423219"/>
            <a:ext cx="1628099" cy="729147"/>
          </a:xfrm>
          <a:prstGeom prst="roundRect">
            <a:avLst>
              <a:gd name="adj" fmla="val 16667"/>
            </a:avLst>
          </a:prstGeom>
          <a:solidFill>
            <a:srgbClr val="F1F2FD"/>
          </a:solidFill>
          <a:ln w="19050">
            <a:solidFill>
              <a:srgbClr val="B4C7E7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Floodplain Length</a:t>
            </a:r>
            <a:r>
              <a:rPr lang="en-US" altLang="en-US" sz="1600" b="1" baseline="30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1 2</a:t>
            </a:r>
          </a:p>
        </p:txBody>
      </p:sp>
      <p:sp>
        <p:nvSpPr>
          <p:cNvPr id="15" name="Rounded Rectangle 12"/>
          <p:cNvSpPr>
            <a:spLocks noChangeArrowheads="1"/>
          </p:cNvSpPr>
          <p:nvPr/>
        </p:nvSpPr>
        <p:spPr bwMode="auto">
          <a:xfrm>
            <a:off x="515854" y="5295900"/>
            <a:ext cx="1628099" cy="729147"/>
          </a:xfrm>
          <a:prstGeom prst="roundRect">
            <a:avLst>
              <a:gd name="adj" fmla="val 16667"/>
            </a:avLst>
          </a:prstGeom>
          <a:solidFill>
            <a:srgbClr val="F1F2FD"/>
          </a:solidFill>
          <a:ln w="19050">
            <a:solidFill>
              <a:srgbClr val="B4C7E7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Floodplain Depth</a:t>
            </a:r>
            <a:r>
              <a:rPr lang="en-US" altLang="en-US" sz="1600" b="1" baseline="30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1 2</a:t>
            </a:r>
            <a:r>
              <a:rPr lang="en-US" altLang="en-US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6" name="Rounded Rectangle 13"/>
          <p:cNvSpPr>
            <a:spLocks noChangeArrowheads="1"/>
          </p:cNvSpPr>
          <p:nvPr/>
        </p:nvSpPr>
        <p:spPr bwMode="auto">
          <a:xfrm>
            <a:off x="512268" y="6177892"/>
            <a:ext cx="1628099" cy="724885"/>
          </a:xfrm>
          <a:prstGeom prst="roundRect">
            <a:avLst>
              <a:gd name="adj" fmla="val 16667"/>
            </a:avLst>
          </a:prstGeom>
          <a:solidFill>
            <a:srgbClr val="F1F2FD"/>
          </a:solidFill>
          <a:ln w="19050">
            <a:solidFill>
              <a:srgbClr val="B4C7E7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Flood Disaster Frequency</a:t>
            </a:r>
            <a:endParaRPr lang="en-US" altLang="en-US" sz="1600" b="1" dirty="0"/>
          </a:p>
        </p:txBody>
      </p:sp>
      <p:sp>
        <p:nvSpPr>
          <p:cNvPr id="17" name="Rounded Rectangle 14"/>
          <p:cNvSpPr>
            <a:spLocks noChangeArrowheads="1"/>
          </p:cNvSpPr>
          <p:nvPr/>
        </p:nvSpPr>
        <p:spPr bwMode="auto">
          <a:xfrm>
            <a:off x="2560179" y="3509305"/>
            <a:ext cx="1529221" cy="757894"/>
          </a:xfrm>
          <a:prstGeom prst="roundRect">
            <a:avLst>
              <a:gd name="adj" fmla="val 16667"/>
            </a:avLst>
          </a:prstGeom>
          <a:solidFill>
            <a:srgbClr val="FADDCA"/>
          </a:solidFill>
          <a:ln w="19050">
            <a:solidFill>
              <a:srgbClr val="F19B61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Building Floodplain Count</a:t>
            </a:r>
            <a:r>
              <a:rPr lang="en-US" altLang="en-US" sz="1600" b="1" baseline="30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1 2</a:t>
            </a:r>
            <a:endParaRPr lang="en-US" altLang="en-US" sz="1600" b="1" dirty="0">
              <a:latin typeface="Arial" panose="020B0604020202020204" pitchFamily="34" charset="0"/>
            </a:endParaRPr>
          </a:p>
        </p:txBody>
      </p:sp>
      <p:sp>
        <p:nvSpPr>
          <p:cNvPr id="22" name="Rounded Rectangle 19"/>
          <p:cNvSpPr>
            <a:spLocks noChangeArrowheads="1"/>
          </p:cNvSpPr>
          <p:nvPr/>
        </p:nvSpPr>
        <p:spPr bwMode="auto">
          <a:xfrm>
            <a:off x="4439980" y="3505200"/>
            <a:ext cx="1618303" cy="762000"/>
          </a:xfrm>
          <a:prstGeom prst="roundRect">
            <a:avLst>
              <a:gd name="adj" fmla="val 16667"/>
            </a:avLst>
          </a:prstGeom>
          <a:solidFill>
            <a:srgbClr val="FFF8E5"/>
          </a:solidFill>
          <a:ln w="19050">
            <a:solidFill>
              <a:srgbClr val="FFD765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55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Building Value</a:t>
            </a:r>
            <a:r>
              <a:rPr lang="en-US" altLang="en-US" sz="1600" b="1" baseline="30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1 2</a:t>
            </a:r>
            <a:endParaRPr lang="en-US" altLang="en-US" sz="1600" b="1" dirty="0">
              <a:latin typeface="Arial" panose="020B0604020202020204" pitchFamily="34" charset="0"/>
            </a:endParaRPr>
          </a:p>
        </p:txBody>
      </p:sp>
      <p:sp>
        <p:nvSpPr>
          <p:cNvPr id="23" name="Rounded Rectangle 20"/>
          <p:cNvSpPr>
            <a:spLocks noChangeArrowheads="1"/>
          </p:cNvSpPr>
          <p:nvPr/>
        </p:nvSpPr>
        <p:spPr bwMode="auto">
          <a:xfrm>
            <a:off x="4439981" y="4419600"/>
            <a:ext cx="1618303" cy="729147"/>
          </a:xfrm>
          <a:prstGeom prst="roundRect">
            <a:avLst>
              <a:gd name="adj" fmla="val 16667"/>
            </a:avLst>
          </a:prstGeom>
          <a:solidFill>
            <a:srgbClr val="FFF8E5"/>
          </a:solidFill>
          <a:ln w="19050">
            <a:solidFill>
              <a:srgbClr val="FFD765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Mobile Homes</a:t>
            </a:r>
            <a:endParaRPr lang="en-US" altLang="en-US" sz="1600" b="1" dirty="0">
              <a:latin typeface="Arial" panose="020B0604020202020204" pitchFamily="34" charset="0"/>
            </a:endParaRPr>
          </a:p>
        </p:txBody>
      </p:sp>
      <p:sp>
        <p:nvSpPr>
          <p:cNvPr id="28" name="Rounded Rectangle 25"/>
          <p:cNvSpPr>
            <a:spLocks noChangeArrowheads="1"/>
          </p:cNvSpPr>
          <p:nvPr/>
        </p:nvSpPr>
        <p:spPr bwMode="auto">
          <a:xfrm>
            <a:off x="6451600" y="3501892"/>
            <a:ext cx="1634032" cy="765307"/>
          </a:xfrm>
          <a:prstGeom prst="roundRect">
            <a:avLst>
              <a:gd name="adj" fmla="val 16667"/>
            </a:avLst>
          </a:prstGeom>
          <a:solidFill>
            <a:srgbClr val="FFEFFF"/>
          </a:solidFill>
          <a:ln w="19050">
            <a:solidFill>
              <a:srgbClr val="FFC9FF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Essential Facilities</a:t>
            </a:r>
            <a:endParaRPr lang="en-US" altLang="en-US" sz="1600" b="1" dirty="0">
              <a:latin typeface="Arial" panose="020B0604020202020204" pitchFamily="34" charset="0"/>
            </a:endParaRPr>
          </a:p>
        </p:txBody>
      </p:sp>
      <p:sp>
        <p:nvSpPr>
          <p:cNvPr id="30" name="Rounded Rectangle 27"/>
          <p:cNvSpPr>
            <a:spLocks noChangeArrowheads="1"/>
          </p:cNvSpPr>
          <p:nvPr/>
        </p:nvSpPr>
        <p:spPr bwMode="auto">
          <a:xfrm>
            <a:off x="8470900" y="3506750"/>
            <a:ext cx="1524000" cy="760450"/>
          </a:xfrm>
          <a:prstGeom prst="roundRect">
            <a:avLst>
              <a:gd name="adj" fmla="val 16667"/>
            </a:avLst>
          </a:prstGeom>
          <a:solidFill>
            <a:srgbClr val="E5FFFB"/>
          </a:solidFill>
          <a:ln w="19050">
            <a:solidFill>
              <a:srgbClr val="00E6C0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Historical Assets</a:t>
            </a:r>
            <a:endParaRPr lang="en-US" altLang="en-US" sz="1600" b="1" dirty="0">
              <a:latin typeface="Arial" panose="020B0604020202020204" pitchFamily="34" charset="0"/>
            </a:endParaRPr>
          </a:p>
        </p:txBody>
      </p:sp>
      <p:sp>
        <p:nvSpPr>
          <p:cNvPr id="38" name="Rounded Rectangle 109"/>
          <p:cNvSpPr>
            <a:spLocks noChangeArrowheads="1"/>
          </p:cNvSpPr>
          <p:nvPr/>
        </p:nvSpPr>
        <p:spPr bwMode="auto">
          <a:xfrm>
            <a:off x="14262101" y="3509304"/>
            <a:ext cx="1447800" cy="765309"/>
          </a:xfrm>
          <a:prstGeom prst="roundRect">
            <a:avLst>
              <a:gd name="adj" fmla="val 16667"/>
            </a:avLst>
          </a:prstGeom>
          <a:solidFill>
            <a:srgbClr val="BDD6EE"/>
          </a:solidFill>
          <a:ln w="19050">
            <a:solidFill>
              <a:srgbClr val="7EB0DE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Dam/Levee Failure</a:t>
            </a:r>
            <a:endParaRPr lang="en-US" altLang="en-US" sz="1600" b="1" dirty="0">
              <a:latin typeface="Arial" panose="020B0604020202020204" pitchFamily="34" charset="0"/>
            </a:endParaRPr>
          </a:p>
        </p:txBody>
      </p:sp>
      <p:sp>
        <p:nvSpPr>
          <p:cNvPr id="42" name="Rectangle 39"/>
          <p:cNvSpPr>
            <a:spLocks noChangeArrowheads="1"/>
          </p:cNvSpPr>
          <p:nvPr/>
        </p:nvSpPr>
        <p:spPr bwMode="auto">
          <a:xfrm>
            <a:off x="-1092056" y="3459341"/>
            <a:ext cx="119554" cy="30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9167" tIns="29584" rIns="59167" bIns="2958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  <p:sp>
        <p:nvSpPr>
          <p:cNvPr id="43" name="Rectangle 78"/>
          <p:cNvSpPr>
            <a:spLocks noChangeArrowheads="1"/>
          </p:cNvSpPr>
          <p:nvPr/>
        </p:nvSpPr>
        <p:spPr bwMode="auto">
          <a:xfrm>
            <a:off x="-1092056" y="3351398"/>
            <a:ext cx="119554" cy="30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9167" tIns="29584" rIns="59167" bIns="2958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  <p:sp>
        <p:nvSpPr>
          <p:cNvPr id="44" name="Rounded Rectangle 7"/>
          <p:cNvSpPr>
            <a:spLocks noChangeArrowheads="1"/>
          </p:cNvSpPr>
          <p:nvPr/>
        </p:nvSpPr>
        <p:spPr bwMode="auto">
          <a:xfrm>
            <a:off x="10250352" y="2494520"/>
            <a:ext cx="1780825" cy="858280"/>
          </a:xfrm>
          <a:prstGeom prst="roundRect">
            <a:avLst>
              <a:gd name="adj" fmla="val 16667"/>
            </a:avLst>
          </a:prstGeom>
          <a:solidFill>
            <a:srgbClr val="FFFFC5"/>
          </a:solidFill>
          <a:ln w="2857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(6) BUILDING DAMAGE LOSS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45" name="Rounded Rectangle 29"/>
          <p:cNvSpPr>
            <a:spLocks noChangeArrowheads="1"/>
          </p:cNvSpPr>
          <p:nvPr/>
        </p:nvSpPr>
        <p:spPr bwMode="auto">
          <a:xfrm>
            <a:off x="10375899" y="3509305"/>
            <a:ext cx="1562101" cy="765308"/>
          </a:xfrm>
          <a:prstGeom prst="roundRect">
            <a:avLst>
              <a:gd name="adj" fmla="val 16667"/>
            </a:avLst>
          </a:prstGeom>
          <a:solidFill>
            <a:srgbClr val="FFFFDD"/>
          </a:solidFill>
          <a:ln w="19050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Substantial Damage Estimates*</a:t>
            </a:r>
            <a:r>
              <a:rPr lang="en-US" altLang="en-US" sz="1600" b="1" baseline="30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1 2</a:t>
            </a:r>
            <a:endParaRPr lang="en-US" altLang="en-US" sz="1600" b="1" dirty="0">
              <a:latin typeface="Arial" panose="020B0604020202020204" pitchFamily="34" charset="0"/>
            </a:endParaRPr>
          </a:p>
        </p:txBody>
      </p:sp>
      <p:sp>
        <p:nvSpPr>
          <p:cNvPr id="49" name="Rounded Rectangle 14"/>
          <p:cNvSpPr>
            <a:spLocks noChangeArrowheads="1"/>
          </p:cNvSpPr>
          <p:nvPr/>
        </p:nvSpPr>
        <p:spPr bwMode="auto">
          <a:xfrm>
            <a:off x="2570421" y="4419647"/>
            <a:ext cx="1518979" cy="729147"/>
          </a:xfrm>
          <a:prstGeom prst="roundRect">
            <a:avLst>
              <a:gd name="adj" fmla="val 16667"/>
            </a:avLst>
          </a:prstGeom>
          <a:solidFill>
            <a:srgbClr val="FADDCA"/>
          </a:solidFill>
          <a:ln w="19050">
            <a:solidFill>
              <a:srgbClr val="F19B61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Building Floodway Count</a:t>
            </a:r>
            <a:r>
              <a:rPr lang="en-US" altLang="en-US" sz="1600" b="1" baseline="30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1 2</a:t>
            </a:r>
            <a:endParaRPr lang="en-US" altLang="en-US" sz="1600" b="1" dirty="0">
              <a:latin typeface="Arial" panose="020B0604020202020204" pitchFamily="34" charset="0"/>
            </a:endParaRPr>
          </a:p>
        </p:txBody>
      </p:sp>
      <p:sp>
        <p:nvSpPr>
          <p:cNvPr id="50" name="Rounded Rectangle 14"/>
          <p:cNvSpPr>
            <a:spLocks noChangeArrowheads="1"/>
          </p:cNvSpPr>
          <p:nvPr/>
        </p:nvSpPr>
        <p:spPr bwMode="auto">
          <a:xfrm>
            <a:off x="2560179" y="5304212"/>
            <a:ext cx="1529221" cy="720835"/>
          </a:xfrm>
          <a:prstGeom prst="roundRect">
            <a:avLst>
              <a:gd name="adj" fmla="val 16667"/>
            </a:avLst>
          </a:prstGeom>
          <a:solidFill>
            <a:srgbClr val="FADDCA"/>
          </a:solidFill>
          <a:ln w="19050">
            <a:solidFill>
              <a:srgbClr val="F19B61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Building Floodplain Ratio</a:t>
            </a:r>
            <a:r>
              <a:rPr lang="en-US" altLang="en-US" sz="1600" b="1" baseline="30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endParaRPr lang="en-US" altLang="en-US" sz="1600" b="1" dirty="0">
              <a:latin typeface="Arial" panose="020B0604020202020204" pitchFamily="34" charset="0"/>
            </a:endParaRPr>
          </a:p>
        </p:txBody>
      </p:sp>
      <p:sp>
        <p:nvSpPr>
          <p:cNvPr id="51" name="Rounded Rectangle 14"/>
          <p:cNvSpPr>
            <a:spLocks noChangeArrowheads="1"/>
          </p:cNvSpPr>
          <p:nvPr/>
        </p:nvSpPr>
        <p:spPr bwMode="auto">
          <a:xfrm>
            <a:off x="2565401" y="6177892"/>
            <a:ext cx="1523999" cy="724885"/>
          </a:xfrm>
          <a:prstGeom prst="roundRect">
            <a:avLst>
              <a:gd name="adj" fmla="val 16667"/>
            </a:avLst>
          </a:prstGeom>
          <a:solidFill>
            <a:srgbClr val="FADDCA"/>
          </a:solidFill>
          <a:ln w="19050">
            <a:solidFill>
              <a:srgbClr val="F19B61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Building Density</a:t>
            </a:r>
            <a:r>
              <a:rPr lang="en-US" altLang="en-US" sz="1600" b="1" baseline="30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1 2</a:t>
            </a:r>
            <a:endParaRPr lang="en-US" altLang="en-US" sz="1600" b="1" dirty="0">
              <a:latin typeface="Arial" panose="020B0604020202020204" pitchFamily="34" charset="0"/>
            </a:endParaRPr>
          </a:p>
        </p:txBody>
      </p:sp>
      <p:sp>
        <p:nvSpPr>
          <p:cNvPr id="52" name="Rounded Rectangle 20"/>
          <p:cNvSpPr>
            <a:spLocks noChangeArrowheads="1"/>
          </p:cNvSpPr>
          <p:nvPr/>
        </p:nvSpPr>
        <p:spPr bwMode="auto">
          <a:xfrm>
            <a:off x="4439981" y="5304212"/>
            <a:ext cx="1618302" cy="720835"/>
          </a:xfrm>
          <a:prstGeom prst="roundRect">
            <a:avLst>
              <a:gd name="adj" fmla="val 16667"/>
            </a:avLst>
          </a:prstGeom>
          <a:solidFill>
            <a:srgbClr val="FFF8E5"/>
          </a:solidFill>
          <a:ln w="19050">
            <a:solidFill>
              <a:srgbClr val="FFD765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Basement</a:t>
            </a:r>
            <a:endParaRPr lang="en-US" altLang="en-US" sz="1600" b="1" dirty="0">
              <a:latin typeface="Arial" panose="020B0604020202020204" pitchFamily="34" charset="0"/>
            </a:endParaRPr>
          </a:p>
        </p:txBody>
      </p:sp>
      <p:sp>
        <p:nvSpPr>
          <p:cNvPr id="53" name="Rounded Rectangle 20"/>
          <p:cNvSpPr>
            <a:spLocks noChangeArrowheads="1"/>
          </p:cNvSpPr>
          <p:nvPr/>
        </p:nvSpPr>
        <p:spPr bwMode="auto">
          <a:xfrm>
            <a:off x="4439981" y="6177892"/>
            <a:ext cx="1618301" cy="718208"/>
          </a:xfrm>
          <a:prstGeom prst="roundRect">
            <a:avLst>
              <a:gd name="adj" fmla="val 16667"/>
            </a:avLst>
          </a:prstGeom>
          <a:solidFill>
            <a:srgbClr val="FFF8E5"/>
          </a:solidFill>
          <a:ln w="19050">
            <a:solidFill>
              <a:srgbClr val="FFD765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One Story</a:t>
            </a:r>
            <a:endParaRPr lang="en-US" altLang="en-US" sz="1600" b="1" dirty="0">
              <a:latin typeface="Arial" panose="020B0604020202020204" pitchFamily="34" charset="0"/>
            </a:endParaRPr>
          </a:p>
        </p:txBody>
      </p:sp>
      <p:sp>
        <p:nvSpPr>
          <p:cNvPr id="54" name="Rounded Rectangle 20"/>
          <p:cNvSpPr>
            <a:spLocks noChangeArrowheads="1"/>
          </p:cNvSpPr>
          <p:nvPr/>
        </p:nvSpPr>
        <p:spPr bwMode="auto">
          <a:xfrm>
            <a:off x="4439981" y="7048500"/>
            <a:ext cx="1618301" cy="723900"/>
          </a:xfrm>
          <a:prstGeom prst="roundRect">
            <a:avLst>
              <a:gd name="adj" fmla="val 16667"/>
            </a:avLst>
          </a:prstGeom>
          <a:solidFill>
            <a:srgbClr val="FFF8E5"/>
          </a:solidFill>
          <a:ln w="19050">
            <a:solidFill>
              <a:srgbClr val="FFD765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Building Year*</a:t>
            </a:r>
            <a:endParaRPr lang="en-US" altLang="en-US" sz="1600" b="1" dirty="0">
              <a:latin typeface="Arial" panose="020B0604020202020204" pitchFamily="34" charset="0"/>
            </a:endParaRPr>
          </a:p>
        </p:txBody>
      </p:sp>
      <p:sp>
        <p:nvSpPr>
          <p:cNvPr id="2" name="Rounded Rectangle 25">
            <a:extLst>
              <a:ext uri="{FF2B5EF4-FFF2-40B4-BE49-F238E27FC236}">
                <a16:creationId xmlns:a16="http://schemas.microsoft.com/office/drawing/2014/main" id="{04DD381F-5105-1235-BED9-9B1C9B6D7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1288" y="4419600"/>
            <a:ext cx="1634032" cy="729147"/>
          </a:xfrm>
          <a:prstGeom prst="roundRect">
            <a:avLst>
              <a:gd name="adj" fmla="val 16667"/>
            </a:avLst>
          </a:prstGeom>
          <a:solidFill>
            <a:srgbClr val="FFEFFF"/>
          </a:solidFill>
          <a:ln w="19050">
            <a:solidFill>
              <a:srgbClr val="FFC9FF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Roads Inundated</a:t>
            </a:r>
            <a:endParaRPr lang="en-US" altLang="en-US" sz="1600" b="1" dirty="0">
              <a:latin typeface="Arial" panose="020B0604020202020204" pitchFamily="34" charset="0"/>
            </a:endParaRPr>
          </a:p>
        </p:txBody>
      </p:sp>
      <p:sp>
        <p:nvSpPr>
          <p:cNvPr id="18" name="Rounded Rectangle 27">
            <a:extLst>
              <a:ext uri="{FF2B5EF4-FFF2-40B4-BE49-F238E27FC236}">
                <a16:creationId xmlns:a16="http://schemas.microsoft.com/office/drawing/2014/main" id="{14AA9D77-DC77-165F-201F-B4CC52FD85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0900" y="4431068"/>
            <a:ext cx="1518979" cy="717680"/>
          </a:xfrm>
          <a:prstGeom prst="roundRect">
            <a:avLst>
              <a:gd name="adj" fmla="val 16667"/>
            </a:avLst>
          </a:prstGeom>
          <a:solidFill>
            <a:srgbClr val="E5FFFB"/>
          </a:solidFill>
          <a:ln w="19050">
            <a:solidFill>
              <a:srgbClr val="00E6C0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Non-Historical Assets</a:t>
            </a:r>
            <a:endParaRPr lang="en-US" altLang="en-US" sz="1600" b="1" dirty="0">
              <a:latin typeface="Arial" panose="020B0604020202020204" pitchFamily="34" charset="0"/>
            </a:endParaRPr>
          </a:p>
        </p:txBody>
      </p:sp>
      <p:sp>
        <p:nvSpPr>
          <p:cNvPr id="19" name="Rounded Rectangle 29">
            <a:extLst>
              <a:ext uri="{FF2B5EF4-FFF2-40B4-BE49-F238E27FC236}">
                <a16:creationId xmlns:a16="http://schemas.microsoft.com/office/drawing/2014/main" id="{665D4F63-6B59-44ED-CC6A-0CF48B15A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5900" y="4419600"/>
            <a:ext cx="1562100" cy="729147"/>
          </a:xfrm>
          <a:prstGeom prst="roundRect">
            <a:avLst>
              <a:gd name="adj" fmla="val 16667"/>
            </a:avLst>
          </a:prstGeom>
          <a:solidFill>
            <a:srgbClr val="FFFFDD"/>
          </a:solidFill>
          <a:ln w="19050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Previous Claims</a:t>
            </a:r>
            <a:endParaRPr lang="en-US" altLang="en-US" sz="1600" b="1" dirty="0">
              <a:latin typeface="Arial" panose="020B0604020202020204" pitchFamily="34" charset="0"/>
            </a:endParaRPr>
          </a:p>
        </p:txBody>
      </p:sp>
      <p:sp>
        <p:nvSpPr>
          <p:cNvPr id="20" name="Rounded Rectangle 29">
            <a:extLst>
              <a:ext uri="{FF2B5EF4-FFF2-40B4-BE49-F238E27FC236}">
                <a16:creationId xmlns:a16="http://schemas.microsoft.com/office/drawing/2014/main" id="{DA467DA1-1659-CB39-9883-C36C39765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5900" y="5304212"/>
            <a:ext cx="1562100" cy="720835"/>
          </a:xfrm>
          <a:prstGeom prst="roundRect">
            <a:avLst>
              <a:gd name="adj" fmla="val 16667"/>
            </a:avLst>
          </a:prstGeom>
          <a:solidFill>
            <a:srgbClr val="FFFFDD"/>
          </a:solidFill>
          <a:ln w="19050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Repetitive Losses</a:t>
            </a:r>
            <a:endParaRPr lang="en-US" altLang="en-US" sz="1600" b="1" dirty="0">
              <a:latin typeface="Arial" panose="020B0604020202020204" pitchFamily="34" charset="0"/>
            </a:endParaRPr>
          </a:p>
        </p:txBody>
      </p:sp>
      <p:sp>
        <p:nvSpPr>
          <p:cNvPr id="21" name="Rounded Rectangle 32">
            <a:extLst>
              <a:ext uri="{FF2B5EF4-FFF2-40B4-BE49-F238E27FC236}">
                <a16:creationId xmlns:a16="http://schemas.microsoft.com/office/drawing/2014/main" id="{72ED40EF-D8FB-62E8-B467-17300FE42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19000" y="3504050"/>
            <a:ext cx="1524000" cy="761800"/>
          </a:xfrm>
          <a:prstGeom prst="roundRect">
            <a:avLst>
              <a:gd name="adj" fmla="val 16667"/>
            </a:avLst>
          </a:prstGeom>
          <a:solidFill>
            <a:srgbClr val="F3FFD9"/>
          </a:solidFill>
          <a:ln w="19050">
            <a:solidFill>
              <a:srgbClr val="91DA00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Population in Floodplain</a:t>
            </a:r>
            <a:endParaRPr lang="en-US" altLang="en-US" sz="1600" b="1" dirty="0">
              <a:latin typeface="Arial" panose="020B0604020202020204" pitchFamily="34" charset="0"/>
            </a:endParaRPr>
          </a:p>
        </p:txBody>
      </p:sp>
      <p:sp>
        <p:nvSpPr>
          <p:cNvPr id="24" name="Rounded Rectangle 32">
            <a:extLst>
              <a:ext uri="{FF2B5EF4-FFF2-40B4-BE49-F238E27FC236}">
                <a16:creationId xmlns:a16="http://schemas.microsoft.com/office/drawing/2014/main" id="{F5D01781-81D1-400F-FFAD-1E834030E8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19001" y="4423220"/>
            <a:ext cx="1518980" cy="725528"/>
          </a:xfrm>
          <a:prstGeom prst="roundRect">
            <a:avLst>
              <a:gd name="adj" fmla="val 16667"/>
            </a:avLst>
          </a:prstGeom>
          <a:solidFill>
            <a:srgbClr val="F3FFD9"/>
          </a:solidFill>
          <a:ln w="19050">
            <a:solidFill>
              <a:srgbClr val="91DA00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Population Displaced</a:t>
            </a:r>
            <a:endParaRPr lang="en-US" altLang="en-US" sz="1600" b="1" dirty="0">
              <a:latin typeface="Arial" panose="020B0604020202020204" pitchFamily="34" charset="0"/>
            </a:endParaRPr>
          </a:p>
        </p:txBody>
      </p:sp>
      <p:sp>
        <p:nvSpPr>
          <p:cNvPr id="25" name="Rounded Rectangle 32">
            <a:extLst>
              <a:ext uri="{FF2B5EF4-FFF2-40B4-BE49-F238E27FC236}">
                <a16:creationId xmlns:a16="http://schemas.microsoft.com/office/drawing/2014/main" id="{AA7DFB7A-FC76-D01E-5DD8-9E5D98373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19000" y="5295900"/>
            <a:ext cx="1518980" cy="729147"/>
          </a:xfrm>
          <a:prstGeom prst="roundRect">
            <a:avLst>
              <a:gd name="adj" fmla="val 16667"/>
            </a:avLst>
          </a:prstGeom>
          <a:solidFill>
            <a:srgbClr val="F3FFD9"/>
          </a:solidFill>
          <a:ln w="19050">
            <a:solidFill>
              <a:srgbClr val="91DA00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WV Social Vulnerability Index</a:t>
            </a:r>
            <a:endParaRPr lang="en-US" altLang="en-US" sz="1600" b="1" dirty="0">
              <a:latin typeface="Arial" panose="020B0604020202020204" pitchFamily="34" charset="0"/>
            </a:endParaRPr>
          </a:p>
        </p:txBody>
      </p:sp>
      <p:sp>
        <p:nvSpPr>
          <p:cNvPr id="26" name="Rounded Rectangle 109">
            <a:extLst>
              <a:ext uri="{FF2B5EF4-FFF2-40B4-BE49-F238E27FC236}">
                <a16:creationId xmlns:a16="http://schemas.microsoft.com/office/drawing/2014/main" id="{1D7E1095-4B61-0C77-F64A-9A54961D38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62101" y="4419647"/>
            <a:ext cx="1447800" cy="732719"/>
          </a:xfrm>
          <a:prstGeom prst="roundRect">
            <a:avLst>
              <a:gd name="adj" fmla="val 16667"/>
            </a:avLst>
          </a:prstGeom>
          <a:solidFill>
            <a:srgbClr val="BDD6EE"/>
          </a:solidFill>
          <a:ln w="19050">
            <a:solidFill>
              <a:srgbClr val="7EB0DE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Landslides</a:t>
            </a:r>
            <a:endParaRPr lang="en-US" altLang="en-US" sz="1600" b="1" dirty="0">
              <a:latin typeface="Arial" panose="020B0604020202020204" pitchFamily="34" charset="0"/>
            </a:endParaRPr>
          </a:p>
        </p:txBody>
      </p:sp>
      <p:sp>
        <p:nvSpPr>
          <p:cNvPr id="27" name="Rounded Rectangle 109">
            <a:extLst>
              <a:ext uri="{FF2B5EF4-FFF2-40B4-BE49-F238E27FC236}">
                <a16:creationId xmlns:a16="http://schemas.microsoft.com/office/drawing/2014/main" id="{4A00E292-670D-19F2-D6F0-2999A63B4F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62101" y="5312524"/>
            <a:ext cx="1447799" cy="720835"/>
          </a:xfrm>
          <a:prstGeom prst="roundRect">
            <a:avLst>
              <a:gd name="adj" fmla="val 16667"/>
            </a:avLst>
          </a:prstGeom>
          <a:solidFill>
            <a:srgbClr val="BDD6EE"/>
          </a:solidFill>
          <a:ln w="19050">
            <a:solidFill>
              <a:srgbClr val="7EB0DE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Karst</a:t>
            </a:r>
            <a:endParaRPr lang="en-US" altLang="en-US" sz="1600" b="1" dirty="0">
              <a:latin typeface="Arial" panose="020B0604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5150D7B-14C2-4135-9CD1-595AFEC821C1}"/>
              </a:ext>
            </a:extLst>
          </p:cNvPr>
          <p:cNvSpPr txBox="1"/>
          <p:nvPr/>
        </p:nvSpPr>
        <p:spPr>
          <a:xfrm>
            <a:off x="737379" y="8707939"/>
            <a:ext cx="27908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* Multiple Indicators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E62C736-CEC5-ABB2-2A8F-EBA378B17828}"/>
              </a:ext>
            </a:extLst>
          </p:cNvPr>
          <p:cNvSpPr txBox="1"/>
          <p:nvPr/>
        </p:nvSpPr>
        <p:spPr>
          <a:xfrm>
            <a:off x="3401256" y="8608480"/>
            <a:ext cx="45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endParaRPr lang="en-US" sz="12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8FBD07B-0EE6-EF53-6A88-F59053553DB0}"/>
              </a:ext>
            </a:extLst>
          </p:cNvPr>
          <p:cNvSpPr txBox="1"/>
          <p:nvPr/>
        </p:nvSpPr>
        <p:spPr>
          <a:xfrm>
            <a:off x="3446975" y="8691789"/>
            <a:ext cx="27908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River/Stream Indicator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C8E10F0-0444-EBF4-1803-254802A84617}"/>
              </a:ext>
            </a:extLst>
          </p:cNvPr>
          <p:cNvSpPr txBox="1"/>
          <p:nvPr/>
        </p:nvSpPr>
        <p:spPr>
          <a:xfrm>
            <a:off x="6174909" y="8623861"/>
            <a:ext cx="45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endParaRPr lang="en-US" sz="1200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0916813-A343-2347-6567-AD74BAB2703F}"/>
              </a:ext>
            </a:extLst>
          </p:cNvPr>
          <p:cNvSpPr txBox="1"/>
          <p:nvPr/>
        </p:nvSpPr>
        <p:spPr>
          <a:xfrm>
            <a:off x="6220628" y="8707170"/>
            <a:ext cx="27908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Watershed Indicator</a:t>
            </a:r>
          </a:p>
        </p:txBody>
      </p:sp>
    </p:spTree>
    <p:extLst>
      <p:ext uri="{BB962C8B-B14F-4D97-AF65-F5344CB8AC3E}">
        <p14:creationId xmlns:p14="http://schemas.microsoft.com/office/powerpoint/2010/main" val="2982214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1296</TotalTime>
  <Words>127</Words>
  <Application>Microsoft Office PowerPoint</Application>
  <PresentationFormat>Custom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64</cp:revision>
  <dcterms:created xsi:type="dcterms:W3CDTF">2024-05-15T19:27:56Z</dcterms:created>
  <dcterms:modified xsi:type="dcterms:W3CDTF">2024-11-06T21:47:39Z</dcterms:modified>
</cp:coreProperties>
</file>