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98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0DE"/>
    <a:srgbClr val="91DA00"/>
    <a:srgbClr val="00E6C0"/>
    <a:srgbClr val="FFC9FF"/>
    <a:srgbClr val="FFD765"/>
    <a:srgbClr val="F19B61"/>
    <a:srgbClr val="B4C7E7"/>
    <a:srgbClr val="BDD6EE"/>
    <a:srgbClr val="F3FFD9"/>
    <a:srgbClr val="EE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2" autoAdjust="0"/>
    <p:restoredTop sz="95342" autoAdjust="0"/>
  </p:normalViewPr>
  <p:slideViewPr>
    <p:cSldViewPr snapToGrid="0">
      <p:cViewPr>
        <p:scale>
          <a:sx n="100" d="100"/>
          <a:sy n="100" d="100"/>
        </p:scale>
        <p:origin x="2192" y="448"/>
      </p:cViewPr>
      <p:guideLst>
        <p:guide orient="horz" pos="4896"/>
        <p:guide pos="9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9" d="100"/>
          <a:sy n="119" d="100"/>
        </p:scale>
        <p:origin x="4992" y="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43B5A-C7C0-41F9-9212-53D95CCD0907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41C0A-487D-4495-9093-0D6017D62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1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41C0A-487D-4495-9093-0D6017D623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6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7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5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0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7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9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1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0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/>
          <p:cNvSpPr>
            <a:spLocks noChangeArrowheads="1"/>
          </p:cNvSpPr>
          <p:nvPr/>
        </p:nvSpPr>
        <p:spPr bwMode="auto">
          <a:xfrm>
            <a:off x="325453" y="1388832"/>
            <a:ext cx="15576413" cy="840321"/>
          </a:xfrm>
          <a:prstGeom prst="roundRect">
            <a:avLst>
              <a:gd name="adj" fmla="val 16667"/>
            </a:avLst>
          </a:prstGeom>
          <a:solidFill>
            <a:srgbClr val="53BEC9"/>
          </a:solidFill>
          <a:ln w="12700">
            <a:solidFill>
              <a:srgbClr val="53BEC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 Flood  Risk</a:t>
            </a:r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333235" y="2494521"/>
            <a:ext cx="1971937" cy="852683"/>
          </a:xfrm>
          <a:prstGeom prst="roundRect">
            <a:avLst>
              <a:gd name="adj" fmla="val 16667"/>
            </a:avLst>
          </a:prstGeom>
          <a:solidFill>
            <a:srgbClr val="E4E6FC"/>
          </a:solidFill>
          <a:ln w="28575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FLOODPLAIN CHARACTERISTICS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409700" y="2488849"/>
            <a:ext cx="1756514" cy="863951"/>
          </a:xfrm>
          <a:prstGeom prst="roundRect">
            <a:avLst>
              <a:gd name="adj" fmla="val 16667"/>
            </a:avLst>
          </a:prstGeom>
          <a:solidFill>
            <a:srgbClr val="F7CAAC"/>
          </a:solidFill>
          <a:ln w="28575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BUILDING EXPOSURE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7" name="Rounded Rectangle 4"/>
          <p:cNvSpPr>
            <a:spLocks noChangeArrowheads="1"/>
          </p:cNvSpPr>
          <p:nvPr/>
        </p:nvSpPr>
        <p:spPr bwMode="auto">
          <a:xfrm>
            <a:off x="4265220" y="2488849"/>
            <a:ext cx="1955408" cy="863951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28575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BUILDING CHARACTERISTICS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6330318" y="2488849"/>
            <a:ext cx="1915044" cy="858355"/>
          </a:xfrm>
          <a:prstGeom prst="roundRect">
            <a:avLst>
              <a:gd name="adj" fmla="val 16667"/>
            </a:avLst>
          </a:prstGeom>
          <a:solidFill>
            <a:srgbClr val="FFE1FF"/>
          </a:solidFill>
          <a:ln w="28575">
            <a:solidFill>
              <a:srgbClr val="FFC9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(4) CRITICAL INFRASTRUCTURE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8346507" y="2495464"/>
            <a:ext cx="1780825" cy="857336"/>
          </a:xfrm>
          <a:prstGeom prst="roundRect">
            <a:avLst>
              <a:gd name="adj" fmla="val 16667"/>
            </a:avLst>
          </a:prstGeom>
          <a:solidFill>
            <a:srgbClr val="DDFFF9"/>
          </a:solidFill>
          <a:ln w="28575">
            <a:solidFill>
              <a:srgbClr val="00E6C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(5) COMMUNITY ASSETS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11" name="Rounded Rectangle 8"/>
          <p:cNvSpPr>
            <a:spLocks noChangeArrowheads="1"/>
          </p:cNvSpPr>
          <p:nvPr/>
        </p:nvSpPr>
        <p:spPr bwMode="auto">
          <a:xfrm>
            <a:off x="12177347" y="2494520"/>
            <a:ext cx="1780824" cy="852684"/>
          </a:xfrm>
          <a:prstGeom prst="roundRect">
            <a:avLst>
              <a:gd name="adj" fmla="val 16667"/>
            </a:avLst>
          </a:prstGeom>
          <a:solidFill>
            <a:srgbClr val="EEFFCD"/>
          </a:solidFill>
          <a:ln w="28575">
            <a:solidFill>
              <a:srgbClr val="91DA0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(7) PEOPLE / SOCIAL      VULNERABILITIES</a:t>
            </a: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14092080" y="2494519"/>
            <a:ext cx="1780823" cy="852683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28575">
            <a:solidFill>
              <a:srgbClr val="7EB0DE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(8) OTHER HAZARDS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512268" y="3509304"/>
            <a:ext cx="1634032" cy="757895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Area</a:t>
            </a:r>
          </a:p>
        </p:txBody>
      </p:sp>
      <p:sp>
        <p:nvSpPr>
          <p:cNvPr id="14" name="Rounded Rectangle 11"/>
          <p:cNvSpPr>
            <a:spLocks noChangeArrowheads="1"/>
          </p:cNvSpPr>
          <p:nvPr/>
        </p:nvSpPr>
        <p:spPr bwMode="auto">
          <a:xfrm>
            <a:off x="518201" y="4423219"/>
            <a:ext cx="1628099" cy="729147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Length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</a:p>
        </p:txBody>
      </p:sp>
      <p:sp>
        <p:nvSpPr>
          <p:cNvPr id="15" name="Rounded Rectangle 12"/>
          <p:cNvSpPr>
            <a:spLocks noChangeArrowheads="1"/>
          </p:cNvSpPr>
          <p:nvPr/>
        </p:nvSpPr>
        <p:spPr bwMode="auto">
          <a:xfrm>
            <a:off x="515854" y="5295900"/>
            <a:ext cx="1628099" cy="729147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Depth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Rounded Rectangle 13"/>
          <p:cNvSpPr>
            <a:spLocks noChangeArrowheads="1"/>
          </p:cNvSpPr>
          <p:nvPr/>
        </p:nvSpPr>
        <p:spPr bwMode="auto">
          <a:xfrm>
            <a:off x="512268" y="6177892"/>
            <a:ext cx="1628099" cy="724885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 Disaster Frequency</a:t>
            </a:r>
            <a:endParaRPr lang="en-US" altLang="en-US" sz="1600" b="1" dirty="0"/>
          </a:p>
        </p:txBody>
      </p:sp>
      <p:sp>
        <p:nvSpPr>
          <p:cNvPr id="17" name="Rounded Rectangle 14"/>
          <p:cNvSpPr>
            <a:spLocks noChangeArrowheads="1"/>
          </p:cNvSpPr>
          <p:nvPr/>
        </p:nvSpPr>
        <p:spPr bwMode="auto">
          <a:xfrm>
            <a:off x="2560179" y="3509305"/>
            <a:ext cx="1529221" cy="757894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Floodplain Count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2" name="Rounded Rectangle 19"/>
          <p:cNvSpPr>
            <a:spLocks noChangeArrowheads="1"/>
          </p:cNvSpPr>
          <p:nvPr/>
        </p:nvSpPr>
        <p:spPr bwMode="auto">
          <a:xfrm>
            <a:off x="4439980" y="3505200"/>
            <a:ext cx="1618303" cy="762000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5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Value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3" name="Rounded Rectangle 20"/>
          <p:cNvSpPr>
            <a:spLocks noChangeArrowheads="1"/>
          </p:cNvSpPr>
          <p:nvPr/>
        </p:nvSpPr>
        <p:spPr bwMode="auto">
          <a:xfrm>
            <a:off x="4439981" y="4419600"/>
            <a:ext cx="1618303" cy="729147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Mobile Homes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8" name="Rounded Rectangle 25"/>
          <p:cNvSpPr>
            <a:spLocks noChangeArrowheads="1"/>
          </p:cNvSpPr>
          <p:nvPr/>
        </p:nvSpPr>
        <p:spPr bwMode="auto">
          <a:xfrm>
            <a:off x="6451600" y="3501892"/>
            <a:ext cx="1634032" cy="765307"/>
          </a:xfrm>
          <a:prstGeom prst="roundRect">
            <a:avLst>
              <a:gd name="adj" fmla="val 16667"/>
            </a:avLst>
          </a:prstGeom>
          <a:solidFill>
            <a:srgbClr val="FFEFFF"/>
          </a:solidFill>
          <a:ln w="19050">
            <a:solidFill>
              <a:srgbClr val="FFC9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Essential Facilities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30" name="Rounded Rectangle 27"/>
          <p:cNvSpPr>
            <a:spLocks noChangeArrowheads="1"/>
          </p:cNvSpPr>
          <p:nvPr/>
        </p:nvSpPr>
        <p:spPr bwMode="auto">
          <a:xfrm>
            <a:off x="8470900" y="3506750"/>
            <a:ext cx="1524000" cy="760450"/>
          </a:xfrm>
          <a:prstGeom prst="roundRect">
            <a:avLst>
              <a:gd name="adj" fmla="val 16667"/>
            </a:avLst>
          </a:prstGeom>
          <a:solidFill>
            <a:srgbClr val="E5FFFB"/>
          </a:solidFill>
          <a:ln w="19050">
            <a:solidFill>
              <a:srgbClr val="00E6C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Historical Assets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38" name="Rounded Rectangle 109"/>
          <p:cNvSpPr>
            <a:spLocks noChangeArrowheads="1"/>
          </p:cNvSpPr>
          <p:nvPr/>
        </p:nvSpPr>
        <p:spPr bwMode="auto">
          <a:xfrm>
            <a:off x="14262101" y="3509304"/>
            <a:ext cx="1447800" cy="765309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7EB0DE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Dam/Levee Failure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-1092056" y="3459341"/>
            <a:ext cx="119554" cy="30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-1092056" y="3351398"/>
            <a:ext cx="119554" cy="30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44" name="Rounded Rectangle 7"/>
          <p:cNvSpPr>
            <a:spLocks noChangeArrowheads="1"/>
          </p:cNvSpPr>
          <p:nvPr/>
        </p:nvSpPr>
        <p:spPr bwMode="auto">
          <a:xfrm>
            <a:off x="10250352" y="2494520"/>
            <a:ext cx="1780825" cy="858280"/>
          </a:xfrm>
          <a:prstGeom prst="roundRect">
            <a:avLst>
              <a:gd name="adj" fmla="val 16667"/>
            </a:avLst>
          </a:prstGeom>
          <a:solidFill>
            <a:srgbClr val="FFFFC5"/>
          </a:solidFill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(6) BUILDING DAMAGE LOSS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5" name="Rounded Rectangle 29"/>
          <p:cNvSpPr>
            <a:spLocks noChangeArrowheads="1"/>
          </p:cNvSpPr>
          <p:nvPr/>
        </p:nvSpPr>
        <p:spPr bwMode="auto">
          <a:xfrm>
            <a:off x="10375899" y="3509305"/>
            <a:ext cx="1562101" cy="765308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Substantial Damage Estimates*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49" name="Rounded Rectangle 14"/>
          <p:cNvSpPr>
            <a:spLocks noChangeArrowheads="1"/>
          </p:cNvSpPr>
          <p:nvPr/>
        </p:nvSpPr>
        <p:spPr bwMode="auto">
          <a:xfrm>
            <a:off x="2570421" y="4419647"/>
            <a:ext cx="1518979" cy="729147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Floodway Count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0" name="Rounded Rectangle 14"/>
          <p:cNvSpPr>
            <a:spLocks noChangeArrowheads="1"/>
          </p:cNvSpPr>
          <p:nvPr/>
        </p:nvSpPr>
        <p:spPr bwMode="auto">
          <a:xfrm>
            <a:off x="2560179" y="5304212"/>
            <a:ext cx="1529221" cy="720835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Floodplain Ratio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1" name="Rounded Rectangle 14"/>
          <p:cNvSpPr>
            <a:spLocks noChangeArrowheads="1"/>
          </p:cNvSpPr>
          <p:nvPr/>
        </p:nvSpPr>
        <p:spPr bwMode="auto">
          <a:xfrm>
            <a:off x="2565401" y="6177892"/>
            <a:ext cx="1523999" cy="724885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Density</a:t>
            </a:r>
            <a:r>
              <a:rPr lang="en-US" altLang="en-US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1 2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2" name="Rounded Rectangle 20"/>
          <p:cNvSpPr>
            <a:spLocks noChangeArrowheads="1"/>
          </p:cNvSpPr>
          <p:nvPr/>
        </p:nvSpPr>
        <p:spPr bwMode="auto">
          <a:xfrm>
            <a:off x="4439981" y="5304212"/>
            <a:ext cx="1618302" cy="720835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Basement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3" name="Rounded Rectangle 20"/>
          <p:cNvSpPr>
            <a:spLocks noChangeArrowheads="1"/>
          </p:cNvSpPr>
          <p:nvPr/>
        </p:nvSpPr>
        <p:spPr bwMode="auto">
          <a:xfrm>
            <a:off x="4439981" y="6177892"/>
            <a:ext cx="1618301" cy="718208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Story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4" name="Rounded Rectangle 20"/>
          <p:cNvSpPr>
            <a:spLocks noChangeArrowheads="1"/>
          </p:cNvSpPr>
          <p:nvPr/>
        </p:nvSpPr>
        <p:spPr bwMode="auto">
          <a:xfrm>
            <a:off x="4439981" y="7048500"/>
            <a:ext cx="1618301" cy="723900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Year*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" name="Rounded Rectangle 25">
            <a:extLst>
              <a:ext uri="{FF2B5EF4-FFF2-40B4-BE49-F238E27FC236}">
                <a16:creationId xmlns:a16="http://schemas.microsoft.com/office/drawing/2014/main" id="{04DD381F-5105-1235-BED9-9B1C9B6D7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288" y="4419600"/>
            <a:ext cx="1634032" cy="729147"/>
          </a:xfrm>
          <a:prstGeom prst="roundRect">
            <a:avLst>
              <a:gd name="adj" fmla="val 16667"/>
            </a:avLst>
          </a:prstGeom>
          <a:solidFill>
            <a:srgbClr val="FFEFFF"/>
          </a:solidFill>
          <a:ln w="19050">
            <a:solidFill>
              <a:srgbClr val="FFC9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Roads Inundated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8" name="Rounded Rectangle 27">
            <a:extLst>
              <a:ext uri="{FF2B5EF4-FFF2-40B4-BE49-F238E27FC236}">
                <a16:creationId xmlns:a16="http://schemas.microsoft.com/office/drawing/2014/main" id="{14AA9D77-DC77-165F-201F-B4CC52FD8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0900" y="4431068"/>
            <a:ext cx="1518979" cy="717680"/>
          </a:xfrm>
          <a:prstGeom prst="roundRect">
            <a:avLst>
              <a:gd name="adj" fmla="val 16667"/>
            </a:avLst>
          </a:prstGeom>
          <a:solidFill>
            <a:srgbClr val="E5FFFB"/>
          </a:solidFill>
          <a:ln w="19050">
            <a:solidFill>
              <a:srgbClr val="00E6C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Non-Historical Assets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9" name="Rounded Rectangle 29">
            <a:extLst>
              <a:ext uri="{FF2B5EF4-FFF2-40B4-BE49-F238E27FC236}">
                <a16:creationId xmlns:a16="http://schemas.microsoft.com/office/drawing/2014/main" id="{665D4F63-6B59-44ED-CC6A-0CF48B15A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900" y="4419600"/>
            <a:ext cx="1562100" cy="729147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Previous Claims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0" name="Rounded Rectangle 29">
            <a:extLst>
              <a:ext uri="{FF2B5EF4-FFF2-40B4-BE49-F238E27FC236}">
                <a16:creationId xmlns:a16="http://schemas.microsoft.com/office/drawing/2014/main" id="{DA467DA1-1659-CB39-9883-C36C39765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900" y="5304212"/>
            <a:ext cx="1562100" cy="720835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Repetitive Losses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1" name="Rounded Rectangle 32">
            <a:extLst>
              <a:ext uri="{FF2B5EF4-FFF2-40B4-BE49-F238E27FC236}">
                <a16:creationId xmlns:a16="http://schemas.microsoft.com/office/drawing/2014/main" id="{72ED40EF-D8FB-62E8-B467-17300FE42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0" y="3504050"/>
            <a:ext cx="1524000" cy="761800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91DA0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Population in Floodplain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4" name="Rounded Rectangle 32">
            <a:extLst>
              <a:ext uri="{FF2B5EF4-FFF2-40B4-BE49-F238E27FC236}">
                <a16:creationId xmlns:a16="http://schemas.microsoft.com/office/drawing/2014/main" id="{F5D01781-81D1-400F-FFAD-1E834030E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1" y="4423220"/>
            <a:ext cx="1518980" cy="725528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91DA0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Population Displaced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5" name="Rounded Rectangle 32">
            <a:extLst>
              <a:ext uri="{FF2B5EF4-FFF2-40B4-BE49-F238E27FC236}">
                <a16:creationId xmlns:a16="http://schemas.microsoft.com/office/drawing/2014/main" id="{AA7DFB7A-FC76-D01E-5DD8-9E5D98373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0" y="5295900"/>
            <a:ext cx="1518980" cy="729147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91DA0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WV Social Vulnerability Index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6" name="Rounded Rectangle 109">
            <a:extLst>
              <a:ext uri="{FF2B5EF4-FFF2-40B4-BE49-F238E27FC236}">
                <a16:creationId xmlns:a16="http://schemas.microsoft.com/office/drawing/2014/main" id="{1D7E1095-4B61-0C77-F64A-9A54961D3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2101" y="4419647"/>
            <a:ext cx="1447800" cy="732719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7EB0DE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Landslides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27" name="Rounded Rectangle 109">
            <a:extLst>
              <a:ext uri="{FF2B5EF4-FFF2-40B4-BE49-F238E27FC236}">
                <a16:creationId xmlns:a16="http://schemas.microsoft.com/office/drawing/2014/main" id="{4A00E292-670D-19F2-D6F0-2999A63B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2101" y="5312524"/>
            <a:ext cx="1447799" cy="720835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7EB0DE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Karst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150D7B-14C2-4135-9CD1-595AFEC821C1}"/>
              </a:ext>
            </a:extLst>
          </p:cNvPr>
          <p:cNvSpPr txBox="1"/>
          <p:nvPr/>
        </p:nvSpPr>
        <p:spPr>
          <a:xfrm>
            <a:off x="737379" y="8707939"/>
            <a:ext cx="279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* Multiple Indicators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E62C736-CEC5-ABB2-2A8F-EBA378B17828}"/>
              </a:ext>
            </a:extLst>
          </p:cNvPr>
          <p:cNvSpPr txBox="1"/>
          <p:nvPr/>
        </p:nvSpPr>
        <p:spPr>
          <a:xfrm>
            <a:off x="3401256" y="8608480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en-US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8FBD07B-0EE6-EF53-6A88-F59053553DB0}"/>
              </a:ext>
            </a:extLst>
          </p:cNvPr>
          <p:cNvSpPr txBox="1"/>
          <p:nvPr/>
        </p:nvSpPr>
        <p:spPr>
          <a:xfrm>
            <a:off x="3446975" y="8691789"/>
            <a:ext cx="279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River/Stream Indicator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E10F0-0444-EBF4-1803-254802A84617}"/>
              </a:ext>
            </a:extLst>
          </p:cNvPr>
          <p:cNvSpPr txBox="1"/>
          <p:nvPr/>
        </p:nvSpPr>
        <p:spPr>
          <a:xfrm>
            <a:off x="6174909" y="8623861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US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0916813-A343-2347-6567-AD74BAB2703F}"/>
              </a:ext>
            </a:extLst>
          </p:cNvPr>
          <p:cNvSpPr txBox="1"/>
          <p:nvPr/>
        </p:nvSpPr>
        <p:spPr>
          <a:xfrm>
            <a:off x="6220628" y="8707170"/>
            <a:ext cx="279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Watershed Indicator</a:t>
            </a:r>
          </a:p>
        </p:txBody>
      </p:sp>
    </p:spTree>
    <p:extLst>
      <p:ext uri="{BB962C8B-B14F-4D97-AF65-F5344CB8AC3E}">
        <p14:creationId xmlns:p14="http://schemas.microsoft.com/office/powerpoint/2010/main" val="298221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</TotalTime>
  <Words>127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64</cp:revision>
  <dcterms:created xsi:type="dcterms:W3CDTF">2024-05-15T19:27:56Z</dcterms:created>
  <dcterms:modified xsi:type="dcterms:W3CDTF">2024-11-06T21:47:39Z</dcterms:modified>
</cp:coreProperties>
</file>