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3888" userDrawn="1">
          <p15:clr>
            <a:srgbClr val="A4A3A4"/>
          </p15:clr>
        </p15:guide>
        <p15:guide id="3" orient="horz" pos="5232" userDrawn="1">
          <p15:clr>
            <a:srgbClr val="A4A3A4"/>
          </p15:clr>
        </p15:guide>
        <p15:guide id="4" pos="20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949E"/>
    <a:srgbClr val="53BEC9"/>
    <a:srgbClr val="7EB0DE"/>
    <a:srgbClr val="BDD6EE"/>
    <a:srgbClr val="91DA00"/>
    <a:srgbClr val="F3FFD9"/>
    <a:srgbClr val="EEFFCD"/>
    <a:srgbClr val="FBE4D5"/>
    <a:srgbClr val="FFFFDD"/>
    <a:srgbClr val="FFF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56" autoAdjust="0"/>
    <p:restoredTop sz="94660"/>
  </p:normalViewPr>
  <p:slideViewPr>
    <p:cSldViewPr snapToGrid="0">
      <p:cViewPr>
        <p:scale>
          <a:sx n="110" d="100"/>
          <a:sy n="110" d="100"/>
        </p:scale>
        <p:origin x="4196" y="336"/>
      </p:cViewPr>
      <p:guideLst>
        <p:guide orient="horz" pos="2208"/>
        <p:guide pos="3888"/>
        <p:guide orient="horz" pos="5232"/>
        <p:guide pos="20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61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14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9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0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7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5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9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0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1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8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156445" y="1391772"/>
            <a:ext cx="2099533" cy="974240"/>
          </a:xfrm>
          <a:prstGeom prst="roundRect">
            <a:avLst/>
          </a:prstGeom>
          <a:solidFill>
            <a:srgbClr val="E4E6FC"/>
          </a:solidFill>
          <a:ln w="28575">
            <a:solidFill>
              <a:srgbClr val="B4C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548640"/>
            <a:r>
              <a:rPr lang="en-US" sz="1550" b="1" dirty="0">
                <a:solidFill>
                  <a:schemeClr val="tx1"/>
                </a:solidFill>
              </a:rPr>
              <a:t>(1) FLOODPLAIN CHARACTERISTICS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96319" y="1381220"/>
            <a:ext cx="2874215" cy="192191"/>
          </a:xfrm>
          <a:prstGeom prst="roundRect">
            <a:avLst/>
          </a:prstGeom>
          <a:solidFill>
            <a:srgbClr val="F1F2FD"/>
          </a:solidFill>
          <a:ln>
            <a:solidFill>
              <a:srgbClr val="B4C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Floodplain Area</a:t>
            </a:r>
            <a:endParaRPr lang="en-US" sz="1600" baseline="30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303645" y="1667594"/>
            <a:ext cx="2866889" cy="191395"/>
          </a:xfrm>
          <a:prstGeom prst="roundRect">
            <a:avLst/>
          </a:prstGeom>
          <a:solidFill>
            <a:srgbClr val="F1F2FD"/>
          </a:solidFill>
          <a:ln>
            <a:solidFill>
              <a:srgbClr val="B4C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Floodplain Length</a:t>
            </a:r>
            <a:r>
              <a:rPr lang="en-US" sz="1400" baseline="30000" dirty="0">
                <a:solidFill>
                  <a:schemeClr val="tx1"/>
                </a:solidFill>
              </a:rPr>
              <a:t>1 2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304607" y="1939626"/>
            <a:ext cx="2865927" cy="170824"/>
          </a:xfrm>
          <a:prstGeom prst="roundRect">
            <a:avLst/>
          </a:prstGeom>
          <a:solidFill>
            <a:srgbClr val="F1F2FD"/>
          </a:solidFill>
          <a:ln>
            <a:solidFill>
              <a:srgbClr val="B4C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Floodplain Depth</a:t>
            </a:r>
            <a:r>
              <a:rPr lang="en-US" sz="1400" baseline="30000" dirty="0">
                <a:solidFill>
                  <a:schemeClr val="tx1"/>
                </a:solidFill>
              </a:rPr>
              <a:t>1 2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42362" y="1368585"/>
            <a:ext cx="573743" cy="6932740"/>
          </a:xfrm>
          <a:prstGeom prst="roundRect">
            <a:avLst/>
          </a:prstGeom>
          <a:solidFill>
            <a:srgbClr val="53BEC9"/>
          </a:solidFill>
          <a:ln>
            <a:solidFill>
              <a:srgbClr val="53BE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Overall  Flood  Risk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163168" y="2456989"/>
            <a:ext cx="2088101" cy="974240"/>
          </a:xfrm>
          <a:prstGeom prst="roundRect">
            <a:avLst/>
          </a:prstGeom>
          <a:solidFill>
            <a:srgbClr val="F7CAAC"/>
          </a:solidFill>
          <a:ln w="28575">
            <a:solidFill>
              <a:srgbClr val="F19B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457200"/>
            <a:r>
              <a:rPr lang="en-US" sz="1550" b="1" dirty="0">
                <a:solidFill>
                  <a:schemeClr val="tx1"/>
                </a:solidFill>
              </a:rPr>
              <a:t>(2) BUILDING EXPOSURE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304611" y="2190691"/>
            <a:ext cx="2865924" cy="187619"/>
          </a:xfrm>
          <a:prstGeom prst="roundRect">
            <a:avLst/>
          </a:prstGeom>
          <a:solidFill>
            <a:srgbClr val="F1F2FD"/>
          </a:solidFill>
          <a:ln>
            <a:solidFill>
              <a:srgbClr val="B4C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Flood Disaster Frequency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304610" y="2448157"/>
            <a:ext cx="2867590" cy="222428"/>
          </a:xfrm>
          <a:prstGeom prst="roundRect">
            <a:avLst/>
          </a:prstGeom>
          <a:solidFill>
            <a:srgbClr val="FADDCA"/>
          </a:solidFill>
          <a:ln>
            <a:solidFill>
              <a:srgbClr val="F19B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Building Floodplain Count</a:t>
            </a:r>
            <a:r>
              <a:rPr lang="en-US" sz="1400" baseline="30000" dirty="0">
                <a:solidFill>
                  <a:schemeClr val="tx1"/>
                </a:solidFill>
              </a:rPr>
              <a:t>1 2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304610" y="2719229"/>
            <a:ext cx="2867590" cy="219451"/>
          </a:xfrm>
          <a:prstGeom prst="roundRect">
            <a:avLst/>
          </a:prstGeom>
          <a:solidFill>
            <a:srgbClr val="FADDCA"/>
          </a:solidFill>
          <a:ln>
            <a:solidFill>
              <a:srgbClr val="F19B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Building Floodway Count</a:t>
            </a:r>
            <a:r>
              <a:rPr lang="en-US" sz="1400" baseline="30000" dirty="0">
                <a:solidFill>
                  <a:schemeClr val="tx1"/>
                </a:solidFill>
              </a:rPr>
              <a:t>1 2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304610" y="2987530"/>
            <a:ext cx="2865924" cy="208995"/>
          </a:xfrm>
          <a:prstGeom prst="roundRect">
            <a:avLst/>
          </a:prstGeom>
          <a:solidFill>
            <a:srgbClr val="FADDCA"/>
          </a:solidFill>
          <a:ln>
            <a:solidFill>
              <a:srgbClr val="F19B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Building Floodplain Ratio</a:t>
            </a:r>
            <a:r>
              <a:rPr lang="en-US" sz="14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304609" y="3243241"/>
            <a:ext cx="2865925" cy="187987"/>
          </a:xfrm>
          <a:prstGeom prst="roundRect">
            <a:avLst/>
          </a:prstGeom>
          <a:solidFill>
            <a:srgbClr val="FADDCA"/>
          </a:solidFill>
          <a:ln>
            <a:solidFill>
              <a:srgbClr val="F19B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Building Density</a:t>
            </a:r>
            <a:r>
              <a:rPr lang="en-US" sz="1400" baseline="30000" dirty="0">
                <a:solidFill>
                  <a:schemeClr val="tx1"/>
                </a:solidFill>
              </a:rPr>
              <a:t>1 2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163169" y="3506990"/>
            <a:ext cx="2088102" cy="1219171"/>
          </a:xfrm>
          <a:prstGeom prst="roundRect">
            <a:avLst/>
          </a:prstGeom>
          <a:solidFill>
            <a:srgbClr val="FFF2CC"/>
          </a:solidFill>
          <a:ln w="28575"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457200"/>
            <a:r>
              <a:rPr lang="en-US" sz="1550" b="1" dirty="0">
                <a:solidFill>
                  <a:schemeClr val="tx1"/>
                </a:solidFill>
              </a:rPr>
              <a:t>(3) BUILDING CHARACTERISTICS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3304609" y="3502891"/>
            <a:ext cx="2865925" cy="196104"/>
          </a:xfrm>
          <a:prstGeom prst="roundRect">
            <a:avLst/>
          </a:prstGeom>
          <a:solidFill>
            <a:srgbClr val="FFF8E5"/>
          </a:solidFill>
          <a:ln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Building Value</a:t>
            </a:r>
            <a:r>
              <a:rPr lang="en-US" sz="1400" baseline="30000" dirty="0">
                <a:solidFill>
                  <a:schemeClr val="tx1"/>
                </a:solidFill>
              </a:rPr>
              <a:t>1 2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303645" y="3764836"/>
            <a:ext cx="2865925" cy="196104"/>
          </a:xfrm>
          <a:prstGeom prst="roundRect">
            <a:avLst/>
          </a:prstGeom>
          <a:solidFill>
            <a:srgbClr val="FFF8E5"/>
          </a:solidFill>
          <a:ln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Mobile Home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303646" y="4022681"/>
            <a:ext cx="2865924" cy="196104"/>
          </a:xfrm>
          <a:prstGeom prst="roundRect">
            <a:avLst/>
          </a:prstGeom>
          <a:solidFill>
            <a:srgbClr val="FFF8E5"/>
          </a:solidFill>
          <a:ln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Basement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304607" y="4277885"/>
            <a:ext cx="2864963" cy="196104"/>
          </a:xfrm>
          <a:prstGeom prst="roundRect">
            <a:avLst/>
          </a:prstGeom>
          <a:solidFill>
            <a:srgbClr val="FFF8E5"/>
          </a:solidFill>
          <a:ln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One Story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3304609" y="4530058"/>
            <a:ext cx="2864961" cy="196103"/>
          </a:xfrm>
          <a:prstGeom prst="roundRect">
            <a:avLst/>
          </a:prstGeom>
          <a:solidFill>
            <a:srgbClr val="FFF8E5"/>
          </a:solidFill>
          <a:ln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Building Year*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163169" y="4801923"/>
            <a:ext cx="2088100" cy="480082"/>
          </a:xfrm>
          <a:prstGeom prst="roundRect">
            <a:avLst/>
          </a:prstGeom>
          <a:solidFill>
            <a:srgbClr val="FFE1FF"/>
          </a:solidFill>
          <a:ln w="28575">
            <a:solidFill>
              <a:srgbClr val="FFC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457200"/>
            <a:r>
              <a:rPr lang="en-US" sz="1600" b="1" dirty="0">
                <a:solidFill>
                  <a:schemeClr val="tx1"/>
                </a:solidFill>
              </a:rPr>
              <a:t>(4) CRITICAL                            INFRASTRUCTURE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3304609" y="4798610"/>
            <a:ext cx="2864961" cy="196104"/>
          </a:xfrm>
          <a:prstGeom prst="roundRect">
            <a:avLst/>
          </a:prstGeom>
          <a:solidFill>
            <a:srgbClr val="FFEFFF"/>
          </a:solidFill>
          <a:ln>
            <a:solidFill>
              <a:srgbClr val="FFC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Essential Facilities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3304607" y="5096151"/>
            <a:ext cx="2864961" cy="196104"/>
          </a:xfrm>
          <a:prstGeom prst="roundRect">
            <a:avLst/>
          </a:prstGeom>
          <a:solidFill>
            <a:srgbClr val="FFEFFF"/>
          </a:solidFill>
          <a:ln>
            <a:solidFill>
              <a:srgbClr val="FFC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Roads Inundated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163169" y="5387253"/>
            <a:ext cx="2088100" cy="480082"/>
          </a:xfrm>
          <a:prstGeom prst="roundRect">
            <a:avLst/>
          </a:prstGeom>
          <a:solidFill>
            <a:srgbClr val="DDFFF9"/>
          </a:solidFill>
          <a:ln w="28575">
            <a:solidFill>
              <a:srgbClr val="00E6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457200"/>
            <a:r>
              <a:rPr lang="en-US" sz="1550" b="1" dirty="0">
                <a:solidFill>
                  <a:schemeClr val="tx1"/>
                </a:solidFill>
              </a:rPr>
              <a:t>(5) COMMUNITY                                   ASSETS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3304607" y="5379840"/>
            <a:ext cx="2864961" cy="196104"/>
          </a:xfrm>
          <a:prstGeom prst="roundRect">
            <a:avLst/>
          </a:prstGeom>
          <a:solidFill>
            <a:srgbClr val="E5FFFB"/>
          </a:solidFill>
          <a:ln>
            <a:solidFill>
              <a:srgbClr val="00E6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Historical Assets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3304609" y="5671231"/>
            <a:ext cx="2864959" cy="196104"/>
          </a:xfrm>
          <a:prstGeom prst="roundRect">
            <a:avLst/>
          </a:prstGeom>
          <a:solidFill>
            <a:srgbClr val="E5FFFB"/>
          </a:solidFill>
          <a:ln>
            <a:solidFill>
              <a:srgbClr val="00E6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Non-Historical Assets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163169" y="5951133"/>
            <a:ext cx="2092810" cy="736466"/>
          </a:xfrm>
          <a:prstGeom prst="roundRect">
            <a:avLst/>
          </a:prstGeom>
          <a:solidFill>
            <a:srgbClr val="FFFFC5"/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457200"/>
            <a:r>
              <a:rPr lang="en-US" sz="1550" b="1" dirty="0">
                <a:solidFill>
                  <a:schemeClr val="tx1"/>
                </a:solidFill>
              </a:rPr>
              <a:t>(6) BUILDING DAMAGE LOSS                                 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304609" y="5947820"/>
            <a:ext cx="2864959" cy="196104"/>
          </a:xfrm>
          <a:prstGeom prst="roundRect">
            <a:avLst/>
          </a:prstGeom>
          <a:solidFill>
            <a:srgbClr val="FFFFDD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Substantial Damage Estimates*</a:t>
            </a:r>
            <a:r>
              <a:rPr lang="en-US" sz="1400" baseline="30000" dirty="0">
                <a:solidFill>
                  <a:schemeClr val="tx1"/>
                </a:solidFill>
              </a:rPr>
              <a:t>1 2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304609" y="6230821"/>
            <a:ext cx="2864959" cy="196104"/>
          </a:xfrm>
          <a:prstGeom prst="roundRect">
            <a:avLst/>
          </a:prstGeom>
          <a:solidFill>
            <a:srgbClr val="FFFFDD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Previous Claims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3304609" y="6498269"/>
            <a:ext cx="2864959" cy="196104"/>
          </a:xfrm>
          <a:prstGeom prst="roundRect">
            <a:avLst/>
          </a:prstGeom>
          <a:solidFill>
            <a:srgbClr val="FFFFDD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Repetitive Loss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1163169" y="6761492"/>
            <a:ext cx="2088102" cy="736466"/>
          </a:xfrm>
          <a:prstGeom prst="roundRect">
            <a:avLst/>
          </a:prstGeom>
          <a:solidFill>
            <a:srgbClr val="EEFFCD"/>
          </a:solidFill>
          <a:ln w="28575">
            <a:solidFill>
              <a:srgbClr val="91D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457200"/>
            <a:r>
              <a:rPr lang="en-US" sz="1550" b="1" dirty="0">
                <a:solidFill>
                  <a:schemeClr val="tx1"/>
                </a:solidFill>
              </a:rPr>
              <a:t>(7) PEOPLE / SOCIAL </a:t>
            </a:r>
          </a:p>
          <a:p>
            <a:pPr marL="274320" indent="-457200"/>
            <a:r>
              <a:rPr lang="en-US" sz="1550" b="1" dirty="0">
                <a:solidFill>
                  <a:schemeClr val="tx1"/>
                </a:solidFill>
              </a:rPr>
              <a:t>      VULNERABILITIES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3304609" y="6756129"/>
            <a:ext cx="2864959" cy="196104"/>
          </a:xfrm>
          <a:prstGeom prst="roundRect">
            <a:avLst/>
          </a:prstGeom>
          <a:solidFill>
            <a:srgbClr val="F3FFD9"/>
          </a:solidFill>
          <a:ln>
            <a:solidFill>
              <a:srgbClr val="91D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Population in Floodplain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3304609" y="7037270"/>
            <a:ext cx="2864959" cy="196104"/>
          </a:xfrm>
          <a:prstGeom prst="roundRect">
            <a:avLst/>
          </a:prstGeom>
          <a:solidFill>
            <a:srgbClr val="F3FFD9"/>
          </a:solidFill>
          <a:ln>
            <a:solidFill>
              <a:srgbClr val="91D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Population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Displaced 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3304609" y="7308004"/>
            <a:ext cx="2864959" cy="196104"/>
          </a:xfrm>
          <a:prstGeom prst="roundRect">
            <a:avLst/>
          </a:prstGeom>
          <a:solidFill>
            <a:srgbClr val="F3FFD9"/>
          </a:solidFill>
          <a:ln>
            <a:solidFill>
              <a:srgbClr val="91D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WV Social Vulnerability Index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1163169" y="7564859"/>
            <a:ext cx="2088102" cy="736466"/>
          </a:xfrm>
          <a:prstGeom prst="roundRect">
            <a:avLst/>
          </a:prstGeom>
          <a:solidFill>
            <a:srgbClr val="BDD6EE"/>
          </a:solidFill>
          <a:ln w="28575">
            <a:solidFill>
              <a:srgbClr val="7EB0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550" b="1" dirty="0">
                <a:solidFill>
                  <a:schemeClr val="tx1"/>
                </a:solidFill>
              </a:rPr>
              <a:t>(8) OTHER HAZARDS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3304609" y="7564422"/>
            <a:ext cx="2864959" cy="194211"/>
          </a:xfrm>
          <a:prstGeom prst="roundRect">
            <a:avLst/>
          </a:prstGeom>
          <a:solidFill>
            <a:srgbClr val="BDD6EE">
              <a:alpha val="50196"/>
            </a:srgbClr>
          </a:solidFill>
          <a:ln>
            <a:solidFill>
              <a:srgbClr val="7EB0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Dam/Levee Failure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3304609" y="7826630"/>
            <a:ext cx="2864959" cy="227294"/>
          </a:xfrm>
          <a:prstGeom prst="roundRect">
            <a:avLst/>
          </a:prstGeom>
          <a:solidFill>
            <a:srgbClr val="BDD6EE">
              <a:alpha val="50196"/>
            </a:srgbClr>
          </a:solidFill>
          <a:ln>
            <a:solidFill>
              <a:srgbClr val="7EB0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Landslides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3304609" y="8114247"/>
            <a:ext cx="2864959" cy="196104"/>
          </a:xfrm>
          <a:prstGeom prst="roundRect">
            <a:avLst/>
          </a:prstGeom>
          <a:solidFill>
            <a:srgbClr val="BDD6EE">
              <a:alpha val="50196"/>
            </a:srgbClr>
          </a:solidFill>
          <a:ln>
            <a:solidFill>
              <a:srgbClr val="7EB0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Karst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438382" y="906920"/>
            <a:ext cx="4448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CATEGORY                 INDICATOR                        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61187" y="8381194"/>
            <a:ext cx="5555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 Multiple Indicators              </a:t>
            </a:r>
            <a:r>
              <a:rPr lang="en-US" sz="1100" baseline="30000" dirty="0"/>
              <a:t>1</a:t>
            </a:r>
            <a:r>
              <a:rPr lang="en-US" sz="1100" dirty="0"/>
              <a:t> River/Stream Indicator               </a:t>
            </a:r>
            <a:r>
              <a:rPr lang="en-US" sz="1100" baseline="30000" dirty="0"/>
              <a:t>2</a:t>
            </a:r>
            <a:r>
              <a:rPr lang="en-US" sz="1100" dirty="0"/>
              <a:t> Watershed Indicator</a:t>
            </a:r>
          </a:p>
        </p:txBody>
      </p:sp>
    </p:spTree>
    <p:extLst>
      <p:ext uri="{BB962C8B-B14F-4D97-AF65-F5344CB8AC3E}">
        <p14:creationId xmlns:p14="http://schemas.microsoft.com/office/powerpoint/2010/main" val="2007989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4721</TotalTime>
  <Words>129</Words>
  <Application>Microsoft Office PowerPoint</Application>
  <PresentationFormat>Letter Paper (8.5x11 in)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35</cp:revision>
  <cp:lastPrinted>2024-05-22T20:28:06Z</cp:lastPrinted>
  <dcterms:created xsi:type="dcterms:W3CDTF">2024-05-15T19:27:56Z</dcterms:created>
  <dcterms:modified xsi:type="dcterms:W3CDTF">2024-11-06T21:15:50Z</dcterms:modified>
</cp:coreProperties>
</file>