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7"/>
    <a:srgbClr val="BDE4FB"/>
    <a:srgbClr val="FBBEBA"/>
    <a:srgbClr val="E898A8"/>
    <a:srgbClr val="5B739B"/>
    <a:srgbClr val="CAD7EE"/>
    <a:srgbClr val="B9AB79"/>
    <a:srgbClr val="DAE3F3"/>
    <a:srgbClr val="76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C6D4-F6D5-4FE4-8B90-6D72AAAABE98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1F862-4F65-4921-8157-1B3AE444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91E1-4214-4A53-A041-ECA0A480359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0D75-3A3D-4E55-A76E-740D2317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data-visualization/disaster-declarations-states-and-count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ema.gov/sites/default/files/documents/Region_III_WV_FloodReport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e.wvculture.org/history/thisdayinwvhistory/1107.html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bcnews.go.com/GMA/video/rescue-efforts-underway-west-virginia-deadly-flooding-40139589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wvencyclopedia.org/assets/0003/4074/Deadliest_Floods_in_WestVirginia_History.pdf" TargetMode="External"/><Relationship Id="rId4" Type="http://schemas.openxmlformats.org/officeDocument/2006/relationships/hyperlink" Target="https://youtu.be/G5GZPSe8NGM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74631"/>
            <a:ext cx="9144000" cy="24454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Federally-Declared Flood Disasters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(DCL DSTR)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D2544EA-7361-4B18-9081-E60C1214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64" y="5900332"/>
            <a:ext cx="2341880" cy="607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Virginia University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WV GIS Technical Center</a:t>
            </a:r>
            <a:endParaRPr lang="en-US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701F1-B0AB-4C4D-8C63-D9390DD1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4" y="5759997"/>
            <a:ext cx="831850" cy="82804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1DB1C-6ECE-41DE-9711-30D7F4AFFA21}"/>
              </a:ext>
            </a:extLst>
          </p:cNvPr>
          <p:cNvSpPr txBox="1"/>
          <p:nvPr/>
        </p:nvSpPr>
        <p:spPr>
          <a:xfrm>
            <a:off x="6990907" y="6142121"/>
            <a:ext cx="180285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2024</a:t>
            </a:r>
            <a:endParaRPr lang="en-US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3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8EA8E6-C18E-44CE-860E-69DA7F47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65282"/>
              </p:ext>
            </p:extLst>
          </p:nvPr>
        </p:nvGraphicFramePr>
        <p:xfrm>
          <a:off x="148856" y="1287485"/>
          <a:ext cx="885160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28">
                  <a:extLst>
                    <a:ext uri="{9D8B030D-6E8A-4147-A177-3AD203B41FA5}">
                      <a16:colId xmlns:a16="http://schemas.microsoft.com/office/drawing/2014/main" val="1267599065"/>
                    </a:ext>
                  </a:extLst>
                </a:gridCol>
                <a:gridCol w="917471">
                  <a:extLst>
                    <a:ext uri="{9D8B030D-6E8A-4147-A177-3AD203B41FA5}">
                      <a16:colId xmlns:a16="http://schemas.microsoft.com/office/drawing/2014/main" val="3534273864"/>
                    </a:ext>
                  </a:extLst>
                </a:gridCol>
                <a:gridCol w="1099196">
                  <a:extLst>
                    <a:ext uri="{9D8B030D-6E8A-4147-A177-3AD203B41FA5}">
                      <a16:colId xmlns:a16="http://schemas.microsoft.com/office/drawing/2014/main" val="1873695381"/>
                    </a:ext>
                  </a:extLst>
                </a:gridCol>
                <a:gridCol w="2073349">
                  <a:extLst>
                    <a:ext uri="{9D8B030D-6E8A-4147-A177-3AD203B41FA5}">
                      <a16:colId xmlns:a16="http://schemas.microsoft.com/office/drawing/2014/main" val="2150496158"/>
                    </a:ext>
                  </a:extLst>
                </a:gridCol>
                <a:gridCol w="3269490">
                  <a:extLst>
                    <a:ext uri="{9D8B030D-6E8A-4147-A177-3AD203B41FA5}">
                      <a16:colId xmlns:a16="http://schemas.microsoft.com/office/drawing/2014/main" val="2296700634"/>
                    </a:ext>
                  </a:extLst>
                </a:gridCol>
                <a:gridCol w="701771">
                  <a:extLst>
                    <a:ext uri="{9D8B030D-6E8A-4147-A177-3AD203B41FA5}">
                      <a16:colId xmlns:a16="http://schemas.microsoft.com/office/drawing/2014/main" val="2455434984"/>
                    </a:ext>
                  </a:extLst>
                </a:gridCol>
              </a:tblGrid>
              <a:tr h="2757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Major Category 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Detailed Category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Indicator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Short Description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Flood Hazard Risk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Declared Disasters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DCL_DSTR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Declared Flood Disasters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federally-declared flood disasters in the county since 1953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6208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7E718255-385A-40DB-B1B8-9FA10D977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84137"/>
              </p:ext>
            </p:extLst>
          </p:nvPr>
        </p:nvGraphicFramePr>
        <p:xfrm>
          <a:off x="148856" y="2757850"/>
          <a:ext cx="8851604" cy="183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660">
                  <a:extLst>
                    <a:ext uri="{9D8B030D-6E8A-4147-A177-3AD203B41FA5}">
                      <a16:colId xmlns:a16="http://schemas.microsoft.com/office/drawing/2014/main" val="2004036117"/>
                    </a:ext>
                  </a:extLst>
                </a:gridCol>
                <a:gridCol w="3785191">
                  <a:extLst>
                    <a:ext uri="{9D8B030D-6E8A-4147-A177-3AD203B41FA5}">
                      <a16:colId xmlns:a16="http://schemas.microsoft.com/office/drawing/2014/main" val="1635034"/>
                    </a:ext>
                  </a:extLst>
                </a:gridCol>
                <a:gridCol w="1323753">
                  <a:extLst>
                    <a:ext uri="{9D8B030D-6E8A-4147-A177-3AD203B41FA5}">
                      <a16:colId xmlns:a16="http://schemas.microsoft.com/office/drawing/2014/main" val="715843965"/>
                    </a:ext>
                  </a:extLst>
                </a:gridCol>
              </a:tblGrid>
              <a:tr h="275772">
                <a:tc>
                  <a:txBody>
                    <a:bodyPr/>
                    <a:lstStyle/>
                    <a:p>
                      <a:r>
                        <a:rPr lang="en-US" sz="1200" dirty="0"/>
                        <a:t>Rationale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Recommendations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Source</a:t>
                      </a:r>
                    </a:p>
                  </a:txBody>
                  <a:tcPr anchor="ctr"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Previous disasters indicate potential for future risk. In addition, the recentness of a flood disaster has proven to increase communities' willingness to seek/accept change/mitigation.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In West Virginia, many flood control structures (e.g., dams, levees, flood walls) built in the 20th Century have decreased the number of major flood disasters.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 major disaster declaration provides a wide range of federal assistance programs for individuals and public infrastructure, including funds for both emergency and permanent work.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+mn-lt"/>
                        </a:rPr>
                        <a:t>Historical flooding including high water marks should be incorporated into communities’ flood reduction efforts to include areas of mitigation interest.</a:t>
                      </a:r>
                    </a:p>
                  </a:txBody>
                  <a:tcPr anchor="ctr"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Open FEMA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6208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F764879-3B49-4902-8E62-E30EAC2114E2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2758EC-8FAC-4C49-91BE-B6E24AEFC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03378"/>
              </p:ext>
            </p:extLst>
          </p:nvPr>
        </p:nvGraphicFramePr>
        <p:xfrm>
          <a:off x="6151176" y="3062287"/>
          <a:ext cx="2735521" cy="733425"/>
        </p:xfrm>
        <a:graphic>
          <a:graphicData uri="http://schemas.openxmlformats.org/drawingml/2006/table">
            <a:tbl>
              <a:tblPr/>
              <a:tblGrid>
                <a:gridCol w="577112">
                  <a:extLst>
                    <a:ext uri="{9D8B030D-6E8A-4147-A177-3AD203B41FA5}">
                      <a16:colId xmlns:a16="http://schemas.microsoft.com/office/drawing/2014/main" val="1766891751"/>
                    </a:ext>
                  </a:extLst>
                </a:gridCol>
                <a:gridCol w="738962">
                  <a:extLst>
                    <a:ext uri="{9D8B030D-6E8A-4147-A177-3AD203B41FA5}">
                      <a16:colId xmlns:a16="http://schemas.microsoft.com/office/drawing/2014/main" val="681293367"/>
                    </a:ext>
                  </a:extLst>
                </a:gridCol>
                <a:gridCol w="1419447">
                  <a:extLst>
                    <a:ext uri="{9D8B030D-6E8A-4147-A177-3AD203B41FA5}">
                      <a16:colId xmlns:a16="http://schemas.microsoft.com/office/drawing/2014/main" val="699473870"/>
                    </a:ext>
                  </a:extLst>
                </a:gridCol>
              </a:tblGrid>
              <a:tr h="133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to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Red text: 90 to 100 Very High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1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to 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Relatively High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70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to 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14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to 39.9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4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Relatively 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4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970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to 19.9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9762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AC0E64-F811-47F1-8588-A1F67D396176}"/>
              </a:ext>
            </a:extLst>
          </p:cNvPr>
          <p:cNvSpPr txBox="1"/>
          <p:nvPr/>
        </p:nvSpPr>
        <p:spPr>
          <a:xfrm>
            <a:off x="6050609" y="2838782"/>
            <a:ext cx="16267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Scores Legend:</a:t>
            </a:r>
            <a:r>
              <a:rPr lang="en-US" sz="1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3BD43-86CB-4E02-976F-68DD728E5C78}"/>
              </a:ext>
            </a:extLst>
          </p:cNvPr>
          <p:cNvSpPr txBox="1"/>
          <p:nvPr/>
        </p:nvSpPr>
        <p:spPr>
          <a:xfrm>
            <a:off x="202811" y="724406"/>
            <a:ext cx="1626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none" strike="noStrike" dirty="0">
                <a:solidFill>
                  <a:srgbClr val="000000"/>
                </a:solidFill>
                <a:effectLst/>
              </a:rPr>
              <a:t>Top 20% Ranking:</a:t>
            </a:r>
            <a:r>
              <a:rPr lang="en-US" sz="1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4439C-D0C3-42A4-8E99-815A2EDFF3EB}"/>
              </a:ext>
            </a:extLst>
          </p:cNvPr>
          <p:cNvSpPr txBox="1"/>
          <p:nvPr/>
        </p:nvSpPr>
        <p:spPr>
          <a:xfrm>
            <a:off x="202811" y="3840558"/>
            <a:ext cx="1966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none" strike="noStrike" dirty="0">
                <a:solidFill>
                  <a:srgbClr val="000000"/>
                </a:solidFill>
                <a:effectLst/>
              </a:rPr>
              <a:t>Bottom 20% Ranking:</a:t>
            </a:r>
            <a:r>
              <a:rPr lang="en-US" sz="1400" dirty="0"/>
              <a:t>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F712FA7-855B-4DA0-B476-8310DD2C0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94644"/>
              </p:ext>
            </p:extLst>
          </p:nvPr>
        </p:nvGraphicFramePr>
        <p:xfrm>
          <a:off x="6151176" y="1182276"/>
          <a:ext cx="2735521" cy="1202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521">
                  <a:extLst>
                    <a:ext uri="{9D8B030D-6E8A-4147-A177-3AD203B41FA5}">
                      <a16:colId xmlns:a16="http://schemas.microsoft.com/office/drawing/2014/main" val="32886568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Percent Rank Declared Disasters: </a:t>
                      </a:r>
                      <a:r>
                        <a:rPr lang="en-US" sz="1100" u="none" strike="noStrike" dirty="0">
                          <a:effectLst/>
                        </a:rPr>
                        <a:t>Percent rank score for number of declared flood disasters;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964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Calculated in Excel: PERCENTRANK.INC on Declared Disasters array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730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Score Category: </a:t>
                      </a:r>
                      <a:r>
                        <a:rPr lang="en-US" sz="1100" u="none" strike="noStrike" dirty="0">
                          <a:effectLst/>
                        </a:rPr>
                        <a:t>Indicator class (category) based on the legend (Very High, Relatively High, Moderate, Relatively Low, or Very Low)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8628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73935F9-43C8-4B53-9EB9-820D40244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91337"/>
              </p:ext>
            </p:extLst>
          </p:nvPr>
        </p:nvGraphicFramePr>
        <p:xfrm>
          <a:off x="6151176" y="5483613"/>
          <a:ext cx="2777810" cy="87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0915">
                  <a:extLst>
                    <a:ext uri="{9D8B030D-6E8A-4147-A177-3AD203B41FA5}">
                      <a16:colId xmlns:a16="http://schemas.microsoft.com/office/drawing/2014/main" val="4103145478"/>
                    </a:ext>
                  </a:extLst>
                </a:gridCol>
                <a:gridCol w="566895">
                  <a:extLst>
                    <a:ext uri="{9D8B030D-6E8A-4147-A177-3AD203B41FA5}">
                      <a16:colId xmlns:a16="http://schemas.microsoft.com/office/drawing/2014/main" val="27030811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federally-declared flood disasters in West Virginia: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42998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14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in USA: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2,397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53635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01FD407-1959-4EA1-9610-658F4E2B5C6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Rankings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E9033A-44E2-409C-910B-76BAE0AF6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70222"/>
              </p:ext>
            </p:extLst>
          </p:nvPr>
        </p:nvGraphicFramePr>
        <p:xfrm>
          <a:off x="305150" y="1182276"/>
          <a:ext cx="5563805" cy="2295146"/>
        </p:xfrm>
        <a:graphic>
          <a:graphicData uri="http://schemas.openxmlformats.org/drawingml/2006/table">
            <a:tbl>
              <a:tblPr/>
              <a:tblGrid>
                <a:gridCol w="1934197">
                  <a:extLst>
                    <a:ext uri="{9D8B030D-6E8A-4147-A177-3AD203B41FA5}">
                      <a16:colId xmlns:a16="http://schemas.microsoft.com/office/drawing/2014/main" val="2764400780"/>
                    </a:ext>
                  </a:extLst>
                </a:gridCol>
                <a:gridCol w="448511">
                  <a:extLst>
                    <a:ext uri="{9D8B030D-6E8A-4147-A177-3AD203B41FA5}">
                      <a16:colId xmlns:a16="http://schemas.microsoft.com/office/drawing/2014/main" val="263215564"/>
                    </a:ext>
                  </a:extLst>
                </a:gridCol>
                <a:gridCol w="822207">
                  <a:extLst>
                    <a:ext uri="{9D8B030D-6E8A-4147-A177-3AD203B41FA5}">
                      <a16:colId xmlns:a16="http://schemas.microsoft.com/office/drawing/2014/main" val="1951122003"/>
                    </a:ext>
                  </a:extLst>
                </a:gridCol>
                <a:gridCol w="778157">
                  <a:extLst>
                    <a:ext uri="{9D8B030D-6E8A-4147-A177-3AD203B41FA5}">
                      <a16:colId xmlns:a16="http://schemas.microsoft.com/office/drawing/2014/main" val="2597563405"/>
                    </a:ext>
                  </a:extLst>
                </a:gridCol>
                <a:gridCol w="919574">
                  <a:extLst>
                    <a:ext uri="{9D8B030D-6E8A-4147-A177-3AD203B41FA5}">
                      <a16:colId xmlns:a16="http://schemas.microsoft.com/office/drawing/2014/main" val="1789464302"/>
                    </a:ext>
                  </a:extLst>
                </a:gridCol>
                <a:gridCol w="661159">
                  <a:extLst>
                    <a:ext uri="{9D8B030D-6E8A-4147-A177-3AD203B41FA5}">
                      <a16:colId xmlns:a16="http://schemas.microsoft.com/office/drawing/2014/main" val="1167130735"/>
                    </a:ext>
                  </a:extLst>
                </a:gridCol>
              </a:tblGrid>
              <a:tr h="566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NAME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WV RPDC Region</a:t>
                      </a:r>
                    </a:p>
                  </a:txBody>
                  <a:tcPr marL="6491" marR="6491" marT="6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Declared Disasters</a:t>
                      </a:r>
                    </a:p>
                  </a:txBody>
                  <a:tcPr marL="6491" marR="6491" marT="6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Disaster</a:t>
                      </a:r>
                    </a:p>
                  </a:txBody>
                  <a:tcPr marL="6491" marR="6491" marT="6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Rank Declared Disasters </a:t>
                      </a:r>
                    </a:p>
                  </a:txBody>
                  <a:tcPr marL="6491" marR="6491" marT="6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Category</a:t>
                      </a:r>
                    </a:p>
                  </a:txBody>
                  <a:tcPr marL="6491" marR="6491" marT="6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05873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Mingo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49444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Lincoln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96.3%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23945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Logan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96.3%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4861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Kanawha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57645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Wayne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92.6%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18146"/>
                  </a:ext>
                </a:extLst>
              </a:tr>
              <a:tr h="1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Cabell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32433"/>
                  </a:ext>
                </a:extLst>
              </a:tr>
              <a:tr h="1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Wyoming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3/14/2015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79793"/>
                  </a:ext>
                </a:extLst>
              </a:tr>
              <a:tr h="1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Boone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8315"/>
                  </a:ext>
                </a:extLst>
              </a:tr>
              <a:tr h="18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Raleigh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3/14/2015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High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1295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097B89-ED08-4D0C-9628-DEC6C0CFC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21136"/>
              </p:ext>
            </p:extLst>
          </p:nvPr>
        </p:nvGraphicFramePr>
        <p:xfrm>
          <a:off x="305150" y="4266531"/>
          <a:ext cx="5563805" cy="2089572"/>
        </p:xfrm>
        <a:graphic>
          <a:graphicData uri="http://schemas.openxmlformats.org/drawingml/2006/table">
            <a:tbl>
              <a:tblPr/>
              <a:tblGrid>
                <a:gridCol w="1934197">
                  <a:extLst>
                    <a:ext uri="{9D8B030D-6E8A-4147-A177-3AD203B41FA5}">
                      <a16:colId xmlns:a16="http://schemas.microsoft.com/office/drawing/2014/main" val="278702170"/>
                    </a:ext>
                  </a:extLst>
                </a:gridCol>
                <a:gridCol w="436219">
                  <a:extLst>
                    <a:ext uri="{9D8B030D-6E8A-4147-A177-3AD203B41FA5}">
                      <a16:colId xmlns:a16="http://schemas.microsoft.com/office/drawing/2014/main" val="2889011360"/>
                    </a:ext>
                  </a:extLst>
                </a:gridCol>
                <a:gridCol w="793129">
                  <a:extLst>
                    <a:ext uri="{9D8B030D-6E8A-4147-A177-3AD203B41FA5}">
                      <a16:colId xmlns:a16="http://schemas.microsoft.com/office/drawing/2014/main" val="4181388362"/>
                    </a:ext>
                  </a:extLst>
                </a:gridCol>
                <a:gridCol w="832717">
                  <a:extLst>
                    <a:ext uri="{9D8B030D-6E8A-4147-A177-3AD203B41FA5}">
                      <a16:colId xmlns:a16="http://schemas.microsoft.com/office/drawing/2014/main" val="82972885"/>
                    </a:ext>
                  </a:extLst>
                </a:gridCol>
                <a:gridCol w="905070">
                  <a:extLst>
                    <a:ext uri="{9D8B030D-6E8A-4147-A177-3AD203B41FA5}">
                      <a16:colId xmlns:a16="http://schemas.microsoft.com/office/drawing/2014/main" val="2848345382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4174906152"/>
                    </a:ext>
                  </a:extLst>
                </a:gridCol>
              </a:tblGrid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Berkeley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7/8/2012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54837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Grant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6/30/2019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48339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Jefferson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6/3/2018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09250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Ritchie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4/11/2015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43431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Hampshire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6/3/2018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117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Mineral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6/3/2018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3390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Monroe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6/29/2016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21895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Morgan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6/3/2018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454830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Wood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7/14/2015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0023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Brooke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4/11/2015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2970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Hancock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11/8/2012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1482"/>
                  </a:ext>
                </a:extLst>
              </a:tr>
              <a:tr h="15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Pleasants County, West Virginia</a:t>
                      </a:r>
                    </a:p>
                  </a:txBody>
                  <a:tcPr marL="6491" marR="6491" marT="64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4/15/2015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7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4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05B4C2-8851-49DA-95F3-1B9CA3058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0" y="414535"/>
            <a:ext cx="8338939" cy="64437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76CC23-92B3-420B-A6F8-AA89BF896DD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Maps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D68FDF-4F56-41B7-B5CD-147FDBC1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22530"/>
              </p:ext>
            </p:extLst>
          </p:nvPr>
        </p:nvGraphicFramePr>
        <p:xfrm>
          <a:off x="583477" y="580299"/>
          <a:ext cx="3126376" cy="1337380"/>
        </p:xfrm>
        <a:graphic>
          <a:graphicData uri="http://schemas.openxmlformats.org/drawingml/2006/table">
            <a:tbl>
              <a:tblPr/>
              <a:tblGrid>
                <a:gridCol w="1079860">
                  <a:extLst>
                    <a:ext uri="{9D8B030D-6E8A-4147-A177-3AD203B41FA5}">
                      <a16:colId xmlns:a16="http://schemas.microsoft.com/office/drawing/2014/main" val="2479601893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1148359941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99330446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1685797259"/>
                    </a:ext>
                  </a:extLst>
                </a:gridCol>
              </a:tblGrid>
              <a:tr h="335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Top 5 Counties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RPDC Region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Federally-Declared Flood Disasters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Disaster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781994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Mingo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693319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Lincoln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748962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Logan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743815"/>
                  </a:ext>
                </a:extLst>
              </a:tr>
              <a:tr h="163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Kanawha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763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Wayne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3/4/2021</a:t>
                      </a:r>
                    </a:p>
                  </a:txBody>
                  <a:tcPr marL="6491" marR="6491" marT="6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7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32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7D96C6-B0CD-4D22-96F1-F3EE7301D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0" y="414535"/>
            <a:ext cx="8338938" cy="64437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5C0480-6A7F-49E6-AC4F-BBC5A83EABF6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Maps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5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77E5B-7620-4A4B-8A02-9DE155CB9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543" y="1015260"/>
            <a:ext cx="7572911" cy="4829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4B59BF-8732-4DC5-871B-B0D7E86AA559}"/>
              </a:ext>
            </a:extLst>
          </p:cNvPr>
          <p:cNvSpPr txBox="1"/>
          <p:nvPr/>
        </p:nvSpPr>
        <p:spPr>
          <a:xfrm>
            <a:off x="339608" y="5957901"/>
            <a:ext cx="8549843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Source: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Federal Emergency Management Agency (FEMA).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Understanding flood dangers in central West Virginia: Lessons learned from the June 2016 flood.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hlinkClick r:id="rId4"/>
              </a:rPr>
              <a:t>https://www.fema.gov/sites/default/files/documents/Region_III_WV_FloodReport.pdf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39BBA-EFE9-4CD3-B1F7-8445050B4CF4}"/>
              </a:ext>
            </a:extLst>
          </p:cNvPr>
          <p:cNvSpPr txBox="1"/>
          <p:nvPr/>
        </p:nvSpPr>
        <p:spPr>
          <a:xfrm>
            <a:off x="202812" y="751433"/>
            <a:ext cx="3194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Timeline of notable flood events in WV (1916 – 2018)</a:t>
            </a:r>
            <a:r>
              <a:rPr lang="en-US" sz="14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Historic Events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Deadliest Events since 1954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 descr="Men standing outside of a house&#10;&#10;Description automatically generated">
            <a:extLst>
              <a:ext uri="{FF2B5EF4-FFF2-40B4-BE49-F238E27FC236}">
                <a16:creationId xmlns:a16="http://schemas.microsoft.com/office/drawing/2014/main" id="{08C58A04-06B9-1997-589A-870B6DEE1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1" y="499871"/>
            <a:ext cx="4162866" cy="2656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825BE-FAF7-7EF6-20F1-AAD283497DBF}"/>
              </a:ext>
            </a:extLst>
          </p:cNvPr>
          <p:cNvSpPr txBox="1"/>
          <p:nvPr/>
        </p:nvSpPr>
        <p:spPr>
          <a:xfrm>
            <a:off x="891431" y="3107103"/>
            <a:ext cx="28443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July 1961</a:t>
            </a:r>
            <a:r>
              <a:rPr lang="en-US" sz="1400" dirty="0">
                <a:solidFill>
                  <a:srgbClr val="000000"/>
                </a:solidFill>
              </a:rPr>
              <a:t> (22 + 2 landslide fatalities)</a:t>
            </a:r>
          </a:p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Image: </a:t>
            </a:r>
            <a:r>
              <a:rPr lang="en-US" sz="1200" b="1" dirty="0"/>
              <a:t>Kanawha County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>
                <a:solidFill>
                  <a:srgbClr val="000000"/>
                </a:solidFill>
                <a:hlinkClick r:id="rId4"/>
              </a:rPr>
              <a:t>Image link</a:t>
            </a:r>
            <a:r>
              <a:rPr lang="en-US" sz="1000" dirty="0"/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EDACB-208A-4B24-B5D7-80F6304820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97" t="7573" r="1919" b="34568"/>
          <a:stretch/>
        </p:blipFill>
        <p:spPr>
          <a:xfrm>
            <a:off x="4265187" y="3682158"/>
            <a:ext cx="4679276" cy="242832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BB93D-AD52-996A-D98A-EB611679CA19}"/>
              </a:ext>
            </a:extLst>
          </p:cNvPr>
          <p:cNvSpPr txBox="1"/>
          <p:nvPr/>
        </p:nvSpPr>
        <p:spPr>
          <a:xfrm>
            <a:off x="5308418" y="6073624"/>
            <a:ext cx="25928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June 2016 </a:t>
            </a:r>
            <a:r>
              <a:rPr lang="en-US" sz="1400" dirty="0">
                <a:solidFill>
                  <a:srgbClr val="000000"/>
                </a:solidFill>
              </a:rPr>
              <a:t>(23 fatalities)</a:t>
            </a:r>
            <a:endParaRPr lang="en-US" sz="1400" b="1" dirty="0">
              <a:solidFill>
                <a:srgbClr val="000000"/>
              </a:solidFill>
            </a:endParaRPr>
          </a:p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Image: </a:t>
            </a:r>
            <a:r>
              <a:rPr lang="en-US" sz="1200" b="1" dirty="0"/>
              <a:t>Rainelle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hlinkClick r:id="rId6"/>
              </a:rPr>
              <a:t>Image link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 descr="A flooded building with a door open&#10;&#10;Description automatically generated">
            <a:extLst>
              <a:ext uri="{FF2B5EF4-FFF2-40B4-BE49-F238E27FC236}">
                <a16:creationId xmlns:a16="http://schemas.microsoft.com/office/drawing/2014/main" id="{C1615692-1457-8A75-B93A-A313A0B413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5"/>
          <a:stretch/>
        </p:blipFill>
        <p:spPr>
          <a:xfrm>
            <a:off x="232191" y="3680524"/>
            <a:ext cx="3871723" cy="24299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BE72E5-1F77-AF19-AC64-F29914D749EF}"/>
              </a:ext>
            </a:extLst>
          </p:cNvPr>
          <p:cNvSpPr txBox="1"/>
          <p:nvPr/>
        </p:nvSpPr>
        <p:spPr>
          <a:xfrm>
            <a:off x="741097" y="6073623"/>
            <a:ext cx="28539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November 1985 </a:t>
            </a:r>
            <a:r>
              <a:rPr lang="en-US" sz="1400" dirty="0">
                <a:solidFill>
                  <a:srgbClr val="000000"/>
                </a:solidFill>
              </a:rPr>
              <a:t>(47 fatalities in WV)</a:t>
            </a:r>
          </a:p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Image: </a:t>
            </a:r>
            <a:r>
              <a:rPr lang="en-US" sz="1200" b="1" dirty="0"/>
              <a:t>Moorefield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prstClr val="black"/>
                </a:solidFill>
                <a:cs typeface="Times New Roman" panose="02020603050405020304" pitchFamily="18" charset="0"/>
                <a:hlinkClick r:id="rId8"/>
              </a:rPr>
              <a:t>Image link</a:t>
            </a:r>
            <a:r>
              <a:rPr lang="en-US" sz="10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 descr="A destroyed house in a flood&#10;&#10;Description automatically generated with medium confidence">
            <a:extLst>
              <a:ext uri="{FF2B5EF4-FFF2-40B4-BE49-F238E27FC236}">
                <a16:creationId xmlns:a16="http://schemas.microsoft.com/office/drawing/2014/main" id="{6792841B-6CB4-650B-B4EF-A697E4560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0" y="499872"/>
            <a:ext cx="3965619" cy="2656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5AF0DB-8069-37DE-D253-5C11FEB13209}"/>
              </a:ext>
            </a:extLst>
          </p:cNvPr>
          <p:cNvSpPr txBox="1"/>
          <p:nvPr/>
        </p:nvSpPr>
        <p:spPr>
          <a:xfrm>
            <a:off x="5032189" y="3107103"/>
            <a:ext cx="37936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February 1972</a:t>
            </a:r>
            <a:r>
              <a:rPr lang="en-US" sz="1400" dirty="0">
                <a:solidFill>
                  <a:srgbClr val="000000"/>
                </a:solidFill>
              </a:rPr>
              <a:t> (125 fatalities including 4 missing)                         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Image: </a:t>
            </a:r>
            <a:r>
              <a:rPr lang="en-US" sz="1200" b="1" dirty="0"/>
              <a:t>Huntington</a:t>
            </a:r>
            <a:r>
              <a:rPr lang="en-US" sz="1200" dirty="0"/>
              <a:t> </a:t>
            </a:r>
            <a:r>
              <a:rPr lang="en-US" sz="1000" dirty="0"/>
              <a:t>(</a:t>
            </a:r>
            <a:r>
              <a:rPr lang="en-US" sz="1000" dirty="0">
                <a:solidFill>
                  <a:srgbClr val="000000"/>
                </a:solidFill>
                <a:hlinkClick r:id="rId4"/>
              </a:rPr>
              <a:t>Image link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0857D-5832-48B0-BF46-77F5E07EB591}"/>
              </a:ext>
            </a:extLst>
          </p:cNvPr>
          <p:cNvSpPr txBox="1"/>
          <p:nvPr/>
        </p:nvSpPr>
        <p:spPr>
          <a:xfrm>
            <a:off x="189967" y="6541089"/>
            <a:ext cx="854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prstClr val="black"/>
                </a:solidFill>
                <a:cs typeface="Times New Roman" panose="02020603050405020304" pitchFamily="18" charset="0"/>
              </a:rPr>
              <a:t>Fatalities data source: </a:t>
            </a:r>
            <a:r>
              <a:rPr lang="en-US" sz="1200" dirty="0">
                <a:solidFill>
                  <a:prstClr val="black"/>
                </a:solidFill>
                <a:cs typeface="Times New Roman" panose="02020603050405020304" pitchFamily="18" charset="0"/>
                <a:hlinkClick r:id="rId10"/>
              </a:rPr>
              <a:t>https://www.wvencyclopedia.org/assets/0003/4074/Deadliest_Floods_in_WestVirginia_History.pdf</a:t>
            </a:r>
            <a:endParaRPr lang="en-US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5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Focus Communities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470D4-B1B6-474B-AEF7-D45B7711CD8B}"/>
              </a:ext>
            </a:extLst>
          </p:cNvPr>
          <p:cNvSpPr txBox="1"/>
          <p:nvPr/>
        </p:nvSpPr>
        <p:spPr>
          <a:xfrm>
            <a:off x="202811" y="751433"/>
            <a:ext cx="8753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Federally-Declared Flood Disasters for the Counties of Focus Study Communities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(Rainelle, White Sulphur Springs, Clendenin, Richwood, Marlinton, and Camden-on-Gauley)</a:t>
            </a:r>
            <a:endParaRPr lang="en-US" sz="1400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927CF30-3D9B-40F8-84C4-50EA226AE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15225"/>
              </p:ext>
            </p:extLst>
          </p:nvPr>
        </p:nvGraphicFramePr>
        <p:xfrm>
          <a:off x="113213" y="1364634"/>
          <a:ext cx="8943421" cy="297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127">
                  <a:extLst>
                    <a:ext uri="{9D8B030D-6E8A-4147-A177-3AD203B41FA5}">
                      <a16:colId xmlns:a16="http://schemas.microsoft.com/office/drawing/2014/main" val="1264197615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1218352812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796239596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717488461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1301006452"/>
                    </a:ext>
                  </a:extLst>
                </a:gridCol>
                <a:gridCol w="1050191">
                  <a:extLst>
                    <a:ext uri="{9D8B030D-6E8A-4147-A177-3AD203B41FA5}">
                      <a16:colId xmlns:a16="http://schemas.microsoft.com/office/drawing/2014/main" val="935664944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747294077"/>
                    </a:ext>
                  </a:extLst>
                </a:gridCol>
              </a:tblGrid>
              <a:tr h="8724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Indicator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Greenbrier</a:t>
                      </a:r>
                    </a:p>
                    <a:p>
                      <a:pPr algn="ctr"/>
                      <a:r>
                        <a:rPr lang="en-US" sz="1400" dirty="0"/>
                        <a:t>County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Kanawha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County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Nicholas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County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Pocahontas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County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Webster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County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Statewide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40923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Federally-Declared Flood Disasters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17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77285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Last Disaster Date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6/29/2016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5B739B"/>
                          </a:solidFill>
                          <a:latin typeface="+mn-lt"/>
                          <a:ea typeface="+mn-ea"/>
                          <a:cs typeface="+mn-cs"/>
                        </a:rPr>
                        <a:t>3/4/2021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6/29/2016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6/29/2016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B739B"/>
                          </a:solidFill>
                        </a:rPr>
                        <a:t>6/29/2016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B739B"/>
                          </a:solidFill>
                        </a:rPr>
                        <a:t>Latest in the state: 8/30/2023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25796"/>
                  </a:ext>
                </a:extLst>
              </a:tr>
              <a:tr h="643781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Declared Flood Disasters </a:t>
                      </a:r>
                    </a:p>
                    <a:p>
                      <a:pPr algn="l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Percent Ranks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64.8%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(Relatively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(Very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64.8%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(Relatively High)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33.3%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(Relatively Low)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4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55.6%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(Moderate)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37586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DF8E478-1282-4B44-8E13-04A0EF8D4720}"/>
              </a:ext>
            </a:extLst>
          </p:cNvPr>
          <p:cNvGrpSpPr/>
          <p:nvPr/>
        </p:nvGrpSpPr>
        <p:grpSpPr>
          <a:xfrm>
            <a:off x="37216" y="5753849"/>
            <a:ext cx="8973878" cy="352718"/>
            <a:chOff x="47848" y="6500951"/>
            <a:chExt cx="8973878" cy="3527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56041C-7BB1-40AE-A788-B7DB2524CB35}"/>
                </a:ext>
              </a:extLst>
            </p:cNvPr>
            <p:cNvGrpSpPr/>
            <p:nvPr/>
          </p:nvGrpSpPr>
          <p:grpSpPr>
            <a:xfrm>
              <a:off x="47848" y="6500951"/>
              <a:ext cx="8973878" cy="351160"/>
              <a:chOff x="47848" y="6559429"/>
              <a:chExt cx="8973878" cy="3511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E104D6-31D7-4686-A293-8F3777927636}"/>
                  </a:ext>
                </a:extLst>
              </p:cNvPr>
              <p:cNvSpPr/>
              <p:nvPr/>
            </p:nvSpPr>
            <p:spPr>
              <a:xfrm>
                <a:off x="978195" y="6587925"/>
                <a:ext cx="1451345" cy="163080"/>
              </a:xfrm>
              <a:prstGeom prst="rect">
                <a:avLst/>
              </a:prstGeom>
              <a:solidFill>
                <a:srgbClr val="E89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Very High: 80% to 100%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D5C21E-44B1-4A4A-8560-D404257E190E}"/>
                  </a:ext>
                </a:extLst>
              </p:cNvPr>
              <p:cNvSpPr/>
              <p:nvPr/>
            </p:nvSpPr>
            <p:spPr>
              <a:xfrm>
                <a:off x="2478271" y="6587877"/>
                <a:ext cx="1756145" cy="163080"/>
              </a:xfrm>
              <a:prstGeom prst="rect">
                <a:avLst/>
              </a:prstGeom>
              <a:solidFill>
                <a:srgbClr val="FBB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Relatively High: 60% to 79.9%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2D1019-8DF1-4213-B61A-A37CA3CBB782}"/>
                  </a:ext>
                </a:extLst>
              </p:cNvPr>
              <p:cNvSpPr/>
              <p:nvPr/>
            </p:nvSpPr>
            <p:spPr>
              <a:xfrm>
                <a:off x="4283148" y="6587877"/>
                <a:ext cx="1490332" cy="163080"/>
              </a:xfrm>
              <a:prstGeom prst="rect">
                <a:avLst/>
              </a:prstGeom>
              <a:solidFill>
                <a:srgbClr val="FFF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Moderate: 40% to 59.9%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6C8958-BF4A-4D64-B61B-D28CAD4331D3}"/>
                  </a:ext>
                </a:extLst>
              </p:cNvPr>
              <p:cNvSpPr/>
              <p:nvPr/>
            </p:nvSpPr>
            <p:spPr>
              <a:xfrm>
                <a:off x="5822212" y="6587877"/>
                <a:ext cx="1737537" cy="163080"/>
              </a:xfrm>
              <a:prstGeom prst="rect">
                <a:avLst/>
              </a:prstGeom>
              <a:solidFill>
                <a:srgbClr val="BDE4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Relatively Low: 20% to 39.9%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76BD9D-46C9-491A-83E6-6767350C518C}"/>
                  </a:ext>
                </a:extLst>
              </p:cNvPr>
              <p:cNvSpPr/>
              <p:nvPr/>
            </p:nvSpPr>
            <p:spPr>
              <a:xfrm>
                <a:off x="7615569" y="6587877"/>
                <a:ext cx="1406157" cy="163080"/>
              </a:xfrm>
              <a:prstGeom prst="rect">
                <a:avLst/>
              </a:prstGeom>
              <a:solidFill>
                <a:srgbClr val="CED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Very Low: 0% to 19.9%</a:t>
                </a: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08A008CF-0B59-4557-BEF0-E10E00514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48" y="6559429"/>
                <a:ext cx="958037" cy="35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Percent Rank Legend: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BEE88-88F6-4BC0-838D-18491BB29EE3}"/>
                </a:ext>
              </a:extLst>
            </p:cNvPr>
            <p:cNvSpPr/>
            <p:nvPr/>
          </p:nvSpPr>
          <p:spPr>
            <a:xfrm>
              <a:off x="978194" y="6690589"/>
              <a:ext cx="1451345" cy="163080"/>
            </a:xfrm>
            <a:prstGeom prst="rect">
              <a:avLst/>
            </a:prstGeom>
            <a:solidFill>
              <a:srgbClr val="E8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US" sz="1000" b="1" dirty="0">
                  <a:solidFill>
                    <a:srgbClr val="A50021"/>
                  </a:solidFill>
                </a:rPr>
                <a:t>Red: 90% to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88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8A3E96-781A-44C4-81BD-B1BC56A17BB1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425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Flood Disasters; Findings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B3920-E48C-4CED-9A41-87A1B9E0E58A}"/>
              </a:ext>
            </a:extLst>
          </p:cNvPr>
          <p:cNvSpPr txBox="1"/>
          <p:nvPr/>
        </p:nvSpPr>
        <p:spPr>
          <a:xfrm>
            <a:off x="202808" y="545601"/>
            <a:ext cx="862221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Summary of Findings: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64 flood disasters </a:t>
            </a:r>
            <a:r>
              <a:rPr lang="en-US" sz="1400" dirty="0">
                <a:solidFill>
                  <a:srgbClr val="000000"/>
                </a:solidFill>
              </a:rPr>
              <a:t>have been federally declared in West Virginia since 1953 which equals to 2.7% of the total federally-declared flood disasters nationwide.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0000"/>
                </a:solidFill>
              </a:rPr>
              <a:t>Mingo County </a:t>
            </a:r>
            <a:r>
              <a:rPr lang="en-US" sz="1400" dirty="0">
                <a:solidFill>
                  <a:srgbClr val="000000"/>
                </a:solidFill>
              </a:rPr>
              <a:t>has experienced the highest number of disasters (28) since 1954 while </a:t>
            </a:r>
            <a:r>
              <a:rPr lang="en-US" sz="1400" b="1" i="1" dirty="0">
                <a:solidFill>
                  <a:srgbClr val="000000"/>
                </a:solidFill>
              </a:rPr>
              <a:t>Pleasants County </a:t>
            </a:r>
            <a:r>
              <a:rPr lang="en-US" sz="1400" dirty="0">
                <a:solidFill>
                  <a:srgbClr val="000000"/>
                </a:solidFill>
              </a:rPr>
              <a:t>has the lowest number (9).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0000"/>
                </a:solidFill>
              </a:rPr>
              <a:t>Harrison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i="1" dirty="0">
                <a:solidFill>
                  <a:srgbClr val="000000"/>
                </a:solidFill>
              </a:rPr>
              <a:t>Roane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i="1" dirty="0">
                <a:solidFill>
                  <a:srgbClr val="000000"/>
                </a:solidFill>
              </a:rPr>
              <a:t>Calhoun</a:t>
            </a:r>
            <a:r>
              <a:rPr lang="en-US" sz="1400" dirty="0">
                <a:solidFill>
                  <a:srgbClr val="000000"/>
                </a:solidFill>
              </a:rPr>
              <a:t>, and </a:t>
            </a:r>
            <a:r>
              <a:rPr lang="en-US" sz="1400" b="1" i="1" dirty="0">
                <a:solidFill>
                  <a:srgbClr val="000000"/>
                </a:solidFill>
              </a:rPr>
              <a:t>Clay </a:t>
            </a:r>
            <a:r>
              <a:rPr lang="en-US" sz="1400" dirty="0">
                <a:solidFill>
                  <a:srgbClr val="000000"/>
                </a:solidFill>
              </a:rPr>
              <a:t>counties have experienced the most recent federally-declared flood disaster (8/30/2023) while </a:t>
            </a:r>
            <a:r>
              <a:rPr lang="en-US" sz="1400" b="1" i="1" dirty="0">
                <a:solidFill>
                  <a:srgbClr val="000000"/>
                </a:solidFill>
              </a:rPr>
              <a:t>Berkeley</a:t>
            </a:r>
            <a:r>
              <a:rPr lang="en-US" sz="1400" dirty="0">
                <a:solidFill>
                  <a:srgbClr val="000000"/>
                </a:solidFill>
              </a:rPr>
              <a:t> and </a:t>
            </a:r>
            <a:r>
              <a:rPr lang="en-US" sz="1400" b="1" i="1" dirty="0">
                <a:solidFill>
                  <a:srgbClr val="000000"/>
                </a:solidFill>
              </a:rPr>
              <a:t>Hancock</a:t>
            </a:r>
            <a:r>
              <a:rPr lang="en-US" sz="1400" dirty="0">
                <a:solidFill>
                  <a:srgbClr val="000000"/>
                </a:solidFill>
              </a:rPr>
              <a:t> counties have not had such an event since August 2012.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Counties experiencing the highest or most recent disasters may bear a greater impact from these events, but they might also have increased awareness and </a:t>
            </a:r>
            <a:r>
              <a:rPr lang="en-US" sz="1400" dirty="0"/>
              <a:t>willingness to seek mitigation </a:t>
            </a:r>
            <a:r>
              <a:rPr lang="en-US" sz="1400" dirty="0">
                <a:solidFill>
                  <a:srgbClr val="000000"/>
                </a:solidFill>
              </a:rPr>
              <a:t>regarding such disasters. Conversely, in counties with the lowest or least recent disasters, additional efforts may be necessary to effectively communicate the associated risks.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Declared Flood Disasters Spatial Distribution: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Counties with the </a:t>
            </a:r>
            <a:r>
              <a:rPr lang="en-US" sz="1400" b="1" dirty="0">
                <a:solidFill>
                  <a:srgbClr val="000000"/>
                </a:solidFill>
              </a:rPr>
              <a:t>highest</a:t>
            </a:r>
            <a:r>
              <a:rPr lang="en-US" sz="1400" dirty="0">
                <a:solidFill>
                  <a:srgbClr val="000000"/>
                </a:solidFill>
              </a:rPr>
              <a:t> number of federally-declared disasters are mostly clustered in the </a:t>
            </a:r>
            <a:r>
              <a:rPr lang="en-US" sz="1400" b="1" dirty="0">
                <a:solidFill>
                  <a:srgbClr val="000000"/>
                </a:solidFill>
              </a:rPr>
              <a:t>Southwestern part</a:t>
            </a:r>
            <a:r>
              <a:rPr lang="en-US" sz="1400" dirty="0">
                <a:solidFill>
                  <a:srgbClr val="000000"/>
                </a:solidFill>
              </a:rPr>
              <a:t> of the state.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Counties with the </a:t>
            </a:r>
            <a:r>
              <a:rPr lang="en-US" sz="1400" b="1" dirty="0">
                <a:solidFill>
                  <a:srgbClr val="000000"/>
                </a:solidFill>
              </a:rPr>
              <a:t>lowest</a:t>
            </a:r>
            <a:r>
              <a:rPr lang="en-US" sz="1400" dirty="0">
                <a:solidFill>
                  <a:srgbClr val="000000"/>
                </a:solidFill>
              </a:rPr>
              <a:t> number of federally-declared disasters are mostly clustered in the </a:t>
            </a:r>
            <a:r>
              <a:rPr lang="en-US" sz="1400" b="1" dirty="0">
                <a:solidFill>
                  <a:srgbClr val="000000"/>
                </a:solidFill>
              </a:rPr>
              <a:t>Eastern Panhandle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Focus Communities Highlights:</a:t>
            </a:r>
          </a:p>
          <a:p>
            <a:r>
              <a:rPr lang="en-US" sz="1400" dirty="0"/>
              <a:t>About the counties where the focus study communities are located: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i="1" dirty="0"/>
              <a:t>Kanawha County </a:t>
            </a:r>
            <a:r>
              <a:rPr lang="en-US" sz="1400" dirty="0"/>
              <a:t>has the highest number of </a:t>
            </a:r>
            <a:r>
              <a:rPr lang="en-US" sz="1400" dirty="0">
                <a:solidFill>
                  <a:srgbClr val="000000"/>
                </a:solidFill>
              </a:rPr>
              <a:t>federally-declared flood disasters (n=24, among the top 10%) followed by </a:t>
            </a:r>
            <a:r>
              <a:rPr lang="en-US" sz="1400" b="1" i="1" dirty="0">
                <a:solidFill>
                  <a:srgbClr val="000000"/>
                </a:solidFill>
              </a:rPr>
              <a:t>Greenbrier</a:t>
            </a:r>
            <a:r>
              <a:rPr lang="en-US" sz="1400" dirty="0">
                <a:solidFill>
                  <a:srgbClr val="000000"/>
                </a:solidFill>
              </a:rPr>
              <a:t> and </a:t>
            </a:r>
            <a:r>
              <a:rPr lang="en-US" sz="1400" b="1" i="1" dirty="0">
                <a:solidFill>
                  <a:srgbClr val="000000"/>
                </a:solidFill>
              </a:rPr>
              <a:t>Nicholas</a:t>
            </a:r>
            <a:r>
              <a:rPr lang="en-US" sz="1400" dirty="0">
                <a:solidFill>
                  <a:srgbClr val="000000"/>
                </a:solidFill>
              </a:rPr>
              <a:t> counties (n=18, among the top 20%).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0000"/>
                </a:solidFill>
              </a:rPr>
              <a:t>Kanawha County </a:t>
            </a:r>
            <a:r>
              <a:rPr lang="en-US" sz="1400" dirty="0">
                <a:solidFill>
                  <a:srgbClr val="000000"/>
                </a:solidFill>
              </a:rPr>
              <a:t>has experienced the most recent disaster (3/4/2021) among these counties.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83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5596</TotalTime>
  <Words>1187</Words>
  <Application>Microsoft Office PowerPoint</Application>
  <PresentationFormat>On-screen Show (4:3)</PresentationFormat>
  <Paragraphs>299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Behrang Bidadian</cp:lastModifiedBy>
  <cp:revision>394</cp:revision>
  <dcterms:created xsi:type="dcterms:W3CDTF">2019-08-23T20:01:46Z</dcterms:created>
  <dcterms:modified xsi:type="dcterms:W3CDTF">2024-04-25T18:59:45Z</dcterms:modified>
</cp:coreProperties>
</file>