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4" r:id="rId2"/>
    <p:sldId id="257" r:id="rId3"/>
    <p:sldId id="258" r:id="rId4"/>
    <p:sldId id="265" r:id="rId5"/>
    <p:sldId id="259" r:id="rId6"/>
    <p:sldId id="270" r:id="rId7"/>
    <p:sldId id="277" r:id="rId8"/>
    <p:sldId id="276" r:id="rId9"/>
    <p:sldId id="271" r:id="rId10"/>
    <p:sldId id="267" r:id="rId11"/>
    <p:sldId id="272" r:id="rId12"/>
    <p:sldId id="268" r:id="rId13"/>
    <p:sldId id="273" r:id="rId14"/>
    <p:sldId id="269" r:id="rId15"/>
    <p:sldId id="279" r:id="rId16"/>
    <p:sldId id="275" r:id="rId17"/>
    <p:sldId id="262" r:id="rId18"/>
    <p:sldId id="278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AD7EE"/>
    <a:srgbClr val="A50021"/>
    <a:srgbClr val="BDE4FB"/>
    <a:srgbClr val="E898A8"/>
    <a:srgbClr val="5B739B"/>
    <a:srgbClr val="B9AB79"/>
    <a:srgbClr val="DAE3F3"/>
    <a:srgbClr val="76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C6D4-F6D5-4FE4-8B90-6D72AAAABE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1F862-4F65-4921-8157-1B3AE444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8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5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78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96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1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8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92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4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4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25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4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58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50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50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8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8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5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0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9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91E1-4214-4A53-A041-ECA0A48035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rcs.usda.gov/sites/default/files/2022-10/AgHandbook296_text_low-re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www.register-herald.com/news/drone-pilots-who-face-penalties-in-national-parks-say-ban-is-missed-marketing/article_ee7ed28f-392e-50ca-87a8-9bea9e752e87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https://gaiconsultants.com/west-virginia-flood-mitigation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odsmart.gov/first-prepare-flood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674631"/>
            <a:ext cx="9144000" cy="24454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(BLDG SFHA)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D2544EA-7361-4B18-9081-E60C1214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964" y="5900332"/>
            <a:ext cx="2341880" cy="6075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 Virginia University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WV GIS Technical Center</a:t>
            </a:r>
            <a:endParaRPr lang="en-US" sz="1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F701F1-B0AB-4C4D-8C63-D9390DD1C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4" y="5759997"/>
            <a:ext cx="831850" cy="82804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1DB1C-6ECE-41DE-9711-30D7F4AFFA21}"/>
              </a:ext>
            </a:extLst>
          </p:cNvPr>
          <p:cNvSpPr txBox="1"/>
          <p:nvPr/>
        </p:nvSpPr>
        <p:spPr>
          <a:xfrm>
            <a:off x="6990907" y="6142121"/>
            <a:ext cx="180285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 2024</a:t>
            </a:r>
            <a:endParaRPr lang="en-US" sz="1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3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A3361F-9A41-4E3C-9EEA-547793E48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2" y="414273"/>
            <a:ext cx="8338935" cy="64437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SFHA; Maps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1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37C78E-F49C-4799-A795-7D8008DA5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2" y="414273"/>
            <a:ext cx="8338934" cy="64437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High-Risk Floodplain; Maps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245CE6-8E78-4C66-983E-899A0F674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80292"/>
              </p:ext>
            </p:extLst>
          </p:nvPr>
        </p:nvGraphicFramePr>
        <p:xfrm>
          <a:off x="534519" y="1139827"/>
          <a:ext cx="3274227" cy="955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485">
                  <a:extLst>
                    <a:ext uri="{9D8B030D-6E8A-4147-A177-3AD203B41FA5}">
                      <a16:colId xmlns:a16="http://schemas.microsoft.com/office/drawing/2014/main" val="3661389784"/>
                    </a:ext>
                  </a:extLst>
                </a:gridCol>
                <a:gridCol w="917742">
                  <a:extLst>
                    <a:ext uri="{9D8B030D-6E8A-4147-A177-3AD203B41FA5}">
                      <a16:colId xmlns:a16="http://schemas.microsoft.com/office/drawing/2014/main" val="3246482802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 5 Streams with Building Counts &gt; 100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BLDG SFHA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031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Ohio River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5412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Kanawha River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78568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Elk River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53293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Greenbrier River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75671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Guyandotte River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240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47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E0392-5A57-45B6-9296-F79F8D078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2" y="414273"/>
            <a:ext cx="8338934" cy="64437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High-Risk Floodplain; Maps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6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9601A-5F63-4B7E-B4E7-E020B826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2" y="414273"/>
            <a:ext cx="8338933" cy="64437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High-Risk Floodplain; Maps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DA1A-34B8-4B5C-9BF6-A0F46932A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31136"/>
              </p:ext>
            </p:extLst>
          </p:nvPr>
        </p:nvGraphicFramePr>
        <p:xfrm>
          <a:off x="561101" y="581617"/>
          <a:ext cx="2037565" cy="955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3825">
                  <a:extLst>
                    <a:ext uri="{9D8B030D-6E8A-4147-A177-3AD203B41FA5}">
                      <a16:colId xmlns:a16="http://schemas.microsoft.com/office/drawing/2014/main" val="3661389784"/>
                    </a:ext>
                  </a:extLst>
                </a:gridCol>
                <a:gridCol w="743740">
                  <a:extLst>
                    <a:ext uri="{9D8B030D-6E8A-4147-A177-3AD203B41FA5}">
                      <a16:colId xmlns:a16="http://schemas.microsoft.com/office/drawing/2014/main" val="3246482802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 5 Watersheds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BLDG SFHA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031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Lower Kanawha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5412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78568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Upper Guyandotte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53293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Upper Ohio-Wheeling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75671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240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87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A59267-1424-4678-9B74-E098F7103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2" y="414273"/>
            <a:ext cx="8338933" cy="64437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High-Risk Floodplain; Maps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60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A59267-1424-4678-9B74-E098F7103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2" y="414273"/>
            <a:ext cx="8338933" cy="64437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High-Risk Floodplain; Maps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82D01-CCB6-4BF3-97D5-0D24EFCBA6E4}"/>
              </a:ext>
            </a:extLst>
          </p:cNvPr>
          <p:cNvSpPr txBox="1"/>
          <p:nvPr/>
        </p:nvSpPr>
        <p:spPr>
          <a:xfrm>
            <a:off x="3996027" y="6540766"/>
            <a:ext cx="46774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" dirty="0">
                <a:solidFill>
                  <a:prstClr val="black"/>
                </a:solidFill>
                <a:cs typeface="Times New Roman" panose="02020603050405020304" pitchFamily="18" charset="0"/>
              </a:rPr>
              <a:t>Source for MLRA: </a:t>
            </a:r>
            <a:r>
              <a:rPr lang="en-US" sz="800" dirty="0">
                <a:solidFill>
                  <a:prstClr val="black"/>
                </a:solidFill>
                <a:cs typeface="Times New Roman" panose="02020603050405020304" pitchFamily="18" charset="0"/>
                <a:hlinkClick r:id="rId4"/>
              </a:rPr>
              <a:t>https://www.nrcs.usda.gov/sites/default/files/2022-10/AgHandbook296_text_low-res.pdf</a:t>
            </a:r>
            <a:endParaRPr lang="en-US" sz="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6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8A3E96-781A-44C4-81BD-B1BC56A17BB1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SFHA; Exposure Images</a:t>
            </a:r>
          </a:p>
        </p:txBody>
      </p:sp>
      <p:pic>
        <p:nvPicPr>
          <p:cNvPr id="3" name="Picture 2" descr="A flooded area with houses and trees&#10;&#10;Description automatically generated">
            <a:extLst>
              <a:ext uri="{FF2B5EF4-FFF2-40B4-BE49-F238E27FC236}">
                <a16:creationId xmlns:a16="http://schemas.microsoft.com/office/drawing/2014/main" id="{B0C0EEB2-B00E-4A00-8293-977D4E96F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1" y="559537"/>
            <a:ext cx="5611629" cy="315654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088EAF6-3D54-4CC7-A7D4-BA1DDAD325F7}"/>
              </a:ext>
            </a:extLst>
          </p:cNvPr>
          <p:cNvSpPr txBox="1"/>
          <p:nvPr/>
        </p:nvSpPr>
        <p:spPr>
          <a:xfrm>
            <a:off x="5730949" y="520062"/>
            <a:ext cx="2844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Clendenin, June 2016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(</a:t>
            </a:r>
            <a:r>
              <a:rPr lang="en-US" sz="1000" dirty="0">
                <a:solidFill>
                  <a:srgbClr val="000000"/>
                </a:solidFill>
                <a:hlinkClick r:id="rId4"/>
              </a:rPr>
              <a:t>Image link</a:t>
            </a:r>
            <a:r>
              <a:rPr lang="en-US" sz="1000" dirty="0"/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 descr="A flooded town with buildings and trees&#10;&#10;Description automatically generated with medium confidence">
            <a:extLst>
              <a:ext uri="{FF2B5EF4-FFF2-40B4-BE49-F238E27FC236}">
                <a16:creationId xmlns:a16="http://schemas.microsoft.com/office/drawing/2014/main" id="{B6826E0F-00C3-44FA-956C-69113C39F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26" y="3839524"/>
            <a:ext cx="5123541" cy="28755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D1E5843-95B6-4547-B23F-1D1CC3AAF527}"/>
              </a:ext>
            </a:extLst>
          </p:cNvPr>
          <p:cNvSpPr txBox="1"/>
          <p:nvPr/>
        </p:nvSpPr>
        <p:spPr>
          <a:xfrm>
            <a:off x="1151062" y="6419986"/>
            <a:ext cx="2844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Rainelle, June 2016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(</a:t>
            </a:r>
            <a:r>
              <a:rPr lang="en-US" sz="1000" dirty="0">
                <a:solidFill>
                  <a:srgbClr val="000000"/>
                </a:solidFill>
                <a:hlinkClick r:id="rId7"/>
              </a:rPr>
              <a:t>Image link</a:t>
            </a:r>
            <a:r>
              <a:rPr lang="en-US" sz="1000" dirty="0"/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8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8A3E96-781A-44C4-81BD-B1BC56A17BB1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SFHA; Focus Communities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927CF30-3D9B-40F8-84C4-50EA226AE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42250"/>
              </p:ext>
            </p:extLst>
          </p:nvPr>
        </p:nvGraphicFramePr>
        <p:xfrm>
          <a:off x="106326" y="880754"/>
          <a:ext cx="8936665" cy="407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809">
                  <a:extLst>
                    <a:ext uri="{9D8B030D-6E8A-4147-A177-3AD203B41FA5}">
                      <a16:colId xmlns:a16="http://schemas.microsoft.com/office/drawing/2014/main" val="1264197615"/>
                    </a:ext>
                  </a:extLst>
                </a:gridCol>
                <a:gridCol w="1015409">
                  <a:extLst>
                    <a:ext uri="{9D8B030D-6E8A-4147-A177-3AD203B41FA5}">
                      <a16:colId xmlns:a16="http://schemas.microsoft.com/office/drawing/2014/main" val="1218352812"/>
                    </a:ext>
                  </a:extLst>
                </a:gridCol>
                <a:gridCol w="1015409">
                  <a:extLst>
                    <a:ext uri="{9D8B030D-6E8A-4147-A177-3AD203B41FA5}">
                      <a16:colId xmlns:a16="http://schemas.microsoft.com/office/drawing/2014/main" val="796239596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717488461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1301006452"/>
                    </a:ext>
                  </a:extLst>
                </a:gridCol>
                <a:gridCol w="1015409">
                  <a:extLst>
                    <a:ext uri="{9D8B030D-6E8A-4147-A177-3AD203B41FA5}">
                      <a16:colId xmlns:a16="http://schemas.microsoft.com/office/drawing/2014/main" val="935664944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2747294077"/>
                    </a:ext>
                  </a:extLst>
                </a:gridCol>
                <a:gridCol w="951614">
                  <a:extLst>
                    <a:ext uri="{9D8B030D-6E8A-4147-A177-3AD203B41FA5}">
                      <a16:colId xmlns:a16="http://schemas.microsoft.com/office/drawing/2014/main" val="2493274945"/>
                    </a:ext>
                  </a:extLst>
                </a:gridCol>
              </a:tblGrid>
              <a:tr h="8724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Indicator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White Sulphur Springs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Rainelle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Clendenin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Richwood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Marlinton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Camden-on-Gauley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Statewide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940923"/>
                  </a:ext>
                </a:extLst>
              </a:tr>
              <a:tr h="17130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Count in Approx. A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68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68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Count in AE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293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301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275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17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32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56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Count in AE Floodway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14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54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Count in AO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04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Count in AH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33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Count in Detailed Sum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302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289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17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39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384191"/>
                  </a:ext>
                </a:extLst>
              </a:tr>
              <a:tr h="64378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Building Count in SFHA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B739B"/>
                          </a:solidFill>
                        </a:rPr>
                        <a:t>302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B739B"/>
                          </a:solidFill>
                        </a:rPr>
                        <a:t>357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B739B"/>
                          </a:solidFill>
                        </a:rPr>
                        <a:t>21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49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377285"/>
                  </a:ext>
                </a:extLst>
              </a:tr>
              <a:tr h="643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Building Count in SFHA 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Percent Ranks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91.4%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A50021"/>
                          </a:solidFill>
                        </a:rPr>
                        <a:t>(Very High)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94.7%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A50021"/>
                          </a:solidFill>
                        </a:rPr>
                        <a:t>(Very High)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91.4%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A50021"/>
                          </a:solidFill>
                        </a:rPr>
                        <a:t>(Very High)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88.5%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(Very High)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95.7%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A50021"/>
                          </a:solidFill>
                        </a:rPr>
                        <a:t>(Very High)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23.8%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(Relatively Low)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4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22579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E3EC85A1-8840-43BB-BFB5-F1121E04C119}"/>
              </a:ext>
            </a:extLst>
          </p:cNvPr>
          <p:cNvGrpSpPr/>
          <p:nvPr/>
        </p:nvGrpSpPr>
        <p:grpSpPr>
          <a:xfrm>
            <a:off x="37216" y="5624528"/>
            <a:ext cx="8973878" cy="352718"/>
            <a:chOff x="47848" y="6500951"/>
            <a:chExt cx="8973878" cy="35271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F04E2A-F963-4D74-81C2-25727DBD3169}"/>
                </a:ext>
              </a:extLst>
            </p:cNvPr>
            <p:cNvGrpSpPr/>
            <p:nvPr/>
          </p:nvGrpSpPr>
          <p:grpSpPr>
            <a:xfrm>
              <a:off x="47848" y="6500951"/>
              <a:ext cx="8973878" cy="351160"/>
              <a:chOff x="47848" y="6559429"/>
              <a:chExt cx="8973878" cy="3511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1F1DD5-DE35-4C34-9560-8899C7A35B2D}"/>
                  </a:ext>
                </a:extLst>
              </p:cNvPr>
              <p:cNvSpPr/>
              <p:nvPr/>
            </p:nvSpPr>
            <p:spPr>
              <a:xfrm>
                <a:off x="978195" y="6587925"/>
                <a:ext cx="1451345" cy="163080"/>
              </a:xfrm>
              <a:prstGeom prst="rect">
                <a:avLst/>
              </a:prstGeom>
              <a:solidFill>
                <a:srgbClr val="E89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Very High: 80% to 100%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2724A55-868D-431C-8040-BED70F2A4285}"/>
                  </a:ext>
                </a:extLst>
              </p:cNvPr>
              <p:cNvSpPr/>
              <p:nvPr/>
            </p:nvSpPr>
            <p:spPr>
              <a:xfrm>
                <a:off x="2478271" y="6587877"/>
                <a:ext cx="1756145" cy="163080"/>
              </a:xfrm>
              <a:prstGeom prst="rect">
                <a:avLst/>
              </a:prstGeom>
              <a:solidFill>
                <a:srgbClr val="FBBE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Relatively High: 60% to 79.9%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E544E6-45E2-482A-90A6-E98A6C8A530B}"/>
                  </a:ext>
                </a:extLst>
              </p:cNvPr>
              <p:cNvSpPr/>
              <p:nvPr/>
            </p:nvSpPr>
            <p:spPr>
              <a:xfrm>
                <a:off x="4283148" y="6587877"/>
                <a:ext cx="1490332" cy="163080"/>
              </a:xfrm>
              <a:prstGeom prst="rect">
                <a:avLst/>
              </a:prstGeom>
              <a:solidFill>
                <a:srgbClr val="FFF2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Moderate: 40% to 59.9%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767AB0-054A-4451-A17B-83E51CB12E97}"/>
                  </a:ext>
                </a:extLst>
              </p:cNvPr>
              <p:cNvSpPr/>
              <p:nvPr/>
            </p:nvSpPr>
            <p:spPr>
              <a:xfrm>
                <a:off x="5822212" y="6587877"/>
                <a:ext cx="1737537" cy="163080"/>
              </a:xfrm>
              <a:prstGeom prst="rect">
                <a:avLst/>
              </a:prstGeom>
              <a:solidFill>
                <a:srgbClr val="BDE4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Relatively Low: 20% to 39.9%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8DEAEAD-79A2-4683-9A25-632B9D92F0A3}"/>
                  </a:ext>
                </a:extLst>
              </p:cNvPr>
              <p:cNvSpPr/>
              <p:nvPr/>
            </p:nvSpPr>
            <p:spPr>
              <a:xfrm>
                <a:off x="7615569" y="6587877"/>
                <a:ext cx="1406157" cy="163080"/>
              </a:xfrm>
              <a:prstGeom prst="rect">
                <a:avLst/>
              </a:prstGeom>
              <a:solidFill>
                <a:srgbClr val="CED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Very Low: 0% to 19.9%</a:t>
                </a: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96E48513-B516-4B91-A851-FB0C268EEF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48" y="6559429"/>
                <a:ext cx="958037" cy="35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Percent Rank Legend: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21571F-6D85-4771-A3A3-031181B1B4CD}"/>
                </a:ext>
              </a:extLst>
            </p:cNvPr>
            <p:cNvSpPr/>
            <p:nvPr/>
          </p:nvSpPr>
          <p:spPr>
            <a:xfrm>
              <a:off x="978194" y="6690589"/>
              <a:ext cx="1451345" cy="163080"/>
            </a:xfrm>
            <a:prstGeom prst="rect">
              <a:avLst/>
            </a:prstGeom>
            <a:solidFill>
              <a:srgbClr val="E89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400"/>
              <a:r>
                <a:rPr lang="en-US" sz="1000" b="1" dirty="0">
                  <a:solidFill>
                    <a:srgbClr val="A50021"/>
                  </a:solidFill>
                </a:rPr>
                <a:t>Red: 90% to 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911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8918B8-6B50-4D0C-83F3-E206645B63CC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SFHA; Findings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11699-29E4-4CBF-B9A4-E3A400015991}"/>
              </a:ext>
            </a:extLst>
          </p:cNvPr>
          <p:cNvSpPr txBox="1"/>
          <p:nvPr/>
        </p:nvSpPr>
        <p:spPr>
          <a:xfrm>
            <a:off x="202809" y="394385"/>
            <a:ext cx="5373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Top 10 communities with the highest building counts in SFHA: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B415A0-39F6-4C84-BA20-97B7FB2DC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37020"/>
              </p:ext>
            </p:extLst>
          </p:nvPr>
        </p:nvGraphicFramePr>
        <p:xfrm>
          <a:off x="335267" y="687002"/>
          <a:ext cx="8439859" cy="2365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23">
                  <a:extLst>
                    <a:ext uri="{9D8B030D-6E8A-4147-A177-3AD203B41FA5}">
                      <a16:colId xmlns:a16="http://schemas.microsoft.com/office/drawing/2014/main" val="2054995990"/>
                    </a:ext>
                  </a:extLst>
                </a:gridCol>
                <a:gridCol w="1166729">
                  <a:extLst>
                    <a:ext uri="{9D8B030D-6E8A-4147-A177-3AD203B41FA5}">
                      <a16:colId xmlns:a16="http://schemas.microsoft.com/office/drawing/2014/main" val="673120110"/>
                    </a:ext>
                  </a:extLst>
                </a:gridCol>
                <a:gridCol w="1041990">
                  <a:extLst>
                    <a:ext uri="{9D8B030D-6E8A-4147-A177-3AD203B41FA5}">
                      <a16:colId xmlns:a16="http://schemas.microsoft.com/office/drawing/2014/main" val="3504866731"/>
                    </a:ext>
                  </a:extLst>
                </a:gridCol>
                <a:gridCol w="659463">
                  <a:extLst>
                    <a:ext uri="{9D8B030D-6E8A-4147-A177-3AD203B41FA5}">
                      <a16:colId xmlns:a16="http://schemas.microsoft.com/office/drawing/2014/main" val="3665052762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1897844312"/>
                    </a:ext>
                  </a:extLst>
                </a:gridCol>
                <a:gridCol w="672670">
                  <a:extLst>
                    <a:ext uri="{9D8B030D-6E8A-4147-A177-3AD203B41FA5}">
                      <a16:colId xmlns:a16="http://schemas.microsoft.com/office/drawing/2014/main" val="2098421985"/>
                    </a:ext>
                  </a:extLst>
                </a:gridCol>
                <a:gridCol w="628990">
                  <a:extLst>
                    <a:ext uri="{9D8B030D-6E8A-4147-A177-3AD203B41FA5}">
                      <a16:colId xmlns:a16="http://schemas.microsoft.com/office/drawing/2014/main" val="448686837"/>
                    </a:ext>
                  </a:extLst>
                </a:gridCol>
                <a:gridCol w="643080">
                  <a:extLst>
                    <a:ext uri="{9D8B030D-6E8A-4147-A177-3AD203B41FA5}">
                      <a16:colId xmlns:a16="http://schemas.microsoft.com/office/drawing/2014/main" val="2166090013"/>
                    </a:ext>
                  </a:extLst>
                </a:gridCol>
                <a:gridCol w="716350">
                  <a:extLst>
                    <a:ext uri="{9D8B030D-6E8A-4147-A177-3AD203B41FA5}">
                      <a16:colId xmlns:a16="http://schemas.microsoft.com/office/drawing/2014/main" val="3236122945"/>
                    </a:ext>
                  </a:extLst>
                </a:gridCol>
                <a:gridCol w="696623">
                  <a:extLst>
                    <a:ext uri="{9D8B030D-6E8A-4147-A177-3AD203B41FA5}">
                      <a16:colId xmlns:a16="http://schemas.microsoft.com/office/drawing/2014/main" val="2009403782"/>
                    </a:ext>
                  </a:extLst>
                </a:gridCol>
                <a:gridCol w="798073">
                  <a:extLst>
                    <a:ext uri="{9D8B030D-6E8A-4147-A177-3AD203B41FA5}">
                      <a16:colId xmlns:a16="http://schemas.microsoft.com/office/drawing/2014/main" val="267225541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78889205"/>
                    </a:ext>
                  </a:extLst>
                </a:gridCol>
              </a:tblGrid>
              <a:tr h="256326">
                <a:tc gridSpan="1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BLDG SFHA, Top 10 Communities</a:t>
                      </a:r>
                      <a:endParaRPr lang="en-US" sz="12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BLDG SFHA, Top 10 Communities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70053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County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RPDC Region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Approx. A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AE Floodway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AO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AH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Detailed Sum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Effective SFHA Total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 Rank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29474"/>
                  </a:ext>
                </a:extLst>
              </a:tr>
              <a:tr h="155575">
                <a:tc gridSpan="1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INCORPORATED</a:t>
                      </a:r>
                      <a:endParaRPr lang="en-US" sz="1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INCORPORATED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256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Wheeling**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Ohio/Marshall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2,706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4371" marR="4371" marT="4371" marB="0" anchor="ctr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8833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Charleston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Kanawha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1,396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1,418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1,679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4371" marR="4371" marT="4371" marB="0" anchor="ctr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75191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Dunbar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Kanawha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99.0%</a:t>
                      </a:r>
                    </a:p>
                  </a:txBody>
                  <a:tcPr marL="4371" marR="4371" marT="4371" marB="0" anchor="ctr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0389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Wellsburg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Brooke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98.5%</a:t>
                      </a:r>
                    </a:p>
                  </a:txBody>
                  <a:tcPr marL="4371" marR="4371" marT="4371" marB="0" anchor="ctr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6227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Martinsville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Wetzel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98.0%</a:t>
                      </a:r>
                    </a:p>
                  </a:txBody>
                  <a:tcPr marL="4371" marR="4371" marT="4371" marB="0" anchor="ctr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8086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Huntington**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Cabell/Wayne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97.6%</a:t>
                      </a:r>
                    </a:p>
                  </a:txBody>
                  <a:tcPr marL="4371" marR="4371" marT="4371" marB="0" anchor="ctr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5905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Buckhannon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Upshur</a:t>
                      </a: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97.1%</a:t>
                      </a:r>
                    </a:p>
                  </a:txBody>
                  <a:tcPr marL="4371" marR="4371" marT="4371" marB="0" anchor="ctr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967369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Milton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Cabell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96.6%</a:t>
                      </a:r>
                    </a:p>
                  </a:txBody>
                  <a:tcPr marL="4371" marR="4371" marT="4371" marB="0" anchor="ctr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622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Clarksburg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Harrison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96.1%</a:t>
                      </a:r>
                    </a:p>
                  </a:txBody>
                  <a:tcPr marL="4371" marR="4371" marT="4371" marB="0" anchor="ctr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96637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Marlinton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Pocahontas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95.7%</a:t>
                      </a:r>
                    </a:p>
                  </a:txBody>
                  <a:tcPr marL="4371" marR="4371" marT="4371" marB="0" anchor="ctr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007585"/>
                  </a:ext>
                </a:extLst>
              </a:tr>
            </a:tbl>
          </a:graphicData>
        </a:graphic>
      </p:graphicFrame>
      <p:sp>
        <p:nvSpPr>
          <p:cNvPr id="13" name="Text Box 2">
            <a:extLst>
              <a:ext uri="{FF2B5EF4-FFF2-40B4-BE49-F238E27FC236}">
                <a16:creationId xmlns:a16="http://schemas.microsoft.com/office/drawing/2014/main" id="{D6F098E1-6942-45CF-9182-7E46100D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01" y="3057645"/>
            <a:ext cx="1147767" cy="2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** Split community</a:t>
            </a:r>
            <a:endParaRPr lang="en-US" sz="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1E50AA-8D79-4749-BD26-33BE3E64C876}"/>
              </a:ext>
            </a:extLst>
          </p:cNvPr>
          <p:cNvSpPr txBox="1"/>
          <p:nvPr/>
        </p:nvSpPr>
        <p:spPr>
          <a:xfrm>
            <a:off x="202809" y="5384124"/>
            <a:ext cx="5373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Top 5 counties with the highest building counts in SFHA: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028201-CACE-47AB-82FB-B9FBA277A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8068"/>
              </p:ext>
            </p:extLst>
          </p:nvPr>
        </p:nvGraphicFramePr>
        <p:xfrm>
          <a:off x="333215" y="3271013"/>
          <a:ext cx="8439859" cy="2074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23">
                  <a:extLst>
                    <a:ext uri="{9D8B030D-6E8A-4147-A177-3AD203B41FA5}">
                      <a16:colId xmlns:a16="http://schemas.microsoft.com/office/drawing/2014/main" val="2054995990"/>
                    </a:ext>
                  </a:extLst>
                </a:gridCol>
                <a:gridCol w="2208719">
                  <a:extLst>
                    <a:ext uri="{9D8B030D-6E8A-4147-A177-3AD203B41FA5}">
                      <a16:colId xmlns:a16="http://schemas.microsoft.com/office/drawing/2014/main" val="673120110"/>
                    </a:ext>
                  </a:extLst>
                </a:gridCol>
                <a:gridCol w="659463">
                  <a:extLst>
                    <a:ext uri="{9D8B030D-6E8A-4147-A177-3AD203B41FA5}">
                      <a16:colId xmlns:a16="http://schemas.microsoft.com/office/drawing/2014/main" val="3665052762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1897844312"/>
                    </a:ext>
                  </a:extLst>
                </a:gridCol>
                <a:gridCol w="672670">
                  <a:extLst>
                    <a:ext uri="{9D8B030D-6E8A-4147-A177-3AD203B41FA5}">
                      <a16:colId xmlns:a16="http://schemas.microsoft.com/office/drawing/2014/main" val="2098421985"/>
                    </a:ext>
                  </a:extLst>
                </a:gridCol>
                <a:gridCol w="628990">
                  <a:extLst>
                    <a:ext uri="{9D8B030D-6E8A-4147-A177-3AD203B41FA5}">
                      <a16:colId xmlns:a16="http://schemas.microsoft.com/office/drawing/2014/main" val="448686837"/>
                    </a:ext>
                  </a:extLst>
                </a:gridCol>
                <a:gridCol w="643080">
                  <a:extLst>
                    <a:ext uri="{9D8B030D-6E8A-4147-A177-3AD203B41FA5}">
                      <a16:colId xmlns:a16="http://schemas.microsoft.com/office/drawing/2014/main" val="2166090013"/>
                    </a:ext>
                  </a:extLst>
                </a:gridCol>
                <a:gridCol w="716350">
                  <a:extLst>
                    <a:ext uri="{9D8B030D-6E8A-4147-A177-3AD203B41FA5}">
                      <a16:colId xmlns:a16="http://schemas.microsoft.com/office/drawing/2014/main" val="3236122945"/>
                    </a:ext>
                  </a:extLst>
                </a:gridCol>
                <a:gridCol w="696623">
                  <a:extLst>
                    <a:ext uri="{9D8B030D-6E8A-4147-A177-3AD203B41FA5}">
                      <a16:colId xmlns:a16="http://schemas.microsoft.com/office/drawing/2014/main" val="2009403782"/>
                    </a:ext>
                  </a:extLst>
                </a:gridCol>
                <a:gridCol w="798073">
                  <a:extLst>
                    <a:ext uri="{9D8B030D-6E8A-4147-A177-3AD203B41FA5}">
                      <a16:colId xmlns:a16="http://schemas.microsoft.com/office/drawing/2014/main" val="267225541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78889205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68580" marR="68580" marT="0" marB="0" vert="vert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Community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RPDC Region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Approx. A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AE Floodway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AO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AH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Detailed Sum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Effective SFHA Total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 Rank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29474"/>
                  </a:ext>
                </a:extLst>
              </a:tr>
              <a:tr h="155575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UNINCORPORATED</a:t>
                      </a:r>
                      <a:endParaRPr lang="en-US" sz="1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INCORPORATED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256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Kanawha</a:t>
                      </a: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8,087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8833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Logan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2,541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3,472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4,355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98.1%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75191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Mingo</a:t>
                      </a: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1,429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1,824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2,672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96.2%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0389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Boone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1,621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2,615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94.4%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6227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Lincoln</a:t>
                      </a: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1,944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92.5%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8086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Mercer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1,188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2,073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90.7%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5905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Raleigh</a:t>
                      </a: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1,215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88.8%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967369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Wayne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1,024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1,246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1,916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87.0%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622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Cabell</a:t>
                      </a: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1,702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85.1%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96637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Putnam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1,237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1,255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1,584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83.3%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0075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F9A6049-88A5-4DA3-ACD7-543B68001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74179"/>
              </p:ext>
            </p:extLst>
          </p:nvPr>
        </p:nvGraphicFramePr>
        <p:xfrm>
          <a:off x="333214" y="5669238"/>
          <a:ext cx="8439859" cy="1118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23">
                  <a:extLst>
                    <a:ext uri="{9D8B030D-6E8A-4147-A177-3AD203B41FA5}">
                      <a16:colId xmlns:a16="http://schemas.microsoft.com/office/drawing/2014/main" val="2054995990"/>
                    </a:ext>
                  </a:extLst>
                </a:gridCol>
                <a:gridCol w="2208719">
                  <a:extLst>
                    <a:ext uri="{9D8B030D-6E8A-4147-A177-3AD203B41FA5}">
                      <a16:colId xmlns:a16="http://schemas.microsoft.com/office/drawing/2014/main" val="673120110"/>
                    </a:ext>
                  </a:extLst>
                </a:gridCol>
                <a:gridCol w="659463">
                  <a:extLst>
                    <a:ext uri="{9D8B030D-6E8A-4147-A177-3AD203B41FA5}">
                      <a16:colId xmlns:a16="http://schemas.microsoft.com/office/drawing/2014/main" val="3665052762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1897844312"/>
                    </a:ext>
                  </a:extLst>
                </a:gridCol>
                <a:gridCol w="672670">
                  <a:extLst>
                    <a:ext uri="{9D8B030D-6E8A-4147-A177-3AD203B41FA5}">
                      <a16:colId xmlns:a16="http://schemas.microsoft.com/office/drawing/2014/main" val="2098421985"/>
                    </a:ext>
                  </a:extLst>
                </a:gridCol>
                <a:gridCol w="628990">
                  <a:extLst>
                    <a:ext uri="{9D8B030D-6E8A-4147-A177-3AD203B41FA5}">
                      <a16:colId xmlns:a16="http://schemas.microsoft.com/office/drawing/2014/main" val="448686837"/>
                    </a:ext>
                  </a:extLst>
                </a:gridCol>
                <a:gridCol w="643080">
                  <a:extLst>
                    <a:ext uri="{9D8B030D-6E8A-4147-A177-3AD203B41FA5}">
                      <a16:colId xmlns:a16="http://schemas.microsoft.com/office/drawing/2014/main" val="2166090013"/>
                    </a:ext>
                  </a:extLst>
                </a:gridCol>
                <a:gridCol w="716350">
                  <a:extLst>
                    <a:ext uri="{9D8B030D-6E8A-4147-A177-3AD203B41FA5}">
                      <a16:colId xmlns:a16="http://schemas.microsoft.com/office/drawing/2014/main" val="3236122945"/>
                    </a:ext>
                  </a:extLst>
                </a:gridCol>
                <a:gridCol w="696623">
                  <a:extLst>
                    <a:ext uri="{9D8B030D-6E8A-4147-A177-3AD203B41FA5}">
                      <a16:colId xmlns:a16="http://schemas.microsoft.com/office/drawing/2014/main" val="2009403782"/>
                    </a:ext>
                  </a:extLst>
                </a:gridCol>
                <a:gridCol w="798073">
                  <a:extLst>
                    <a:ext uri="{9D8B030D-6E8A-4147-A177-3AD203B41FA5}">
                      <a16:colId xmlns:a16="http://schemas.microsoft.com/office/drawing/2014/main" val="2672255411"/>
                    </a:ext>
                  </a:extLst>
                </a:gridCol>
                <a:gridCol w="600809">
                  <a:extLst>
                    <a:ext uri="{9D8B030D-6E8A-4147-A177-3AD203B41FA5}">
                      <a16:colId xmlns:a16="http://schemas.microsoft.com/office/drawing/2014/main" val="2078889205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68580" marR="68580" marT="0" marB="0" vert="vert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County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RPDC Region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Approx. A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AE Floodway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AO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AH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Detailed Sum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Effective SFHA Total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 Rank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2947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KANAWHA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2,426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8,404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9,833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12,259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88332"/>
                  </a:ext>
                </a:extLst>
              </a:tr>
              <a:tr h="108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LOGAN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2,785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3,721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4,605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98.1%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75191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OHIO</a:t>
                      </a: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2,644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2,834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3,260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96.2%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0389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BOONE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2,115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2,622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3,201</a:t>
                      </a:r>
                    </a:p>
                  </a:txBody>
                  <a:tcPr marL="7620" marR="7620" marT="762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94.4%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6227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MINGO</a:t>
                      </a: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1,711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2,184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3,032</a:t>
                      </a:r>
                    </a:p>
                  </a:txBody>
                  <a:tcPr marL="7620" marR="7620" marT="7620" marB="0" anchor="b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92.5%</a:t>
                      </a:r>
                    </a:p>
                  </a:txBody>
                  <a:tcPr marL="7620" marR="7620" marT="7620" marB="0" anchor="b"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80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403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8A3E96-781A-44C4-81BD-B1BC56A17BB1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SFHA; Findings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B3920-E48C-4CED-9A41-87A1B9E0E58A}"/>
              </a:ext>
            </a:extLst>
          </p:cNvPr>
          <p:cNvSpPr txBox="1"/>
          <p:nvPr/>
        </p:nvSpPr>
        <p:spPr>
          <a:xfrm>
            <a:off x="202808" y="545601"/>
            <a:ext cx="862221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Summary of Findings: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At the </a:t>
            </a:r>
            <a:r>
              <a:rPr lang="en-US" sz="1400" b="1" i="1" dirty="0">
                <a:solidFill>
                  <a:srgbClr val="000000"/>
                </a:solidFill>
              </a:rPr>
              <a:t>county level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b="1" dirty="0">
                <a:solidFill>
                  <a:srgbClr val="000000"/>
                </a:solidFill>
              </a:rPr>
              <a:t>Kanawha County </a:t>
            </a:r>
            <a:r>
              <a:rPr lang="en-US" sz="1400" dirty="0">
                <a:solidFill>
                  <a:srgbClr val="000000"/>
                </a:solidFill>
              </a:rPr>
              <a:t>has the highest number of primary structures located in the effective high-risk (100-year) floodplain or SFHA with 12,259 structures followed by </a:t>
            </a: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Logan </a:t>
            </a:r>
            <a:r>
              <a:rPr lang="en-US" sz="1400" b="1" dirty="0">
                <a:ea typeface="Calibri" panose="020F0502020204030204" pitchFamily="34" charset="0"/>
                <a:cs typeface="Arial" panose="020B0604020202020204" pitchFamily="34" charset="0"/>
              </a:rPr>
              <a:t>County </a:t>
            </a: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sz="14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4,605 exposed buildings.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Among all </a:t>
            </a: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incorporated communities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in the state, </a:t>
            </a: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Wheeling</a:t>
            </a: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has the </a:t>
            </a:r>
            <a:r>
              <a:rPr lang="en-US" sz="1400" dirty="0">
                <a:solidFill>
                  <a:srgbClr val="000000"/>
                </a:solidFill>
              </a:rPr>
              <a:t>highest number of primary structures located in the effective high-risk (100-year) floodplain or SFHA with </a:t>
            </a:r>
            <a:r>
              <a:rPr lang="en-US" sz="14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2,721 structures followed by </a:t>
            </a: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Charleston</a:t>
            </a: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Dunbar</a:t>
            </a: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1,679 and 1,048 exposed buildings, respectively.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Among all </a:t>
            </a: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unincorporated areas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in the state, </a:t>
            </a: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Kanawha</a:t>
            </a: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is ranked first for the </a:t>
            </a:r>
            <a:r>
              <a:rPr lang="en-US" sz="1400" dirty="0">
                <a:solidFill>
                  <a:srgbClr val="000000"/>
                </a:solidFill>
              </a:rPr>
              <a:t>number of primary structures located in the effective high-risk (100-year) floodplain or SFHA with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8,087 structures </a:t>
            </a:r>
            <a:r>
              <a:rPr lang="en-US" sz="14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followed by </a:t>
            </a: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Logan</a:t>
            </a: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Unincorporated Area with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4,355 exposed buildings.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At the </a:t>
            </a: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stream level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, the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Ohio River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has the highest number of buildings exposed to a 1%-annual-chance (100-year) high-risk flood with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7,257 structures </a:t>
            </a:r>
            <a:r>
              <a:rPr lang="en-US" sz="14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followed by the </a:t>
            </a:r>
            <a:r>
              <a:rPr lang="en-US" sz="1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Kanawha River </a:t>
            </a:r>
            <a:r>
              <a:rPr lang="en-US" sz="14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6,490 exposed buildings.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higher number of primary buildings located in the high-risk floodplain can indicate </a:t>
            </a:r>
            <a:r>
              <a:rPr lang="en-US" sz="1400" dirty="0"/>
              <a:t>higher physical and human exposure to such floods which can lead to higher losses.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Building Count in SFHA Spatial Distribution: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Counties with the </a:t>
            </a:r>
            <a:r>
              <a:rPr lang="en-US" sz="1400" b="1" dirty="0">
                <a:solidFill>
                  <a:srgbClr val="000000"/>
                </a:solidFill>
              </a:rPr>
              <a:t>highest </a:t>
            </a:r>
            <a:r>
              <a:rPr lang="en-US" sz="1400" dirty="0">
                <a:solidFill>
                  <a:srgbClr val="000000"/>
                </a:solidFill>
              </a:rPr>
              <a:t>number of primary structures located in the SFHA are clustered in the </a:t>
            </a:r>
            <a:r>
              <a:rPr lang="en-US" sz="1400" b="1" dirty="0">
                <a:solidFill>
                  <a:srgbClr val="000000"/>
                </a:solidFill>
              </a:rPr>
              <a:t>Southwestern part </a:t>
            </a:r>
            <a:r>
              <a:rPr lang="en-US" sz="1400" dirty="0">
                <a:solidFill>
                  <a:srgbClr val="000000"/>
                </a:solidFill>
              </a:rPr>
              <a:t>of the state.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Focus Communities Highlights: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Marlinton </a:t>
            </a:r>
            <a:r>
              <a:rPr lang="en-US" sz="1400" dirty="0"/>
              <a:t>(n=357), </a:t>
            </a:r>
            <a:r>
              <a:rPr lang="en-US" sz="1400" b="1" dirty="0">
                <a:solidFill>
                  <a:srgbClr val="000000"/>
                </a:solidFill>
              </a:rPr>
              <a:t>Rainelle </a:t>
            </a:r>
            <a:r>
              <a:rPr lang="en-US" sz="1400" dirty="0"/>
              <a:t>(n= 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336)</a:t>
            </a:r>
            <a:r>
              <a:rPr lang="en-US" sz="1400" dirty="0"/>
              <a:t>, </a:t>
            </a:r>
            <a:r>
              <a:rPr lang="en-US" sz="1400" b="1" dirty="0"/>
              <a:t>White Sulphur Springs </a:t>
            </a:r>
            <a:r>
              <a:rPr lang="en-US" sz="1400" dirty="0"/>
              <a:t>(n= 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302)</a:t>
            </a:r>
            <a:r>
              <a:rPr lang="en-US" sz="1400" dirty="0"/>
              <a:t>, and </a:t>
            </a:r>
            <a:r>
              <a:rPr lang="en-US" sz="1400" b="1" dirty="0"/>
              <a:t>Clendenin</a:t>
            </a:r>
            <a:r>
              <a:rPr lang="en-US" sz="1400" dirty="0"/>
              <a:t> (n= 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302)</a:t>
            </a:r>
            <a:r>
              <a:rPr lang="en-US" sz="1400" dirty="0"/>
              <a:t>, are among the </a:t>
            </a:r>
            <a:r>
              <a:rPr lang="en-US" sz="1400" b="1" i="1" dirty="0"/>
              <a:t>top 10% incorporated communities </a:t>
            </a:r>
            <a:r>
              <a:rPr lang="en-US" sz="1400" dirty="0"/>
              <a:t>in terms of the </a:t>
            </a:r>
            <a:r>
              <a:rPr lang="en-US" sz="1400" dirty="0">
                <a:solidFill>
                  <a:srgbClr val="000000"/>
                </a:solidFill>
              </a:rPr>
              <a:t>number of primary structures located in the effective high-risk (100-year) floodplain or SFHA.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Marlinton </a:t>
            </a:r>
            <a:r>
              <a:rPr lang="en-US" sz="1400" dirty="0">
                <a:solidFill>
                  <a:srgbClr val="000000"/>
                </a:solidFill>
              </a:rPr>
              <a:t>is also among the </a:t>
            </a:r>
            <a:r>
              <a:rPr lang="en-US" sz="1400" b="1" i="1" dirty="0">
                <a:solidFill>
                  <a:srgbClr val="000000"/>
                </a:solidFill>
              </a:rPr>
              <a:t>top 20% communities (both incorporated and unincorporated) </a:t>
            </a:r>
            <a:r>
              <a:rPr lang="en-US" sz="1400" dirty="0">
                <a:solidFill>
                  <a:srgbClr val="000000"/>
                </a:solidFill>
              </a:rPr>
              <a:t>for the number of primary structures located in the SFHA.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dirty="0"/>
              <a:t>Richwood</a:t>
            </a:r>
            <a:r>
              <a:rPr lang="en-US" sz="1400" dirty="0"/>
              <a:t> (n=261) is among the </a:t>
            </a:r>
            <a:r>
              <a:rPr lang="en-US" sz="1400" b="1" i="1" dirty="0"/>
              <a:t>top 20% incorporated communities </a:t>
            </a:r>
            <a:r>
              <a:rPr lang="en-US" sz="1400" dirty="0">
                <a:solidFill>
                  <a:srgbClr val="000000"/>
                </a:solidFill>
              </a:rPr>
              <a:t>for the number of primary structures located in the SFHA.</a:t>
            </a:r>
          </a:p>
        </p:txBody>
      </p:sp>
    </p:spTree>
    <p:extLst>
      <p:ext uri="{BB962C8B-B14F-4D97-AF65-F5344CB8AC3E}">
        <p14:creationId xmlns:p14="http://schemas.microsoft.com/office/powerpoint/2010/main" val="330683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8EA8E6-C18E-44CE-860E-69DA7F47E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03573"/>
              </p:ext>
            </p:extLst>
          </p:nvPr>
        </p:nvGraphicFramePr>
        <p:xfrm>
          <a:off x="148856" y="658835"/>
          <a:ext cx="885160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328">
                  <a:extLst>
                    <a:ext uri="{9D8B030D-6E8A-4147-A177-3AD203B41FA5}">
                      <a16:colId xmlns:a16="http://schemas.microsoft.com/office/drawing/2014/main" val="1267599065"/>
                    </a:ext>
                  </a:extLst>
                </a:gridCol>
                <a:gridCol w="917471">
                  <a:extLst>
                    <a:ext uri="{9D8B030D-6E8A-4147-A177-3AD203B41FA5}">
                      <a16:colId xmlns:a16="http://schemas.microsoft.com/office/drawing/2014/main" val="3534273864"/>
                    </a:ext>
                  </a:extLst>
                </a:gridCol>
                <a:gridCol w="1099196">
                  <a:extLst>
                    <a:ext uri="{9D8B030D-6E8A-4147-A177-3AD203B41FA5}">
                      <a16:colId xmlns:a16="http://schemas.microsoft.com/office/drawing/2014/main" val="1873695381"/>
                    </a:ext>
                  </a:extLst>
                </a:gridCol>
                <a:gridCol w="2073349">
                  <a:extLst>
                    <a:ext uri="{9D8B030D-6E8A-4147-A177-3AD203B41FA5}">
                      <a16:colId xmlns:a16="http://schemas.microsoft.com/office/drawing/2014/main" val="2150496158"/>
                    </a:ext>
                  </a:extLst>
                </a:gridCol>
                <a:gridCol w="3269490">
                  <a:extLst>
                    <a:ext uri="{9D8B030D-6E8A-4147-A177-3AD203B41FA5}">
                      <a16:colId xmlns:a16="http://schemas.microsoft.com/office/drawing/2014/main" val="2296700634"/>
                    </a:ext>
                  </a:extLst>
                </a:gridCol>
                <a:gridCol w="701771">
                  <a:extLst>
                    <a:ext uri="{9D8B030D-6E8A-4147-A177-3AD203B41FA5}">
                      <a16:colId xmlns:a16="http://schemas.microsoft.com/office/drawing/2014/main" val="2455434984"/>
                    </a:ext>
                  </a:extLst>
                </a:gridCol>
              </a:tblGrid>
              <a:tr h="27577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Major Category 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Detailed Category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Indicator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Short Description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51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Structure Risk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Building Counts / Ratios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BLDG_SFHA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Building Count in SFHA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primary insurable structures in the effective 100-year Floodplain or Special Flood Hazard Area (SFHA)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#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6208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7E718255-385A-40DB-B1B8-9FA10D977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85924"/>
              </p:ext>
            </p:extLst>
          </p:nvPr>
        </p:nvGraphicFramePr>
        <p:xfrm>
          <a:off x="148856" y="1989648"/>
          <a:ext cx="8851604" cy="457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660">
                  <a:extLst>
                    <a:ext uri="{9D8B030D-6E8A-4147-A177-3AD203B41FA5}">
                      <a16:colId xmlns:a16="http://schemas.microsoft.com/office/drawing/2014/main" val="2004036117"/>
                    </a:ext>
                  </a:extLst>
                </a:gridCol>
                <a:gridCol w="3785191">
                  <a:extLst>
                    <a:ext uri="{9D8B030D-6E8A-4147-A177-3AD203B41FA5}">
                      <a16:colId xmlns:a16="http://schemas.microsoft.com/office/drawing/2014/main" val="1635034"/>
                    </a:ext>
                  </a:extLst>
                </a:gridCol>
                <a:gridCol w="1323753">
                  <a:extLst>
                    <a:ext uri="{9D8B030D-6E8A-4147-A177-3AD203B41FA5}">
                      <a16:colId xmlns:a16="http://schemas.microsoft.com/office/drawing/2014/main" val="715843965"/>
                    </a:ext>
                  </a:extLst>
                </a:gridCol>
              </a:tblGrid>
              <a:tr h="275772">
                <a:tc>
                  <a:txBody>
                    <a:bodyPr/>
                    <a:lstStyle/>
                    <a:p>
                      <a:r>
                        <a:rPr lang="en-US" sz="1200" dirty="0"/>
                        <a:t>Rationale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Recommendations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 Source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51032"/>
                  </a:ext>
                </a:extLst>
              </a:tr>
              <a:tr h="628789">
                <a:tc>
                  <a:txBody>
                    <a:bodyPr/>
                    <a:lstStyle/>
                    <a:p>
                      <a:r>
                        <a:rPr lang="en-US" sz="1200" dirty="0"/>
                        <a:t>The higher number of buildings in the floodplain indicates higher physical and human exposure to riverine flooding.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If a building owner has a mortgage from a federally regulated lender and the property is in the Special Flood Hazard Area, then the building owner is required by Federal law to carry flood insurance.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The building count in the SFHA is a programming variable required for those communities participating in FEMA’s Community Rating System (CRS) program.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Communities with a high floodplain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building count should actively engage property owners about flood insurance and minimizing flood losses of property owners. See </a:t>
                      </a:r>
                      <a:r>
                        <a:rPr lang="en-US" sz="12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Floodsmart.gov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 more information.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Communities can become more resilient to flooding by exceeding the minimum NFIP requirements. Higher building standards adopted by local communities may include increasing the freeboard of the base flood elevation; or encourage property owners to build to the higher 500-year flood elevation or historical high-water mark.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Floodplain managers and emergency planners should pre-load at-risk structures into substantial damage estimator software. Local officials should review early warning systems as well as short-term shelters located outside the floodplain and away from inundated roads.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State and county leaders should prioritize pre-disaster planning for communities with many flood-prone buildings.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political scales: FEMA Special Flood Hazard Area (SFHA) for effective 1%-Annual-Chance Floodplains; Watershed and Stream scales: Effective and Advisory Floodplains for 1% Annual-Chance event; BLRA</a:t>
                      </a: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6208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F764879-3B49-4902-8E62-E30EAC2114E2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</a:t>
            </a:r>
          </a:p>
        </p:txBody>
      </p:sp>
    </p:spTree>
    <p:extLst>
      <p:ext uri="{BB962C8B-B14F-4D97-AF65-F5344CB8AC3E}">
        <p14:creationId xmlns:p14="http://schemas.microsoft.com/office/powerpoint/2010/main" val="226295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01FD407-1959-4EA1-9610-658F4E2B5C69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SFHA; Top 20% Rankings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F6D6B4-03AB-4682-8F52-F2A3491C0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18732"/>
              </p:ext>
            </p:extLst>
          </p:nvPr>
        </p:nvGraphicFramePr>
        <p:xfrm>
          <a:off x="641572" y="493565"/>
          <a:ext cx="7888777" cy="6300975"/>
        </p:xfrm>
        <a:graphic>
          <a:graphicData uri="http://schemas.openxmlformats.org/drawingml/2006/table">
            <a:tbl>
              <a:tblPr/>
              <a:tblGrid>
                <a:gridCol w="272267">
                  <a:extLst>
                    <a:ext uri="{9D8B030D-6E8A-4147-A177-3AD203B41FA5}">
                      <a16:colId xmlns:a16="http://schemas.microsoft.com/office/drawing/2014/main" val="2344548842"/>
                    </a:ext>
                  </a:extLst>
                </a:gridCol>
                <a:gridCol w="896155">
                  <a:extLst>
                    <a:ext uri="{9D8B030D-6E8A-4147-A177-3AD203B41FA5}">
                      <a16:colId xmlns:a16="http://schemas.microsoft.com/office/drawing/2014/main" val="2707930697"/>
                    </a:ext>
                  </a:extLst>
                </a:gridCol>
                <a:gridCol w="616755">
                  <a:extLst>
                    <a:ext uri="{9D8B030D-6E8A-4147-A177-3AD203B41FA5}">
                      <a16:colId xmlns:a16="http://schemas.microsoft.com/office/drawing/2014/main" val="2962788343"/>
                    </a:ext>
                  </a:extLst>
                </a:gridCol>
                <a:gridCol w="1161267">
                  <a:extLst>
                    <a:ext uri="{9D8B030D-6E8A-4147-A177-3AD203B41FA5}">
                      <a16:colId xmlns:a16="http://schemas.microsoft.com/office/drawing/2014/main" val="1620229651"/>
                    </a:ext>
                  </a:extLst>
                </a:gridCol>
                <a:gridCol w="616755">
                  <a:extLst>
                    <a:ext uri="{9D8B030D-6E8A-4147-A177-3AD203B41FA5}">
                      <a16:colId xmlns:a16="http://schemas.microsoft.com/office/drawing/2014/main" val="4050678519"/>
                    </a:ext>
                  </a:extLst>
                </a:gridCol>
                <a:gridCol w="962829">
                  <a:extLst>
                    <a:ext uri="{9D8B030D-6E8A-4147-A177-3AD203B41FA5}">
                      <a16:colId xmlns:a16="http://schemas.microsoft.com/office/drawing/2014/main" val="4293057394"/>
                    </a:ext>
                  </a:extLst>
                </a:gridCol>
                <a:gridCol w="616755">
                  <a:extLst>
                    <a:ext uri="{9D8B030D-6E8A-4147-A177-3AD203B41FA5}">
                      <a16:colId xmlns:a16="http://schemas.microsoft.com/office/drawing/2014/main" val="670581182"/>
                    </a:ext>
                  </a:extLst>
                </a:gridCol>
                <a:gridCol w="1151317">
                  <a:extLst>
                    <a:ext uri="{9D8B030D-6E8A-4147-A177-3AD203B41FA5}">
                      <a16:colId xmlns:a16="http://schemas.microsoft.com/office/drawing/2014/main" val="1910680411"/>
                    </a:ext>
                  </a:extLst>
                </a:gridCol>
                <a:gridCol w="616755">
                  <a:extLst>
                    <a:ext uri="{9D8B030D-6E8A-4147-A177-3AD203B41FA5}">
                      <a16:colId xmlns:a16="http://schemas.microsoft.com/office/drawing/2014/main" val="2421976593"/>
                    </a:ext>
                  </a:extLst>
                </a:gridCol>
                <a:gridCol w="361167">
                  <a:extLst>
                    <a:ext uri="{9D8B030D-6E8A-4147-A177-3AD203B41FA5}">
                      <a16:colId xmlns:a16="http://schemas.microsoft.com/office/drawing/2014/main" val="2590193411"/>
                    </a:ext>
                  </a:extLst>
                </a:gridCol>
                <a:gridCol w="616755">
                  <a:extLst>
                    <a:ext uri="{9D8B030D-6E8A-4147-A177-3AD203B41FA5}">
                      <a16:colId xmlns:a16="http://schemas.microsoft.com/office/drawing/2014/main" val="3719958079"/>
                    </a:ext>
                  </a:extLst>
                </a:gridCol>
              </a:tblGrid>
              <a:tr h="136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Communities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Percent_Rank</a:t>
                      </a:r>
                      <a:endParaRPr lang="en-US" sz="72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Incorporated Communities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Percent_Rank</a:t>
                      </a:r>
                      <a:endParaRPr lang="en-US" sz="72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Unincorporated Areas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Percent_Rank</a:t>
                      </a:r>
                      <a:endParaRPr lang="en-US" sz="72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Counties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Percent_Rank</a:t>
                      </a:r>
                      <a:endParaRPr lang="en-US" sz="72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Regions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Percent_Rank</a:t>
                      </a:r>
                      <a:endParaRPr lang="en-US" sz="72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95778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Wheeling**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Kanawha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250041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Logan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Charleston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Logan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LOGAN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004377"/>
                  </a:ext>
                </a:extLst>
              </a:tr>
              <a:tr h="1147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Wheeling**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Dunbar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Mingo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80275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Mingo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Wellsburg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Boone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BOONE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694242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Boone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Martinsville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Lincoln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MINGO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726082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Lincoln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Huntington**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Mercer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CABELL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868674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Mercer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Buckhannon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Raleigh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MCDOWELL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697894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Raleigh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Milton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Wayne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WAYNE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381261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Wayne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Clarksburg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Cabell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LINCOLN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432528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Cabell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Marlinton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Putnam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MERCER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18948"/>
                  </a:ext>
                </a:extLst>
              </a:tr>
              <a:tr h="1147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Charleston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Charleston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Wood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WOOD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189201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Putnam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Rainelle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000073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Wood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36827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McDowell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Moundsville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161881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Wyoming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Welch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546285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Randolph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Benwood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87981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Hampshire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Vienna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830521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Dunbar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Sulphur Springs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916918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Mason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Clendenin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434326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Marion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Buffalo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31196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Greenbrier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Parkersburg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454665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Fayette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989559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Clay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Gary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521702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Wetzel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Keyser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890065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Jackson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Richwood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621715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Webster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684791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Harrison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Parsons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35527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Wellsburg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Princeton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111753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Martinsville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Elkins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154936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Summers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546054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Huntington**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627846"/>
                  </a:ext>
                </a:extLst>
              </a:tr>
              <a:tr h="102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Monongalia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Hartford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534103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Braxton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Mannington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080019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Doddridge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Chesapeake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50879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Lewis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Albans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699241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Nicholas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Oceana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090200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Upshur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Alderson**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060309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Marshall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Cumberland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00038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Roane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Morgantown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37374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Mineral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Weirton**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869309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Buckhannon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182863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Tyler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Ravenswood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826715"/>
                  </a:ext>
                </a:extLst>
              </a:tr>
              <a:tr h="1147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Berkeley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Bridgeport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270086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Jefferson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90074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Calhoun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359316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Wirt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616128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Morgan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159796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Milton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050511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Pocahontas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812064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Clarksburg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015496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Preston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039875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Hardy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961844"/>
                  </a:ext>
                </a:extLst>
              </a:tr>
              <a:tr h="110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Marlinton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190505"/>
                  </a:ext>
                </a:extLst>
              </a:tr>
              <a:tr h="1147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Monroe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2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80.0%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2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1" marR="4371" marT="4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27052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BA499F4-587F-4216-B050-AC259D64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0391"/>
              </p:ext>
            </p:extLst>
          </p:nvPr>
        </p:nvGraphicFramePr>
        <p:xfrm>
          <a:off x="5361039" y="4968117"/>
          <a:ext cx="3565654" cy="1598172"/>
        </p:xfrm>
        <a:graphic>
          <a:graphicData uri="http://schemas.openxmlformats.org/drawingml/2006/table">
            <a:tbl>
              <a:tblPr/>
              <a:tblGrid>
                <a:gridCol w="3565654">
                  <a:extLst>
                    <a:ext uri="{9D8B030D-6E8A-4147-A177-3AD203B41FA5}">
                      <a16:colId xmlns:a16="http://schemas.microsoft.com/office/drawing/2014/main" val="610683751"/>
                    </a:ext>
                  </a:extLst>
                </a:gridCol>
              </a:tblGrid>
              <a:tr h="121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Colors: </a:t>
                      </a:r>
                    </a:p>
                  </a:txBody>
                  <a:tcPr marL="4404" marR="4404" marT="4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64525"/>
                  </a:ext>
                </a:extLst>
              </a:tr>
              <a:tr h="3223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--&gt; Incorporated areas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Brown --&gt; Unincorporated areas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Green --&gt; Counties (Total)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Red --&gt; Split communities</a:t>
                      </a:r>
                      <a:endParaRPr lang="en-US" sz="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Blue --&gt; Incorporated communities participating in the National Flood Insurance Program (NFIP) with no regulatory Special Flood Hazard Area (SFHA)</a:t>
                      </a:r>
                      <a:endParaRPr lang="en-US" sz="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Purple --&gt; Incorporated communities with no regulatory Special Flood Hazard Area (SFHA) not participating in the National Flood Insurance Program (NFIP) (not mentioned in the FEMA's Community Status Book Report)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4" marR="4404" marT="4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107657"/>
                  </a:ext>
                </a:extLst>
              </a:tr>
              <a:tr h="1218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D7EE"/>
                          </a:highlight>
                          <a:latin typeface="Calibri" panose="020F0502020204030204" pitchFamily="34" charset="0"/>
                        </a:rPr>
                        <a:t>Black on blue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Six incorporated communities included in the detailed risk study (Camden-on-Gauley, Clendenin, Rainelle, Richwood, White Sulphur Springs, and Marlinton)</a:t>
                      </a:r>
                    </a:p>
                  </a:txBody>
                  <a:tcPr marL="4404" marR="4404" marT="4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22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74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01FD407-1959-4EA1-9610-658F4E2B5C69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SFHA; Top 20% Rankings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AE548C-1663-4164-8DFE-354153E5C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02335"/>
              </p:ext>
            </p:extLst>
          </p:nvPr>
        </p:nvGraphicFramePr>
        <p:xfrm>
          <a:off x="5746731" y="584366"/>
          <a:ext cx="2722270" cy="4699299"/>
        </p:xfrm>
        <a:graphic>
          <a:graphicData uri="http://schemas.openxmlformats.org/drawingml/2006/table">
            <a:tbl>
              <a:tblPr/>
              <a:tblGrid>
                <a:gridCol w="307348">
                  <a:extLst>
                    <a:ext uri="{9D8B030D-6E8A-4147-A177-3AD203B41FA5}">
                      <a16:colId xmlns:a16="http://schemas.microsoft.com/office/drawing/2014/main" val="1683064849"/>
                    </a:ext>
                  </a:extLst>
                </a:gridCol>
                <a:gridCol w="1717048">
                  <a:extLst>
                    <a:ext uri="{9D8B030D-6E8A-4147-A177-3AD203B41FA5}">
                      <a16:colId xmlns:a16="http://schemas.microsoft.com/office/drawing/2014/main" val="2653150801"/>
                    </a:ext>
                  </a:extLst>
                </a:gridCol>
                <a:gridCol w="697874">
                  <a:extLst>
                    <a:ext uri="{9D8B030D-6E8A-4147-A177-3AD203B41FA5}">
                      <a16:colId xmlns:a16="http://schemas.microsoft.com/office/drawing/2014/main" val="3812561714"/>
                    </a:ext>
                  </a:extLst>
                </a:gridCol>
              </a:tblGrid>
              <a:tr h="137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Streams with Building Counts &gt; 100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Percent_Rank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37759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283351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459278"/>
                  </a:ext>
                </a:extLst>
              </a:tr>
              <a:tr h="137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967881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Greenbrier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087535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Guyandotte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748377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Tug Fork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706673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LIttle Kanawha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608200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Mud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836819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Island Creek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465491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 Fork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275475"/>
                  </a:ext>
                </a:extLst>
              </a:tr>
              <a:tr h="137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Buckhannon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720496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025782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Buffalo Creek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741723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Coal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308405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Pigeon Creek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543543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Tygart Valley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88040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Wheeling Creek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263092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Fourpole Creek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20741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Twelvepole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Creek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735173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Pocatalico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958032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Campbells Creek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612259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Creek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37857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Fork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481365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Branch Potomac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219072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Huff Creek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316852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 Fork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807117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Cabin Creek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367397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Fork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488318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Fork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Twelvepole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Creek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00894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Potomac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902385"/>
                  </a:ext>
                </a:extLst>
              </a:tr>
              <a:tr h="13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Grave Creek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936902"/>
                  </a:ext>
                </a:extLst>
              </a:tr>
              <a:tr h="137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Little Coal River</a:t>
                      </a:r>
                    </a:p>
                  </a:txBody>
                  <a:tcPr marL="5243" marR="5243" marT="52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80.0%</a:t>
                      </a:r>
                    </a:p>
                  </a:txBody>
                  <a:tcPr marL="5243" marR="5243" marT="5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403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59F712F-94FF-45A4-8AC0-45B44629F90C}"/>
              </a:ext>
            </a:extLst>
          </p:cNvPr>
          <p:cNvSpPr txBox="1"/>
          <p:nvPr/>
        </p:nvSpPr>
        <p:spPr>
          <a:xfrm>
            <a:off x="202809" y="481974"/>
            <a:ext cx="51187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Top Building Counts in High Risk </a:t>
            </a: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Effective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Advisory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Floodplains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(Percent rank &gt;= 80%) at stream level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* Only the Streams with more than 100 buildings in the above floodplains were considered.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B0B8B1-F6C4-4156-800B-250905B4E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21972"/>
              </p:ext>
            </p:extLst>
          </p:nvPr>
        </p:nvGraphicFramePr>
        <p:xfrm>
          <a:off x="3440012" y="5526463"/>
          <a:ext cx="1923733" cy="1158240"/>
        </p:xfrm>
        <a:graphic>
          <a:graphicData uri="http://schemas.openxmlformats.org/drawingml/2006/table">
            <a:tbl>
              <a:tblPr/>
              <a:tblGrid>
                <a:gridCol w="312102">
                  <a:extLst>
                    <a:ext uri="{9D8B030D-6E8A-4147-A177-3AD203B41FA5}">
                      <a16:colId xmlns:a16="http://schemas.microsoft.com/office/drawing/2014/main" val="2216115960"/>
                    </a:ext>
                  </a:extLst>
                </a:gridCol>
                <a:gridCol w="909003">
                  <a:extLst>
                    <a:ext uri="{9D8B030D-6E8A-4147-A177-3AD203B41FA5}">
                      <a16:colId xmlns:a16="http://schemas.microsoft.com/office/drawing/2014/main" val="1602202586"/>
                    </a:ext>
                  </a:extLst>
                </a:gridCol>
                <a:gridCol w="702628">
                  <a:extLst>
                    <a:ext uri="{9D8B030D-6E8A-4147-A177-3AD203B41FA5}">
                      <a16:colId xmlns:a16="http://schemas.microsoft.com/office/drawing/2014/main" val="2319862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Watershed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Percent_Rank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62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247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290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787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649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97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582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76561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131D911-F71F-4E1F-8962-1EC317AD9158}"/>
              </a:ext>
            </a:extLst>
          </p:cNvPr>
          <p:cNvSpPr txBox="1"/>
          <p:nvPr/>
        </p:nvSpPr>
        <p:spPr>
          <a:xfrm>
            <a:off x="202809" y="5084029"/>
            <a:ext cx="80374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Top Building Counts in High Risk </a:t>
            </a: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Effective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Advisory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Floodplains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(Percent rank &gt;= 80%) at watershed level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5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642F8-6860-4B82-B7DF-036EB97A4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1" y="414273"/>
            <a:ext cx="8338938" cy="64437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SFHA; Maps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81EB49-FB1F-4939-8684-21920FF4A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539731"/>
              </p:ext>
            </p:extLst>
          </p:nvPr>
        </p:nvGraphicFramePr>
        <p:xfrm>
          <a:off x="598313" y="602881"/>
          <a:ext cx="3171964" cy="1118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085">
                  <a:extLst>
                    <a:ext uri="{9D8B030D-6E8A-4147-A177-3AD203B41FA5}">
                      <a16:colId xmlns:a16="http://schemas.microsoft.com/office/drawing/2014/main" val="3661389784"/>
                    </a:ext>
                  </a:extLst>
                </a:gridCol>
                <a:gridCol w="785177">
                  <a:extLst>
                    <a:ext uri="{9D8B030D-6E8A-4147-A177-3AD203B41FA5}">
                      <a16:colId xmlns:a16="http://schemas.microsoft.com/office/drawing/2014/main" val="1530912048"/>
                    </a:ext>
                  </a:extLst>
                </a:gridCol>
                <a:gridCol w="518219">
                  <a:extLst>
                    <a:ext uri="{9D8B030D-6E8A-4147-A177-3AD203B41FA5}">
                      <a16:colId xmlns:a16="http://schemas.microsoft.com/office/drawing/2014/main" val="1095440129"/>
                    </a:ext>
                  </a:extLst>
                </a:gridCol>
                <a:gridCol w="680483">
                  <a:extLst>
                    <a:ext uri="{9D8B030D-6E8A-4147-A177-3AD203B41FA5}">
                      <a16:colId xmlns:a16="http://schemas.microsoft.com/office/drawing/2014/main" val="3246482802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 5 Communities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County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RPDC Region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BLDG SFHA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3031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Kanawha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45412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Logan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78568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Wheeling**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Ohio/Marshall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253293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Mingo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Mingo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375671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Boone County*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240211"/>
                  </a:ext>
                </a:extLst>
              </a:tr>
            </a:tbl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47A0FED3-65FD-4977-A88F-ED187BAE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13" y="1763592"/>
            <a:ext cx="1147767" cy="31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* Unincorporated area</a:t>
            </a:r>
          </a:p>
          <a:p>
            <a:pPr marL="0" marR="0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** Split community</a:t>
            </a:r>
          </a:p>
        </p:txBody>
      </p:sp>
    </p:spTree>
    <p:extLst>
      <p:ext uri="{BB962C8B-B14F-4D97-AF65-F5344CB8AC3E}">
        <p14:creationId xmlns:p14="http://schemas.microsoft.com/office/powerpoint/2010/main" val="44732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CAC8D2-3B73-4649-A89B-2E050A8B0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2" y="414273"/>
            <a:ext cx="8338936" cy="64437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SFHA; Maps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8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CAC8D2-3B73-4649-A89B-2E050A8B0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2" y="414273"/>
            <a:ext cx="8338936" cy="64437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SFHA; Maps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06F32B3-A111-4C00-9EFB-C96AEB3FB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548086"/>
              </p:ext>
            </p:extLst>
          </p:nvPr>
        </p:nvGraphicFramePr>
        <p:xfrm>
          <a:off x="598313" y="602881"/>
          <a:ext cx="2189956" cy="1118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254">
                  <a:extLst>
                    <a:ext uri="{9D8B030D-6E8A-4147-A177-3AD203B41FA5}">
                      <a16:colId xmlns:a16="http://schemas.microsoft.com/office/drawing/2014/main" val="3661389784"/>
                    </a:ext>
                  </a:extLst>
                </a:gridCol>
                <a:gridCol w="518219">
                  <a:extLst>
                    <a:ext uri="{9D8B030D-6E8A-4147-A177-3AD203B41FA5}">
                      <a16:colId xmlns:a16="http://schemas.microsoft.com/office/drawing/2014/main" val="1095440129"/>
                    </a:ext>
                  </a:extLst>
                </a:gridCol>
                <a:gridCol w="680483">
                  <a:extLst>
                    <a:ext uri="{9D8B030D-6E8A-4147-A177-3AD203B41FA5}">
                      <a16:colId xmlns:a16="http://schemas.microsoft.com/office/drawing/2014/main" val="3246482802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 5 Counties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RPDC Region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BLDG SFHA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3031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Kanawha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45412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78568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Ohio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253293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375671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240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06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CAC8D2-3B73-4649-A89B-2E050A8B0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2" y="414273"/>
            <a:ext cx="8338936" cy="64437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SFHA; Maps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7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9B93E6-6F77-40E1-A9A9-CC4709A42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2" y="414273"/>
            <a:ext cx="8338935" cy="64437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Count in SFHA; Maps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2970EC-4ED0-482B-BE06-B8FC4C579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30018"/>
              </p:ext>
            </p:extLst>
          </p:nvPr>
        </p:nvGraphicFramePr>
        <p:xfrm>
          <a:off x="598313" y="602881"/>
          <a:ext cx="1671737" cy="798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254">
                  <a:extLst>
                    <a:ext uri="{9D8B030D-6E8A-4147-A177-3AD203B41FA5}">
                      <a16:colId xmlns:a16="http://schemas.microsoft.com/office/drawing/2014/main" val="3661389784"/>
                    </a:ext>
                  </a:extLst>
                </a:gridCol>
                <a:gridCol w="680483">
                  <a:extLst>
                    <a:ext uri="{9D8B030D-6E8A-4147-A177-3AD203B41FA5}">
                      <a16:colId xmlns:a16="http://schemas.microsoft.com/office/drawing/2014/main" val="3246482802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 3 Regions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BLDG SFHA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3031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45412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78568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71" marR="4371" marT="4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25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4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9648</TotalTime>
  <Words>2463</Words>
  <Application>Microsoft Office PowerPoint</Application>
  <PresentationFormat>On-screen Show (4:3)</PresentationFormat>
  <Paragraphs>1008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Behrang Bidadian</cp:lastModifiedBy>
  <cp:revision>506</cp:revision>
  <dcterms:created xsi:type="dcterms:W3CDTF">2019-08-23T20:01:46Z</dcterms:created>
  <dcterms:modified xsi:type="dcterms:W3CDTF">2024-03-22T16:41:55Z</dcterms:modified>
</cp:coreProperties>
</file>