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57" r:id="rId3"/>
    <p:sldId id="258" r:id="rId4"/>
    <p:sldId id="259" r:id="rId5"/>
    <p:sldId id="279" r:id="rId6"/>
    <p:sldId id="280" r:id="rId7"/>
    <p:sldId id="281" r:id="rId8"/>
    <p:sldId id="282" r:id="rId9"/>
    <p:sldId id="278"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EAEFF7"/>
    <a:srgbClr val="CAD7EE"/>
    <a:srgbClr val="5B739B"/>
    <a:srgbClr val="BDE4FB"/>
    <a:srgbClr val="E898A8"/>
    <a:srgbClr val="B9AB79"/>
    <a:srgbClr val="DAE3F3"/>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p:scale>
          <a:sx n="100" d="100"/>
          <a:sy n="100" d="100"/>
        </p:scale>
        <p:origin x="71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9355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385504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153775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88614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84258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247456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02672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80542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mapwv.gov/flood/map/?wkid=102100&amp;x=-9081092&amp;y=4623393&amp;l=4&amp;v=0" TargetMode="External"/><Relationship Id="rId5" Type="http://schemas.openxmlformats.org/officeDocument/2006/relationships/hyperlink" Target="https://www.mapwv.gov/flood/map/?wkid=102100&amp;x=-8756208&amp;y=4765044&amp;l=4&amp;v=0"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674631"/>
            <a:ext cx="9144000" cy="2445486"/>
          </a:xfrm>
          <a:prstGeom prst="rect">
            <a:avLst/>
          </a:prstGeom>
          <a:solidFill>
            <a:schemeClr val="accent1">
              <a:lumMod val="5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Arial" panose="020B0604020202020204" pitchFamily="34" charset="0"/>
                <a:cs typeface="Arial" panose="020B0604020202020204" pitchFamily="34" charset="0"/>
              </a:rPr>
              <a:t>Floodplain Area</a:t>
            </a:r>
          </a:p>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(SFHA)</a:t>
            </a:r>
          </a:p>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(Unincorporated Area Scale and Larger)</a:t>
            </a:r>
          </a:p>
        </p:txBody>
      </p:sp>
      <p:sp>
        <p:nvSpPr>
          <p:cNvPr id="5" name="Text Box 2">
            <a:extLst>
              <a:ext uri="{FF2B5EF4-FFF2-40B4-BE49-F238E27FC236}">
                <a16:creationId xmlns:a16="http://schemas.microsoft.com/office/drawing/2014/main" id="{DD2544EA-7361-4B18-9081-E60C12145171}"/>
              </a:ext>
            </a:extLst>
          </p:cNvPr>
          <p:cNvSpPr txBox="1">
            <a:spLocks noChangeArrowheads="1"/>
          </p:cNvSpPr>
          <p:nvPr/>
        </p:nvSpPr>
        <p:spPr bwMode="auto">
          <a:xfrm>
            <a:off x="1144964" y="5900332"/>
            <a:ext cx="2341880" cy="6075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West Virginia University</a:t>
            </a:r>
            <a:b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en-US"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WV GIS Technical Center</a:t>
            </a:r>
            <a:endParaRPr lang="en-US" sz="1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F701F1-B0AB-4C4D-8C63-D9390DD1C4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14" y="5759997"/>
            <a:ext cx="831850" cy="828040"/>
          </a:xfrm>
          <a:prstGeom prst="rect">
            <a:avLst/>
          </a:prstGeom>
          <a:noFill/>
        </p:spPr>
      </p:pic>
      <p:sp>
        <p:nvSpPr>
          <p:cNvPr id="8" name="TextBox 7">
            <a:extLst>
              <a:ext uri="{FF2B5EF4-FFF2-40B4-BE49-F238E27FC236}">
                <a16:creationId xmlns:a16="http://schemas.microsoft.com/office/drawing/2014/main" id="{98F1DB1C-6ECE-41DE-9711-30D7F4AFFA21}"/>
              </a:ext>
            </a:extLst>
          </p:cNvPr>
          <p:cNvSpPr txBox="1"/>
          <p:nvPr/>
        </p:nvSpPr>
        <p:spPr>
          <a:xfrm>
            <a:off x="6990907" y="6142121"/>
            <a:ext cx="1802856" cy="375552"/>
          </a:xfrm>
          <a:prstGeom prst="rect">
            <a:avLst/>
          </a:prstGeom>
          <a:noFill/>
        </p:spPr>
        <p:txBody>
          <a:bodyPr wrap="square">
            <a:spAutoFit/>
          </a:bodyPr>
          <a:lstStyle/>
          <a:p>
            <a:pPr marL="0" marR="0" algn="r">
              <a:lnSpc>
                <a:spcPct val="107000"/>
              </a:lnSpc>
              <a:spcBef>
                <a:spcPts val="0"/>
              </a:spcBef>
              <a:spcAft>
                <a:spcPts val="0"/>
              </a:spcAft>
            </a:pPr>
            <a:r>
              <a:rPr lang="en-US" sz="1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February 2024</a:t>
            </a:r>
            <a:endParaRPr lang="en-US" sz="12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603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8A3E96-781A-44C4-81BD-B1BC56A17BB1}"/>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Findings</a:t>
            </a:r>
            <a:endParaRPr lang="en-US" sz="1100" dirty="0">
              <a:solidFill>
                <a:schemeClr val="bg1"/>
              </a:solidFill>
            </a:endParaRPr>
          </a:p>
        </p:txBody>
      </p:sp>
      <p:sp>
        <p:nvSpPr>
          <p:cNvPr id="11" name="TextBox 10">
            <a:extLst>
              <a:ext uri="{FF2B5EF4-FFF2-40B4-BE49-F238E27FC236}">
                <a16:creationId xmlns:a16="http://schemas.microsoft.com/office/drawing/2014/main" id="{36CB3920-E48C-4CED-9A41-87A1B9E0E58A}"/>
              </a:ext>
            </a:extLst>
          </p:cNvPr>
          <p:cNvSpPr txBox="1"/>
          <p:nvPr/>
        </p:nvSpPr>
        <p:spPr>
          <a:xfrm>
            <a:off x="202808" y="545601"/>
            <a:ext cx="8622215" cy="3754874"/>
          </a:xfrm>
          <a:prstGeom prst="rect">
            <a:avLst/>
          </a:prstGeom>
          <a:noFill/>
        </p:spPr>
        <p:txBody>
          <a:bodyPr wrap="square">
            <a:spAutoFit/>
          </a:bodyPr>
          <a:lstStyle/>
          <a:p>
            <a:r>
              <a:rPr lang="en-US" sz="1400" b="1" dirty="0">
                <a:solidFill>
                  <a:schemeClr val="accent1">
                    <a:lumMod val="50000"/>
                  </a:schemeClr>
                </a:solidFill>
              </a:rPr>
              <a:t>Summary of Findings:</a:t>
            </a:r>
          </a:p>
          <a:p>
            <a:pPr marL="169863" indent="-169863">
              <a:buFont typeface="Arial" panose="020B0604020202020204" pitchFamily="34" charset="0"/>
              <a:buChar char="•"/>
            </a:pPr>
            <a:r>
              <a:rPr lang="en-US" sz="1400" dirty="0">
                <a:solidFill>
                  <a:srgbClr val="000000"/>
                </a:solidFill>
              </a:rPr>
              <a:t>The total </a:t>
            </a:r>
            <a:r>
              <a:rPr lang="en-US" sz="1400" b="1" dirty="0">
                <a:solidFill>
                  <a:srgbClr val="000000"/>
                </a:solidFill>
              </a:rPr>
              <a:t>modified area of floodplains (aSFHA) in West Virginia</a:t>
            </a:r>
            <a:r>
              <a:rPr lang="en-US" sz="1400" dirty="0">
                <a:solidFill>
                  <a:srgbClr val="000000"/>
                </a:solidFill>
              </a:rPr>
              <a:t>, excluding large open water lakes (&gt; 10 acres), large rivers (bank-to-bank &gt; 500 ft.), and federal lands (&gt; 10 acres), amounts to </a:t>
            </a:r>
            <a:r>
              <a:rPr lang="en-US" sz="1400" b="1" dirty="0">
                <a:solidFill>
                  <a:srgbClr val="000000"/>
                </a:solidFill>
              </a:rPr>
              <a:t>528,635 acres </a:t>
            </a:r>
            <a:r>
              <a:rPr lang="en-US" sz="1400" dirty="0">
                <a:solidFill>
                  <a:srgbClr val="000000"/>
                </a:solidFill>
              </a:rPr>
              <a:t>which constitutes </a:t>
            </a:r>
            <a:r>
              <a:rPr lang="en-US" sz="1400" b="1" dirty="0">
                <a:solidFill>
                  <a:srgbClr val="000000"/>
                </a:solidFill>
              </a:rPr>
              <a:t>3.4%</a:t>
            </a:r>
            <a:r>
              <a:rPr lang="en-US" sz="1400" dirty="0">
                <a:solidFill>
                  <a:srgbClr val="000000"/>
                </a:solidFill>
              </a:rPr>
              <a:t> of the state's total land area.</a:t>
            </a:r>
          </a:p>
          <a:p>
            <a:pPr marL="169863" indent="-169863">
              <a:buFont typeface="Arial" panose="020B0604020202020204" pitchFamily="34" charset="0"/>
              <a:buChar char="•"/>
            </a:pPr>
            <a:r>
              <a:rPr lang="en-US" sz="1400" dirty="0">
                <a:solidFill>
                  <a:srgbClr val="000000"/>
                </a:solidFill>
              </a:rPr>
              <a:t>At the </a:t>
            </a:r>
            <a:r>
              <a:rPr lang="en-US" sz="1400" b="1" i="1" dirty="0">
                <a:solidFill>
                  <a:srgbClr val="000000"/>
                </a:solidFill>
              </a:rPr>
              <a:t>county level</a:t>
            </a:r>
            <a:r>
              <a:rPr lang="en-US" sz="1400" dirty="0">
                <a:solidFill>
                  <a:srgbClr val="000000"/>
                </a:solidFill>
              </a:rPr>
              <a:t>, </a:t>
            </a:r>
            <a:r>
              <a:rPr lang="en-US" sz="1400" b="1" dirty="0">
                <a:solidFill>
                  <a:srgbClr val="000000"/>
                </a:solidFill>
              </a:rPr>
              <a:t>Hampshire County </a:t>
            </a:r>
            <a:r>
              <a:rPr lang="en-US" sz="1400" dirty="0">
                <a:solidFill>
                  <a:srgbClr val="000000"/>
                </a:solidFill>
              </a:rPr>
              <a:t>has the highest modified area of floodplains (aSFHA) with </a:t>
            </a:r>
            <a:r>
              <a:rPr lang="en-US" sz="1400" b="0" i="0" u="none" strike="noStrike" dirty="0">
                <a:solidFill>
                  <a:srgbClr val="000000"/>
                </a:solidFill>
                <a:effectLst/>
                <a:latin typeface="Calibri" panose="020F0502020204030204" pitchFamily="34" charset="0"/>
              </a:rPr>
              <a:t>26,607 acres followed by </a:t>
            </a:r>
            <a:r>
              <a:rPr lang="en-US" sz="1400" b="1" i="0" u="none" strike="noStrike" dirty="0">
                <a:solidFill>
                  <a:srgbClr val="000000"/>
                </a:solidFill>
                <a:effectLst/>
                <a:latin typeface="Calibri" panose="020F0502020204030204" pitchFamily="34" charset="0"/>
              </a:rPr>
              <a:t>Kanawha County </a:t>
            </a:r>
            <a:r>
              <a:rPr lang="en-US" sz="1400" b="0" i="0" u="none" strike="noStrike" dirty="0">
                <a:solidFill>
                  <a:srgbClr val="000000"/>
                </a:solidFill>
                <a:effectLst/>
                <a:latin typeface="Calibri" panose="020F0502020204030204" pitchFamily="34" charset="0"/>
              </a:rPr>
              <a:t>with 23,929 acres.</a:t>
            </a:r>
          </a:p>
          <a:p>
            <a:pPr marL="169863" indent="-169863">
              <a:buFont typeface="Arial" panose="020B0604020202020204" pitchFamily="34" charset="0"/>
              <a:buChar char="•"/>
            </a:pPr>
            <a:r>
              <a:rPr lang="en-US" sz="1400" dirty="0">
                <a:solidFill>
                  <a:srgbClr val="000000"/>
                </a:solidFill>
                <a:latin typeface="Calibri" panose="020F0502020204030204" pitchFamily="34" charset="0"/>
              </a:rPr>
              <a:t>Among all </a:t>
            </a:r>
            <a:r>
              <a:rPr lang="en-US" sz="1400" b="1" i="1" dirty="0">
                <a:solidFill>
                  <a:srgbClr val="000000"/>
                </a:solidFill>
                <a:latin typeface="Calibri" panose="020F0502020204030204" pitchFamily="34" charset="0"/>
              </a:rPr>
              <a:t>unincorporated areas </a:t>
            </a:r>
            <a:r>
              <a:rPr lang="en-US" sz="1400" dirty="0">
                <a:solidFill>
                  <a:srgbClr val="000000"/>
                </a:solidFill>
                <a:latin typeface="Calibri" panose="020F0502020204030204" pitchFamily="34" charset="0"/>
              </a:rPr>
              <a:t>in the state, </a:t>
            </a:r>
            <a:r>
              <a:rPr lang="en-US" sz="1400" b="1" dirty="0">
                <a:solidFill>
                  <a:srgbClr val="000000"/>
                </a:solidFill>
                <a:latin typeface="Calibri" panose="020F0502020204030204" pitchFamily="34" charset="0"/>
              </a:rPr>
              <a:t>Hampshire</a:t>
            </a:r>
            <a:r>
              <a:rPr lang="en-US" sz="1400" dirty="0">
                <a:solidFill>
                  <a:srgbClr val="000000"/>
                </a:solidFill>
                <a:latin typeface="Calibri" panose="020F0502020204030204" pitchFamily="34" charset="0"/>
              </a:rPr>
              <a:t> is ranked first for the modified area of floodplains (aSFHA) with </a:t>
            </a:r>
            <a:r>
              <a:rPr lang="en-US" sz="1400" b="0" i="0" u="none" strike="noStrike" dirty="0">
                <a:solidFill>
                  <a:srgbClr val="000000"/>
                </a:solidFill>
                <a:effectLst/>
                <a:latin typeface="Calibri" panose="020F0502020204030204" pitchFamily="34" charset="0"/>
              </a:rPr>
              <a:t>26,373 acres </a:t>
            </a:r>
            <a:r>
              <a:rPr lang="en-US" sz="1400" dirty="0">
                <a:solidFill>
                  <a:srgbClr val="000000"/>
                </a:solidFill>
                <a:latin typeface="Calibri" panose="020F0502020204030204" pitchFamily="34" charset="0"/>
              </a:rPr>
              <a:t>followed by </a:t>
            </a:r>
            <a:r>
              <a:rPr lang="en-US" sz="1400" b="1" dirty="0">
                <a:solidFill>
                  <a:srgbClr val="000000"/>
                </a:solidFill>
                <a:latin typeface="Calibri" panose="020F0502020204030204" pitchFamily="34" charset="0"/>
              </a:rPr>
              <a:t>Mason</a:t>
            </a:r>
            <a:r>
              <a:rPr lang="en-US" sz="1400" dirty="0">
                <a:solidFill>
                  <a:srgbClr val="000000"/>
                </a:solidFill>
                <a:latin typeface="Calibri" panose="020F0502020204030204" pitchFamily="34" charset="0"/>
              </a:rPr>
              <a:t> Unincorporated Area with </a:t>
            </a:r>
            <a:r>
              <a:rPr lang="en-US" sz="1400" b="0" i="0" u="none" strike="noStrike" dirty="0">
                <a:solidFill>
                  <a:srgbClr val="000000"/>
                </a:solidFill>
                <a:effectLst/>
                <a:latin typeface="Calibri" panose="020F0502020204030204" pitchFamily="34" charset="0"/>
              </a:rPr>
              <a:t>21,989 acres.</a:t>
            </a:r>
            <a:endParaRPr lang="en-US" sz="1400" dirty="0"/>
          </a:p>
          <a:p>
            <a:endParaRPr lang="en-US" sz="1400" dirty="0">
              <a:solidFill>
                <a:srgbClr val="000000"/>
              </a:solidFill>
            </a:endParaRPr>
          </a:p>
          <a:p>
            <a:pPr marL="169863" indent="-169863">
              <a:buFont typeface="Arial" panose="020B0604020202020204" pitchFamily="34" charset="0"/>
              <a:buChar char="•"/>
            </a:pPr>
            <a:endParaRPr lang="en-US" sz="1400" dirty="0">
              <a:solidFill>
                <a:srgbClr val="000000"/>
              </a:solidFill>
            </a:endParaRPr>
          </a:p>
          <a:p>
            <a:pPr marL="169863" indent="-169863">
              <a:buFont typeface="Arial" panose="020B0604020202020204" pitchFamily="34" charset="0"/>
              <a:buChar char="•"/>
            </a:pPr>
            <a:endParaRPr lang="en-US" sz="1400" dirty="0">
              <a:solidFill>
                <a:srgbClr val="000000"/>
              </a:solidFill>
            </a:endParaRPr>
          </a:p>
          <a:p>
            <a:pPr marL="169863" indent="-169863">
              <a:buFont typeface="Arial" panose="020B0604020202020204" pitchFamily="34" charset="0"/>
              <a:buChar char="•"/>
            </a:pPr>
            <a:endParaRPr lang="en-US" sz="1400" dirty="0">
              <a:solidFill>
                <a:srgbClr val="000000"/>
              </a:solidFill>
            </a:endParaRPr>
          </a:p>
          <a:p>
            <a:pPr marL="169863" indent="-169863">
              <a:buFont typeface="Arial" panose="020B0604020202020204" pitchFamily="34" charset="0"/>
              <a:buChar char="•"/>
            </a:pPr>
            <a:endParaRPr lang="en-US" sz="1400" dirty="0">
              <a:solidFill>
                <a:srgbClr val="000000"/>
              </a:solidFill>
            </a:endParaRPr>
          </a:p>
          <a:p>
            <a:r>
              <a:rPr lang="en-US" sz="1400" b="1" dirty="0">
                <a:solidFill>
                  <a:schemeClr val="accent1">
                    <a:lumMod val="50000"/>
                  </a:schemeClr>
                </a:solidFill>
              </a:rPr>
              <a:t>Floodplain Area Spatial Distribution:</a:t>
            </a:r>
          </a:p>
          <a:p>
            <a:pPr marL="169863" indent="-169863">
              <a:buFont typeface="Arial" panose="020B0604020202020204" pitchFamily="34" charset="0"/>
              <a:buChar char="•"/>
            </a:pPr>
            <a:r>
              <a:rPr lang="en-US" sz="1400" dirty="0">
                <a:solidFill>
                  <a:srgbClr val="000000"/>
                </a:solidFill>
              </a:rPr>
              <a:t>Counties with the </a:t>
            </a:r>
            <a:r>
              <a:rPr lang="en-US" sz="1400" b="1" dirty="0">
                <a:solidFill>
                  <a:srgbClr val="000000"/>
                </a:solidFill>
              </a:rPr>
              <a:t>highest</a:t>
            </a:r>
            <a:r>
              <a:rPr lang="en-US" sz="1400" dirty="0">
                <a:solidFill>
                  <a:srgbClr val="000000"/>
                </a:solidFill>
              </a:rPr>
              <a:t> modified acreage of floodplains are mostly located in two clusters in the </a:t>
            </a:r>
            <a:r>
              <a:rPr lang="en-US" sz="1400" b="1" dirty="0">
                <a:solidFill>
                  <a:srgbClr val="000000"/>
                </a:solidFill>
              </a:rPr>
              <a:t>Eastern</a:t>
            </a:r>
            <a:r>
              <a:rPr lang="en-US" sz="1400" dirty="0">
                <a:solidFill>
                  <a:srgbClr val="000000"/>
                </a:solidFill>
              </a:rPr>
              <a:t> and </a:t>
            </a:r>
            <a:r>
              <a:rPr lang="en-US" sz="1400" b="1" dirty="0">
                <a:solidFill>
                  <a:srgbClr val="000000"/>
                </a:solidFill>
              </a:rPr>
              <a:t>Western</a:t>
            </a:r>
            <a:r>
              <a:rPr lang="en-US" sz="1400" dirty="0">
                <a:solidFill>
                  <a:srgbClr val="000000"/>
                </a:solidFill>
              </a:rPr>
              <a:t> parts of the state.  </a:t>
            </a:r>
          </a:p>
          <a:p>
            <a:endParaRPr lang="en-US" sz="1400" dirty="0">
              <a:solidFill>
                <a:srgbClr val="000000"/>
              </a:solidFill>
            </a:endParaRPr>
          </a:p>
        </p:txBody>
      </p:sp>
    </p:spTree>
    <p:extLst>
      <p:ext uri="{BB962C8B-B14F-4D97-AF65-F5344CB8AC3E}">
        <p14:creationId xmlns:p14="http://schemas.microsoft.com/office/powerpoint/2010/main" val="330683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8EA8E6-C18E-44CE-860E-69DA7F47EF6C}"/>
              </a:ext>
            </a:extLst>
          </p:cNvPr>
          <p:cNvGraphicFramePr>
            <a:graphicFrameLocks noGrp="1"/>
          </p:cNvGraphicFramePr>
          <p:nvPr>
            <p:extLst>
              <p:ext uri="{D42A27DB-BD31-4B8C-83A1-F6EECF244321}">
                <p14:modId xmlns:p14="http://schemas.microsoft.com/office/powerpoint/2010/main" val="3800494962"/>
              </p:ext>
            </p:extLst>
          </p:nvPr>
        </p:nvGraphicFramePr>
        <p:xfrm>
          <a:off x="148856" y="658835"/>
          <a:ext cx="8851605" cy="1645920"/>
        </p:xfrm>
        <a:graphic>
          <a:graphicData uri="http://schemas.openxmlformats.org/drawingml/2006/table">
            <a:tbl>
              <a:tblPr firstRow="1" bandRow="1">
                <a:tableStyleId>{5C22544A-7EE6-4342-B048-85BDC9FD1C3A}</a:tableStyleId>
              </a:tblPr>
              <a:tblGrid>
                <a:gridCol w="790328">
                  <a:extLst>
                    <a:ext uri="{9D8B030D-6E8A-4147-A177-3AD203B41FA5}">
                      <a16:colId xmlns:a16="http://schemas.microsoft.com/office/drawing/2014/main" val="1267599065"/>
                    </a:ext>
                  </a:extLst>
                </a:gridCol>
                <a:gridCol w="917471">
                  <a:extLst>
                    <a:ext uri="{9D8B030D-6E8A-4147-A177-3AD203B41FA5}">
                      <a16:colId xmlns:a16="http://schemas.microsoft.com/office/drawing/2014/main" val="3534273864"/>
                    </a:ext>
                  </a:extLst>
                </a:gridCol>
                <a:gridCol w="1099196">
                  <a:extLst>
                    <a:ext uri="{9D8B030D-6E8A-4147-A177-3AD203B41FA5}">
                      <a16:colId xmlns:a16="http://schemas.microsoft.com/office/drawing/2014/main" val="1873695381"/>
                    </a:ext>
                  </a:extLst>
                </a:gridCol>
                <a:gridCol w="2073349">
                  <a:extLst>
                    <a:ext uri="{9D8B030D-6E8A-4147-A177-3AD203B41FA5}">
                      <a16:colId xmlns:a16="http://schemas.microsoft.com/office/drawing/2014/main" val="2150496158"/>
                    </a:ext>
                  </a:extLst>
                </a:gridCol>
                <a:gridCol w="3269490">
                  <a:extLst>
                    <a:ext uri="{9D8B030D-6E8A-4147-A177-3AD203B41FA5}">
                      <a16:colId xmlns:a16="http://schemas.microsoft.com/office/drawing/2014/main" val="2296700634"/>
                    </a:ext>
                  </a:extLst>
                </a:gridCol>
                <a:gridCol w="701771">
                  <a:extLst>
                    <a:ext uri="{9D8B030D-6E8A-4147-A177-3AD203B41FA5}">
                      <a16:colId xmlns:a16="http://schemas.microsoft.com/office/drawing/2014/main" val="2455434984"/>
                    </a:ext>
                  </a:extLst>
                </a:gridCol>
              </a:tblGrid>
              <a:tr h="275772">
                <a:tc>
                  <a:txBody>
                    <a:bodyPr/>
                    <a:lstStyle/>
                    <a:p>
                      <a:pPr algn="l"/>
                      <a:r>
                        <a:rPr lang="en-US" sz="1200" dirty="0"/>
                        <a:t>Major Category </a:t>
                      </a:r>
                    </a:p>
                  </a:txBody>
                  <a:tcPr anchor="ctr">
                    <a:solidFill>
                      <a:srgbClr val="5B739B"/>
                    </a:solidFill>
                  </a:tcPr>
                </a:tc>
                <a:tc>
                  <a:txBody>
                    <a:bodyPr/>
                    <a:lstStyle/>
                    <a:p>
                      <a:pPr algn="l"/>
                      <a:r>
                        <a:rPr lang="en-US" sz="1200" dirty="0"/>
                        <a:t>Detailed Category</a:t>
                      </a:r>
                    </a:p>
                  </a:txBody>
                  <a:tcPr anchor="ctr">
                    <a:solidFill>
                      <a:srgbClr val="5B739B"/>
                    </a:solidFill>
                  </a:tcPr>
                </a:tc>
                <a:tc>
                  <a:txBody>
                    <a:bodyPr/>
                    <a:lstStyle/>
                    <a:p>
                      <a:r>
                        <a:rPr lang="en-US" sz="1200" dirty="0"/>
                        <a:t>Code</a:t>
                      </a:r>
                    </a:p>
                  </a:txBody>
                  <a:tcPr anchor="ctr">
                    <a:solidFill>
                      <a:srgbClr val="5B739B"/>
                    </a:solidFill>
                  </a:tcPr>
                </a:tc>
                <a:tc>
                  <a:txBody>
                    <a:bodyPr/>
                    <a:lstStyle/>
                    <a:p>
                      <a:r>
                        <a:rPr lang="en-US" sz="1200" dirty="0"/>
                        <a:t>Indicator</a:t>
                      </a:r>
                    </a:p>
                  </a:txBody>
                  <a:tcPr anchor="ctr">
                    <a:solidFill>
                      <a:srgbClr val="5B739B"/>
                    </a:solidFill>
                  </a:tcPr>
                </a:tc>
                <a:tc>
                  <a:txBody>
                    <a:bodyPr/>
                    <a:lstStyle/>
                    <a:p>
                      <a:r>
                        <a:rPr lang="en-US" sz="1200" dirty="0"/>
                        <a:t>Short Description</a:t>
                      </a:r>
                    </a:p>
                  </a:txBody>
                  <a:tcPr anchor="ctr">
                    <a:solidFill>
                      <a:srgbClr val="5B739B"/>
                    </a:solidFill>
                  </a:tcPr>
                </a:tc>
                <a:tc>
                  <a:txBody>
                    <a:bodyPr/>
                    <a:lstStyle/>
                    <a:p>
                      <a:pPr algn="ctr"/>
                      <a:r>
                        <a:rPr lang="en-US" sz="1200" dirty="0"/>
                        <a:t>Unit</a:t>
                      </a:r>
                    </a:p>
                  </a:txBody>
                  <a:tcPr anchor="ctr">
                    <a:solidFill>
                      <a:srgbClr val="5B739B"/>
                    </a:solidFill>
                  </a:tcPr>
                </a:tc>
                <a:extLst>
                  <a:ext uri="{0D108BD9-81ED-4DB2-BD59-A6C34878D82A}">
                    <a16:rowId xmlns:a16="http://schemas.microsoft.com/office/drawing/2014/main" val="4075951032"/>
                  </a:ext>
                </a:extLst>
              </a:tr>
              <a:tr h="370840">
                <a:tc>
                  <a:txBody>
                    <a:bodyPr/>
                    <a:lstStyle/>
                    <a:p>
                      <a:pPr algn="l"/>
                      <a:r>
                        <a:rPr lang="en-US" sz="1200" dirty="0"/>
                        <a:t>Flood Hazard Risk</a:t>
                      </a:r>
                    </a:p>
                  </a:txBody>
                  <a:tcPr anchor="ctr">
                    <a:solidFill>
                      <a:srgbClr val="CAD7EE"/>
                    </a:solidFill>
                  </a:tcPr>
                </a:tc>
                <a:tc>
                  <a:txBody>
                    <a:bodyPr/>
                    <a:lstStyle/>
                    <a:p>
                      <a:pPr algn="l"/>
                      <a:r>
                        <a:rPr lang="en-US" sz="1200" dirty="0"/>
                        <a:t>Floodplain Area</a:t>
                      </a:r>
                    </a:p>
                  </a:txBody>
                  <a:tcPr anchor="ctr">
                    <a:solidFill>
                      <a:srgbClr val="CAD7EE"/>
                    </a:solidFill>
                  </a:tcPr>
                </a:tc>
                <a:tc>
                  <a:txBody>
                    <a:bodyPr/>
                    <a:lstStyle/>
                    <a:p>
                      <a:r>
                        <a:rPr lang="en-US" sz="1200" b="1" dirty="0"/>
                        <a:t>SFHA</a:t>
                      </a:r>
                    </a:p>
                  </a:txBody>
                  <a:tcPr anchor="ctr">
                    <a:solidFill>
                      <a:srgbClr val="CAD7EE"/>
                    </a:solidFill>
                  </a:tcPr>
                </a:tc>
                <a:tc>
                  <a:txBody>
                    <a:bodyPr/>
                    <a:lstStyle/>
                    <a:p>
                      <a:r>
                        <a:rPr lang="en-US" sz="1200" b="1" dirty="0"/>
                        <a:t>Floodplain Area                 </a:t>
                      </a:r>
                      <a:r>
                        <a:rPr lang="en-US" sz="1200" b="0" dirty="0"/>
                        <a:t>(Unincorporated Area Scale and Larger)</a:t>
                      </a:r>
                    </a:p>
                  </a:txBody>
                  <a:tcPr anchor="ctr">
                    <a:solidFill>
                      <a:srgbClr val="CAD7EE"/>
                    </a:solidFill>
                  </a:tcPr>
                </a:tc>
                <a:tc>
                  <a:txBody>
                    <a:bodyPr/>
                    <a:lstStyle/>
                    <a:p>
                      <a:r>
                        <a:rPr lang="en-US" sz="1200" dirty="0"/>
                        <a:t>Acreage of modified Special Flood Hazard Area (SFHA), or 1%-annual-chance (100-yr) floodplain</a:t>
                      </a:r>
                    </a:p>
                    <a:p>
                      <a:endParaRPr lang="en-US" sz="1200" dirty="0"/>
                    </a:p>
                    <a:p>
                      <a:r>
                        <a:rPr lang="en-US" sz="1200" dirty="0"/>
                        <a:t>Areas excluded from Total aSFHA:  Open water lakes &gt; 10 acres; Large river bank-to-bank &gt; 500 ft.; Federal lands &gt; 10 acres.</a:t>
                      </a:r>
                    </a:p>
                  </a:txBody>
                  <a:tcPr anchor="ctr">
                    <a:solidFill>
                      <a:srgbClr val="CAD7EE"/>
                    </a:solidFill>
                  </a:tcPr>
                </a:tc>
                <a:tc>
                  <a:txBody>
                    <a:bodyPr/>
                    <a:lstStyle/>
                    <a:p>
                      <a:pPr algn="ctr"/>
                      <a:r>
                        <a:rPr lang="en-US" sz="1200" b="0" dirty="0"/>
                        <a:t>Acres</a:t>
                      </a:r>
                    </a:p>
                  </a:txBody>
                  <a:tcPr anchor="ctr">
                    <a:solidFill>
                      <a:srgbClr val="CAD7EE"/>
                    </a:solidFill>
                  </a:tcPr>
                </a:tc>
                <a:extLst>
                  <a:ext uri="{0D108BD9-81ED-4DB2-BD59-A6C34878D82A}">
                    <a16:rowId xmlns:a16="http://schemas.microsoft.com/office/drawing/2014/main" val="1114062085"/>
                  </a:ext>
                </a:extLst>
              </a:tr>
            </a:tbl>
          </a:graphicData>
        </a:graphic>
      </p:graphicFrame>
      <p:graphicFrame>
        <p:nvGraphicFramePr>
          <p:cNvPr id="14" name="Table 2">
            <a:extLst>
              <a:ext uri="{FF2B5EF4-FFF2-40B4-BE49-F238E27FC236}">
                <a16:creationId xmlns:a16="http://schemas.microsoft.com/office/drawing/2014/main" id="{7E718255-385A-40DB-B1B8-9FA10D97764A}"/>
              </a:ext>
            </a:extLst>
          </p:cNvPr>
          <p:cNvGraphicFramePr>
            <a:graphicFrameLocks noGrp="1"/>
          </p:cNvGraphicFramePr>
          <p:nvPr>
            <p:extLst>
              <p:ext uri="{D42A27DB-BD31-4B8C-83A1-F6EECF244321}">
                <p14:modId xmlns:p14="http://schemas.microsoft.com/office/powerpoint/2010/main" val="2413966699"/>
              </p:ext>
            </p:extLst>
          </p:nvPr>
        </p:nvGraphicFramePr>
        <p:xfrm>
          <a:off x="148856" y="2524439"/>
          <a:ext cx="8851604" cy="2744652"/>
        </p:xfrm>
        <a:graphic>
          <a:graphicData uri="http://schemas.openxmlformats.org/drawingml/2006/table">
            <a:tbl>
              <a:tblPr firstRow="1" bandRow="1">
                <a:tableStyleId>{5C22544A-7EE6-4342-B048-85BDC9FD1C3A}</a:tableStyleId>
              </a:tblPr>
              <a:tblGrid>
                <a:gridCol w="3742660">
                  <a:extLst>
                    <a:ext uri="{9D8B030D-6E8A-4147-A177-3AD203B41FA5}">
                      <a16:colId xmlns:a16="http://schemas.microsoft.com/office/drawing/2014/main" val="2004036117"/>
                    </a:ext>
                  </a:extLst>
                </a:gridCol>
                <a:gridCol w="3785191">
                  <a:extLst>
                    <a:ext uri="{9D8B030D-6E8A-4147-A177-3AD203B41FA5}">
                      <a16:colId xmlns:a16="http://schemas.microsoft.com/office/drawing/2014/main" val="1635034"/>
                    </a:ext>
                  </a:extLst>
                </a:gridCol>
                <a:gridCol w="1323753">
                  <a:extLst>
                    <a:ext uri="{9D8B030D-6E8A-4147-A177-3AD203B41FA5}">
                      <a16:colId xmlns:a16="http://schemas.microsoft.com/office/drawing/2014/main" val="715843965"/>
                    </a:ext>
                  </a:extLst>
                </a:gridCol>
              </a:tblGrid>
              <a:tr h="275772">
                <a:tc>
                  <a:txBody>
                    <a:bodyPr/>
                    <a:lstStyle/>
                    <a:p>
                      <a:r>
                        <a:rPr lang="en-US" sz="1200" dirty="0"/>
                        <a:t>Rationale</a:t>
                      </a:r>
                    </a:p>
                  </a:txBody>
                  <a:tcPr anchor="ctr">
                    <a:solidFill>
                      <a:srgbClr val="5B739B"/>
                    </a:solidFill>
                  </a:tcPr>
                </a:tc>
                <a:tc>
                  <a:txBody>
                    <a:bodyPr/>
                    <a:lstStyle/>
                    <a:p>
                      <a:r>
                        <a:rPr lang="en-US" sz="1200" dirty="0"/>
                        <a:t>Recommendations</a:t>
                      </a:r>
                    </a:p>
                  </a:txBody>
                  <a:tcPr anchor="ctr">
                    <a:solidFill>
                      <a:srgbClr val="5B739B"/>
                    </a:solidFill>
                  </a:tcPr>
                </a:tc>
                <a:tc>
                  <a:txBody>
                    <a:bodyPr/>
                    <a:lstStyle/>
                    <a:p>
                      <a:r>
                        <a:rPr lang="en-US" sz="1200" dirty="0"/>
                        <a:t>Data Source</a:t>
                      </a:r>
                    </a:p>
                  </a:txBody>
                  <a:tcPr anchor="ctr">
                    <a:solidFill>
                      <a:srgbClr val="5B739B"/>
                    </a:solidFill>
                  </a:tcPr>
                </a:tc>
                <a:extLst>
                  <a:ext uri="{0D108BD9-81ED-4DB2-BD59-A6C34878D82A}">
                    <a16:rowId xmlns:a16="http://schemas.microsoft.com/office/drawing/2014/main" val="4075951032"/>
                  </a:ext>
                </a:extLst>
              </a:tr>
              <a:tr h="628789">
                <a:tc>
                  <a:txBody>
                    <a:bodyPr/>
                    <a:lstStyle/>
                    <a:p>
                      <a:r>
                        <a:rPr lang="en-US" sz="1200" dirty="0"/>
                        <a:t>For unincorporated areas and at the county level, it can be more challenging for communities larger in geographic size to enforce their floodplain management ordinance. Often larger jurisdictions have more acres and miles of floodplain extent than compared to smaller communities. In smaller communities, the floodplain area is compacted and thus new development in the floodplain should be easier to monitor than larger rural areas or countywide. </a:t>
                      </a:r>
                    </a:p>
                    <a:p>
                      <a:endParaRPr lang="en-US" sz="1200" dirty="0"/>
                    </a:p>
                    <a:p>
                      <a:r>
                        <a:rPr lang="en-US" sz="1200" dirty="0"/>
                        <a:t>The acreage of the SFHA (aSFHA) is a programming variable required for those communities participating in FEMA’s Community Rating System (CRS) program.</a:t>
                      </a:r>
                    </a:p>
                  </a:txBody>
                  <a:tcPr anchor="ctr">
                    <a:solidFill>
                      <a:srgbClr val="CAD7EE"/>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Larger jurisdictions must be vigilant in monitoring and permitting new development for an expansive geographic area that includes a large amount floodplain area/miles.</a:t>
                      </a:r>
                    </a:p>
                  </a:txBody>
                  <a:tcPr marL="68580" marR="68580" marT="0" marB="0" anchor="ctr">
                    <a:solidFill>
                      <a:srgbClr val="CAD7EE"/>
                    </a:solidFill>
                  </a:tcPr>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FEMA FIRM</a:t>
                      </a:r>
                    </a:p>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Streams and Waterbodies (USGS NHD 24K), National Public Lands (USGS PAD-US)</a:t>
                      </a:r>
                    </a:p>
                  </a:txBody>
                  <a:tcPr marL="68580" marR="68580" marT="0" marB="0" anchor="ctr">
                    <a:solidFill>
                      <a:srgbClr val="CAD7EE"/>
                    </a:solidFill>
                  </a:tcPr>
                </a:tc>
                <a:extLst>
                  <a:ext uri="{0D108BD9-81ED-4DB2-BD59-A6C34878D82A}">
                    <a16:rowId xmlns:a16="http://schemas.microsoft.com/office/drawing/2014/main" val="1114062085"/>
                  </a:ext>
                </a:extLst>
              </a:tr>
            </a:tbl>
          </a:graphicData>
        </a:graphic>
      </p:graphicFrame>
      <p:sp>
        <p:nvSpPr>
          <p:cNvPr id="5" name="Title 1">
            <a:extLst>
              <a:ext uri="{FF2B5EF4-FFF2-40B4-BE49-F238E27FC236}">
                <a16:creationId xmlns:a16="http://schemas.microsoft.com/office/drawing/2014/main" id="{1F764879-3B49-4902-8E62-E30EAC2114E2}"/>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a:t>
            </a:r>
          </a:p>
        </p:txBody>
      </p:sp>
    </p:spTree>
    <p:extLst>
      <p:ext uri="{BB962C8B-B14F-4D97-AF65-F5344CB8AC3E}">
        <p14:creationId xmlns:p14="http://schemas.microsoft.com/office/powerpoint/2010/main" val="226295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1FD407-1959-4EA1-9610-658F4E2B5C69}"/>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Top 20% Rankings</a:t>
            </a:r>
            <a:endParaRPr lang="en-US" sz="1100" dirty="0">
              <a:solidFill>
                <a:schemeClr val="bg1"/>
              </a:solidFill>
            </a:endParaRPr>
          </a:p>
        </p:txBody>
      </p:sp>
      <p:graphicFrame>
        <p:nvGraphicFramePr>
          <p:cNvPr id="14" name="Table 13">
            <a:extLst>
              <a:ext uri="{FF2B5EF4-FFF2-40B4-BE49-F238E27FC236}">
                <a16:creationId xmlns:a16="http://schemas.microsoft.com/office/drawing/2014/main" id="{9BA499F4-587F-4216-B050-AC259D64A262}"/>
              </a:ext>
            </a:extLst>
          </p:cNvPr>
          <p:cNvGraphicFramePr>
            <a:graphicFrameLocks noGrp="1"/>
          </p:cNvGraphicFramePr>
          <p:nvPr>
            <p:extLst>
              <p:ext uri="{D42A27DB-BD31-4B8C-83A1-F6EECF244321}">
                <p14:modId xmlns:p14="http://schemas.microsoft.com/office/powerpoint/2010/main" val="262280391"/>
              </p:ext>
            </p:extLst>
          </p:nvPr>
        </p:nvGraphicFramePr>
        <p:xfrm>
          <a:off x="5361039" y="4968117"/>
          <a:ext cx="3565654" cy="1598172"/>
        </p:xfrm>
        <a:graphic>
          <a:graphicData uri="http://schemas.openxmlformats.org/drawingml/2006/table">
            <a:tbl>
              <a:tblPr/>
              <a:tblGrid>
                <a:gridCol w="3565654">
                  <a:extLst>
                    <a:ext uri="{9D8B030D-6E8A-4147-A177-3AD203B41FA5}">
                      <a16:colId xmlns:a16="http://schemas.microsoft.com/office/drawing/2014/main" val="610683751"/>
                    </a:ext>
                  </a:extLst>
                </a:gridCol>
              </a:tblGrid>
              <a:tr h="121875">
                <a:tc>
                  <a:txBody>
                    <a:bodyPr/>
                    <a:lstStyle/>
                    <a:p>
                      <a:pPr algn="l" fontAlgn="b"/>
                      <a:r>
                        <a:rPr lang="en-US" sz="800" b="1" i="1" u="none" strike="noStrike" dirty="0">
                          <a:solidFill>
                            <a:srgbClr val="000000"/>
                          </a:solidFill>
                          <a:effectLst/>
                          <a:latin typeface="Calibri" panose="020F0502020204030204" pitchFamily="34" charset="0"/>
                        </a:rPr>
                        <a:t>Colors: </a:t>
                      </a:r>
                    </a:p>
                  </a:txBody>
                  <a:tcPr marL="4404" marR="4404" marT="4404" marB="0" anchor="b">
                    <a:lnL>
                      <a:noFill/>
                    </a:lnL>
                    <a:lnR>
                      <a:noFill/>
                    </a:lnR>
                    <a:lnT>
                      <a:noFill/>
                    </a:lnT>
                    <a:lnB>
                      <a:noFill/>
                    </a:lnB>
                    <a:noFill/>
                  </a:tcPr>
                </a:tc>
                <a:extLst>
                  <a:ext uri="{0D108BD9-81ED-4DB2-BD59-A6C34878D82A}">
                    <a16:rowId xmlns:a16="http://schemas.microsoft.com/office/drawing/2014/main" val="809364525"/>
                  </a:ext>
                </a:extLst>
              </a:tr>
              <a:tr h="322378">
                <a:tc>
                  <a:txBody>
                    <a:bodyPr/>
                    <a:lstStyle/>
                    <a:p>
                      <a:pPr algn="l" fontAlgn="b"/>
                      <a:r>
                        <a:rPr lang="en-US" sz="800" b="0" i="0" u="none" strike="noStrike" dirty="0">
                          <a:solidFill>
                            <a:srgbClr val="000000"/>
                          </a:solidFill>
                          <a:effectLst/>
                          <a:latin typeface="Calibri" panose="020F0502020204030204" pitchFamily="34" charset="0"/>
                        </a:rPr>
                        <a:t>Black --&gt; Incorporated areas</a:t>
                      </a:r>
                    </a:p>
                    <a:p>
                      <a:pPr algn="l" fontAlgn="b"/>
                      <a:r>
                        <a:rPr lang="en-US" sz="800" b="0" i="0" u="none" strike="noStrike" dirty="0">
                          <a:solidFill>
                            <a:srgbClr val="806000"/>
                          </a:solidFill>
                          <a:effectLst/>
                          <a:latin typeface="Calibri" panose="020F0502020204030204" pitchFamily="34" charset="0"/>
                        </a:rPr>
                        <a:t>Brown --&gt; Unincorporated areas</a:t>
                      </a:r>
                      <a:endParaRPr lang="en-US" sz="800" b="0" i="0" u="none" strike="noStrike" dirty="0">
                        <a:solidFill>
                          <a:srgbClr val="000000"/>
                        </a:solidFill>
                        <a:effectLst/>
                        <a:latin typeface="Calibri" panose="020F0502020204030204" pitchFamily="34" charset="0"/>
                      </a:endParaRPr>
                    </a:p>
                    <a:p>
                      <a:pPr algn="l" fontAlgn="b"/>
                      <a:r>
                        <a:rPr lang="en-US" sz="800" b="0" i="0" u="none" strike="noStrike" dirty="0">
                          <a:solidFill>
                            <a:srgbClr val="548235"/>
                          </a:solidFill>
                          <a:effectLst/>
                          <a:latin typeface="Calibri" panose="020F0502020204030204" pitchFamily="34" charset="0"/>
                        </a:rPr>
                        <a:t>Green --&gt; Counties (Total)</a:t>
                      </a:r>
                      <a:endParaRPr lang="en-US" sz="800" b="0" i="0" u="none" strike="noStrike" dirty="0">
                        <a:solidFill>
                          <a:srgbClr val="000000"/>
                        </a:solidFill>
                        <a:effectLst/>
                        <a:latin typeface="Calibri" panose="020F0502020204030204" pitchFamily="34" charset="0"/>
                      </a:endParaRPr>
                    </a:p>
                    <a:p>
                      <a:pPr algn="l" fontAlgn="b"/>
                      <a:r>
                        <a:rPr lang="en-US" sz="800" b="0" i="0" u="none" strike="noStrike" dirty="0">
                          <a:solidFill>
                            <a:srgbClr val="FF0000"/>
                          </a:solidFill>
                          <a:effectLst/>
                          <a:latin typeface="Calibri" panose="020F0502020204030204" pitchFamily="34" charset="0"/>
                        </a:rPr>
                        <a:t>Red --&gt; Split communities</a:t>
                      </a:r>
                      <a:endParaRPr lang="en-US" sz="800" b="0" i="0" u="none" strike="noStrike" dirty="0">
                        <a:solidFill>
                          <a:srgbClr val="7030A0"/>
                        </a:solidFill>
                        <a:effectLst/>
                        <a:latin typeface="Calibri" panose="020F0502020204030204" pitchFamily="34" charset="0"/>
                      </a:endParaRPr>
                    </a:p>
                    <a:p>
                      <a:pPr algn="l" fontAlgn="b"/>
                      <a:r>
                        <a:rPr lang="en-US" sz="800" b="0" i="0" u="none" strike="noStrike" dirty="0">
                          <a:solidFill>
                            <a:srgbClr val="0070C0"/>
                          </a:solidFill>
                          <a:effectLst/>
                          <a:latin typeface="Calibri" panose="020F0502020204030204" pitchFamily="34" charset="0"/>
                        </a:rPr>
                        <a:t>Blue --&gt; Incorporated communities participating in the National Flood Insurance Program (NFIP) with no regulatory Special Flood Hazard Area (SFHA)</a:t>
                      </a:r>
                      <a:endParaRPr lang="en-US" sz="800" b="0" i="0" u="none" strike="noStrike" dirty="0">
                        <a:solidFill>
                          <a:srgbClr val="002060"/>
                        </a:solidFill>
                        <a:effectLst/>
                        <a:latin typeface="Calibri" panose="020F0502020204030204" pitchFamily="34" charset="0"/>
                      </a:endParaRPr>
                    </a:p>
                    <a:p>
                      <a:pPr algn="l" fontAlgn="b"/>
                      <a:r>
                        <a:rPr lang="en-US" sz="800" b="0" i="0" u="none" strike="noStrike" dirty="0">
                          <a:solidFill>
                            <a:srgbClr val="7030A0"/>
                          </a:solidFill>
                          <a:effectLst/>
                          <a:latin typeface="Calibri" panose="020F0502020204030204" pitchFamily="34" charset="0"/>
                        </a:rPr>
                        <a:t>Purple --&gt; Incorporated communities with no regulatory Special Flood Hazard Area (SFHA) not participating in the National Flood Insurance Program (NFIP) (not mentioned in the FEMA's Community Status Book Report)</a:t>
                      </a:r>
                      <a:endParaRPr lang="en-US" sz="800" b="0" i="0" u="none" strike="noStrike" dirty="0">
                        <a:solidFill>
                          <a:srgbClr val="000000"/>
                        </a:solidFill>
                        <a:effectLst/>
                        <a:latin typeface="Calibri" panose="020F0502020204030204" pitchFamily="34" charset="0"/>
                      </a:endParaRPr>
                    </a:p>
                  </a:txBody>
                  <a:tcPr marL="4404" marR="4404" marT="4404" marB="0" anchor="b">
                    <a:lnL>
                      <a:noFill/>
                    </a:lnL>
                    <a:lnR>
                      <a:noFill/>
                    </a:lnR>
                    <a:lnT>
                      <a:noFill/>
                    </a:lnT>
                    <a:lnB>
                      <a:noFill/>
                    </a:lnB>
                    <a:noFill/>
                  </a:tcPr>
                </a:tc>
                <a:extLst>
                  <a:ext uri="{0D108BD9-81ED-4DB2-BD59-A6C34878D82A}">
                    <a16:rowId xmlns:a16="http://schemas.microsoft.com/office/drawing/2014/main" val="3173107657"/>
                  </a:ext>
                </a:extLst>
              </a:tr>
              <a:tr h="121875">
                <a:tc>
                  <a:txBody>
                    <a:bodyPr/>
                    <a:lstStyle/>
                    <a:p>
                      <a:pPr algn="l" fontAlgn="b"/>
                      <a:r>
                        <a:rPr lang="en-US" sz="800" b="0" i="0" u="none" strike="noStrike" dirty="0">
                          <a:solidFill>
                            <a:srgbClr val="000000"/>
                          </a:solidFill>
                          <a:effectLst/>
                          <a:highlight>
                            <a:srgbClr val="CAD7EE"/>
                          </a:highlight>
                          <a:latin typeface="Calibri" panose="020F0502020204030204" pitchFamily="34" charset="0"/>
                        </a:rPr>
                        <a:t>Black on blue</a:t>
                      </a:r>
                      <a:r>
                        <a:rPr lang="en-US" sz="800" b="0" i="0" u="none" strike="noStrike" dirty="0">
                          <a:solidFill>
                            <a:srgbClr val="000000"/>
                          </a:solidFill>
                          <a:effectLst/>
                          <a:latin typeface="Calibri" panose="020F0502020204030204" pitchFamily="34" charset="0"/>
                        </a:rPr>
                        <a:t>: Six incorporated communities included in the detailed risk study (Camden-on-Gauley, Clendenin, Rainelle, Richwood, White Sulphur Springs, and Marlinton)</a:t>
                      </a:r>
                    </a:p>
                  </a:txBody>
                  <a:tcPr marL="4404" marR="4404" marT="4404" marB="0" anchor="b">
                    <a:lnL>
                      <a:noFill/>
                    </a:lnL>
                    <a:lnR>
                      <a:noFill/>
                    </a:lnR>
                    <a:lnT>
                      <a:noFill/>
                    </a:lnT>
                    <a:lnB>
                      <a:noFill/>
                    </a:lnB>
                    <a:noFill/>
                  </a:tcPr>
                </a:tc>
                <a:extLst>
                  <a:ext uri="{0D108BD9-81ED-4DB2-BD59-A6C34878D82A}">
                    <a16:rowId xmlns:a16="http://schemas.microsoft.com/office/drawing/2014/main" val="4106822789"/>
                  </a:ext>
                </a:extLst>
              </a:tr>
            </a:tbl>
          </a:graphicData>
        </a:graphic>
      </p:graphicFrame>
      <p:graphicFrame>
        <p:nvGraphicFramePr>
          <p:cNvPr id="6" name="Table 5">
            <a:extLst>
              <a:ext uri="{FF2B5EF4-FFF2-40B4-BE49-F238E27FC236}">
                <a16:creationId xmlns:a16="http://schemas.microsoft.com/office/drawing/2014/main" id="{78110D5A-6B38-4478-BEDF-E5470F960D61}"/>
              </a:ext>
            </a:extLst>
          </p:cNvPr>
          <p:cNvGraphicFramePr>
            <a:graphicFrameLocks noGrp="1"/>
          </p:cNvGraphicFramePr>
          <p:nvPr>
            <p:extLst>
              <p:ext uri="{D42A27DB-BD31-4B8C-83A1-F6EECF244321}">
                <p14:modId xmlns:p14="http://schemas.microsoft.com/office/powerpoint/2010/main" val="2564007825"/>
              </p:ext>
            </p:extLst>
          </p:nvPr>
        </p:nvGraphicFramePr>
        <p:xfrm>
          <a:off x="2169303" y="486384"/>
          <a:ext cx="5521870" cy="6321688"/>
        </p:xfrm>
        <a:graphic>
          <a:graphicData uri="http://schemas.openxmlformats.org/drawingml/2006/table">
            <a:tbl>
              <a:tblPr/>
              <a:tblGrid>
                <a:gridCol w="244224">
                  <a:extLst>
                    <a:ext uri="{9D8B030D-6E8A-4147-A177-3AD203B41FA5}">
                      <a16:colId xmlns:a16="http://schemas.microsoft.com/office/drawing/2014/main" val="3552809806"/>
                    </a:ext>
                  </a:extLst>
                </a:gridCol>
                <a:gridCol w="785562">
                  <a:extLst>
                    <a:ext uri="{9D8B030D-6E8A-4147-A177-3AD203B41FA5}">
                      <a16:colId xmlns:a16="http://schemas.microsoft.com/office/drawing/2014/main" val="709725055"/>
                    </a:ext>
                  </a:extLst>
                </a:gridCol>
                <a:gridCol w="544262">
                  <a:extLst>
                    <a:ext uri="{9D8B030D-6E8A-4147-A177-3AD203B41FA5}">
                      <a16:colId xmlns:a16="http://schemas.microsoft.com/office/drawing/2014/main" val="2701305916"/>
                    </a:ext>
                  </a:extLst>
                </a:gridCol>
                <a:gridCol w="847474">
                  <a:extLst>
                    <a:ext uri="{9D8B030D-6E8A-4147-A177-3AD203B41FA5}">
                      <a16:colId xmlns:a16="http://schemas.microsoft.com/office/drawing/2014/main" val="1383858778"/>
                    </a:ext>
                  </a:extLst>
                </a:gridCol>
                <a:gridCol w="544262">
                  <a:extLst>
                    <a:ext uri="{9D8B030D-6E8A-4147-A177-3AD203B41FA5}">
                      <a16:colId xmlns:a16="http://schemas.microsoft.com/office/drawing/2014/main" val="749113149"/>
                    </a:ext>
                  </a:extLst>
                </a:gridCol>
                <a:gridCol w="1145550">
                  <a:extLst>
                    <a:ext uri="{9D8B030D-6E8A-4147-A177-3AD203B41FA5}">
                      <a16:colId xmlns:a16="http://schemas.microsoft.com/office/drawing/2014/main" val="2291605729"/>
                    </a:ext>
                  </a:extLst>
                </a:gridCol>
                <a:gridCol w="544262">
                  <a:extLst>
                    <a:ext uri="{9D8B030D-6E8A-4147-A177-3AD203B41FA5}">
                      <a16:colId xmlns:a16="http://schemas.microsoft.com/office/drawing/2014/main" val="2624867002"/>
                    </a:ext>
                  </a:extLst>
                </a:gridCol>
                <a:gridCol w="322012">
                  <a:extLst>
                    <a:ext uri="{9D8B030D-6E8A-4147-A177-3AD203B41FA5}">
                      <a16:colId xmlns:a16="http://schemas.microsoft.com/office/drawing/2014/main" val="893055113"/>
                    </a:ext>
                  </a:extLst>
                </a:gridCol>
                <a:gridCol w="544262">
                  <a:extLst>
                    <a:ext uri="{9D8B030D-6E8A-4147-A177-3AD203B41FA5}">
                      <a16:colId xmlns:a16="http://schemas.microsoft.com/office/drawing/2014/main" val="3686175526"/>
                    </a:ext>
                  </a:extLst>
                </a:gridCol>
              </a:tblGrid>
              <a:tr h="114052">
                <a:tc>
                  <a:txBody>
                    <a:bodyPr/>
                    <a:lstStyle/>
                    <a:p>
                      <a:pPr algn="ctr" fontAlgn="b"/>
                      <a:r>
                        <a:rPr lang="en-US" sz="660" b="1" i="0" u="none" strike="noStrike" dirty="0">
                          <a:solidFill>
                            <a:srgbClr val="000000"/>
                          </a:solidFill>
                          <a:effectLst/>
                          <a:latin typeface="Calibri" panose="020F0502020204030204" pitchFamily="34" charset="0"/>
                        </a:rPr>
                        <a:t>RANK</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660" b="1" i="0" u="none" strike="noStrike" dirty="0">
                          <a:solidFill>
                            <a:srgbClr val="000000"/>
                          </a:solidFill>
                          <a:effectLst/>
                          <a:latin typeface="Calibri" panose="020F0502020204030204" pitchFamily="34" charset="0"/>
                        </a:rPr>
                        <a:t>All Communities</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fontAlgn="b"/>
                      <a:r>
                        <a:rPr lang="en-US" sz="660" b="1" i="0" u="none" strike="noStrike" dirty="0" err="1">
                          <a:solidFill>
                            <a:srgbClr val="000000"/>
                          </a:solidFill>
                          <a:effectLst/>
                          <a:latin typeface="Calibri" panose="020F0502020204030204" pitchFamily="34" charset="0"/>
                        </a:rPr>
                        <a:t>Percent_Rank</a:t>
                      </a:r>
                      <a:endParaRPr lang="en-US" sz="660" b="1" i="0" u="none" strike="noStrike" dirty="0">
                        <a:solidFill>
                          <a:srgbClr val="000000"/>
                        </a:solidFill>
                        <a:effectLst/>
                        <a:latin typeface="Calibri" panose="020F0502020204030204" pitchFamily="34" charset="0"/>
                      </a:endParaRP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fontAlgn="b"/>
                      <a:r>
                        <a:rPr lang="en-US" sz="660" b="1" i="0" u="none" strike="noStrike" dirty="0">
                          <a:solidFill>
                            <a:srgbClr val="000000"/>
                          </a:solidFill>
                          <a:effectLst/>
                          <a:latin typeface="Calibri" panose="020F0502020204030204" pitchFamily="34" charset="0"/>
                        </a:rPr>
                        <a:t>Unincorporated Areas</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660" b="1" i="0" u="none" strike="noStrike" dirty="0" err="1">
                          <a:solidFill>
                            <a:srgbClr val="000000"/>
                          </a:solidFill>
                          <a:effectLst/>
                          <a:latin typeface="Calibri" panose="020F0502020204030204" pitchFamily="34" charset="0"/>
                        </a:rPr>
                        <a:t>Percent_Rank</a:t>
                      </a:r>
                      <a:endParaRPr lang="en-US" sz="660" b="1" i="0" u="none" strike="noStrike" dirty="0">
                        <a:solidFill>
                          <a:srgbClr val="000000"/>
                        </a:solidFill>
                        <a:effectLst/>
                        <a:latin typeface="Calibri" panose="020F0502020204030204" pitchFamily="34" charset="0"/>
                      </a:endParaRP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660" b="1" i="0" u="none" strike="noStrike" dirty="0">
                          <a:solidFill>
                            <a:srgbClr val="000000"/>
                          </a:solidFill>
                          <a:effectLst/>
                          <a:latin typeface="Calibri" panose="020F0502020204030204" pitchFamily="34" charset="0"/>
                        </a:rPr>
                        <a:t>Counties</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en-US" sz="660" b="1" i="0" u="none" strike="noStrike" dirty="0" err="1">
                          <a:solidFill>
                            <a:srgbClr val="000000"/>
                          </a:solidFill>
                          <a:effectLst/>
                          <a:latin typeface="Calibri" panose="020F0502020204030204" pitchFamily="34" charset="0"/>
                        </a:rPr>
                        <a:t>Percent_Rank</a:t>
                      </a:r>
                      <a:endParaRPr lang="en-US" sz="660" b="1" i="0" u="none" strike="noStrike" dirty="0">
                        <a:solidFill>
                          <a:srgbClr val="000000"/>
                        </a:solidFill>
                        <a:effectLst/>
                        <a:latin typeface="Calibri" panose="020F0502020204030204" pitchFamily="34" charset="0"/>
                      </a:endParaRP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en-US" sz="660" b="1" i="0" u="none" strike="noStrike" dirty="0">
                          <a:solidFill>
                            <a:srgbClr val="000000"/>
                          </a:solidFill>
                          <a:effectLst/>
                          <a:latin typeface="Calibri" panose="020F0502020204030204" pitchFamily="34" charset="0"/>
                        </a:rPr>
                        <a:t>Regions</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fontAlgn="b"/>
                      <a:r>
                        <a:rPr lang="en-US" sz="660" b="1" i="0" u="none" strike="noStrike" dirty="0" err="1">
                          <a:solidFill>
                            <a:srgbClr val="000000"/>
                          </a:solidFill>
                          <a:effectLst/>
                          <a:latin typeface="Calibri" panose="020F0502020204030204" pitchFamily="34" charset="0"/>
                        </a:rPr>
                        <a:t>Percent_Rank</a:t>
                      </a:r>
                      <a:endParaRPr lang="en-US" sz="660" b="1" i="0" u="none" strike="noStrike" dirty="0">
                        <a:solidFill>
                          <a:srgbClr val="000000"/>
                        </a:solidFill>
                        <a:effectLst/>
                        <a:latin typeface="Calibri" panose="020F0502020204030204" pitchFamily="34" charset="0"/>
                      </a:endParaRP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328564536"/>
                  </a:ext>
                </a:extLst>
              </a:tr>
              <a:tr h="108620">
                <a:tc>
                  <a:txBody>
                    <a:bodyPr/>
                    <a:lstStyle/>
                    <a:p>
                      <a:pPr algn="ctr" fontAlgn="b"/>
                      <a:r>
                        <a:rPr lang="en-US" sz="660" b="1" i="0" u="none" strike="noStrike" dirty="0">
                          <a:solidFill>
                            <a:srgbClr val="000000"/>
                          </a:solidFill>
                          <a:effectLst/>
                          <a:latin typeface="Calibri" panose="020F0502020204030204" pitchFamily="34" charset="0"/>
                        </a:rPr>
                        <a:t>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Hampshire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100.0%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Hampshire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100.0%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HAMPSHIRE</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100.0%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1" i="0" u="none" strike="noStrike">
                          <a:solidFill>
                            <a:srgbClr val="000000"/>
                          </a:solidFill>
                          <a:effectLst/>
                          <a:latin typeface="Calibri" panose="020F0502020204030204" pitchFamily="34" charset="0"/>
                        </a:rPr>
                        <a:t>5</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100%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086633"/>
                  </a:ext>
                </a:extLst>
              </a:tr>
              <a:tr h="108620">
                <a:tc>
                  <a:txBody>
                    <a:bodyPr/>
                    <a:lstStyle/>
                    <a:p>
                      <a:pPr algn="ctr" fontAlgn="b"/>
                      <a:r>
                        <a:rPr lang="en-US" sz="660" b="1" i="0" u="none" strike="noStrike">
                          <a:solidFill>
                            <a:srgbClr val="000000"/>
                          </a:solidFill>
                          <a:effectLst/>
                          <a:latin typeface="Calibri" panose="020F0502020204030204" pitchFamily="34" charset="0"/>
                        </a:rPr>
                        <a:t>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Mason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99.6%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Mason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98.1%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KANAWHA</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98.1%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1" i="0" u="none" strike="noStrike">
                          <a:solidFill>
                            <a:srgbClr val="000000"/>
                          </a:solidFill>
                          <a:effectLst/>
                          <a:latin typeface="Calibri" panose="020F0502020204030204" pitchFamily="34" charset="0"/>
                        </a:rPr>
                        <a:t>8</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768360"/>
                  </a:ext>
                </a:extLst>
              </a:tr>
              <a:tr h="114052">
                <a:tc>
                  <a:txBody>
                    <a:bodyPr/>
                    <a:lstStyle/>
                    <a:p>
                      <a:pPr algn="ctr" fontAlgn="b"/>
                      <a:r>
                        <a:rPr lang="en-US" sz="660" b="1" i="0" u="none" strike="noStrike" dirty="0">
                          <a:solidFill>
                            <a:srgbClr val="000000"/>
                          </a:solidFill>
                          <a:effectLst/>
                          <a:latin typeface="Calibri" panose="020F0502020204030204" pitchFamily="34" charset="0"/>
                        </a:rPr>
                        <a:t>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Kanawha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99.2%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Kanawha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96.2%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MASON</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96.2%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1" i="0" u="none" strike="noStrike">
                          <a:solidFill>
                            <a:srgbClr val="000000"/>
                          </a:solidFill>
                          <a:effectLst/>
                          <a:latin typeface="Calibri" panose="020F0502020204030204" pitchFamily="34" charset="0"/>
                        </a:rPr>
                        <a:t>2</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678154"/>
                  </a:ext>
                </a:extLst>
              </a:tr>
              <a:tr h="108620">
                <a:tc>
                  <a:txBody>
                    <a:bodyPr/>
                    <a:lstStyle/>
                    <a:p>
                      <a:pPr algn="ctr" fontAlgn="b"/>
                      <a:r>
                        <a:rPr lang="en-US" sz="660" b="1" i="0" u="none" strike="noStrike">
                          <a:solidFill>
                            <a:srgbClr val="000000"/>
                          </a:solidFill>
                          <a:effectLst/>
                          <a:latin typeface="Calibri" panose="020F0502020204030204" pitchFamily="34" charset="0"/>
                        </a:rPr>
                        <a:t>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Greenbrier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98.9%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Greenbrier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94.4%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GREENBRIER</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94.4%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4425292"/>
                  </a:ext>
                </a:extLst>
              </a:tr>
              <a:tr h="108620">
                <a:tc>
                  <a:txBody>
                    <a:bodyPr/>
                    <a:lstStyle/>
                    <a:p>
                      <a:pPr algn="ctr" fontAlgn="b"/>
                      <a:r>
                        <a:rPr lang="en-US" sz="660" b="1" i="0" u="none" strike="noStrike" dirty="0">
                          <a:solidFill>
                            <a:srgbClr val="000000"/>
                          </a:solidFill>
                          <a:effectLst/>
                          <a:latin typeface="Calibri" panose="020F0502020204030204" pitchFamily="34" charset="0"/>
                        </a:rPr>
                        <a:t>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Randolph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98.5%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Randolph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92.5%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RANDOLPH</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92.5%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742226397"/>
                  </a:ext>
                </a:extLst>
              </a:tr>
              <a:tr h="108620">
                <a:tc>
                  <a:txBody>
                    <a:bodyPr/>
                    <a:lstStyle/>
                    <a:p>
                      <a:pPr algn="ctr" fontAlgn="b"/>
                      <a:r>
                        <a:rPr lang="en-US" sz="660" b="1" i="0" u="none" strike="noStrike" dirty="0">
                          <a:solidFill>
                            <a:srgbClr val="000000"/>
                          </a:solidFill>
                          <a:effectLst/>
                          <a:latin typeface="Calibri" panose="020F0502020204030204" pitchFamily="34" charset="0"/>
                        </a:rPr>
                        <a:t>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Webster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98.2%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Webster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90.7%</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WOOD</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90.7%</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822698561"/>
                  </a:ext>
                </a:extLst>
              </a:tr>
              <a:tr h="108620">
                <a:tc>
                  <a:txBody>
                    <a:bodyPr/>
                    <a:lstStyle/>
                    <a:p>
                      <a:pPr algn="ctr" fontAlgn="b"/>
                      <a:r>
                        <a:rPr lang="en-US" sz="660" b="1" i="0" u="none" strike="noStrike" dirty="0">
                          <a:solidFill>
                            <a:srgbClr val="000000"/>
                          </a:solidFill>
                          <a:effectLst/>
                          <a:latin typeface="Calibri" panose="020F0502020204030204" pitchFamily="34" charset="0"/>
                        </a:rPr>
                        <a:t>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Wood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97.8%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Wood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88.8%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WEBSTER</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88.8%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956166171"/>
                  </a:ext>
                </a:extLst>
              </a:tr>
              <a:tr h="108620">
                <a:tc>
                  <a:txBody>
                    <a:bodyPr/>
                    <a:lstStyle/>
                    <a:p>
                      <a:pPr algn="ctr" fontAlgn="b"/>
                      <a:r>
                        <a:rPr lang="en-US" sz="660" b="1" i="0" u="none" strike="noStrike" dirty="0">
                          <a:solidFill>
                            <a:srgbClr val="000000"/>
                          </a:solidFill>
                          <a:effectLst/>
                          <a:latin typeface="Calibri" panose="020F0502020204030204" pitchFamily="34" charset="0"/>
                        </a:rPr>
                        <a:t>8</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Hardy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97.5%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Hardy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87.0%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HARDY</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87.0%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437540383"/>
                  </a:ext>
                </a:extLst>
              </a:tr>
              <a:tr h="108620">
                <a:tc>
                  <a:txBody>
                    <a:bodyPr/>
                    <a:lstStyle/>
                    <a:p>
                      <a:pPr algn="ctr" fontAlgn="b"/>
                      <a:r>
                        <a:rPr lang="en-US" sz="660" b="1" i="0" u="none" strike="noStrike" dirty="0">
                          <a:solidFill>
                            <a:srgbClr val="000000"/>
                          </a:solidFill>
                          <a:effectLst/>
                          <a:latin typeface="Calibri" panose="020F0502020204030204" pitchFamily="34" charset="0"/>
                        </a:rPr>
                        <a:t>9</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Jackson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97.1%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Jackson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85.1%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JACKSON</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85.1%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517276633"/>
                  </a:ext>
                </a:extLst>
              </a:tr>
              <a:tr h="108620">
                <a:tc>
                  <a:txBody>
                    <a:bodyPr/>
                    <a:lstStyle/>
                    <a:p>
                      <a:pPr algn="ctr" fontAlgn="b"/>
                      <a:r>
                        <a:rPr lang="en-US" sz="660" b="1" i="0" u="none" strike="noStrike" dirty="0">
                          <a:solidFill>
                            <a:srgbClr val="000000"/>
                          </a:solidFill>
                          <a:effectLst/>
                          <a:latin typeface="Calibri" panose="020F0502020204030204" pitchFamily="34" charset="0"/>
                        </a:rPr>
                        <a:t>10</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Pendleton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96.8%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806000"/>
                          </a:solidFill>
                          <a:effectLst/>
                          <a:latin typeface="Calibri" panose="020F0502020204030204" pitchFamily="34" charset="0"/>
                        </a:rPr>
                        <a:t>Pendleton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83.3%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WAYNE</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83.3%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924144895"/>
                  </a:ext>
                </a:extLst>
              </a:tr>
              <a:tr h="114052">
                <a:tc>
                  <a:txBody>
                    <a:bodyPr/>
                    <a:lstStyle/>
                    <a:p>
                      <a:pPr algn="ctr" fontAlgn="b"/>
                      <a:r>
                        <a:rPr lang="en-US" sz="660" b="1" i="0" u="none" strike="noStrike" dirty="0">
                          <a:solidFill>
                            <a:srgbClr val="000000"/>
                          </a:solidFill>
                          <a:effectLst/>
                          <a:latin typeface="Calibri" panose="020F0502020204030204" pitchFamily="34" charset="0"/>
                        </a:rPr>
                        <a:t>11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Wayne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96.4%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Wayne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81.4%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548235"/>
                          </a:solidFill>
                          <a:effectLst/>
                          <a:latin typeface="Calibri" panose="020F0502020204030204" pitchFamily="34" charset="0"/>
                        </a:rPr>
                        <a:t>PENDLETON</a:t>
                      </a:r>
                    </a:p>
                  </a:txBody>
                  <a:tcPr marL="5431" marR="5431" marT="54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660" b="0" i="0" u="none" strike="noStrike">
                          <a:solidFill>
                            <a:srgbClr val="000000"/>
                          </a:solidFill>
                          <a:effectLst/>
                          <a:latin typeface="Calibri" panose="020F0502020204030204" pitchFamily="34" charset="0"/>
                        </a:rPr>
                        <a:t>81.4%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603725733"/>
                  </a:ext>
                </a:extLst>
              </a:tr>
              <a:tr h="108620">
                <a:tc>
                  <a:txBody>
                    <a:bodyPr/>
                    <a:lstStyle/>
                    <a:p>
                      <a:pPr algn="ctr" fontAlgn="b"/>
                      <a:r>
                        <a:rPr lang="en-US" sz="660" b="1" i="0" u="none" strike="noStrike" dirty="0">
                          <a:solidFill>
                            <a:srgbClr val="000000"/>
                          </a:solidFill>
                          <a:effectLst/>
                          <a:latin typeface="Calibri" panose="020F0502020204030204" pitchFamily="34" charset="0"/>
                        </a:rPr>
                        <a:t>12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Lincoln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dirty="0">
                          <a:solidFill>
                            <a:srgbClr val="000000"/>
                          </a:solidFill>
                          <a:effectLst/>
                          <a:latin typeface="Calibri" panose="020F0502020204030204" pitchFamily="34" charset="0"/>
                        </a:rPr>
                        <a:t>96.1%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512680764"/>
                  </a:ext>
                </a:extLst>
              </a:tr>
              <a:tr h="108620">
                <a:tc>
                  <a:txBody>
                    <a:bodyPr/>
                    <a:lstStyle/>
                    <a:p>
                      <a:pPr algn="ctr" fontAlgn="b"/>
                      <a:r>
                        <a:rPr lang="en-US" sz="660" b="1" i="0" u="none" strike="noStrike">
                          <a:solidFill>
                            <a:srgbClr val="000000"/>
                          </a:solidFill>
                          <a:effectLst/>
                          <a:latin typeface="Calibri" panose="020F0502020204030204" pitchFamily="34" charset="0"/>
                        </a:rPr>
                        <a:t>13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Berkeley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95.7%</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07862093"/>
                  </a:ext>
                </a:extLst>
              </a:tr>
              <a:tr h="108620">
                <a:tc>
                  <a:txBody>
                    <a:bodyPr/>
                    <a:lstStyle/>
                    <a:p>
                      <a:pPr algn="ctr" fontAlgn="b"/>
                      <a:r>
                        <a:rPr lang="en-US" sz="660" b="1" i="0" u="none" strike="noStrike" dirty="0">
                          <a:solidFill>
                            <a:srgbClr val="000000"/>
                          </a:solidFill>
                          <a:effectLst/>
                          <a:latin typeface="Calibri" panose="020F0502020204030204" pitchFamily="34" charset="0"/>
                        </a:rPr>
                        <a:t>14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Cabell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95.4%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426209786"/>
                  </a:ext>
                </a:extLst>
              </a:tr>
              <a:tr h="108620">
                <a:tc>
                  <a:txBody>
                    <a:bodyPr/>
                    <a:lstStyle/>
                    <a:p>
                      <a:pPr algn="ctr" fontAlgn="b"/>
                      <a:r>
                        <a:rPr lang="en-US" sz="660" b="1" i="0" u="none" strike="noStrike">
                          <a:solidFill>
                            <a:srgbClr val="000000"/>
                          </a:solidFill>
                          <a:effectLst/>
                          <a:latin typeface="Calibri" panose="020F0502020204030204" pitchFamily="34" charset="0"/>
                        </a:rPr>
                        <a:t>15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Pocahontas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95.0%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076235812"/>
                  </a:ext>
                </a:extLst>
              </a:tr>
              <a:tr h="108620">
                <a:tc>
                  <a:txBody>
                    <a:bodyPr/>
                    <a:lstStyle/>
                    <a:p>
                      <a:pPr algn="ctr" fontAlgn="b"/>
                      <a:r>
                        <a:rPr lang="en-US" sz="660" b="1" i="0" u="none" strike="noStrike">
                          <a:solidFill>
                            <a:srgbClr val="000000"/>
                          </a:solidFill>
                          <a:effectLst/>
                          <a:latin typeface="Calibri" panose="020F0502020204030204" pitchFamily="34" charset="0"/>
                        </a:rPr>
                        <a:t>16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Preston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94.6%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134768806"/>
                  </a:ext>
                </a:extLst>
              </a:tr>
              <a:tr h="108620">
                <a:tc>
                  <a:txBody>
                    <a:bodyPr/>
                    <a:lstStyle/>
                    <a:p>
                      <a:pPr algn="ctr" fontAlgn="b"/>
                      <a:r>
                        <a:rPr lang="en-US" sz="660" b="1" i="0" u="none" strike="noStrike">
                          <a:solidFill>
                            <a:srgbClr val="000000"/>
                          </a:solidFill>
                          <a:effectLst/>
                          <a:latin typeface="Calibri" panose="020F0502020204030204" pitchFamily="34" charset="0"/>
                        </a:rPr>
                        <a:t>17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Putnam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94.3%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061607024"/>
                  </a:ext>
                </a:extLst>
              </a:tr>
              <a:tr h="108620">
                <a:tc>
                  <a:txBody>
                    <a:bodyPr/>
                    <a:lstStyle/>
                    <a:p>
                      <a:pPr algn="ctr" fontAlgn="b"/>
                      <a:r>
                        <a:rPr lang="en-US" sz="660" b="1" i="0" u="none" strike="noStrike" dirty="0">
                          <a:solidFill>
                            <a:srgbClr val="000000"/>
                          </a:solidFill>
                          <a:effectLst/>
                          <a:latin typeface="Calibri" panose="020F0502020204030204" pitchFamily="34" charset="0"/>
                        </a:rPr>
                        <a:t>18</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Nicholas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93.9%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214133612"/>
                  </a:ext>
                </a:extLst>
              </a:tr>
              <a:tr h="108620">
                <a:tc>
                  <a:txBody>
                    <a:bodyPr/>
                    <a:lstStyle/>
                    <a:p>
                      <a:pPr algn="ctr" fontAlgn="b"/>
                      <a:r>
                        <a:rPr lang="en-US" sz="660" b="1" i="0" u="none" strike="noStrike">
                          <a:solidFill>
                            <a:srgbClr val="000000"/>
                          </a:solidFill>
                          <a:effectLst/>
                          <a:latin typeface="Calibri" panose="020F0502020204030204" pitchFamily="34" charset="0"/>
                        </a:rPr>
                        <a:t>19</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Mineral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93.6%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681329651"/>
                  </a:ext>
                </a:extLst>
              </a:tr>
              <a:tr h="108620">
                <a:tc>
                  <a:txBody>
                    <a:bodyPr/>
                    <a:lstStyle/>
                    <a:p>
                      <a:pPr algn="ctr" fontAlgn="b"/>
                      <a:r>
                        <a:rPr lang="en-US" sz="660" b="1" i="0" u="none" strike="noStrike" dirty="0">
                          <a:solidFill>
                            <a:srgbClr val="000000"/>
                          </a:solidFill>
                          <a:effectLst/>
                          <a:latin typeface="Calibri" panose="020F0502020204030204" pitchFamily="34" charset="0"/>
                        </a:rPr>
                        <a:t>20</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Raleigh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93.2%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660950411"/>
                  </a:ext>
                </a:extLst>
              </a:tr>
              <a:tr h="108620">
                <a:tc>
                  <a:txBody>
                    <a:bodyPr/>
                    <a:lstStyle/>
                    <a:p>
                      <a:pPr algn="ctr" fontAlgn="b"/>
                      <a:r>
                        <a:rPr lang="en-US" sz="660" b="1" i="0" u="none" strike="noStrike">
                          <a:solidFill>
                            <a:srgbClr val="000000"/>
                          </a:solidFill>
                          <a:effectLst/>
                          <a:latin typeface="Calibri" panose="020F0502020204030204" pitchFamily="34" charset="0"/>
                        </a:rPr>
                        <a:t>21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Jefferson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92.9%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507338213"/>
                  </a:ext>
                </a:extLst>
              </a:tr>
              <a:tr h="108620">
                <a:tc>
                  <a:txBody>
                    <a:bodyPr/>
                    <a:lstStyle/>
                    <a:p>
                      <a:pPr algn="ctr" fontAlgn="b"/>
                      <a:r>
                        <a:rPr lang="en-US" sz="660" b="1" i="0" u="none" strike="noStrike" dirty="0">
                          <a:solidFill>
                            <a:srgbClr val="000000"/>
                          </a:solidFill>
                          <a:effectLst/>
                          <a:latin typeface="Calibri" panose="020F0502020204030204" pitchFamily="34" charset="0"/>
                        </a:rPr>
                        <a:t>22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Morgan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92.5%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621727733"/>
                  </a:ext>
                </a:extLst>
              </a:tr>
              <a:tr h="108620">
                <a:tc>
                  <a:txBody>
                    <a:bodyPr/>
                    <a:lstStyle/>
                    <a:p>
                      <a:pPr algn="ctr" fontAlgn="b"/>
                      <a:r>
                        <a:rPr lang="en-US" sz="660" b="1" i="0" u="none" strike="noStrike" dirty="0">
                          <a:solidFill>
                            <a:srgbClr val="000000"/>
                          </a:solidFill>
                          <a:effectLst/>
                          <a:latin typeface="Calibri" panose="020F0502020204030204" pitchFamily="34" charset="0"/>
                        </a:rPr>
                        <a:t>23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Harrison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92.2%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693023779"/>
                  </a:ext>
                </a:extLst>
              </a:tr>
              <a:tr h="108620">
                <a:tc>
                  <a:txBody>
                    <a:bodyPr/>
                    <a:lstStyle/>
                    <a:p>
                      <a:pPr algn="ctr" fontAlgn="b"/>
                      <a:r>
                        <a:rPr lang="en-US" sz="660" b="1" i="0" u="none" strike="noStrike">
                          <a:solidFill>
                            <a:srgbClr val="000000"/>
                          </a:solidFill>
                          <a:effectLst/>
                          <a:latin typeface="Calibri" panose="020F0502020204030204" pitchFamily="34" charset="0"/>
                        </a:rPr>
                        <a:t>24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Wirt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91.8%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673444148"/>
                  </a:ext>
                </a:extLst>
              </a:tr>
              <a:tr h="108620">
                <a:tc>
                  <a:txBody>
                    <a:bodyPr/>
                    <a:lstStyle/>
                    <a:p>
                      <a:pPr algn="ctr" fontAlgn="b"/>
                      <a:r>
                        <a:rPr lang="en-US" sz="660" b="1" i="0" u="none" strike="noStrike" dirty="0">
                          <a:solidFill>
                            <a:srgbClr val="000000"/>
                          </a:solidFill>
                          <a:effectLst/>
                          <a:latin typeface="Calibri" panose="020F0502020204030204" pitchFamily="34" charset="0"/>
                        </a:rPr>
                        <a:t>25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Tyler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91.5%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132213740"/>
                  </a:ext>
                </a:extLst>
              </a:tr>
              <a:tr h="108620">
                <a:tc>
                  <a:txBody>
                    <a:bodyPr/>
                    <a:lstStyle/>
                    <a:p>
                      <a:pPr algn="ctr" fontAlgn="b"/>
                      <a:r>
                        <a:rPr lang="en-US" sz="660" b="1" i="0" u="none" strike="noStrike">
                          <a:solidFill>
                            <a:srgbClr val="000000"/>
                          </a:solidFill>
                          <a:effectLst/>
                          <a:latin typeface="Calibri" panose="020F0502020204030204" pitchFamily="34" charset="0"/>
                        </a:rPr>
                        <a:t>26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Ritchie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91.1%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333422627"/>
                  </a:ext>
                </a:extLst>
              </a:tr>
              <a:tr h="108620">
                <a:tc>
                  <a:txBody>
                    <a:bodyPr/>
                    <a:lstStyle/>
                    <a:p>
                      <a:pPr algn="ctr" fontAlgn="b"/>
                      <a:r>
                        <a:rPr lang="en-US" sz="660" b="1" i="0" u="none" strike="noStrike">
                          <a:solidFill>
                            <a:srgbClr val="000000"/>
                          </a:solidFill>
                          <a:effectLst/>
                          <a:latin typeface="Calibri" panose="020F0502020204030204" pitchFamily="34" charset="0"/>
                        </a:rPr>
                        <a:t>27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Braxton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90.8%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803064596"/>
                  </a:ext>
                </a:extLst>
              </a:tr>
              <a:tr h="108620">
                <a:tc>
                  <a:txBody>
                    <a:bodyPr/>
                    <a:lstStyle/>
                    <a:p>
                      <a:pPr algn="ctr" fontAlgn="b"/>
                      <a:r>
                        <a:rPr lang="en-US" sz="660" b="1" i="0" u="none" strike="noStrike" dirty="0">
                          <a:solidFill>
                            <a:srgbClr val="000000"/>
                          </a:solidFill>
                          <a:effectLst/>
                          <a:latin typeface="Calibri" panose="020F0502020204030204" pitchFamily="34" charset="0"/>
                        </a:rPr>
                        <a:t>28</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Boone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90.4%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53903927"/>
                  </a:ext>
                </a:extLst>
              </a:tr>
              <a:tr h="108620">
                <a:tc>
                  <a:txBody>
                    <a:bodyPr/>
                    <a:lstStyle/>
                    <a:p>
                      <a:pPr algn="ctr" fontAlgn="b"/>
                      <a:r>
                        <a:rPr lang="en-US" sz="660" b="1" i="0" u="none" strike="noStrike">
                          <a:solidFill>
                            <a:srgbClr val="000000"/>
                          </a:solidFill>
                          <a:effectLst/>
                          <a:latin typeface="Calibri" panose="020F0502020204030204" pitchFamily="34" charset="0"/>
                        </a:rPr>
                        <a:t>29</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Monroe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90.1%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053567819"/>
                  </a:ext>
                </a:extLst>
              </a:tr>
              <a:tr h="108620">
                <a:tc>
                  <a:txBody>
                    <a:bodyPr/>
                    <a:lstStyle/>
                    <a:p>
                      <a:pPr algn="ctr" fontAlgn="b"/>
                      <a:r>
                        <a:rPr lang="en-US" sz="660" b="1" i="0" u="none" strike="noStrike" dirty="0">
                          <a:solidFill>
                            <a:srgbClr val="000000"/>
                          </a:solidFill>
                          <a:effectLst/>
                          <a:latin typeface="Calibri" panose="020F0502020204030204" pitchFamily="34" charset="0"/>
                        </a:rPr>
                        <a:t>30</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Tucker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89.7%</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924672629"/>
                  </a:ext>
                </a:extLst>
              </a:tr>
              <a:tr h="108620">
                <a:tc>
                  <a:txBody>
                    <a:bodyPr/>
                    <a:lstStyle/>
                    <a:p>
                      <a:pPr algn="ctr" fontAlgn="b"/>
                      <a:r>
                        <a:rPr lang="en-US" sz="660" b="1" i="0" u="none" strike="noStrike" dirty="0">
                          <a:solidFill>
                            <a:srgbClr val="000000"/>
                          </a:solidFill>
                          <a:effectLst/>
                          <a:latin typeface="Calibri" panose="020F0502020204030204" pitchFamily="34" charset="0"/>
                        </a:rPr>
                        <a:t>31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Mercer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89.3%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641838681"/>
                  </a:ext>
                </a:extLst>
              </a:tr>
              <a:tr h="108620">
                <a:tc>
                  <a:txBody>
                    <a:bodyPr/>
                    <a:lstStyle/>
                    <a:p>
                      <a:pPr algn="ctr" fontAlgn="b"/>
                      <a:r>
                        <a:rPr lang="en-US" sz="660" b="1" i="0" u="none" strike="noStrike">
                          <a:solidFill>
                            <a:srgbClr val="000000"/>
                          </a:solidFill>
                          <a:effectLst/>
                          <a:latin typeface="Calibri" panose="020F0502020204030204" pitchFamily="34" charset="0"/>
                        </a:rPr>
                        <a:t>32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Grant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89.0%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972569624"/>
                  </a:ext>
                </a:extLst>
              </a:tr>
              <a:tr h="108620">
                <a:tc>
                  <a:txBody>
                    <a:bodyPr/>
                    <a:lstStyle/>
                    <a:p>
                      <a:pPr algn="ctr" fontAlgn="b"/>
                      <a:r>
                        <a:rPr lang="en-US" sz="660" b="1" i="0" u="none" strike="noStrike" dirty="0">
                          <a:solidFill>
                            <a:srgbClr val="000000"/>
                          </a:solidFill>
                          <a:effectLst/>
                          <a:latin typeface="Calibri" panose="020F0502020204030204" pitchFamily="34" charset="0"/>
                        </a:rPr>
                        <a:t>33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Lewis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88.6%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780146970"/>
                  </a:ext>
                </a:extLst>
              </a:tr>
              <a:tr h="108620">
                <a:tc>
                  <a:txBody>
                    <a:bodyPr/>
                    <a:lstStyle/>
                    <a:p>
                      <a:pPr algn="ctr" fontAlgn="b"/>
                      <a:r>
                        <a:rPr lang="en-US" sz="660" b="1" i="0" u="none" strike="noStrike" dirty="0">
                          <a:solidFill>
                            <a:srgbClr val="000000"/>
                          </a:solidFill>
                          <a:effectLst/>
                          <a:latin typeface="Calibri" panose="020F0502020204030204" pitchFamily="34" charset="0"/>
                        </a:rPr>
                        <a:t>34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Roane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88.3%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255366780"/>
                  </a:ext>
                </a:extLst>
              </a:tr>
              <a:tr h="108620">
                <a:tc>
                  <a:txBody>
                    <a:bodyPr/>
                    <a:lstStyle/>
                    <a:p>
                      <a:pPr algn="ctr" fontAlgn="b"/>
                      <a:r>
                        <a:rPr lang="en-US" sz="660" b="1" i="0" u="none" strike="noStrike" dirty="0">
                          <a:solidFill>
                            <a:srgbClr val="000000"/>
                          </a:solidFill>
                          <a:effectLst/>
                          <a:latin typeface="Calibri" panose="020F0502020204030204" pitchFamily="34" charset="0"/>
                        </a:rPr>
                        <a:t>35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Gilmer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87.9%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329403920"/>
                  </a:ext>
                </a:extLst>
              </a:tr>
              <a:tr h="108620">
                <a:tc>
                  <a:txBody>
                    <a:bodyPr/>
                    <a:lstStyle/>
                    <a:p>
                      <a:pPr algn="ctr" fontAlgn="b"/>
                      <a:r>
                        <a:rPr lang="en-US" sz="660" b="1" i="0" u="none" strike="noStrike">
                          <a:solidFill>
                            <a:srgbClr val="000000"/>
                          </a:solidFill>
                          <a:effectLst/>
                          <a:latin typeface="Calibri" panose="020F0502020204030204" pitchFamily="34" charset="0"/>
                        </a:rPr>
                        <a:t>36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Wetzel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87.6%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725162986"/>
                  </a:ext>
                </a:extLst>
              </a:tr>
              <a:tr h="108620">
                <a:tc>
                  <a:txBody>
                    <a:bodyPr/>
                    <a:lstStyle/>
                    <a:p>
                      <a:pPr algn="ctr" fontAlgn="b"/>
                      <a:r>
                        <a:rPr lang="en-US" sz="660" b="1" i="0" u="none" strike="noStrike" dirty="0">
                          <a:solidFill>
                            <a:srgbClr val="000000"/>
                          </a:solidFill>
                          <a:effectLst/>
                          <a:latin typeface="Calibri" panose="020F0502020204030204" pitchFamily="34" charset="0"/>
                        </a:rPr>
                        <a:t>37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Calhoun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87.2%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140748502"/>
                  </a:ext>
                </a:extLst>
              </a:tr>
              <a:tr h="108620">
                <a:tc>
                  <a:txBody>
                    <a:bodyPr/>
                    <a:lstStyle/>
                    <a:p>
                      <a:pPr algn="ctr" fontAlgn="b"/>
                      <a:r>
                        <a:rPr lang="en-US" sz="660" b="1" i="0" u="none" strike="noStrike" dirty="0">
                          <a:solidFill>
                            <a:srgbClr val="000000"/>
                          </a:solidFill>
                          <a:effectLst/>
                          <a:latin typeface="Calibri" panose="020F0502020204030204" pitchFamily="34" charset="0"/>
                        </a:rPr>
                        <a:t>38</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Barbour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86.9%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54066710"/>
                  </a:ext>
                </a:extLst>
              </a:tr>
              <a:tr h="108620">
                <a:tc>
                  <a:txBody>
                    <a:bodyPr/>
                    <a:lstStyle/>
                    <a:p>
                      <a:pPr algn="ctr" fontAlgn="b"/>
                      <a:r>
                        <a:rPr lang="en-US" sz="660" b="1" i="0" u="none" strike="noStrike" dirty="0">
                          <a:solidFill>
                            <a:srgbClr val="000000"/>
                          </a:solidFill>
                          <a:effectLst/>
                          <a:latin typeface="Calibri" panose="020F0502020204030204" pitchFamily="34" charset="0"/>
                        </a:rPr>
                        <a:t>39</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Upshur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86.5%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591798709"/>
                  </a:ext>
                </a:extLst>
              </a:tr>
              <a:tr h="108620">
                <a:tc>
                  <a:txBody>
                    <a:bodyPr/>
                    <a:lstStyle/>
                    <a:p>
                      <a:pPr algn="ctr" fontAlgn="b"/>
                      <a:r>
                        <a:rPr lang="en-US" sz="660" b="1" i="0" u="none" strike="noStrike" dirty="0">
                          <a:solidFill>
                            <a:srgbClr val="000000"/>
                          </a:solidFill>
                          <a:effectLst/>
                          <a:latin typeface="Calibri" panose="020F0502020204030204" pitchFamily="34" charset="0"/>
                        </a:rPr>
                        <a:t>40</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Clay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86.2%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425537622"/>
                  </a:ext>
                </a:extLst>
              </a:tr>
              <a:tr h="108620">
                <a:tc>
                  <a:txBody>
                    <a:bodyPr/>
                    <a:lstStyle/>
                    <a:p>
                      <a:pPr algn="ctr" fontAlgn="b"/>
                      <a:r>
                        <a:rPr lang="en-US" sz="660" b="1" i="0" u="none" strike="noStrike" dirty="0">
                          <a:solidFill>
                            <a:srgbClr val="000000"/>
                          </a:solidFill>
                          <a:effectLst/>
                          <a:latin typeface="Calibri" panose="020F0502020204030204" pitchFamily="34" charset="0"/>
                        </a:rPr>
                        <a:t>41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Doddridge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85.8%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263955668"/>
                  </a:ext>
                </a:extLst>
              </a:tr>
              <a:tr h="108620">
                <a:tc>
                  <a:txBody>
                    <a:bodyPr/>
                    <a:lstStyle/>
                    <a:p>
                      <a:pPr algn="ctr" fontAlgn="b"/>
                      <a:r>
                        <a:rPr lang="en-US" sz="660" b="1" i="0" u="none" strike="noStrike" dirty="0">
                          <a:solidFill>
                            <a:srgbClr val="000000"/>
                          </a:solidFill>
                          <a:effectLst/>
                          <a:latin typeface="Calibri" panose="020F0502020204030204" pitchFamily="34" charset="0"/>
                        </a:rPr>
                        <a:t>42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Mingo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85.5%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256731241"/>
                  </a:ext>
                </a:extLst>
              </a:tr>
              <a:tr h="108620">
                <a:tc>
                  <a:txBody>
                    <a:bodyPr/>
                    <a:lstStyle/>
                    <a:p>
                      <a:pPr algn="ctr" fontAlgn="b"/>
                      <a:r>
                        <a:rPr lang="en-US" sz="660" b="1" i="0" u="none" strike="noStrike" dirty="0">
                          <a:solidFill>
                            <a:srgbClr val="000000"/>
                          </a:solidFill>
                          <a:effectLst/>
                          <a:latin typeface="Calibri" panose="020F0502020204030204" pitchFamily="34" charset="0"/>
                        </a:rPr>
                        <a:t>43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Marshall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85.1%</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609973313"/>
                  </a:ext>
                </a:extLst>
              </a:tr>
              <a:tr h="108620">
                <a:tc>
                  <a:txBody>
                    <a:bodyPr/>
                    <a:lstStyle/>
                    <a:p>
                      <a:pPr algn="ctr" fontAlgn="b"/>
                      <a:r>
                        <a:rPr lang="en-US" sz="660" b="1" i="0" u="none" strike="noStrike" dirty="0">
                          <a:solidFill>
                            <a:srgbClr val="000000"/>
                          </a:solidFill>
                          <a:effectLst/>
                          <a:latin typeface="Calibri" panose="020F0502020204030204" pitchFamily="34" charset="0"/>
                        </a:rPr>
                        <a:t>44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Logan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84.8%</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755636075"/>
                  </a:ext>
                </a:extLst>
              </a:tr>
              <a:tr h="108620">
                <a:tc>
                  <a:txBody>
                    <a:bodyPr/>
                    <a:lstStyle/>
                    <a:p>
                      <a:pPr algn="ctr" fontAlgn="b"/>
                      <a:r>
                        <a:rPr lang="en-US" sz="660" b="1" i="0" u="none" strike="noStrike" dirty="0">
                          <a:solidFill>
                            <a:srgbClr val="000000"/>
                          </a:solidFill>
                          <a:effectLst/>
                          <a:latin typeface="Calibri" panose="020F0502020204030204" pitchFamily="34" charset="0"/>
                        </a:rPr>
                        <a:t>45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Marion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84.4%</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44270427"/>
                  </a:ext>
                </a:extLst>
              </a:tr>
              <a:tr h="108620">
                <a:tc>
                  <a:txBody>
                    <a:bodyPr/>
                    <a:lstStyle/>
                    <a:p>
                      <a:pPr algn="ctr" fontAlgn="b"/>
                      <a:r>
                        <a:rPr lang="en-US" sz="660" b="1" i="0" u="none" strike="noStrike" dirty="0">
                          <a:solidFill>
                            <a:srgbClr val="000000"/>
                          </a:solidFill>
                          <a:effectLst/>
                          <a:latin typeface="Calibri" panose="020F0502020204030204" pitchFamily="34" charset="0"/>
                        </a:rPr>
                        <a:t>46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Wyoming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84.0%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789589635"/>
                  </a:ext>
                </a:extLst>
              </a:tr>
              <a:tr h="108620">
                <a:tc>
                  <a:txBody>
                    <a:bodyPr/>
                    <a:lstStyle/>
                    <a:p>
                      <a:pPr algn="ctr" fontAlgn="b"/>
                      <a:r>
                        <a:rPr lang="en-US" sz="660" b="1" i="0" u="none" strike="noStrike">
                          <a:solidFill>
                            <a:srgbClr val="000000"/>
                          </a:solidFill>
                          <a:effectLst/>
                          <a:latin typeface="Calibri" panose="020F0502020204030204" pitchFamily="34" charset="0"/>
                        </a:rPr>
                        <a:t>47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Monongalia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83.7%</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157448563"/>
                  </a:ext>
                </a:extLst>
              </a:tr>
              <a:tr h="108620">
                <a:tc>
                  <a:txBody>
                    <a:bodyPr/>
                    <a:lstStyle/>
                    <a:p>
                      <a:pPr algn="ctr" fontAlgn="b"/>
                      <a:r>
                        <a:rPr lang="en-US" sz="660" b="1" i="0" u="none" strike="noStrike" dirty="0">
                          <a:solidFill>
                            <a:srgbClr val="000000"/>
                          </a:solidFill>
                          <a:effectLst/>
                          <a:latin typeface="Calibri" panose="020F0502020204030204" pitchFamily="34" charset="0"/>
                        </a:rPr>
                        <a:t>48</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Fayette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83.3%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320092543"/>
                  </a:ext>
                </a:extLst>
              </a:tr>
              <a:tr h="108620">
                <a:tc>
                  <a:txBody>
                    <a:bodyPr/>
                    <a:lstStyle/>
                    <a:p>
                      <a:pPr algn="ctr" fontAlgn="b"/>
                      <a:r>
                        <a:rPr lang="en-US" sz="660" b="1" i="0" u="none" strike="noStrike">
                          <a:solidFill>
                            <a:srgbClr val="000000"/>
                          </a:solidFill>
                          <a:effectLst/>
                          <a:latin typeface="Calibri" panose="020F0502020204030204" pitchFamily="34" charset="0"/>
                        </a:rPr>
                        <a:t>49</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Summers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83.0%</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742878351"/>
                  </a:ext>
                </a:extLst>
              </a:tr>
              <a:tr h="108620">
                <a:tc>
                  <a:txBody>
                    <a:bodyPr/>
                    <a:lstStyle/>
                    <a:p>
                      <a:pPr algn="ctr" fontAlgn="b"/>
                      <a:r>
                        <a:rPr lang="en-US" sz="660" b="1" i="0" u="none" strike="noStrike" dirty="0">
                          <a:solidFill>
                            <a:srgbClr val="000000"/>
                          </a:solidFill>
                          <a:effectLst/>
                          <a:latin typeface="Calibri" panose="020F0502020204030204" pitchFamily="34" charset="0"/>
                        </a:rPr>
                        <a:t>50</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Pleasants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82.6%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185069141"/>
                  </a:ext>
                </a:extLst>
              </a:tr>
              <a:tr h="108620">
                <a:tc>
                  <a:txBody>
                    <a:bodyPr/>
                    <a:lstStyle/>
                    <a:p>
                      <a:pPr algn="ctr" fontAlgn="b"/>
                      <a:r>
                        <a:rPr lang="en-US" sz="660" b="1" i="0" u="none" strike="noStrike">
                          <a:solidFill>
                            <a:srgbClr val="000000"/>
                          </a:solidFill>
                          <a:effectLst/>
                          <a:latin typeface="Calibri" panose="020F0502020204030204" pitchFamily="34" charset="0"/>
                        </a:rPr>
                        <a:t>51</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McDowell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82.3%</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645140644"/>
                  </a:ext>
                </a:extLst>
              </a:tr>
              <a:tr h="108620">
                <a:tc>
                  <a:txBody>
                    <a:bodyPr/>
                    <a:lstStyle/>
                    <a:p>
                      <a:pPr algn="ctr" fontAlgn="b"/>
                      <a:r>
                        <a:rPr lang="en-US" sz="660" b="1" i="0" u="none" strike="noStrike" dirty="0">
                          <a:solidFill>
                            <a:srgbClr val="000000"/>
                          </a:solidFill>
                          <a:effectLst/>
                          <a:latin typeface="Calibri" panose="020F0502020204030204" pitchFamily="34" charset="0"/>
                        </a:rPr>
                        <a:t>52</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Taylor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81.9%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43912591"/>
                  </a:ext>
                </a:extLst>
              </a:tr>
              <a:tr h="108620">
                <a:tc>
                  <a:txBody>
                    <a:bodyPr/>
                    <a:lstStyle/>
                    <a:p>
                      <a:pPr algn="ctr" fontAlgn="b"/>
                      <a:r>
                        <a:rPr lang="en-US" sz="660" b="1" i="0" u="none" strike="noStrike" dirty="0">
                          <a:solidFill>
                            <a:srgbClr val="000000"/>
                          </a:solidFill>
                          <a:effectLst/>
                          <a:latin typeface="Calibri" panose="020F0502020204030204" pitchFamily="34" charset="0"/>
                        </a:rPr>
                        <a:t>53</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Brooke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81.6%</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804939625"/>
                  </a:ext>
                </a:extLst>
              </a:tr>
              <a:tr h="108620">
                <a:tc>
                  <a:txBody>
                    <a:bodyPr/>
                    <a:lstStyle/>
                    <a:p>
                      <a:pPr algn="ctr" fontAlgn="b"/>
                      <a:r>
                        <a:rPr lang="en-US" sz="660" b="1" i="0" u="none" strike="noStrike" dirty="0">
                          <a:solidFill>
                            <a:srgbClr val="000000"/>
                          </a:solidFill>
                          <a:effectLst/>
                          <a:latin typeface="Calibri" panose="020F0502020204030204" pitchFamily="34" charset="0"/>
                        </a:rPr>
                        <a:t>54</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Wheeling**</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660" b="0" i="0" u="none" strike="noStrike">
                          <a:solidFill>
                            <a:srgbClr val="000000"/>
                          </a:solidFill>
                          <a:effectLst/>
                          <a:latin typeface="Calibri" panose="020F0502020204030204" pitchFamily="34" charset="0"/>
                        </a:rPr>
                        <a:t>81.2%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608525447"/>
                  </a:ext>
                </a:extLst>
              </a:tr>
              <a:tr h="108620">
                <a:tc>
                  <a:txBody>
                    <a:bodyPr/>
                    <a:lstStyle/>
                    <a:p>
                      <a:pPr algn="ctr" fontAlgn="b"/>
                      <a:r>
                        <a:rPr lang="en-US" sz="660" b="1" i="0" u="none" strike="noStrike">
                          <a:solidFill>
                            <a:srgbClr val="000000"/>
                          </a:solidFill>
                          <a:effectLst/>
                          <a:latin typeface="Calibri" panose="020F0502020204030204" pitchFamily="34" charset="0"/>
                        </a:rPr>
                        <a:t>55</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Parkersburg</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80.9%</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649992409"/>
                  </a:ext>
                </a:extLst>
              </a:tr>
              <a:tr h="108620">
                <a:tc>
                  <a:txBody>
                    <a:bodyPr/>
                    <a:lstStyle/>
                    <a:p>
                      <a:pPr algn="ctr" fontAlgn="b"/>
                      <a:r>
                        <a:rPr lang="en-US" sz="660" b="1" i="0" u="none" strike="noStrike" dirty="0">
                          <a:solidFill>
                            <a:srgbClr val="000000"/>
                          </a:solidFill>
                          <a:effectLst/>
                          <a:latin typeface="Calibri" panose="020F0502020204030204" pitchFamily="34" charset="0"/>
                        </a:rPr>
                        <a:t>56</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806000"/>
                          </a:solidFill>
                          <a:effectLst/>
                          <a:latin typeface="Calibri" panose="020F0502020204030204" pitchFamily="34" charset="0"/>
                        </a:rPr>
                        <a:t>Ohio County*</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80.5%</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1546453722"/>
                  </a:ext>
                </a:extLst>
              </a:tr>
              <a:tr h="114052">
                <a:tc>
                  <a:txBody>
                    <a:bodyPr/>
                    <a:lstStyle/>
                    <a:p>
                      <a:pPr algn="ctr" fontAlgn="b"/>
                      <a:r>
                        <a:rPr lang="en-US" sz="660" b="1" i="0" u="none" strike="noStrike" dirty="0">
                          <a:solidFill>
                            <a:srgbClr val="000000"/>
                          </a:solidFill>
                          <a:effectLst/>
                          <a:latin typeface="Calibri" panose="020F0502020204030204" pitchFamily="34" charset="0"/>
                        </a:rPr>
                        <a:t>57</a:t>
                      </a:r>
                    </a:p>
                  </a:txBody>
                  <a:tcPr marL="5431" marR="5431" marT="543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60" b="0" i="0" u="none" strike="noStrike">
                          <a:solidFill>
                            <a:srgbClr val="000000"/>
                          </a:solidFill>
                          <a:effectLst/>
                          <a:latin typeface="Calibri" panose="020F0502020204030204" pitchFamily="34" charset="0"/>
                        </a:rPr>
                        <a:t>Huntington**</a:t>
                      </a:r>
                    </a:p>
                  </a:txBody>
                  <a:tcPr marL="5431" marR="5431" marT="543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660" b="0" i="0" u="none" strike="noStrike">
                          <a:solidFill>
                            <a:srgbClr val="000000"/>
                          </a:solidFill>
                          <a:effectLst/>
                          <a:latin typeface="Calibri" panose="020F0502020204030204" pitchFamily="34" charset="0"/>
                        </a:rPr>
                        <a:t>80.2%</a:t>
                      </a:r>
                    </a:p>
                  </a:txBody>
                  <a:tcPr marL="5431" marR="5431" marT="54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l"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a:solidFill>
                          <a:srgbClr val="000000"/>
                        </a:solidFill>
                        <a:effectLst/>
                        <a:latin typeface="Calibri" panose="020F0502020204030204" pitchFamily="34" charset="0"/>
                      </a:endParaRPr>
                    </a:p>
                  </a:txBody>
                  <a:tcPr marL="5431" marR="5431" marT="5431" marB="0" anchor="b">
                    <a:lnL>
                      <a:noFill/>
                    </a:lnL>
                    <a:lnR>
                      <a:noFill/>
                    </a:lnR>
                    <a:lnT>
                      <a:noFill/>
                    </a:lnT>
                    <a:lnB>
                      <a:noFill/>
                    </a:lnB>
                  </a:tcPr>
                </a:tc>
                <a:tc>
                  <a:txBody>
                    <a:bodyPr/>
                    <a:lstStyle/>
                    <a:p>
                      <a:pPr algn="ctr" fontAlgn="b"/>
                      <a:endParaRPr lang="en-US" sz="660" b="0" i="0" u="none" strike="noStrike" dirty="0">
                        <a:solidFill>
                          <a:srgbClr val="000000"/>
                        </a:solidFill>
                        <a:effectLst/>
                        <a:latin typeface="Calibri" panose="020F0502020204030204" pitchFamily="34" charset="0"/>
                      </a:endParaRPr>
                    </a:p>
                  </a:txBody>
                  <a:tcPr marL="5431" marR="5431" marT="5431" marB="0" anchor="b">
                    <a:lnL>
                      <a:noFill/>
                    </a:lnL>
                    <a:lnR>
                      <a:noFill/>
                    </a:lnR>
                    <a:lnT>
                      <a:noFill/>
                    </a:lnT>
                    <a:lnB>
                      <a:noFill/>
                    </a:lnB>
                  </a:tcPr>
                </a:tc>
                <a:extLst>
                  <a:ext uri="{0D108BD9-81ED-4DB2-BD59-A6C34878D82A}">
                    <a16:rowId xmlns:a16="http://schemas.microsoft.com/office/drawing/2014/main" val="3430350139"/>
                  </a:ext>
                </a:extLst>
              </a:tr>
            </a:tbl>
          </a:graphicData>
        </a:graphic>
      </p:graphicFrame>
    </p:spTree>
    <p:extLst>
      <p:ext uri="{BB962C8B-B14F-4D97-AF65-F5344CB8AC3E}">
        <p14:creationId xmlns:p14="http://schemas.microsoft.com/office/powerpoint/2010/main" val="252674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642F8-6860-4B82-B7DF-036EB97A44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2" y="414273"/>
            <a:ext cx="8338936" cy="6443724"/>
          </a:xfrm>
          <a:prstGeom prst="rect">
            <a:avLst/>
          </a:prstGeom>
        </p:spPr>
      </p:pic>
      <p:sp>
        <p:nvSpPr>
          <p:cNvPr id="5" name="Title 1">
            <a:extLst>
              <a:ext uri="{FF2B5EF4-FFF2-40B4-BE49-F238E27FC236}">
                <a16:creationId xmlns:a16="http://schemas.microsoft.com/office/drawing/2014/main" id="{8376CC23-92B3-420B-A6F8-AA89BF896DDA}"/>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Maps</a:t>
            </a:r>
            <a:endParaRPr lang="en-US" sz="1100" dirty="0">
              <a:solidFill>
                <a:schemeClr val="bg1"/>
              </a:solidFill>
            </a:endParaRPr>
          </a:p>
        </p:txBody>
      </p:sp>
      <p:graphicFrame>
        <p:nvGraphicFramePr>
          <p:cNvPr id="6" name="Table 5">
            <a:extLst>
              <a:ext uri="{FF2B5EF4-FFF2-40B4-BE49-F238E27FC236}">
                <a16:creationId xmlns:a16="http://schemas.microsoft.com/office/drawing/2014/main" id="{A2C405A9-0B29-4C0B-9FDD-5F59939E8FD3}"/>
              </a:ext>
            </a:extLst>
          </p:cNvPr>
          <p:cNvGraphicFramePr>
            <a:graphicFrameLocks noGrp="1"/>
          </p:cNvGraphicFramePr>
          <p:nvPr>
            <p:extLst>
              <p:ext uri="{D42A27DB-BD31-4B8C-83A1-F6EECF244321}">
                <p14:modId xmlns:p14="http://schemas.microsoft.com/office/powerpoint/2010/main" val="847230625"/>
              </p:ext>
            </p:extLst>
          </p:nvPr>
        </p:nvGraphicFramePr>
        <p:xfrm>
          <a:off x="598313" y="602881"/>
          <a:ext cx="3330417" cy="1291590"/>
        </p:xfrm>
        <a:graphic>
          <a:graphicData uri="http://schemas.openxmlformats.org/drawingml/2006/table">
            <a:tbl>
              <a:tblPr firstRow="1" firstCol="1" bandRow="1">
                <a:tableStyleId>{5C22544A-7EE6-4342-B048-85BDC9FD1C3A}</a:tableStyleId>
              </a:tblPr>
              <a:tblGrid>
                <a:gridCol w="1188085">
                  <a:extLst>
                    <a:ext uri="{9D8B030D-6E8A-4147-A177-3AD203B41FA5}">
                      <a16:colId xmlns:a16="http://schemas.microsoft.com/office/drawing/2014/main" val="3661389784"/>
                    </a:ext>
                  </a:extLst>
                </a:gridCol>
                <a:gridCol w="547449">
                  <a:extLst>
                    <a:ext uri="{9D8B030D-6E8A-4147-A177-3AD203B41FA5}">
                      <a16:colId xmlns:a16="http://schemas.microsoft.com/office/drawing/2014/main" val="1530912048"/>
                    </a:ext>
                  </a:extLst>
                </a:gridCol>
                <a:gridCol w="159488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Unincorporated Communities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000" b="1" i="0" u="none" strike="noStrike" dirty="0">
                          <a:solidFill>
                            <a:schemeClr val="tx1"/>
                          </a:solidFill>
                          <a:effectLst/>
                          <a:latin typeface="Calibri" panose="020F0502020204030204" pitchFamily="34" charset="0"/>
                        </a:rPr>
                        <a:t>Modified Total SFHA Area (acres)</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Hampshire County*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26,373</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Mason County*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21,862</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Kanawha County*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20,983</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Greenbrier County*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20,700</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Randolph County*</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19,838</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
        <p:nvSpPr>
          <p:cNvPr id="7" name="Text Box 2">
            <a:extLst>
              <a:ext uri="{FF2B5EF4-FFF2-40B4-BE49-F238E27FC236}">
                <a16:creationId xmlns:a16="http://schemas.microsoft.com/office/drawing/2014/main" id="{97F65621-408E-437C-8214-9A5A163E6604}"/>
              </a:ext>
            </a:extLst>
          </p:cNvPr>
          <p:cNvSpPr txBox="1">
            <a:spLocks noChangeArrowheads="1"/>
          </p:cNvSpPr>
          <p:nvPr/>
        </p:nvSpPr>
        <p:spPr bwMode="auto">
          <a:xfrm>
            <a:off x="598313" y="1936185"/>
            <a:ext cx="1147767" cy="15712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50000"/>
              </a:lnSpc>
              <a:spcBef>
                <a:spcPts val="0"/>
              </a:spcBef>
              <a:spcAft>
                <a:spcPts val="800"/>
              </a:spcAft>
            </a:pPr>
            <a:r>
              <a:rPr lang="en-US" sz="800" dirty="0">
                <a:ea typeface="Calibri" panose="020F0502020204030204" pitchFamily="34" charset="0"/>
                <a:cs typeface="Times New Roman" panose="02020603050405020304" pitchFamily="18" charset="0"/>
              </a:rPr>
              <a:t>* Unincorporated area</a:t>
            </a:r>
          </a:p>
        </p:txBody>
      </p:sp>
    </p:spTree>
    <p:extLst>
      <p:ext uri="{BB962C8B-B14F-4D97-AF65-F5344CB8AC3E}">
        <p14:creationId xmlns:p14="http://schemas.microsoft.com/office/powerpoint/2010/main" val="4473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642F8-6860-4B82-B7DF-036EB97A44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2" y="414273"/>
            <a:ext cx="8338936" cy="6443723"/>
          </a:xfrm>
          <a:prstGeom prst="rect">
            <a:avLst/>
          </a:prstGeom>
        </p:spPr>
      </p:pic>
      <p:sp>
        <p:nvSpPr>
          <p:cNvPr id="5" name="Title 1">
            <a:extLst>
              <a:ext uri="{FF2B5EF4-FFF2-40B4-BE49-F238E27FC236}">
                <a16:creationId xmlns:a16="http://schemas.microsoft.com/office/drawing/2014/main" id="{8376CC23-92B3-420B-A6F8-AA89BF896DDA}"/>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Maps</a:t>
            </a:r>
            <a:endParaRPr lang="en-US" sz="1100" dirty="0">
              <a:solidFill>
                <a:schemeClr val="bg1"/>
              </a:solidFill>
            </a:endParaRPr>
          </a:p>
        </p:txBody>
      </p:sp>
    </p:spTree>
    <p:extLst>
      <p:ext uri="{BB962C8B-B14F-4D97-AF65-F5344CB8AC3E}">
        <p14:creationId xmlns:p14="http://schemas.microsoft.com/office/powerpoint/2010/main" val="8749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642F8-6860-4B82-B7DF-036EB97A44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2" y="414273"/>
            <a:ext cx="8338935" cy="6443723"/>
          </a:xfrm>
          <a:prstGeom prst="rect">
            <a:avLst/>
          </a:prstGeom>
        </p:spPr>
      </p:pic>
      <p:sp>
        <p:nvSpPr>
          <p:cNvPr id="5" name="Title 1">
            <a:extLst>
              <a:ext uri="{FF2B5EF4-FFF2-40B4-BE49-F238E27FC236}">
                <a16:creationId xmlns:a16="http://schemas.microsoft.com/office/drawing/2014/main" id="{8376CC23-92B3-420B-A6F8-AA89BF896DDA}"/>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Maps</a:t>
            </a:r>
            <a:endParaRPr lang="en-US" sz="1100" dirty="0">
              <a:solidFill>
                <a:schemeClr val="bg1"/>
              </a:solidFill>
            </a:endParaRPr>
          </a:p>
        </p:txBody>
      </p:sp>
      <p:graphicFrame>
        <p:nvGraphicFramePr>
          <p:cNvPr id="6" name="Table 5">
            <a:extLst>
              <a:ext uri="{FF2B5EF4-FFF2-40B4-BE49-F238E27FC236}">
                <a16:creationId xmlns:a16="http://schemas.microsoft.com/office/drawing/2014/main" id="{E690F4EF-1BF7-4546-AD88-73054C123675}"/>
              </a:ext>
            </a:extLst>
          </p:cNvPr>
          <p:cNvGraphicFramePr>
            <a:graphicFrameLocks noGrp="1"/>
          </p:cNvGraphicFramePr>
          <p:nvPr>
            <p:extLst>
              <p:ext uri="{D42A27DB-BD31-4B8C-83A1-F6EECF244321}">
                <p14:modId xmlns:p14="http://schemas.microsoft.com/office/powerpoint/2010/main" val="418287193"/>
              </p:ext>
            </p:extLst>
          </p:nvPr>
        </p:nvGraphicFramePr>
        <p:xfrm>
          <a:off x="598313" y="602881"/>
          <a:ext cx="3372947" cy="1128522"/>
        </p:xfrm>
        <a:graphic>
          <a:graphicData uri="http://schemas.openxmlformats.org/drawingml/2006/table">
            <a:tbl>
              <a:tblPr firstRow="1" firstCol="1" bandRow="1">
                <a:tableStyleId>{5C22544A-7EE6-4342-B048-85BDC9FD1C3A}</a:tableStyleId>
              </a:tblPr>
              <a:tblGrid>
                <a:gridCol w="1188085">
                  <a:extLst>
                    <a:ext uri="{9D8B030D-6E8A-4147-A177-3AD203B41FA5}">
                      <a16:colId xmlns:a16="http://schemas.microsoft.com/office/drawing/2014/main" val="3661389784"/>
                    </a:ext>
                  </a:extLst>
                </a:gridCol>
                <a:gridCol w="547449">
                  <a:extLst>
                    <a:ext uri="{9D8B030D-6E8A-4147-A177-3AD203B41FA5}">
                      <a16:colId xmlns:a16="http://schemas.microsoft.com/office/drawing/2014/main" val="1530912048"/>
                    </a:ext>
                  </a:extLst>
                </a:gridCol>
                <a:gridCol w="1637413">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5 Counties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1" dirty="0">
                          <a:solidFill>
                            <a:schemeClr val="tx1"/>
                          </a:solidFill>
                          <a:effectLst/>
                          <a:latin typeface="+mn-lt"/>
                        </a:rPr>
                        <a:t>RPDC Region</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000" b="1" i="0" u="none" strike="noStrike" dirty="0">
                          <a:solidFill>
                            <a:schemeClr val="tx1"/>
                          </a:solidFill>
                          <a:effectLst/>
                          <a:latin typeface="Calibri" panose="020F0502020204030204" pitchFamily="34" charset="0"/>
                        </a:rPr>
                        <a:t>Modified Total SFHA Area (acres)</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Hampshire</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26,607</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Kanawha</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23,929</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Mason</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23,117</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Greenbrier</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21,615</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75671"/>
                  </a:ext>
                </a:extLst>
              </a:tr>
              <a:tr h="155575">
                <a:tc>
                  <a:txBody>
                    <a:bodyPr/>
                    <a:lstStyle/>
                    <a:p>
                      <a:pPr marL="0" marR="0">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Randolph</a:t>
                      </a: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20,523</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40211"/>
                  </a:ext>
                </a:extLst>
              </a:tr>
            </a:tbl>
          </a:graphicData>
        </a:graphic>
      </p:graphicFrame>
    </p:spTree>
    <p:extLst>
      <p:ext uri="{BB962C8B-B14F-4D97-AF65-F5344CB8AC3E}">
        <p14:creationId xmlns:p14="http://schemas.microsoft.com/office/powerpoint/2010/main" val="286487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642F8-6860-4B82-B7DF-036EB97A44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532" y="414273"/>
            <a:ext cx="8338935" cy="6443722"/>
          </a:xfrm>
          <a:prstGeom prst="rect">
            <a:avLst/>
          </a:prstGeom>
        </p:spPr>
      </p:pic>
      <p:sp>
        <p:nvSpPr>
          <p:cNvPr id="5" name="Title 1">
            <a:extLst>
              <a:ext uri="{FF2B5EF4-FFF2-40B4-BE49-F238E27FC236}">
                <a16:creationId xmlns:a16="http://schemas.microsoft.com/office/drawing/2014/main" id="{8376CC23-92B3-420B-A6F8-AA89BF896DDA}"/>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Maps</a:t>
            </a:r>
            <a:endParaRPr lang="en-US" sz="1100" dirty="0">
              <a:solidFill>
                <a:schemeClr val="bg1"/>
              </a:solidFill>
            </a:endParaRPr>
          </a:p>
        </p:txBody>
      </p:sp>
      <p:graphicFrame>
        <p:nvGraphicFramePr>
          <p:cNvPr id="6" name="Table 5">
            <a:extLst>
              <a:ext uri="{FF2B5EF4-FFF2-40B4-BE49-F238E27FC236}">
                <a16:creationId xmlns:a16="http://schemas.microsoft.com/office/drawing/2014/main" id="{97B2029D-58C3-4A5F-9357-724614D5151A}"/>
              </a:ext>
            </a:extLst>
          </p:cNvPr>
          <p:cNvGraphicFramePr>
            <a:graphicFrameLocks noGrp="1"/>
          </p:cNvGraphicFramePr>
          <p:nvPr>
            <p:extLst>
              <p:ext uri="{D42A27DB-BD31-4B8C-83A1-F6EECF244321}">
                <p14:modId xmlns:p14="http://schemas.microsoft.com/office/powerpoint/2010/main" val="709153560"/>
              </p:ext>
            </p:extLst>
          </p:nvPr>
        </p:nvGraphicFramePr>
        <p:xfrm>
          <a:off x="598313" y="602881"/>
          <a:ext cx="2660566" cy="790575"/>
        </p:xfrm>
        <a:graphic>
          <a:graphicData uri="http://schemas.openxmlformats.org/drawingml/2006/table">
            <a:tbl>
              <a:tblPr firstRow="1" firstCol="1" bandRow="1">
                <a:tableStyleId>{5C22544A-7EE6-4342-B048-85BDC9FD1C3A}</a:tableStyleId>
              </a:tblPr>
              <a:tblGrid>
                <a:gridCol w="991254">
                  <a:extLst>
                    <a:ext uri="{9D8B030D-6E8A-4147-A177-3AD203B41FA5}">
                      <a16:colId xmlns:a16="http://schemas.microsoft.com/office/drawing/2014/main" val="3661389784"/>
                    </a:ext>
                  </a:extLst>
                </a:gridCol>
                <a:gridCol w="1669312">
                  <a:extLst>
                    <a:ext uri="{9D8B030D-6E8A-4147-A177-3AD203B41FA5}">
                      <a16:colId xmlns:a16="http://schemas.microsoft.com/office/drawing/2014/main" val="3246482802"/>
                    </a:ext>
                  </a:extLst>
                </a:gridCol>
              </a:tblGrid>
              <a:tr h="155575">
                <a:tc>
                  <a:txBody>
                    <a:bodyPr/>
                    <a:lstStyle/>
                    <a:p>
                      <a:pPr marL="0" marR="0" algn="l">
                        <a:lnSpc>
                          <a:spcPct val="107000"/>
                        </a:lnSpc>
                        <a:spcBef>
                          <a:spcPts val="0"/>
                        </a:spcBef>
                        <a:spcAft>
                          <a:spcPts val="0"/>
                        </a:spcAft>
                      </a:pPr>
                      <a:r>
                        <a:rPr lang="en-US" sz="1000" b="1" dirty="0">
                          <a:solidFill>
                            <a:schemeClr val="tx1"/>
                          </a:solidFill>
                          <a:effectLst/>
                          <a:latin typeface="+mn-lt"/>
                        </a:rPr>
                        <a:t>Top 3 Regions</a:t>
                      </a: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000" b="1" i="0" u="none" strike="noStrike" dirty="0">
                          <a:solidFill>
                            <a:schemeClr val="tx1"/>
                          </a:solidFill>
                          <a:effectLst/>
                          <a:latin typeface="Calibri" panose="020F0502020204030204" pitchFamily="34" charset="0"/>
                        </a:rPr>
                        <a:t>Modified Total SFHA Area (acres)</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0314"/>
                  </a:ext>
                </a:extLst>
              </a:tr>
              <a:tr h="155575">
                <a:tc>
                  <a:txBody>
                    <a:bodyPr/>
                    <a:lstStyle/>
                    <a:p>
                      <a:pPr algn="ctr" fontAlgn="b"/>
                      <a:r>
                        <a:rPr lang="en-US" sz="1000" b="1" i="0" u="none" strike="noStrike" dirty="0">
                          <a:solidFill>
                            <a:srgbClr val="000000"/>
                          </a:solidFill>
                          <a:effectLst/>
                          <a:latin typeface="Calibri" panose="020F0502020204030204" pitchFamily="34" charset="0"/>
                        </a:rPr>
                        <a:t>5</a:t>
                      </a:r>
                    </a:p>
                  </a:txBody>
                  <a:tcPr marL="5448" marR="5448" marT="5448"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panose="020F0502020204030204" pitchFamily="34" charset="0"/>
                        </a:rPr>
                        <a:t>76,780</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54120"/>
                  </a:ext>
                </a:extLst>
              </a:tr>
              <a:tr h="155575">
                <a:tc>
                  <a:txBody>
                    <a:bodyPr/>
                    <a:lstStyle/>
                    <a:p>
                      <a:pPr algn="ctr" fontAlgn="b"/>
                      <a:r>
                        <a:rPr lang="en-US" sz="1000" b="1" i="0" u="none" strike="noStrike" dirty="0">
                          <a:solidFill>
                            <a:srgbClr val="000000"/>
                          </a:solidFill>
                          <a:effectLst/>
                          <a:latin typeface="Calibri" panose="020F0502020204030204" pitchFamily="34" charset="0"/>
                        </a:rPr>
                        <a:t>8</a:t>
                      </a:r>
                    </a:p>
                  </a:txBody>
                  <a:tcPr marL="5448" marR="5448" marT="5448"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panose="020F0502020204030204" pitchFamily="34" charset="0"/>
                        </a:rPr>
                        <a:t>74,648</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785680"/>
                  </a:ext>
                </a:extLst>
              </a:tr>
              <a:tr h="155575">
                <a:tc>
                  <a:txBody>
                    <a:bodyPr/>
                    <a:lstStyle/>
                    <a:p>
                      <a:pPr algn="ctr" fontAlgn="b"/>
                      <a:r>
                        <a:rPr lang="en-US" sz="1000" b="1" i="0" u="none" strike="noStrike" dirty="0">
                          <a:solidFill>
                            <a:srgbClr val="000000"/>
                          </a:solidFill>
                          <a:effectLst/>
                          <a:latin typeface="Calibri" panose="020F0502020204030204" pitchFamily="34" charset="0"/>
                        </a:rPr>
                        <a:t>2</a:t>
                      </a:r>
                    </a:p>
                  </a:txBody>
                  <a:tcPr marL="5448" marR="5448" marT="5448"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panose="020F0502020204030204" pitchFamily="34" charset="0"/>
                        </a:rPr>
                        <a:t>72,366</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53293"/>
                  </a:ext>
                </a:extLst>
              </a:tr>
            </a:tbl>
          </a:graphicData>
        </a:graphic>
      </p:graphicFrame>
    </p:spTree>
    <p:extLst>
      <p:ext uri="{BB962C8B-B14F-4D97-AF65-F5344CB8AC3E}">
        <p14:creationId xmlns:p14="http://schemas.microsoft.com/office/powerpoint/2010/main" val="294871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76CC23-92B3-420B-A6F8-AA89BF896DDA}"/>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WV Flood Tool</a:t>
            </a:r>
            <a:endParaRPr lang="en-US" sz="1100" dirty="0">
              <a:solidFill>
                <a:schemeClr val="bg1"/>
              </a:solidFill>
            </a:endParaRPr>
          </a:p>
        </p:txBody>
      </p:sp>
      <p:pic>
        <p:nvPicPr>
          <p:cNvPr id="3" name="Picture 2" descr="A map of a river&#10;&#10;Description automatically generated">
            <a:extLst>
              <a:ext uri="{FF2B5EF4-FFF2-40B4-BE49-F238E27FC236}">
                <a16:creationId xmlns:a16="http://schemas.microsoft.com/office/drawing/2014/main" id="{F9E1512D-2D50-42B2-BD45-47220B019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0" y="558210"/>
            <a:ext cx="3996820" cy="3673548"/>
          </a:xfrm>
          <a:prstGeom prst="rect">
            <a:avLst/>
          </a:prstGeom>
        </p:spPr>
      </p:pic>
      <p:pic>
        <p:nvPicPr>
          <p:cNvPr id="7" name="Picture 6" descr="A map of a river&#10;&#10;Description automatically generated">
            <a:extLst>
              <a:ext uri="{FF2B5EF4-FFF2-40B4-BE49-F238E27FC236}">
                <a16:creationId xmlns:a16="http://schemas.microsoft.com/office/drawing/2014/main" id="{2250813C-BE65-43F8-9B73-729476B6E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789917"/>
            <a:ext cx="4278573" cy="4892645"/>
          </a:xfrm>
          <a:prstGeom prst="rect">
            <a:avLst/>
          </a:prstGeom>
        </p:spPr>
      </p:pic>
      <p:sp>
        <p:nvSpPr>
          <p:cNvPr id="8" name="TextBox 7">
            <a:extLst>
              <a:ext uri="{FF2B5EF4-FFF2-40B4-BE49-F238E27FC236}">
                <a16:creationId xmlns:a16="http://schemas.microsoft.com/office/drawing/2014/main" id="{F684481B-7B4D-40B8-8225-E1E0E633DC2E}"/>
              </a:ext>
            </a:extLst>
          </p:cNvPr>
          <p:cNvSpPr txBox="1"/>
          <p:nvPr/>
        </p:nvSpPr>
        <p:spPr>
          <a:xfrm>
            <a:off x="4327451" y="515681"/>
            <a:ext cx="2844385" cy="677108"/>
          </a:xfrm>
          <a:prstGeom prst="rect">
            <a:avLst/>
          </a:prstGeom>
          <a:noFill/>
        </p:spPr>
        <p:txBody>
          <a:bodyPr wrap="square">
            <a:spAutoFit/>
          </a:bodyPr>
          <a:lstStyle/>
          <a:p>
            <a:r>
              <a:rPr lang="en-US" sz="1400" b="1" dirty="0">
                <a:solidFill>
                  <a:srgbClr val="000000"/>
                </a:solidFill>
              </a:rPr>
              <a:t>A WV Flood Tool Screenshot of the floodplains in Hampshire County </a:t>
            </a:r>
            <a:r>
              <a:rPr lang="en-US" sz="1000" dirty="0">
                <a:solidFill>
                  <a:srgbClr val="000000"/>
                </a:solidFill>
              </a:rPr>
              <a:t>(</a:t>
            </a:r>
            <a:r>
              <a:rPr lang="en-US" sz="1000" dirty="0">
                <a:solidFill>
                  <a:srgbClr val="000000"/>
                </a:solidFill>
                <a:hlinkClick r:id="rId5"/>
              </a:rPr>
              <a:t>Image link</a:t>
            </a:r>
            <a:r>
              <a:rPr lang="en-US" sz="1000" dirty="0"/>
              <a:t>)</a:t>
            </a:r>
            <a:endParaRPr kumimoji="0" lang="en-US" sz="10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
        <p:nvSpPr>
          <p:cNvPr id="9" name="TextBox 8">
            <a:extLst>
              <a:ext uri="{FF2B5EF4-FFF2-40B4-BE49-F238E27FC236}">
                <a16:creationId xmlns:a16="http://schemas.microsoft.com/office/drawing/2014/main" id="{05D992E0-78A6-4BF3-9C0F-C027E0D617E0}"/>
              </a:ext>
            </a:extLst>
          </p:cNvPr>
          <p:cNvSpPr txBox="1"/>
          <p:nvPr/>
        </p:nvSpPr>
        <p:spPr>
          <a:xfrm>
            <a:off x="1679768" y="6042839"/>
            <a:ext cx="2844385" cy="677108"/>
          </a:xfrm>
          <a:prstGeom prst="rect">
            <a:avLst/>
          </a:prstGeom>
          <a:noFill/>
        </p:spPr>
        <p:txBody>
          <a:bodyPr wrap="square">
            <a:spAutoFit/>
          </a:bodyPr>
          <a:lstStyle/>
          <a:p>
            <a:pPr algn="r"/>
            <a:r>
              <a:rPr lang="en-US" sz="1400" b="1" dirty="0">
                <a:solidFill>
                  <a:srgbClr val="000000"/>
                </a:solidFill>
              </a:rPr>
              <a:t>A WV Flood Tool Screenshot of the floodplains in Kanawha County </a:t>
            </a:r>
            <a:r>
              <a:rPr lang="en-US" sz="1000" dirty="0">
                <a:solidFill>
                  <a:srgbClr val="000000"/>
                </a:solidFill>
              </a:rPr>
              <a:t>(</a:t>
            </a:r>
            <a:r>
              <a:rPr lang="en-US" sz="1000" dirty="0">
                <a:solidFill>
                  <a:srgbClr val="000000"/>
                </a:solidFill>
                <a:hlinkClick r:id="rId6"/>
              </a:rPr>
              <a:t>Image link</a:t>
            </a:r>
            <a:r>
              <a:rPr lang="en-US" sz="1000" dirty="0"/>
              <a:t>)</a:t>
            </a:r>
            <a:endParaRPr kumimoji="0" lang="en-US" sz="10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pic>
        <p:nvPicPr>
          <p:cNvPr id="11" name="Picture 10" descr="A close up of words&#10;&#10;Description automatically generated">
            <a:extLst>
              <a:ext uri="{FF2B5EF4-FFF2-40B4-BE49-F238E27FC236}">
                <a16:creationId xmlns:a16="http://schemas.microsoft.com/office/drawing/2014/main" id="{DEA12A7C-A0B9-45B5-9D91-B712899228A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2150" y="4548077"/>
            <a:ext cx="1674873" cy="618415"/>
          </a:xfrm>
          <a:prstGeom prst="rect">
            <a:avLst/>
          </a:prstGeom>
        </p:spPr>
      </p:pic>
    </p:spTree>
    <p:extLst>
      <p:ext uri="{BB962C8B-B14F-4D97-AF65-F5344CB8AC3E}">
        <p14:creationId xmlns:p14="http://schemas.microsoft.com/office/powerpoint/2010/main" val="99786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8918B8-6B50-4D0C-83F3-E206645B63CC}"/>
              </a:ext>
            </a:extLst>
          </p:cNvPr>
          <p:cNvSpPr txBox="1">
            <a:spLocks/>
          </p:cNvSpPr>
          <p:nvPr/>
        </p:nvSpPr>
        <p:spPr>
          <a:xfrm>
            <a:off x="0" y="2"/>
            <a:ext cx="9144000" cy="425300"/>
          </a:xfrm>
          <a:prstGeom prst="rect">
            <a:avLst/>
          </a:prstGeom>
          <a:solidFill>
            <a:schemeClr val="accent1">
              <a:lumMod val="50000"/>
            </a:schemeClr>
          </a:solidFill>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Floodplain Area; Findings</a:t>
            </a:r>
          </a:p>
        </p:txBody>
      </p:sp>
      <p:sp>
        <p:nvSpPr>
          <p:cNvPr id="6" name="TextBox 5">
            <a:extLst>
              <a:ext uri="{FF2B5EF4-FFF2-40B4-BE49-F238E27FC236}">
                <a16:creationId xmlns:a16="http://schemas.microsoft.com/office/drawing/2014/main" id="{BD211699-29E4-4CBF-B9A4-E3A400015991}"/>
              </a:ext>
            </a:extLst>
          </p:cNvPr>
          <p:cNvSpPr txBox="1"/>
          <p:nvPr/>
        </p:nvSpPr>
        <p:spPr>
          <a:xfrm>
            <a:off x="202809" y="493318"/>
            <a:ext cx="5985340" cy="307777"/>
          </a:xfrm>
          <a:prstGeom prst="rect">
            <a:avLst/>
          </a:prstGeom>
          <a:noFill/>
        </p:spPr>
        <p:txBody>
          <a:bodyPr wrap="square">
            <a:spAutoFit/>
          </a:bodyPr>
          <a:lstStyle/>
          <a:p>
            <a:r>
              <a:rPr lang="en-US" sz="1400" b="1" dirty="0">
                <a:solidFill>
                  <a:schemeClr val="accent1">
                    <a:lumMod val="50000"/>
                  </a:schemeClr>
                </a:solidFill>
              </a:rPr>
              <a:t>Top 10 unincorporated communities with the highest floodplain areas:</a:t>
            </a:r>
          </a:p>
        </p:txBody>
      </p:sp>
      <p:graphicFrame>
        <p:nvGraphicFramePr>
          <p:cNvPr id="7" name="Table 6">
            <a:extLst>
              <a:ext uri="{FF2B5EF4-FFF2-40B4-BE49-F238E27FC236}">
                <a16:creationId xmlns:a16="http://schemas.microsoft.com/office/drawing/2014/main" id="{0A8A9CBA-9C5C-411C-8BE8-5E9FEE96C3B1}"/>
              </a:ext>
            </a:extLst>
          </p:cNvPr>
          <p:cNvGraphicFramePr>
            <a:graphicFrameLocks noGrp="1"/>
          </p:cNvGraphicFramePr>
          <p:nvPr>
            <p:extLst>
              <p:ext uri="{D42A27DB-BD31-4B8C-83A1-F6EECF244321}">
                <p14:modId xmlns:p14="http://schemas.microsoft.com/office/powerpoint/2010/main" val="2099175273"/>
              </p:ext>
            </p:extLst>
          </p:nvPr>
        </p:nvGraphicFramePr>
        <p:xfrm>
          <a:off x="335267" y="819449"/>
          <a:ext cx="8278377" cy="2884170"/>
        </p:xfrm>
        <a:graphic>
          <a:graphicData uri="http://schemas.openxmlformats.org/drawingml/2006/table">
            <a:tbl>
              <a:tblPr firstRow="1" firstCol="1" bandRow="1">
                <a:tableStyleId>{5C22544A-7EE6-4342-B048-85BDC9FD1C3A}</a:tableStyleId>
              </a:tblPr>
              <a:tblGrid>
                <a:gridCol w="298644">
                  <a:extLst>
                    <a:ext uri="{9D8B030D-6E8A-4147-A177-3AD203B41FA5}">
                      <a16:colId xmlns:a16="http://schemas.microsoft.com/office/drawing/2014/main" val="3578884445"/>
                    </a:ext>
                  </a:extLst>
                </a:gridCol>
                <a:gridCol w="2238009">
                  <a:extLst>
                    <a:ext uri="{9D8B030D-6E8A-4147-A177-3AD203B41FA5}">
                      <a16:colId xmlns:a16="http://schemas.microsoft.com/office/drawing/2014/main" val="1079451307"/>
                    </a:ext>
                  </a:extLst>
                </a:gridCol>
                <a:gridCol w="875018">
                  <a:extLst>
                    <a:ext uri="{9D8B030D-6E8A-4147-A177-3AD203B41FA5}">
                      <a16:colId xmlns:a16="http://schemas.microsoft.com/office/drawing/2014/main" val="2078939161"/>
                    </a:ext>
                  </a:extLst>
                </a:gridCol>
                <a:gridCol w="740229">
                  <a:extLst>
                    <a:ext uri="{9D8B030D-6E8A-4147-A177-3AD203B41FA5}">
                      <a16:colId xmlns:a16="http://schemas.microsoft.com/office/drawing/2014/main" val="1541604902"/>
                    </a:ext>
                  </a:extLst>
                </a:gridCol>
                <a:gridCol w="644985">
                  <a:extLst>
                    <a:ext uri="{9D8B030D-6E8A-4147-A177-3AD203B41FA5}">
                      <a16:colId xmlns:a16="http://schemas.microsoft.com/office/drawing/2014/main" val="1247968580"/>
                    </a:ext>
                  </a:extLst>
                </a:gridCol>
                <a:gridCol w="599881">
                  <a:extLst>
                    <a:ext uri="{9D8B030D-6E8A-4147-A177-3AD203B41FA5}">
                      <a16:colId xmlns:a16="http://schemas.microsoft.com/office/drawing/2014/main" val="2011942962"/>
                    </a:ext>
                  </a:extLst>
                </a:gridCol>
                <a:gridCol w="2137397">
                  <a:extLst>
                    <a:ext uri="{9D8B030D-6E8A-4147-A177-3AD203B41FA5}">
                      <a16:colId xmlns:a16="http://schemas.microsoft.com/office/drawing/2014/main" val="3880682099"/>
                    </a:ext>
                  </a:extLst>
                </a:gridCol>
                <a:gridCol w="744214">
                  <a:extLst>
                    <a:ext uri="{9D8B030D-6E8A-4147-A177-3AD203B41FA5}">
                      <a16:colId xmlns:a16="http://schemas.microsoft.com/office/drawing/2014/main" val="2753044477"/>
                    </a:ext>
                  </a:extLst>
                </a:gridCol>
              </a:tblGrid>
              <a:tr h="155575">
                <a:tc gridSpan="8">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mn-lt"/>
                        </a:rPr>
                        <a:t>SFHA, Top 10 Unincorporated Communities</a:t>
                      </a:r>
                      <a:endParaRPr lang="en-US" sz="1200" dirty="0">
                        <a:effectLst/>
                        <a:latin typeface="+mn-lt"/>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B739B"/>
                    </a:solidFill>
                  </a:tcPr>
                </a:tc>
                <a:tc hMerge="1">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tc hMerge="1">
                  <a:txBody>
                    <a:bodyPr/>
                    <a:lstStyle/>
                    <a:p>
                      <a:pPr algn="ctr" fontAlgn="t"/>
                      <a:endParaRPr lang="en-US"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tc hMerge="1">
                  <a:txBody>
                    <a:bodyPr/>
                    <a:lstStyle/>
                    <a:p>
                      <a:pPr algn="ctr" fontAlgn="t"/>
                      <a:endParaRPr lang="en-US"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tc hMerge="1">
                  <a:txBody>
                    <a:bodyPr/>
                    <a:lstStyle/>
                    <a:p>
                      <a:pPr algn="ctr" fontAlgn="t"/>
                      <a:endParaRPr lang="en-US"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tc hMerge="1">
                  <a:txBody>
                    <a:bodyPr/>
                    <a:lstStyle/>
                    <a:p>
                      <a:pPr algn="ctr" fontAlgn="t"/>
                      <a:endParaRPr lang="en-US"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tc hMerge="1">
                  <a:txBody>
                    <a:bodyPr/>
                    <a:lstStyle/>
                    <a:p>
                      <a:pPr marL="0" marR="0" algn="ctr">
                        <a:lnSpc>
                          <a:spcPct val="107000"/>
                        </a:lnSpc>
                        <a:spcBef>
                          <a:spcPts val="0"/>
                        </a:spcBef>
                        <a:spcAft>
                          <a:spcPts val="0"/>
                        </a:spcAft>
                      </a:pPr>
                      <a:endParaRPr lang="en-US"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497797796"/>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Rank</a:t>
                      </a:r>
                    </a:p>
                  </a:txBody>
                  <a:tcPr marL="68580" marR="68580" marT="0" marB="0" vert="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dirty="0">
                          <a:solidFill>
                            <a:schemeClr val="bg1"/>
                          </a:solidFill>
                          <a:effectLst/>
                          <a:latin typeface="+mn-lt"/>
                        </a:rPr>
                        <a:t>Community</a:t>
                      </a: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RPDC Region</a:t>
                      </a:r>
                      <a:endParaRPr kumimoji="0" lang="en-US"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Total SFHA Area</a:t>
                      </a:r>
                    </a:p>
                    <a:p>
                      <a:pPr algn="ctr" fontAlgn="t"/>
                      <a:r>
                        <a:rPr lang="en-US" sz="1000" b="0" i="0" u="none" strike="noStrike" dirty="0">
                          <a:solidFill>
                            <a:schemeClr val="bg1"/>
                          </a:solidFill>
                          <a:effectLst/>
                          <a:latin typeface="Calibri" panose="020F0502020204030204" pitchFamily="34" charset="0"/>
                        </a:rPr>
                        <a:t>(acres)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Water Bodies &gt; 10 acres &amp; Wide Streams &gt; 500 ft.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Federal Lands (&gt; 10 acres)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1" i="0" u="none" strike="noStrike" dirty="0">
                          <a:solidFill>
                            <a:schemeClr val="bg1"/>
                          </a:solidFill>
                          <a:effectLst/>
                          <a:latin typeface="Calibri" panose="020F0502020204030204" pitchFamily="34" charset="0"/>
                        </a:rPr>
                        <a:t>Modified Total SFHA Area (acres) </a:t>
                      </a:r>
                    </a:p>
                    <a:p>
                      <a:pPr algn="ctr" fontAlgn="t"/>
                      <a:r>
                        <a:rPr lang="en-US" sz="1000" b="1" i="0" u="none" strike="noStrike" dirty="0">
                          <a:solidFill>
                            <a:schemeClr val="bg1"/>
                          </a:solidFill>
                          <a:effectLst/>
                          <a:latin typeface="Calibri" panose="020F0502020204030204" pitchFamily="34" charset="0"/>
                        </a:rPr>
                        <a:t>(Minus large water bodies and federal lands)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b="1" dirty="0">
                          <a:solidFill>
                            <a:schemeClr val="bg1"/>
                          </a:solidFill>
                          <a:effectLst/>
                          <a:latin typeface="+mn-lt"/>
                          <a:ea typeface="Calibri" panose="020F0502020204030204" pitchFamily="34" charset="0"/>
                          <a:cs typeface="Arial" panose="020B0604020202020204" pitchFamily="34" charset="0"/>
                        </a:rPr>
                        <a:t>Percent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90729474"/>
                  </a:ext>
                </a:extLst>
              </a:tr>
              <a:tr h="155575">
                <a:tc gridSpan="8">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UNINCORPORATED</a:t>
                      </a:r>
                      <a:endParaRPr lang="en-US" sz="1000" dirty="0">
                        <a:effectLst/>
                        <a:latin typeface="+mn-lt"/>
                        <a:cs typeface="Arial" panose="020B0604020202020204" pitchFamily="34" charset="0"/>
                      </a:endParaRPr>
                    </a:p>
                  </a:txBody>
                  <a:tcPr marL="68580" marR="68580" marT="0" marB="0" anchor="b">
                    <a:lnT w="12700" cap="flat" cmpd="sng" algn="ctr">
                      <a:solidFill>
                        <a:schemeClr val="bg1"/>
                      </a:solidFill>
                      <a:prstDash val="solid"/>
                      <a:round/>
                      <a:headEnd type="none" w="med" len="med"/>
                      <a:tailEnd type="none" w="med" len="med"/>
                    </a:lnT>
                    <a:solidFill>
                      <a:srgbClr val="5B739B"/>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bg1"/>
                      </a:solidFill>
                      <a:prstDash val="solid"/>
                      <a:round/>
                      <a:headEnd type="none" w="med" len="med"/>
                      <a:tailEnd type="none" w="med" len="med"/>
                    </a:lnT>
                    <a:solidFill>
                      <a:srgbClr val="5B739B"/>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000" dirty="0">
                        <a:effectLst/>
                        <a:latin typeface="+mn-lt"/>
                        <a:ea typeface="Calibri" panose="020F0502020204030204" pitchFamily="34" charset="0"/>
                        <a:cs typeface="Arial" panose="020B0604020202020204" pitchFamily="34" charset="0"/>
                      </a:endParaRPr>
                    </a:p>
                  </a:txBody>
                  <a:tcPr marL="68580" marR="68580" marT="0" marB="0" anchor="b">
                    <a:lnT w="12700" cap="flat" cmpd="sng" algn="ctr">
                      <a:solidFill>
                        <a:schemeClr val="bg1"/>
                      </a:solidFill>
                      <a:prstDash val="solid"/>
                      <a:round/>
                      <a:headEnd type="none" w="med" len="med"/>
                      <a:tailEnd type="none" w="med" len="med"/>
                    </a:lnT>
                    <a:solidFill>
                      <a:srgbClr val="5B739B"/>
                    </a:solidFill>
                  </a:tcPr>
                </a:tc>
                <a:extLst>
                  <a:ext uri="{0D108BD9-81ED-4DB2-BD59-A6C34878D82A}">
                    <a16:rowId xmlns:a16="http://schemas.microsoft.com/office/drawing/2014/main" val="1613717138"/>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Hampshire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26,409</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26,373</a:t>
                      </a:r>
                    </a:p>
                  </a:txBody>
                  <a:tcPr marL="9525" marR="9525" marT="9525"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100.0%</a:t>
                      </a:r>
                    </a:p>
                  </a:txBody>
                  <a:tcPr marL="9525" marR="9525" marT="9525" marB="0" anchor="b">
                    <a:solidFill>
                      <a:srgbClr val="E898A8"/>
                    </a:solidFill>
                  </a:tcPr>
                </a:tc>
                <a:extLst>
                  <a:ext uri="{0D108BD9-81ED-4DB2-BD59-A6C34878D82A}">
                    <a16:rowId xmlns:a16="http://schemas.microsoft.com/office/drawing/2014/main" val="571233628"/>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Mason County*</a:t>
                      </a:r>
                    </a:p>
                  </a:txBody>
                  <a:tcPr marL="68580" marR="68580" marT="0" marB="0" anchor="ctr">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30,008</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7,993</a:t>
                      </a:r>
                    </a:p>
                  </a:txBody>
                  <a:tcPr marL="9525" marR="9525" marT="9525" marB="0" anchor="b">
                    <a:solidFill>
                      <a:srgbClr val="EAEFF7"/>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21,989</a:t>
                      </a:r>
                    </a:p>
                  </a:txBody>
                  <a:tcPr marL="9525" marR="9525" marT="9525"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99.6%</a:t>
                      </a:r>
                    </a:p>
                  </a:txBody>
                  <a:tcPr marL="9525" marR="9525" marT="9525" marB="0" anchor="b">
                    <a:solidFill>
                      <a:srgbClr val="E898A8"/>
                    </a:solidFill>
                  </a:tcPr>
                </a:tc>
                <a:extLst>
                  <a:ext uri="{0D108BD9-81ED-4DB2-BD59-A6C34878D82A}">
                    <a16:rowId xmlns:a16="http://schemas.microsoft.com/office/drawing/2014/main" val="226250138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Kanawha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21,456</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473</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0</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20,983</a:t>
                      </a:r>
                    </a:p>
                  </a:txBody>
                  <a:tcPr marL="9525" marR="9525" marT="9525"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99.2%</a:t>
                      </a:r>
                    </a:p>
                  </a:txBody>
                  <a:tcPr marL="9525" marR="9525" marT="9525" marB="0" anchor="b">
                    <a:solidFill>
                      <a:srgbClr val="E898A8"/>
                    </a:solidFill>
                  </a:tcPr>
                </a:tc>
                <a:extLst>
                  <a:ext uri="{0D108BD9-81ED-4DB2-BD59-A6C34878D82A}">
                    <a16:rowId xmlns:a16="http://schemas.microsoft.com/office/drawing/2014/main" val="3071977524"/>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4</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Greenbrier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22,674</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463</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1,511</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20,700</a:t>
                      </a:r>
                    </a:p>
                  </a:txBody>
                  <a:tcPr marL="9525" marR="9525" marT="9525"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98.9%</a:t>
                      </a:r>
                    </a:p>
                  </a:txBody>
                  <a:tcPr marL="9525" marR="9525" marT="9525" marB="0" anchor="b">
                    <a:solidFill>
                      <a:srgbClr val="E898A8"/>
                    </a:solidFill>
                  </a:tcPr>
                </a:tc>
                <a:extLst>
                  <a:ext uri="{0D108BD9-81ED-4DB2-BD59-A6C34878D82A}">
                    <a16:rowId xmlns:a16="http://schemas.microsoft.com/office/drawing/2014/main" val="425960868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5</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Randolph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25,982</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6,124</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19,838</a:t>
                      </a:r>
                    </a:p>
                  </a:txBody>
                  <a:tcPr marL="9525" marR="9525" marT="9525"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98.5%</a:t>
                      </a:r>
                    </a:p>
                  </a:txBody>
                  <a:tcPr marL="9525" marR="9525" marT="9525" marB="0" anchor="b">
                    <a:solidFill>
                      <a:srgbClr val="E898A8"/>
                    </a:solidFill>
                  </a:tcPr>
                </a:tc>
                <a:extLst>
                  <a:ext uri="{0D108BD9-81ED-4DB2-BD59-A6C34878D82A}">
                    <a16:rowId xmlns:a16="http://schemas.microsoft.com/office/drawing/2014/main" val="2251956763"/>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6</a:t>
                      </a:r>
                    </a:p>
                  </a:txBody>
                  <a:tcPr marL="68580" marR="68580" marT="0" marB="0" anchor="ctr"/>
                </a:tc>
                <a:tc>
                  <a:txBody>
                    <a:bodyPr/>
                    <a:lstStyle/>
                    <a:p>
                      <a:pPr marL="0" marR="0">
                        <a:lnSpc>
                          <a:spcPct val="107000"/>
                        </a:lnSpc>
                        <a:spcBef>
                          <a:spcPts val="0"/>
                        </a:spcBef>
                        <a:spcAft>
                          <a:spcPts val="0"/>
                        </a:spcAft>
                      </a:pPr>
                      <a:r>
                        <a:rPr lang="en-US" sz="1000" b="1">
                          <a:effectLst/>
                          <a:latin typeface="+mn-lt"/>
                          <a:ea typeface="Calibri" panose="020F0502020204030204" pitchFamily="34" charset="0"/>
                          <a:cs typeface="Arial" panose="020B0604020202020204" pitchFamily="34" charset="0"/>
                        </a:rPr>
                        <a:t>Webster County*</a:t>
                      </a:r>
                      <a:endParaRPr lang="en-US" sz="10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22,052</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435</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4,062</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17,555</a:t>
                      </a:r>
                    </a:p>
                  </a:txBody>
                  <a:tcPr marL="9525" marR="9525" marT="9525"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98.2%</a:t>
                      </a:r>
                    </a:p>
                  </a:txBody>
                  <a:tcPr marL="9525" marR="9525" marT="9525" marB="0" anchor="b">
                    <a:solidFill>
                      <a:srgbClr val="E898A8"/>
                    </a:solidFill>
                  </a:tcPr>
                </a:tc>
                <a:extLst>
                  <a:ext uri="{0D108BD9-81ED-4DB2-BD59-A6C34878D82A}">
                    <a16:rowId xmlns:a16="http://schemas.microsoft.com/office/drawing/2014/main" val="609716327"/>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7</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Wood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22,895</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5,113</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415</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17,367</a:t>
                      </a:r>
                    </a:p>
                  </a:txBody>
                  <a:tcPr marL="9525" marR="9525" marT="9525"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97.8%</a:t>
                      </a:r>
                    </a:p>
                  </a:txBody>
                  <a:tcPr marL="9525" marR="9525" marT="9525" marB="0" anchor="b">
                    <a:solidFill>
                      <a:srgbClr val="E898A8"/>
                    </a:solidFill>
                  </a:tcPr>
                </a:tc>
                <a:extLst>
                  <a:ext uri="{0D108BD9-81ED-4DB2-BD59-A6C34878D82A}">
                    <a16:rowId xmlns:a16="http://schemas.microsoft.com/office/drawing/2014/main" val="2093094686"/>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8</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Hardy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17,090</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55</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152</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16,883</a:t>
                      </a:r>
                    </a:p>
                  </a:txBody>
                  <a:tcPr marL="9525" marR="9525" marT="9525"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97.5%</a:t>
                      </a:r>
                    </a:p>
                  </a:txBody>
                  <a:tcPr marL="9525" marR="9525" marT="9525" marB="0" anchor="b">
                    <a:solidFill>
                      <a:srgbClr val="E898A8"/>
                    </a:solidFill>
                  </a:tcPr>
                </a:tc>
                <a:extLst>
                  <a:ext uri="{0D108BD9-81ED-4DB2-BD59-A6C34878D82A}">
                    <a16:rowId xmlns:a16="http://schemas.microsoft.com/office/drawing/2014/main" val="261623670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9</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Jackson County*</a:t>
                      </a:r>
                    </a:p>
                  </a:txBody>
                  <a:tcPr marL="68580" marR="68580" marT="0" marB="0" anchor="ctr"/>
                </a:tc>
                <a:tc>
                  <a:txBody>
                    <a:bodyPr/>
                    <a:lstStyle/>
                    <a:p>
                      <a:pPr algn="ctr" fontAlgn="b"/>
                      <a:r>
                        <a:rPr lang="en-US" sz="1000" b="0" i="0" u="none" strike="noStrike">
                          <a:solidFill>
                            <a:srgbClr val="000000"/>
                          </a:solidFill>
                          <a:effectLst/>
                          <a:latin typeface="Calibri" panose="020F0502020204030204" pitchFamily="34" charset="0"/>
                        </a:rPr>
                        <a:t>5</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19,109</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3,912</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155</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15,042</a:t>
                      </a:r>
                    </a:p>
                  </a:txBody>
                  <a:tcPr marL="9525" marR="9525" marT="9525" marB="0" anchor="b">
                    <a:solidFill>
                      <a:srgbClr val="CAD7EE"/>
                    </a:solidFill>
                  </a:tcPr>
                </a:tc>
                <a:tc>
                  <a:txBody>
                    <a:bodyPr/>
                    <a:lstStyle/>
                    <a:p>
                      <a:pPr algn="ctr" fontAlgn="b"/>
                      <a:r>
                        <a:rPr lang="en-US" sz="1000" b="1" i="0" u="none" strike="noStrike" dirty="0">
                          <a:solidFill>
                            <a:srgbClr val="A50021"/>
                          </a:solidFill>
                          <a:effectLst/>
                          <a:latin typeface="Calibri" panose="020F0502020204030204" pitchFamily="34" charset="0"/>
                        </a:rPr>
                        <a:t>97.1%</a:t>
                      </a:r>
                    </a:p>
                  </a:txBody>
                  <a:tcPr marL="9525" marR="9525" marT="9525" marB="0" anchor="b">
                    <a:solidFill>
                      <a:srgbClr val="E898A8"/>
                    </a:solidFill>
                  </a:tcPr>
                </a:tc>
                <a:extLst>
                  <a:ext uri="{0D108BD9-81ED-4DB2-BD59-A6C34878D82A}">
                    <a16:rowId xmlns:a16="http://schemas.microsoft.com/office/drawing/2014/main" val="3784204562"/>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10</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Pendleton County*</a:t>
                      </a:r>
                    </a:p>
                  </a:txBody>
                  <a:tcPr marL="68580" marR="68580" marT="0" marB="0" anchor="ct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15,005</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118</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769</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14,118</a:t>
                      </a:r>
                    </a:p>
                  </a:txBody>
                  <a:tcPr marL="9525" marR="9525" marT="9525" marB="0" anchor="b">
                    <a:solidFill>
                      <a:srgbClr val="EAEFF7"/>
                    </a:solidFill>
                  </a:tcPr>
                </a:tc>
                <a:tc>
                  <a:txBody>
                    <a:bodyPr/>
                    <a:lstStyle/>
                    <a:p>
                      <a:pPr algn="ctr" fontAlgn="b"/>
                      <a:r>
                        <a:rPr lang="en-US" sz="1000" b="1" i="0" u="none" strike="noStrike" dirty="0">
                          <a:solidFill>
                            <a:srgbClr val="A50021"/>
                          </a:solidFill>
                          <a:effectLst/>
                          <a:latin typeface="Calibri" panose="020F0502020204030204" pitchFamily="34" charset="0"/>
                        </a:rPr>
                        <a:t>96.8%</a:t>
                      </a:r>
                    </a:p>
                  </a:txBody>
                  <a:tcPr marL="9525" marR="9525" marT="9525" marB="0" anchor="b">
                    <a:solidFill>
                      <a:srgbClr val="E898A8"/>
                    </a:solidFill>
                  </a:tcPr>
                </a:tc>
                <a:extLst>
                  <a:ext uri="{0D108BD9-81ED-4DB2-BD59-A6C34878D82A}">
                    <a16:rowId xmlns:a16="http://schemas.microsoft.com/office/drawing/2014/main" val="841847787"/>
                  </a:ext>
                </a:extLst>
              </a:tr>
            </a:tbl>
          </a:graphicData>
        </a:graphic>
      </p:graphicFrame>
      <p:sp>
        <p:nvSpPr>
          <p:cNvPr id="14" name="TextBox 13">
            <a:extLst>
              <a:ext uri="{FF2B5EF4-FFF2-40B4-BE49-F238E27FC236}">
                <a16:creationId xmlns:a16="http://schemas.microsoft.com/office/drawing/2014/main" id="{271E50AA-8D79-4749-BD26-33BE3E64C876}"/>
              </a:ext>
            </a:extLst>
          </p:cNvPr>
          <p:cNvSpPr txBox="1"/>
          <p:nvPr/>
        </p:nvSpPr>
        <p:spPr>
          <a:xfrm>
            <a:off x="202809" y="3866738"/>
            <a:ext cx="5373968" cy="307777"/>
          </a:xfrm>
          <a:prstGeom prst="rect">
            <a:avLst/>
          </a:prstGeom>
          <a:noFill/>
        </p:spPr>
        <p:txBody>
          <a:bodyPr wrap="square">
            <a:spAutoFit/>
          </a:bodyPr>
          <a:lstStyle/>
          <a:p>
            <a:r>
              <a:rPr lang="en-US" sz="1400" b="1" dirty="0">
                <a:solidFill>
                  <a:schemeClr val="accent1">
                    <a:lumMod val="50000"/>
                  </a:schemeClr>
                </a:solidFill>
              </a:rPr>
              <a:t>Top 5 counties with the highest floodplain areas:</a:t>
            </a:r>
          </a:p>
        </p:txBody>
      </p:sp>
      <p:graphicFrame>
        <p:nvGraphicFramePr>
          <p:cNvPr id="15" name="Table 14">
            <a:extLst>
              <a:ext uri="{FF2B5EF4-FFF2-40B4-BE49-F238E27FC236}">
                <a16:creationId xmlns:a16="http://schemas.microsoft.com/office/drawing/2014/main" id="{E15C374D-9140-4774-8479-E69B429D89E4}"/>
              </a:ext>
            </a:extLst>
          </p:cNvPr>
          <p:cNvGraphicFramePr>
            <a:graphicFrameLocks noGrp="1"/>
          </p:cNvGraphicFramePr>
          <p:nvPr>
            <p:extLst>
              <p:ext uri="{D42A27DB-BD31-4B8C-83A1-F6EECF244321}">
                <p14:modId xmlns:p14="http://schemas.microsoft.com/office/powerpoint/2010/main" val="2135168962"/>
              </p:ext>
            </p:extLst>
          </p:nvPr>
        </p:nvGraphicFramePr>
        <p:xfrm>
          <a:off x="333215" y="4177940"/>
          <a:ext cx="8273841" cy="1918716"/>
        </p:xfrm>
        <a:graphic>
          <a:graphicData uri="http://schemas.openxmlformats.org/drawingml/2006/table">
            <a:tbl>
              <a:tblPr firstRow="1" firstCol="1" bandRow="1">
                <a:tableStyleId>{5C22544A-7EE6-4342-B048-85BDC9FD1C3A}</a:tableStyleId>
              </a:tblPr>
              <a:tblGrid>
                <a:gridCol w="294106">
                  <a:extLst>
                    <a:ext uri="{9D8B030D-6E8A-4147-A177-3AD203B41FA5}">
                      <a16:colId xmlns:a16="http://schemas.microsoft.com/office/drawing/2014/main" val="3734006463"/>
                    </a:ext>
                  </a:extLst>
                </a:gridCol>
                <a:gridCol w="2243470">
                  <a:extLst>
                    <a:ext uri="{9D8B030D-6E8A-4147-A177-3AD203B41FA5}">
                      <a16:colId xmlns:a16="http://schemas.microsoft.com/office/drawing/2014/main" val="673120110"/>
                    </a:ext>
                  </a:extLst>
                </a:gridCol>
                <a:gridCol w="871869">
                  <a:extLst>
                    <a:ext uri="{9D8B030D-6E8A-4147-A177-3AD203B41FA5}">
                      <a16:colId xmlns:a16="http://schemas.microsoft.com/office/drawing/2014/main" val="2078939161"/>
                    </a:ext>
                  </a:extLst>
                </a:gridCol>
                <a:gridCol w="738963">
                  <a:extLst>
                    <a:ext uri="{9D8B030D-6E8A-4147-A177-3AD203B41FA5}">
                      <a16:colId xmlns:a16="http://schemas.microsoft.com/office/drawing/2014/main" val="1541604902"/>
                    </a:ext>
                  </a:extLst>
                </a:gridCol>
                <a:gridCol w="648586">
                  <a:extLst>
                    <a:ext uri="{9D8B030D-6E8A-4147-A177-3AD203B41FA5}">
                      <a16:colId xmlns:a16="http://schemas.microsoft.com/office/drawing/2014/main" val="1247968580"/>
                    </a:ext>
                  </a:extLst>
                </a:gridCol>
                <a:gridCol w="606056">
                  <a:extLst>
                    <a:ext uri="{9D8B030D-6E8A-4147-A177-3AD203B41FA5}">
                      <a16:colId xmlns:a16="http://schemas.microsoft.com/office/drawing/2014/main" val="2011942962"/>
                    </a:ext>
                  </a:extLst>
                </a:gridCol>
                <a:gridCol w="2142461">
                  <a:extLst>
                    <a:ext uri="{9D8B030D-6E8A-4147-A177-3AD203B41FA5}">
                      <a16:colId xmlns:a16="http://schemas.microsoft.com/office/drawing/2014/main" val="3880682099"/>
                    </a:ext>
                  </a:extLst>
                </a:gridCol>
                <a:gridCol w="728330">
                  <a:extLst>
                    <a:ext uri="{9D8B030D-6E8A-4147-A177-3AD203B41FA5}">
                      <a16:colId xmlns:a16="http://schemas.microsoft.com/office/drawing/2014/main" val="4253093616"/>
                    </a:ext>
                  </a:extLst>
                </a:gridCol>
              </a:tblGrid>
              <a:tr h="155575">
                <a:tc gridSpan="8">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mn-lt"/>
                        </a:rPr>
                        <a:t>SFHA, Top 5 Counties</a:t>
                      </a:r>
                      <a:endParaRPr lang="en-US" sz="1200" dirty="0">
                        <a:effectLst/>
                        <a:latin typeface="+mn-lt"/>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B739B"/>
                    </a:solidFill>
                  </a:tcPr>
                </a:tc>
                <a:tc hMerge="1">
                  <a:txBody>
                    <a:bodyPr/>
                    <a:lstStyle/>
                    <a:p>
                      <a:pPr marL="0" marR="0" algn="l">
                        <a:lnSpc>
                          <a:spcPct val="107000"/>
                        </a:lnSpc>
                        <a:spcBef>
                          <a:spcPts val="0"/>
                        </a:spcBef>
                        <a:spcAft>
                          <a:spcPts val="0"/>
                        </a:spcAft>
                      </a:pPr>
                      <a:endParaRPr lang="en-US" sz="1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t"/>
                      <a:endParaRPr lang="en-US" sz="10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t"/>
                      <a:endParaRPr lang="en-US" sz="10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t"/>
                      <a:endParaRPr lang="en-US" sz="10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t"/>
                      <a:endParaRPr lang="en-US" sz="10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70255041"/>
                  </a:ext>
                </a:extLst>
              </a:tr>
              <a:tr h="1555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effectLst/>
                          <a:latin typeface="+mn-lt"/>
                          <a:ea typeface="Calibri" panose="020F0502020204030204" pitchFamily="34" charset="0"/>
                          <a:cs typeface="Arial" panose="020B0604020202020204" pitchFamily="34" charset="0"/>
                        </a:rPr>
                        <a:t>Rank</a:t>
                      </a:r>
                    </a:p>
                  </a:txBody>
                  <a:tcPr marL="68580" marR="68580" marT="0" marB="0" vert="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dirty="0">
                          <a:solidFill>
                            <a:schemeClr val="bg1"/>
                          </a:solidFill>
                          <a:effectLst/>
                          <a:latin typeface="+mn-lt"/>
                        </a:rPr>
                        <a:t>County</a:t>
                      </a:r>
                      <a:endParaRPr lang="en-US" sz="1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n-lt"/>
                          <a:ea typeface="+mn-ea"/>
                          <a:cs typeface="+mn-cs"/>
                        </a:rPr>
                        <a:t>RPDC Region</a:t>
                      </a:r>
                      <a:endParaRPr kumimoji="0" lang="en-US"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Total SFHA Area</a:t>
                      </a:r>
                    </a:p>
                    <a:p>
                      <a:pPr algn="ctr" fontAlgn="t"/>
                      <a:r>
                        <a:rPr lang="en-US" sz="1000" b="0" i="0" u="none" strike="noStrike" dirty="0">
                          <a:solidFill>
                            <a:schemeClr val="bg1"/>
                          </a:solidFill>
                          <a:effectLst/>
                          <a:latin typeface="Calibri" panose="020F0502020204030204" pitchFamily="34" charset="0"/>
                        </a:rPr>
                        <a:t>(acres)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Water Bodies &gt; 10 acres &amp; Wide Streams &gt; 500 ft.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chemeClr val="bg1"/>
                          </a:solidFill>
                          <a:effectLst/>
                          <a:latin typeface="Calibri" panose="020F0502020204030204" pitchFamily="34" charset="0"/>
                        </a:rPr>
                        <a:t>Federal Lands (&gt; 10 acres)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t"/>
                      <a:r>
                        <a:rPr lang="en-US" sz="1000" b="1" i="0" u="none" strike="noStrike" dirty="0">
                          <a:solidFill>
                            <a:schemeClr val="bg1"/>
                          </a:solidFill>
                          <a:effectLst/>
                          <a:latin typeface="Calibri" panose="020F0502020204030204" pitchFamily="34" charset="0"/>
                        </a:rPr>
                        <a:t>Modified Total SFHA Area (acres) </a:t>
                      </a:r>
                    </a:p>
                    <a:p>
                      <a:pPr algn="ctr" fontAlgn="t"/>
                      <a:r>
                        <a:rPr lang="en-US" sz="1000" b="1" i="0" u="none" strike="noStrike" dirty="0">
                          <a:solidFill>
                            <a:schemeClr val="bg1"/>
                          </a:solidFill>
                          <a:effectLst/>
                          <a:latin typeface="Calibri" panose="020F0502020204030204" pitchFamily="34" charset="0"/>
                        </a:rPr>
                        <a:t>(Minus large water bodies and federal lands)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b="1" dirty="0">
                          <a:solidFill>
                            <a:schemeClr val="bg1"/>
                          </a:solidFill>
                          <a:effectLst/>
                          <a:latin typeface="+mn-lt"/>
                          <a:ea typeface="Calibri" panose="020F0502020204030204" pitchFamily="34" charset="0"/>
                          <a:cs typeface="Arial" panose="020B0604020202020204" pitchFamily="34" charset="0"/>
                        </a:rPr>
                        <a:t>Percent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90729474"/>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1</a:t>
                      </a: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HAMPSHIRE</a:t>
                      </a:r>
                    </a:p>
                  </a:txBody>
                  <a:tcPr marL="68580" marR="68580" marT="0" marB="0" anchor="ctr">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8</a:t>
                      </a:r>
                    </a:p>
                  </a:txBody>
                  <a:tcPr marL="9525" marR="9525" marT="9525" marB="0" anchor="b">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26,643</a:t>
                      </a:r>
                    </a:p>
                  </a:txBody>
                  <a:tcPr marL="9525" marR="9525" marT="9525" marB="0" anchor="b">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9525" marR="9525" marT="9525" marB="0" anchor="b">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9525" marR="9525" marT="9525" marB="0" anchor="b">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26,607</a:t>
                      </a:r>
                    </a:p>
                  </a:txBody>
                  <a:tcPr marL="9525" marR="9525" marT="9525" marB="0" anchor="b">
                    <a:lnT w="12700" cap="flat" cmpd="sng" algn="ctr">
                      <a:solidFill>
                        <a:schemeClr val="bg1"/>
                      </a:solidFill>
                      <a:prstDash val="solid"/>
                      <a:round/>
                      <a:headEnd type="none" w="med" len="med"/>
                      <a:tailEnd type="none" w="med" len="med"/>
                    </a:lnT>
                    <a:solidFill>
                      <a:srgbClr val="CAD7EE"/>
                    </a:solidFill>
                  </a:tcPr>
                </a:tc>
                <a:tc>
                  <a:txBody>
                    <a:bodyPr/>
                    <a:lstStyle/>
                    <a:p>
                      <a:pPr algn="ctr" fontAlgn="b"/>
                      <a:r>
                        <a:rPr lang="en-US" sz="1000" b="1" i="0" u="none" strike="noStrike" kern="1200" dirty="0">
                          <a:solidFill>
                            <a:srgbClr val="A50021"/>
                          </a:solidFill>
                          <a:effectLst/>
                          <a:latin typeface="Calibri" panose="020F0502020204030204" pitchFamily="34" charset="0"/>
                          <a:ea typeface="+mn-ea"/>
                          <a:cs typeface="+mn-cs"/>
                        </a:rPr>
                        <a:t>100.0%</a:t>
                      </a:r>
                    </a:p>
                  </a:txBody>
                  <a:tcPr marL="9525" marR="9525" marT="9525" marB="0" anchor="b">
                    <a:lnT w="12700" cap="flat" cmpd="sng" algn="ctr">
                      <a:solidFill>
                        <a:schemeClr val="bg1"/>
                      </a:solidFill>
                      <a:prstDash val="solid"/>
                      <a:round/>
                      <a:headEnd type="none" w="med" len="med"/>
                      <a:tailEnd type="none" w="med" len="med"/>
                    </a:lnT>
                    <a:solidFill>
                      <a:srgbClr val="E898A8"/>
                    </a:solidFill>
                  </a:tcPr>
                </a:tc>
                <a:extLst>
                  <a:ext uri="{0D108BD9-81ED-4DB2-BD59-A6C34878D82A}">
                    <a16:rowId xmlns:a16="http://schemas.microsoft.com/office/drawing/2014/main" val="571233628"/>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KANAWHA</a:t>
                      </a:r>
                    </a:p>
                  </a:txBody>
                  <a:tcPr marL="68580" marR="68580" marT="0" marB="0" anchor="ctr">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25,863</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1934</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23,929</a:t>
                      </a:r>
                    </a:p>
                  </a:txBody>
                  <a:tcPr marL="9525" marR="9525" marT="9525" marB="0" anchor="b">
                    <a:solidFill>
                      <a:srgbClr val="EAEFF7"/>
                    </a:solidFill>
                  </a:tcPr>
                </a:tc>
                <a:tc>
                  <a:txBody>
                    <a:bodyPr/>
                    <a:lstStyle/>
                    <a:p>
                      <a:pPr algn="ctr" fontAlgn="b"/>
                      <a:r>
                        <a:rPr lang="en-US" sz="1000" b="1" i="0" u="none" strike="noStrike" kern="1200" dirty="0">
                          <a:solidFill>
                            <a:srgbClr val="A50021"/>
                          </a:solidFill>
                          <a:effectLst/>
                          <a:latin typeface="Calibri" panose="020F0502020204030204" pitchFamily="34" charset="0"/>
                          <a:ea typeface="+mn-ea"/>
                          <a:cs typeface="+mn-cs"/>
                        </a:rPr>
                        <a:t>98.1%</a:t>
                      </a:r>
                    </a:p>
                  </a:txBody>
                  <a:tcPr marL="9525" marR="9525" marT="9525" marB="0" anchor="b">
                    <a:solidFill>
                      <a:srgbClr val="E898A8"/>
                    </a:solidFill>
                  </a:tcPr>
                </a:tc>
                <a:extLst>
                  <a:ext uri="{0D108BD9-81ED-4DB2-BD59-A6C34878D82A}">
                    <a16:rowId xmlns:a16="http://schemas.microsoft.com/office/drawing/2014/main" val="2262501389"/>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MASON</a:t>
                      </a:r>
                    </a:p>
                  </a:txBody>
                  <a:tcPr marL="68580" marR="68580" marT="0" marB="0" anchor="ctr">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31,694</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8,551</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23,117</a:t>
                      </a:r>
                    </a:p>
                  </a:txBody>
                  <a:tcPr marL="9525" marR="9525" marT="9525" marB="0" anchor="b">
                    <a:solidFill>
                      <a:srgbClr val="CAD7EE"/>
                    </a:solidFill>
                  </a:tcPr>
                </a:tc>
                <a:tc>
                  <a:txBody>
                    <a:bodyPr/>
                    <a:lstStyle/>
                    <a:p>
                      <a:pPr algn="ctr" fontAlgn="b"/>
                      <a:r>
                        <a:rPr lang="en-US" sz="1000" b="1" i="0" u="none" strike="noStrike" kern="1200" dirty="0">
                          <a:solidFill>
                            <a:srgbClr val="A50021"/>
                          </a:solidFill>
                          <a:effectLst/>
                          <a:latin typeface="Calibri" panose="020F0502020204030204" pitchFamily="34" charset="0"/>
                          <a:ea typeface="+mn-ea"/>
                          <a:cs typeface="+mn-cs"/>
                        </a:rPr>
                        <a:t>96.2%</a:t>
                      </a:r>
                    </a:p>
                  </a:txBody>
                  <a:tcPr marL="9525" marR="9525" marT="9525" marB="0" anchor="b">
                    <a:solidFill>
                      <a:srgbClr val="E898A8"/>
                    </a:solidFill>
                  </a:tcPr>
                </a:tc>
                <a:extLst>
                  <a:ext uri="{0D108BD9-81ED-4DB2-BD59-A6C34878D82A}">
                    <a16:rowId xmlns:a16="http://schemas.microsoft.com/office/drawing/2014/main" val="3071977524"/>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4</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GREENBRIER</a:t>
                      </a:r>
                    </a:p>
                  </a:txBody>
                  <a:tcPr marL="68580" marR="68580" marT="0" marB="0" anchor="ctr">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4</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23,589</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463</a:t>
                      </a:r>
                    </a:p>
                  </a:txBody>
                  <a:tcPr marL="9525" marR="9525" marT="9525" marB="0" anchor="b">
                    <a:solidFill>
                      <a:srgbClr val="EAEFF7"/>
                    </a:solidFill>
                  </a:tcPr>
                </a:tc>
                <a:tc>
                  <a:txBody>
                    <a:bodyPr/>
                    <a:lstStyle/>
                    <a:p>
                      <a:pPr algn="ctr" fontAlgn="b"/>
                      <a:r>
                        <a:rPr lang="en-US" sz="1000" b="0" i="0" u="none" strike="noStrike" dirty="0">
                          <a:solidFill>
                            <a:srgbClr val="000000"/>
                          </a:solidFill>
                          <a:effectLst/>
                          <a:latin typeface="Calibri" panose="020F0502020204030204" pitchFamily="34" charset="0"/>
                        </a:rPr>
                        <a:t>1,511</a:t>
                      </a:r>
                    </a:p>
                  </a:txBody>
                  <a:tcPr marL="9525" marR="9525" marT="9525" marB="0" anchor="b">
                    <a:solidFill>
                      <a:srgbClr val="EAEFF7"/>
                    </a:solidFill>
                  </a:tcPr>
                </a:tc>
                <a:tc>
                  <a:txBody>
                    <a:bodyPr/>
                    <a:lstStyle/>
                    <a:p>
                      <a:pPr algn="ctr" fontAlgn="b"/>
                      <a:r>
                        <a:rPr lang="en-US" sz="1000" b="1" i="0" u="none" strike="noStrike" dirty="0">
                          <a:solidFill>
                            <a:srgbClr val="000000"/>
                          </a:solidFill>
                          <a:effectLst/>
                          <a:latin typeface="Calibri" panose="020F0502020204030204" pitchFamily="34" charset="0"/>
                        </a:rPr>
                        <a:t>21,615</a:t>
                      </a:r>
                    </a:p>
                  </a:txBody>
                  <a:tcPr marL="9525" marR="9525" marT="9525" marB="0" anchor="b">
                    <a:solidFill>
                      <a:srgbClr val="EAEFF7"/>
                    </a:solidFill>
                  </a:tcPr>
                </a:tc>
                <a:tc>
                  <a:txBody>
                    <a:bodyPr/>
                    <a:lstStyle/>
                    <a:p>
                      <a:pPr algn="ctr" fontAlgn="b"/>
                      <a:r>
                        <a:rPr lang="en-US" sz="1000" b="1" i="0" u="none" strike="noStrike" kern="1200" dirty="0">
                          <a:solidFill>
                            <a:srgbClr val="A50021"/>
                          </a:solidFill>
                          <a:effectLst/>
                          <a:latin typeface="Calibri" panose="020F0502020204030204" pitchFamily="34" charset="0"/>
                          <a:ea typeface="+mn-ea"/>
                          <a:cs typeface="+mn-cs"/>
                        </a:rPr>
                        <a:t>94.4%</a:t>
                      </a:r>
                    </a:p>
                  </a:txBody>
                  <a:tcPr marL="9525" marR="9525" marT="9525" marB="0" anchor="b">
                    <a:solidFill>
                      <a:srgbClr val="E898A8"/>
                    </a:solidFill>
                  </a:tcPr>
                </a:tc>
                <a:extLst>
                  <a:ext uri="{0D108BD9-81ED-4DB2-BD59-A6C34878D82A}">
                    <a16:rowId xmlns:a16="http://schemas.microsoft.com/office/drawing/2014/main" val="4259608681"/>
                  </a:ext>
                </a:extLst>
              </a:tr>
              <a:tr h="155575">
                <a:tc>
                  <a:txBody>
                    <a:bodyPr/>
                    <a:lstStyle/>
                    <a:p>
                      <a:pPr marL="0" marR="0" algn="ctr">
                        <a:lnSpc>
                          <a:spcPct val="107000"/>
                        </a:lnSpc>
                        <a:spcBef>
                          <a:spcPts val="0"/>
                        </a:spcBef>
                        <a:spcAft>
                          <a:spcPts val="0"/>
                        </a:spcAft>
                      </a:pPr>
                      <a:r>
                        <a:rPr lang="en-US" sz="1000" b="0" dirty="0">
                          <a:effectLst/>
                          <a:latin typeface="+mn-lt"/>
                          <a:ea typeface="Calibri" panose="020F0502020204030204" pitchFamily="34" charset="0"/>
                          <a:cs typeface="Arial" panose="020B0604020202020204" pitchFamily="34" charset="0"/>
                        </a:rPr>
                        <a:t>5</a:t>
                      </a:r>
                    </a:p>
                  </a:txBody>
                  <a:tcPr marL="68580" marR="68580" marT="0" marB="0" anchor="ctr"/>
                </a:tc>
                <a:tc>
                  <a:txBody>
                    <a:bodyPr/>
                    <a:lstStyle/>
                    <a:p>
                      <a:pPr marL="0" marR="0">
                        <a:lnSpc>
                          <a:spcPct val="107000"/>
                        </a:lnSpc>
                        <a:spcBef>
                          <a:spcPts val="0"/>
                        </a:spcBef>
                        <a:spcAft>
                          <a:spcPts val="0"/>
                        </a:spcAft>
                      </a:pPr>
                      <a:r>
                        <a:rPr lang="en-US" sz="1000" b="1" dirty="0">
                          <a:effectLst/>
                          <a:latin typeface="+mn-lt"/>
                          <a:ea typeface="Calibri" panose="020F0502020204030204" pitchFamily="34" charset="0"/>
                          <a:cs typeface="Arial" panose="020B0604020202020204" pitchFamily="34" charset="0"/>
                        </a:rPr>
                        <a:t>RANDOLPH</a:t>
                      </a:r>
                    </a:p>
                  </a:txBody>
                  <a:tcPr marL="68580" marR="68580" marT="0" marB="0" anchor="ctr">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26,,676</a:t>
                      </a:r>
                    </a:p>
                  </a:txBody>
                  <a:tcPr marL="9525" marR="9525" marT="9525" marB="0" anchor="b">
                    <a:solidFill>
                      <a:srgbClr val="CAD7EE"/>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9525" marR="9525" marT="9525" marB="0" anchor="b">
                    <a:solidFill>
                      <a:srgbClr val="CAD7EE"/>
                    </a:solidFill>
                  </a:tcPr>
                </a:tc>
                <a:tc>
                  <a:txBody>
                    <a:bodyPr/>
                    <a:lstStyle/>
                    <a:p>
                      <a:pPr algn="ctr" fontAlgn="b"/>
                      <a:r>
                        <a:rPr lang="en-US" sz="1000" b="0" i="0" u="none" strike="noStrike" dirty="0">
                          <a:solidFill>
                            <a:srgbClr val="000000"/>
                          </a:solidFill>
                          <a:effectLst/>
                          <a:latin typeface="Calibri" panose="020F0502020204030204" pitchFamily="34" charset="0"/>
                        </a:rPr>
                        <a:t>6,124</a:t>
                      </a:r>
                    </a:p>
                  </a:txBody>
                  <a:tcPr marL="9525" marR="9525" marT="9525" marB="0" anchor="b">
                    <a:solidFill>
                      <a:srgbClr val="CAD7EE"/>
                    </a:solidFill>
                  </a:tcPr>
                </a:tc>
                <a:tc>
                  <a:txBody>
                    <a:bodyPr/>
                    <a:lstStyle/>
                    <a:p>
                      <a:pPr algn="ctr" fontAlgn="b"/>
                      <a:r>
                        <a:rPr lang="en-US" sz="1000" b="1" i="0" u="none" strike="noStrike" dirty="0">
                          <a:solidFill>
                            <a:srgbClr val="000000"/>
                          </a:solidFill>
                          <a:effectLst/>
                          <a:latin typeface="Calibri" panose="020F0502020204030204" pitchFamily="34" charset="0"/>
                        </a:rPr>
                        <a:t>20,523</a:t>
                      </a:r>
                    </a:p>
                  </a:txBody>
                  <a:tcPr marL="9525" marR="9525" marT="9525" marB="0" anchor="b">
                    <a:solidFill>
                      <a:srgbClr val="CAD7EE"/>
                    </a:solidFill>
                  </a:tcPr>
                </a:tc>
                <a:tc>
                  <a:txBody>
                    <a:bodyPr/>
                    <a:lstStyle/>
                    <a:p>
                      <a:pPr algn="ctr" fontAlgn="b"/>
                      <a:r>
                        <a:rPr lang="en-US" sz="1000" b="1" i="0" u="none" strike="noStrike" kern="1200" dirty="0">
                          <a:solidFill>
                            <a:srgbClr val="A50021"/>
                          </a:solidFill>
                          <a:effectLst/>
                          <a:latin typeface="Calibri" panose="020F0502020204030204" pitchFamily="34" charset="0"/>
                          <a:ea typeface="+mn-ea"/>
                          <a:cs typeface="+mn-cs"/>
                        </a:rPr>
                        <a:t>92.5%</a:t>
                      </a:r>
                    </a:p>
                  </a:txBody>
                  <a:tcPr marL="9525" marR="9525" marT="9525" marB="0" anchor="b">
                    <a:solidFill>
                      <a:srgbClr val="E898A8"/>
                    </a:solidFill>
                  </a:tcPr>
                </a:tc>
                <a:extLst>
                  <a:ext uri="{0D108BD9-81ED-4DB2-BD59-A6C34878D82A}">
                    <a16:rowId xmlns:a16="http://schemas.microsoft.com/office/drawing/2014/main" val="2251956763"/>
                  </a:ext>
                </a:extLst>
              </a:tr>
            </a:tbl>
          </a:graphicData>
        </a:graphic>
      </p:graphicFrame>
      <p:grpSp>
        <p:nvGrpSpPr>
          <p:cNvPr id="21" name="Group 20">
            <a:extLst>
              <a:ext uri="{FF2B5EF4-FFF2-40B4-BE49-F238E27FC236}">
                <a16:creationId xmlns:a16="http://schemas.microsoft.com/office/drawing/2014/main" id="{28408393-4DE2-473D-954F-845BF08BD8A1}"/>
              </a:ext>
            </a:extLst>
          </p:cNvPr>
          <p:cNvGrpSpPr/>
          <p:nvPr/>
        </p:nvGrpSpPr>
        <p:grpSpPr>
          <a:xfrm>
            <a:off x="6193466" y="6177421"/>
            <a:ext cx="2381692" cy="352718"/>
            <a:chOff x="47848" y="6500951"/>
            <a:chExt cx="2381692" cy="352718"/>
          </a:xfrm>
        </p:grpSpPr>
        <p:grpSp>
          <p:nvGrpSpPr>
            <p:cNvPr id="22" name="Group 21">
              <a:extLst>
                <a:ext uri="{FF2B5EF4-FFF2-40B4-BE49-F238E27FC236}">
                  <a16:creationId xmlns:a16="http://schemas.microsoft.com/office/drawing/2014/main" id="{85DC692B-31EB-48D8-8E49-CC6B77AA716D}"/>
                </a:ext>
              </a:extLst>
            </p:cNvPr>
            <p:cNvGrpSpPr/>
            <p:nvPr/>
          </p:nvGrpSpPr>
          <p:grpSpPr>
            <a:xfrm>
              <a:off x="47848" y="6500951"/>
              <a:ext cx="2381692" cy="351160"/>
              <a:chOff x="47848" y="6559429"/>
              <a:chExt cx="2381692" cy="351160"/>
            </a:xfrm>
          </p:grpSpPr>
          <p:sp>
            <p:nvSpPr>
              <p:cNvPr id="24" name="Rectangle 23">
                <a:extLst>
                  <a:ext uri="{FF2B5EF4-FFF2-40B4-BE49-F238E27FC236}">
                    <a16:creationId xmlns:a16="http://schemas.microsoft.com/office/drawing/2014/main" id="{D1EACE8D-350B-42DB-9B3A-C95AC1203EAB}"/>
                  </a:ext>
                </a:extLst>
              </p:cNvPr>
              <p:cNvSpPr/>
              <p:nvPr/>
            </p:nvSpPr>
            <p:spPr>
              <a:xfrm>
                <a:off x="978195" y="6587925"/>
                <a:ext cx="1451345" cy="163080"/>
              </a:xfrm>
              <a:prstGeom prst="rect">
                <a:avLst/>
              </a:prstGeom>
              <a:solidFill>
                <a:srgbClr val="E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Very High: 80% to 100%</a:t>
                </a:r>
              </a:p>
            </p:txBody>
          </p:sp>
          <p:sp>
            <p:nvSpPr>
              <p:cNvPr id="29" name="Text Box 2">
                <a:extLst>
                  <a:ext uri="{FF2B5EF4-FFF2-40B4-BE49-F238E27FC236}">
                    <a16:creationId xmlns:a16="http://schemas.microsoft.com/office/drawing/2014/main" id="{6FF68D7D-CA8F-4140-A066-F9DD19A5276E}"/>
                  </a:ext>
                </a:extLst>
              </p:cNvPr>
              <p:cNvSpPr txBox="1">
                <a:spLocks noChangeArrowheads="1"/>
              </p:cNvSpPr>
              <p:nvPr/>
            </p:nvSpPr>
            <p:spPr bwMode="auto">
              <a:xfrm>
                <a:off x="47848" y="6559429"/>
                <a:ext cx="958037" cy="3511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Percent Rank Legend:</a:t>
                </a:r>
              </a:p>
            </p:txBody>
          </p:sp>
        </p:grpSp>
        <p:sp>
          <p:nvSpPr>
            <p:cNvPr id="23" name="Rectangle 22">
              <a:extLst>
                <a:ext uri="{FF2B5EF4-FFF2-40B4-BE49-F238E27FC236}">
                  <a16:creationId xmlns:a16="http://schemas.microsoft.com/office/drawing/2014/main" id="{7B0FABFF-6EB5-4A0F-A82B-A76C3751DEA6}"/>
                </a:ext>
              </a:extLst>
            </p:cNvPr>
            <p:cNvSpPr/>
            <p:nvPr/>
          </p:nvSpPr>
          <p:spPr>
            <a:xfrm>
              <a:off x="978194" y="6690589"/>
              <a:ext cx="1451345" cy="163080"/>
            </a:xfrm>
            <a:prstGeom prst="rect">
              <a:avLst/>
            </a:prstGeom>
            <a:solidFill>
              <a:srgbClr val="E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000" b="1" dirty="0">
                  <a:solidFill>
                    <a:srgbClr val="A50021"/>
                  </a:solidFill>
                </a:rPr>
                <a:t>Red: 90% to 100%</a:t>
              </a:r>
            </a:p>
          </p:txBody>
        </p:sp>
      </p:grpSp>
    </p:spTree>
    <p:extLst>
      <p:ext uri="{BB962C8B-B14F-4D97-AF65-F5344CB8AC3E}">
        <p14:creationId xmlns:p14="http://schemas.microsoft.com/office/powerpoint/2010/main" val="978403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9814</TotalTime>
  <Words>1408</Words>
  <Application>Microsoft Office PowerPoint</Application>
  <PresentationFormat>On-screen Show (4:3)</PresentationFormat>
  <Paragraphs>494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551</cp:revision>
  <dcterms:created xsi:type="dcterms:W3CDTF">2019-08-23T20:01:46Z</dcterms:created>
  <dcterms:modified xsi:type="dcterms:W3CDTF">2024-02-02T22:09:03Z</dcterms:modified>
</cp:coreProperties>
</file>