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79" r:id="rId3"/>
    <p:sldId id="280" r:id="rId4"/>
    <p:sldId id="259" r:id="rId5"/>
    <p:sldId id="281" r:id="rId6"/>
    <p:sldId id="262" r:id="rId7"/>
    <p:sldId id="27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EAEFF7"/>
    <a:srgbClr val="FFF2B7"/>
    <a:srgbClr val="FBBEBA"/>
    <a:srgbClr val="BDE4FB"/>
    <a:srgbClr val="E898A8"/>
    <a:srgbClr val="5B739B"/>
    <a:srgbClr val="CAD7EE"/>
    <a:srgbClr val="B9AB79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 snapToGrid="0">
      <p:cViewPr>
        <p:scale>
          <a:sx n="80" d="100"/>
          <a:sy n="80" d="100"/>
        </p:scale>
        <p:origin x="129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C6D4-F6D5-4FE4-8B90-6D72AAAABE9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1F862-4F65-4921-8157-1B3AE444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8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9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5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5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4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2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8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5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0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9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91E1-4214-4A53-A041-ECA0A480359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674631"/>
            <a:ext cx="9144000" cy="24454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Area Ratio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(SFHA RT)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(Incorporated Place Scale)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D2544EA-7361-4B18-9081-E60C1214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964" y="5900332"/>
            <a:ext cx="2341880" cy="6075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 Virginia University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WV GIS Technical Center</a:t>
            </a:r>
            <a:endParaRPr lang="en-US" sz="1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F701F1-B0AB-4C4D-8C63-D9390DD1C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4" y="5759997"/>
            <a:ext cx="831850" cy="82804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1DB1C-6ECE-41DE-9711-30D7F4AFFA21}"/>
              </a:ext>
            </a:extLst>
          </p:cNvPr>
          <p:cNvSpPr txBox="1"/>
          <p:nvPr/>
        </p:nvSpPr>
        <p:spPr>
          <a:xfrm>
            <a:off x="6990907" y="6142121"/>
            <a:ext cx="180285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 2024</a:t>
            </a:r>
            <a:endParaRPr lang="en-US" sz="1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3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8EA8E6-C18E-44CE-860E-69DA7F47E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60387"/>
              </p:ext>
            </p:extLst>
          </p:nvPr>
        </p:nvGraphicFramePr>
        <p:xfrm>
          <a:off x="148856" y="658835"/>
          <a:ext cx="885160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328">
                  <a:extLst>
                    <a:ext uri="{9D8B030D-6E8A-4147-A177-3AD203B41FA5}">
                      <a16:colId xmlns:a16="http://schemas.microsoft.com/office/drawing/2014/main" val="1267599065"/>
                    </a:ext>
                  </a:extLst>
                </a:gridCol>
                <a:gridCol w="917471">
                  <a:extLst>
                    <a:ext uri="{9D8B030D-6E8A-4147-A177-3AD203B41FA5}">
                      <a16:colId xmlns:a16="http://schemas.microsoft.com/office/drawing/2014/main" val="3534273864"/>
                    </a:ext>
                  </a:extLst>
                </a:gridCol>
                <a:gridCol w="1099196">
                  <a:extLst>
                    <a:ext uri="{9D8B030D-6E8A-4147-A177-3AD203B41FA5}">
                      <a16:colId xmlns:a16="http://schemas.microsoft.com/office/drawing/2014/main" val="1873695381"/>
                    </a:ext>
                  </a:extLst>
                </a:gridCol>
                <a:gridCol w="2073349">
                  <a:extLst>
                    <a:ext uri="{9D8B030D-6E8A-4147-A177-3AD203B41FA5}">
                      <a16:colId xmlns:a16="http://schemas.microsoft.com/office/drawing/2014/main" val="2150496158"/>
                    </a:ext>
                  </a:extLst>
                </a:gridCol>
                <a:gridCol w="3269490">
                  <a:extLst>
                    <a:ext uri="{9D8B030D-6E8A-4147-A177-3AD203B41FA5}">
                      <a16:colId xmlns:a16="http://schemas.microsoft.com/office/drawing/2014/main" val="2296700634"/>
                    </a:ext>
                  </a:extLst>
                </a:gridCol>
                <a:gridCol w="701771">
                  <a:extLst>
                    <a:ext uri="{9D8B030D-6E8A-4147-A177-3AD203B41FA5}">
                      <a16:colId xmlns:a16="http://schemas.microsoft.com/office/drawing/2014/main" val="2455434984"/>
                    </a:ext>
                  </a:extLst>
                </a:gridCol>
              </a:tblGrid>
              <a:tr h="27577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Major Category 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Detailed Category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Indicator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Short Description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51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Flood Hazard Risk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Floodplain Area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SFHA_RT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Floodplain Area Ratio           </a:t>
                      </a:r>
                      <a:r>
                        <a:rPr lang="en-US" sz="1200" b="0" dirty="0"/>
                        <a:t>(Incorporated Place Scale)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Special Flood Hazard Area (SFHA) acreage to Total Community Area 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%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6208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7E718255-385A-40DB-B1B8-9FA10D977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54655"/>
              </p:ext>
            </p:extLst>
          </p:nvPr>
        </p:nvGraphicFramePr>
        <p:xfrm>
          <a:off x="148856" y="2524439"/>
          <a:ext cx="8851604" cy="311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660">
                  <a:extLst>
                    <a:ext uri="{9D8B030D-6E8A-4147-A177-3AD203B41FA5}">
                      <a16:colId xmlns:a16="http://schemas.microsoft.com/office/drawing/2014/main" val="2004036117"/>
                    </a:ext>
                  </a:extLst>
                </a:gridCol>
                <a:gridCol w="3785191">
                  <a:extLst>
                    <a:ext uri="{9D8B030D-6E8A-4147-A177-3AD203B41FA5}">
                      <a16:colId xmlns:a16="http://schemas.microsoft.com/office/drawing/2014/main" val="1635034"/>
                    </a:ext>
                  </a:extLst>
                </a:gridCol>
                <a:gridCol w="1323753">
                  <a:extLst>
                    <a:ext uri="{9D8B030D-6E8A-4147-A177-3AD203B41FA5}">
                      <a16:colId xmlns:a16="http://schemas.microsoft.com/office/drawing/2014/main" val="715843965"/>
                    </a:ext>
                  </a:extLst>
                </a:gridCol>
              </a:tblGrid>
              <a:tr h="275772">
                <a:tc>
                  <a:txBody>
                    <a:bodyPr/>
                    <a:lstStyle/>
                    <a:p>
                      <a:r>
                        <a:rPr lang="en-US" sz="1200" dirty="0"/>
                        <a:t>Rationale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Recommendations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 Source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51032"/>
                  </a:ext>
                </a:extLst>
              </a:tr>
              <a:tr h="628789">
                <a:tc>
                  <a:txBody>
                    <a:bodyPr/>
                    <a:lstStyle/>
                    <a:p>
                      <a:r>
                        <a:rPr lang="en-US" sz="1200" dirty="0"/>
                        <a:t>At the community level, incorporated places with a higher ratio of floodplain area to community area face more significant challenges for development. Small towns in which a high percentage of their total incorporated land is in the Special Flood Hazard Area (SFHA) often have a higher flood exposure than other communities. Essential facilities and other significant structures that provide critical services to the community are often located in high-risk floodplains of smaller communities. 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Recently the small communities of Henderson (Mason), Matoaka (Mercer County), and Rhodell (Raleigh) with a high percentage of floodplain area have dissolved and are now unincorporated.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Smaller jurisdictions must be vigilant in relocating critical facilities away from the floodplain along with enforcing its floodplain management ordinance for any development.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Although expensive to build and maintain, engineering flood control structures like levees, floodwalls, and dams protect vulnerable flood-prone communities.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 Flood Insurance Rate Map (FIRM)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Streams and Waterbodies (USGS NHD 24K), National Public Lands (USGS PAD-US)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6208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F764879-3B49-4902-8E62-E30EAC2114E2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Area Ratio</a:t>
            </a:r>
          </a:p>
        </p:txBody>
      </p:sp>
    </p:spTree>
    <p:extLst>
      <p:ext uri="{BB962C8B-B14F-4D97-AF65-F5344CB8AC3E}">
        <p14:creationId xmlns:p14="http://schemas.microsoft.com/office/powerpoint/2010/main" val="312421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01FD407-1959-4EA1-9610-658F4E2B5C69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Area Ratio; Top 20% Rankings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BA499F4-587F-4216-B050-AC259D64A262}"/>
              </a:ext>
            </a:extLst>
          </p:cNvPr>
          <p:cNvGraphicFramePr>
            <a:graphicFrameLocks noGrp="1"/>
          </p:cNvGraphicFramePr>
          <p:nvPr/>
        </p:nvGraphicFramePr>
        <p:xfrm>
          <a:off x="5361039" y="4968117"/>
          <a:ext cx="3565654" cy="1598172"/>
        </p:xfrm>
        <a:graphic>
          <a:graphicData uri="http://schemas.openxmlformats.org/drawingml/2006/table">
            <a:tbl>
              <a:tblPr/>
              <a:tblGrid>
                <a:gridCol w="3565654">
                  <a:extLst>
                    <a:ext uri="{9D8B030D-6E8A-4147-A177-3AD203B41FA5}">
                      <a16:colId xmlns:a16="http://schemas.microsoft.com/office/drawing/2014/main" val="610683751"/>
                    </a:ext>
                  </a:extLst>
                </a:gridCol>
              </a:tblGrid>
              <a:tr h="121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Colors: </a:t>
                      </a:r>
                    </a:p>
                  </a:txBody>
                  <a:tcPr marL="4404" marR="4404" marT="4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64525"/>
                  </a:ext>
                </a:extLst>
              </a:tr>
              <a:tr h="3223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--&gt; Incorporated areas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Brown --&gt; Unincorporated areas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Green --&gt; Counties (Total)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Red --&gt; Split communities</a:t>
                      </a:r>
                      <a:endParaRPr lang="en-US" sz="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Blue --&gt; Incorporated communities participating in the National Flood Insurance Program (NFIP) with no regulatory Special Flood Hazard Area (SFHA)</a:t>
                      </a:r>
                      <a:endParaRPr lang="en-US" sz="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Purple --&gt; Incorporated communities with no regulatory Special Flood Hazard Area (SFHA) not participating in the National Flood Insurance Program (NFIP) (not mentioned in the FEMA's Community Status Book Report)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4" marR="4404" marT="4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107657"/>
                  </a:ext>
                </a:extLst>
              </a:tr>
              <a:tr h="121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D7EE"/>
                          </a:highlight>
                          <a:latin typeface="Calibri" panose="020F0502020204030204" pitchFamily="34" charset="0"/>
                        </a:rPr>
                        <a:t>Black on blue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Six incorporated communities included in the detailed risk study (Camden-on-Gauley, Clendenin, Rainelle, Richwood, White Sulphur Springs, and Marlinton)</a:t>
                      </a:r>
                    </a:p>
                  </a:txBody>
                  <a:tcPr marL="4404" marR="4404" marT="4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2278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E419BA-C756-430D-BC38-69AEA492D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01711"/>
              </p:ext>
            </p:extLst>
          </p:nvPr>
        </p:nvGraphicFramePr>
        <p:xfrm>
          <a:off x="1958202" y="473879"/>
          <a:ext cx="3143936" cy="6329800"/>
        </p:xfrm>
        <a:graphic>
          <a:graphicData uri="http://schemas.openxmlformats.org/drawingml/2006/table">
            <a:tbl>
              <a:tblPr/>
              <a:tblGrid>
                <a:gridCol w="232078">
                  <a:extLst>
                    <a:ext uri="{9D8B030D-6E8A-4147-A177-3AD203B41FA5}">
                      <a16:colId xmlns:a16="http://schemas.microsoft.com/office/drawing/2014/main" val="195106694"/>
                    </a:ext>
                  </a:extLst>
                </a:gridCol>
                <a:gridCol w="799581">
                  <a:extLst>
                    <a:ext uri="{9D8B030D-6E8A-4147-A177-3AD203B41FA5}">
                      <a16:colId xmlns:a16="http://schemas.microsoft.com/office/drawing/2014/main" val="1434858777"/>
                    </a:ext>
                  </a:extLst>
                </a:gridCol>
                <a:gridCol w="544284">
                  <a:extLst>
                    <a:ext uri="{9D8B030D-6E8A-4147-A177-3AD203B41FA5}">
                      <a16:colId xmlns:a16="http://schemas.microsoft.com/office/drawing/2014/main" val="3169486803"/>
                    </a:ext>
                  </a:extLst>
                </a:gridCol>
                <a:gridCol w="1023709">
                  <a:extLst>
                    <a:ext uri="{9D8B030D-6E8A-4147-A177-3AD203B41FA5}">
                      <a16:colId xmlns:a16="http://schemas.microsoft.com/office/drawing/2014/main" val="293622466"/>
                    </a:ext>
                  </a:extLst>
                </a:gridCol>
                <a:gridCol w="544284">
                  <a:extLst>
                    <a:ext uri="{9D8B030D-6E8A-4147-A177-3AD203B41FA5}">
                      <a16:colId xmlns:a16="http://schemas.microsoft.com/office/drawing/2014/main" val="2224194182"/>
                    </a:ext>
                  </a:extLst>
                </a:gridCol>
              </a:tblGrid>
              <a:tr h="114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Communities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Percent_Rank</a:t>
                      </a:r>
                      <a:endParaRPr lang="en-US" sz="6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Incorporated Communities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Percent_Rank</a:t>
                      </a:r>
                      <a:endParaRPr lang="en-US" sz="6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357652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Sylvester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Sylvester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676823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Friendly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Friendly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600529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Addison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Addison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109669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Hambleton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Hambleton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15858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Reedy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Reedy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352946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Bruceton Mills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Bruceton Mills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392214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Buffalo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Buffalo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427395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Parsons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Parsons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223945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 Grove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 Grove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510806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Matewan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Matewan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031445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Elizabeth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Elizabeth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513521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Chesapeake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Chesapeake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303279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Albright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Albright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483824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Rowlesburg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Rowlesburg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889589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Capon Bridge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Capon Bridge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762917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Gary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Gary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331424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Martinsville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Martinsville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996306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Hartford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Hartford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63909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Whitesville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Whitesville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49922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Milton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Milton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175400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Paw Paw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Paw Paw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931320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Grantsville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Grantsville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966535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Buckhannon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Buckhannon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262167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 Lew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 Lew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745024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Marlinton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Marlinton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57238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Wellsburg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Wellsburg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240414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Fork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Fork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091780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Rainelle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Rainelle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125500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Bancroft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Bancroft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639233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 Pleasant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 Pleasant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172498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Alderson**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Alderson**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969470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Montrose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Montrose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181539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818207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Rupert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Rupert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040546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Womelsdorf (Coalton)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Womelsdorf (Coalton)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922565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Cowen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Cowen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498860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Kimball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Kimball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853033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Harman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Harman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617995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Gay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Gay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520007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651442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208238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Monongah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Monongah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253257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Moundsville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Moundsville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666034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Beverly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Beverly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011532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Moorefield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Moorefield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493880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Kermit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Kermit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086634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Haven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173422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Glenville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66006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Clendenin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652162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Hendricks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361061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Richwood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40949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Ceredo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445839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Hamlin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409397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Pax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296652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Eleanor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52985"/>
                  </a:ext>
                </a:extLst>
              </a:tr>
              <a:tr h="108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Hamlin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644008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Williamstown</a:t>
                      </a: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80.2%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744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32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642F8-6860-4B82-B7DF-036EB97A4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2" y="414273"/>
            <a:ext cx="8338936" cy="64437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Area Ratio; Maps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2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642F8-6860-4B82-B7DF-036EB97A4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2" y="414273"/>
            <a:ext cx="8338936" cy="64437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Area Ratio; Maps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5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8A3E96-781A-44C4-81BD-B1BC56A17BB1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Area Ratio; Focus Communities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927CF30-3D9B-40F8-84C4-50EA226AE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09916"/>
              </p:ext>
            </p:extLst>
          </p:nvPr>
        </p:nvGraphicFramePr>
        <p:xfrm>
          <a:off x="106326" y="604310"/>
          <a:ext cx="8936665" cy="5566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809">
                  <a:extLst>
                    <a:ext uri="{9D8B030D-6E8A-4147-A177-3AD203B41FA5}">
                      <a16:colId xmlns:a16="http://schemas.microsoft.com/office/drawing/2014/main" val="1264197615"/>
                    </a:ext>
                  </a:extLst>
                </a:gridCol>
                <a:gridCol w="1015409">
                  <a:extLst>
                    <a:ext uri="{9D8B030D-6E8A-4147-A177-3AD203B41FA5}">
                      <a16:colId xmlns:a16="http://schemas.microsoft.com/office/drawing/2014/main" val="1218352812"/>
                    </a:ext>
                  </a:extLst>
                </a:gridCol>
                <a:gridCol w="1015409">
                  <a:extLst>
                    <a:ext uri="{9D8B030D-6E8A-4147-A177-3AD203B41FA5}">
                      <a16:colId xmlns:a16="http://schemas.microsoft.com/office/drawing/2014/main" val="796239596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717488461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1301006452"/>
                    </a:ext>
                  </a:extLst>
                </a:gridCol>
                <a:gridCol w="1015409">
                  <a:extLst>
                    <a:ext uri="{9D8B030D-6E8A-4147-A177-3AD203B41FA5}">
                      <a16:colId xmlns:a16="http://schemas.microsoft.com/office/drawing/2014/main" val="935664944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2747294077"/>
                    </a:ext>
                  </a:extLst>
                </a:gridCol>
                <a:gridCol w="951614">
                  <a:extLst>
                    <a:ext uri="{9D8B030D-6E8A-4147-A177-3AD203B41FA5}">
                      <a16:colId xmlns:a16="http://schemas.microsoft.com/office/drawing/2014/main" val="2493274945"/>
                    </a:ext>
                  </a:extLst>
                </a:gridCol>
              </a:tblGrid>
              <a:tr h="8724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Indicator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White Sulphur Springs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Rainelle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Clendenin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Richwood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Marlinton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Camden-on-Gauley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Statewide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940923"/>
                  </a:ext>
                </a:extLst>
              </a:tr>
              <a:tr h="17130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Total SFHA Area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(acres)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235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494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35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77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68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Water Bodies &gt; 10 acres &amp; Wide Streams &gt; 500 ft.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56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Federal Lands (&gt; 10 acres)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54853"/>
                  </a:ext>
                </a:extLst>
              </a:tr>
              <a:tr h="64378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Modified Total SFHA Area (acres) 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(Minus large water bodies and federal lands)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235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494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35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74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377285"/>
                  </a:ext>
                </a:extLst>
              </a:tr>
              <a:tr h="4456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Total Community Area (acres)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1,214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714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974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1,068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1,566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214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559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53186"/>
                  </a:ext>
                </a:extLst>
              </a:tr>
              <a:tr h="41655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Ratio of aSFHA to Community Area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22.0%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31.2%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B739B"/>
                          </a:solidFill>
                        </a:rPr>
                        <a:t>24.1%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23.1%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B739B"/>
                          </a:solidFill>
                        </a:rPr>
                        <a:t>31.5%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B739B"/>
                          </a:solidFill>
                        </a:rPr>
                        <a:t>16.4%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13.8%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07232"/>
                  </a:ext>
                </a:extLst>
              </a:tr>
              <a:tr h="643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Floodplain Area Ratio 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Percent Ranks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74.2%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(Relatively High)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87.7%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(Very High)</a:t>
                      </a:r>
                      <a:endParaRPr lang="en-US" sz="1400" b="1" dirty="0">
                        <a:solidFill>
                          <a:srgbClr val="A5002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78.6%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(Relatively High)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77.7%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(Relatively High)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89.0%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(Very High)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58.5%</a:t>
                      </a: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(Moderate)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22579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E3EC85A1-8840-43BB-BFB5-F1121E04C119}"/>
              </a:ext>
            </a:extLst>
          </p:cNvPr>
          <p:cNvGrpSpPr/>
          <p:nvPr/>
        </p:nvGrpSpPr>
        <p:grpSpPr>
          <a:xfrm>
            <a:off x="37216" y="6321277"/>
            <a:ext cx="8973878" cy="352718"/>
            <a:chOff x="47848" y="6500951"/>
            <a:chExt cx="8973878" cy="35271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F04E2A-F963-4D74-81C2-25727DBD3169}"/>
                </a:ext>
              </a:extLst>
            </p:cNvPr>
            <p:cNvGrpSpPr/>
            <p:nvPr/>
          </p:nvGrpSpPr>
          <p:grpSpPr>
            <a:xfrm>
              <a:off x="47848" y="6500951"/>
              <a:ext cx="8973878" cy="351160"/>
              <a:chOff x="47848" y="6559429"/>
              <a:chExt cx="8973878" cy="3511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1F1DD5-DE35-4C34-9560-8899C7A35B2D}"/>
                  </a:ext>
                </a:extLst>
              </p:cNvPr>
              <p:cNvSpPr/>
              <p:nvPr/>
            </p:nvSpPr>
            <p:spPr>
              <a:xfrm>
                <a:off x="978195" y="6587925"/>
                <a:ext cx="1451345" cy="163080"/>
              </a:xfrm>
              <a:prstGeom prst="rect">
                <a:avLst/>
              </a:prstGeom>
              <a:solidFill>
                <a:srgbClr val="E89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Very High: 80% to 100%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2724A55-868D-431C-8040-BED70F2A4285}"/>
                  </a:ext>
                </a:extLst>
              </p:cNvPr>
              <p:cNvSpPr/>
              <p:nvPr/>
            </p:nvSpPr>
            <p:spPr>
              <a:xfrm>
                <a:off x="2478271" y="6587877"/>
                <a:ext cx="1756145" cy="163080"/>
              </a:xfrm>
              <a:prstGeom prst="rect">
                <a:avLst/>
              </a:prstGeom>
              <a:solidFill>
                <a:srgbClr val="FBBE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Relatively High: 60% to 79.9%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E544E6-45E2-482A-90A6-E98A6C8A530B}"/>
                  </a:ext>
                </a:extLst>
              </p:cNvPr>
              <p:cNvSpPr/>
              <p:nvPr/>
            </p:nvSpPr>
            <p:spPr>
              <a:xfrm>
                <a:off x="4283148" y="6587877"/>
                <a:ext cx="1490332" cy="163080"/>
              </a:xfrm>
              <a:prstGeom prst="rect">
                <a:avLst/>
              </a:prstGeom>
              <a:solidFill>
                <a:srgbClr val="FFF2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Moderate: 40% to 59.9%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767AB0-054A-4451-A17B-83E51CB12E97}"/>
                  </a:ext>
                </a:extLst>
              </p:cNvPr>
              <p:cNvSpPr/>
              <p:nvPr/>
            </p:nvSpPr>
            <p:spPr>
              <a:xfrm>
                <a:off x="5822212" y="6587877"/>
                <a:ext cx="1737537" cy="163080"/>
              </a:xfrm>
              <a:prstGeom prst="rect">
                <a:avLst/>
              </a:prstGeom>
              <a:solidFill>
                <a:srgbClr val="BDE4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Relatively Low: 20% to 39.9%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8DEAEAD-79A2-4683-9A25-632B9D92F0A3}"/>
                  </a:ext>
                </a:extLst>
              </p:cNvPr>
              <p:cNvSpPr/>
              <p:nvPr/>
            </p:nvSpPr>
            <p:spPr>
              <a:xfrm>
                <a:off x="7615569" y="6587877"/>
                <a:ext cx="1406157" cy="163080"/>
              </a:xfrm>
              <a:prstGeom prst="rect">
                <a:avLst/>
              </a:prstGeom>
              <a:solidFill>
                <a:srgbClr val="CED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Very Low: 0% to 19.9%</a:t>
                </a: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96E48513-B516-4B91-A851-FB0C268EEF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48" y="6559429"/>
                <a:ext cx="958037" cy="35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Percent Rank Legend: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21571F-6D85-4771-A3A3-031181B1B4CD}"/>
                </a:ext>
              </a:extLst>
            </p:cNvPr>
            <p:cNvSpPr/>
            <p:nvPr/>
          </p:nvSpPr>
          <p:spPr>
            <a:xfrm>
              <a:off x="978194" y="6690589"/>
              <a:ext cx="1451345" cy="163080"/>
            </a:xfrm>
            <a:prstGeom prst="rect">
              <a:avLst/>
            </a:prstGeom>
            <a:solidFill>
              <a:srgbClr val="E89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400"/>
              <a:r>
                <a:rPr lang="en-US" sz="1000" b="1" dirty="0">
                  <a:solidFill>
                    <a:srgbClr val="A50021"/>
                  </a:solidFill>
                </a:rPr>
                <a:t>Red: 90% to 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911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8918B8-6B50-4D0C-83F3-E206645B63CC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Area Ratio; Findings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11699-29E4-4CBF-B9A4-E3A400015991}"/>
              </a:ext>
            </a:extLst>
          </p:cNvPr>
          <p:cNvSpPr txBox="1"/>
          <p:nvPr/>
        </p:nvSpPr>
        <p:spPr>
          <a:xfrm>
            <a:off x="202808" y="577402"/>
            <a:ext cx="64957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Top 10 incorporated communities with the highest Floodplain Area Ratio: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B415A0-39F6-4C84-BA20-97B7FB2DC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720161"/>
              </p:ext>
            </p:extLst>
          </p:nvPr>
        </p:nvGraphicFramePr>
        <p:xfrm>
          <a:off x="312407" y="885179"/>
          <a:ext cx="8422884" cy="3140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14">
                  <a:extLst>
                    <a:ext uri="{9D8B030D-6E8A-4147-A177-3AD203B41FA5}">
                      <a16:colId xmlns:a16="http://schemas.microsoft.com/office/drawing/2014/main" val="113651346"/>
                    </a:ext>
                  </a:extLst>
                </a:gridCol>
                <a:gridCol w="1093815">
                  <a:extLst>
                    <a:ext uri="{9D8B030D-6E8A-4147-A177-3AD203B41FA5}">
                      <a16:colId xmlns:a16="http://schemas.microsoft.com/office/drawing/2014/main" val="67312011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852987814"/>
                    </a:ext>
                  </a:extLst>
                </a:gridCol>
                <a:gridCol w="519546">
                  <a:extLst>
                    <a:ext uri="{9D8B030D-6E8A-4147-A177-3AD203B41FA5}">
                      <a16:colId xmlns:a16="http://schemas.microsoft.com/office/drawing/2014/main" val="219533887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84954958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3348823079"/>
                    </a:ext>
                  </a:extLst>
                </a:gridCol>
                <a:gridCol w="758033">
                  <a:extLst>
                    <a:ext uri="{9D8B030D-6E8A-4147-A177-3AD203B41FA5}">
                      <a16:colId xmlns:a16="http://schemas.microsoft.com/office/drawing/2014/main" val="210789678"/>
                    </a:ext>
                  </a:extLst>
                </a:gridCol>
                <a:gridCol w="883731">
                  <a:extLst>
                    <a:ext uri="{9D8B030D-6E8A-4147-A177-3AD203B41FA5}">
                      <a16:colId xmlns:a16="http://schemas.microsoft.com/office/drawing/2014/main" val="2166090013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3181675399"/>
                    </a:ext>
                  </a:extLst>
                </a:gridCol>
                <a:gridCol w="1004455">
                  <a:extLst>
                    <a:ext uri="{9D8B030D-6E8A-4147-A177-3AD203B41FA5}">
                      <a16:colId xmlns:a16="http://schemas.microsoft.com/office/drawing/2014/main" val="1534615023"/>
                    </a:ext>
                  </a:extLst>
                </a:gridCol>
                <a:gridCol w="568036">
                  <a:extLst>
                    <a:ext uri="{9D8B030D-6E8A-4147-A177-3AD203B41FA5}">
                      <a16:colId xmlns:a16="http://schemas.microsoft.com/office/drawing/2014/main" val="641797066"/>
                    </a:ext>
                  </a:extLst>
                </a:gridCol>
              </a:tblGrid>
              <a:tr h="256326">
                <a:tc gridSpan="1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BLDG SFHA Ratio, Top 10 Communities</a:t>
                      </a:r>
                      <a:endParaRPr lang="en-US" sz="12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BLDG SFHA, Top 10 Communities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70053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Community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County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RPDC Region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SFHA Area</a:t>
                      </a:r>
                    </a:p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(acres)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Water Bodies &gt; 10 acres &amp; Wide Streams &gt; 500 ft.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Federal Lands (&gt; 10 acres)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Modified Total SFHA Area (acres) </a:t>
                      </a:r>
                    </a:p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(Minus large water bodies and federal lands)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Community Area (acres)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Ratio of aSFHA to Community Area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 Rank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29474"/>
                  </a:ext>
                </a:extLst>
              </a:tr>
              <a:tr h="155575">
                <a:tc gridSpan="1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INCORPORATED</a:t>
                      </a:r>
                      <a:endParaRPr lang="en-US" sz="1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INCORPORATED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3256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Sylvester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79.4%</a:t>
                      </a: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8833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Friendly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Tyler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58.5%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75191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Addison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56.4%</a:t>
                      </a: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99.1%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0389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Hambleton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Tucker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98.6%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6227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Reedy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Roane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48.0%</a:t>
                      </a: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98.2%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8086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Bruceton Mills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Preston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47.2%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97.8%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5905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Buffalo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Putnam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45.9%</a:t>
                      </a: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97.3%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967369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Parsons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Tucker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96.9%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622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Pine Grove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Wetzel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42.4%</a:t>
                      </a:r>
                    </a:p>
                  </a:txBody>
                  <a:tcPr marL="9525" marR="9525" marT="9525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96.4%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96637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Matewan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Mingo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41.7%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96.0%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007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40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8A3E96-781A-44C4-81BD-B1BC56A17BB1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Area Ratio; Findings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B3920-E48C-4CED-9A41-87A1B9E0E58A}"/>
              </a:ext>
            </a:extLst>
          </p:cNvPr>
          <p:cNvSpPr txBox="1"/>
          <p:nvPr/>
        </p:nvSpPr>
        <p:spPr>
          <a:xfrm>
            <a:off x="202808" y="545601"/>
            <a:ext cx="862221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Summary of Findings: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median ratio of </a:t>
            </a:r>
            <a:r>
              <a:rPr lang="en-US" sz="1400" b="1" dirty="0">
                <a:solidFill>
                  <a:srgbClr val="000000"/>
                </a:solidFill>
              </a:rPr>
              <a:t>modified area of floodplains (aSFHA) to community area</a:t>
            </a:r>
            <a:r>
              <a:rPr lang="en-US" sz="1400" dirty="0">
                <a:solidFill>
                  <a:srgbClr val="000000"/>
                </a:solidFill>
              </a:rPr>
              <a:t> for all incorporated places statewide is </a:t>
            </a:r>
            <a:r>
              <a:rPr lang="en-US" sz="1400" b="1" dirty="0">
                <a:solidFill>
                  <a:srgbClr val="000000"/>
                </a:solidFill>
              </a:rPr>
              <a:t>13.8%.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/>
              <a:t>Among the incorporated communities, </a:t>
            </a:r>
            <a:r>
              <a:rPr lang="en-US" sz="1400" b="1" dirty="0"/>
              <a:t>Sylvester</a:t>
            </a:r>
            <a:r>
              <a:rPr lang="en-US" sz="1400" dirty="0"/>
              <a:t> in Boone County has the highest ratio (79.4%) followed by </a:t>
            </a:r>
            <a:r>
              <a:rPr lang="en-US" sz="1400" b="1" dirty="0"/>
              <a:t>Friendly </a:t>
            </a:r>
            <a:r>
              <a:rPr lang="en-US" sz="1400" dirty="0"/>
              <a:t>in 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Tyler</a:t>
            </a:r>
            <a:r>
              <a:rPr lang="en-US" sz="1400" i="0" u="none" strike="noStrike" dirty="0">
                <a:solidFill>
                  <a:srgbClr val="000000"/>
                </a:solidFill>
                <a:cs typeface="Arial" panose="020B0604020202020204" pitchFamily="34" charset="0"/>
              </a:rPr>
              <a:t> County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58.5%).</a:t>
            </a:r>
            <a:endParaRPr lang="en-US" sz="1400" dirty="0"/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Focus Communities Highlights: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Marlinton</a:t>
            </a:r>
            <a:r>
              <a:rPr lang="en-US" sz="1400" dirty="0">
                <a:solidFill>
                  <a:srgbClr val="000000"/>
                </a:solidFill>
              </a:rPr>
              <a:t> and </a:t>
            </a:r>
            <a:r>
              <a:rPr lang="en-US" sz="1400" b="1" dirty="0">
                <a:solidFill>
                  <a:srgbClr val="000000"/>
                </a:solidFill>
              </a:rPr>
              <a:t>Rainelle </a:t>
            </a:r>
            <a:r>
              <a:rPr lang="en-US" sz="1400" dirty="0"/>
              <a:t>are among the </a:t>
            </a:r>
            <a:r>
              <a:rPr lang="en-US" sz="1400" b="1" i="1" dirty="0"/>
              <a:t>top 20% incorporated communities </a:t>
            </a:r>
            <a:r>
              <a:rPr lang="en-US" sz="1400" dirty="0"/>
              <a:t>in terms of the ratio of modified area of floodplains (aSFHA) to community area with 31.5%</a:t>
            </a:r>
            <a:r>
              <a:rPr lang="en-US" sz="1400" dirty="0">
                <a:solidFill>
                  <a:srgbClr val="000000"/>
                </a:solidFill>
              </a:rPr>
              <a:t> and 31.2% of their areas covered with such high-risk zones, respectively.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Clendenin </a:t>
            </a:r>
            <a:r>
              <a:rPr lang="en-US" sz="1400" dirty="0"/>
              <a:t>(24.1%), </a:t>
            </a:r>
            <a:r>
              <a:rPr lang="en-US" sz="1400" b="1" dirty="0">
                <a:solidFill>
                  <a:srgbClr val="000000"/>
                </a:solidFill>
              </a:rPr>
              <a:t>Richwood </a:t>
            </a:r>
            <a:r>
              <a:rPr lang="en-US" sz="1400" dirty="0"/>
              <a:t>(23.1%), </a:t>
            </a:r>
            <a:r>
              <a:rPr lang="en-US" sz="1400" dirty="0">
                <a:solidFill>
                  <a:srgbClr val="000000"/>
                </a:solidFill>
              </a:rPr>
              <a:t>and </a:t>
            </a:r>
            <a:r>
              <a:rPr lang="en-US" sz="1400" b="1" dirty="0">
                <a:solidFill>
                  <a:srgbClr val="000000"/>
                </a:solidFill>
              </a:rPr>
              <a:t>White Sulphur Springs </a:t>
            </a:r>
            <a:r>
              <a:rPr lang="en-US" sz="1400" dirty="0"/>
              <a:t>(22.0%) </a:t>
            </a:r>
            <a:r>
              <a:rPr lang="en-US" sz="1400" dirty="0">
                <a:solidFill>
                  <a:srgbClr val="000000"/>
                </a:solidFill>
              </a:rPr>
              <a:t>are </a:t>
            </a:r>
            <a:r>
              <a:rPr lang="en-US" sz="1400" dirty="0"/>
              <a:t>among the </a:t>
            </a:r>
            <a:r>
              <a:rPr lang="en-US" sz="1400" b="1" i="1" dirty="0"/>
              <a:t>top 40% incorporated communities </a:t>
            </a:r>
            <a:r>
              <a:rPr lang="en-US" sz="1400" dirty="0"/>
              <a:t>in terms of the ratio of modified area of floodplains (aSFHA) to community area.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/>
              <a:t>The ratio of modified area of floodplains (aSFHA) to community area is </a:t>
            </a:r>
            <a:r>
              <a:rPr lang="en-US" sz="1400" b="1" dirty="0"/>
              <a:t>higher than the statewide median </a:t>
            </a:r>
            <a:r>
              <a:rPr lang="en-US" sz="1400" dirty="0"/>
              <a:t>for all incorporated areas (13.8%) in all six focus communities.</a:t>
            </a:r>
          </a:p>
        </p:txBody>
      </p:sp>
    </p:spTree>
    <p:extLst>
      <p:ext uri="{BB962C8B-B14F-4D97-AF65-F5344CB8AC3E}">
        <p14:creationId xmlns:p14="http://schemas.microsoft.com/office/powerpoint/2010/main" val="330683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11232</TotalTime>
  <Words>1389</Words>
  <Application>Microsoft Office PowerPoint</Application>
  <PresentationFormat>On-screen Show (4:3)</PresentationFormat>
  <Paragraphs>538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Behrang Bidadian</cp:lastModifiedBy>
  <cp:revision>539</cp:revision>
  <dcterms:created xsi:type="dcterms:W3CDTF">2019-08-23T20:01:46Z</dcterms:created>
  <dcterms:modified xsi:type="dcterms:W3CDTF">2024-02-02T22:45:25Z</dcterms:modified>
</cp:coreProperties>
</file>