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6" r:id="rId2"/>
  </p:sldIdLst>
  <p:sldSz cx="21945600" cy="329184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68" userDrawn="1">
          <p15:clr>
            <a:srgbClr val="A4A3A4"/>
          </p15:clr>
        </p15:guide>
        <p15:guide id="2" pos="3456" userDrawn="1">
          <p15:clr>
            <a:srgbClr val="A4A3A4"/>
          </p15:clr>
        </p15:guide>
        <p15:guide id="3" pos="6912" userDrawn="1">
          <p15:clr>
            <a:srgbClr val="A4A3A4"/>
          </p15:clr>
        </p15:guide>
        <p15:guide id="4" pos="10368" userDrawn="1">
          <p15:clr>
            <a:srgbClr val="A4A3A4"/>
          </p15:clr>
        </p15:guide>
        <p15:guide id="5" orient="horz" pos="6912" userDrawn="1">
          <p15:clr>
            <a:srgbClr val="A4A3A4"/>
          </p15:clr>
        </p15:guide>
        <p15:guide id="6" orient="horz" pos="3456" userDrawn="1">
          <p15:clr>
            <a:srgbClr val="A4A3A4"/>
          </p15:clr>
        </p15:guide>
        <p15:guide id="7" orient="horz" pos="13824" userDrawn="1">
          <p15:clr>
            <a:srgbClr val="A4A3A4"/>
          </p15:clr>
        </p15:guide>
        <p15:guide id="8" orient="horz" pos="17280" userDrawn="1">
          <p15:clr>
            <a:srgbClr val="A4A3A4"/>
          </p15:clr>
        </p15:guide>
        <p15:guide id="9" pos="144" userDrawn="1">
          <p15:clr>
            <a:srgbClr val="A4A3A4"/>
          </p15:clr>
        </p15:guide>
        <p15:guide id="10" pos="6768" userDrawn="1">
          <p15:clr>
            <a:srgbClr val="A4A3A4"/>
          </p15:clr>
        </p15:guide>
        <p15:guide id="12" orient="horz" pos="144" userDrawn="1">
          <p15:clr>
            <a:srgbClr val="A4A3A4"/>
          </p15:clr>
        </p15:guide>
        <p15:guide id="13" pos="13680" userDrawn="1">
          <p15:clr>
            <a:srgbClr val="A4A3A4"/>
          </p15:clr>
        </p15:guide>
        <p15:guide id="14" pos="7056" userDrawn="1">
          <p15:clr>
            <a:srgbClr val="A4A3A4"/>
          </p15:clr>
        </p15:guide>
        <p15:guide id="15" orient="horz" pos="20592" userDrawn="1">
          <p15:clr>
            <a:srgbClr val="A4A3A4"/>
          </p15:clr>
        </p15:guide>
        <p15:guide id="16" pos="240" userDrawn="1">
          <p15:clr>
            <a:srgbClr val="A4A3A4"/>
          </p15:clr>
        </p15:guide>
        <p15:guide id="17" pos="13584" userDrawn="1">
          <p15:clr>
            <a:srgbClr val="A4A3A4"/>
          </p15:clr>
        </p15:guide>
        <p15:guide id="18" pos="5350" userDrawn="1">
          <p15:clr>
            <a:srgbClr val="A4A3A4"/>
          </p15:clr>
        </p15:guide>
        <p15:guide id="19" pos="847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B211"/>
    <a:srgbClr val="FFF7E1"/>
    <a:srgbClr val="1F4E79"/>
    <a:srgbClr val="FFFAEB"/>
    <a:srgbClr val="FFFBEF"/>
    <a:srgbClr val="FFF5D9"/>
    <a:srgbClr val="2E74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539" autoAdjust="0"/>
    <p:restoredTop sz="94660"/>
  </p:normalViewPr>
  <p:slideViewPr>
    <p:cSldViewPr>
      <p:cViewPr>
        <p:scale>
          <a:sx n="50" d="100"/>
          <a:sy n="50" d="100"/>
        </p:scale>
        <p:origin x="706" y="-2525"/>
      </p:cViewPr>
      <p:guideLst>
        <p:guide orient="horz" pos="10368"/>
        <p:guide pos="3456"/>
        <p:guide pos="6912"/>
        <p:guide pos="10368"/>
        <p:guide orient="horz" pos="6912"/>
        <p:guide orient="horz" pos="3456"/>
        <p:guide orient="horz" pos="13824"/>
        <p:guide orient="horz" pos="17280"/>
        <p:guide pos="144"/>
        <p:guide pos="6768"/>
        <p:guide orient="horz" pos="144"/>
        <p:guide pos="13680"/>
        <p:guide pos="7056"/>
        <p:guide orient="horz" pos="20592"/>
        <p:guide pos="240"/>
        <p:guide pos="13584"/>
        <p:guide pos="5350"/>
        <p:guide pos="847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A86FDCE-31B8-4B06-B52C-4AFF240323B5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59038" y="1162050"/>
            <a:ext cx="209232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5EF387D-118E-4DF1-93C8-358A6F6E86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089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5920" y="5387342"/>
            <a:ext cx="18653760" cy="11460480"/>
          </a:xfrm>
        </p:spPr>
        <p:txBody>
          <a:bodyPr anchor="b"/>
          <a:lstStyle>
            <a:lvl1pPr algn="ctr">
              <a:defRPr sz="1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17289782"/>
            <a:ext cx="16459200" cy="7947658"/>
          </a:xfrm>
        </p:spPr>
        <p:txBody>
          <a:bodyPr/>
          <a:lstStyle>
            <a:lvl1pPr marL="0" indent="0" algn="ctr">
              <a:buNone/>
              <a:defRPr sz="5760"/>
            </a:lvl1pPr>
            <a:lvl2pPr marL="1097280" indent="0" algn="ctr">
              <a:buNone/>
              <a:defRPr sz="4800"/>
            </a:lvl2pPr>
            <a:lvl3pPr marL="2194560" indent="0" algn="ctr">
              <a:buNone/>
              <a:defRPr sz="4320"/>
            </a:lvl3pPr>
            <a:lvl4pPr marL="3291840" indent="0" algn="ctr">
              <a:buNone/>
              <a:defRPr sz="3840"/>
            </a:lvl4pPr>
            <a:lvl5pPr marL="4389120" indent="0" algn="ctr">
              <a:buNone/>
              <a:defRPr sz="3840"/>
            </a:lvl5pPr>
            <a:lvl6pPr marL="5486400" indent="0" algn="ctr">
              <a:buNone/>
              <a:defRPr sz="3840"/>
            </a:lvl6pPr>
            <a:lvl7pPr marL="6583680" indent="0" algn="ctr">
              <a:buNone/>
              <a:defRPr sz="3840"/>
            </a:lvl7pPr>
            <a:lvl8pPr marL="7680960" indent="0" algn="ctr">
              <a:buNone/>
              <a:defRPr sz="3840"/>
            </a:lvl8pPr>
            <a:lvl9pPr marL="8778240" indent="0" algn="ctr">
              <a:buNone/>
              <a:defRPr sz="38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1E3D8-5E52-4A4C-BC47-390DEB96B48B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9C74-9BAA-45DF-A07C-FB18FBB57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349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1E3D8-5E52-4A4C-BC47-390DEB96B48B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9C74-9BAA-45DF-A07C-FB18FBB57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398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704821" y="1752600"/>
            <a:ext cx="4732020" cy="278968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08761" y="1752600"/>
            <a:ext cx="13921740" cy="278968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1E3D8-5E52-4A4C-BC47-390DEB96B48B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9C74-9BAA-45DF-A07C-FB18FBB57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784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1E3D8-5E52-4A4C-BC47-390DEB96B48B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9C74-9BAA-45DF-A07C-FB18FBB57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610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7331" y="8206749"/>
            <a:ext cx="18928080" cy="13693138"/>
          </a:xfrm>
        </p:spPr>
        <p:txBody>
          <a:bodyPr anchor="b"/>
          <a:lstStyle>
            <a:lvl1pPr>
              <a:defRPr sz="1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97331" y="22029429"/>
            <a:ext cx="18928080" cy="7200898"/>
          </a:xfrm>
        </p:spPr>
        <p:txBody>
          <a:bodyPr/>
          <a:lstStyle>
            <a:lvl1pPr marL="0" indent="0">
              <a:buNone/>
              <a:defRPr sz="5760">
                <a:solidFill>
                  <a:schemeClr val="tx1"/>
                </a:solidFill>
              </a:defRPr>
            </a:lvl1pPr>
            <a:lvl2pPr marL="109728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2pPr>
            <a:lvl3pPr marL="2194560" indent="0">
              <a:buNone/>
              <a:defRPr sz="4320">
                <a:solidFill>
                  <a:schemeClr val="tx1">
                    <a:tint val="75000"/>
                  </a:schemeClr>
                </a:solidFill>
              </a:defRPr>
            </a:lvl3pPr>
            <a:lvl4pPr marL="329184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4pPr>
            <a:lvl5pPr marL="438912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5pPr>
            <a:lvl6pPr marL="548640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6pPr>
            <a:lvl7pPr marL="658368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7pPr>
            <a:lvl8pPr marL="768096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8pPr>
            <a:lvl9pPr marL="877824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1E3D8-5E52-4A4C-BC47-390DEB96B48B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9C74-9BAA-45DF-A07C-FB18FBB57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489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8760" y="8763000"/>
            <a:ext cx="932688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09960" y="8763000"/>
            <a:ext cx="932688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1E3D8-5E52-4A4C-BC47-390DEB96B48B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9C74-9BAA-45DF-A07C-FB18FBB57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769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8" y="1752607"/>
            <a:ext cx="18928080" cy="6362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1621" y="8069582"/>
            <a:ext cx="9284016" cy="3954778"/>
          </a:xfrm>
        </p:spPr>
        <p:txBody>
          <a:bodyPr anchor="b"/>
          <a:lstStyle>
            <a:lvl1pPr marL="0" indent="0">
              <a:buNone/>
              <a:defRPr sz="5760" b="1"/>
            </a:lvl1pPr>
            <a:lvl2pPr marL="1097280" indent="0">
              <a:buNone/>
              <a:defRPr sz="4800" b="1"/>
            </a:lvl2pPr>
            <a:lvl3pPr marL="2194560" indent="0">
              <a:buNone/>
              <a:defRPr sz="4320" b="1"/>
            </a:lvl3pPr>
            <a:lvl4pPr marL="3291840" indent="0">
              <a:buNone/>
              <a:defRPr sz="3840" b="1"/>
            </a:lvl4pPr>
            <a:lvl5pPr marL="4389120" indent="0">
              <a:buNone/>
              <a:defRPr sz="3840" b="1"/>
            </a:lvl5pPr>
            <a:lvl6pPr marL="5486400" indent="0">
              <a:buNone/>
              <a:defRPr sz="3840" b="1"/>
            </a:lvl6pPr>
            <a:lvl7pPr marL="6583680" indent="0">
              <a:buNone/>
              <a:defRPr sz="3840" b="1"/>
            </a:lvl7pPr>
            <a:lvl8pPr marL="7680960" indent="0">
              <a:buNone/>
              <a:defRPr sz="3840" b="1"/>
            </a:lvl8pPr>
            <a:lvl9pPr marL="8778240" indent="0">
              <a:buNone/>
              <a:defRPr sz="38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11621" y="12024360"/>
            <a:ext cx="9284016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1109961" y="8069582"/>
            <a:ext cx="9329738" cy="3954778"/>
          </a:xfrm>
        </p:spPr>
        <p:txBody>
          <a:bodyPr anchor="b"/>
          <a:lstStyle>
            <a:lvl1pPr marL="0" indent="0">
              <a:buNone/>
              <a:defRPr sz="5760" b="1"/>
            </a:lvl1pPr>
            <a:lvl2pPr marL="1097280" indent="0">
              <a:buNone/>
              <a:defRPr sz="4800" b="1"/>
            </a:lvl2pPr>
            <a:lvl3pPr marL="2194560" indent="0">
              <a:buNone/>
              <a:defRPr sz="4320" b="1"/>
            </a:lvl3pPr>
            <a:lvl4pPr marL="3291840" indent="0">
              <a:buNone/>
              <a:defRPr sz="3840" b="1"/>
            </a:lvl4pPr>
            <a:lvl5pPr marL="4389120" indent="0">
              <a:buNone/>
              <a:defRPr sz="3840" b="1"/>
            </a:lvl5pPr>
            <a:lvl6pPr marL="5486400" indent="0">
              <a:buNone/>
              <a:defRPr sz="3840" b="1"/>
            </a:lvl6pPr>
            <a:lvl7pPr marL="6583680" indent="0">
              <a:buNone/>
              <a:defRPr sz="3840" b="1"/>
            </a:lvl7pPr>
            <a:lvl8pPr marL="7680960" indent="0">
              <a:buNone/>
              <a:defRPr sz="3840" b="1"/>
            </a:lvl8pPr>
            <a:lvl9pPr marL="8778240" indent="0">
              <a:buNone/>
              <a:defRPr sz="38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1109961" y="12024360"/>
            <a:ext cx="9329738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1E3D8-5E52-4A4C-BC47-390DEB96B48B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9C74-9BAA-45DF-A07C-FB18FBB57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989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1E3D8-5E52-4A4C-BC47-390DEB96B48B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9C74-9BAA-45DF-A07C-FB18FBB57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390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1E3D8-5E52-4A4C-BC47-390DEB96B48B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9C74-9BAA-45DF-A07C-FB18FBB57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49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9" y="2194560"/>
            <a:ext cx="7078027" cy="7680960"/>
          </a:xfrm>
        </p:spPr>
        <p:txBody>
          <a:bodyPr anchor="b"/>
          <a:lstStyle>
            <a:lvl1pPr>
              <a:defRPr sz="76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29738" y="4739647"/>
            <a:ext cx="11109960" cy="23393400"/>
          </a:xfrm>
        </p:spPr>
        <p:txBody>
          <a:bodyPr/>
          <a:lstStyle>
            <a:lvl1pPr>
              <a:defRPr sz="7680"/>
            </a:lvl1pPr>
            <a:lvl2pPr>
              <a:defRPr sz="6720"/>
            </a:lvl2pPr>
            <a:lvl3pPr>
              <a:defRPr sz="576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11619" y="9875520"/>
            <a:ext cx="7078027" cy="18295622"/>
          </a:xfrm>
        </p:spPr>
        <p:txBody>
          <a:bodyPr/>
          <a:lstStyle>
            <a:lvl1pPr marL="0" indent="0">
              <a:buNone/>
              <a:defRPr sz="3840"/>
            </a:lvl1pPr>
            <a:lvl2pPr marL="1097280" indent="0">
              <a:buNone/>
              <a:defRPr sz="3360"/>
            </a:lvl2pPr>
            <a:lvl3pPr marL="2194560" indent="0">
              <a:buNone/>
              <a:defRPr sz="2880"/>
            </a:lvl3pPr>
            <a:lvl4pPr marL="3291840" indent="0">
              <a:buNone/>
              <a:defRPr sz="2400"/>
            </a:lvl4pPr>
            <a:lvl5pPr marL="4389120" indent="0">
              <a:buNone/>
              <a:defRPr sz="2400"/>
            </a:lvl5pPr>
            <a:lvl6pPr marL="5486400" indent="0">
              <a:buNone/>
              <a:defRPr sz="2400"/>
            </a:lvl6pPr>
            <a:lvl7pPr marL="6583680" indent="0">
              <a:buNone/>
              <a:defRPr sz="2400"/>
            </a:lvl7pPr>
            <a:lvl8pPr marL="7680960" indent="0">
              <a:buNone/>
              <a:defRPr sz="2400"/>
            </a:lvl8pPr>
            <a:lvl9pPr marL="8778240" indent="0">
              <a:buNone/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1E3D8-5E52-4A4C-BC47-390DEB96B48B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9C74-9BAA-45DF-A07C-FB18FBB57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723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9" y="2194560"/>
            <a:ext cx="7078027" cy="7680960"/>
          </a:xfrm>
        </p:spPr>
        <p:txBody>
          <a:bodyPr anchor="b"/>
          <a:lstStyle>
            <a:lvl1pPr>
              <a:defRPr sz="76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329738" y="4739647"/>
            <a:ext cx="11109960" cy="23393400"/>
          </a:xfrm>
        </p:spPr>
        <p:txBody>
          <a:bodyPr anchor="t"/>
          <a:lstStyle>
            <a:lvl1pPr marL="0" indent="0">
              <a:buNone/>
              <a:defRPr sz="7680"/>
            </a:lvl1pPr>
            <a:lvl2pPr marL="1097280" indent="0">
              <a:buNone/>
              <a:defRPr sz="6720"/>
            </a:lvl2pPr>
            <a:lvl3pPr marL="2194560" indent="0">
              <a:buNone/>
              <a:defRPr sz="5760"/>
            </a:lvl3pPr>
            <a:lvl4pPr marL="3291840" indent="0">
              <a:buNone/>
              <a:defRPr sz="4800"/>
            </a:lvl4pPr>
            <a:lvl5pPr marL="4389120" indent="0">
              <a:buNone/>
              <a:defRPr sz="4800"/>
            </a:lvl5pPr>
            <a:lvl6pPr marL="5486400" indent="0">
              <a:buNone/>
              <a:defRPr sz="4800"/>
            </a:lvl6pPr>
            <a:lvl7pPr marL="6583680" indent="0">
              <a:buNone/>
              <a:defRPr sz="4800"/>
            </a:lvl7pPr>
            <a:lvl8pPr marL="7680960" indent="0">
              <a:buNone/>
              <a:defRPr sz="4800"/>
            </a:lvl8pPr>
            <a:lvl9pPr marL="8778240" indent="0">
              <a:buNone/>
              <a:defRPr sz="48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11619" y="9875520"/>
            <a:ext cx="7078027" cy="18295622"/>
          </a:xfrm>
        </p:spPr>
        <p:txBody>
          <a:bodyPr/>
          <a:lstStyle>
            <a:lvl1pPr marL="0" indent="0">
              <a:buNone/>
              <a:defRPr sz="3840"/>
            </a:lvl1pPr>
            <a:lvl2pPr marL="1097280" indent="0">
              <a:buNone/>
              <a:defRPr sz="3360"/>
            </a:lvl2pPr>
            <a:lvl3pPr marL="2194560" indent="0">
              <a:buNone/>
              <a:defRPr sz="2880"/>
            </a:lvl3pPr>
            <a:lvl4pPr marL="3291840" indent="0">
              <a:buNone/>
              <a:defRPr sz="2400"/>
            </a:lvl4pPr>
            <a:lvl5pPr marL="4389120" indent="0">
              <a:buNone/>
              <a:defRPr sz="2400"/>
            </a:lvl5pPr>
            <a:lvl6pPr marL="5486400" indent="0">
              <a:buNone/>
              <a:defRPr sz="2400"/>
            </a:lvl6pPr>
            <a:lvl7pPr marL="6583680" indent="0">
              <a:buNone/>
              <a:defRPr sz="2400"/>
            </a:lvl7pPr>
            <a:lvl8pPr marL="7680960" indent="0">
              <a:buNone/>
              <a:defRPr sz="2400"/>
            </a:lvl8pPr>
            <a:lvl9pPr marL="8778240" indent="0">
              <a:buNone/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1E3D8-5E52-4A4C-BC47-390DEB96B48B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9C74-9BAA-45DF-A07C-FB18FBB57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485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08760" y="1752607"/>
            <a:ext cx="1892808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08760" y="8763000"/>
            <a:ext cx="1892808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08760" y="30510487"/>
            <a:ext cx="493776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91E3D8-5E52-4A4C-BC47-390DEB96B48B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69480" y="30510487"/>
            <a:ext cx="740664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499080" y="30510487"/>
            <a:ext cx="493776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69C74-9BAA-45DF-A07C-FB18FBB57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771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2194560" rtl="0" eaLnBrk="1" latinLnBrk="0" hangingPunct="1">
        <a:lnSpc>
          <a:spcPct val="90000"/>
        </a:lnSpc>
        <a:spcBef>
          <a:spcPct val="0"/>
        </a:spcBef>
        <a:buNone/>
        <a:defRPr sz="105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8640" indent="-548640" algn="l" defTabSz="219456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6720" kern="1200">
          <a:solidFill>
            <a:schemeClr val="tx1"/>
          </a:solidFill>
          <a:latin typeface="+mn-lt"/>
          <a:ea typeface="+mn-ea"/>
          <a:cs typeface="+mn-cs"/>
        </a:defRPr>
      </a:lvl1pPr>
      <a:lvl2pPr marL="164592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2pPr>
      <a:lvl3pPr marL="274320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84048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4pPr>
      <a:lvl5pPr marL="493776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5pPr>
      <a:lvl6pPr marL="603504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6pPr>
      <a:lvl7pPr marL="713232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7pPr>
      <a:lvl8pPr marL="822960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8pPr>
      <a:lvl9pPr marL="932688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1pPr>
      <a:lvl2pPr marL="109728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2pPr>
      <a:lvl3pPr marL="219456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3pPr>
      <a:lvl4pPr marL="329184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4pPr>
      <a:lvl5pPr marL="438912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5pPr>
      <a:lvl6pPr marL="548640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6pPr>
      <a:lvl7pPr marL="658368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7pPr>
      <a:lvl8pPr marL="768096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8pPr>
      <a:lvl9pPr marL="877824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5" Type="http://schemas.openxmlformats.org/officeDocument/2006/relationships/image" Target="../media/image14.jpg"/><Relationship Id="rId10" Type="http://schemas.openxmlformats.org/officeDocument/2006/relationships/image" Target="../media/image9.jpeg"/><Relationship Id="rId4" Type="http://schemas.openxmlformats.org/officeDocument/2006/relationships/image" Target="../media/image3.jpg"/><Relationship Id="rId9" Type="http://schemas.openxmlformats.org/officeDocument/2006/relationships/image" Target="../media/image8.jpeg"/><Relationship Id="rId1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C8747E1-AF41-40C4-BDB1-FBE7EFFFCAF6}"/>
              </a:ext>
            </a:extLst>
          </p:cNvPr>
          <p:cNvSpPr txBox="1"/>
          <p:nvPr/>
        </p:nvSpPr>
        <p:spPr>
          <a:xfrm>
            <a:off x="453462" y="204537"/>
            <a:ext cx="20139093" cy="1015663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2971800" indent="-2971800"/>
            <a:r>
              <a:rPr lang="en-US" sz="60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Statewide Flood Risk Assessment, </a:t>
            </a:r>
            <a:r>
              <a:rPr lang="en-US" sz="4800" b="1" dirty="0">
                <a:solidFill>
                  <a:srgbClr val="EEB2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WVFRF, Feb. 2024</a:t>
            </a:r>
          </a:p>
        </p:txBody>
      </p:sp>
      <p:pic>
        <p:nvPicPr>
          <p:cNvPr id="9" name="Picture 8" descr="Men standing outside of a house&#10;&#10;Description automatically generated">
            <a:extLst>
              <a:ext uri="{FF2B5EF4-FFF2-40B4-BE49-F238E27FC236}">
                <a16:creationId xmlns:a16="http://schemas.microsoft.com/office/drawing/2014/main" id="{BBF87161-5CB8-42D2-99BA-956E16DD05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163" y="2860234"/>
            <a:ext cx="4378980" cy="27949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E9AD055-4126-4523-A7B9-BF1AC24291F1}"/>
              </a:ext>
            </a:extLst>
          </p:cNvPr>
          <p:cNvSpPr txBox="1"/>
          <p:nvPr/>
        </p:nvSpPr>
        <p:spPr>
          <a:xfrm>
            <a:off x="8939657" y="5617737"/>
            <a:ext cx="41628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</a:rPr>
              <a:t>July 1961 (22 + 2 landslide fatalities)</a:t>
            </a:r>
            <a:r>
              <a:rPr lang="en-US" sz="1400" dirty="0">
                <a:solidFill>
                  <a:srgbClr val="000000"/>
                </a:solidFill>
              </a:rPr>
              <a:t>, </a:t>
            </a:r>
            <a:r>
              <a:rPr lang="en-US" sz="1400" dirty="0"/>
              <a:t>Kanawha County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A1A7240-B7A8-46FD-B0AC-BC377BC450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97" t="7573" r="1919" b="34568"/>
          <a:stretch/>
        </p:blipFill>
        <p:spPr>
          <a:xfrm>
            <a:off x="15969534" y="9233865"/>
            <a:ext cx="5595126" cy="2903602"/>
          </a:xfrm>
          <a:prstGeom prst="rect">
            <a:avLst/>
          </a:prstGeom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C698B5E-60F0-4E03-9B7E-66327AE5DF8E}"/>
              </a:ext>
            </a:extLst>
          </p:cNvPr>
          <p:cNvSpPr txBox="1"/>
          <p:nvPr/>
        </p:nvSpPr>
        <p:spPr>
          <a:xfrm>
            <a:off x="15969534" y="12092673"/>
            <a:ext cx="559512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</a:rPr>
              <a:t>June 2016 (23 fatalities)</a:t>
            </a:r>
            <a:r>
              <a:rPr lang="en-US" sz="1400" dirty="0">
                <a:solidFill>
                  <a:srgbClr val="000000"/>
                </a:solidFill>
              </a:rPr>
              <a:t>, </a:t>
            </a:r>
            <a:r>
              <a:rPr lang="en-US" sz="1400" dirty="0"/>
              <a:t>Rainelle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 descr="A flooded building with a door open&#10;&#10;Description automatically generated">
            <a:extLst>
              <a:ext uri="{FF2B5EF4-FFF2-40B4-BE49-F238E27FC236}">
                <a16:creationId xmlns:a16="http://schemas.microsoft.com/office/drawing/2014/main" id="{C2406C24-A8E6-4452-AC45-9A05E129FC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55"/>
          <a:stretch/>
        </p:blipFill>
        <p:spPr>
          <a:xfrm>
            <a:off x="11163301" y="9232232"/>
            <a:ext cx="4629515" cy="290555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DC36866-C17B-4405-B055-4D11FF2CD248}"/>
              </a:ext>
            </a:extLst>
          </p:cNvPr>
          <p:cNvSpPr txBox="1"/>
          <p:nvPr/>
        </p:nvSpPr>
        <p:spPr>
          <a:xfrm>
            <a:off x="11163300" y="12087353"/>
            <a:ext cx="46295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</a:rPr>
              <a:t>November 1985 (47 fatalities in WV)</a:t>
            </a:r>
            <a:r>
              <a:rPr lang="en-US" sz="1400" dirty="0">
                <a:solidFill>
                  <a:srgbClr val="000000"/>
                </a:solidFill>
              </a:rPr>
              <a:t>, </a:t>
            </a:r>
            <a:r>
              <a:rPr lang="en-US" sz="1400" dirty="0"/>
              <a:t>Moorefield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14" descr="A destroyed house in a flood&#10;&#10;Description automatically generated with medium confidence">
            <a:extLst>
              <a:ext uri="{FF2B5EF4-FFF2-40B4-BE49-F238E27FC236}">
                <a16:creationId xmlns:a16="http://schemas.microsoft.com/office/drawing/2014/main" id="{77B71241-F07D-4961-ADAF-801D5527DD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163" y="5941126"/>
            <a:ext cx="4378980" cy="293391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73792F8-3FAA-4308-8990-26BEEB6258D3}"/>
              </a:ext>
            </a:extLst>
          </p:cNvPr>
          <p:cNvSpPr txBox="1"/>
          <p:nvPr/>
        </p:nvSpPr>
        <p:spPr>
          <a:xfrm>
            <a:off x="8660580" y="8836726"/>
            <a:ext cx="47244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cs typeface="Arial" panose="020B0604020202020204" pitchFamily="34" charset="0"/>
              </a:rPr>
              <a:t>February 1972 (125 fatalities including 4 missing)</a:t>
            </a:r>
            <a:r>
              <a:rPr 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en-US" sz="1400" dirty="0">
                <a:cs typeface="Arial" panose="020B0604020202020204" pitchFamily="34" charset="0"/>
              </a:rPr>
              <a:t>Huntington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20" name="Picture 19" descr="A map of a flood hazard zone&#10;&#10;Description automatically generated">
            <a:extLst>
              <a:ext uri="{FF2B5EF4-FFF2-40B4-BE49-F238E27FC236}">
                <a16:creationId xmlns:a16="http://schemas.microsoft.com/office/drawing/2014/main" id="{1F927BAA-530A-4F1A-B9C2-691CCC1767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07" y="3157145"/>
            <a:ext cx="8133291" cy="6208267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6375C147-C6A9-42FA-82D2-85E85AE55076}"/>
              </a:ext>
            </a:extLst>
          </p:cNvPr>
          <p:cNvGrpSpPr/>
          <p:nvPr/>
        </p:nvGrpSpPr>
        <p:grpSpPr>
          <a:xfrm>
            <a:off x="228600" y="1219200"/>
            <a:ext cx="21488400" cy="916039"/>
            <a:chOff x="228600" y="1524000"/>
            <a:chExt cx="21488400" cy="916039"/>
          </a:xfrm>
        </p:grpSpPr>
        <p:sp>
          <p:nvSpPr>
            <p:cNvPr id="2" name="Title 1">
              <a:extLst>
                <a:ext uri="{FF2B5EF4-FFF2-40B4-BE49-F238E27FC236}">
                  <a16:creationId xmlns:a16="http://schemas.microsoft.com/office/drawing/2014/main" id="{AAC6C025-D7C1-4BEC-9707-E7433D337EE7}"/>
                </a:ext>
              </a:extLst>
            </p:cNvPr>
            <p:cNvSpPr txBox="1">
              <a:spLocks/>
            </p:cNvSpPr>
            <p:nvPr/>
          </p:nvSpPr>
          <p:spPr>
            <a:xfrm>
              <a:off x="228600" y="1524000"/>
              <a:ext cx="8264525" cy="916039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74625"/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Flood Hazard Risk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2" name="Title 1">
              <a:extLst>
                <a:ext uri="{FF2B5EF4-FFF2-40B4-BE49-F238E27FC236}">
                  <a16:creationId xmlns:a16="http://schemas.microsoft.com/office/drawing/2014/main" id="{F3A7FE5C-26FA-4D67-A20E-B1A8BE8D122B}"/>
                </a:ext>
              </a:extLst>
            </p:cNvPr>
            <p:cNvSpPr txBox="1">
              <a:spLocks/>
            </p:cNvSpPr>
            <p:nvPr/>
          </p:nvSpPr>
          <p:spPr>
            <a:xfrm>
              <a:off x="8493125" y="1524001"/>
              <a:ext cx="13223875" cy="157361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vert="horz" lIns="91440" tIns="45720" rIns="91440" bIns="45720" rtlCol="0" anchor="ctr">
              <a:normAutofit fontScale="25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74625"/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4297340E-0EEA-4192-933A-71AD9E3B35B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60011" y="2765865"/>
            <a:ext cx="8288740" cy="6404936"/>
          </a:xfrm>
          <a:prstGeom prst="rect">
            <a:avLst/>
          </a:prstGeom>
        </p:spPr>
      </p:pic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A3846A4B-9CE5-4D2B-9C93-B77CB9EBEB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3563685"/>
              </p:ext>
            </p:extLst>
          </p:nvPr>
        </p:nvGraphicFramePr>
        <p:xfrm>
          <a:off x="13550959" y="2947861"/>
          <a:ext cx="3111000" cy="17545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75634">
                  <a:extLst>
                    <a:ext uri="{9D8B030D-6E8A-4147-A177-3AD203B41FA5}">
                      <a16:colId xmlns:a16="http://schemas.microsoft.com/office/drawing/2014/main" val="3661389784"/>
                    </a:ext>
                  </a:extLst>
                </a:gridCol>
                <a:gridCol w="1735366">
                  <a:extLst>
                    <a:ext uri="{9D8B030D-6E8A-4147-A177-3AD203B41FA5}">
                      <a16:colId xmlns:a16="http://schemas.microsoft.com/office/drawing/2014/main" val="3246482802"/>
                    </a:ext>
                  </a:extLst>
                </a:gridCol>
              </a:tblGrid>
              <a:tr h="45802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Top 5 Counties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Modified Total SFHA Area (acres)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230314"/>
                  </a:ext>
                </a:extLst>
              </a:tr>
              <a:tr h="24094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Hampshire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26,607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3454120"/>
                  </a:ext>
                </a:extLst>
              </a:tr>
              <a:tr h="24094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Kanawha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23,929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1785680"/>
                  </a:ext>
                </a:extLst>
              </a:tr>
              <a:tr h="24094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Mason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23,117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9253293"/>
                  </a:ext>
                </a:extLst>
              </a:tr>
              <a:tr h="24094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Greenbrier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21,615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9375671"/>
                  </a:ext>
                </a:extLst>
              </a:tr>
              <a:tr h="24094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Randolph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20,523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0240211"/>
                  </a:ext>
                </a:extLst>
              </a:tr>
            </a:tbl>
          </a:graphicData>
        </a:graphic>
      </p:graphicFrame>
      <p:grpSp>
        <p:nvGrpSpPr>
          <p:cNvPr id="49" name="Group 48">
            <a:extLst>
              <a:ext uri="{FF2B5EF4-FFF2-40B4-BE49-F238E27FC236}">
                <a16:creationId xmlns:a16="http://schemas.microsoft.com/office/drawing/2014/main" id="{7B2F25CD-9309-4985-9F4D-8B4C447CB8A2}"/>
              </a:ext>
            </a:extLst>
          </p:cNvPr>
          <p:cNvGrpSpPr/>
          <p:nvPr/>
        </p:nvGrpSpPr>
        <p:grpSpPr>
          <a:xfrm>
            <a:off x="228601" y="10092068"/>
            <a:ext cx="21492374" cy="2485893"/>
            <a:chOff x="228601" y="10772155"/>
            <a:chExt cx="21492374" cy="2485893"/>
          </a:xfrm>
        </p:grpSpPr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7C0C3CD7-99BA-493C-B5B6-B4DD476A70D3}"/>
                </a:ext>
              </a:extLst>
            </p:cNvPr>
            <p:cNvSpPr txBox="1">
              <a:spLocks/>
            </p:cNvSpPr>
            <p:nvPr/>
          </p:nvSpPr>
          <p:spPr>
            <a:xfrm>
              <a:off x="228601" y="10772155"/>
              <a:ext cx="10515600" cy="9144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74625"/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Structure Risk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0" name="Title 1">
              <a:extLst>
                <a:ext uri="{FF2B5EF4-FFF2-40B4-BE49-F238E27FC236}">
                  <a16:creationId xmlns:a16="http://schemas.microsoft.com/office/drawing/2014/main" id="{A976F888-D2B1-43B5-B420-8E253D08385F}"/>
                </a:ext>
              </a:extLst>
            </p:cNvPr>
            <p:cNvSpPr txBox="1">
              <a:spLocks/>
            </p:cNvSpPr>
            <p:nvPr/>
          </p:nvSpPr>
          <p:spPr>
            <a:xfrm>
              <a:off x="10744200" y="13100687"/>
              <a:ext cx="10976775" cy="157361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vert="horz" lIns="91440" tIns="45720" rIns="91440" bIns="45720" rtlCol="0" anchor="ctr">
              <a:normAutofit fontScale="25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74625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1" name="Title 1">
              <a:extLst>
                <a:ext uri="{FF2B5EF4-FFF2-40B4-BE49-F238E27FC236}">
                  <a16:creationId xmlns:a16="http://schemas.microsoft.com/office/drawing/2014/main" id="{4C109DAA-9400-4F0F-AE63-5AD747B2CB2E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9658616" y="11857740"/>
              <a:ext cx="2328532" cy="157361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vert="horz" lIns="91440" tIns="45720" rIns="91440" bIns="45720" rtlCol="0" anchor="ctr">
              <a:normAutofit fontScale="25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74625"/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34" name="Title 1">
            <a:extLst>
              <a:ext uri="{FF2B5EF4-FFF2-40B4-BE49-F238E27FC236}">
                <a16:creationId xmlns:a16="http://schemas.microsoft.com/office/drawing/2014/main" id="{15BCB7A8-83FC-4D6A-AF0B-74A2EC509A9D}"/>
              </a:ext>
            </a:extLst>
          </p:cNvPr>
          <p:cNvSpPr txBox="1">
            <a:spLocks/>
          </p:cNvSpPr>
          <p:nvPr/>
        </p:nvSpPr>
        <p:spPr>
          <a:xfrm rot="16200000">
            <a:off x="-16235855" y="16379075"/>
            <a:ext cx="32775923" cy="16024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F13BA57E-8948-4C6A-B756-A4554A09F131}"/>
              </a:ext>
            </a:extLst>
          </p:cNvPr>
          <p:cNvSpPr txBox="1">
            <a:spLocks/>
          </p:cNvSpPr>
          <p:nvPr/>
        </p:nvSpPr>
        <p:spPr>
          <a:xfrm rot="16200000">
            <a:off x="5409680" y="16379075"/>
            <a:ext cx="32775922" cy="16024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5C4748E3-EA16-4660-BA75-6FE7C78F609E}"/>
              </a:ext>
            </a:extLst>
          </p:cNvPr>
          <p:cNvSpPr txBox="1">
            <a:spLocks/>
          </p:cNvSpPr>
          <p:nvPr/>
        </p:nvSpPr>
        <p:spPr>
          <a:xfrm>
            <a:off x="228600" y="71239"/>
            <a:ext cx="21488400" cy="15736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A91B28EC-BDD0-4C80-8284-2B75FC91860A}"/>
              </a:ext>
            </a:extLst>
          </p:cNvPr>
          <p:cNvSpPr txBox="1">
            <a:spLocks/>
          </p:cNvSpPr>
          <p:nvPr/>
        </p:nvSpPr>
        <p:spPr>
          <a:xfrm>
            <a:off x="227116" y="32690697"/>
            <a:ext cx="21489884" cy="15736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5C508458-F8B1-4A1D-A4EB-3D8EF2C49E61}"/>
              </a:ext>
            </a:extLst>
          </p:cNvPr>
          <p:cNvSpPr txBox="1">
            <a:spLocks/>
          </p:cNvSpPr>
          <p:nvPr/>
        </p:nvSpPr>
        <p:spPr>
          <a:xfrm>
            <a:off x="381001" y="11159368"/>
            <a:ext cx="10237838" cy="2427729"/>
          </a:xfrm>
          <a:prstGeom prst="rect">
            <a:avLst/>
          </a:prstGeom>
          <a:solidFill>
            <a:srgbClr val="FFF7E1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800" b="1" dirty="0">
                <a:solidFill>
                  <a:srgbClr val="1F4E79"/>
                </a:solidFill>
                <a:latin typeface="+mn-lt"/>
                <a:cs typeface="Arial" panose="020B0604020202020204" pitchFamily="34" charset="0"/>
              </a:rPr>
              <a:t>Building Counts / Ratios</a:t>
            </a:r>
          </a:p>
          <a:p>
            <a:pPr marL="457200" indent="-282575"/>
            <a:endParaRPr lang="en-US" sz="1100" b="1" dirty="0">
              <a:latin typeface="+mn-lt"/>
              <a:cs typeface="Arial" panose="020B0604020202020204" pitchFamily="34" charset="0"/>
            </a:endParaRPr>
          </a:p>
          <a:p>
            <a:pPr marL="457200" indent="-282575">
              <a:buFont typeface="Wingdings" panose="05000000000000000000" pitchFamily="2" charset="2"/>
              <a:buChar char="§"/>
            </a:pPr>
            <a:r>
              <a:rPr lang="en-US" sz="2800" dirty="0">
                <a:latin typeface="+mn-lt"/>
                <a:cs typeface="Arial" panose="020B0604020202020204" pitchFamily="34" charset="0"/>
              </a:rPr>
              <a:t>Structures in Regulatory Floodplain (SFHA): </a:t>
            </a:r>
            <a:r>
              <a:rPr lang="en-US" sz="2800" b="1" dirty="0">
                <a:latin typeface="+mn-lt"/>
                <a:cs typeface="Arial" panose="020B0604020202020204" pitchFamily="34" charset="0"/>
              </a:rPr>
              <a:t>83,556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(</a:t>
            </a:r>
            <a:r>
              <a:rPr lang="en-US" sz="2800" b="1" dirty="0">
                <a:latin typeface="+mn-lt"/>
                <a:cs typeface="Arial" panose="020B0604020202020204" pitchFamily="34" charset="0"/>
              </a:rPr>
              <a:t>8.2%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Bldgs. in WV)</a:t>
            </a:r>
          </a:p>
          <a:p>
            <a:pPr marL="457200" indent="-282575">
              <a:buFont typeface="Wingdings" panose="05000000000000000000" pitchFamily="2" charset="2"/>
              <a:buChar char="§"/>
            </a:pPr>
            <a:endParaRPr lang="en-US" sz="500" dirty="0">
              <a:latin typeface="+mn-lt"/>
              <a:cs typeface="Arial" panose="020B0604020202020204" pitchFamily="34" charset="0"/>
            </a:endParaRPr>
          </a:p>
          <a:p>
            <a:pPr marL="457200" indent="-282575">
              <a:buFont typeface="Wingdings" panose="05000000000000000000" pitchFamily="2" charset="2"/>
              <a:buChar char="§"/>
            </a:pPr>
            <a:r>
              <a:rPr lang="en-US" sz="2800" dirty="0">
                <a:latin typeface="+mn-lt"/>
                <a:cs typeface="Arial" panose="020B0604020202020204" pitchFamily="34" charset="0"/>
              </a:rPr>
              <a:t>Structures in High-Risk Advisory Zones: </a:t>
            </a:r>
            <a:r>
              <a:rPr lang="en-US" sz="2800" b="1" dirty="0">
                <a:latin typeface="+mn-lt"/>
                <a:cs typeface="Arial" panose="020B0604020202020204" pitchFamily="34" charset="0"/>
              </a:rPr>
              <a:t>13,503</a:t>
            </a:r>
          </a:p>
          <a:p>
            <a:pPr marL="457200" indent="-282575"/>
            <a:endParaRPr lang="en-US" sz="500" dirty="0">
              <a:latin typeface="+mn-lt"/>
              <a:cs typeface="Arial" panose="020B0604020202020204" pitchFamily="34" charset="0"/>
            </a:endParaRPr>
          </a:p>
          <a:p>
            <a:pPr marL="457200" indent="-282575">
              <a:buFont typeface="Wingdings" panose="05000000000000000000" pitchFamily="2" charset="2"/>
              <a:buChar char="§"/>
            </a:pPr>
            <a:r>
              <a:rPr lang="en-US" sz="2800" dirty="0">
                <a:latin typeface="+mn-lt"/>
                <a:cs typeface="Arial" panose="020B0604020202020204" pitchFamily="34" charset="0"/>
              </a:rPr>
              <a:t>Structures in All High-Risk Floodplains: </a:t>
            </a:r>
            <a:r>
              <a:rPr lang="en-US" sz="2800" b="1" dirty="0">
                <a:latin typeface="+mn-lt"/>
                <a:cs typeface="Arial" panose="020B0604020202020204" pitchFamily="34" charset="0"/>
              </a:rPr>
              <a:t>97,059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(</a:t>
            </a:r>
            <a:r>
              <a:rPr lang="en-US" sz="2800" b="1" dirty="0">
                <a:latin typeface="+mn-lt"/>
                <a:cs typeface="Arial" panose="020B0604020202020204" pitchFamily="34" charset="0"/>
              </a:rPr>
              <a:t>9.6%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of Bldgs. in WV)</a:t>
            </a:r>
          </a:p>
          <a:p>
            <a:pPr marL="457200" indent="-282575"/>
            <a:endParaRPr lang="en-US" sz="500" dirty="0">
              <a:latin typeface="+mn-lt"/>
              <a:cs typeface="Arial" panose="020B0604020202020204" pitchFamily="34" charset="0"/>
            </a:endParaRPr>
          </a:p>
          <a:p>
            <a:pPr marL="457200" indent="-282575">
              <a:buFont typeface="Wingdings" panose="05000000000000000000" pitchFamily="2" charset="2"/>
              <a:buChar char="§"/>
            </a:pPr>
            <a:r>
              <a:rPr lang="en-US" sz="2800" dirty="0">
                <a:latin typeface="+mn-lt"/>
                <a:cs typeface="Arial" panose="020B0604020202020204" pitchFamily="34" charset="0"/>
              </a:rPr>
              <a:t>Buildings in High-Risk Floodway: </a:t>
            </a:r>
            <a:r>
              <a:rPr lang="en-US" sz="2800" b="1" dirty="0">
                <a:latin typeface="+mn-lt"/>
                <a:cs typeface="Arial" panose="020B0604020202020204" pitchFamily="34" charset="0"/>
              </a:rPr>
              <a:t>8,239 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(</a:t>
            </a:r>
            <a:r>
              <a:rPr lang="en-US" sz="2800" b="1" dirty="0">
                <a:latin typeface="+mn-lt"/>
                <a:cs typeface="Arial" panose="020B0604020202020204" pitchFamily="34" charset="0"/>
              </a:rPr>
              <a:t>9.9% 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of SFHA Bldgs.)</a:t>
            </a:r>
          </a:p>
          <a:p>
            <a:pPr marL="457200" indent="-282575"/>
            <a:endParaRPr lang="en-US" sz="500" dirty="0">
              <a:latin typeface="+mn-lt"/>
              <a:cs typeface="Arial" panose="020B0604020202020204" pitchFamily="34" charset="0"/>
            </a:endParaRPr>
          </a:p>
          <a:p>
            <a:pPr marL="457200" indent="-282575">
              <a:buFont typeface="Wingdings" panose="05000000000000000000" pitchFamily="2" charset="2"/>
              <a:buChar char="§"/>
            </a:pPr>
            <a:r>
              <a:rPr lang="en-US" sz="2800" dirty="0">
                <a:latin typeface="+mn-lt"/>
                <a:cs typeface="Arial" panose="020B0604020202020204" pitchFamily="34" charset="0"/>
              </a:rPr>
              <a:t>Structures in Estimated Depths of Greater than 10 ft: </a:t>
            </a:r>
            <a:r>
              <a:rPr lang="en-US" sz="2800" b="1" dirty="0">
                <a:latin typeface="+mn-lt"/>
                <a:cs typeface="Arial" panose="020B0604020202020204" pitchFamily="34" charset="0"/>
              </a:rPr>
              <a:t>2,015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46FDEF6F-3560-494A-A573-5244A24F18E8}"/>
              </a:ext>
            </a:extLst>
          </p:cNvPr>
          <p:cNvSpPr txBox="1">
            <a:spLocks/>
          </p:cNvSpPr>
          <p:nvPr/>
        </p:nvSpPr>
        <p:spPr>
          <a:xfrm>
            <a:off x="13449300" y="12723455"/>
            <a:ext cx="8115298" cy="2231872"/>
          </a:xfrm>
          <a:prstGeom prst="rect">
            <a:avLst/>
          </a:prstGeom>
          <a:solidFill>
            <a:srgbClr val="FFF7E1"/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800" b="1" dirty="0">
                <a:solidFill>
                  <a:srgbClr val="1F4E79"/>
                </a:solidFill>
                <a:latin typeface="+mn-lt"/>
                <a:cs typeface="Arial" panose="020B0604020202020204" pitchFamily="34" charset="0"/>
              </a:rPr>
              <a:t>Building Types / Value</a:t>
            </a:r>
          </a:p>
          <a:p>
            <a:pPr marL="174625"/>
            <a:endParaRPr lang="en-US" sz="1100" b="1" dirty="0">
              <a:latin typeface="+mn-lt"/>
              <a:cs typeface="Arial" panose="020B0604020202020204" pitchFamily="34" charset="0"/>
            </a:endParaRPr>
          </a:p>
          <a:p>
            <a:pPr marL="457200" indent="-282575">
              <a:buFont typeface="Wingdings" panose="05000000000000000000" pitchFamily="2" charset="2"/>
              <a:buChar char="§"/>
            </a:pPr>
            <a:r>
              <a:rPr lang="en-US" sz="2800" dirty="0">
                <a:latin typeface="+mn-lt"/>
                <a:cs typeface="Arial" panose="020B0604020202020204" pitchFamily="34" charset="0"/>
              </a:rPr>
              <a:t>Total Building Value in Floodplain: </a:t>
            </a:r>
            <a:r>
              <a:rPr lang="en-US" sz="2800" b="1" dirty="0">
                <a:latin typeface="+mn-lt"/>
                <a:cs typeface="Arial" panose="020B0604020202020204" pitchFamily="34" charset="0"/>
              </a:rPr>
              <a:t>$10,473M</a:t>
            </a:r>
          </a:p>
          <a:p>
            <a:pPr marL="457200" indent="-282575"/>
            <a:endParaRPr lang="en-US" sz="500" b="1" dirty="0">
              <a:latin typeface="+mn-lt"/>
              <a:cs typeface="Arial" panose="020B0604020202020204" pitchFamily="34" charset="0"/>
            </a:endParaRPr>
          </a:p>
          <a:p>
            <a:pPr marL="457200" indent="-282575">
              <a:buFont typeface="Wingdings" panose="05000000000000000000" pitchFamily="2" charset="2"/>
              <a:buChar char="§"/>
            </a:pPr>
            <a:r>
              <a:rPr lang="en-US" sz="2800" dirty="0">
                <a:latin typeface="+mn-lt"/>
                <a:cs typeface="Arial" panose="020B0604020202020204" pitchFamily="34" charset="0"/>
              </a:rPr>
              <a:t>Exposed Residential Count Ratio: </a:t>
            </a:r>
            <a:r>
              <a:rPr lang="en-US" sz="2800" b="1" dirty="0">
                <a:latin typeface="+mn-lt"/>
                <a:cs typeface="Arial" panose="020B0604020202020204" pitchFamily="34" charset="0"/>
              </a:rPr>
              <a:t>88.6%</a:t>
            </a:r>
          </a:p>
          <a:p>
            <a:pPr marL="457200" indent="-282575"/>
            <a:endParaRPr lang="en-US" sz="500" b="1" dirty="0">
              <a:latin typeface="+mn-lt"/>
              <a:cs typeface="Arial" panose="020B0604020202020204" pitchFamily="34" charset="0"/>
            </a:endParaRPr>
          </a:p>
          <a:p>
            <a:pPr marL="457200" indent="-282575">
              <a:buFont typeface="Wingdings" panose="05000000000000000000" pitchFamily="2" charset="2"/>
              <a:buChar char="§"/>
            </a:pPr>
            <a:r>
              <a:rPr lang="en-US" sz="2800" dirty="0">
                <a:latin typeface="+mn-lt"/>
                <a:cs typeface="Arial" panose="020B0604020202020204" pitchFamily="34" charset="0"/>
              </a:rPr>
              <a:t>Residential Value in Floodplain: </a:t>
            </a:r>
            <a:r>
              <a:rPr lang="en-US" sz="2800" b="1" dirty="0">
                <a:latin typeface="+mn-lt"/>
                <a:cs typeface="Arial" panose="020B0604020202020204" pitchFamily="34" charset="0"/>
              </a:rPr>
              <a:t>$4,324M (41.3%)</a:t>
            </a:r>
          </a:p>
          <a:p>
            <a:pPr marL="457200" indent="-282575"/>
            <a:endParaRPr lang="en-US" sz="500" dirty="0">
              <a:latin typeface="+mn-lt"/>
              <a:cs typeface="Arial" panose="020B0604020202020204" pitchFamily="34" charset="0"/>
            </a:endParaRPr>
          </a:p>
          <a:p>
            <a:pPr marL="457200" indent="-282575">
              <a:buFont typeface="Wingdings" panose="05000000000000000000" pitchFamily="2" charset="2"/>
              <a:buChar char="§"/>
            </a:pPr>
            <a:r>
              <a:rPr lang="en-US" sz="2800" dirty="0">
                <a:latin typeface="+mn-lt"/>
                <a:cs typeface="Arial" panose="020B0604020202020204" pitchFamily="34" charset="0"/>
              </a:rPr>
              <a:t>High-Value (&gt; 1M) Residential Count: </a:t>
            </a:r>
            <a:r>
              <a:rPr lang="en-US" sz="2800" b="1" dirty="0">
                <a:latin typeface="+mn-lt"/>
                <a:cs typeface="Arial" panose="020B0604020202020204" pitchFamily="34" charset="0"/>
              </a:rPr>
              <a:t>36</a:t>
            </a:r>
          </a:p>
          <a:p>
            <a:pPr marL="457200" indent="-282575"/>
            <a:endParaRPr lang="en-US" sz="500" b="1" dirty="0">
              <a:latin typeface="+mn-lt"/>
              <a:cs typeface="Arial" panose="020B0604020202020204" pitchFamily="34" charset="0"/>
            </a:endParaRPr>
          </a:p>
          <a:p>
            <a:pPr marL="457200" indent="-282575">
              <a:buFont typeface="Wingdings" panose="05000000000000000000" pitchFamily="2" charset="2"/>
              <a:buChar char="§"/>
            </a:pPr>
            <a:r>
              <a:rPr lang="en-US" sz="2800" dirty="0">
                <a:latin typeface="+mn-lt"/>
                <a:cs typeface="Arial" panose="020B0604020202020204" pitchFamily="34" charset="0"/>
              </a:rPr>
              <a:t>Non-Residential Value in Floodplain: </a:t>
            </a:r>
            <a:r>
              <a:rPr lang="en-US" sz="2800" b="1" dirty="0">
                <a:latin typeface="+mn-lt"/>
                <a:cs typeface="Arial" panose="020B0604020202020204" pitchFamily="34" charset="0"/>
              </a:rPr>
              <a:t>$6,149M</a:t>
            </a: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D41B5D4D-9E2B-4282-8E95-F55817AFAD42}"/>
              </a:ext>
            </a:extLst>
          </p:cNvPr>
          <p:cNvSpPr txBox="1">
            <a:spLocks/>
          </p:cNvSpPr>
          <p:nvPr/>
        </p:nvSpPr>
        <p:spPr>
          <a:xfrm>
            <a:off x="8659860" y="15587502"/>
            <a:ext cx="4616358" cy="1947035"/>
          </a:xfrm>
          <a:prstGeom prst="rect">
            <a:avLst/>
          </a:prstGeom>
          <a:solidFill>
            <a:srgbClr val="FFF7E1"/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800" b="1" dirty="0">
                <a:solidFill>
                  <a:srgbClr val="1F4E79"/>
                </a:solidFill>
                <a:latin typeface="+mn-lt"/>
                <a:cs typeface="Arial" panose="020B0604020202020204" pitchFamily="34" charset="0"/>
              </a:rPr>
              <a:t>Building Year / New Construction</a:t>
            </a:r>
          </a:p>
          <a:p>
            <a:pPr marL="174625"/>
            <a:endParaRPr lang="en-US" sz="1100" b="1" dirty="0">
              <a:latin typeface="+mn-lt"/>
              <a:cs typeface="Arial" panose="020B0604020202020204" pitchFamily="34" charset="0"/>
            </a:endParaRPr>
          </a:p>
          <a:p>
            <a:pPr marL="457200" indent="-282575">
              <a:buFont typeface="Wingdings" panose="05000000000000000000" pitchFamily="2" charset="2"/>
              <a:buChar char="§"/>
            </a:pPr>
            <a:r>
              <a:rPr lang="en-US" sz="2800" dirty="0">
                <a:latin typeface="+mn-lt"/>
                <a:cs typeface="Arial" panose="020B0604020202020204" pitchFamily="34" charset="0"/>
              </a:rPr>
              <a:t>Pre-FIRM in Floodplain Ratio: </a:t>
            </a:r>
            <a:r>
              <a:rPr lang="en-US" sz="2800" b="1" dirty="0">
                <a:latin typeface="+mn-lt"/>
                <a:cs typeface="Arial" panose="020B0604020202020204" pitchFamily="34" charset="0"/>
              </a:rPr>
              <a:t>73.7%</a:t>
            </a:r>
          </a:p>
          <a:p>
            <a:pPr marL="457200" indent="-282575"/>
            <a:endParaRPr lang="en-US" sz="500" b="1" dirty="0">
              <a:latin typeface="+mn-lt"/>
              <a:cs typeface="Arial" panose="020B0604020202020204" pitchFamily="34" charset="0"/>
            </a:endParaRPr>
          </a:p>
          <a:p>
            <a:pPr marL="457200" indent="-282575">
              <a:buFont typeface="Wingdings" panose="05000000000000000000" pitchFamily="2" charset="2"/>
              <a:buChar char="§"/>
            </a:pPr>
            <a:r>
              <a:rPr lang="en-US" sz="2800" dirty="0">
                <a:latin typeface="+mn-lt"/>
                <a:cs typeface="Arial" panose="020B0604020202020204" pitchFamily="34" charset="0"/>
              </a:rPr>
              <a:t>Post-FIRM in Floodplain Ratio: </a:t>
            </a:r>
            <a:r>
              <a:rPr lang="en-US" sz="2800" b="1" dirty="0">
                <a:latin typeface="+mn-lt"/>
                <a:cs typeface="Arial" panose="020B0604020202020204" pitchFamily="34" charset="0"/>
              </a:rPr>
              <a:t>26.3%</a:t>
            </a: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391DE5A4-3F75-42FB-841B-F6433A333737}"/>
              </a:ext>
            </a:extLst>
          </p:cNvPr>
          <p:cNvSpPr txBox="1">
            <a:spLocks/>
          </p:cNvSpPr>
          <p:nvPr/>
        </p:nvSpPr>
        <p:spPr>
          <a:xfrm>
            <a:off x="5791200" y="22428431"/>
            <a:ext cx="7485018" cy="2356625"/>
          </a:xfrm>
          <a:prstGeom prst="rect">
            <a:avLst/>
          </a:prstGeom>
          <a:solidFill>
            <a:srgbClr val="FFF7E1"/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800" b="1" dirty="0">
                <a:solidFill>
                  <a:srgbClr val="1F4E79"/>
                </a:solidFill>
                <a:latin typeface="+mn-lt"/>
                <a:cs typeface="Arial" panose="020B0604020202020204" pitchFamily="34" charset="0"/>
              </a:rPr>
              <a:t>Significant Structures</a:t>
            </a:r>
          </a:p>
          <a:p>
            <a:pPr marL="174625"/>
            <a:endParaRPr lang="en-US" sz="1100" b="1" dirty="0">
              <a:latin typeface="+mn-lt"/>
              <a:cs typeface="Arial" panose="020B0604020202020204" pitchFamily="34" charset="0"/>
            </a:endParaRPr>
          </a:p>
          <a:p>
            <a:pPr marL="457200" indent="-282575">
              <a:buFont typeface="Wingdings" panose="05000000000000000000" pitchFamily="2" charset="2"/>
              <a:buChar char="§"/>
            </a:pPr>
            <a:r>
              <a:rPr lang="en-US" sz="2800" dirty="0">
                <a:latin typeface="+mn-lt"/>
                <a:cs typeface="Arial" panose="020B0604020202020204" pitchFamily="34" charset="0"/>
              </a:rPr>
              <a:t>Floodplain Essential Facilities: </a:t>
            </a:r>
            <a:r>
              <a:rPr lang="en-US" sz="2800" b="1" dirty="0">
                <a:latin typeface="+mn-lt"/>
                <a:cs typeface="Arial" panose="020B0604020202020204" pitchFamily="34" charset="0"/>
              </a:rPr>
              <a:t>491 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(</a:t>
            </a:r>
            <a:r>
              <a:rPr lang="en-US" sz="2800" b="1" dirty="0">
                <a:latin typeface="+mn-lt"/>
                <a:cs typeface="Arial" panose="020B0604020202020204" pitchFamily="34" charset="0"/>
              </a:rPr>
              <a:t>25.6% 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in WV)</a:t>
            </a:r>
          </a:p>
          <a:p>
            <a:pPr marL="457200" indent="-282575"/>
            <a:r>
              <a:rPr lang="en-US" sz="2000" dirty="0">
                <a:latin typeface="+mn-lt"/>
                <a:cs typeface="Arial" panose="020B0604020202020204" pitchFamily="34" charset="0"/>
              </a:rPr>
              <a:t>(K 12 Schools, 911 Centers, Police/Fire Depts., Hospitals, Nursing Homes)</a:t>
            </a:r>
          </a:p>
          <a:p>
            <a:pPr marL="457200" indent="-282575"/>
            <a:endParaRPr lang="en-US" sz="1000" b="1" dirty="0">
              <a:latin typeface="+mn-lt"/>
              <a:cs typeface="Arial" panose="020B0604020202020204" pitchFamily="34" charset="0"/>
            </a:endParaRPr>
          </a:p>
          <a:p>
            <a:pPr marL="457200" indent="-282575"/>
            <a:endParaRPr lang="en-US" sz="500" b="1" dirty="0">
              <a:latin typeface="+mn-lt"/>
              <a:cs typeface="Arial" panose="020B0604020202020204" pitchFamily="34" charset="0"/>
            </a:endParaRPr>
          </a:p>
          <a:p>
            <a:pPr marL="457200" indent="-282575">
              <a:buFont typeface="Wingdings" panose="05000000000000000000" pitchFamily="2" charset="2"/>
              <a:buChar char="§"/>
            </a:pPr>
            <a:r>
              <a:rPr lang="en-US" sz="2800" dirty="0">
                <a:latin typeface="+mn-lt"/>
                <a:cs typeface="Arial" panose="020B0604020202020204" pitchFamily="34" charset="0"/>
              </a:rPr>
              <a:t>Floodplain Non-Hist. Community Assets: </a:t>
            </a:r>
            <a:r>
              <a:rPr lang="en-US" sz="2800" b="1" dirty="0">
                <a:latin typeface="+mn-lt"/>
                <a:cs typeface="Arial" panose="020B0604020202020204" pitchFamily="34" charset="0"/>
              </a:rPr>
              <a:t>2,116</a:t>
            </a:r>
          </a:p>
          <a:p>
            <a:pPr marL="457200" indent="-282575"/>
            <a:r>
              <a:rPr lang="en-US" sz="2000" dirty="0">
                <a:latin typeface="+mn-lt"/>
                <a:cs typeface="Arial" panose="020B0604020202020204" pitchFamily="34" charset="0"/>
              </a:rPr>
              <a:t>(Religious, government, utility, EMS, postsecondary educational)</a:t>
            </a:r>
          </a:p>
          <a:p>
            <a:pPr marL="457200" indent="-282575"/>
            <a:endParaRPr lang="en-US" sz="1000" b="1" dirty="0">
              <a:latin typeface="+mn-lt"/>
              <a:cs typeface="Arial" panose="020B0604020202020204" pitchFamily="34" charset="0"/>
            </a:endParaRPr>
          </a:p>
          <a:p>
            <a:pPr marL="457200" indent="-282575"/>
            <a:endParaRPr lang="en-US" sz="500" b="1" dirty="0">
              <a:latin typeface="+mn-lt"/>
              <a:cs typeface="Arial" panose="020B0604020202020204" pitchFamily="34" charset="0"/>
            </a:endParaRPr>
          </a:p>
          <a:p>
            <a:pPr marL="457200" indent="-282575">
              <a:buFont typeface="Wingdings" panose="05000000000000000000" pitchFamily="2" charset="2"/>
              <a:buChar char="§"/>
            </a:pPr>
            <a:r>
              <a:rPr lang="en-US" sz="2800" dirty="0">
                <a:latin typeface="+mn-lt"/>
                <a:cs typeface="Arial" panose="020B0604020202020204" pitchFamily="34" charset="0"/>
              </a:rPr>
              <a:t>Floodplain Historical Community Assets: </a:t>
            </a:r>
            <a:r>
              <a:rPr lang="en-US" sz="2800" b="1" dirty="0">
                <a:latin typeface="+mn-lt"/>
                <a:cs typeface="Arial" panose="020B0604020202020204" pitchFamily="34" charset="0"/>
              </a:rPr>
              <a:t>3,159</a:t>
            </a:r>
          </a:p>
          <a:p>
            <a:pPr marL="457200" indent="-282575"/>
            <a:r>
              <a:rPr lang="en-US" sz="2000" dirty="0">
                <a:latin typeface="+mn-lt"/>
                <a:cs typeface="Arial" panose="020B0604020202020204" pitchFamily="34" charset="0"/>
              </a:rPr>
              <a:t>(National Register, in historic districts before 1930)</a:t>
            </a: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4997EA5A-88FC-45E7-85AB-047A86B5548F}"/>
              </a:ext>
            </a:extLst>
          </p:cNvPr>
          <p:cNvSpPr txBox="1">
            <a:spLocks/>
          </p:cNvSpPr>
          <p:nvPr/>
        </p:nvSpPr>
        <p:spPr>
          <a:xfrm>
            <a:off x="377107" y="22428431"/>
            <a:ext cx="5261693" cy="2356625"/>
          </a:xfrm>
          <a:prstGeom prst="rect">
            <a:avLst/>
          </a:prstGeom>
          <a:solidFill>
            <a:srgbClr val="FFF7E1"/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600" b="1" dirty="0">
                <a:solidFill>
                  <a:srgbClr val="1F4E79"/>
                </a:solidFill>
                <a:latin typeface="+mn-lt"/>
                <a:cs typeface="Arial" panose="020B0604020202020204" pitchFamily="34" charset="0"/>
              </a:rPr>
              <a:t>Physical Damage Estimates</a:t>
            </a:r>
          </a:p>
          <a:p>
            <a:pPr marL="174625"/>
            <a:endParaRPr lang="en-US" sz="1000" b="1" dirty="0">
              <a:latin typeface="+mn-lt"/>
              <a:cs typeface="Arial" panose="020B0604020202020204" pitchFamily="34" charset="0"/>
            </a:endParaRPr>
          </a:p>
          <a:p>
            <a:pPr marL="457200" indent="-282575">
              <a:buFont typeface="Wingdings" panose="05000000000000000000" pitchFamily="2" charset="2"/>
              <a:buChar char="§"/>
            </a:pPr>
            <a:r>
              <a:rPr lang="en-US" sz="2600" dirty="0">
                <a:latin typeface="+mn-lt"/>
                <a:cs typeface="Arial" panose="020B0604020202020204" pitchFamily="34" charset="0"/>
              </a:rPr>
              <a:t>Total Estimated Building Loss: </a:t>
            </a:r>
            <a:r>
              <a:rPr lang="en-US" sz="2600" b="1" dirty="0">
                <a:latin typeface="+mn-lt"/>
                <a:cs typeface="Arial" panose="020B0604020202020204" pitchFamily="34" charset="0"/>
              </a:rPr>
              <a:t>$854.6M </a:t>
            </a:r>
          </a:p>
          <a:p>
            <a:pPr marL="174625"/>
            <a:r>
              <a:rPr lang="en-US" sz="2600" b="1" dirty="0">
                <a:latin typeface="+mn-lt"/>
                <a:cs typeface="Arial" panose="020B0604020202020204" pitchFamily="34" charset="0"/>
              </a:rPr>
              <a:t>    </a:t>
            </a:r>
            <a:r>
              <a:rPr lang="en-US" sz="2600" dirty="0">
                <a:latin typeface="+mn-lt"/>
                <a:cs typeface="Arial" panose="020B0604020202020204" pitchFamily="34" charset="0"/>
              </a:rPr>
              <a:t>(</a:t>
            </a:r>
            <a:r>
              <a:rPr lang="en-US" sz="2600" b="1" dirty="0">
                <a:latin typeface="+mn-lt"/>
                <a:cs typeface="Arial" panose="020B0604020202020204" pitchFamily="34" charset="0"/>
              </a:rPr>
              <a:t>8.2% </a:t>
            </a:r>
            <a:r>
              <a:rPr lang="en-US" sz="2600" dirty="0">
                <a:latin typeface="+mn-lt"/>
                <a:cs typeface="Arial" panose="020B0604020202020204" pitchFamily="34" charset="0"/>
              </a:rPr>
              <a:t>of Exposure Value)</a:t>
            </a:r>
          </a:p>
          <a:p>
            <a:pPr marL="457200" indent="-282575"/>
            <a:endParaRPr lang="en-US" sz="500" b="1" dirty="0">
              <a:latin typeface="+mn-lt"/>
              <a:cs typeface="Arial" panose="020B0604020202020204" pitchFamily="34" charset="0"/>
            </a:endParaRPr>
          </a:p>
          <a:p>
            <a:pPr marL="457200" indent="-282575">
              <a:buFont typeface="Wingdings" panose="05000000000000000000" pitchFamily="2" charset="2"/>
              <a:buChar char="§"/>
            </a:pPr>
            <a:r>
              <a:rPr lang="en-US" sz="2600" dirty="0">
                <a:latin typeface="+mn-lt"/>
                <a:cs typeface="Arial" panose="020B0604020202020204" pitchFamily="34" charset="0"/>
              </a:rPr>
              <a:t>Substantial Damage Buildings: </a:t>
            </a:r>
            <a:r>
              <a:rPr lang="en-US" sz="2600" b="1" dirty="0">
                <a:latin typeface="+mn-lt"/>
                <a:cs typeface="Arial" panose="020B0604020202020204" pitchFamily="34" charset="0"/>
              </a:rPr>
              <a:t>6,587 </a:t>
            </a:r>
            <a:r>
              <a:rPr lang="en-US" sz="2600" dirty="0">
                <a:latin typeface="+mn-lt"/>
                <a:cs typeface="Arial" panose="020B0604020202020204" pitchFamily="34" charset="0"/>
              </a:rPr>
              <a:t>(</a:t>
            </a:r>
            <a:r>
              <a:rPr lang="en-US" sz="2600" b="1" dirty="0">
                <a:latin typeface="+mn-lt"/>
                <a:cs typeface="Arial" panose="020B0604020202020204" pitchFamily="34" charset="0"/>
              </a:rPr>
              <a:t>6.8% </a:t>
            </a:r>
            <a:r>
              <a:rPr lang="en-US" sz="2600" dirty="0">
                <a:latin typeface="+mn-lt"/>
                <a:cs typeface="Arial" panose="020B0604020202020204" pitchFamily="34" charset="0"/>
              </a:rPr>
              <a:t>of Floodplain Bldgs.)</a:t>
            </a: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50AC7328-9285-402C-82EF-E908C67F39CF}"/>
              </a:ext>
            </a:extLst>
          </p:cNvPr>
          <p:cNvSpPr txBox="1">
            <a:spLocks/>
          </p:cNvSpPr>
          <p:nvPr/>
        </p:nvSpPr>
        <p:spPr>
          <a:xfrm>
            <a:off x="8659860" y="17686385"/>
            <a:ext cx="4616358" cy="1704296"/>
          </a:xfrm>
          <a:prstGeom prst="rect">
            <a:avLst/>
          </a:prstGeom>
          <a:solidFill>
            <a:srgbClr val="FFF7E1"/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800" b="1" dirty="0">
                <a:solidFill>
                  <a:srgbClr val="1F4E79"/>
                </a:solidFill>
                <a:latin typeface="+mn-lt"/>
                <a:cs typeface="Arial" panose="020B0604020202020204" pitchFamily="34" charset="0"/>
              </a:rPr>
              <a:t>Transportation Infrastructure</a:t>
            </a:r>
          </a:p>
          <a:p>
            <a:pPr marL="174625"/>
            <a:endParaRPr lang="en-US" sz="1100" dirty="0">
              <a:latin typeface="+mn-lt"/>
              <a:cs typeface="Arial" panose="020B0604020202020204" pitchFamily="34" charset="0"/>
            </a:endParaRPr>
          </a:p>
          <a:p>
            <a:pPr marL="457200" indent="-282575">
              <a:buFont typeface="Wingdings" panose="05000000000000000000" pitchFamily="2" charset="2"/>
              <a:buChar char="§"/>
            </a:pPr>
            <a:r>
              <a:rPr lang="en-US" sz="2800" dirty="0">
                <a:latin typeface="+mn-lt"/>
                <a:cs typeface="Arial" panose="020B0604020202020204" pitchFamily="34" charset="0"/>
              </a:rPr>
              <a:t>Inundated Roads: </a:t>
            </a:r>
            <a:r>
              <a:rPr lang="en-US" sz="2800" b="1" dirty="0">
                <a:latin typeface="+mn-lt"/>
                <a:cs typeface="Arial" panose="020B0604020202020204" pitchFamily="34" charset="0"/>
              </a:rPr>
              <a:t>2,550 miles (6.4%)</a:t>
            </a:r>
          </a:p>
          <a:p>
            <a:pPr marL="457200" indent="-282575"/>
            <a:endParaRPr lang="en-US" sz="500" dirty="0">
              <a:latin typeface="+mn-lt"/>
              <a:cs typeface="Arial" panose="020B0604020202020204" pitchFamily="34" charset="0"/>
            </a:endParaRPr>
          </a:p>
          <a:p>
            <a:pPr marL="457200" indent="-282575">
              <a:buFont typeface="Wingdings" panose="05000000000000000000" pitchFamily="2" charset="2"/>
              <a:buChar char="§"/>
            </a:pPr>
            <a:r>
              <a:rPr lang="en-US" sz="2800" dirty="0">
                <a:latin typeface="+mn-lt"/>
                <a:cs typeface="Arial" panose="020B0604020202020204" pitchFamily="34" charset="0"/>
              </a:rPr>
              <a:t>Flood Depth &gt; 3 ft: </a:t>
            </a:r>
            <a:r>
              <a:rPr lang="en-US" sz="2800" b="1" dirty="0">
                <a:latin typeface="+mn-lt"/>
                <a:cs typeface="Arial" panose="020B0604020202020204" pitchFamily="34" charset="0"/>
              </a:rPr>
              <a:t>1,267 miles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E23D153D-18F8-409D-9CBC-308DFE29FBF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947" y="13630567"/>
            <a:ext cx="8297426" cy="6411647"/>
          </a:xfrm>
          <a:prstGeom prst="rect">
            <a:avLst/>
          </a:prstGeom>
        </p:spPr>
      </p:pic>
      <p:graphicFrame>
        <p:nvGraphicFramePr>
          <p:cNvPr id="51" name="Table 50">
            <a:extLst>
              <a:ext uri="{FF2B5EF4-FFF2-40B4-BE49-F238E27FC236}">
                <a16:creationId xmlns:a16="http://schemas.microsoft.com/office/drawing/2014/main" id="{AFBEE54C-F001-4556-A2A8-DAAE144976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2023191"/>
              </p:ext>
            </p:extLst>
          </p:nvPr>
        </p:nvGraphicFramePr>
        <p:xfrm>
          <a:off x="479804" y="13809414"/>
          <a:ext cx="2912260" cy="17675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16860">
                  <a:extLst>
                    <a:ext uri="{9D8B030D-6E8A-4147-A177-3AD203B41FA5}">
                      <a16:colId xmlns:a16="http://schemas.microsoft.com/office/drawing/2014/main" val="3661389784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3246482802"/>
                    </a:ext>
                  </a:extLst>
                </a:gridCol>
              </a:tblGrid>
              <a:tr h="46168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Top 5 Counties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BLDG. in SFHA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230314"/>
                  </a:ext>
                </a:extLst>
              </a:tr>
              <a:tr h="23167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Kanawha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12,259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3454120"/>
                  </a:ext>
                </a:extLst>
              </a:tr>
              <a:tr h="23167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Logan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4,605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1785680"/>
                  </a:ext>
                </a:extLst>
              </a:tr>
              <a:tr h="23167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Ohio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3,260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9253293"/>
                  </a:ext>
                </a:extLst>
              </a:tr>
              <a:tr h="23167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Boone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3,201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9375671"/>
                  </a:ext>
                </a:extLst>
              </a:tr>
              <a:tr h="23167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Mingo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3,032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0240211"/>
                  </a:ext>
                </a:extLst>
              </a:tr>
            </a:tbl>
          </a:graphicData>
        </a:graphic>
      </p:graphicFrame>
      <p:grpSp>
        <p:nvGrpSpPr>
          <p:cNvPr id="55" name="Group 54">
            <a:extLst>
              <a:ext uri="{FF2B5EF4-FFF2-40B4-BE49-F238E27FC236}">
                <a16:creationId xmlns:a16="http://schemas.microsoft.com/office/drawing/2014/main" id="{D95B18F9-3A9C-4012-89C8-A14AC91EA0E7}"/>
              </a:ext>
            </a:extLst>
          </p:cNvPr>
          <p:cNvGrpSpPr/>
          <p:nvPr/>
        </p:nvGrpSpPr>
        <p:grpSpPr>
          <a:xfrm>
            <a:off x="13353079" y="15004310"/>
            <a:ext cx="8308134" cy="6419922"/>
            <a:chOff x="13353079" y="16897278"/>
            <a:chExt cx="8308134" cy="6419922"/>
          </a:xfrm>
        </p:grpSpPr>
        <p:pic>
          <p:nvPicPr>
            <p:cNvPr id="53" name="Picture 52" descr="A map of the state of west virginia&#10;&#10;Description automatically generated">
              <a:extLst>
                <a:ext uri="{FF2B5EF4-FFF2-40B4-BE49-F238E27FC236}">
                  <a16:creationId xmlns:a16="http://schemas.microsoft.com/office/drawing/2014/main" id="{B32C01D5-D846-4CA7-835D-550800B5B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53079" y="16897278"/>
              <a:ext cx="8308134" cy="6419922"/>
            </a:xfrm>
            <a:prstGeom prst="rect">
              <a:avLst/>
            </a:prstGeom>
          </p:spPr>
        </p:pic>
        <p:sp>
          <p:nvSpPr>
            <p:cNvPr id="54" name="Title 1">
              <a:extLst>
                <a:ext uri="{FF2B5EF4-FFF2-40B4-BE49-F238E27FC236}">
                  <a16:creationId xmlns:a16="http://schemas.microsoft.com/office/drawing/2014/main" id="{02C23B0A-7C97-4BE9-82FC-CF2E96086BED}"/>
                </a:ext>
              </a:extLst>
            </p:cNvPr>
            <p:cNvSpPr txBox="1">
              <a:spLocks/>
            </p:cNvSpPr>
            <p:nvPr/>
          </p:nvSpPr>
          <p:spPr>
            <a:xfrm>
              <a:off x="13639799" y="17168344"/>
              <a:ext cx="2771205" cy="1576856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74625" algn="ctr"/>
              <a:r>
                <a:rPr lang="en-US" sz="1600" b="1" i="0" u="none" strike="noStrike" baseline="0" dirty="0">
                  <a:solidFill>
                    <a:srgbClr val="FFFFFF"/>
                  </a:solidFill>
                  <a:latin typeface="Calibri" panose="020F0502020204030204" pitchFamily="34" charset="0"/>
                </a:rPr>
                <a:t>Majority of Building Stock is RESIDENTIAL.  </a:t>
              </a:r>
              <a:r>
                <a:rPr lang="en-US" sz="1600" i="0" u="none" strike="noStrike" baseline="0" dirty="0">
                  <a:solidFill>
                    <a:srgbClr val="FFFFFF"/>
                  </a:solidFill>
                  <a:latin typeface="Calibri" panose="020F0502020204030204" pitchFamily="34" charset="0"/>
                </a:rPr>
                <a:t>Unincorporated Areas typically have higher residential building counts than Incorporated Places.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57" name="Picture 56" descr="A map of the state of west virginia&#10;&#10;Description automatically generated">
            <a:extLst>
              <a:ext uri="{FF2B5EF4-FFF2-40B4-BE49-F238E27FC236}">
                <a16:creationId xmlns:a16="http://schemas.microsoft.com/office/drawing/2014/main" id="{50AB63B3-50DD-48A9-B0C2-2222507923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6046" y="21350036"/>
            <a:ext cx="8300656" cy="6414144"/>
          </a:xfrm>
          <a:prstGeom prst="rect">
            <a:avLst/>
          </a:prstGeom>
        </p:spPr>
      </p:pic>
      <p:sp>
        <p:nvSpPr>
          <p:cNvPr id="43" name="Title 1">
            <a:extLst>
              <a:ext uri="{FF2B5EF4-FFF2-40B4-BE49-F238E27FC236}">
                <a16:creationId xmlns:a16="http://schemas.microsoft.com/office/drawing/2014/main" id="{B4A459F9-6D45-481C-96F1-77B1DBD15CA9}"/>
              </a:ext>
            </a:extLst>
          </p:cNvPr>
          <p:cNvSpPr txBox="1">
            <a:spLocks/>
          </p:cNvSpPr>
          <p:nvPr/>
        </p:nvSpPr>
        <p:spPr>
          <a:xfrm>
            <a:off x="381000" y="20108716"/>
            <a:ext cx="8112125" cy="2168436"/>
          </a:xfrm>
          <a:prstGeom prst="rect">
            <a:avLst/>
          </a:prstGeom>
          <a:solidFill>
            <a:srgbClr val="FFF7E1"/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800" b="1" dirty="0">
                <a:solidFill>
                  <a:srgbClr val="1F4E79"/>
                </a:solidFill>
                <a:latin typeface="+mn-lt"/>
                <a:cs typeface="Arial" panose="020B0604020202020204" pitchFamily="34" charset="0"/>
              </a:rPr>
              <a:t>Vulnerable Structures</a:t>
            </a:r>
          </a:p>
          <a:p>
            <a:pPr marL="174625"/>
            <a:endParaRPr lang="en-US" sz="1100" b="1" dirty="0">
              <a:latin typeface="+mn-lt"/>
              <a:cs typeface="Arial" panose="020B0604020202020204" pitchFamily="34" charset="0"/>
            </a:endParaRPr>
          </a:p>
          <a:p>
            <a:pPr marL="457200" indent="-282575">
              <a:buFont typeface="Wingdings" panose="05000000000000000000" pitchFamily="2" charset="2"/>
              <a:buChar char="§"/>
            </a:pPr>
            <a:r>
              <a:rPr lang="en-US" sz="2800" dirty="0">
                <a:latin typeface="+mn-lt"/>
                <a:cs typeface="Arial" panose="020B0604020202020204" pitchFamily="34" charset="0"/>
              </a:rPr>
              <a:t>Manufactured Homes in Floodplain: </a:t>
            </a:r>
            <a:r>
              <a:rPr lang="en-US" sz="2800" b="1" dirty="0">
                <a:latin typeface="+mn-lt"/>
                <a:cs typeface="Arial" panose="020B0604020202020204" pitchFamily="34" charset="0"/>
              </a:rPr>
              <a:t>23,329 (24%)</a:t>
            </a:r>
          </a:p>
          <a:p>
            <a:pPr marL="457200" indent="-282575"/>
            <a:endParaRPr lang="en-US" sz="500" b="1" dirty="0">
              <a:latin typeface="+mn-lt"/>
              <a:cs typeface="Arial" panose="020B0604020202020204" pitchFamily="34" charset="0"/>
            </a:endParaRPr>
          </a:p>
          <a:p>
            <a:pPr marL="457200" indent="-282575">
              <a:buFont typeface="Wingdings" panose="05000000000000000000" pitchFamily="2" charset="2"/>
              <a:buChar char="§"/>
            </a:pPr>
            <a:r>
              <a:rPr lang="en-US" sz="2800" dirty="0">
                <a:latin typeface="+mn-lt"/>
                <a:cs typeface="Arial" panose="020B0604020202020204" pitchFamily="34" charset="0"/>
              </a:rPr>
              <a:t>Floodplain Buildings with Basements Ratio: </a:t>
            </a:r>
            <a:r>
              <a:rPr lang="en-US" sz="2800" b="1" dirty="0">
                <a:latin typeface="+mn-lt"/>
                <a:cs typeface="Arial" panose="020B0604020202020204" pitchFamily="34" charset="0"/>
              </a:rPr>
              <a:t>27.9%</a:t>
            </a:r>
          </a:p>
          <a:p>
            <a:pPr marL="457200" indent="-282575"/>
            <a:endParaRPr lang="en-US" sz="500" b="1" dirty="0">
              <a:latin typeface="+mn-lt"/>
              <a:cs typeface="Arial" panose="020B0604020202020204" pitchFamily="34" charset="0"/>
            </a:endParaRPr>
          </a:p>
          <a:p>
            <a:pPr marL="457200" indent="-282575">
              <a:buFont typeface="Wingdings" panose="05000000000000000000" pitchFamily="2" charset="2"/>
              <a:buChar char="§"/>
            </a:pPr>
            <a:r>
              <a:rPr lang="en-US" sz="2800" dirty="0">
                <a:latin typeface="+mn-lt"/>
                <a:cs typeface="Arial" panose="020B0604020202020204" pitchFamily="34" charset="0"/>
              </a:rPr>
              <a:t>One-Story Floodplain Residential Buildings Ratio: </a:t>
            </a:r>
            <a:r>
              <a:rPr lang="en-US" sz="2800" b="1" dirty="0">
                <a:latin typeface="+mn-lt"/>
                <a:cs typeface="Arial" panose="020B0604020202020204" pitchFamily="34" charset="0"/>
              </a:rPr>
              <a:t>75.4%</a:t>
            </a:r>
          </a:p>
          <a:p>
            <a:pPr marL="457200" indent="-282575"/>
            <a:endParaRPr lang="en-US" sz="500" b="1" dirty="0">
              <a:latin typeface="+mn-lt"/>
              <a:cs typeface="Arial" panose="020B0604020202020204" pitchFamily="34" charset="0"/>
            </a:endParaRPr>
          </a:p>
          <a:p>
            <a:pPr marL="457200" indent="-282575">
              <a:buFont typeface="Wingdings" panose="05000000000000000000" pitchFamily="2" charset="2"/>
              <a:buChar char="§"/>
            </a:pPr>
            <a:r>
              <a:rPr lang="en-US" sz="2800" dirty="0">
                <a:latin typeface="+mn-lt"/>
                <a:cs typeface="Arial" panose="020B0604020202020204" pitchFamily="34" charset="0"/>
              </a:rPr>
              <a:t>Renter-Occupied Housing in Floodplain Ratio:</a:t>
            </a:r>
            <a:r>
              <a:rPr lang="en-US" sz="2800" b="1" dirty="0">
                <a:latin typeface="+mn-lt"/>
                <a:cs typeface="Arial" panose="020B0604020202020204" pitchFamily="34" charset="0"/>
              </a:rPr>
              <a:t> 26.6%</a:t>
            </a:r>
          </a:p>
          <a:p>
            <a:pPr marL="457200" indent="-282575"/>
            <a:endParaRPr lang="en-US" sz="500" b="1" dirty="0">
              <a:latin typeface="+mn-lt"/>
              <a:cs typeface="Arial" panose="020B0604020202020204" pitchFamily="34" charset="0"/>
            </a:endParaRPr>
          </a:p>
          <a:p>
            <a:pPr marL="457200" indent="-282575">
              <a:buFont typeface="Wingdings" panose="05000000000000000000" pitchFamily="2" charset="2"/>
              <a:buChar char="§"/>
            </a:pPr>
            <a:r>
              <a:rPr lang="en-US" sz="2800" dirty="0">
                <a:latin typeface="+mn-lt"/>
                <a:cs typeface="Arial" panose="020B0604020202020204" pitchFamily="34" charset="0"/>
              </a:rPr>
              <a:t>Low-Value (&lt; $10K) Floodplain Buildings Ratio: </a:t>
            </a:r>
            <a:r>
              <a:rPr lang="en-US" sz="2800" b="1" dirty="0">
                <a:latin typeface="+mn-lt"/>
                <a:cs typeface="Arial" panose="020B0604020202020204" pitchFamily="34" charset="0"/>
              </a:rPr>
              <a:t>7.4%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CF19DC2-2F51-48AC-A817-99AB001C1E6C}"/>
              </a:ext>
            </a:extLst>
          </p:cNvPr>
          <p:cNvGrpSpPr/>
          <p:nvPr/>
        </p:nvGrpSpPr>
        <p:grpSpPr>
          <a:xfrm>
            <a:off x="228599" y="24937454"/>
            <a:ext cx="21503821" cy="3042432"/>
            <a:chOff x="228599" y="25097514"/>
            <a:chExt cx="21503821" cy="3042432"/>
          </a:xfrm>
        </p:grpSpPr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34012273-1460-4F02-AA67-8356E37D049B}"/>
                </a:ext>
              </a:extLst>
            </p:cNvPr>
            <p:cNvSpPr txBox="1">
              <a:spLocks/>
            </p:cNvSpPr>
            <p:nvPr/>
          </p:nvSpPr>
          <p:spPr>
            <a:xfrm>
              <a:off x="228599" y="25097517"/>
              <a:ext cx="12890257" cy="938084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74625"/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People / Social Risk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8" name="Title 1">
              <a:extLst>
                <a:ext uri="{FF2B5EF4-FFF2-40B4-BE49-F238E27FC236}">
                  <a16:creationId xmlns:a16="http://schemas.microsoft.com/office/drawing/2014/main" id="{B7C024D1-DC9A-427A-BA64-C4CA79F524E0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11676325" y="26540049"/>
              <a:ext cx="3042431" cy="157361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vert="horz" lIns="91440" tIns="45720" rIns="91440" bIns="45720" rtlCol="0" anchor="ctr">
              <a:normAutofit fontScale="25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74625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9" name="Title 1">
              <a:extLst>
                <a:ext uri="{FF2B5EF4-FFF2-40B4-BE49-F238E27FC236}">
                  <a16:creationId xmlns:a16="http://schemas.microsoft.com/office/drawing/2014/main" id="{90FD1E5A-0BC9-4A1B-952A-CCF4ADB4DD96}"/>
                </a:ext>
              </a:extLst>
            </p:cNvPr>
            <p:cNvSpPr txBox="1">
              <a:spLocks/>
            </p:cNvSpPr>
            <p:nvPr/>
          </p:nvSpPr>
          <p:spPr>
            <a:xfrm>
              <a:off x="13276218" y="27982585"/>
              <a:ext cx="8456202" cy="157361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vert="horz" lIns="91440" tIns="45720" rIns="91440" bIns="45720" rtlCol="0" anchor="ctr">
              <a:normAutofit fontScale="25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74625"/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63" name="Title 1">
            <a:extLst>
              <a:ext uri="{FF2B5EF4-FFF2-40B4-BE49-F238E27FC236}">
                <a16:creationId xmlns:a16="http://schemas.microsoft.com/office/drawing/2014/main" id="{AE7ED343-8D39-4003-A198-602A662EBF33}"/>
              </a:ext>
            </a:extLst>
          </p:cNvPr>
          <p:cNvSpPr txBox="1">
            <a:spLocks/>
          </p:cNvSpPr>
          <p:nvPr/>
        </p:nvSpPr>
        <p:spPr>
          <a:xfrm>
            <a:off x="377108" y="2279324"/>
            <a:ext cx="8116017" cy="740600"/>
          </a:xfrm>
          <a:prstGeom prst="rect">
            <a:avLst/>
          </a:prstGeom>
          <a:solidFill>
            <a:srgbClr val="FFF7E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570" b="1" dirty="0">
                <a:solidFill>
                  <a:srgbClr val="1F4E79"/>
                </a:solidFill>
                <a:latin typeface="+mn-lt"/>
                <a:cs typeface="Arial" panose="020B0604020202020204" pitchFamily="34" charset="0"/>
              </a:rPr>
              <a:t>31% </a:t>
            </a:r>
            <a:r>
              <a:rPr lang="en-US" sz="2570" b="1" dirty="0">
                <a:latin typeface="+mn-lt"/>
                <a:cs typeface="Arial" panose="020B0604020202020204" pitchFamily="34" charset="0"/>
              </a:rPr>
              <a:t>of the state has mapped </a:t>
            </a:r>
            <a:r>
              <a:rPr lang="en-US" sz="2570" b="1" dirty="0">
                <a:solidFill>
                  <a:srgbClr val="1F4E79"/>
                </a:solidFill>
                <a:latin typeface="+mn-lt"/>
                <a:cs typeface="Arial" panose="020B0604020202020204" pitchFamily="34" charset="0"/>
              </a:rPr>
              <a:t>Detailed Flood Zones </a:t>
            </a:r>
            <a:r>
              <a:rPr lang="en-US" sz="2570" b="1" dirty="0">
                <a:latin typeface="+mn-lt"/>
                <a:cs typeface="Arial" panose="020B0604020202020204" pitchFamily="34" charset="0"/>
              </a:rPr>
              <a:t>containing </a:t>
            </a:r>
            <a:r>
              <a:rPr lang="en-US" sz="2570" b="1" dirty="0">
                <a:solidFill>
                  <a:srgbClr val="1F4E79"/>
                </a:solidFill>
                <a:latin typeface="+mn-lt"/>
                <a:cs typeface="Arial" panose="020B0604020202020204" pitchFamily="34" charset="0"/>
              </a:rPr>
              <a:t>65% </a:t>
            </a:r>
            <a:r>
              <a:rPr lang="en-US" sz="2570" b="1" dirty="0">
                <a:latin typeface="+mn-lt"/>
                <a:cs typeface="Arial" panose="020B0604020202020204" pitchFamily="34" charset="0"/>
              </a:rPr>
              <a:t>of the</a:t>
            </a:r>
            <a:r>
              <a:rPr lang="en-US" sz="2570" b="1" dirty="0">
                <a:solidFill>
                  <a:srgbClr val="1F4E79"/>
                </a:solidFill>
                <a:latin typeface="+mn-lt"/>
                <a:cs typeface="Arial" panose="020B0604020202020204" pitchFamily="34" charset="0"/>
              </a:rPr>
              <a:t> buildings in Regulatory Floodplains</a:t>
            </a:r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B6730BF5-7BE6-4174-818B-96E2F99E2A18}"/>
              </a:ext>
            </a:extLst>
          </p:cNvPr>
          <p:cNvSpPr txBox="1">
            <a:spLocks/>
          </p:cNvSpPr>
          <p:nvPr/>
        </p:nvSpPr>
        <p:spPr>
          <a:xfrm>
            <a:off x="8807162" y="1495928"/>
            <a:ext cx="12752993" cy="1219271"/>
          </a:xfrm>
          <a:prstGeom prst="rect">
            <a:avLst/>
          </a:prstGeom>
          <a:solidFill>
            <a:srgbClr val="FFF7E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600" b="1" dirty="0">
                <a:latin typeface="+mn-lt"/>
                <a:cs typeface="Arial" panose="020B0604020202020204" pitchFamily="34" charset="0"/>
              </a:rPr>
              <a:t>Total </a:t>
            </a:r>
            <a:r>
              <a:rPr lang="en-US" sz="2600" b="1" dirty="0">
                <a:solidFill>
                  <a:srgbClr val="1F4E79"/>
                </a:solidFill>
                <a:latin typeface="+mn-lt"/>
                <a:cs typeface="Arial" panose="020B0604020202020204" pitchFamily="34" charset="0"/>
              </a:rPr>
              <a:t>Modified Area of Regulatory Floodplains (aSFHA) </a:t>
            </a:r>
            <a:r>
              <a:rPr lang="en-US" sz="2600" b="1" dirty="0">
                <a:latin typeface="+mn-lt"/>
                <a:cs typeface="Arial" panose="020B0604020202020204" pitchFamily="34" charset="0"/>
              </a:rPr>
              <a:t>in West Virginia, excluding large open water lakes (&gt; 10 acres), large rivers (bank-to-bank &gt; 500 ft.), and federal lands (&gt; 10 acres): </a:t>
            </a:r>
            <a:r>
              <a:rPr lang="en-US" sz="2600" b="1" dirty="0">
                <a:solidFill>
                  <a:srgbClr val="1F4E79"/>
                </a:solidFill>
                <a:latin typeface="+mn-lt"/>
                <a:cs typeface="Arial" panose="020B0604020202020204" pitchFamily="34" charset="0"/>
              </a:rPr>
              <a:t>528,635 acres (3.4% of the State’s Area)</a:t>
            </a:r>
          </a:p>
        </p:txBody>
      </p:sp>
      <p:sp>
        <p:nvSpPr>
          <p:cNvPr id="65" name="Title 1">
            <a:extLst>
              <a:ext uri="{FF2B5EF4-FFF2-40B4-BE49-F238E27FC236}">
                <a16:creationId xmlns:a16="http://schemas.microsoft.com/office/drawing/2014/main" id="{FC0459B2-1444-4849-826E-08581EA9419D}"/>
              </a:ext>
            </a:extLst>
          </p:cNvPr>
          <p:cNvSpPr txBox="1">
            <a:spLocks/>
          </p:cNvSpPr>
          <p:nvPr/>
        </p:nvSpPr>
        <p:spPr>
          <a:xfrm>
            <a:off x="1357194" y="9488192"/>
            <a:ext cx="9261646" cy="483375"/>
          </a:xfrm>
          <a:prstGeom prst="rect">
            <a:avLst/>
          </a:prstGeom>
          <a:solidFill>
            <a:srgbClr val="FFF7E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600" b="1" dirty="0">
                <a:solidFill>
                  <a:srgbClr val="1F4E79"/>
                </a:solidFill>
                <a:latin typeface="+mn-lt"/>
                <a:cs typeface="Arial" panose="020B0604020202020204" pitchFamily="34" charset="0"/>
              </a:rPr>
              <a:t>32 Federally-Declared Flood Disasters </a:t>
            </a:r>
            <a:r>
              <a:rPr lang="en-US" sz="2600" b="1" dirty="0">
                <a:latin typeface="+mn-lt"/>
                <a:cs typeface="Arial" panose="020B0604020202020204" pitchFamily="34" charset="0"/>
              </a:rPr>
              <a:t>in West Virginia since 1953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93C133D8-72A0-4E28-9EC1-8C52007CA9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4400" y="26060400"/>
            <a:ext cx="8297425" cy="6411647"/>
          </a:xfrm>
          <a:prstGeom prst="rect">
            <a:avLst/>
          </a:prstGeom>
        </p:spPr>
      </p:pic>
      <p:sp>
        <p:nvSpPr>
          <p:cNvPr id="74" name="Title 1">
            <a:extLst>
              <a:ext uri="{FF2B5EF4-FFF2-40B4-BE49-F238E27FC236}">
                <a16:creationId xmlns:a16="http://schemas.microsoft.com/office/drawing/2014/main" id="{79F5F2AC-37F1-4B02-A6B0-D5C88055DFB7}"/>
              </a:ext>
            </a:extLst>
          </p:cNvPr>
          <p:cNvSpPr txBox="1">
            <a:spLocks/>
          </p:cNvSpPr>
          <p:nvPr/>
        </p:nvSpPr>
        <p:spPr>
          <a:xfrm>
            <a:off x="13118855" y="28101341"/>
            <a:ext cx="4754965" cy="1945613"/>
          </a:xfrm>
          <a:prstGeom prst="rect">
            <a:avLst/>
          </a:prstGeom>
          <a:solidFill>
            <a:srgbClr val="FFF7E1"/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600" b="1" dirty="0">
                <a:solidFill>
                  <a:srgbClr val="1F4E79"/>
                </a:solidFill>
                <a:latin typeface="+mn-lt"/>
                <a:cs typeface="Arial" panose="020B0604020202020204" pitchFamily="34" charset="0"/>
              </a:rPr>
              <a:t>Human Exposure</a:t>
            </a:r>
          </a:p>
          <a:p>
            <a:pPr marL="174625"/>
            <a:endParaRPr lang="en-US" sz="1000" b="1" dirty="0">
              <a:solidFill>
                <a:srgbClr val="1F4E79"/>
              </a:solidFill>
              <a:latin typeface="+mn-lt"/>
              <a:cs typeface="Arial" panose="020B0604020202020204" pitchFamily="34" charset="0"/>
            </a:endParaRPr>
          </a:p>
          <a:p>
            <a:pPr marL="457200" indent="-282575">
              <a:buFont typeface="Wingdings" panose="05000000000000000000" pitchFamily="2" charset="2"/>
              <a:buChar char="§"/>
            </a:pPr>
            <a:r>
              <a:rPr lang="en-US" sz="2600" dirty="0">
                <a:latin typeface="+mn-lt"/>
                <a:cs typeface="Arial" panose="020B0604020202020204" pitchFamily="34" charset="0"/>
              </a:rPr>
              <a:t>Population Residing in High-Risk Floodplains: </a:t>
            </a:r>
          </a:p>
          <a:p>
            <a:pPr marL="457200" indent="-282575"/>
            <a:r>
              <a:rPr lang="en-US" sz="2600" b="1" dirty="0">
                <a:latin typeface="+mn-lt"/>
                <a:cs typeface="Arial" panose="020B0604020202020204" pitchFamily="34" charset="0"/>
              </a:rPr>
              <a:t>    200,255 </a:t>
            </a:r>
            <a:r>
              <a:rPr lang="en-US" sz="2600" dirty="0">
                <a:latin typeface="+mn-lt"/>
                <a:cs typeface="Arial" panose="020B0604020202020204" pitchFamily="34" charset="0"/>
              </a:rPr>
              <a:t>(</a:t>
            </a:r>
            <a:r>
              <a:rPr lang="en-US" sz="2600" b="1" dirty="0">
                <a:latin typeface="+mn-lt"/>
                <a:cs typeface="Arial" panose="020B0604020202020204" pitchFamily="34" charset="0"/>
              </a:rPr>
              <a:t>11.1% </a:t>
            </a:r>
            <a:r>
              <a:rPr lang="en-US" sz="2600" dirty="0">
                <a:latin typeface="+mn-lt"/>
                <a:cs typeface="Arial" panose="020B0604020202020204" pitchFamily="34" charset="0"/>
              </a:rPr>
              <a:t>of WV population)</a:t>
            </a:r>
          </a:p>
        </p:txBody>
      </p:sp>
      <p:graphicFrame>
        <p:nvGraphicFramePr>
          <p:cNvPr id="76" name="Table 75">
            <a:extLst>
              <a:ext uri="{FF2B5EF4-FFF2-40B4-BE49-F238E27FC236}">
                <a16:creationId xmlns:a16="http://schemas.microsoft.com/office/drawing/2014/main" id="{4B9C74E2-34EF-4BAB-9930-9844821225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8508314"/>
              </p:ext>
            </p:extLst>
          </p:nvPr>
        </p:nvGraphicFramePr>
        <p:xfrm>
          <a:off x="4985754" y="26306399"/>
          <a:ext cx="2558046" cy="15066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91246">
                  <a:extLst>
                    <a:ext uri="{9D8B030D-6E8A-4147-A177-3AD203B41FA5}">
                      <a16:colId xmlns:a16="http://schemas.microsoft.com/office/drawing/2014/main" val="3661389784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3246482802"/>
                    </a:ext>
                  </a:extLst>
                </a:gridCol>
              </a:tblGrid>
              <a:tr h="15557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Top 5 Counties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WV SVI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230314"/>
                  </a:ext>
                </a:extLst>
              </a:tr>
              <a:tr h="1555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McDowell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100.0%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3454120"/>
                  </a:ext>
                </a:extLst>
              </a:tr>
              <a:tr h="1555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Wyoming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98.1%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1785680"/>
                  </a:ext>
                </a:extLst>
              </a:tr>
              <a:tr h="1555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Mingo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96.3%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9253293"/>
                  </a:ext>
                </a:extLst>
              </a:tr>
              <a:tr h="1555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Clay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94.4%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9375671"/>
                  </a:ext>
                </a:extLst>
              </a:tr>
              <a:tr h="1555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Webster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92.6%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0240211"/>
                  </a:ext>
                </a:extLst>
              </a:tr>
            </a:tbl>
          </a:graphicData>
        </a:graphic>
      </p:graphicFrame>
      <p:sp>
        <p:nvSpPr>
          <p:cNvPr id="78" name="Title 1">
            <a:extLst>
              <a:ext uri="{FF2B5EF4-FFF2-40B4-BE49-F238E27FC236}">
                <a16:creationId xmlns:a16="http://schemas.microsoft.com/office/drawing/2014/main" id="{17A3136E-820F-4F83-860A-43D7996DADCF}"/>
              </a:ext>
            </a:extLst>
          </p:cNvPr>
          <p:cNvSpPr txBox="1">
            <a:spLocks/>
          </p:cNvSpPr>
          <p:nvPr/>
        </p:nvSpPr>
        <p:spPr>
          <a:xfrm>
            <a:off x="377108" y="26023924"/>
            <a:ext cx="4233650" cy="6522688"/>
          </a:xfrm>
          <a:prstGeom prst="rect">
            <a:avLst/>
          </a:prstGeom>
          <a:solidFill>
            <a:srgbClr val="FFF7E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600" b="1" dirty="0">
                <a:solidFill>
                  <a:srgbClr val="1F4E79"/>
                </a:solidFill>
                <a:latin typeface="+mn-lt"/>
                <a:cs typeface="Arial" panose="020B0604020202020204" pitchFamily="34" charset="0"/>
              </a:rPr>
              <a:t>Social Vulnerability Index (WV SVI)</a:t>
            </a:r>
          </a:p>
          <a:p>
            <a:pPr marL="174625"/>
            <a:endParaRPr lang="en-US" sz="1000" b="1" dirty="0">
              <a:solidFill>
                <a:srgbClr val="1F4E79"/>
              </a:solidFill>
              <a:latin typeface="+mn-lt"/>
              <a:cs typeface="Arial" panose="020B0604020202020204" pitchFamily="34" charset="0"/>
            </a:endParaRPr>
          </a:p>
          <a:p>
            <a:pPr marL="174625"/>
            <a:r>
              <a:rPr lang="en-US" sz="2600" dirty="0">
                <a:latin typeface="+mn-lt"/>
                <a:cs typeface="Arial" panose="020B0604020202020204" pitchFamily="34" charset="0"/>
              </a:rPr>
              <a:t>(0% to 100%)</a:t>
            </a:r>
          </a:p>
          <a:p>
            <a:pPr marL="174625"/>
            <a:endParaRPr lang="en-US" sz="500" b="1" dirty="0">
              <a:solidFill>
                <a:srgbClr val="1F4E79"/>
              </a:solidFill>
              <a:latin typeface="+mn-lt"/>
              <a:cs typeface="Arial" panose="020B0604020202020204" pitchFamily="34" charset="0"/>
            </a:endParaRPr>
          </a:p>
          <a:p>
            <a:pPr marL="174625"/>
            <a:r>
              <a:rPr lang="en-US" sz="2600" dirty="0">
                <a:latin typeface="+mn-lt"/>
                <a:cs typeface="Arial" panose="020B0604020202020204" pitchFamily="34" charset="0"/>
              </a:rPr>
              <a:t>Combines indicators of:</a:t>
            </a:r>
          </a:p>
          <a:p>
            <a:pPr marL="174625"/>
            <a:endParaRPr lang="en-US" sz="1000" dirty="0">
              <a:latin typeface="+mn-lt"/>
              <a:cs typeface="Arial" panose="020B0604020202020204" pitchFamily="34" charset="0"/>
            </a:endParaRPr>
          </a:p>
          <a:p>
            <a:pPr marL="457200" indent="-282575">
              <a:buFont typeface="Wingdings" panose="05000000000000000000" pitchFamily="2" charset="2"/>
              <a:buChar char="§"/>
            </a:pPr>
            <a:r>
              <a:rPr lang="en-US" sz="2600" dirty="0">
                <a:latin typeface="+mn-lt"/>
                <a:cs typeface="Arial" panose="020B0604020202020204" pitchFamily="34" charset="0"/>
              </a:rPr>
              <a:t>Poverty Rate</a:t>
            </a:r>
          </a:p>
          <a:p>
            <a:pPr marL="174625"/>
            <a:endParaRPr lang="en-US" sz="500" dirty="0">
              <a:latin typeface="+mn-lt"/>
              <a:cs typeface="Arial" panose="020B0604020202020204" pitchFamily="34" charset="0"/>
            </a:endParaRPr>
          </a:p>
          <a:p>
            <a:pPr marL="457200" indent="-282575">
              <a:buFont typeface="Wingdings" panose="05000000000000000000" pitchFamily="2" charset="2"/>
              <a:buChar char="§"/>
            </a:pPr>
            <a:r>
              <a:rPr lang="en-US" sz="2600" dirty="0">
                <a:latin typeface="+mn-lt"/>
                <a:cs typeface="Arial" panose="020B0604020202020204" pitchFamily="34" charset="0"/>
              </a:rPr>
              <a:t>Unemployment Rate</a:t>
            </a:r>
          </a:p>
          <a:p>
            <a:pPr marL="174625"/>
            <a:endParaRPr lang="en-US" sz="500" dirty="0">
              <a:latin typeface="+mn-lt"/>
              <a:cs typeface="Arial" panose="020B0604020202020204" pitchFamily="34" charset="0"/>
            </a:endParaRPr>
          </a:p>
          <a:p>
            <a:pPr marL="457200" indent="-282575">
              <a:buFont typeface="Wingdings" panose="05000000000000000000" pitchFamily="2" charset="2"/>
              <a:buChar char="§"/>
            </a:pPr>
            <a:r>
              <a:rPr lang="en-US" sz="2600" dirty="0">
                <a:latin typeface="+mn-lt"/>
                <a:cs typeface="Arial" panose="020B0604020202020204" pitchFamily="34" charset="0"/>
              </a:rPr>
              <a:t>Vulnerable Ages Rate</a:t>
            </a:r>
          </a:p>
          <a:p>
            <a:pPr marL="174625"/>
            <a:endParaRPr lang="en-US" sz="500" dirty="0">
              <a:latin typeface="+mn-lt"/>
              <a:cs typeface="Arial" panose="020B0604020202020204" pitchFamily="34" charset="0"/>
            </a:endParaRPr>
          </a:p>
          <a:p>
            <a:pPr marL="457200" indent="-282575">
              <a:buFont typeface="Wingdings" panose="05000000000000000000" pitchFamily="2" charset="2"/>
              <a:buChar char="§"/>
            </a:pPr>
            <a:r>
              <a:rPr lang="en-US" sz="2600" dirty="0">
                <a:latin typeface="+mn-lt"/>
                <a:cs typeface="Arial" panose="020B0604020202020204" pitchFamily="34" charset="0"/>
              </a:rPr>
              <a:t>Disability Rate</a:t>
            </a:r>
          </a:p>
          <a:p>
            <a:pPr marL="174625"/>
            <a:endParaRPr lang="en-US" sz="500" dirty="0">
              <a:latin typeface="+mn-lt"/>
              <a:cs typeface="Arial" panose="020B0604020202020204" pitchFamily="34" charset="0"/>
            </a:endParaRPr>
          </a:p>
          <a:p>
            <a:pPr marL="457200" indent="-282575">
              <a:buFont typeface="Wingdings" panose="05000000000000000000" pitchFamily="2" charset="2"/>
              <a:buChar char="§"/>
            </a:pPr>
            <a:r>
              <a:rPr lang="en-US" sz="2600" dirty="0">
                <a:latin typeface="+mn-lt"/>
                <a:cs typeface="Arial" panose="020B0604020202020204" pitchFamily="34" charset="0"/>
              </a:rPr>
              <a:t>Population without a High School Diploma</a:t>
            </a:r>
          </a:p>
          <a:p>
            <a:pPr marL="174625"/>
            <a:endParaRPr lang="en-US" sz="500" dirty="0">
              <a:latin typeface="+mn-lt"/>
              <a:cs typeface="Arial" panose="020B0604020202020204" pitchFamily="34" charset="0"/>
            </a:endParaRPr>
          </a:p>
          <a:p>
            <a:pPr marL="457200" indent="-282575">
              <a:buFont typeface="Wingdings" panose="05000000000000000000" pitchFamily="2" charset="2"/>
              <a:buChar char="§"/>
            </a:pPr>
            <a:r>
              <a:rPr lang="en-US" sz="2600" dirty="0">
                <a:latin typeface="+mn-lt"/>
                <a:cs typeface="Arial" panose="020B0604020202020204" pitchFamily="34" charset="0"/>
              </a:rPr>
              <a:t>Population Change</a:t>
            </a:r>
          </a:p>
          <a:p>
            <a:pPr marL="174625"/>
            <a:endParaRPr lang="en-US" sz="500" dirty="0">
              <a:latin typeface="+mn-lt"/>
              <a:cs typeface="Arial" panose="020B0604020202020204" pitchFamily="34" charset="0"/>
            </a:endParaRPr>
          </a:p>
          <a:p>
            <a:pPr marL="457200" indent="-282575">
              <a:buFont typeface="Wingdings" panose="05000000000000000000" pitchFamily="2" charset="2"/>
              <a:buChar char="§"/>
            </a:pPr>
            <a:r>
              <a:rPr lang="en-US" sz="2600" dirty="0">
                <a:latin typeface="+mn-lt"/>
                <a:cs typeface="Arial" panose="020B0604020202020204" pitchFamily="34" charset="0"/>
              </a:rPr>
              <a:t>Median Housing Unit Value</a:t>
            </a:r>
          </a:p>
          <a:p>
            <a:pPr marL="174625"/>
            <a:endParaRPr lang="en-US" sz="500" dirty="0">
              <a:latin typeface="+mn-lt"/>
              <a:cs typeface="Arial" panose="020B0604020202020204" pitchFamily="34" charset="0"/>
            </a:endParaRPr>
          </a:p>
          <a:p>
            <a:pPr marL="457200" indent="-282575">
              <a:buFont typeface="Wingdings" panose="05000000000000000000" pitchFamily="2" charset="2"/>
              <a:buChar char="§"/>
            </a:pPr>
            <a:r>
              <a:rPr lang="en-US" sz="2600" dirty="0">
                <a:latin typeface="+mn-lt"/>
                <a:cs typeface="Arial" panose="020B0604020202020204" pitchFamily="34" charset="0"/>
              </a:rPr>
              <a:t>Percentage of Mobile Homes in Housing Units</a:t>
            </a:r>
          </a:p>
        </p:txBody>
      </p:sp>
      <p:sp>
        <p:nvSpPr>
          <p:cNvPr id="79" name="Title 1">
            <a:extLst>
              <a:ext uri="{FF2B5EF4-FFF2-40B4-BE49-F238E27FC236}">
                <a16:creationId xmlns:a16="http://schemas.microsoft.com/office/drawing/2014/main" id="{BDE890DA-A176-4840-8D6E-1A969C050F41}"/>
              </a:ext>
            </a:extLst>
          </p:cNvPr>
          <p:cNvSpPr txBox="1">
            <a:spLocks/>
          </p:cNvSpPr>
          <p:nvPr/>
        </p:nvSpPr>
        <p:spPr>
          <a:xfrm>
            <a:off x="13124258" y="30143291"/>
            <a:ext cx="4743393" cy="2420764"/>
          </a:xfrm>
          <a:prstGeom prst="rect">
            <a:avLst/>
          </a:prstGeom>
          <a:solidFill>
            <a:srgbClr val="FFF7E1"/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600" b="1" dirty="0">
                <a:solidFill>
                  <a:srgbClr val="1F4E79"/>
                </a:solidFill>
                <a:latin typeface="+mn-lt"/>
                <a:cs typeface="Arial" panose="020B0604020202020204" pitchFamily="34" charset="0"/>
              </a:rPr>
              <a:t>Human Impacts</a:t>
            </a:r>
          </a:p>
          <a:p>
            <a:pPr marL="174625"/>
            <a:endParaRPr lang="en-US" sz="1000" b="1" dirty="0">
              <a:solidFill>
                <a:srgbClr val="1F4E79"/>
              </a:solidFill>
              <a:latin typeface="+mn-lt"/>
              <a:cs typeface="Arial" panose="020B0604020202020204" pitchFamily="34" charset="0"/>
            </a:endParaRPr>
          </a:p>
          <a:p>
            <a:pPr marL="457200" indent="-282575">
              <a:buFont typeface="Wingdings" panose="05000000000000000000" pitchFamily="2" charset="2"/>
              <a:buChar char="§"/>
            </a:pPr>
            <a:r>
              <a:rPr lang="en-US" sz="2600" dirty="0">
                <a:latin typeface="+mn-lt"/>
                <a:cs typeface="Arial" panose="020B0604020202020204" pitchFamily="34" charset="0"/>
              </a:rPr>
              <a:t>Population Displaced: </a:t>
            </a:r>
            <a:r>
              <a:rPr lang="en-US" sz="2600" b="1" dirty="0">
                <a:latin typeface="+mn-lt"/>
                <a:cs typeface="Arial" panose="020B0604020202020204" pitchFamily="34" charset="0"/>
              </a:rPr>
              <a:t>118,856</a:t>
            </a:r>
            <a:r>
              <a:rPr lang="en-US" sz="2600" dirty="0">
                <a:latin typeface="+mn-lt"/>
                <a:cs typeface="Arial" panose="020B0604020202020204" pitchFamily="34" charset="0"/>
              </a:rPr>
              <a:t> (</a:t>
            </a:r>
            <a:r>
              <a:rPr lang="en-US" sz="2600" b="1" dirty="0">
                <a:latin typeface="+mn-lt"/>
                <a:cs typeface="Arial" panose="020B0604020202020204" pitchFamily="34" charset="0"/>
              </a:rPr>
              <a:t>6.6% </a:t>
            </a:r>
            <a:r>
              <a:rPr lang="en-US" sz="2600" dirty="0">
                <a:latin typeface="+mn-lt"/>
                <a:cs typeface="Arial" panose="020B0604020202020204" pitchFamily="34" charset="0"/>
              </a:rPr>
              <a:t>of WV population)</a:t>
            </a:r>
          </a:p>
          <a:p>
            <a:pPr marL="174625"/>
            <a:endParaRPr lang="en-US" sz="500" dirty="0">
              <a:latin typeface="+mn-lt"/>
              <a:cs typeface="Arial" panose="020B0604020202020204" pitchFamily="34" charset="0"/>
            </a:endParaRPr>
          </a:p>
          <a:p>
            <a:pPr marL="174625"/>
            <a:endParaRPr lang="en-US" sz="500" dirty="0">
              <a:latin typeface="+mn-lt"/>
              <a:cs typeface="Arial" panose="020B0604020202020204" pitchFamily="34" charset="0"/>
            </a:endParaRPr>
          </a:p>
          <a:p>
            <a:pPr marL="457200" indent="-282575">
              <a:buFont typeface="Wingdings" panose="05000000000000000000" pitchFamily="2" charset="2"/>
              <a:buChar char="§"/>
            </a:pPr>
            <a:r>
              <a:rPr lang="en-US" sz="2600" dirty="0">
                <a:latin typeface="+mn-lt"/>
                <a:cs typeface="Arial" panose="020B0604020202020204" pitchFamily="34" charset="0"/>
              </a:rPr>
              <a:t>Short-Term Shelter Population: </a:t>
            </a:r>
            <a:r>
              <a:rPr lang="en-US" sz="2600" b="1" dirty="0">
                <a:latin typeface="+mn-lt"/>
                <a:cs typeface="Arial" panose="020B0604020202020204" pitchFamily="34" charset="0"/>
              </a:rPr>
              <a:t>22,930</a:t>
            </a:r>
            <a:r>
              <a:rPr lang="en-US" sz="2600" dirty="0">
                <a:latin typeface="+mn-lt"/>
                <a:cs typeface="Arial" panose="020B0604020202020204" pitchFamily="34" charset="0"/>
              </a:rPr>
              <a:t> (</a:t>
            </a:r>
            <a:r>
              <a:rPr lang="en-US" sz="2600" b="1" dirty="0">
                <a:latin typeface="+mn-lt"/>
                <a:cs typeface="Arial" panose="020B0604020202020204" pitchFamily="34" charset="0"/>
              </a:rPr>
              <a:t>5,697 </a:t>
            </a:r>
            <a:r>
              <a:rPr lang="en-US" sz="2600" dirty="0">
                <a:latin typeface="+mn-lt"/>
                <a:cs typeface="Arial" panose="020B0604020202020204" pitchFamily="34" charset="0"/>
              </a:rPr>
              <a:t>Companion Pets)</a:t>
            </a:r>
          </a:p>
        </p:txBody>
      </p:sp>
      <p:sp>
        <p:nvSpPr>
          <p:cNvPr id="80" name="Title 1">
            <a:extLst>
              <a:ext uri="{FF2B5EF4-FFF2-40B4-BE49-F238E27FC236}">
                <a16:creationId xmlns:a16="http://schemas.microsoft.com/office/drawing/2014/main" id="{05016198-DEC3-469B-BCF8-C5E071BAF0CE}"/>
              </a:ext>
            </a:extLst>
          </p:cNvPr>
          <p:cNvSpPr txBox="1">
            <a:spLocks/>
          </p:cNvSpPr>
          <p:nvPr/>
        </p:nvSpPr>
        <p:spPr>
          <a:xfrm>
            <a:off x="18020509" y="28123970"/>
            <a:ext cx="3578538" cy="4447738"/>
          </a:xfrm>
          <a:prstGeom prst="rect">
            <a:avLst/>
          </a:prstGeom>
          <a:solidFill>
            <a:srgbClr val="FFF7E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600" b="1" dirty="0">
                <a:solidFill>
                  <a:srgbClr val="1F4E79"/>
                </a:solidFill>
                <a:latin typeface="+mn-lt"/>
                <a:cs typeface="Arial" panose="020B0604020202020204" pitchFamily="34" charset="0"/>
              </a:rPr>
              <a:t>2016 Flood Fatalities</a:t>
            </a:r>
          </a:p>
          <a:p>
            <a:pPr marL="174625"/>
            <a:endParaRPr lang="en-US" sz="1000" b="1" dirty="0">
              <a:solidFill>
                <a:srgbClr val="1F4E79"/>
              </a:solidFill>
              <a:latin typeface="+mn-lt"/>
              <a:cs typeface="Arial" panose="020B0604020202020204" pitchFamily="34" charset="0"/>
            </a:endParaRPr>
          </a:p>
          <a:p>
            <a:pPr marL="174625"/>
            <a:r>
              <a:rPr lang="en-US" sz="2600" b="1" dirty="0">
                <a:latin typeface="+mn-lt"/>
                <a:cs typeface="Arial" panose="020B0604020202020204" pitchFamily="34" charset="0"/>
              </a:rPr>
              <a:t>23</a:t>
            </a:r>
            <a:r>
              <a:rPr lang="en-US" sz="2600" dirty="0">
                <a:latin typeface="+mn-lt"/>
                <a:cs typeface="Arial" panose="020B0604020202020204" pitchFamily="34" charset="0"/>
              </a:rPr>
              <a:t> Victims</a:t>
            </a:r>
          </a:p>
          <a:p>
            <a:pPr marL="174625"/>
            <a:endParaRPr lang="en-US" sz="1000" dirty="0">
              <a:latin typeface="+mn-lt"/>
              <a:cs typeface="Arial" panose="020B0604020202020204" pitchFamily="34" charset="0"/>
            </a:endParaRPr>
          </a:p>
          <a:p>
            <a:pPr marL="457200" indent="-282575">
              <a:buFont typeface="Wingdings" panose="05000000000000000000" pitchFamily="2" charset="2"/>
              <a:buChar char="§"/>
            </a:pPr>
            <a:r>
              <a:rPr lang="en-US" sz="2600" b="1" dirty="0">
                <a:latin typeface="+mn-lt"/>
                <a:cs typeface="Arial" panose="020B0604020202020204" pitchFamily="34" charset="0"/>
              </a:rPr>
              <a:t>Three</a:t>
            </a:r>
            <a:r>
              <a:rPr lang="en-US" sz="2600" dirty="0">
                <a:latin typeface="+mn-lt"/>
                <a:cs typeface="Arial" panose="020B0604020202020204" pitchFamily="34" charset="0"/>
              </a:rPr>
              <a:t> younger than 15 yrs.</a:t>
            </a:r>
          </a:p>
          <a:p>
            <a:pPr marL="457200" indent="-282575">
              <a:buFont typeface="Wingdings" panose="05000000000000000000" pitchFamily="2" charset="2"/>
              <a:buChar char="§"/>
            </a:pPr>
            <a:r>
              <a:rPr lang="en-US" sz="2600" b="1" dirty="0">
                <a:latin typeface="+mn-lt"/>
                <a:cs typeface="Arial" panose="020B0604020202020204" pitchFamily="34" charset="0"/>
              </a:rPr>
              <a:t>Eleven</a:t>
            </a:r>
            <a:r>
              <a:rPr lang="en-US" sz="2600" dirty="0">
                <a:latin typeface="+mn-lt"/>
                <a:cs typeface="Arial" panose="020B0604020202020204" pitchFamily="34" charset="0"/>
              </a:rPr>
              <a:t> 15 to 64 yrs.</a:t>
            </a:r>
          </a:p>
          <a:p>
            <a:pPr marL="457200" indent="-282575">
              <a:buFont typeface="Wingdings" panose="05000000000000000000" pitchFamily="2" charset="2"/>
              <a:buChar char="§"/>
            </a:pPr>
            <a:r>
              <a:rPr lang="en-US" sz="2600" b="1" dirty="0">
                <a:latin typeface="+mn-lt"/>
                <a:cs typeface="Arial" panose="020B0604020202020204" pitchFamily="34" charset="0"/>
              </a:rPr>
              <a:t>Nine</a:t>
            </a:r>
            <a:r>
              <a:rPr lang="en-US" sz="2600" dirty="0">
                <a:latin typeface="+mn-lt"/>
                <a:cs typeface="Arial" panose="020B0604020202020204" pitchFamily="34" charset="0"/>
              </a:rPr>
              <a:t> over 65 yrs.</a:t>
            </a:r>
          </a:p>
          <a:p>
            <a:pPr marL="174625"/>
            <a:endParaRPr lang="en-US" sz="1000" dirty="0">
              <a:latin typeface="+mn-lt"/>
              <a:cs typeface="Arial" panose="020B0604020202020204" pitchFamily="34" charset="0"/>
            </a:endParaRPr>
          </a:p>
          <a:p>
            <a:pPr marL="457200" indent="-282575">
              <a:buFont typeface="Wingdings" panose="05000000000000000000" pitchFamily="2" charset="2"/>
              <a:buChar char="§"/>
            </a:pPr>
            <a:r>
              <a:rPr lang="en-US" sz="2600" b="1" dirty="0">
                <a:latin typeface="+mn-lt"/>
                <a:cs typeface="Arial" panose="020B0604020202020204" pitchFamily="34" charset="0"/>
              </a:rPr>
              <a:t>Five</a:t>
            </a:r>
            <a:r>
              <a:rPr lang="en-US" sz="2600" dirty="0">
                <a:latin typeface="+mn-lt"/>
                <a:cs typeface="Arial" panose="020B0604020202020204" pitchFamily="34" charset="0"/>
              </a:rPr>
              <a:t> with Health Conditions or Disabilities</a:t>
            </a:r>
          </a:p>
          <a:p>
            <a:pPr marL="174625"/>
            <a:endParaRPr lang="en-US" sz="1000" dirty="0">
              <a:latin typeface="+mn-lt"/>
              <a:cs typeface="Arial" panose="020B0604020202020204" pitchFamily="34" charset="0"/>
            </a:endParaRPr>
          </a:p>
          <a:p>
            <a:pPr marL="457200" indent="-282575">
              <a:buFont typeface="Wingdings" panose="05000000000000000000" pitchFamily="2" charset="2"/>
              <a:buChar char="§"/>
            </a:pPr>
            <a:r>
              <a:rPr lang="en-US" sz="2600" b="1" dirty="0">
                <a:latin typeface="+mn-lt"/>
                <a:cs typeface="Arial" panose="020B0604020202020204" pitchFamily="34" charset="0"/>
              </a:rPr>
              <a:t>Nine</a:t>
            </a:r>
            <a:r>
              <a:rPr lang="en-US" sz="2600" dirty="0">
                <a:latin typeface="+mn-lt"/>
                <a:cs typeface="Arial" panose="020B0604020202020204" pitchFamily="34" charset="0"/>
              </a:rPr>
              <a:t> Risky Behavior</a:t>
            </a:r>
          </a:p>
        </p:txBody>
      </p:sp>
      <p:pic>
        <p:nvPicPr>
          <p:cNvPr id="82" name="Picture 81" descr="A trailer park with a lot of trailers&#10;&#10;Description automatically generated with medium confidence">
            <a:extLst>
              <a:ext uri="{FF2B5EF4-FFF2-40B4-BE49-F238E27FC236}">
                <a16:creationId xmlns:a16="http://schemas.microsoft.com/office/drawing/2014/main" id="{A2AD42B7-1B8B-4428-9A20-40D78420264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79" r="5328" b="21996"/>
          <a:stretch/>
        </p:blipFill>
        <p:spPr>
          <a:xfrm>
            <a:off x="8659861" y="13727296"/>
            <a:ext cx="4616358" cy="1704536"/>
          </a:xfrm>
          <a:prstGeom prst="rect">
            <a:avLst/>
          </a:prstGeom>
        </p:spPr>
      </p:pic>
      <p:pic>
        <p:nvPicPr>
          <p:cNvPr id="84" name="Picture 83" descr="A flooded house and buildings&#10;&#10;Description automatically generated with medium confidence">
            <a:extLst>
              <a:ext uri="{FF2B5EF4-FFF2-40B4-BE49-F238E27FC236}">
                <a16:creationId xmlns:a16="http://schemas.microsoft.com/office/drawing/2014/main" id="{0658CEEC-AEB6-4E82-930B-7AE5B2FB6CE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680" y="19548655"/>
            <a:ext cx="4618538" cy="2559849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37ED1AFC-01E6-4F20-BA68-51D3FC2D993F}"/>
              </a:ext>
            </a:extLst>
          </p:cNvPr>
          <p:cNvSpPr txBox="1"/>
          <p:nvPr/>
        </p:nvSpPr>
        <p:spPr>
          <a:xfrm>
            <a:off x="8672233" y="22064237"/>
            <a:ext cx="46039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</a:rPr>
              <a:t>Chesapeake, Kanawha County, August 2023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7739A26F-95C8-49FC-B182-5B5B571D5391}"/>
              </a:ext>
            </a:extLst>
          </p:cNvPr>
          <p:cNvSpPr txBox="1"/>
          <p:nvPr/>
        </p:nvSpPr>
        <p:spPr>
          <a:xfrm>
            <a:off x="10842313" y="13222478"/>
            <a:ext cx="25320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b="1" dirty="0">
                <a:solidFill>
                  <a:srgbClr val="000000"/>
                </a:solidFill>
              </a:rPr>
              <a:t>Near Kimball, McDowell County, July 2001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1CE63EC8-B57C-4593-A8E5-1098022E8AA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" b="786"/>
          <a:stretch/>
        </p:blipFill>
        <p:spPr bwMode="auto">
          <a:xfrm>
            <a:off x="19431000" y="243555"/>
            <a:ext cx="957418" cy="939935"/>
          </a:xfrm>
          <a:prstGeom prst="rect">
            <a:avLst/>
          </a:prstGeom>
          <a:noFill/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45C7D7CD-F1A2-494E-A856-2053E8F6897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616202" y="304787"/>
            <a:ext cx="990600" cy="85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5745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8496</TotalTime>
  <Words>628</Words>
  <Application>Microsoft Office PowerPoint</Application>
  <PresentationFormat>Custom</PresentationFormat>
  <Paragraphs>153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Wingdings</vt:lpstr>
      <vt:lpstr>Office Theme</vt:lpstr>
      <vt:lpstr>PowerPoint Presentation</vt:lpstr>
    </vt:vector>
  </TitlesOfParts>
  <Company>West Virginia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Behrang Bidadian</dc:creator>
  <cp:lastModifiedBy>Behrang Bidadian</cp:lastModifiedBy>
  <cp:revision>136</cp:revision>
  <cp:lastPrinted>2024-02-08T21:23:56Z</cp:lastPrinted>
  <dcterms:created xsi:type="dcterms:W3CDTF">2024-02-05T15:23:39Z</dcterms:created>
  <dcterms:modified xsi:type="dcterms:W3CDTF">2024-02-13T02:38:34Z</dcterms:modified>
</cp:coreProperties>
</file>