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63" r:id="rId2"/>
    <p:sldId id="262" r:id="rId3"/>
    <p:sldId id="273" r:id="rId4"/>
    <p:sldId id="256" r:id="rId5"/>
    <p:sldId id="264" r:id="rId6"/>
    <p:sldId id="331" r:id="rId7"/>
    <p:sldId id="265" r:id="rId8"/>
    <p:sldId id="274" r:id="rId9"/>
    <p:sldId id="266" r:id="rId10"/>
    <p:sldId id="332" r:id="rId11"/>
    <p:sldId id="267" r:id="rId12"/>
    <p:sldId id="275" r:id="rId13"/>
    <p:sldId id="269" r:id="rId14"/>
    <p:sldId id="268" r:id="rId15"/>
    <p:sldId id="270" r:id="rId16"/>
    <p:sldId id="276" r:id="rId17"/>
    <p:sldId id="271" r:id="rId18"/>
    <p:sldId id="260" r:id="rId19"/>
    <p:sldId id="272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53BEC9"/>
    <a:srgbClr val="366092"/>
    <a:srgbClr val="FCD5B4"/>
    <a:srgbClr val="FFC000"/>
    <a:srgbClr val="41719C"/>
    <a:srgbClr val="0563C1"/>
    <a:srgbClr val="FF7C80"/>
    <a:srgbClr val="60863E"/>
    <a:srgbClr val="5B7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737" autoAdjust="0"/>
  </p:normalViewPr>
  <p:slideViewPr>
    <p:cSldViewPr snapToGrid="0">
      <p:cViewPr varScale="1">
        <p:scale>
          <a:sx n="96" d="100"/>
          <a:sy n="96" d="100"/>
        </p:scale>
        <p:origin x="7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E2BEC-C83C-4B0D-9641-3F675C7BC54B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6E115-05FE-4241-8BC2-39D128FFF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75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9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9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5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4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91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89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BA0D4-FBE6-4FBF-AF8D-F5D440A430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7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3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07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06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9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76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43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0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08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5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80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91E1-4214-4A53-A041-ECA0A480359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87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791E1-4214-4A53-A041-ECA0A480359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20D75-3A3D-4E55-A76E-740D2317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apwv.gov/flood/map/?wkid=102100&amp;x=-9126926&amp;y=4550071&amp;l=14&amp;v=2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41.pdf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41.pdf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mapwv.gov/flood/map/?wkid=102100&amp;x=-9099935&amp;y=4551359&amp;l=12&amp;v=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www.mapwv.gov/flood/map/?wkid=102100&amp;x=-9100339&amp;y=4551487&amp;l=13&amp;v=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21.pdf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mapwv.gov/flood/map/?wkid=102100&amp;x=-9129899&amp;y=4557655&amp;l=14&amp;v=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21.pdf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23.pdf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23.pdf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mapwv.gov/flood/map/?wkid=102100&amp;x=-9127009&amp;y=4552534&amp;l=13&amp;v=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40.pdf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Clearinghouse/hazards/WV_Flood_Profile/54045_040.pdf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20646F-60B7-4B5F-F713-DD8CB286C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542" y="612690"/>
            <a:ext cx="8323966" cy="62453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02FD26-3CFD-97E8-778F-16706B245F9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Inundated Area in one-hundred-year flood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A32411-CC6A-A65C-1209-E1450845C844}"/>
              </a:ext>
            </a:extLst>
          </p:cNvPr>
          <p:cNvGrpSpPr/>
          <p:nvPr/>
        </p:nvGrpSpPr>
        <p:grpSpPr>
          <a:xfrm>
            <a:off x="3984718" y="5006935"/>
            <a:ext cx="1483851" cy="1174670"/>
            <a:chOff x="4088274" y="5129169"/>
            <a:chExt cx="1295400" cy="103660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5A68C2B-A35A-1242-4F27-9922EBE083AF}"/>
                </a:ext>
              </a:extLst>
            </p:cNvPr>
            <p:cNvSpPr/>
            <p:nvPr/>
          </p:nvSpPr>
          <p:spPr>
            <a:xfrm>
              <a:off x="4812174" y="5594270"/>
              <a:ext cx="571500" cy="5715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042965E-D910-81BF-0E6B-334EDA6DA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88274" y="5129169"/>
              <a:ext cx="1295400" cy="306351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4211B3D-DE69-7CB2-61EE-144F55485755}"/>
                </a:ext>
              </a:extLst>
            </p:cNvPr>
            <p:cNvSpPr/>
            <p:nvPr/>
          </p:nvSpPr>
          <p:spPr>
            <a:xfrm rot="18765382">
              <a:off x="4728516" y="5407643"/>
              <a:ext cx="167092" cy="306351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52614E-3306-FFB8-682D-A956279B38E4}"/>
              </a:ext>
            </a:extLst>
          </p:cNvPr>
          <p:cNvGrpSpPr/>
          <p:nvPr/>
        </p:nvGrpSpPr>
        <p:grpSpPr>
          <a:xfrm>
            <a:off x="6056138" y="3993271"/>
            <a:ext cx="141622" cy="392208"/>
            <a:chOff x="6056138" y="3993271"/>
            <a:chExt cx="141622" cy="39220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DF5EDA-BC70-F9B7-87A2-98CFFFE2BC38}"/>
                </a:ext>
              </a:extLst>
            </p:cNvPr>
            <p:cNvCxnSpPr>
              <a:cxnSpLocks/>
              <a:stCxn id="1028" idx="2"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028" name="Picture 4" descr="West Virginia Route 73 marker">
              <a:extLst>
                <a:ext uri="{FF2B5EF4-FFF2-40B4-BE49-F238E27FC236}">
                  <a16:creationId xmlns:a16="http://schemas.microsoft.com/office/drawing/2014/main" id="{DF5A7C1D-D911-3950-344F-E8319D0AD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138" y="3993271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B41002D-F472-E018-9544-4DD3F843A3AC}"/>
              </a:ext>
            </a:extLst>
          </p:cNvPr>
          <p:cNvSpPr txBox="1"/>
          <p:nvPr/>
        </p:nvSpPr>
        <p:spPr>
          <a:xfrm>
            <a:off x="1764062" y="1159489"/>
            <a:ext cx="321718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Flood Source: Copperas Mine Fork</a:t>
            </a:r>
          </a:p>
          <a:p>
            <a:r>
              <a:rPr lang="en-US" sz="16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Watershed: Upper Guyandotte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F326C6-D52F-30A5-8DB3-3812B252BA6E}"/>
              </a:ext>
            </a:extLst>
          </p:cNvPr>
          <p:cNvSpPr txBox="1"/>
          <p:nvPr/>
        </p:nvSpPr>
        <p:spPr>
          <a:xfrm>
            <a:off x="6808328" y="5526726"/>
            <a:ext cx="1256896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Copperas Mud Fork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2E266D-F51D-DB95-762A-2AA7B61413EA}"/>
              </a:ext>
            </a:extLst>
          </p:cNvPr>
          <p:cNvSpPr txBox="1"/>
          <p:nvPr/>
        </p:nvSpPr>
        <p:spPr>
          <a:xfrm>
            <a:off x="2972992" y="5363438"/>
            <a:ext cx="638371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Mud Fork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4416C2-539E-0824-0E6D-988E5023B952}"/>
              </a:ext>
            </a:extLst>
          </p:cNvPr>
          <p:cNvGrpSpPr/>
          <p:nvPr/>
        </p:nvGrpSpPr>
        <p:grpSpPr>
          <a:xfrm>
            <a:off x="7994413" y="4133948"/>
            <a:ext cx="141622" cy="392208"/>
            <a:chOff x="6056138" y="3993271"/>
            <a:chExt cx="141622" cy="39220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D71DFD-D156-9527-B138-B611E9FF630C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7" name="Picture 4" descr="West Virginia Route 73 marker">
              <a:extLst>
                <a:ext uri="{FF2B5EF4-FFF2-40B4-BE49-F238E27FC236}">
                  <a16:creationId xmlns:a16="http://schemas.microsoft.com/office/drawing/2014/main" id="{74DBA139-4E39-838D-D821-5886127FCD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138" y="3993271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6567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5E7F0C-6296-FF5E-430B-85EA495E9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1929045"/>
            <a:ext cx="9904846" cy="4788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D02605-613C-43D0-9A69-E89BAFADC31F}"/>
              </a:ext>
            </a:extLst>
          </p:cNvPr>
          <p:cNvSpPr txBox="1"/>
          <p:nvPr/>
        </p:nvSpPr>
        <p:spPr>
          <a:xfrm>
            <a:off x="547321" y="1263176"/>
            <a:ext cx="27483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23-03-0048-0113-0000_5312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B14A4-6ECF-4C50-7425-808A3A250960}"/>
              </a:ext>
            </a:extLst>
          </p:cNvPr>
          <p:cNvSpPr txBox="1"/>
          <p:nvPr/>
        </p:nvSpPr>
        <p:spPr>
          <a:xfrm>
            <a:off x="547321" y="1539481"/>
            <a:ext cx="4043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sng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5312 JERRY WEST HWY, SWITZER, WV, 25647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7FCA90-C86B-C648-08DF-62ECAB7035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8151EC-EE83-74CA-B094-A0F4693397D1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001D2-8D0F-1F2A-170F-F1E8708BD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70" y="1258566"/>
            <a:ext cx="2098145" cy="190312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6F7FCC-3E86-1482-B0BA-475CF2B02930}"/>
              </a:ext>
            </a:extLst>
          </p:cNvPr>
          <p:cNvGrpSpPr/>
          <p:nvPr/>
        </p:nvGrpSpPr>
        <p:grpSpPr>
          <a:xfrm>
            <a:off x="633046" y="4948475"/>
            <a:ext cx="4043662" cy="1752600"/>
            <a:chOff x="633046" y="4948475"/>
            <a:chExt cx="4043662" cy="17526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E7D3BA2-34D6-867B-A12C-69BB4DBC8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046" y="4948475"/>
              <a:ext cx="4043662" cy="17526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ADA8620-C172-EF0C-FCBD-4DBF4EB789AD}"/>
                </a:ext>
              </a:extLst>
            </p:cNvPr>
            <p:cNvGrpSpPr/>
            <p:nvPr/>
          </p:nvGrpSpPr>
          <p:grpSpPr>
            <a:xfrm>
              <a:off x="717124" y="5888473"/>
              <a:ext cx="3921551" cy="307777"/>
              <a:chOff x="367645" y="5302139"/>
              <a:chExt cx="3921551" cy="30777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CF90C8-F674-760D-A314-650C33D6F9F7}"/>
                  </a:ext>
                </a:extLst>
              </p:cNvPr>
              <p:cNvSpPr txBox="1"/>
              <p:nvPr/>
            </p:nvSpPr>
            <p:spPr>
              <a:xfrm>
                <a:off x="2425106" y="5302139"/>
                <a:ext cx="10935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</a:rPr>
                  <a:t>Post-FIRM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39C35B9-E18E-25AC-44EE-92803BC9CA41}"/>
                  </a:ext>
                </a:extLst>
              </p:cNvPr>
              <p:cNvSpPr/>
              <p:nvPr/>
            </p:nvSpPr>
            <p:spPr>
              <a:xfrm>
                <a:off x="367645" y="5302139"/>
                <a:ext cx="3921551" cy="29658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8383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5E7F0C-6296-FF5E-430B-85EA495E9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46" y="1933827"/>
            <a:ext cx="9904846" cy="47790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7FCA90-C86B-C648-08DF-62ECAB7035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70DA04-4C6B-2641-2BAE-F6CF17FFF84A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9.4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78869D4-A9A3-A7B2-3F27-E8DB2F488AFF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ular Callout 31">
            <a:extLst>
              <a:ext uri="{FF2B5EF4-FFF2-40B4-BE49-F238E27FC236}">
                <a16:creationId xmlns:a16="http://schemas.microsoft.com/office/drawing/2014/main" id="{6050EBC3-5B9E-645B-9B2D-D7637169ADDB}"/>
              </a:ext>
            </a:extLst>
          </p:cNvPr>
          <p:cNvSpPr/>
          <p:nvPr/>
        </p:nvSpPr>
        <p:spPr>
          <a:xfrm>
            <a:off x="384587" y="3835371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9.4’ (FEMA 1% / 100-Yr)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E8DF773-96C1-B54A-947F-BAB940952813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</p:spTree>
    <p:extLst>
      <p:ext uri="{BB962C8B-B14F-4D97-AF65-F5344CB8AC3E}">
        <p14:creationId xmlns:p14="http://schemas.microsoft.com/office/powerpoint/2010/main" val="2676985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5E7F0C-6296-FF5E-430B-85EA495E9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46" y="1933827"/>
            <a:ext cx="9904845" cy="47790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7FCA90-C86B-C648-08DF-62ECAB7035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70DA04-4C6B-2641-2BAE-F6CF17FFF84A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9.4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78869D4-A9A3-A7B2-3F27-E8DB2F488AFF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ular Callout 31">
            <a:extLst>
              <a:ext uri="{FF2B5EF4-FFF2-40B4-BE49-F238E27FC236}">
                <a16:creationId xmlns:a16="http://schemas.microsoft.com/office/drawing/2014/main" id="{6050EBC3-5B9E-645B-9B2D-D7637169ADDB}"/>
              </a:ext>
            </a:extLst>
          </p:cNvPr>
          <p:cNvSpPr/>
          <p:nvPr/>
        </p:nvSpPr>
        <p:spPr>
          <a:xfrm>
            <a:off x="384587" y="3835371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9.4’ (FEMA 1% / 100-Yr) </a:t>
            </a:r>
          </a:p>
        </p:txBody>
      </p:sp>
      <p:sp>
        <p:nvSpPr>
          <p:cNvPr id="12" name="Rectangular Callout 31">
            <a:extLst>
              <a:ext uri="{FF2B5EF4-FFF2-40B4-BE49-F238E27FC236}">
                <a16:creationId xmlns:a16="http://schemas.microsoft.com/office/drawing/2014/main" id="{01897818-3070-EBD2-DEED-456708EFA195}"/>
              </a:ext>
            </a:extLst>
          </p:cNvPr>
          <p:cNvSpPr/>
          <p:nvPr/>
        </p:nvSpPr>
        <p:spPr>
          <a:xfrm>
            <a:off x="384587" y="3393149"/>
            <a:ext cx="2093582" cy="206080"/>
          </a:xfrm>
          <a:prstGeom prst="wedgeRectCallout">
            <a:avLst>
              <a:gd name="adj1" fmla="val 149664"/>
              <a:gd name="adj2" fmla="val -14645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12.2’ (FEMA 0.2% / 500-Yr)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E8DF773-96C1-B54A-947F-BAB940952813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</p:spTree>
    <p:extLst>
      <p:ext uri="{BB962C8B-B14F-4D97-AF65-F5344CB8AC3E}">
        <p14:creationId xmlns:p14="http://schemas.microsoft.com/office/powerpoint/2010/main" val="1960524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972DCE-6E66-252D-0271-6AD2B4E0D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542" y="612690"/>
            <a:ext cx="8323966" cy="62453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02FD26-3CFD-97E8-778F-16706B245F9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Inundated Area in one-hundred-year flood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41002D-F472-E018-9544-4DD3F843A3AC}"/>
              </a:ext>
            </a:extLst>
          </p:cNvPr>
          <p:cNvSpPr txBox="1"/>
          <p:nvPr/>
        </p:nvSpPr>
        <p:spPr>
          <a:xfrm>
            <a:off x="1764062" y="1159489"/>
            <a:ext cx="321718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Flood Source: Buffalo Creek</a:t>
            </a:r>
          </a:p>
          <a:p>
            <a:r>
              <a:rPr lang="en-US" sz="16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Watershed: Upper Guyandotte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F326C6-D52F-30A5-8DB3-3812B252BA6E}"/>
              </a:ext>
            </a:extLst>
          </p:cNvPr>
          <p:cNvSpPr txBox="1"/>
          <p:nvPr/>
        </p:nvSpPr>
        <p:spPr>
          <a:xfrm rot="2089895">
            <a:off x="6723599" y="6030850"/>
            <a:ext cx="864769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Buffalo Creek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DEE60E-68DB-502C-EA55-25517B739F59}"/>
              </a:ext>
            </a:extLst>
          </p:cNvPr>
          <p:cNvGrpSpPr/>
          <p:nvPr/>
        </p:nvGrpSpPr>
        <p:grpSpPr>
          <a:xfrm>
            <a:off x="4981249" y="4766595"/>
            <a:ext cx="1479469" cy="1457763"/>
            <a:chOff x="4981249" y="4766595"/>
            <a:chExt cx="1479469" cy="14577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5A68C2B-A35A-1242-4F27-9922EBE083AF}"/>
                </a:ext>
              </a:extLst>
            </p:cNvPr>
            <p:cNvSpPr/>
            <p:nvPr/>
          </p:nvSpPr>
          <p:spPr>
            <a:xfrm>
              <a:off x="5762038" y="5525678"/>
              <a:ext cx="698680" cy="69868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4211B3D-DE69-7CB2-61EE-144F55485755}"/>
                </a:ext>
              </a:extLst>
            </p:cNvPr>
            <p:cNvSpPr/>
            <p:nvPr/>
          </p:nvSpPr>
          <p:spPr>
            <a:xfrm rot="18765382">
              <a:off x="5659763" y="5297520"/>
              <a:ext cx="204276" cy="374525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C86AEF-8E61-DB09-F678-734DA37C2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42"/>
            <a:stretch/>
          </p:blipFill>
          <p:spPr>
            <a:xfrm>
              <a:off x="4981249" y="4766595"/>
              <a:ext cx="1071011" cy="516061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64FB6D7-AEDF-244E-1188-682CBF5F87F6}"/>
              </a:ext>
            </a:extLst>
          </p:cNvPr>
          <p:cNvGrpSpPr/>
          <p:nvPr/>
        </p:nvGrpSpPr>
        <p:grpSpPr>
          <a:xfrm>
            <a:off x="4784145" y="5955897"/>
            <a:ext cx="141622" cy="392210"/>
            <a:chOff x="4637646" y="5832148"/>
            <a:chExt cx="141622" cy="39221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DF5EDA-BC70-F9B7-87A2-98CFFFE2BC38}"/>
                </a:ext>
              </a:extLst>
            </p:cNvPr>
            <p:cNvCxnSpPr>
              <a:cxnSpLocks/>
            </p:cNvCxnSpPr>
            <p:nvPr/>
          </p:nvCxnSpPr>
          <p:spPr>
            <a:xfrm>
              <a:off x="4708457" y="5973772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5122" name="Picture 2" descr="West Virginia Route 16 - Wikipedia">
              <a:extLst>
                <a:ext uri="{FF2B5EF4-FFF2-40B4-BE49-F238E27FC236}">
                  <a16:creationId xmlns:a16="http://schemas.microsoft.com/office/drawing/2014/main" id="{4B7D09EA-A896-201E-1395-02B66ABF6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646" y="5832148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4D81689-ED4A-C8EC-E12D-4CBCA9DD6227}"/>
              </a:ext>
            </a:extLst>
          </p:cNvPr>
          <p:cNvSpPr txBox="1"/>
          <p:nvPr/>
        </p:nvSpPr>
        <p:spPr>
          <a:xfrm rot="1871516">
            <a:off x="3922108" y="4621869"/>
            <a:ext cx="864769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Buffalo Creek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1FCBCB-C311-ECCD-67D4-FFF09379CE05}"/>
              </a:ext>
            </a:extLst>
          </p:cNvPr>
          <p:cNvGrpSpPr/>
          <p:nvPr/>
        </p:nvGrpSpPr>
        <p:grpSpPr>
          <a:xfrm>
            <a:off x="2808806" y="3634728"/>
            <a:ext cx="141622" cy="392210"/>
            <a:chOff x="4637646" y="5832148"/>
            <a:chExt cx="141622" cy="39221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E133806-1FE6-F5BA-E0E5-296E5914FB7F}"/>
                </a:ext>
              </a:extLst>
            </p:cNvPr>
            <p:cNvCxnSpPr>
              <a:cxnSpLocks/>
            </p:cNvCxnSpPr>
            <p:nvPr/>
          </p:nvCxnSpPr>
          <p:spPr>
            <a:xfrm>
              <a:off x="4708457" y="5973772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7" name="Picture 2" descr="West Virginia Route 16 - Wikipedia">
              <a:extLst>
                <a:ext uri="{FF2B5EF4-FFF2-40B4-BE49-F238E27FC236}">
                  <a16:creationId xmlns:a16="http://schemas.microsoft.com/office/drawing/2014/main" id="{7F090901-C56D-6049-C2A2-EF31554B3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646" y="5832148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3055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D6A08E-B154-4722-7E88-96580293F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292C9-D1E3-B521-6157-6D7DD27B7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6" b="3640"/>
          <a:stretch/>
        </p:blipFill>
        <p:spPr>
          <a:xfrm>
            <a:off x="237829" y="1105523"/>
            <a:ext cx="11566443" cy="5514898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7DCD8648-875F-A5A9-7136-DAF857315C56}"/>
              </a:ext>
            </a:extLst>
          </p:cNvPr>
          <p:cNvSpPr txBox="1"/>
          <p:nvPr/>
        </p:nvSpPr>
        <p:spPr>
          <a:xfrm>
            <a:off x="504962" y="1760846"/>
            <a:ext cx="4190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u="sng" dirty="0">
                <a:solidFill>
                  <a:srgbClr val="23527C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8968 BUFFALO CREEK RD, LORADO, WV, 25630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41">
            <a:extLst>
              <a:ext uri="{FF2B5EF4-FFF2-40B4-BE49-F238E27FC236}">
                <a16:creationId xmlns:a16="http://schemas.microsoft.com/office/drawing/2014/main" id="{B6AF052D-ADF0-D6AE-D191-C077531829BC}"/>
              </a:ext>
            </a:extLst>
          </p:cNvPr>
          <p:cNvSpPr txBox="1"/>
          <p:nvPr/>
        </p:nvSpPr>
        <p:spPr>
          <a:xfrm>
            <a:off x="610469" y="1325309"/>
            <a:ext cx="373484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Building: </a:t>
            </a:r>
            <a:r>
              <a:rPr lang="en-US" sz="1600" b="1" i="0" dirty="0">
                <a:effectLst/>
                <a:latin typeface="Arim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23-08-0009-0051-0000_8968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787D3-5620-A93A-F31E-CAF3B3B92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68" y="1232000"/>
            <a:ext cx="2149472" cy="196178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060627C-F561-BA4E-C8D4-5ED24A415091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768556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C47895-1D48-D277-C3A3-215D99D05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6" b="11506"/>
          <a:stretch/>
        </p:blipFill>
        <p:spPr>
          <a:xfrm>
            <a:off x="237829" y="1105523"/>
            <a:ext cx="11566443" cy="50197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7FCA90-C86B-C648-08DF-62ECAB7035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A54E21-2B9A-8397-81EA-8415B3047B6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70DA04-4C6B-2641-2BAE-F6CF17FFF84A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13.1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15.1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754927F7-CDA8-2DBD-FE8C-34F6FE126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4"/>
          <a:stretch/>
        </p:blipFill>
        <p:spPr>
          <a:xfrm>
            <a:off x="237829" y="3853543"/>
            <a:ext cx="11566443" cy="2271765"/>
          </a:xfrm>
          <a:prstGeom prst="rect">
            <a:avLst/>
          </a:prstGeom>
        </p:spPr>
      </p:pic>
      <p:sp>
        <p:nvSpPr>
          <p:cNvPr id="13" name="Rectangular Callout 31">
            <a:extLst>
              <a:ext uri="{FF2B5EF4-FFF2-40B4-BE49-F238E27FC236}">
                <a16:creationId xmlns:a16="http://schemas.microsoft.com/office/drawing/2014/main" id="{DA1F3401-3F1A-29F2-F02D-A36427F1785C}"/>
              </a:ext>
            </a:extLst>
          </p:cNvPr>
          <p:cNvSpPr/>
          <p:nvPr/>
        </p:nvSpPr>
        <p:spPr>
          <a:xfrm>
            <a:off x="384588" y="3771412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13.1’ (FEMA 1% / 100-Yr) </a:t>
            </a:r>
          </a:p>
        </p:txBody>
      </p:sp>
    </p:spTree>
    <p:extLst>
      <p:ext uri="{BB962C8B-B14F-4D97-AF65-F5344CB8AC3E}">
        <p14:creationId xmlns:p14="http://schemas.microsoft.com/office/powerpoint/2010/main" val="138329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822101-8B7E-2E83-92DA-902EF77216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829" y="1105523"/>
            <a:ext cx="11566443" cy="50197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7FCA90-C86B-C648-08DF-62ECAB7035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A54E21-2B9A-8397-81EA-8415B3047B6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70DA04-4C6B-2641-2BAE-F6CF17FFF84A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13.1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15.1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16.1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11" name="Rectangular Callout 31">
            <a:extLst>
              <a:ext uri="{FF2B5EF4-FFF2-40B4-BE49-F238E27FC236}">
                <a16:creationId xmlns:a16="http://schemas.microsoft.com/office/drawing/2014/main" id="{6050EBC3-5B9E-645B-9B2D-D7637169ADDB}"/>
              </a:ext>
            </a:extLst>
          </p:cNvPr>
          <p:cNvSpPr/>
          <p:nvPr/>
        </p:nvSpPr>
        <p:spPr>
          <a:xfrm>
            <a:off x="384588" y="3771412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13.1’ (FEMA 1% / 100-Yr) </a:t>
            </a:r>
          </a:p>
        </p:txBody>
      </p:sp>
      <p:sp>
        <p:nvSpPr>
          <p:cNvPr id="12" name="Rectangular Callout 31">
            <a:extLst>
              <a:ext uri="{FF2B5EF4-FFF2-40B4-BE49-F238E27FC236}">
                <a16:creationId xmlns:a16="http://schemas.microsoft.com/office/drawing/2014/main" id="{01897818-3070-EBD2-DEED-456708EFA195}"/>
              </a:ext>
            </a:extLst>
          </p:cNvPr>
          <p:cNvSpPr/>
          <p:nvPr/>
        </p:nvSpPr>
        <p:spPr>
          <a:xfrm>
            <a:off x="384587" y="3200775"/>
            <a:ext cx="2093582" cy="206080"/>
          </a:xfrm>
          <a:prstGeom prst="wedgeRectCallout">
            <a:avLst>
              <a:gd name="adj1" fmla="val 149664"/>
              <a:gd name="adj2" fmla="val -14645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16.1’ (FEMA 0.2% / 500-Yr) </a:t>
            </a:r>
          </a:p>
        </p:txBody>
      </p:sp>
    </p:spTree>
    <p:extLst>
      <p:ext uri="{BB962C8B-B14F-4D97-AF65-F5344CB8AC3E}">
        <p14:creationId xmlns:p14="http://schemas.microsoft.com/office/powerpoint/2010/main" val="1748794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4C1973-A05E-7F41-8186-FA52C0C1F62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Inundated Area in one-hundred-year flood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C748F1-2DCD-91A3-AAB0-2211F19765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542" y="1033026"/>
            <a:ext cx="8323966" cy="58249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D6A08E-B154-4722-7E88-96580293F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552BE9-5E90-0916-B05F-8C2651A73198}"/>
              </a:ext>
            </a:extLst>
          </p:cNvPr>
          <p:cNvSpPr txBox="1"/>
          <p:nvPr/>
        </p:nvSpPr>
        <p:spPr>
          <a:xfrm>
            <a:off x="1764062" y="1159489"/>
            <a:ext cx="321718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Flood Source: Buffalo Creek</a:t>
            </a:r>
          </a:p>
          <a:p>
            <a:r>
              <a:rPr lang="en-US" sz="16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Watershed: Upper Guyandotte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78AD87-D56D-5012-DD8A-ABC6653173D1}"/>
              </a:ext>
            </a:extLst>
          </p:cNvPr>
          <p:cNvGrpSpPr/>
          <p:nvPr/>
        </p:nvGrpSpPr>
        <p:grpSpPr>
          <a:xfrm>
            <a:off x="5834525" y="3395604"/>
            <a:ext cx="1363547" cy="1194009"/>
            <a:chOff x="5834525" y="3395604"/>
            <a:chExt cx="1363547" cy="11940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F0A9357-C801-CC70-BA62-18579B5592CD}"/>
                </a:ext>
              </a:extLst>
            </p:cNvPr>
            <p:cNvGrpSpPr/>
            <p:nvPr/>
          </p:nvGrpSpPr>
          <p:grpSpPr>
            <a:xfrm>
              <a:off x="6473284" y="3901116"/>
              <a:ext cx="724788" cy="688497"/>
              <a:chOff x="4946095" y="3893885"/>
              <a:chExt cx="724788" cy="68849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C8FAD74-08E2-5DF0-4874-BDC046C18D8B}"/>
                  </a:ext>
                </a:extLst>
              </p:cNvPr>
              <p:cNvSpPr/>
              <p:nvPr/>
            </p:nvSpPr>
            <p:spPr>
              <a:xfrm>
                <a:off x="5099383" y="4010882"/>
                <a:ext cx="571500" cy="571500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row: Down 9">
                <a:extLst>
                  <a:ext uri="{FF2B5EF4-FFF2-40B4-BE49-F238E27FC236}">
                    <a16:creationId xmlns:a16="http://schemas.microsoft.com/office/drawing/2014/main" id="{32FD7F1E-0E48-795A-A80B-D8FA6F4831B5}"/>
                  </a:ext>
                </a:extLst>
              </p:cNvPr>
              <p:cNvSpPr/>
              <p:nvPr/>
            </p:nvSpPr>
            <p:spPr>
              <a:xfrm rot="18765382">
                <a:off x="5015725" y="3824255"/>
                <a:ext cx="167092" cy="306351"/>
              </a:xfrm>
              <a:prstGeom prst="down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AEB62F-5E8A-DB7A-0233-B755EE09F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525" y="3395604"/>
              <a:ext cx="1089173" cy="431131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84F3B9-FB46-0A08-B9FD-AFE35AB18651}"/>
              </a:ext>
            </a:extLst>
          </p:cNvPr>
          <p:cNvGrpSpPr/>
          <p:nvPr/>
        </p:nvGrpSpPr>
        <p:grpSpPr>
          <a:xfrm>
            <a:off x="4784145" y="5955897"/>
            <a:ext cx="141622" cy="392210"/>
            <a:chOff x="4637646" y="5832148"/>
            <a:chExt cx="141622" cy="39221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E9457D-BCD8-FE7D-F01E-8F2E43061565}"/>
                </a:ext>
              </a:extLst>
            </p:cNvPr>
            <p:cNvCxnSpPr>
              <a:cxnSpLocks/>
            </p:cNvCxnSpPr>
            <p:nvPr/>
          </p:nvCxnSpPr>
          <p:spPr>
            <a:xfrm>
              <a:off x="4708457" y="5973772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3" name="Picture 2" descr="West Virginia Route 16 - Wikipedia">
              <a:extLst>
                <a:ext uri="{FF2B5EF4-FFF2-40B4-BE49-F238E27FC236}">
                  <a16:creationId xmlns:a16="http://schemas.microsoft.com/office/drawing/2014/main" id="{C4C6FAE6-AC40-5967-5985-071E1DA7D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646" y="5832148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F0A3324-6555-DC97-F02D-AD5D0DD6692C}"/>
              </a:ext>
            </a:extLst>
          </p:cNvPr>
          <p:cNvSpPr txBox="1"/>
          <p:nvPr/>
        </p:nvSpPr>
        <p:spPr>
          <a:xfrm rot="2228360">
            <a:off x="6934985" y="3959515"/>
            <a:ext cx="864769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Buffalo Creek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A988CB-1C91-35CC-0401-CCFE1D4ADEA2}"/>
              </a:ext>
            </a:extLst>
          </p:cNvPr>
          <p:cNvGrpSpPr/>
          <p:nvPr/>
        </p:nvGrpSpPr>
        <p:grpSpPr>
          <a:xfrm>
            <a:off x="4647326" y="3036790"/>
            <a:ext cx="141622" cy="392210"/>
            <a:chOff x="4637646" y="5832148"/>
            <a:chExt cx="141622" cy="39221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16E55C-348D-1D4F-17F8-481BD8E8A5D3}"/>
                </a:ext>
              </a:extLst>
            </p:cNvPr>
            <p:cNvCxnSpPr>
              <a:cxnSpLocks/>
            </p:cNvCxnSpPr>
            <p:nvPr/>
          </p:nvCxnSpPr>
          <p:spPr>
            <a:xfrm>
              <a:off x="4708457" y="5973772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7" name="Picture 2" descr="West Virginia Route 16 - Wikipedia">
              <a:extLst>
                <a:ext uri="{FF2B5EF4-FFF2-40B4-BE49-F238E27FC236}">
                  <a16:creationId xmlns:a16="http://schemas.microsoft.com/office/drawing/2014/main" id="{AB11F818-AE42-1C58-950D-35CE204670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646" y="5832148"/>
              <a:ext cx="141622" cy="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6115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B556572-91B3-8D3A-F51A-E43E88E24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3" y="2511361"/>
            <a:ext cx="9601200" cy="3800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2009D8-67E5-CFE9-EB8B-066720DE38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610" y="4945648"/>
            <a:ext cx="4016740" cy="17430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D6A08E-B154-4722-7E88-96580293F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41">
            <a:extLst>
              <a:ext uri="{FF2B5EF4-FFF2-40B4-BE49-F238E27FC236}">
                <a16:creationId xmlns:a16="http://schemas.microsoft.com/office/drawing/2014/main" id="{08208A96-BF91-38EF-6759-DBBD134A21FA}"/>
              </a:ext>
            </a:extLst>
          </p:cNvPr>
          <p:cNvSpPr txBox="1"/>
          <p:nvPr/>
        </p:nvSpPr>
        <p:spPr>
          <a:xfrm>
            <a:off x="1037493" y="1495194"/>
            <a:ext cx="38689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hlinkClick r:id="rId4"/>
              </a:rPr>
              <a:t>Building: 23-08-0009-0028-0000_8758</a:t>
            </a:r>
            <a:endParaRPr lang="en-US" sz="1600" b="1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F2CC84D-28CA-1306-E0B3-DF079BBC765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72047B-F82E-E2EB-9E5B-F66346897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68" y="1232000"/>
            <a:ext cx="2182165" cy="207890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AE87FF9-B1A7-B29C-8831-FB56E21671B4}"/>
              </a:ext>
            </a:extLst>
          </p:cNvPr>
          <p:cNvSpPr txBox="1"/>
          <p:nvPr/>
        </p:nvSpPr>
        <p:spPr>
          <a:xfrm>
            <a:off x="1037493" y="1795920"/>
            <a:ext cx="6134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8758 BUFFALO CREEK RD, LORADO, WV, 25630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180818-49B9-3C3F-D881-A41C93DAF120}"/>
              </a:ext>
            </a:extLst>
          </p:cNvPr>
          <p:cNvGrpSpPr/>
          <p:nvPr/>
        </p:nvGrpSpPr>
        <p:grpSpPr>
          <a:xfrm>
            <a:off x="717124" y="5848703"/>
            <a:ext cx="3921551" cy="307777"/>
            <a:chOff x="367645" y="5262369"/>
            <a:chExt cx="3921551" cy="3077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CE4E2D-E62F-5CBF-5EC4-553710BF9639}"/>
                </a:ext>
              </a:extLst>
            </p:cNvPr>
            <p:cNvSpPr txBox="1"/>
            <p:nvPr/>
          </p:nvSpPr>
          <p:spPr>
            <a:xfrm>
              <a:off x="2347501" y="5262369"/>
              <a:ext cx="10935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Pre-FIRM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97041B2-BCB5-2321-B0A6-7610DF030284}"/>
                </a:ext>
              </a:extLst>
            </p:cNvPr>
            <p:cNvSpPr/>
            <p:nvPr/>
          </p:nvSpPr>
          <p:spPr>
            <a:xfrm>
              <a:off x="367645" y="5273564"/>
              <a:ext cx="3921551" cy="2965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7732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D6A08E-B154-4722-7E88-96580293F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464C59-DE3B-0781-7067-2F2968CEC29D}"/>
              </a:ext>
            </a:extLst>
          </p:cNvPr>
          <p:cNvSpPr txBox="1"/>
          <p:nvPr/>
        </p:nvSpPr>
        <p:spPr>
          <a:xfrm rot="15938989">
            <a:off x="4366078" y="5793516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B556572-91B3-8D3A-F51A-E43E88E24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513" y="2511361"/>
            <a:ext cx="9597159" cy="380047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E12192-FB85-3A77-6960-F6AAA4BC03A5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4" name="Rectangular Callout 31">
            <a:extLst>
              <a:ext uri="{FF2B5EF4-FFF2-40B4-BE49-F238E27FC236}">
                <a16:creationId xmlns:a16="http://schemas.microsoft.com/office/drawing/2014/main" id="{3BC6D18A-95C5-0079-26A2-7ACD9038DAE2}"/>
              </a:ext>
            </a:extLst>
          </p:cNvPr>
          <p:cNvSpPr/>
          <p:nvPr/>
        </p:nvSpPr>
        <p:spPr>
          <a:xfrm>
            <a:off x="384587" y="3865193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13.9’ (FEMA 1% / 100-Yr)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39E98-430E-CDE2-6CC3-799F7AA7DA09}"/>
              </a:ext>
            </a:extLst>
          </p:cNvPr>
          <p:cNvSpPr txBox="1"/>
          <p:nvPr/>
        </p:nvSpPr>
        <p:spPr>
          <a:xfrm>
            <a:off x="868973" y="1341818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4B4AE67-34AA-1748-3D0D-8DAB6B123153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427892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4FFC1E-1ECC-106F-2C8E-070187F8C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9483"/>
            <a:ext cx="12192000" cy="3861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24D6F9-96E6-F937-D8A8-3FD285B825ED}"/>
              </a:ext>
            </a:extLst>
          </p:cNvPr>
          <p:cNvSpPr txBox="1"/>
          <p:nvPr/>
        </p:nvSpPr>
        <p:spPr>
          <a:xfrm>
            <a:off x="294282" y="1224672"/>
            <a:ext cx="24324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23-03-0066-0074-0000_50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CD290-6FC6-3B87-DCA9-01D0C40B5ED8}"/>
              </a:ext>
            </a:extLst>
          </p:cNvPr>
          <p:cNvSpPr txBox="1"/>
          <p:nvPr/>
        </p:nvSpPr>
        <p:spPr>
          <a:xfrm>
            <a:off x="294282" y="1563226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sng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50 HOLDEN RD, MOUNT GAY, WV, 25637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B02FD26-3CFD-97E8-778F-16706B245F9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917E7D-3069-6B1A-EE99-04981E9B1569}"/>
              </a:ext>
            </a:extLst>
          </p:cNvPr>
          <p:cNvGrpSpPr/>
          <p:nvPr/>
        </p:nvGrpSpPr>
        <p:grpSpPr>
          <a:xfrm>
            <a:off x="9624291" y="1209964"/>
            <a:ext cx="2179782" cy="1986042"/>
            <a:chOff x="9624291" y="1209964"/>
            <a:chExt cx="2179782" cy="19860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5D8995-0618-F0C2-4F90-712F9D748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3815" y="1224672"/>
              <a:ext cx="2155753" cy="1971334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9DE2D6A-93EE-A690-C3CB-FDA5E14A02CF}"/>
                </a:ext>
              </a:extLst>
            </p:cNvPr>
            <p:cNvSpPr/>
            <p:nvPr/>
          </p:nvSpPr>
          <p:spPr>
            <a:xfrm>
              <a:off x="9624291" y="1209964"/>
              <a:ext cx="2179782" cy="1971335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719278-0131-EC8E-4F93-2BC96384D6EA}"/>
              </a:ext>
            </a:extLst>
          </p:cNvPr>
          <p:cNvGrpSpPr/>
          <p:nvPr/>
        </p:nvGrpSpPr>
        <p:grpSpPr>
          <a:xfrm>
            <a:off x="294282" y="4671225"/>
            <a:ext cx="3994914" cy="1491450"/>
            <a:chOff x="294282" y="4671225"/>
            <a:chExt cx="3994914" cy="14914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68EB1B-0CD0-D24A-2833-F7FC759AB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282" y="4671225"/>
              <a:ext cx="3994914" cy="14914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01ADE3-8C4D-BC7E-93DA-53F831917C3C}"/>
                </a:ext>
              </a:extLst>
            </p:cNvPr>
            <p:cNvSpPr txBox="1"/>
            <p:nvPr/>
          </p:nvSpPr>
          <p:spPr>
            <a:xfrm>
              <a:off x="2425106" y="5584424"/>
              <a:ext cx="10935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Pre-FIRM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D842DE-2CE4-1982-8D28-E77449D13759}"/>
                </a:ext>
              </a:extLst>
            </p:cNvPr>
            <p:cNvSpPr/>
            <p:nvPr/>
          </p:nvSpPr>
          <p:spPr>
            <a:xfrm>
              <a:off x="367645" y="5584424"/>
              <a:ext cx="3921551" cy="2965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469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D6A08E-B154-4722-7E88-96580293F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464C59-DE3B-0781-7067-2F2968CEC29D}"/>
              </a:ext>
            </a:extLst>
          </p:cNvPr>
          <p:cNvSpPr txBox="1"/>
          <p:nvPr/>
        </p:nvSpPr>
        <p:spPr>
          <a:xfrm rot="15938989">
            <a:off x="4366078" y="5793516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B556572-91B3-8D3A-F51A-E43E88E24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513" y="2511361"/>
            <a:ext cx="9597159" cy="380047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E12192-FB85-3A77-6960-F6AAA4BC03A5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16.7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4" name="Rectangular Callout 31">
            <a:extLst>
              <a:ext uri="{FF2B5EF4-FFF2-40B4-BE49-F238E27FC236}">
                <a16:creationId xmlns:a16="http://schemas.microsoft.com/office/drawing/2014/main" id="{3BC6D18A-95C5-0079-26A2-7ACD9038DAE2}"/>
              </a:ext>
            </a:extLst>
          </p:cNvPr>
          <p:cNvSpPr/>
          <p:nvPr/>
        </p:nvSpPr>
        <p:spPr>
          <a:xfrm>
            <a:off x="384587" y="3865193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13.9’ (FEMA 1% / 100-Yr) </a:t>
            </a:r>
          </a:p>
        </p:txBody>
      </p:sp>
      <p:sp>
        <p:nvSpPr>
          <p:cNvPr id="5" name="Rectangular Callout 31">
            <a:extLst>
              <a:ext uri="{FF2B5EF4-FFF2-40B4-BE49-F238E27FC236}">
                <a16:creationId xmlns:a16="http://schemas.microsoft.com/office/drawing/2014/main" id="{3D1C9014-E55B-F4BB-A151-520269CC2911}"/>
              </a:ext>
            </a:extLst>
          </p:cNvPr>
          <p:cNvSpPr/>
          <p:nvPr/>
        </p:nvSpPr>
        <p:spPr>
          <a:xfrm>
            <a:off x="384587" y="3350569"/>
            <a:ext cx="2093582" cy="206080"/>
          </a:xfrm>
          <a:prstGeom prst="wedgeRectCallout">
            <a:avLst>
              <a:gd name="adj1" fmla="val 152394"/>
              <a:gd name="adj2" fmla="val 40819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16.7’ (FEMA 0.2% / 500-Yr)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39E98-430E-CDE2-6CC3-799F7AA7DA09}"/>
              </a:ext>
            </a:extLst>
          </p:cNvPr>
          <p:cNvSpPr txBox="1"/>
          <p:nvPr/>
        </p:nvSpPr>
        <p:spPr>
          <a:xfrm>
            <a:off x="868973" y="1341818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4B4AE67-34AA-1748-3D0D-8DAB6B123153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178679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60FB21-032F-82AB-04FE-BA132D7CD1CE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FFC1E-1ECC-106F-2C8E-070187F8C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19177"/>
            <a:ext cx="12192000" cy="3852672"/>
          </a:xfrm>
          <a:prstGeom prst="rect">
            <a:avLst/>
          </a:prstGeom>
        </p:spPr>
      </p:pic>
      <p:sp>
        <p:nvSpPr>
          <p:cNvPr id="6" name="Rectangular Callout 31">
            <a:extLst>
              <a:ext uri="{FF2B5EF4-FFF2-40B4-BE49-F238E27FC236}">
                <a16:creationId xmlns:a16="http://schemas.microsoft.com/office/drawing/2014/main" id="{A0E4A400-6DB7-70BA-C506-277FB44169C8}"/>
              </a:ext>
            </a:extLst>
          </p:cNvPr>
          <p:cNvSpPr/>
          <p:nvPr/>
        </p:nvSpPr>
        <p:spPr>
          <a:xfrm>
            <a:off x="535132" y="3127354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12.6’ (FEMA 1% / 100-Yr)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CD290-6FC6-3B87-DCA9-01D0C40B5ED8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6FF886-19EE-68D5-A0CF-655C29DB83CE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2536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60FB21-032F-82AB-04FE-BA132D7CD1CE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FFC1E-1ECC-106F-2C8E-070187F8C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19177"/>
            <a:ext cx="12192000" cy="3852672"/>
          </a:xfrm>
          <a:prstGeom prst="rect">
            <a:avLst/>
          </a:prstGeom>
        </p:spPr>
      </p:pic>
      <p:sp>
        <p:nvSpPr>
          <p:cNvPr id="6" name="Rectangular Callout 31">
            <a:extLst>
              <a:ext uri="{FF2B5EF4-FFF2-40B4-BE49-F238E27FC236}">
                <a16:creationId xmlns:a16="http://schemas.microsoft.com/office/drawing/2014/main" id="{A0E4A400-6DB7-70BA-C506-277FB44169C8}"/>
              </a:ext>
            </a:extLst>
          </p:cNvPr>
          <p:cNvSpPr/>
          <p:nvPr/>
        </p:nvSpPr>
        <p:spPr>
          <a:xfrm>
            <a:off x="535132" y="3127354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12.6’ (FEMA 1% / 100-Yr)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CD290-6FC6-3B87-DCA9-01D0C40B5ED8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ular Callout 31">
            <a:extLst>
              <a:ext uri="{FF2B5EF4-FFF2-40B4-BE49-F238E27FC236}">
                <a16:creationId xmlns:a16="http://schemas.microsoft.com/office/drawing/2014/main" id="{DFFE372A-2FD7-1D37-C3F2-80CF952D97E6}"/>
              </a:ext>
            </a:extLst>
          </p:cNvPr>
          <p:cNvSpPr/>
          <p:nvPr/>
        </p:nvSpPr>
        <p:spPr>
          <a:xfrm>
            <a:off x="535132" y="2627709"/>
            <a:ext cx="2093582" cy="206080"/>
          </a:xfrm>
          <a:prstGeom prst="wedgeRectCallout">
            <a:avLst>
              <a:gd name="adj1" fmla="val 196943"/>
              <a:gd name="adj2" fmla="val -922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15.6’ (FEMA 0.2% / 500-Yr)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6FF886-19EE-68D5-A0CF-655C29DB83CE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964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20646F-60B7-4B5F-F713-DD8CB286C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542" y="612690"/>
            <a:ext cx="8323966" cy="62453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02FD26-3CFD-97E8-778F-16706B245F9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Inundated Area in one-hundred-year flood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41002D-F472-E018-9544-4DD3F843A3AC}"/>
              </a:ext>
            </a:extLst>
          </p:cNvPr>
          <p:cNvSpPr txBox="1"/>
          <p:nvPr/>
        </p:nvSpPr>
        <p:spPr>
          <a:xfrm>
            <a:off x="1764062" y="1159489"/>
            <a:ext cx="321718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Flood Source: Island Creek</a:t>
            </a:r>
          </a:p>
          <a:p>
            <a:r>
              <a:rPr lang="en-US" sz="16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Watershed: Upper Guyandotte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D2D0DD-C876-96FD-EDF9-F39742F69ED7}"/>
              </a:ext>
            </a:extLst>
          </p:cNvPr>
          <p:cNvGrpSpPr/>
          <p:nvPr/>
        </p:nvGrpSpPr>
        <p:grpSpPr>
          <a:xfrm>
            <a:off x="3428820" y="3679368"/>
            <a:ext cx="1437766" cy="1047027"/>
            <a:chOff x="3645529" y="3790673"/>
            <a:chExt cx="1217283" cy="90442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5A68C2B-A35A-1242-4F27-9922EBE083AF}"/>
                </a:ext>
              </a:extLst>
            </p:cNvPr>
            <p:cNvSpPr/>
            <p:nvPr/>
          </p:nvSpPr>
          <p:spPr>
            <a:xfrm>
              <a:off x="4460387" y="4292677"/>
              <a:ext cx="402425" cy="402425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4211B3D-DE69-7CB2-61EE-144F55485755}"/>
                </a:ext>
              </a:extLst>
            </p:cNvPr>
            <p:cNvSpPr/>
            <p:nvPr/>
          </p:nvSpPr>
          <p:spPr>
            <a:xfrm rot="18765382">
              <a:off x="4339811" y="4076238"/>
              <a:ext cx="167092" cy="306351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B74B42-7861-7154-08B0-E10423F0A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5529" y="3790673"/>
              <a:ext cx="1217283" cy="258471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D1D4B28-85E5-902B-3155-3FFD582AAF97}"/>
              </a:ext>
            </a:extLst>
          </p:cNvPr>
          <p:cNvGrpSpPr/>
          <p:nvPr/>
        </p:nvGrpSpPr>
        <p:grpSpPr>
          <a:xfrm>
            <a:off x="5792724" y="4394746"/>
            <a:ext cx="167833" cy="420252"/>
            <a:chOff x="6043032" y="3965227"/>
            <a:chExt cx="167833" cy="42025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DF5EDA-BC70-F9B7-87A2-98CFFFE2BC38}"/>
                </a:ext>
              </a:extLst>
            </p:cNvPr>
            <p:cNvCxnSpPr>
              <a:cxnSpLocks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050" name="Picture 2" descr="West Virginia Route 44 - Wikipedia">
              <a:extLst>
                <a:ext uri="{FF2B5EF4-FFF2-40B4-BE49-F238E27FC236}">
                  <a16:creationId xmlns:a16="http://schemas.microsoft.com/office/drawing/2014/main" id="{A653F6C5-588B-A266-BCB9-D74816E13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032" y="3965227"/>
              <a:ext cx="167833" cy="167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6A8FB80-B971-E85C-C929-59F01204D556}"/>
              </a:ext>
            </a:extLst>
          </p:cNvPr>
          <p:cNvSpPr txBox="1"/>
          <p:nvPr/>
        </p:nvSpPr>
        <p:spPr>
          <a:xfrm rot="1225522">
            <a:off x="4364811" y="4771824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720409-F0D8-CF6A-2CC8-0A05226A6973}"/>
              </a:ext>
            </a:extLst>
          </p:cNvPr>
          <p:cNvSpPr txBox="1"/>
          <p:nvPr/>
        </p:nvSpPr>
        <p:spPr>
          <a:xfrm rot="17256692">
            <a:off x="6766558" y="6223373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641360-538D-3F61-FBD0-7C295D6C98B0}"/>
              </a:ext>
            </a:extLst>
          </p:cNvPr>
          <p:cNvGrpSpPr/>
          <p:nvPr/>
        </p:nvGrpSpPr>
        <p:grpSpPr>
          <a:xfrm>
            <a:off x="8108032" y="6245310"/>
            <a:ext cx="167833" cy="420252"/>
            <a:chOff x="6043032" y="3965227"/>
            <a:chExt cx="167833" cy="42025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BD4388-F36C-02B4-0E84-7047410D9A8D}"/>
                </a:ext>
              </a:extLst>
            </p:cNvPr>
            <p:cNvCxnSpPr>
              <a:cxnSpLocks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Picture 2" descr="West Virginia Route 44 - Wikipedia">
              <a:extLst>
                <a:ext uri="{FF2B5EF4-FFF2-40B4-BE49-F238E27FC236}">
                  <a16:creationId xmlns:a16="http://schemas.microsoft.com/office/drawing/2014/main" id="{85D3FD31-74B5-FA1F-9347-09DCA6292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032" y="3965227"/>
              <a:ext cx="167833" cy="167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8213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154325-5AFF-8ED0-A064-ADD79F338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"/>
          <a:stretch/>
        </p:blipFill>
        <p:spPr>
          <a:xfrm>
            <a:off x="333375" y="2551572"/>
            <a:ext cx="11791950" cy="359426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C95D535-81DA-F5E5-3A0A-8776FE529A98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Building General Identification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5D8E4-B20B-1DE2-1155-EAC76D46FD46}"/>
              </a:ext>
            </a:extLst>
          </p:cNvPr>
          <p:cNvSpPr txBox="1"/>
          <p:nvPr/>
        </p:nvSpPr>
        <p:spPr>
          <a:xfrm>
            <a:off x="554741" y="126442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23-03-0029-0029-0000_3456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FAB64-E3D4-006C-B514-B89F6E98D2D2}"/>
              </a:ext>
            </a:extLst>
          </p:cNvPr>
          <p:cNvSpPr txBox="1"/>
          <p:nvPr/>
        </p:nvSpPr>
        <p:spPr>
          <a:xfrm>
            <a:off x="554743" y="1568765"/>
            <a:ext cx="47602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3456 JERRY WEST HWY TRLR, ROSSMORE, WV, 25636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EA5B88-346B-1B7E-215B-C6D0619E73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8D2762-7307-F8D9-91AA-9C5AFA234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150" y="1264428"/>
            <a:ext cx="2111082" cy="19031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6F61218-1AFA-82EF-0DFF-F1E65936ECFF}"/>
              </a:ext>
            </a:extLst>
          </p:cNvPr>
          <p:cNvGrpSpPr/>
          <p:nvPr/>
        </p:nvGrpSpPr>
        <p:grpSpPr>
          <a:xfrm>
            <a:off x="3163661" y="4919778"/>
            <a:ext cx="3994914" cy="1209869"/>
            <a:chOff x="301031" y="4691480"/>
            <a:chExt cx="3994914" cy="12098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A6A876-9875-51D1-E53A-69DC6F001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/>
            <a:stretch/>
          </p:blipFill>
          <p:spPr>
            <a:xfrm>
              <a:off x="301031" y="4691480"/>
              <a:ext cx="3994914" cy="1209869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2ABE2BA-1799-F550-3346-D7467D163EDD}"/>
                </a:ext>
              </a:extLst>
            </p:cNvPr>
            <p:cNvGrpSpPr/>
            <p:nvPr/>
          </p:nvGrpSpPr>
          <p:grpSpPr>
            <a:xfrm>
              <a:off x="374394" y="5593572"/>
              <a:ext cx="3921551" cy="307777"/>
              <a:chOff x="367645" y="5302139"/>
              <a:chExt cx="3921551" cy="30777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FC0D9-D773-623B-3E23-40CE57D6133D}"/>
                  </a:ext>
                </a:extLst>
              </p:cNvPr>
              <p:cNvSpPr txBox="1"/>
              <p:nvPr/>
            </p:nvSpPr>
            <p:spPr>
              <a:xfrm>
                <a:off x="2425106" y="5302139"/>
                <a:ext cx="10935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</a:rPr>
                  <a:t>Post-FIRM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86F79F3-A94A-8674-0BD1-4E179F7E301B}"/>
                  </a:ext>
                </a:extLst>
              </p:cNvPr>
              <p:cNvSpPr/>
              <p:nvPr/>
            </p:nvSpPr>
            <p:spPr>
              <a:xfrm>
                <a:off x="367645" y="5302139"/>
                <a:ext cx="3921551" cy="29658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890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F512BE-CE7E-ED77-C010-4AC6BB402FF1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54325-5AFF-8ED0-A064-ADD79F338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375" y="2551572"/>
            <a:ext cx="11791950" cy="35942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EA5B88-346B-1B7E-215B-C6D0619E73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16BAEC-842A-F3E5-6302-4A0F52187948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9" name="Rectangular Callout 31">
            <a:extLst>
              <a:ext uri="{FF2B5EF4-FFF2-40B4-BE49-F238E27FC236}">
                <a16:creationId xmlns:a16="http://schemas.microsoft.com/office/drawing/2014/main" id="{7FA0702A-3F45-0A15-282F-A61E8DE632FC}"/>
              </a:ext>
            </a:extLst>
          </p:cNvPr>
          <p:cNvSpPr/>
          <p:nvPr/>
        </p:nvSpPr>
        <p:spPr>
          <a:xfrm>
            <a:off x="390449" y="4127791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7.2’ (FEMA 1% / 100-Yr)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7B40B-EAED-5595-0461-100648F091E8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27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8F512BE-CE7E-ED77-C010-4AC6BB402FF1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54325-5AFF-8ED0-A064-ADD79F338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375" y="2551572"/>
            <a:ext cx="11791950" cy="35942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EA5B88-346B-1B7E-215B-C6D0619E73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16BAEC-842A-F3E5-6302-4A0F52187948}"/>
              </a:ext>
            </a:extLst>
          </p:cNvPr>
          <p:cNvGraphicFramePr>
            <a:graphicFrameLocks noGrp="1"/>
          </p:cNvGraphicFramePr>
          <p:nvPr/>
        </p:nvGraphicFramePr>
        <p:xfrm>
          <a:off x="9809544" y="114266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9" name="Rectangular Callout 31">
            <a:extLst>
              <a:ext uri="{FF2B5EF4-FFF2-40B4-BE49-F238E27FC236}">
                <a16:creationId xmlns:a16="http://schemas.microsoft.com/office/drawing/2014/main" id="{7FA0702A-3F45-0A15-282F-A61E8DE632FC}"/>
              </a:ext>
            </a:extLst>
          </p:cNvPr>
          <p:cNvSpPr/>
          <p:nvPr/>
        </p:nvSpPr>
        <p:spPr>
          <a:xfrm>
            <a:off x="390449" y="4127791"/>
            <a:ext cx="1903458" cy="206080"/>
          </a:xfrm>
          <a:prstGeom prst="wedgeRectCallout">
            <a:avLst>
              <a:gd name="adj1" fmla="val 169263"/>
              <a:gd name="adj2" fmla="val -1183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7.2’ (FEMA 1% / 100-Yr) </a:t>
            </a:r>
          </a:p>
        </p:txBody>
      </p:sp>
      <p:sp>
        <p:nvSpPr>
          <p:cNvPr id="11" name="Rectangular Callout 31">
            <a:extLst>
              <a:ext uri="{FF2B5EF4-FFF2-40B4-BE49-F238E27FC236}">
                <a16:creationId xmlns:a16="http://schemas.microsoft.com/office/drawing/2014/main" id="{5714D24E-6460-D9C4-1A92-95C8A4E0D946}"/>
              </a:ext>
            </a:extLst>
          </p:cNvPr>
          <p:cNvSpPr/>
          <p:nvPr/>
        </p:nvSpPr>
        <p:spPr>
          <a:xfrm>
            <a:off x="390449" y="3582776"/>
            <a:ext cx="2093582" cy="206080"/>
          </a:xfrm>
          <a:prstGeom prst="wedgeRectCallout">
            <a:avLst>
              <a:gd name="adj1" fmla="val 149664"/>
              <a:gd name="adj2" fmla="val -14645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9.2’ (FEMA 0.2% / 500-Yr)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7B40B-EAED-5595-0461-100648F091E8}"/>
              </a:ext>
            </a:extLst>
          </p:cNvPr>
          <p:cNvSpPr txBox="1"/>
          <p:nvPr/>
        </p:nvSpPr>
        <p:spPr>
          <a:xfrm>
            <a:off x="580770" y="1329068"/>
            <a:ext cx="1388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Flood Profile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66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20646F-60B7-4B5F-F713-DD8CB286C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542" y="612690"/>
            <a:ext cx="8323966" cy="62453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02FD26-3CFD-97E8-778F-16706B245F9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Inundated Area in one-hundred-year flood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C825-C094-B613-D5B8-288621F62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31F00B-C486-6F1A-5795-B3EB4BD47066}"/>
              </a:ext>
            </a:extLst>
          </p:cNvPr>
          <p:cNvGrpSpPr/>
          <p:nvPr/>
        </p:nvGrpSpPr>
        <p:grpSpPr>
          <a:xfrm>
            <a:off x="4105276" y="3095625"/>
            <a:ext cx="1565608" cy="1486757"/>
            <a:chOff x="4307336" y="3294182"/>
            <a:chExt cx="1363547" cy="12882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5A68C2B-A35A-1242-4F27-9922EBE083AF}"/>
                </a:ext>
              </a:extLst>
            </p:cNvPr>
            <p:cNvSpPr/>
            <p:nvPr/>
          </p:nvSpPr>
          <p:spPr>
            <a:xfrm>
              <a:off x="5099383" y="4010882"/>
              <a:ext cx="571500" cy="57150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4211B3D-DE69-7CB2-61EE-144F55485755}"/>
                </a:ext>
              </a:extLst>
            </p:cNvPr>
            <p:cNvSpPr/>
            <p:nvPr/>
          </p:nvSpPr>
          <p:spPr>
            <a:xfrm rot="18765382">
              <a:off x="5015725" y="3824255"/>
              <a:ext cx="167092" cy="306351"/>
            </a:xfrm>
            <a:prstGeom prst="down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7503433-2774-0D30-7A6E-3D484A42B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336" y="3294182"/>
              <a:ext cx="1077797" cy="521078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843A9D-A14F-B1A2-EDEB-F404A0F3366F}"/>
              </a:ext>
            </a:extLst>
          </p:cNvPr>
          <p:cNvGrpSpPr/>
          <p:nvPr/>
        </p:nvGrpSpPr>
        <p:grpSpPr>
          <a:xfrm>
            <a:off x="4443742" y="4086506"/>
            <a:ext cx="167833" cy="420252"/>
            <a:chOff x="6043032" y="3965227"/>
            <a:chExt cx="167833" cy="42025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58743EF-FF92-9F43-A311-1DCE3684DC33}"/>
                </a:ext>
              </a:extLst>
            </p:cNvPr>
            <p:cNvCxnSpPr>
              <a:cxnSpLocks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6" name="Picture 2" descr="West Virginia Route 44 - Wikipedia">
              <a:extLst>
                <a:ext uri="{FF2B5EF4-FFF2-40B4-BE49-F238E27FC236}">
                  <a16:creationId xmlns:a16="http://schemas.microsoft.com/office/drawing/2014/main" id="{FD26761E-92C2-4913-E083-778DA0028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032" y="3965227"/>
              <a:ext cx="167833" cy="167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A70A860-B73C-3407-E117-44970B4970EF}"/>
              </a:ext>
            </a:extLst>
          </p:cNvPr>
          <p:cNvSpPr txBox="1"/>
          <p:nvPr/>
        </p:nvSpPr>
        <p:spPr>
          <a:xfrm rot="15938989">
            <a:off x="4366078" y="5793516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256D9-DA84-0486-F48C-100AB1578AC5}"/>
              </a:ext>
            </a:extLst>
          </p:cNvPr>
          <p:cNvSpPr txBox="1"/>
          <p:nvPr/>
        </p:nvSpPr>
        <p:spPr>
          <a:xfrm rot="20973343">
            <a:off x="5669365" y="4281805"/>
            <a:ext cx="79057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Creek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476B8-79FB-E813-2DBD-22066C9F8BEA}"/>
              </a:ext>
            </a:extLst>
          </p:cNvPr>
          <p:cNvSpPr txBox="1"/>
          <p:nvPr/>
        </p:nvSpPr>
        <p:spPr>
          <a:xfrm>
            <a:off x="1764062" y="1159489"/>
            <a:ext cx="3217187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Flood Source: Island Creek</a:t>
            </a:r>
          </a:p>
          <a:p>
            <a:r>
              <a:rPr lang="en-US" sz="1600" b="1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Watershed: Upper Guyandotte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684B5C-096B-159B-6F72-2659CCBF4CC4}"/>
              </a:ext>
            </a:extLst>
          </p:cNvPr>
          <p:cNvGrpSpPr/>
          <p:nvPr/>
        </p:nvGrpSpPr>
        <p:grpSpPr>
          <a:xfrm>
            <a:off x="3696111" y="6184937"/>
            <a:ext cx="167833" cy="420252"/>
            <a:chOff x="6043032" y="3965227"/>
            <a:chExt cx="167833" cy="42025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6481335-5F53-8F92-FEBB-BA8F5C7DBDD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949" y="4134893"/>
              <a:ext cx="3773" cy="25058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Picture 2" descr="West Virginia Route 44 - Wikipedia">
              <a:extLst>
                <a:ext uri="{FF2B5EF4-FFF2-40B4-BE49-F238E27FC236}">
                  <a16:creationId xmlns:a16="http://schemas.microsoft.com/office/drawing/2014/main" id="{1F2A58DF-E3C3-600C-A229-CC0181689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032" y="3965227"/>
              <a:ext cx="167833" cy="167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089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27264</TotalTime>
  <Words>668</Words>
  <Application>Microsoft Office PowerPoint</Application>
  <PresentationFormat>Widescreen</PresentationFormat>
  <Paragraphs>200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Narrow</vt:lpstr>
      <vt:lpstr>Arimo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Behrang Bidadian</dc:creator>
  <cp:lastModifiedBy>Kurt Donaldson</cp:lastModifiedBy>
  <cp:revision>1730</cp:revision>
  <dcterms:created xsi:type="dcterms:W3CDTF">2024-03-28T16:08:04Z</dcterms:created>
  <dcterms:modified xsi:type="dcterms:W3CDTF">2024-06-18T03:28:32Z</dcterms:modified>
</cp:coreProperties>
</file>