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BCFCD"/>
    <a:srgbClr val="EE4037"/>
    <a:srgbClr val="FDCFBB"/>
    <a:srgbClr val="D22036"/>
    <a:srgbClr val="152543"/>
    <a:srgbClr val="FFC000"/>
    <a:srgbClr val="1220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2A7F0-A368-4A80-92FC-AC6A4940ED8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0FBA9-211E-421A-928F-CD58E789BF93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400" b="1" i="1" u="none" dirty="0"/>
            <a:t>Identify GSU </a:t>
          </a:r>
          <a:br>
            <a:rPr lang="en-US" sz="2400" b="1" i="1" u="none" dirty="0"/>
          </a:br>
          <a:r>
            <a:rPr lang="en-US" sz="1800" dirty="0"/>
            <a:t>(scale, location, report type)</a:t>
          </a:r>
        </a:p>
        <a:p>
          <a:pPr algn="l"/>
          <a:br>
            <a:rPr lang="en-US" sz="1800" b="1" dirty="0"/>
          </a:br>
          <a:r>
            <a:rPr lang="en-US" sz="1800" b="1" dirty="0"/>
            <a:t>(</a:t>
          </a:r>
          <a:r>
            <a:rPr lang="en-US" sz="2400" b="1" u="sng" dirty="0"/>
            <a:t>1) VIEW MAP*</a:t>
          </a:r>
          <a:br>
            <a:rPr lang="en-US" sz="1800" dirty="0"/>
          </a:br>
          <a:r>
            <a:rPr lang="en-US" sz="1800" dirty="0"/>
            <a:t> (Spatial Access Gateway to Web Reports, Flagged Indicators, &amp; Visualizations)</a:t>
          </a:r>
          <a:br>
            <a:rPr lang="en-US" sz="1800" dirty="0"/>
          </a:br>
          <a:endParaRPr lang="en-US" sz="1800" dirty="0"/>
        </a:p>
        <a:p>
          <a:pPr algn="l"/>
          <a:r>
            <a:rPr lang="en-US" sz="2400" b="1" u="sng" dirty="0"/>
            <a:t>(2) VIEW REPORTS</a:t>
          </a:r>
          <a:br>
            <a:rPr lang="en-US" sz="1800" dirty="0"/>
          </a:br>
          <a:r>
            <a:rPr lang="en-US" sz="1800" dirty="0"/>
            <a:t> (Non-Spatial Access Gateway to Web Reports)</a:t>
          </a:r>
        </a:p>
      </dgm:t>
    </dgm:pt>
    <dgm:pt modelId="{3BD97F7D-4895-4777-A86C-943297B23B89}" type="parTrans" cxnId="{AF89A1BB-3EB1-4589-813A-A3F7073405CB}">
      <dgm:prSet/>
      <dgm:spPr/>
      <dgm:t>
        <a:bodyPr/>
        <a:lstStyle/>
        <a:p>
          <a:endParaRPr lang="en-US"/>
        </a:p>
      </dgm:t>
    </dgm:pt>
    <dgm:pt modelId="{46DEB466-C058-43C0-B4D2-3A79ACFC77B6}" type="sibTrans" cxnId="{AF89A1BB-3EB1-4589-813A-A3F7073405CB}">
      <dgm:prSet/>
      <dgm:spPr/>
      <dgm:t>
        <a:bodyPr/>
        <a:lstStyle/>
        <a:p>
          <a:endParaRPr lang="en-US"/>
        </a:p>
      </dgm:t>
    </dgm:pt>
    <dgm:pt modelId="{1E30FBD2-FD32-4C7F-8483-728C547533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u="sng" dirty="0"/>
            <a:t>(3) Web Reports*</a:t>
          </a:r>
        </a:p>
        <a:p>
          <a:r>
            <a:rPr lang="en-US" sz="1500" dirty="0"/>
            <a:t>Rankings</a:t>
          </a:r>
        </a:p>
        <a:p>
          <a:r>
            <a:rPr lang="en-US" sz="1500" dirty="0"/>
            <a:t>Statistics</a:t>
          </a:r>
        </a:p>
        <a:p>
          <a:r>
            <a:rPr lang="en-US" sz="1500" dirty="0"/>
            <a:t>Data Values</a:t>
          </a:r>
        </a:p>
        <a:p>
          <a:r>
            <a:rPr lang="en-US" sz="1500" dirty="0"/>
            <a:t>Graphics</a:t>
          </a:r>
        </a:p>
      </dgm:t>
    </dgm:pt>
    <dgm:pt modelId="{6DDB2856-72A3-481F-99D8-8C79263ECB11}" type="parTrans" cxnId="{DEE45EAA-ACB7-4405-A708-40850291FE7B}">
      <dgm:prSet/>
      <dgm:spPr>
        <a:ln w="63500">
          <a:tailEnd type="triangle"/>
        </a:ln>
      </dgm:spPr>
      <dgm:t>
        <a:bodyPr/>
        <a:lstStyle/>
        <a:p>
          <a:endParaRPr lang="en-US"/>
        </a:p>
      </dgm:t>
    </dgm:pt>
    <dgm:pt modelId="{D5CB62C0-6284-400A-9CCA-F1AB7577868F}" type="sibTrans" cxnId="{DEE45EAA-ACB7-4405-A708-40850291FE7B}">
      <dgm:prSet/>
      <dgm:spPr/>
      <dgm:t>
        <a:bodyPr/>
        <a:lstStyle/>
        <a:p>
          <a:endParaRPr lang="en-US"/>
        </a:p>
      </dgm:t>
    </dgm:pt>
    <dgm:pt modelId="{8D1DAA14-5DCB-47BE-815E-CF0F3E5FF1FA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Risk Factors 80</a:t>
          </a:r>
          <a:r>
            <a:rPr lang="en-US" b="1" baseline="30000" dirty="0"/>
            <a:t>th</a:t>
          </a:r>
          <a:r>
            <a:rPr lang="en-US" b="1" dirty="0"/>
            <a:t> Pctl.</a:t>
          </a:r>
          <a:br>
            <a:rPr lang="en-US" b="1" dirty="0"/>
          </a:br>
          <a:r>
            <a:rPr lang="en-US" b="1" dirty="0"/>
            <a:t>Risk Factors 0-100  Pctl.</a:t>
          </a:r>
        </a:p>
        <a:p>
          <a:r>
            <a:rPr lang="en-US" b="1" dirty="0"/>
            <a:t>Risk Comparison </a:t>
          </a:r>
        </a:p>
      </dgm:t>
    </dgm:pt>
    <dgm:pt modelId="{1E05E38B-9EBC-460E-8535-67E8246A3D79}" type="parTrans" cxnId="{2BF9151C-34B8-4AB8-BE00-877554EDCC70}">
      <dgm:prSet/>
      <dgm:spPr>
        <a:ln w="34925">
          <a:tailEnd type="triangle"/>
        </a:ln>
      </dgm:spPr>
      <dgm:t>
        <a:bodyPr/>
        <a:lstStyle/>
        <a:p>
          <a:endParaRPr lang="en-US"/>
        </a:p>
      </dgm:t>
    </dgm:pt>
    <dgm:pt modelId="{7D036DB9-C02D-4553-A3B5-B836A33B8E04}" type="sibTrans" cxnId="{2BF9151C-34B8-4AB8-BE00-877554EDCC70}">
      <dgm:prSet/>
      <dgm:spPr/>
      <dgm:t>
        <a:bodyPr/>
        <a:lstStyle/>
        <a:p>
          <a:endParaRPr lang="en-US"/>
        </a:p>
      </dgm:t>
    </dgm:pt>
    <dgm:pt modelId="{275961B2-8B20-4422-91D0-3DF6C5211355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Building Level </a:t>
          </a:r>
          <a:r>
            <a:rPr lang="en-US" b="0" dirty="0"/>
            <a:t>(password)</a:t>
          </a:r>
        </a:p>
      </dgm:t>
    </dgm:pt>
    <dgm:pt modelId="{4DA3F79F-359E-4848-A350-544F83245B29}" type="parTrans" cxnId="{5163309A-D90B-40AA-B8E6-7A2B71DE9580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F761A127-1469-4977-9016-224A5F2B96AA}" type="sibTrans" cxnId="{5163309A-D90B-40AA-B8E6-7A2B71DE9580}">
      <dgm:prSet/>
      <dgm:spPr/>
      <dgm:t>
        <a:bodyPr/>
        <a:lstStyle/>
        <a:p>
          <a:endParaRPr lang="en-US"/>
        </a:p>
      </dgm:t>
    </dgm:pt>
    <dgm:pt modelId="{82F98B73-F1F7-4DFB-88FF-60AAC7862A9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u="sng" dirty="0"/>
            <a:t>(4) LIBRARY*</a:t>
          </a:r>
          <a:br>
            <a:rPr lang="en-US" sz="1800" dirty="0"/>
          </a:br>
          <a:r>
            <a:rPr lang="en-US" sz="1800" dirty="0"/>
            <a:t>Visual Media &amp; Document Catalog</a:t>
          </a:r>
        </a:p>
      </dgm:t>
    </dgm:pt>
    <dgm:pt modelId="{83CA8968-F578-4ADB-AA6C-18DC686197A6}" type="parTrans" cxnId="{ABE75F09-FB20-4351-A9FB-E866C5FEC7B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5B7493-AC5D-44F3-8B09-8A359C90C8C1}" type="sibTrans" cxnId="{ABE75F09-FB20-4351-A9FB-E866C5FEC7BE}">
      <dgm:prSet/>
      <dgm:spPr/>
      <dgm:t>
        <a:bodyPr/>
        <a:lstStyle/>
        <a:p>
          <a:endParaRPr lang="en-US"/>
        </a:p>
      </dgm:t>
    </dgm:pt>
    <dgm:pt modelId="{46DFE746-B7FD-4C8F-AADE-E2A7432AA8F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Videos</a:t>
          </a:r>
        </a:p>
        <a:p>
          <a:r>
            <a:rPr lang="en-US" sz="2000" dirty="0"/>
            <a:t>Animations</a:t>
          </a:r>
        </a:p>
        <a:p>
          <a:r>
            <a:rPr lang="en-US" sz="2000" dirty="0"/>
            <a:t>Static Graphics</a:t>
          </a:r>
        </a:p>
        <a:p>
          <a:r>
            <a:rPr lang="en-US" sz="2000" dirty="0"/>
            <a:t>Reports</a:t>
          </a:r>
        </a:p>
        <a:p>
          <a:r>
            <a:rPr lang="en-US" sz="2000" dirty="0"/>
            <a:t>Other Docs</a:t>
          </a:r>
        </a:p>
      </dgm:t>
    </dgm:pt>
    <dgm:pt modelId="{C2105CAE-D4AE-4E4F-A82D-BB5107EC39CE}" type="parTrans" cxnId="{35B44B4D-1A4B-4B70-8ED2-1D234A599A1C}">
      <dgm:prSet/>
      <dgm:spPr>
        <a:ln w="38100">
          <a:solidFill>
            <a:schemeClr val="accent6">
              <a:lumMod val="75000"/>
            </a:schemeClr>
          </a:solidFill>
          <a:tailEnd type="triangle"/>
        </a:ln>
      </dgm:spPr>
      <dgm:t>
        <a:bodyPr/>
        <a:lstStyle/>
        <a:p>
          <a:endParaRPr lang="en-US"/>
        </a:p>
      </dgm:t>
    </dgm:pt>
    <dgm:pt modelId="{327F7D53-9F67-4616-94EB-9104E5361641}" type="sibTrans" cxnId="{35B44B4D-1A4B-4B70-8ED2-1D234A599A1C}">
      <dgm:prSet/>
      <dgm:spPr/>
      <dgm:t>
        <a:bodyPr/>
        <a:lstStyle/>
        <a:p>
          <a:endParaRPr lang="en-US"/>
        </a:p>
      </dgm:t>
    </dgm:pt>
    <dgm:pt modelId="{E227CB71-671C-4C61-BF6A-C448BC083325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/>
            <a:t>Full Risk Data Report</a:t>
          </a:r>
          <a:br>
            <a:rPr lang="en-US" sz="2000" b="1" dirty="0"/>
          </a:br>
          <a:r>
            <a:rPr lang="en-US" sz="2000" b="1" dirty="0"/>
            <a:t> </a:t>
          </a:r>
          <a:r>
            <a:rPr lang="en-US" sz="1200" dirty="0"/>
            <a:t>(Region-County-Community Scales; </a:t>
          </a:r>
          <a:br>
            <a:rPr lang="en-US" sz="1200" dirty="0"/>
          </a:br>
          <a:r>
            <a:rPr lang="en-US" sz="1200" dirty="0"/>
            <a:t>1 Table) </a:t>
          </a:r>
        </a:p>
      </dgm:t>
    </dgm:pt>
    <dgm:pt modelId="{51B963AD-8886-490D-B492-DCA965581EE1}" type="parTrans" cxnId="{254FD79A-3BE6-4B17-8289-C1B02304C37E}">
      <dgm:prSet/>
      <dgm:spPr>
        <a:ln w="22225">
          <a:tailEnd type="triangle"/>
        </a:ln>
      </dgm:spPr>
      <dgm:t>
        <a:bodyPr/>
        <a:lstStyle/>
        <a:p>
          <a:endParaRPr lang="en-US"/>
        </a:p>
      </dgm:t>
    </dgm:pt>
    <dgm:pt modelId="{682F66E9-121B-4295-BBBD-220F11D91F77}" type="sibTrans" cxnId="{254FD79A-3BE6-4B17-8289-C1B02304C37E}">
      <dgm:prSet/>
      <dgm:spPr/>
      <dgm:t>
        <a:bodyPr/>
        <a:lstStyle/>
        <a:p>
          <a:endParaRPr lang="en-US"/>
        </a:p>
      </dgm:t>
    </dgm:pt>
    <dgm:pt modelId="{FF85282D-410E-4B99-B809-276B7AD52221}" type="pres">
      <dgm:prSet presAssocID="{02A2A7F0-A368-4A80-92FC-AC6A4940E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BAF5AE-3D3C-4065-8B8D-AE673078F3AC}" type="pres">
      <dgm:prSet presAssocID="{BB10FBA9-211E-421A-928F-CD58E789BF93}" presName="root1" presStyleCnt="0"/>
      <dgm:spPr/>
    </dgm:pt>
    <dgm:pt modelId="{61A65CCF-8F74-4969-8EF0-7927F5E39156}" type="pres">
      <dgm:prSet presAssocID="{BB10FBA9-211E-421A-928F-CD58E789BF93}" presName="LevelOneTextNode" presStyleLbl="node0" presStyleIdx="0" presStyleCnt="1" custScaleX="140091" custScaleY="289110" custLinFactNeighborX="-1217" custLinFactNeighborY="24793">
        <dgm:presLayoutVars>
          <dgm:chPref val="3"/>
        </dgm:presLayoutVars>
      </dgm:prSet>
      <dgm:spPr/>
    </dgm:pt>
    <dgm:pt modelId="{D2335101-35B2-4C8E-8AC7-0DCDF4FE8840}" type="pres">
      <dgm:prSet presAssocID="{BB10FBA9-211E-421A-928F-CD58E789BF93}" presName="level2hierChild" presStyleCnt="0"/>
      <dgm:spPr/>
    </dgm:pt>
    <dgm:pt modelId="{A84ADA0F-7410-420C-97F7-83AF9AD169EE}" type="pres">
      <dgm:prSet presAssocID="{6DDB2856-72A3-481F-99D8-8C79263ECB11}" presName="conn2-1" presStyleLbl="parChTrans1D2" presStyleIdx="0" presStyleCnt="2"/>
      <dgm:spPr/>
    </dgm:pt>
    <dgm:pt modelId="{306DCC76-F307-446A-B48A-4F9C16673FB6}" type="pres">
      <dgm:prSet presAssocID="{6DDB2856-72A3-481F-99D8-8C79263ECB11}" presName="connTx" presStyleLbl="parChTrans1D2" presStyleIdx="0" presStyleCnt="2"/>
      <dgm:spPr/>
    </dgm:pt>
    <dgm:pt modelId="{F4F1A43F-8EE5-4F54-8390-6A876EEE2343}" type="pres">
      <dgm:prSet presAssocID="{1E30FBD2-FD32-4C7F-8483-728C547533EE}" presName="root2" presStyleCnt="0"/>
      <dgm:spPr/>
    </dgm:pt>
    <dgm:pt modelId="{82E9A462-6A94-4712-BFFF-0BE2EFC5239A}" type="pres">
      <dgm:prSet presAssocID="{1E30FBD2-FD32-4C7F-8483-728C547533EE}" presName="LevelTwoTextNode" presStyleLbl="node2" presStyleIdx="0" presStyleCnt="2" custScaleY="161291" custLinFactNeighborY="2567">
        <dgm:presLayoutVars>
          <dgm:chPref val="3"/>
        </dgm:presLayoutVars>
      </dgm:prSet>
      <dgm:spPr/>
    </dgm:pt>
    <dgm:pt modelId="{4867E515-07DA-480E-83A4-F1F1D5DD4C90}" type="pres">
      <dgm:prSet presAssocID="{1E30FBD2-FD32-4C7F-8483-728C547533EE}" presName="level3hierChild" presStyleCnt="0"/>
      <dgm:spPr/>
    </dgm:pt>
    <dgm:pt modelId="{6CED2D78-A585-4CA2-B74A-E632F5AC490F}" type="pres">
      <dgm:prSet presAssocID="{1E05E38B-9EBC-460E-8535-67E8246A3D79}" presName="conn2-1" presStyleLbl="parChTrans1D3" presStyleIdx="0" presStyleCnt="4"/>
      <dgm:spPr/>
    </dgm:pt>
    <dgm:pt modelId="{6919C450-A39A-472B-8958-3DFC5EEC14BE}" type="pres">
      <dgm:prSet presAssocID="{1E05E38B-9EBC-460E-8535-67E8246A3D79}" presName="connTx" presStyleLbl="parChTrans1D3" presStyleIdx="0" presStyleCnt="4"/>
      <dgm:spPr/>
    </dgm:pt>
    <dgm:pt modelId="{D4CCA8FB-0138-499E-88DE-6FF7AE51F1CE}" type="pres">
      <dgm:prSet presAssocID="{8D1DAA14-5DCB-47BE-815E-CF0F3E5FF1FA}" presName="root2" presStyleCnt="0"/>
      <dgm:spPr/>
    </dgm:pt>
    <dgm:pt modelId="{FD756EED-8093-40F8-B69F-EAF7B998B0F3}" type="pres">
      <dgm:prSet presAssocID="{8D1DAA14-5DCB-47BE-815E-CF0F3E5FF1FA}" presName="LevelTwoTextNode" presStyleLbl="node3" presStyleIdx="0" presStyleCnt="4" custScaleX="133485">
        <dgm:presLayoutVars>
          <dgm:chPref val="3"/>
        </dgm:presLayoutVars>
      </dgm:prSet>
      <dgm:spPr/>
    </dgm:pt>
    <dgm:pt modelId="{59D867F7-FA5A-4B71-848D-12FBBDE8D22D}" type="pres">
      <dgm:prSet presAssocID="{8D1DAA14-5DCB-47BE-815E-CF0F3E5FF1FA}" presName="level3hierChild" presStyleCnt="0"/>
      <dgm:spPr/>
    </dgm:pt>
    <dgm:pt modelId="{79990165-F166-4C4D-AFAE-0F0FE9B257BB}" type="pres">
      <dgm:prSet presAssocID="{51B963AD-8886-490D-B492-DCA965581EE1}" presName="conn2-1" presStyleLbl="parChTrans1D3" presStyleIdx="1" presStyleCnt="4"/>
      <dgm:spPr/>
    </dgm:pt>
    <dgm:pt modelId="{2DBD3D46-4FC3-45BF-882F-3C5C921F2191}" type="pres">
      <dgm:prSet presAssocID="{51B963AD-8886-490D-B492-DCA965581EE1}" presName="connTx" presStyleLbl="parChTrans1D3" presStyleIdx="1" presStyleCnt="4"/>
      <dgm:spPr/>
    </dgm:pt>
    <dgm:pt modelId="{011D9AF3-4660-4600-865C-107BCFC78F12}" type="pres">
      <dgm:prSet presAssocID="{E227CB71-671C-4C61-BF6A-C448BC083325}" presName="root2" presStyleCnt="0"/>
      <dgm:spPr/>
    </dgm:pt>
    <dgm:pt modelId="{4D23D686-5257-4890-9E03-8440FAB0DB24}" type="pres">
      <dgm:prSet presAssocID="{E227CB71-671C-4C61-BF6A-C448BC083325}" presName="LevelTwoTextNode" presStyleLbl="node3" presStyleIdx="1" presStyleCnt="4" custScaleX="132304" custScaleY="94285" custLinFactNeighborX="1634" custLinFactNeighborY="-6879">
        <dgm:presLayoutVars>
          <dgm:chPref val="3"/>
        </dgm:presLayoutVars>
      </dgm:prSet>
      <dgm:spPr/>
    </dgm:pt>
    <dgm:pt modelId="{C52043F4-863D-4BAD-AC7C-B4AD4433BBF9}" type="pres">
      <dgm:prSet presAssocID="{E227CB71-671C-4C61-BF6A-C448BC083325}" presName="level3hierChild" presStyleCnt="0"/>
      <dgm:spPr/>
    </dgm:pt>
    <dgm:pt modelId="{C2EF29B5-0D7C-40B0-84B6-06BDD163CC25}" type="pres">
      <dgm:prSet presAssocID="{4DA3F79F-359E-4848-A350-544F83245B29}" presName="conn2-1" presStyleLbl="parChTrans1D3" presStyleIdx="2" presStyleCnt="4"/>
      <dgm:spPr/>
    </dgm:pt>
    <dgm:pt modelId="{AAD55354-3380-44E8-9B88-1619D45A269F}" type="pres">
      <dgm:prSet presAssocID="{4DA3F79F-359E-4848-A350-544F83245B29}" presName="connTx" presStyleLbl="parChTrans1D3" presStyleIdx="2" presStyleCnt="4"/>
      <dgm:spPr/>
    </dgm:pt>
    <dgm:pt modelId="{2F5530E8-F72B-449A-9B86-3C1E1BA16EA8}" type="pres">
      <dgm:prSet presAssocID="{275961B2-8B20-4422-91D0-3DF6C5211355}" presName="root2" presStyleCnt="0"/>
      <dgm:spPr/>
    </dgm:pt>
    <dgm:pt modelId="{E7426F39-4937-4F73-B762-A9C10712F941}" type="pres">
      <dgm:prSet presAssocID="{275961B2-8B20-4422-91D0-3DF6C5211355}" presName="LevelTwoTextNode" presStyleLbl="node3" presStyleIdx="2" presStyleCnt="4" custScaleX="136035" custScaleY="44417" custLinFactNeighborX="2794" custLinFactNeighborY="-15337">
        <dgm:presLayoutVars>
          <dgm:chPref val="3"/>
        </dgm:presLayoutVars>
      </dgm:prSet>
      <dgm:spPr/>
    </dgm:pt>
    <dgm:pt modelId="{27F6DA90-4DC1-484C-8843-009F30BA9CA3}" type="pres">
      <dgm:prSet presAssocID="{275961B2-8B20-4422-91D0-3DF6C5211355}" presName="level3hierChild" presStyleCnt="0"/>
      <dgm:spPr/>
    </dgm:pt>
    <dgm:pt modelId="{BE85AE0A-1F9A-4526-97FC-11C884AAE4D8}" type="pres">
      <dgm:prSet presAssocID="{83CA8968-F578-4ADB-AA6C-18DC686197A6}" presName="conn2-1" presStyleLbl="parChTrans1D2" presStyleIdx="1" presStyleCnt="2"/>
      <dgm:spPr/>
    </dgm:pt>
    <dgm:pt modelId="{7C7ED4CF-FFFC-4D72-BDE8-03AFE18DE909}" type="pres">
      <dgm:prSet presAssocID="{83CA8968-F578-4ADB-AA6C-18DC686197A6}" presName="connTx" presStyleLbl="parChTrans1D2" presStyleIdx="1" presStyleCnt="2"/>
      <dgm:spPr/>
    </dgm:pt>
    <dgm:pt modelId="{E456200F-C4EC-4B52-BD32-0083B7EA5D52}" type="pres">
      <dgm:prSet presAssocID="{82F98B73-F1F7-4DFB-88FF-60AAC7862A94}" presName="root2" presStyleCnt="0"/>
      <dgm:spPr/>
    </dgm:pt>
    <dgm:pt modelId="{4A08E9BE-31BF-4412-965F-0A4465450D68}" type="pres">
      <dgm:prSet presAssocID="{82F98B73-F1F7-4DFB-88FF-60AAC7862A94}" presName="LevelTwoTextNode" presStyleLbl="node2" presStyleIdx="1" presStyleCnt="2">
        <dgm:presLayoutVars>
          <dgm:chPref val="3"/>
        </dgm:presLayoutVars>
      </dgm:prSet>
      <dgm:spPr/>
    </dgm:pt>
    <dgm:pt modelId="{900ECFFD-EA6B-40F0-A955-4AC93F7F5936}" type="pres">
      <dgm:prSet presAssocID="{82F98B73-F1F7-4DFB-88FF-60AAC7862A94}" presName="level3hierChild" presStyleCnt="0"/>
      <dgm:spPr/>
    </dgm:pt>
    <dgm:pt modelId="{61B71C44-E524-458F-9DD2-CED467B55246}" type="pres">
      <dgm:prSet presAssocID="{C2105CAE-D4AE-4E4F-A82D-BB5107EC39CE}" presName="conn2-1" presStyleLbl="parChTrans1D3" presStyleIdx="3" presStyleCnt="4"/>
      <dgm:spPr/>
    </dgm:pt>
    <dgm:pt modelId="{877AE622-00F5-4AE0-9711-A0A231FADC93}" type="pres">
      <dgm:prSet presAssocID="{C2105CAE-D4AE-4E4F-A82D-BB5107EC39CE}" presName="connTx" presStyleLbl="parChTrans1D3" presStyleIdx="3" presStyleCnt="4"/>
      <dgm:spPr/>
    </dgm:pt>
    <dgm:pt modelId="{800E582D-C89F-40A8-84FE-E2842BDA419B}" type="pres">
      <dgm:prSet presAssocID="{46DFE746-B7FD-4C8F-AADE-E2A7432AA8F8}" presName="root2" presStyleCnt="0"/>
      <dgm:spPr/>
    </dgm:pt>
    <dgm:pt modelId="{4466C743-B347-472E-ABFC-37E4E66F00CA}" type="pres">
      <dgm:prSet presAssocID="{46DFE746-B7FD-4C8F-AADE-E2A7432AA8F8}" presName="LevelTwoTextNode" presStyleLbl="node3" presStyleIdx="3" presStyleCnt="4" custScaleY="169885" custLinFactNeighborX="18857" custLinFactNeighborY="-3541">
        <dgm:presLayoutVars>
          <dgm:chPref val="3"/>
        </dgm:presLayoutVars>
      </dgm:prSet>
      <dgm:spPr/>
    </dgm:pt>
    <dgm:pt modelId="{296E6622-5B89-4B59-AB19-6BCC8576D292}" type="pres">
      <dgm:prSet presAssocID="{46DFE746-B7FD-4C8F-AADE-E2A7432AA8F8}" presName="level3hierChild" presStyleCnt="0"/>
      <dgm:spPr/>
    </dgm:pt>
  </dgm:ptLst>
  <dgm:cxnLst>
    <dgm:cxn modelId="{3AEF3901-6615-49F7-ABF7-254BBE0788F6}" type="presOf" srcId="{1E05E38B-9EBC-460E-8535-67E8246A3D79}" destId="{6919C450-A39A-472B-8958-3DFC5EEC14BE}" srcOrd="1" destOrd="0" presId="urn:microsoft.com/office/officeart/2005/8/layout/hierarchy2"/>
    <dgm:cxn modelId="{9C41B602-2805-47D3-B550-030B93E6C097}" type="presOf" srcId="{6DDB2856-72A3-481F-99D8-8C79263ECB11}" destId="{306DCC76-F307-446A-B48A-4F9C16673FB6}" srcOrd="1" destOrd="0" presId="urn:microsoft.com/office/officeart/2005/8/layout/hierarchy2"/>
    <dgm:cxn modelId="{ABE75F09-FB20-4351-A9FB-E866C5FEC7BE}" srcId="{BB10FBA9-211E-421A-928F-CD58E789BF93}" destId="{82F98B73-F1F7-4DFB-88FF-60AAC7862A94}" srcOrd="1" destOrd="0" parTransId="{83CA8968-F578-4ADB-AA6C-18DC686197A6}" sibTransId="{E45B7493-AC5D-44F3-8B09-8A359C90C8C1}"/>
    <dgm:cxn modelId="{A3589B0E-96F8-4CCE-8E1A-0DA258965460}" type="presOf" srcId="{E227CB71-671C-4C61-BF6A-C448BC083325}" destId="{4D23D686-5257-4890-9E03-8440FAB0DB24}" srcOrd="0" destOrd="0" presId="urn:microsoft.com/office/officeart/2005/8/layout/hierarchy2"/>
    <dgm:cxn modelId="{2BF9151C-34B8-4AB8-BE00-877554EDCC70}" srcId="{1E30FBD2-FD32-4C7F-8483-728C547533EE}" destId="{8D1DAA14-5DCB-47BE-815E-CF0F3E5FF1FA}" srcOrd="0" destOrd="0" parTransId="{1E05E38B-9EBC-460E-8535-67E8246A3D79}" sibTransId="{7D036DB9-C02D-4553-A3B5-B836A33B8E04}"/>
    <dgm:cxn modelId="{0C773C1F-3455-4159-82AC-E7A373AC9B1B}" type="presOf" srcId="{51B963AD-8886-490D-B492-DCA965581EE1}" destId="{2DBD3D46-4FC3-45BF-882F-3C5C921F2191}" srcOrd="1" destOrd="0" presId="urn:microsoft.com/office/officeart/2005/8/layout/hierarchy2"/>
    <dgm:cxn modelId="{A06C2121-FBB2-47AA-B61A-DBFC8971201E}" type="presOf" srcId="{C2105CAE-D4AE-4E4F-A82D-BB5107EC39CE}" destId="{877AE622-00F5-4AE0-9711-A0A231FADC93}" srcOrd="1" destOrd="0" presId="urn:microsoft.com/office/officeart/2005/8/layout/hierarchy2"/>
    <dgm:cxn modelId="{93071D31-71F4-4608-8D3E-8AB678449A82}" type="presOf" srcId="{46DFE746-B7FD-4C8F-AADE-E2A7432AA8F8}" destId="{4466C743-B347-472E-ABFC-37E4E66F00CA}" srcOrd="0" destOrd="0" presId="urn:microsoft.com/office/officeart/2005/8/layout/hierarchy2"/>
    <dgm:cxn modelId="{C4EE2435-8634-432B-8563-DFE7B926EB06}" type="presOf" srcId="{275961B2-8B20-4422-91D0-3DF6C5211355}" destId="{E7426F39-4937-4F73-B762-A9C10712F941}" srcOrd="0" destOrd="0" presId="urn:microsoft.com/office/officeart/2005/8/layout/hierarchy2"/>
    <dgm:cxn modelId="{83EF6940-9849-47AA-9B4A-0FCE6E761290}" type="presOf" srcId="{BB10FBA9-211E-421A-928F-CD58E789BF93}" destId="{61A65CCF-8F74-4969-8EF0-7927F5E39156}" srcOrd="0" destOrd="0" presId="urn:microsoft.com/office/officeart/2005/8/layout/hierarchy2"/>
    <dgm:cxn modelId="{35B44B4D-1A4B-4B70-8ED2-1D234A599A1C}" srcId="{82F98B73-F1F7-4DFB-88FF-60AAC7862A94}" destId="{46DFE746-B7FD-4C8F-AADE-E2A7432AA8F8}" srcOrd="0" destOrd="0" parTransId="{C2105CAE-D4AE-4E4F-A82D-BB5107EC39CE}" sibTransId="{327F7D53-9F67-4616-94EB-9104E5361641}"/>
    <dgm:cxn modelId="{D6CD236F-348E-466B-AC41-566A00989EC3}" type="presOf" srcId="{02A2A7F0-A368-4A80-92FC-AC6A4940ED86}" destId="{FF85282D-410E-4B99-B809-276B7AD52221}" srcOrd="0" destOrd="0" presId="urn:microsoft.com/office/officeart/2005/8/layout/hierarchy2"/>
    <dgm:cxn modelId="{514BC753-0603-4B0E-9C13-18C5E620ECEA}" type="presOf" srcId="{83CA8968-F578-4ADB-AA6C-18DC686197A6}" destId="{BE85AE0A-1F9A-4526-97FC-11C884AAE4D8}" srcOrd="0" destOrd="0" presId="urn:microsoft.com/office/officeart/2005/8/layout/hierarchy2"/>
    <dgm:cxn modelId="{4D362A55-ADE1-4DC6-A379-B6C5EA1667C0}" type="presOf" srcId="{82F98B73-F1F7-4DFB-88FF-60AAC7862A94}" destId="{4A08E9BE-31BF-4412-965F-0A4465450D68}" srcOrd="0" destOrd="0" presId="urn:microsoft.com/office/officeart/2005/8/layout/hierarchy2"/>
    <dgm:cxn modelId="{17B17395-6570-47A5-AF0E-FEEA01CFE550}" type="presOf" srcId="{4DA3F79F-359E-4848-A350-544F83245B29}" destId="{C2EF29B5-0D7C-40B0-84B6-06BDD163CC25}" srcOrd="0" destOrd="0" presId="urn:microsoft.com/office/officeart/2005/8/layout/hierarchy2"/>
    <dgm:cxn modelId="{5163309A-D90B-40AA-B8E6-7A2B71DE9580}" srcId="{1E30FBD2-FD32-4C7F-8483-728C547533EE}" destId="{275961B2-8B20-4422-91D0-3DF6C5211355}" srcOrd="2" destOrd="0" parTransId="{4DA3F79F-359E-4848-A350-544F83245B29}" sibTransId="{F761A127-1469-4977-9016-224A5F2B96AA}"/>
    <dgm:cxn modelId="{254FD79A-3BE6-4B17-8289-C1B02304C37E}" srcId="{1E30FBD2-FD32-4C7F-8483-728C547533EE}" destId="{E227CB71-671C-4C61-BF6A-C448BC083325}" srcOrd="1" destOrd="0" parTransId="{51B963AD-8886-490D-B492-DCA965581EE1}" sibTransId="{682F66E9-121B-4295-BBBD-220F11D91F77}"/>
    <dgm:cxn modelId="{908CADA1-636C-4FBF-886D-626C794BC646}" type="presOf" srcId="{C2105CAE-D4AE-4E4F-A82D-BB5107EC39CE}" destId="{61B71C44-E524-458F-9DD2-CED467B55246}" srcOrd="0" destOrd="0" presId="urn:microsoft.com/office/officeart/2005/8/layout/hierarchy2"/>
    <dgm:cxn modelId="{DEE45EAA-ACB7-4405-A708-40850291FE7B}" srcId="{BB10FBA9-211E-421A-928F-CD58E789BF93}" destId="{1E30FBD2-FD32-4C7F-8483-728C547533EE}" srcOrd="0" destOrd="0" parTransId="{6DDB2856-72A3-481F-99D8-8C79263ECB11}" sibTransId="{D5CB62C0-6284-400A-9CCA-F1AB7577868F}"/>
    <dgm:cxn modelId="{FFAD92AF-72CA-4585-8DFE-7E5EC9FB1771}" type="presOf" srcId="{51B963AD-8886-490D-B492-DCA965581EE1}" destId="{79990165-F166-4C4D-AFAE-0F0FE9B257BB}" srcOrd="0" destOrd="0" presId="urn:microsoft.com/office/officeart/2005/8/layout/hierarchy2"/>
    <dgm:cxn modelId="{B22C6EB1-5BBB-4AB8-8EDB-3FE04F47F495}" type="presOf" srcId="{4DA3F79F-359E-4848-A350-544F83245B29}" destId="{AAD55354-3380-44E8-9B88-1619D45A269F}" srcOrd="1" destOrd="0" presId="urn:microsoft.com/office/officeart/2005/8/layout/hierarchy2"/>
    <dgm:cxn modelId="{F8A25DB5-8B4A-4446-B10D-D785BBDE702B}" type="presOf" srcId="{1E05E38B-9EBC-460E-8535-67E8246A3D79}" destId="{6CED2D78-A585-4CA2-B74A-E632F5AC490F}" srcOrd="0" destOrd="0" presId="urn:microsoft.com/office/officeart/2005/8/layout/hierarchy2"/>
    <dgm:cxn modelId="{AF89A1BB-3EB1-4589-813A-A3F7073405CB}" srcId="{02A2A7F0-A368-4A80-92FC-AC6A4940ED86}" destId="{BB10FBA9-211E-421A-928F-CD58E789BF93}" srcOrd="0" destOrd="0" parTransId="{3BD97F7D-4895-4777-A86C-943297B23B89}" sibTransId="{46DEB466-C058-43C0-B4D2-3A79ACFC77B6}"/>
    <dgm:cxn modelId="{171C05CA-6A35-4744-A901-421FE757D601}" type="presOf" srcId="{8D1DAA14-5DCB-47BE-815E-CF0F3E5FF1FA}" destId="{FD756EED-8093-40F8-B69F-EAF7B998B0F3}" srcOrd="0" destOrd="0" presId="urn:microsoft.com/office/officeart/2005/8/layout/hierarchy2"/>
    <dgm:cxn modelId="{BF1517D4-5AD4-4F60-8959-EC65D3F7408B}" type="presOf" srcId="{6DDB2856-72A3-481F-99D8-8C79263ECB11}" destId="{A84ADA0F-7410-420C-97F7-83AF9AD169EE}" srcOrd="0" destOrd="0" presId="urn:microsoft.com/office/officeart/2005/8/layout/hierarchy2"/>
    <dgm:cxn modelId="{2AED45E0-559C-4958-B5AF-1626243804A2}" type="presOf" srcId="{83CA8968-F578-4ADB-AA6C-18DC686197A6}" destId="{7C7ED4CF-FFFC-4D72-BDE8-03AFE18DE909}" srcOrd="1" destOrd="0" presId="urn:microsoft.com/office/officeart/2005/8/layout/hierarchy2"/>
    <dgm:cxn modelId="{721D6AEF-4B7E-4A52-B234-5DB15AE9E9C0}" type="presOf" srcId="{1E30FBD2-FD32-4C7F-8483-728C547533EE}" destId="{82E9A462-6A94-4712-BFFF-0BE2EFC5239A}" srcOrd="0" destOrd="0" presId="urn:microsoft.com/office/officeart/2005/8/layout/hierarchy2"/>
    <dgm:cxn modelId="{12FC42A2-C1DD-437C-95EC-2E4EB6696DBF}" type="presParOf" srcId="{FF85282D-410E-4B99-B809-276B7AD52221}" destId="{77BAF5AE-3D3C-4065-8B8D-AE673078F3AC}" srcOrd="0" destOrd="0" presId="urn:microsoft.com/office/officeart/2005/8/layout/hierarchy2"/>
    <dgm:cxn modelId="{FEEEDAC2-D01B-4DA3-AE3A-751F7193BE11}" type="presParOf" srcId="{77BAF5AE-3D3C-4065-8B8D-AE673078F3AC}" destId="{61A65CCF-8F74-4969-8EF0-7927F5E39156}" srcOrd="0" destOrd="0" presId="urn:microsoft.com/office/officeart/2005/8/layout/hierarchy2"/>
    <dgm:cxn modelId="{401BA600-AFDD-42F8-B87F-D845E2CC168E}" type="presParOf" srcId="{77BAF5AE-3D3C-4065-8B8D-AE673078F3AC}" destId="{D2335101-35B2-4C8E-8AC7-0DCDF4FE8840}" srcOrd="1" destOrd="0" presId="urn:microsoft.com/office/officeart/2005/8/layout/hierarchy2"/>
    <dgm:cxn modelId="{E98616B4-AE90-4B75-BCEF-AF00444B8E87}" type="presParOf" srcId="{D2335101-35B2-4C8E-8AC7-0DCDF4FE8840}" destId="{A84ADA0F-7410-420C-97F7-83AF9AD169EE}" srcOrd="0" destOrd="0" presId="urn:microsoft.com/office/officeart/2005/8/layout/hierarchy2"/>
    <dgm:cxn modelId="{5FCDB895-5F2A-45F1-83E1-0B47B875AC69}" type="presParOf" srcId="{A84ADA0F-7410-420C-97F7-83AF9AD169EE}" destId="{306DCC76-F307-446A-B48A-4F9C16673FB6}" srcOrd="0" destOrd="0" presId="urn:microsoft.com/office/officeart/2005/8/layout/hierarchy2"/>
    <dgm:cxn modelId="{621C8022-A15A-4A4F-B649-A290EABFA0B0}" type="presParOf" srcId="{D2335101-35B2-4C8E-8AC7-0DCDF4FE8840}" destId="{F4F1A43F-8EE5-4F54-8390-6A876EEE2343}" srcOrd="1" destOrd="0" presId="urn:microsoft.com/office/officeart/2005/8/layout/hierarchy2"/>
    <dgm:cxn modelId="{9D80C195-7423-4557-B784-BA0B243422FA}" type="presParOf" srcId="{F4F1A43F-8EE5-4F54-8390-6A876EEE2343}" destId="{82E9A462-6A94-4712-BFFF-0BE2EFC5239A}" srcOrd="0" destOrd="0" presId="urn:microsoft.com/office/officeart/2005/8/layout/hierarchy2"/>
    <dgm:cxn modelId="{D88EBC6E-293D-4615-8846-94AEB84FDE47}" type="presParOf" srcId="{F4F1A43F-8EE5-4F54-8390-6A876EEE2343}" destId="{4867E515-07DA-480E-83A4-F1F1D5DD4C90}" srcOrd="1" destOrd="0" presId="urn:microsoft.com/office/officeart/2005/8/layout/hierarchy2"/>
    <dgm:cxn modelId="{A43B6401-AB1B-48DC-B4BE-0B17F4E7B4B5}" type="presParOf" srcId="{4867E515-07DA-480E-83A4-F1F1D5DD4C90}" destId="{6CED2D78-A585-4CA2-B74A-E632F5AC490F}" srcOrd="0" destOrd="0" presId="urn:microsoft.com/office/officeart/2005/8/layout/hierarchy2"/>
    <dgm:cxn modelId="{A041373D-4985-4479-A147-44FA9C300C19}" type="presParOf" srcId="{6CED2D78-A585-4CA2-B74A-E632F5AC490F}" destId="{6919C450-A39A-472B-8958-3DFC5EEC14BE}" srcOrd="0" destOrd="0" presId="urn:microsoft.com/office/officeart/2005/8/layout/hierarchy2"/>
    <dgm:cxn modelId="{63C2D070-DD01-4BE8-B912-FD2B8BDD3B90}" type="presParOf" srcId="{4867E515-07DA-480E-83A4-F1F1D5DD4C90}" destId="{D4CCA8FB-0138-499E-88DE-6FF7AE51F1CE}" srcOrd="1" destOrd="0" presId="urn:microsoft.com/office/officeart/2005/8/layout/hierarchy2"/>
    <dgm:cxn modelId="{83FBD0BA-7C79-4468-9245-3334DFEECB82}" type="presParOf" srcId="{D4CCA8FB-0138-499E-88DE-6FF7AE51F1CE}" destId="{FD756EED-8093-40F8-B69F-EAF7B998B0F3}" srcOrd="0" destOrd="0" presId="urn:microsoft.com/office/officeart/2005/8/layout/hierarchy2"/>
    <dgm:cxn modelId="{87F523D7-4428-4DF4-BF2D-DCE15EDA8AC7}" type="presParOf" srcId="{D4CCA8FB-0138-499E-88DE-6FF7AE51F1CE}" destId="{59D867F7-FA5A-4B71-848D-12FBBDE8D22D}" srcOrd="1" destOrd="0" presId="urn:microsoft.com/office/officeart/2005/8/layout/hierarchy2"/>
    <dgm:cxn modelId="{073344B1-7D28-4689-9151-EDCD93B96797}" type="presParOf" srcId="{4867E515-07DA-480E-83A4-F1F1D5DD4C90}" destId="{79990165-F166-4C4D-AFAE-0F0FE9B257BB}" srcOrd="2" destOrd="0" presId="urn:microsoft.com/office/officeart/2005/8/layout/hierarchy2"/>
    <dgm:cxn modelId="{7881FFF5-1257-47DD-8C12-95A6936B87DC}" type="presParOf" srcId="{79990165-F166-4C4D-AFAE-0F0FE9B257BB}" destId="{2DBD3D46-4FC3-45BF-882F-3C5C921F2191}" srcOrd="0" destOrd="0" presId="urn:microsoft.com/office/officeart/2005/8/layout/hierarchy2"/>
    <dgm:cxn modelId="{D5BF4A31-FDBC-4FA9-9732-19DE0734DCFD}" type="presParOf" srcId="{4867E515-07DA-480E-83A4-F1F1D5DD4C90}" destId="{011D9AF3-4660-4600-865C-107BCFC78F12}" srcOrd="3" destOrd="0" presId="urn:microsoft.com/office/officeart/2005/8/layout/hierarchy2"/>
    <dgm:cxn modelId="{443FA7C9-0CD0-46B5-B637-16B49478CD23}" type="presParOf" srcId="{011D9AF3-4660-4600-865C-107BCFC78F12}" destId="{4D23D686-5257-4890-9E03-8440FAB0DB24}" srcOrd="0" destOrd="0" presId="urn:microsoft.com/office/officeart/2005/8/layout/hierarchy2"/>
    <dgm:cxn modelId="{307B587C-F03B-43D3-9CE9-A40EBB9459C9}" type="presParOf" srcId="{011D9AF3-4660-4600-865C-107BCFC78F12}" destId="{C52043F4-863D-4BAD-AC7C-B4AD4433BBF9}" srcOrd="1" destOrd="0" presId="urn:microsoft.com/office/officeart/2005/8/layout/hierarchy2"/>
    <dgm:cxn modelId="{21386CE8-4211-4984-BBED-728907BCDE88}" type="presParOf" srcId="{4867E515-07DA-480E-83A4-F1F1D5DD4C90}" destId="{C2EF29B5-0D7C-40B0-84B6-06BDD163CC25}" srcOrd="4" destOrd="0" presId="urn:microsoft.com/office/officeart/2005/8/layout/hierarchy2"/>
    <dgm:cxn modelId="{4E0C2639-8D4F-4D76-8AEB-1A6C4FE560F1}" type="presParOf" srcId="{C2EF29B5-0D7C-40B0-84B6-06BDD163CC25}" destId="{AAD55354-3380-44E8-9B88-1619D45A269F}" srcOrd="0" destOrd="0" presId="urn:microsoft.com/office/officeart/2005/8/layout/hierarchy2"/>
    <dgm:cxn modelId="{DFB0A453-2E75-4B4E-AB6E-23EA4F707569}" type="presParOf" srcId="{4867E515-07DA-480E-83A4-F1F1D5DD4C90}" destId="{2F5530E8-F72B-449A-9B86-3C1E1BA16EA8}" srcOrd="5" destOrd="0" presId="urn:microsoft.com/office/officeart/2005/8/layout/hierarchy2"/>
    <dgm:cxn modelId="{B46181D0-7446-4AC3-B624-58BBF737542C}" type="presParOf" srcId="{2F5530E8-F72B-449A-9B86-3C1E1BA16EA8}" destId="{E7426F39-4937-4F73-B762-A9C10712F941}" srcOrd="0" destOrd="0" presId="urn:microsoft.com/office/officeart/2005/8/layout/hierarchy2"/>
    <dgm:cxn modelId="{773005E2-92EA-44CA-8410-246CE2DC68BF}" type="presParOf" srcId="{2F5530E8-F72B-449A-9B86-3C1E1BA16EA8}" destId="{27F6DA90-4DC1-484C-8843-009F30BA9CA3}" srcOrd="1" destOrd="0" presId="urn:microsoft.com/office/officeart/2005/8/layout/hierarchy2"/>
    <dgm:cxn modelId="{20228551-7DFA-4817-8AD5-F23F2D299A86}" type="presParOf" srcId="{D2335101-35B2-4C8E-8AC7-0DCDF4FE8840}" destId="{BE85AE0A-1F9A-4526-97FC-11C884AAE4D8}" srcOrd="2" destOrd="0" presId="urn:microsoft.com/office/officeart/2005/8/layout/hierarchy2"/>
    <dgm:cxn modelId="{2B3BA282-2B86-43E7-994A-23FE9FFA0844}" type="presParOf" srcId="{BE85AE0A-1F9A-4526-97FC-11C884AAE4D8}" destId="{7C7ED4CF-FFFC-4D72-BDE8-03AFE18DE909}" srcOrd="0" destOrd="0" presId="urn:microsoft.com/office/officeart/2005/8/layout/hierarchy2"/>
    <dgm:cxn modelId="{306DC350-4678-4002-A21C-95E836321A06}" type="presParOf" srcId="{D2335101-35B2-4C8E-8AC7-0DCDF4FE8840}" destId="{E456200F-C4EC-4B52-BD32-0083B7EA5D52}" srcOrd="3" destOrd="0" presId="urn:microsoft.com/office/officeart/2005/8/layout/hierarchy2"/>
    <dgm:cxn modelId="{78C82540-F2C7-48E0-A3DF-96739F1F7E64}" type="presParOf" srcId="{E456200F-C4EC-4B52-BD32-0083B7EA5D52}" destId="{4A08E9BE-31BF-4412-965F-0A4465450D68}" srcOrd="0" destOrd="0" presId="urn:microsoft.com/office/officeart/2005/8/layout/hierarchy2"/>
    <dgm:cxn modelId="{6DB7B08F-0E4E-4577-B4E0-2FE271828BA6}" type="presParOf" srcId="{E456200F-C4EC-4B52-BD32-0083B7EA5D52}" destId="{900ECFFD-EA6B-40F0-A955-4AC93F7F5936}" srcOrd="1" destOrd="0" presId="urn:microsoft.com/office/officeart/2005/8/layout/hierarchy2"/>
    <dgm:cxn modelId="{7C708361-B03D-44DA-B445-0928A28F85A9}" type="presParOf" srcId="{900ECFFD-EA6B-40F0-A955-4AC93F7F5936}" destId="{61B71C44-E524-458F-9DD2-CED467B55246}" srcOrd="0" destOrd="0" presId="urn:microsoft.com/office/officeart/2005/8/layout/hierarchy2"/>
    <dgm:cxn modelId="{8E8BEA22-D12C-443C-A01E-3FAFA9F8EA02}" type="presParOf" srcId="{61B71C44-E524-458F-9DD2-CED467B55246}" destId="{877AE622-00F5-4AE0-9711-A0A231FADC93}" srcOrd="0" destOrd="0" presId="urn:microsoft.com/office/officeart/2005/8/layout/hierarchy2"/>
    <dgm:cxn modelId="{303CDCB0-FF12-446E-B972-C0F6654FE744}" type="presParOf" srcId="{900ECFFD-EA6B-40F0-A955-4AC93F7F5936}" destId="{800E582D-C89F-40A8-84FE-E2842BDA419B}" srcOrd="1" destOrd="0" presId="urn:microsoft.com/office/officeart/2005/8/layout/hierarchy2"/>
    <dgm:cxn modelId="{F3E5CDB7-E340-4DCD-AE0F-7DE1A93CDB1B}" type="presParOf" srcId="{800E582D-C89F-40A8-84FE-E2842BDA419B}" destId="{4466C743-B347-472E-ABFC-37E4E66F00CA}" srcOrd="0" destOrd="0" presId="urn:microsoft.com/office/officeart/2005/8/layout/hierarchy2"/>
    <dgm:cxn modelId="{052F24E4-6052-4539-BF35-C047D6C21330}" type="presParOf" srcId="{800E582D-C89F-40A8-84FE-E2842BDA419B}" destId="{296E6622-5B89-4B59-AB19-6BCC8576D2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65CCF-8F74-4969-8EF0-7927F5E39156}">
      <dsp:nvSpPr>
        <dsp:cNvPr id="0" name=""/>
        <dsp:cNvSpPr/>
      </dsp:nvSpPr>
      <dsp:spPr>
        <a:xfrm>
          <a:off x="0" y="1632824"/>
          <a:ext cx="3385572" cy="349345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none" kern="1200" dirty="0"/>
            <a:t>Identify GSU </a:t>
          </a:r>
          <a:br>
            <a:rPr lang="en-US" sz="2400" b="1" i="1" u="none" kern="1200" dirty="0"/>
          </a:br>
          <a:r>
            <a:rPr lang="en-US" sz="1800" kern="1200" dirty="0"/>
            <a:t>(scale, location, report type)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kern="1200" dirty="0"/>
          </a:br>
          <a:r>
            <a:rPr lang="en-US" sz="1800" b="1" kern="1200" dirty="0"/>
            <a:t>(</a:t>
          </a:r>
          <a:r>
            <a:rPr lang="en-US" sz="2400" b="1" u="sng" kern="1200" dirty="0"/>
            <a:t>1) VIEW MAP*</a:t>
          </a:r>
          <a:br>
            <a:rPr lang="en-US" sz="1800" kern="1200" dirty="0"/>
          </a:br>
          <a:r>
            <a:rPr lang="en-US" sz="1800" kern="1200" dirty="0"/>
            <a:t> (Spatial Access Gateway to Web Reports, Flagged Indicators, &amp; Visualizations)</a:t>
          </a:r>
          <a:br>
            <a:rPr lang="en-US" sz="1800" kern="1200" dirty="0"/>
          </a:br>
          <a:endParaRPr lang="en-US" sz="18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(2) VIEW REPORTS</a:t>
          </a:r>
          <a:br>
            <a:rPr lang="en-US" sz="1800" kern="1200" dirty="0"/>
          </a:br>
          <a:r>
            <a:rPr lang="en-US" sz="1800" kern="1200" dirty="0"/>
            <a:t> (Non-Spatial Access Gateway to Web Reports)</a:t>
          </a:r>
        </a:p>
      </dsp:txBody>
      <dsp:txXfrm>
        <a:off x="99160" y="1731984"/>
        <a:ext cx="3187252" cy="3295133"/>
      </dsp:txXfrm>
    </dsp:sp>
    <dsp:sp modelId="{A84ADA0F-7410-420C-97F7-83AF9AD169EE}">
      <dsp:nvSpPr>
        <dsp:cNvPr id="0" name=""/>
        <dsp:cNvSpPr/>
      </dsp:nvSpPr>
      <dsp:spPr>
        <a:xfrm rot="18179468">
          <a:off x="2978563" y="2611744"/>
          <a:ext cx="1787119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787119" y="18329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27445" y="2585395"/>
        <a:ext cx="89355" cy="89355"/>
      </dsp:txXfrm>
    </dsp:sp>
    <dsp:sp modelId="{82E9A462-6A94-4712-BFFF-0BE2EFC5239A}">
      <dsp:nvSpPr>
        <dsp:cNvPr id="0" name=""/>
        <dsp:cNvSpPr/>
      </dsp:nvSpPr>
      <dsp:spPr>
        <a:xfrm>
          <a:off x="4358675" y="906118"/>
          <a:ext cx="2416695" cy="19489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(3) Web Reports*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Rankings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Statistics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Values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Graphics</a:t>
          </a:r>
        </a:p>
      </dsp:txBody>
      <dsp:txXfrm>
        <a:off x="4415758" y="963201"/>
        <a:ext cx="2302529" cy="1834789"/>
      </dsp:txXfrm>
    </dsp:sp>
    <dsp:sp modelId="{6CED2D78-A585-4CA2-B74A-E632F5AC490F}">
      <dsp:nvSpPr>
        <dsp:cNvPr id="0" name=""/>
        <dsp:cNvSpPr/>
      </dsp:nvSpPr>
      <dsp:spPr>
        <a:xfrm rot="18757602">
          <a:off x="6544997" y="1337131"/>
          <a:ext cx="1427423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7423" y="18329"/>
              </a:lnTo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3023" y="1319774"/>
        <a:ext cx="71371" cy="71371"/>
      </dsp:txXfrm>
    </dsp:sp>
    <dsp:sp modelId="{FD756EED-8093-40F8-B69F-EAF7B998B0F3}">
      <dsp:nvSpPr>
        <dsp:cNvPr id="0" name=""/>
        <dsp:cNvSpPr/>
      </dsp:nvSpPr>
      <dsp:spPr>
        <a:xfrm>
          <a:off x="7742048" y="226150"/>
          <a:ext cx="3225925" cy="12083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Factors 80</a:t>
          </a:r>
          <a:r>
            <a:rPr lang="en-US" sz="2200" b="1" kern="1200" baseline="30000" dirty="0"/>
            <a:t>th</a:t>
          </a:r>
          <a:r>
            <a:rPr lang="en-US" sz="2200" b="1" kern="1200" dirty="0"/>
            <a:t> Pctl.</a:t>
          </a:r>
          <a:br>
            <a:rPr lang="en-US" sz="2200" b="1" kern="1200" dirty="0"/>
          </a:br>
          <a:r>
            <a:rPr lang="en-US" sz="2200" b="1" kern="1200" dirty="0"/>
            <a:t>Risk Factors 0-100  Pctl.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Risk Comparison </a:t>
          </a:r>
        </a:p>
      </dsp:txBody>
      <dsp:txXfrm>
        <a:off x="7777439" y="261541"/>
        <a:ext cx="3155143" cy="1137565"/>
      </dsp:txXfrm>
    </dsp:sp>
    <dsp:sp modelId="{79990165-F166-4C4D-AFAE-0F0FE9B257BB}">
      <dsp:nvSpPr>
        <dsp:cNvPr id="0" name=""/>
        <dsp:cNvSpPr/>
      </dsp:nvSpPr>
      <dsp:spPr>
        <a:xfrm rot="745490">
          <a:off x="6763304" y="1973105"/>
          <a:ext cx="103029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030297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2696" y="1965677"/>
        <a:ext cx="51514" cy="51514"/>
      </dsp:txXfrm>
    </dsp:sp>
    <dsp:sp modelId="{4D23D686-5257-4890-9E03-8440FAB0DB24}">
      <dsp:nvSpPr>
        <dsp:cNvPr id="0" name=""/>
        <dsp:cNvSpPr/>
      </dsp:nvSpPr>
      <dsp:spPr>
        <a:xfrm>
          <a:off x="7781536" y="1532628"/>
          <a:ext cx="3197384" cy="113929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Full Risk Data Report</a:t>
          </a:r>
          <a:br>
            <a:rPr lang="en-US" sz="2000" b="1" kern="1200" dirty="0"/>
          </a:br>
          <a:r>
            <a:rPr lang="en-US" sz="2000" b="1" kern="1200" dirty="0"/>
            <a:t> </a:t>
          </a:r>
          <a:r>
            <a:rPr lang="en-US" sz="1200" kern="1200" dirty="0"/>
            <a:t>(Region-County-Community Scales; </a:t>
          </a:r>
          <a:br>
            <a:rPr lang="en-US" sz="1200" kern="1200" dirty="0"/>
          </a:br>
          <a:r>
            <a:rPr lang="en-US" sz="1200" kern="1200" dirty="0"/>
            <a:t>1 Table) </a:t>
          </a:r>
        </a:p>
      </dsp:txBody>
      <dsp:txXfrm>
        <a:off x="7814905" y="1565997"/>
        <a:ext cx="3130646" cy="1072552"/>
      </dsp:txXfrm>
    </dsp:sp>
    <dsp:sp modelId="{C2EF29B5-0D7C-40B0-84B6-06BDD163CC25}">
      <dsp:nvSpPr>
        <dsp:cNvPr id="0" name=""/>
        <dsp:cNvSpPr/>
      </dsp:nvSpPr>
      <dsp:spPr>
        <a:xfrm rot="2969063">
          <a:off x="6512983" y="2431631"/>
          <a:ext cx="1497875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97875" y="18329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4474" y="2412513"/>
        <a:ext cx="74893" cy="74893"/>
      </dsp:txXfrm>
    </dsp:sp>
    <dsp:sp modelId="{E7426F39-4937-4F73-B762-A9C10712F941}">
      <dsp:nvSpPr>
        <dsp:cNvPr id="0" name=""/>
        <dsp:cNvSpPr/>
      </dsp:nvSpPr>
      <dsp:spPr>
        <a:xfrm>
          <a:off x="7748472" y="2750968"/>
          <a:ext cx="3287551" cy="53671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Building Level </a:t>
          </a:r>
          <a:r>
            <a:rPr lang="en-US" sz="2200" b="0" kern="1200" dirty="0"/>
            <a:t>(password)</a:t>
          </a:r>
        </a:p>
      </dsp:txBody>
      <dsp:txXfrm>
        <a:off x="7764192" y="2766688"/>
        <a:ext cx="3256111" cy="505271"/>
      </dsp:txXfrm>
    </dsp:sp>
    <dsp:sp modelId="{BE85AE0A-1F9A-4526-97FC-11C884AAE4D8}">
      <dsp:nvSpPr>
        <dsp:cNvPr id="0" name=""/>
        <dsp:cNvSpPr/>
      </dsp:nvSpPr>
      <dsp:spPr>
        <a:xfrm rot="3192422">
          <a:off x="3059749" y="4011775"/>
          <a:ext cx="1624748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624748" y="1832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1504" y="3989485"/>
        <a:ext cx="81237" cy="81237"/>
      </dsp:txXfrm>
    </dsp:sp>
    <dsp:sp modelId="{4A08E9BE-31BF-4412-965F-0A4465450D68}">
      <dsp:nvSpPr>
        <dsp:cNvPr id="0" name=""/>
        <dsp:cNvSpPr/>
      </dsp:nvSpPr>
      <dsp:spPr>
        <a:xfrm>
          <a:off x="4358675" y="4076483"/>
          <a:ext cx="2416695" cy="120834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(4) LIBRARY*</a:t>
          </a:r>
          <a:br>
            <a:rPr lang="en-US" sz="1800" kern="1200" dirty="0"/>
          </a:br>
          <a:r>
            <a:rPr lang="en-US" sz="1800" kern="1200" dirty="0"/>
            <a:t>Visual Media &amp; Document Catalog</a:t>
          </a:r>
        </a:p>
      </dsp:txBody>
      <dsp:txXfrm>
        <a:off x="4394066" y="4111874"/>
        <a:ext cx="2345913" cy="1137565"/>
      </dsp:txXfrm>
    </dsp:sp>
    <dsp:sp modelId="{61B71C44-E524-458F-9DD2-CED467B55246}">
      <dsp:nvSpPr>
        <dsp:cNvPr id="0" name=""/>
        <dsp:cNvSpPr/>
      </dsp:nvSpPr>
      <dsp:spPr>
        <a:xfrm rot="21496619">
          <a:off x="6775048" y="4640934"/>
          <a:ext cx="142303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1423037" y="18329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0991" y="4623687"/>
        <a:ext cx="71151" cy="71151"/>
      </dsp:txXfrm>
    </dsp:sp>
    <dsp:sp modelId="{4466C743-B347-472E-ABFC-37E4E66F00CA}">
      <dsp:nvSpPr>
        <dsp:cNvPr id="0" name=""/>
        <dsp:cNvSpPr/>
      </dsp:nvSpPr>
      <dsp:spPr>
        <a:xfrm>
          <a:off x="8197764" y="3611469"/>
          <a:ext cx="2416695" cy="20528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Animations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Static Graphics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Docs</a:t>
          </a:r>
        </a:p>
      </dsp:txBody>
      <dsp:txXfrm>
        <a:off x="8257888" y="3671593"/>
        <a:ext cx="2296447" cy="193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004C-7D73-4C25-8F6B-62912A12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1B31B-46F3-493C-BACD-C5C4FE0DE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A711-1D1B-452C-B711-9FD8998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943B-9065-4EF4-89EC-2846B5D0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4521-D8AC-4C04-8BE1-2121E824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9A9B-6E89-4892-80D3-FD714586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F7BF-5512-4E65-9B1A-46C57AA31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15A7-ADB2-4C3F-B94E-39EC0213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1D4F-E7F8-4193-8588-9DADC85F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A856-B9E9-4512-B984-418DD186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56FC8-D5EB-4E4C-8501-31A117A0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1734-60AC-4529-B964-0E564C9BA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7321-170F-404A-B546-749B90B5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869A-467F-46BC-B8DE-2056D671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2780-A206-4DB9-B1C3-53CAC51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F2AE-65EB-49B9-8356-2349C222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689C-823E-412B-9303-861C6E32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B346-1D72-4BC8-8D74-F2C87E17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539A-CC5C-46D7-AF2E-1B70A385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2291-78CF-4EAB-B7E8-39C23586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5464-5C8E-4294-B77F-13F821C7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B3C0-F781-4CE5-86B9-D13817BB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AA94-543A-45C3-A369-E1AB7677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8217-4163-47A6-8792-313C330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8CC7-2794-4130-B5C5-732AA1A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7CC-21AE-49A9-A774-7F311EC1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8C3A-378B-44A3-B60C-13C861481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8CF47-D00D-4799-BA55-0E6451470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10D0-609F-49E9-86BB-9E8D7DD3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0DDDA-EDCB-43F8-8C5D-3B632929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5243-F579-4BEF-AA6E-112BC2DC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FB1B-C28F-495E-A430-701FF097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0F07-DF5F-4446-9461-1DB72B6E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8602-8113-4A99-A424-9B5C7DFC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7A99E-8D5E-45FE-89DC-5226E03A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929CB-1E9E-4F01-A0AC-913E8097C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50F9A-FEA3-4F46-BB2A-75EFFB7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6D115-BCA6-4925-80C0-7E971F76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B267-693E-44B8-BD0E-58F21BCE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BE80-9C2F-4DEC-96B5-9DB66D5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7396E-244B-4C84-AA4C-2A261E09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46A79-C26E-4390-BBDC-5625F9C3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C02D-A3C9-47D3-ABB3-B700FDB0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01B68-59E9-441B-9287-D046F14E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0B11C-D867-43D7-A87D-6E36F720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2253-072E-40DA-982A-0889D45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117F-F3D8-481E-9799-E2F92AE9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57D8-81C5-4391-9E2F-14D88828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4DA9-CE12-4786-8004-6C03A741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591ED-AA2E-4833-99F0-7F23C211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FAC0E-0CB3-4ED0-BB11-90FAD0E4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D0A73-F275-42A9-B23F-0E0624F7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AB77-5E18-4CE1-BB5B-DA24059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FEBD2-FE44-41DD-921A-3DC7F5EB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60646-86E0-44EF-8C54-1B4DA7663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8C350-DD7F-4031-B790-E767CFD4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51CED-AD87-4CB9-8951-39CAC2C9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ADEA-842A-43EC-94FA-A3AEE99C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183C9-026D-423D-9279-E88D7E98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A6E4-4B0E-463C-A23A-CC5C3F27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70CA-BC07-4222-9056-6E6D385AC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E7DD-3968-4413-804D-9DD8D750EE1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04E1-9972-4EB8-B97B-30D41776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9466-B672-4052-9369-3644E067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BDF2-D774-4872-8E04-01E5E799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zards.fema.gov/nr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hazards.fema.gov/nri/report/viewer?dataLOD=Counties&amp;dataIDs=C54045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s://hazards.fema.gov/nri/report/viewer?dataLOD=Counties&amp;dataIDs=C54045" TargetMode="External"/><Relationship Id="rId12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51" y="1143213"/>
            <a:ext cx="466790" cy="6668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 Architecture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Diagram 2"/>
          <p:cNvGraphicFramePr/>
          <p:nvPr/>
        </p:nvGraphicFramePr>
        <p:xfrm>
          <a:off x="748145" y="852055"/>
          <a:ext cx="11036024" cy="593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870" y="757347"/>
            <a:ext cx="335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GSU = Geographic Scale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870" y="1041814"/>
            <a:ext cx="39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Scales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State, Regional Council, County, Community, Unincorporated Area, Incorporated Place, Watershed, River/Stream, Building (Reports Only)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28064" y="3719945"/>
            <a:ext cx="21221" cy="123842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4612" y="1388150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Separate tab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613" y="6159915"/>
            <a:ext cx="17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External Links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28" y="6159915"/>
            <a:ext cx="3369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* </a:t>
            </a:r>
            <a:r>
              <a:rPr lang="en-US" sz="1400" b="1" i="1" dirty="0">
                <a:solidFill>
                  <a:srgbClr val="C00000"/>
                </a:solidFill>
              </a:rPr>
              <a:t>User Shared Links: </a:t>
            </a:r>
            <a:r>
              <a:rPr lang="en-US" sz="1400" i="1" dirty="0">
                <a:solidFill>
                  <a:srgbClr val="C00000"/>
                </a:solidFill>
              </a:rPr>
              <a:t>Maps, Reports, or Catalog Query Web URLs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508" y="2716379"/>
            <a:ext cx="466790" cy="66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46" y="4517275"/>
            <a:ext cx="466790" cy="6668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3291" y="904480"/>
            <a:ext cx="177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248206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45626"/>
            <a:ext cx="4399283" cy="6112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AC008-8CCD-48D6-B8C4-19A0FFA8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8881" y="641765"/>
            <a:ext cx="14221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7FF66-8784-405E-91AA-8B8EADBCE1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1A7B52-3187-4286-9C7E-F65BAEC97F42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80th Percentile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4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48835"/>
            <a:ext cx="4399283" cy="610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F2A8-D4B2-4D57-9AED-27DB3ADAF9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14910"/>
          <a:stretch/>
        </p:blipFill>
        <p:spPr>
          <a:xfrm>
            <a:off x="12067184" y="641765"/>
            <a:ext cx="134147" cy="6216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181166-7173-4B4D-BBE2-B465BFD31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425328-028C-4267-8872-BFBCBB2D49D0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80th Percentile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358" y="768008"/>
            <a:ext cx="4399283" cy="6067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1AB40-5E8F-47D3-A6F9-A11B448C1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8109" y="641765"/>
            <a:ext cx="173222" cy="6216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2A198-34D0-4286-B424-064958FB2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6CA3A0-2AFF-454D-887D-97194985FAA6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80th Percentile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27DC9DB-E527-42A1-84C6-BF5D3A30A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22" y="781423"/>
            <a:ext cx="11134956" cy="58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CB1CD9F8-0D98-4286-9A92-2E1A5962A68F}"/>
              </a:ext>
            </a:extLst>
          </p:cNvPr>
          <p:cNvSpPr txBox="1"/>
          <p:nvPr/>
        </p:nvSpPr>
        <p:spPr>
          <a:xfrm>
            <a:off x="277750" y="758728"/>
            <a:ext cx="280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Landing page similar to </a:t>
            </a: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NRI</a:t>
            </a:r>
            <a:endPara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DDDAB99-5A5A-4697-9B16-C818A79BA9BA}"/>
              </a:ext>
            </a:extLst>
          </p:cNvPr>
          <p:cNvSpPr txBox="1"/>
          <p:nvPr/>
        </p:nvSpPr>
        <p:spPr>
          <a:xfrm>
            <a:off x="3086100" y="1078167"/>
            <a:ext cx="616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Risk Explorer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2010F4D-0EA3-4529-9EF6-1F755FC67DC0}"/>
              </a:ext>
            </a:extLst>
          </p:cNvPr>
          <p:cNvSpPr/>
          <p:nvPr/>
        </p:nvSpPr>
        <p:spPr>
          <a:xfrm>
            <a:off x="2505073" y="2098221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2EB4E41-DB7D-4F46-A57B-82570939F059}"/>
              </a:ext>
            </a:extLst>
          </p:cNvPr>
          <p:cNvSpPr/>
          <p:nvPr/>
        </p:nvSpPr>
        <p:spPr>
          <a:xfrm>
            <a:off x="6095999" y="2098220"/>
            <a:ext cx="3247691" cy="826015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48B4DD8-03B8-4DA9-BAC3-941635DA60C3}"/>
              </a:ext>
            </a:extLst>
          </p:cNvPr>
          <p:cNvSpPr/>
          <p:nvPr/>
        </p:nvSpPr>
        <p:spPr>
          <a:xfrm>
            <a:off x="2505075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Documents Library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D4C862B-79F5-46EA-A12C-14563721E965}"/>
              </a:ext>
            </a:extLst>
          </p:cNvPr>
          <p:cNvSpPr/>
          <p:nvPr/>
        </p:nvSpPr>
        <p:spPr>
          <a:xfrm>
            <a:off x="2505074" y="3301635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Visualizations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B3D0146-BE10-46C6-B14C-69B51EFF014C}"/>
              </a:ext>
            </a:extLst>
          </p:cNvPr>
          <p:cNvSpPr/>
          <p:nvPr/>
        </p:nvSpPr>
        <p:spPr>
          <a:xfrm>
            <a:off x="6096000" y="3305442"/>
            <a:ext cx="3247691" cy="826014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23A70BD-F98E-46CA-A7AD-68ADE20EF121}"/>
              </a:ext>
            </a:extLst>
          </p:cNvPr>
          <p:cNvSpPr/>
          <p:nvPr/>
        </p:nvSpPr>
        <p:spPr>
          <a:xfrm>
            <a:off x="6095999" y="4474336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  <a:endParaRPr lang="en-US" sz="1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B7EBCA9-0B09-4C18-A5D7-EFA5B01C911E}"/>
              </a:ext>
            </a:extLst>
          </p:cNvPr>
          <p:cNvSpPr/>
          <p:nvPr/>
        </p:nvSpPr>
        <p:spPr>
          <a:xfrm>
            <a:off x="2505074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C83F8DC-2820-4AFA-A2C6-44A9E9F3E705}"/>
              </a:ext>
            </a:extLst>
          </p:cNvPr>
          <p:cNvSpPr/>
          <p:nvPr/>
        </p:nvSpPr>
        <p:spPr>
          <a:xfrm>
            <a:off x="6095999" y="5563518"/>
            <a:ext cx="3247691" cy="746301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52722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434" y="1137313"/>
            <a:ext cx="6346288" cy="5637996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877ED8-A3ED-44C7-8438-9D0B8540BCB3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332AC7E9-CEC5-4517-9807-ACE3A8293845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387A380-DD97-466C-ACD4-413470A69CC1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64C93-644D-42F1-AD9D-7FB5DA0173C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26DDFAF-9FD1-4658-9B31-0D30B8AF36E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912FDC-520F-4FB1-B1B9-2C623E263A08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13C1275F-7186-4144-BD5D-1229C6551AC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EA4956-1473-44DD-9BB3-8D1CE91C63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FA0722F9-3C5D-4D10-9F57-F229B53AB0F0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Isosceles Triangle 183">
                <a:extLst>
                  <a:ext uri="{FF2B5EF4-FFF2-40B4-BE49-F238E27FC236}">
                    <a16:creationId xmlns:a16="http://schemas.microsoft.com/office/drawing/2014/main" id="{2C8298F0-1015-4A90-8056-9D15B7C5DB38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801E1-47EF-4490-A505-F397A56F7CE4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74A60B6-6F90-4751-B524-8B849674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D769DDF-E44E-45F8-A13B-338FD93CA7A6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2F589081-2E4E-4711-9EBC-117B9BDAAF00}"/>
              </a:ext>
            </a:extLst>
          </p:cNvPr>
          <p:cNvSpPr txBox="1"/>
          <p:nvPr/>
        </p:nvSpPr>
        <p:spPr>
          <a:xfrm>
            <a:off x="11460265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699E662-4798-499C-85B0-5C9E853D4509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AEB4EE4-19CF-4B59-B76B-BFCB79F07A23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1C5AC03-7C1F-449B-858C-1684184AE33A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09A2491-AFE9-403C-A1E4-7FABB50E420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4F0ABB5-DDD2-470F-A654-8303ADECC91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6" name="Picture 195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D6B2662-C9F7-4276-9F19-33254928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BAB504-58A5-4E4E-B243-D52C0FFA7CC8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C93ACF-7FEA-4074-8E6E-0DD64377AF70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8F4F10-2149-489C-810F-F5CB2BB780B7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2351726-051F-45CD-AE66-7ACFADDE66FE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04" name="Picture 2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1DA7F0DC-F7EF-4398-A427-E0D6C5DDD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1B47CDD-96AE-4565-80F7-B60F6D1BDFAA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0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F69A0D19-F0B8-405D-AA22-B27A56683EBC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26D09E-FC3D-45CA-AB31-FB3CE0663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AC14616-6A64-4D80-B400-AA3104EF957E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434" y="1137313"/>
            <a:ext cx="6346288" cy="5637996"/>
          </a:xfrm>
          <a:prstGeom prst="rect">
            <a:avLst/>
          </a:prstGeom>
          <a:ln w="19050">
            <a:noFill/>
          </a:ln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CED542-D019-4A40-96E3-148D04131C72}"/>
              </a:ext>
            </a:extLst>
          </p:cNvPr>
          <p:cNvGrpSpPr/>
          <p:nvPr/>
        </p:nvGrpSpPr>
        <p:grpSpPr>
          <a:xfrm>
            <a:off x="277681" y="957495"/>
            <a:ext cx="1946566" cy="1937788"/>
            <a:chOff x="3834885" y="1491212"/>
            <a:chExt cx="1916291" cy="193778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A90D505-8444-4CF8-9EFD-A6DB8EE4ACFE}"/>
                </a:ext>
              </a:extLst>
            </p:cNvPr>
            <p:cNvSpPr/>
            <p:nvPr/>
          </p:nvSpPr>
          <p:spPr>
            <a:xfrm>
              <a:off x="3834885" y="1491212"/>
              <a:ext cx="1916291" cy="1937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Cumulative Index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Floodplain Area 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Floodplain Length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Declared Flood Disasters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Median Flood Depth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Floodplain Count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Floodway Count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Floodplain Ratio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Density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Median Building Value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Mobile Homes Ratio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Subgrade Basements Ratio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7FC3A54-45B0-4963-A704-19E58B25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9364" y="1522723"/>
              <a:ext cx="177146" cy="18704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57EAFDF-4328-4C4A-8197-A284DF2A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2531" y="1504303"/>
              <a:ext cx="104642" cy="190564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B39C1C-EFE9-4148-B2BD-64D9B28A52F0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B57FFB-A407-4891-B35B-7EC9665AA68A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5B84B-8AC5-4721-806C-042E5739F89A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A46FB3A-64A5-4E4A-93AC-CE5C769C64FD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BAAA2C7E-C53F-4E9D-850C-9F0587B782E4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F784C9A-BE29-4B26-BE31-A9C48BDC8691}"/>
              </a:ext>
            </a:extLst>
          </p:cNvPr>
          <p:cNvSpPr txBox="1"/>
          <p:nvPr/>
        </p:nvSpPr>
        <p:spPr>
          <a:xfrm>
            <a:off x="11460265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2DD87F5-7BD4-44B9-B927-CC73B87D46B4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6C0996D-994E-4B9C-AAF6-50ED47DA8566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FB24A64-9AA5-4EB5-94FE-858CE1E271E6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BBFC433-BE81-4388-869A-B6CFD15F38F4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CFD610E-0810-4B30-8416-CFEA37136982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89" name="Picture 88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A8BB977-763C-4681-AAC3-D5AD149C4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C6AD250-38EA-445A-97C3-EEBE74A00E3E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B8541C-C186-4F21-BBC9-11F130AF7B91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D5096A-72C5-41B2-B56E-30A86E8F1F14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B72D810-2DB5-4592-AC82-6CCE25B8734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10" name="Picture 109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FD3593ED-3F75-4AA3-A1A9-E8C431224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8B52FDE-E646-483F-9CC5-D412D32ED3AF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2BAEA2-7FE2-40D5-A76C-0EEE8878F260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F944C68-7354-4F2E-B6E7-AE6411B9BA3C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368A661-9F0D-41F4-B07F-9E4020183C94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2EB40EB-7B21-4DBD-9C86-FAC5AC0C196B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F8BA2F6A-E080-4561-9FED-0D92A1EF083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3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434" y="1137313"/>
            <a:ext cx="6346288" cy="5637996"/>
          </a:xfrm>
          <a:prstGeom prst="rect">
            <a:avLst/>
          </a:prstGeom>
          <a:ln w="19050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7F509A-AB3B-4E11-ACF4-A3D268666690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3D65F41-EC64-4CA0-A2FE-EFD312BD7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8EABA9B-CDB8-48D0-86AA-6F43C43E3AE4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FAC798-F29D-43C9-9259-267836F8C2FA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2CAE056-61CC-416A-A5D6-DF37E25AB09B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5743505-6DA0-4287-B76C-4E5D4244BFF6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10C4FD-A983-4E7B-A72B-B8137013DD39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0AF0FAFA-EC10-4E24-BDC7-C072B83D0230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CED542-D019-4A40-96E3-148D04131C72}"/>
              </a:ext>
            </a:extLst>
          </p:cNvPr>
          <p:cNvGrpSpPr/>
          <p:nvPr/>
        </p:nvGrpSpPr>
        <p:grpSpPr>
          <a:xfrm>
            <a:off x="2350669" y="957495"/>
            <a:ext cx="1946566" cy="1289316"/>
            <a:chOff x="3834885" y="1491212"/>
            <a:chExt cx="1916291" cy="12893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A90D505-8444-4CF8-9EFD-A6DB8EE4ACFE}"/>
                </a:ext>
              </a:extLst>
            </p:cNvPr>
            <p:cNvSpPr/>
            <p:nvPr/>
          </p:nvSpPr>
          <p:spPr>
            <a:xfrm>
              <a:off x="3834885" y="1491212"/>
              <a:ext cx="1916291" cy="1289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State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PDC Region</a:t>
              </a:r>
            </a:p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County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Community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Incorporated Place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Unincorporated Area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Watershed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Major Stream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7FC3A54-45B0-4963-A704-19E58B25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8450" y="1888043"/>
              <a:ext cx="177146" cy="187043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F2E5AF9-F3AD-4703-8AF5-B14F64417D33}"/>
              </a:ext>
            </a:extLst>
          </p:cNvPr>
          <p:cNvSpPr txBox="1"/>
          <p:nvPr/>
        </p:nvSpPr>
        <p:spPr>
          <a:xfrm>
            <a:off x="11460265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83315FB-7CED-432B-AF8E-605201698106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1162996-AE4B-4AED-A091-26583B07EAA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3190FFD-EEB4-442B-BD22-0F86291649BF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4A34F60-F856-417D-9811-7B5DE71E80A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603AC94-DB5F-41D7-969B-5329B63B0A26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89" name="Picture 88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49AAB0D7-83BA-4626-A7F9-5B74B3B6F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DE0C66E-CC77-453C-A99C-C0DFF05461F7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309E3A4-D03E-4AA5-BAF6-1B7A5E4AB906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24B0D7F-11C5-4B86-8618-1681AB6D5673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5B4395E-1633-4F9C-B2DC-4E9F966C3596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4" name="Picture 10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FA311653-E840-4E8C-AFCF-9FC9F37B4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22669F4-B553-43F6-8521-0ECBF0E45378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B15CDD-F694-4E05-A3D2-99220705BA5C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01A9252E-48F2-4184-BCF0-BF4A00002D49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AC7544C-6B37-4B73-8309-1127EB7A4DB8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6CC6059-9B52-41EC-AEA4-A8B3BAFCE4B9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4F1E4374-7585-4D34-9659-182BBF0C0D12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1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5A0C919A-60D3-4F30-B192-450C33A66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434" y="1137313"/>
            <a:ext cx="6346288" cy="5637996"/>
          </a:xfrm>
          <a:prstGeom prst="rect">
            <a:avLst/>
          </a:prstGeom>
          <a:ln w="19050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96BB756-E5EA-4461-93A7-F9E4463250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23" b="2938"/>
          <a:stretch/>
        </p:blipFill>
        <p:spPr>
          <a:xfrm>
            <a:off x="305123" y="4796537"/>
            <a:ext cx="1152381" cy="15409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A584AF6-0F18-48F5-AB9F-BC9C643632FE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99F517D-9851-48AD-87C5-5ABEE5913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E8D8C88-6050-48E3-8BC5-A8941DC1D0BB}"/>
                </a:ext>
              </a:extLst>
            </p:cNvPr>
            <p:cNvSpPr/>
            <p:nvPr/>
          </p:nvSpPr>
          <p:spPr>
            <a:xfrm>
              <a:off x="697983" y="1250667"/>
              <a:ext cx="1294298" cy="186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Find a county or address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9EB020-37D2-4FDD-9825-A7393078FF5F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38A942B-94A1-49AF-9B45-65DC366B7A71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5C60C97-5D34-44C9-BB27-89ED9CE0F2E7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302289-189E-41F0-B824-6C857F1FA5FD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FD7DC5C3-EC1D-4B73-BDA2-6EA3EF9CE28D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8C3B1AF-3F9E-42AA-A0F8-CE69045906A7}"/>
              </a:ext>
            </a:extLst>
          </p:cNvPr>
          <p:cNvSpPr txBox="1"/>
          <p:nvPr/>
        </p:nvSpPr>
        <p:spPr>
          <a:xfrm>
            <a:off x="11460265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792D2F5-6277-42AF-8CE9-CFA508DD663D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EE5537A0-F8FF-4621-A305-2F0662817BDA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08F8281-22B0-44DA-86B9-95322B389856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A6051FE-47FC-4BDE-A2B3-97899EB3830C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A50B7367-A1EE-4DA2-BF56-E20F77E370AC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85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5A7B8F-4EBF-4351-BCEB-B057676E9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9974" r="22791" b="9820"/>
          <a:stretch/>
        </p:blipFill>
        <p:spPr>
          <a:xfrm>
            <a:off x="1" y="994709"/>
            <a:ext cx="8316686" cy="58632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8869CF-C78E-43DF-A1BC-63A62F9C933E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CB49DA3-7A74-4B7C-BECC-D78DAB94D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A18D2E4-5324-4592-8678-A24DD55F08E2}"/>
                </a:ext>
              </a:extLst>
            </p:cNvPr>
            <p:cNvSpPr/>
            <p:nvPr/>
          </p:nvSpPr>
          <p:spPr>
            <a:xfrm>
              <a:off x="697983" y="1250667"/>
              <a:ext cx="1260049" cy="16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Logan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0C00505-9CE6-4D49-A0FF-BB2E23E18549}"/>
              </a:ext>
            </a:extLst>
          </p:cNvPr>
          <p:cNvSpPr/>
          <p:nvPr/>
        </p:nvSpPr>
        <p:spPr>
          <a:xfrm>
            <a:off x="7889965" y="1005260"/>
            <a:ext cx="4301496" cy="58612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A49848-9787-4EA5-B116-F089173FF78C}"/>
              </a:ext>
            </a:extLst>
          </p:cNvPr>
          <p:cNvSpPr txBox="1"/>
          <p:nvPr/>
        </p:nvSpPr>
        <p:spPr>
          <a:xfrm>
            <a:off x="8020879" y="1520133"/>
            <a:ext cx="405103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94.4%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</a:t>
            </a: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cs typeface="Times New Roman" panose="02020603050405020304" pitchFamily="18" charset="0"/>
              </a:rPr>
              <a:t>risk indicators</a:t>
            </a:r>
            <a:r>
              <a:rPr lang="en-US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reach the 90th percentile.  </a:t>
            </a:r>
          </a:p>
          <a:p>
            <a:pPr>
              <a:defRPr/>
            </a:pPr>
            <a:r>
              <a:rPr lang="en-US" sz="1200" b="1" dirty="0">
                <a:highlight>
                  <a:srgbClr val="FFC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15 of </a:t>
            </a:r>
            <a:r>
              <a:rPr lang="en-US" sz="1200" b="1" dirty="0">
                <a:highlight>
                  <a:srgbClr val="FFC000"/>
                </a:highlight>
                <a:cs typeface="Times New Roman" panose="02020603050405020304" pitchFamily="18" charset="0"/>
              </a:rPr>
              <a:t>25 risk indicators</a:t>
            </a:r>
            <a:r>
              <a:rPr lang="en-US" sz="1200" b="1" dirty="0"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reach the 80th percentile.</a:t>
            </a:r>
            <a:endParaRPr lang="en-US" sz="1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603194-9D49-419A-AD0B-B48BB4017CD2}"/>
              </a:ext>
            </a:extLst>
          </p:cNvPr>
          <p:cNvSpPr txBox="1"/>
          <p:nvPr/>
        </p:nvSpPr>
        <p:spPr>
          <a:xfrm>
            <a:off x="7916092" y="99774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10B1AA-D4B1-4EE0-9781-0BB4C598127B}"/>
              </a:ext>
            </a:extLst>
          </p:cNvPr>
          <p:cNvSpPr txBox="1"/>
          <p:nvPr/>
        </p:nvSpPr>
        <p:spPr>
          <a:xfrm>
            <a:off x="7925935" y="2703458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sz="1600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Percentile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7F84E6-A6BB-461A-AC5C-92F80C1B11C8}"/>
              </a:ext>
            </a:extLst>
          </p:cNvPr>
          <p:cNvSpPr txBox="1"/>
          <p:nvPr/>
        </p:nvSpPr>
        <p:spPr>
          <a:xfrm>
            <a:off x="7926976" y="296866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Declared Flood Disasters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4DDE8D-A050-41DD-8448-F53BDCBF44BF}"/>
              </a:ext>
            </a:extLst>
          </p:cNvPr>
          <p:cNvSpPr txBox="1"/>
          <p:nvPr/>
        </p:nvSpPr>
        <p:spPr>
          <a:xfrm>
            <a:off x="10805210" y="296866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E6F472-3616-45FC-A5A1-60E5EF735C1A}"/>
              </a:ext>
            </a:extLst>
          </p:cNvPr>
          <p:cNvSpPr txBox="1"/>
          <p:nvPr/>
        </p:nvSpPr>
        <p:spPr>
          <a:xfrm>
            <a:off x="7929959" y="3229939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5629C8-7995-4355-B599-74E69CE2F484}"/>
              </a:ext>
            </a:extLst>
          </p:cNvPr>
          <p:cNvSpPr txBox="1"/>
          <p:nvPr/>
        </p:nvSpPr>
        <p:spPr>
          <a:xfrm>
            <a:off x="10808193" y="322993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C95815-223F-451F-BC75-A3E9D23BDE0D}"/>
              </a:ext>
            </a:extLst>
          </p:cNvPr>
          <p:cNvSpPr txBox="1"/>
          <p:nvPr/>
        </p:nvSpPr>
        <p:spPr>
          <a:xfrm>
            <a:off x="10079133" y="296866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8C1A23-DBFC-41C7-B309-AD97CED01AF8}"/>
              </a:ext>
            </a:extLst>
          </p:cNvPr>
          <p:cNvSpPr txBox="1"/>
          <p:nvPr/>
        </p:nvSpPr>
        <p:spPr>
          <a:xfrm>
            <a:off x="10082116" y="322993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BC49C-7B51-4956-99B0-AA5F5BDDEA88}"/>
              </a:ext>
            </a:extLst>
          </p:cNvPr>
          <p:cNvSpPr txBox="1"/>
          <p:nvPr/>
        </p:nvSpPr>
        <p:spPr>
          <a:xfrm>
            <a:off x="10583794" y="2765265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437F74A-0DAE-4913-9D71-BC47108933FB}"/>
              </a:ext>
            </a:extLst>
          </p:cNvPr>
          <p:cNvSpPr txBox="1"/>
          <p:nvPr/>
        </p:nvSpPr>
        <p:spPr>
          <a:xfrm>
            <a:off x="7926976" y="3488234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997671-2917-4087-A712-54652C10E147}"/>
              </a:ext>
            </a:extLst>
          </p:cNvPr>
          <p:cNvSpPr txBox="1"/>
          <p:nvPr/>
        </p:nvSpPr>
        <p:spPr>
          <a:xfrm>
            <a:off x="10805210" y="348823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46F075-35E5-4318-BEC0-4F6511EBBCFE}"/>
              </a:ext>
            </a:extLst>
          </p:cNvPr>
          <p:cNvSpPr txBox="1"/>
          <p:nvPr/>
        </p:nvSpPr>
        <p:spPr>
          <a:xfrm>
            <a:off x="10079133" y="348823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AFC831-D262-46F0-9FA1-548A0C94D3F6}"/>
              </a:ext>
            </a:extLst>
          </p:cNvPr>
          <p:cNvSpPr txBox="1"/>
          <p:nvPr/>
        </p:nvSpPr>
        <p:spPr>
          <a:xfrm>
            <a:off x="7932683" y="3749506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F25923-F51C-4803-B3F4-87F4A43AA5A6}"/>
              </a:ext>
            </a:extLst>
          </p:cNvPr>
          <p:cNvSpPr txBox="1"/>
          <p:nvPr/>
        </p:nvSpPr>
        <p:spPr>
          <a:xfrm>
            <a:off x="10810917" y="37495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1FE6E4-8CD8-4838-940F-CFE67BCFB924}"/>
              </a:ext>
            </a:extLst>
          </p:cNvPr>
          <p:cNvSpPr txBox="1"/>
          <p:nvPr/>
        </p:nvSpPr>
        <p:spPr>
          <a:xfrm>
            <a:off x="10084840" y="37495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B7EECB-0D41-4BBE-8D4E-1C6C02340B47}"/>
              </a:ext>
            </a:extLst>
          </p:cNvPr>
          <p:cNvSpPr txBox="1"/>
          <p:nvPr/>
        </p:nvSpPr>
        <p:spPr>
          <a:xfrm>
            <a:off x="7926976" y="400780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09DC25-F13F-45EB-9397-BCDD8EDE386F}"/>
              </a:ext>
            </a:extLst>
          </p:cNvPr>
          <p:cNvSpPr txBox="1"/>
          <p:nvPr/>
        </p:nvSpPr>
        <p:spPr>
          <a:xfrm>
            <a:off x="10805210" y="400780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F1CAC3-9C20-4CB9-8B1B-E7EC9B24EE7B}"/>
              </a:ext>
            </a:extLst>
          </p:cNvPr>
          <p:cNvSpPr txBox="1"/>
          <p:nvPr/>
        </p:nvSpPr>
        <p:spPr>
          <a:xfrm>
            <a:off x="10079133" y="400780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14FBD9-AEFD-4013-857D-46826EA659DB}"/>
              </a:ext>
            </a:extLst>
          </p:cNvPr>
          <p:cNvSpPr txBox="1"/>
          <p:nvPr/>
        </p:nvSpPr>
        <p:spPr>
          <a:xfrm>
            <a:off x="7932683" y="426472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Mobile Homes Ratio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52E7D2-8144-4100-8FB6-535B1F12DE72}"/>
              </a:ext>
            </a:extLst>
          </p:cNvPr>
          <p:cNvSpPr txBox="1"/>
          <p:nvPr/>
        </p:nvSpPr>
        <p:spPr>
          <a:xfrm>
            <a:off x="10810917" y="4264720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72B340-1C55-4151-9A4C-78353BFCF0BE}"/>
              </a:ext>
            </a:extLst>
          </p:cNvPr>
          <p:cNvSpPr txBox="1"/>
          <p:nvPr/>
        </p:nvSpPr>
        <p:spPr>
          <a:xfrm>
            <a:off x="10084840" y="4264720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791856-5C72-443F-8E24-C423BEA89D02}"/>
              </a:ext>
            </a:extLst>
          </p:cNvPr>
          <p:cNvSpPr txBox="1"/>
          <p:nvPr/>
        </p:nvSpPr>
        <p:spPr>
          <a:xfrm>
            <a:off x="7926976" y="452214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F8452A7-7EC2-406F-BEE5-8CF39D6AD276}"/>
              </a:ext>
            </a:extLst>
          </p:cNvPr>
          <p:cNvSpPr txBox="1"/>
          <p:nvPr/>
        </p:nvSpPr>
        <p:spPr>
          <a:xfrm>
            <a:off x="10805210" y="452214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D0C0FC-D4FC-4FCF-A85A-864D29007E80}"/>
              </a:ext>
            </a:extLst>
          </p:cNvPr>
          <p:cNvSpPr txBox="1"/>
          <p:nvPr/>
        </p:nvSpPr>
        <p:spPr>
          <a:xfrm>
            <a:off x="10079133" y="452214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8C8C154-7B5A-46A1-B79B-DBDD625B581A}"/>
              </a:ext>
            </a:extLst>
          </p:cNvPr>
          <p:cNvSpPr txBox="1"/>
          <p:nvPr/>
        </p:nvSpPr>
        <p:spPr>
          <a:xfrm>
            <a:off x="7928433" y="4771649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45744E-34C8-4FC5-A753-72BF4086AC83}"/>
              </a:ext>
            </a:extLst>
          </p:cNvPr>
          <p:cNvSpPr txBox="1"/>
          <p:nvPr/>
        </p:nvSpPr>
        <p:spPr>
          <a:xfrm>
            <a:off x="10806667" y="477164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508D66-8DBA-4F5D-A387-418909D0A0A5}"/>
              </a:ext>
            </a:extLst>
          </p:cNvPr>
          <p:cNvSpPr txBox="1"/>
          <p:nvPr/>
        </p:nvSpPr>
        <p:spPr>
          <a:xfrm>
            <a:off x="10080590" y="477164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26CA-A92E-4E76-B701-AF11896F650A}"/>
              </a:ext>
            </a:extLst>
          </p:cNvPr>
          <p:cNvSpPr txBox="1"/>
          <p:nvPr/>
        </p:nvSpPr>
        <p:spPr>
          <a:xfrm>
            <a:off x="7932683" y="5022523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Non-Historical Community Assets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2DFCF6-EF33-40CB-BF76-816C8BF15CC2}"/>
              </a:ext>
            </a:extLst>
          </p:cNvPr>
          <p:cNvSpPr txBox="1"/>
          <p:nvPr/>
        </p:nvSpPr>
        <p:spPr>
          <a:xfrm>
            <a:off x="10810917" y="502252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8042F8-61A2-4251-B98B-F9C045A18E80}"/>
              </a:ext>
            </a:extLst>
          </p:cNvPr>
          <p:cNvSpPr txBox="1"/>
          <p:nvPr/>
        </p:nvSpPr>
        <p:spPr>
          <a:xfrm>
            <a:off x="10084840" y="502252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A08B91-9423-479E-8ABF-C7A0A290C06C}"/>
              </a:ext>
            </a:extLst>
          </p:cNvPr>
          <p:cNvSpPr txBox="1"/>
          <p:nvPr/>
        </p:nvSpPr>
        <p:spPr>
          <a:xfrm>
            <a:off x="7936933" y="527857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Substantial Damage Count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DF7484-E172-421C-8EAF-2ED579F6CE00}"/>
              </a:ext>
            </a:extLst>
          </p:cNvPr>
          <p:cNvSpPr txBox="1"/>
          <p:nvPr/>
        </p:nvSpPr>
        <p:spPr>
          <a:xfrm>
            <a:off x="10815167" y="52785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97E4A1-6195-4DEB-9CA3-7A51CA79C6DF}"/>
              </a:ext>
            </a:extLst>
          </p:cNvPr>
          <p:cNvSpPr txBox="1"/>
          <p:nvPr/>
        </p:nvSpPr>
        <p:spPr>
          <a:xfrm>
            <a:off x="10089090" y="52785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5325EB-97ED-42FA-B8CC-A8CDE86E938D}"/>
              </a:ext>
            </a:extLst>
          </p:cNvPr>
          <p:cNvSpPr txBox="1"/>
          <p:nvPr/>
        </p:nvSpPr>
        <p:spPr>
          <a:xfrm>
            <a:off x="7932683" y="553886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Previous Damage Claims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B775AE0-8F04-416A-8798-83953C29C07F}"/>
              </a:ext>
            </a:extLst>
          </p:cNvPr>
          <p:cNvSpPr txBox="1"/>
          <p:nvPr/>
        </p:nvSpPr>
        <p:spPr>
          <a:xfrm>
            <a:off x="10810917" y="553886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26A93D-0477-48A1-A074-E5B903BEB9BB}"/>
              </a:ext>
            </a:extLst>
          </p:cNvPr>
          <p:cNvSpPr txBox="1"/>
          <p:nvPr/>
        </p:nvSpPr>
        <p:spPr>
          <a:xfrm>
            <a:off x="10084840" y="553886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84D0BEF-8169-43F9-9B85-BF9985A6BC8D}"/>
              </a:ext>
            </a:extLst>
          </p:cNvPr>
          <p:cNvSpPr txBox="1"/>
          <p:nvPr/>
        </p:nvSpPr>
        <p:spPr>
          <a:xfrm>
            <a:off x="7936933" y="578751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F81B71-12A7-41FE-AB16-66D86E1A4036}"/>
              </a:ext>
            </a:extLst>
          </p:cNvPr>
          <p:cNvSpPr txBox="1"/>
          <p:nvPr/>
        </p:nvSpPr>
        <p:spPr>
          <a:xfrm>
            <a:off x="10815167" y="578751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EB6D4F4-DEC8-45E6-AB06-FD7F3F021C40}"/>
              </a:ext>
            </a:extLst>
          </p:cNvPr>
          <p:cNvSpPr txBox="1"/>
          <p:nvPr/>
        </p:nvSpPr>
        <p:spPr>
          <a:xfrm>
            <a:off x="10089090" y="578751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EB60B7-2506-4142-AF23-EB3D1E96BE58}"/>
              </a:ext>
            </a:extLst>
          </p:cNvPr>
          <p:cNvSpPr txBox="1"/>
          <p:nvPr/>
        </p:nvSpPr>
        <p:spPr>
          <a:xfrm>
            <a:off x="7936933" y="6042762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Ratio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497B3E-3D37-439B-B1E6-C84A483EEA1B}"/>
              </a:ext>
            </a:extLst>
          </p:cNvPr>
          <p:cNvSpPr txBox="1"/>
          <p:nvPr/>
        </p:nvSpPr>
        <p:spPr>
          <a:xfrm>
            <a:off x="10815167" y="6042762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EA900F4-E1C2-4190-9ADF-3A8B4E2373AB}"/>
              </a:ext>
            </a:extLst>
          </p:cNvPr>
          <p:cNvSpPr txBox="1"/>
          <p:nvPr/>
        </p:nvSpPr>
        <p:spPr>
          <a:xfrm>
            <a:off x="10089090" y="6042762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40CA87-3684-4992-BEB3-67453F04A47D}"/>
              </a:ext>
            </a:extLst>
          </p:cNvPr>
          <p:cNvSpPr txBox="1"/>
          <p:nvPr/>
        </p:nvSpPr>
        <p:spPr>
          <a:xfrm>
            <a:off x="7936933" y="630072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648146-748E-46D2-B2C9-34313D57CCCA}"/>
              </a:ext>
            </a:extLst>
          </p:cNvPr>
          <p:cNvSpPr txBox="1"/>
          <p:nvPr/>
        </p:nvSpPr>
        <p:spPr>
          <a:xfrm>
            <a:off x="10815167" y="630072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BD60540-AE11-42E3-86FF-617BCA5D495B}"/>
              </a:ext>
            </a:extLst>
          </p:cNvPr>
          <p:cNvSpPr txBox="1"/>
          <p:nvPr/>
        </p:nvSpPr>
        <p:spPr>
          <a:xfrm>
            <a:off x="10089090" y="630072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1758B82-4DF6-4C33-ACF3-C97AF8EB1CA7}"/>
              </a:ext>
            </a:extLst>
          </p:cNvPr>
          <p:cNvSpPr txBox="1"/>
          <p:nvPr/>
        </p:nvSpPr>
        <p:spPr>
          <a:xfrm>
            <a:off x="7936933" y="6555966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9C8817-795E-4D3B-A255-C47D54DC2BA4}"/>
              </a:ext>
            </a:extLst>
          </p:cNvPr>
          <p:cNvSpPr txBox="1"/>
          <p:nvPr/>
        </p:nvSpPr>
        <p:spPr>
          <a:xfrm>
            <a:off x="10815167" y="655596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DEDD65-CA75-4491-A2C8-2C2795B13771}"/>
              </a:ext>
            </a:extLst>
          </p:cNvPr>
          <p:cNvSpPr txBox="1"/>
          <p:nvPr/>
        </p:nvSpPr>
        <p:spPr>
          <a:xfrm>
            <a:off x="10089090" y="655596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82B828-A00F-43F1-A89F-4F5DF46D7DA2}"/>
              </a:ext>
            </a:extLst>
          </p:cNvPr>
          <p:cNvSpPr txBox="1"/>
          <p:nvPr/>
        </p:nvSpPr>
        <p:spPr>
          <a:xfrm>
            <a:off x="9889549" y="2763798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A8616-A5FC-4E0C-85A4-5AFDB4675C81}"/>
              </a:ext>
            </a:extLst>
          </p:cNvPr>
          <p:cNvGrpSpPr/>
          <p:nvPr/>
        </p:nvGrpSpPr>
        <p:grpSpPr>
          <a:xfrm>
            <a:off x="8020879" y="2508354"/>
            <a:ext cx="2118320" cy="218474"/>
            <a:chOff x="8316687" y="2448113"/>
            <a:chExt cx="2118320" cy="2184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B3F59F-657B-4E48-81A4-2AFC5E9F9D92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80</a:t>
              </a:r>
              <a:r>
                <a:rPr lang="en-US" sz="1100" b="1" baseline="30000" dirty="0"/>
                <a:t>th</a:t>
              </a:r>
              <a:endParaRPr lang="en-US" sz="1100" b="1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AA08BF2-6845-41AD-B917-AB6B3ABAB2A4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98F6410-D987-483C-B54F-BE3376D1217A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09486ED-01DE-4349-AA8A-ED5B43B3DC52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866E6C1-4790-4375-A0FB-C0EEBD3E62A4}"/>
              </a:ext>
            </a:extLst>
          </p:cNvPr>
          <p:cNvSpPr txBox="1"/>
          <p:nvPr/>
        </p:nvSpPr>
        <p:spPr>
          <a:xfrm>
            <a:off x="11625731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A6F8891-E28D-437C-A10D-E96DB070DDB5}"/>
              </a:ext>
            </a:extLst>
          </p:cNvPr>
          <p:cNvSpPr txBox="1"/>
          <p:nvPr/>
        </p:nvSpPr>
        <p:spPr>
          <a:xfrm>
            <a:off x="11321923" y="2766732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B054A4E-4B80-42B8-9BA8-2C5AEF03D8D0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829F0DC-AA5C-40E3-8DCE-86FD54E8F464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4388EBE-722B-46A8-A942-8AFAE4AEDF93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AFB0992-0010-413D-94DB-8E504B0C239E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8ADAF42B-A424-4D09-AA89-7A1FD256F213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" name="Picture 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DE191063-4907-485A-97FA-38623F0ED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007834"/>
            <a:ext cx="213602" cy="217162"/>
          </a:xfrm>
          <a:prstGeom prst="rect">
            <a:avLst/>
          </a:prstGeom>
        </p:spPr>
      </p:pic>
      <p:pic>
        <p:nvPicPr>
          <p:cNvPr id="158" name="Picture 15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C729D5A-A67E-4981-829D-5CDE47AC3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255135"/>
            <a:ext cx="213602" cy="217162"/>
          </a:xfrm>
          <a:prstGeom prst="rect">
            <a:avLst/>
          </a:prstGeom>
        </p:spPr>
      </p:pic>
      <p:pic>
        <p:nvPicPr>
          <p:cNvPr id="159" name="Picture 15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3CB87AE-481F-459B-BC25-DA6336FA8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518152"/>
            <a:ext cx="213602" cy="217162"/>
          </a:xfrm>
          <a:prstGeom prst="rect">
            <a:avLst/>
          </a:prstGeom>
        </p:spPr>
      </p:pic>
      <p:pic>
        <p:nvPicPr>
          <p:cNvPr id="160" name="Picture 15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07EB277E-7BB3-4A84-AAC1-7AC64C7C1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3779424"/>
            <a:ext cx="213602" cy="217162"/>
          </a:xfrm>
          <a:prstGeom prst="rect">
            <a:avLst/>
          </a:prstGeom>
        </p:spPr>
      </p:pic>
      <p:pic>
        <p:nvPicPr>
          <p:cNvPr id="161" name="Picture 16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569CAE-22D2-4CFF-93FA-F0B38F0B3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7719"/>
            <a:ext cx="213602" cy="217162"/>
          </a:xfrm>
          <a:prstGeom prst="rect">
            <a:avLst/>
          </a:prstGeom>
        </p:spPr>
      </p:pic>
      <p:pic>
        <p:nvPicPr>
          <p:cNvPr id="162" name="Picture 16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638ABE3-AE1D-4B89-A147-5F7908A38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294638"/>
            <a:ext cx="213602" cy="217162"/>
          </a:xfrm>
          <a:prstGeom prst="rect">
            <a:avLst/>
          </a:prstGeom>
        </p:spPr>
      </p:pic>
      <p:pic>
        <p:nvPicPr>
          <p:cNvPr id="163" name="Picture 16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07FD49BF-BC1A-4717-A4CD-3E5560EA5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560973"/>
            <a:ext cx="213602" cy="217162"/>
          </a:xfrm>
          <a:prstGeom prst="rect">
            <a:avLst/>
          </a:prstGeom>
        </p:spPr>
      </p:pic>
      <p:pic>
        <p:nvPicPr>
          <p:cNvPr id="169" name="Picture 16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F856085-2552-495B-9D88-3768D8C3E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814029"/>
            <a:ext cx="213602" cy="217162"/>
          </a:xfrm>
          <a:prstGeom prst="rect">
            <a:avLst/>
          </a:prstGeom>
        </p:spPr>
      </p:pic>
      <p:pic>
        <p:nvPicPr>
          <p:cNvPr id="172" name="Picture 17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D0BC728-AB5F-4F04-92AD-4A3050A76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059004"/>
            <a:ext cx="213602" cy="217162"/>
          </a:xfrm>
          <a:prstGeom prst="rect">
            <a:avLst/>
          </a:prstGeom>
        </p:spPr>
      </p:pic>
      <p:pic>
        <p:nvPicPr>
          <p:cNvPr id="173" name="Picture 17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405274F-0B49-410C-AE79-4DC9E7CB9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306305"/>
            <a:ext cx="213602" cy="217162"/>
          </a:xfrm>
          <a:prstGeom prst="rect">
            <a:avLst/>
          </a:prstGeom>
        </p:spPr>
      </p:pic>
      <p:pic>
        <p:nvPicPr>
          <p:cNvPr id="174" name="Picture 17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011B888-FB7E-4A8E-AAEE-D0E13AEFC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562821"/>
            <a:ext cx="213602" cy="217162"/>
          </a:xfrm>
          <a:prstGeom prst="rect">
            <a:avLst/>
          </a:prstGeom>
        </p:spPr>
      </p:pic>
      <p:pic>
        <p:nvPicPr>
          <p:cNvPr id="185" name="Picture 18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6E18CB2-3E40-4983-9164-C5CCE122C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818749"/>
            <a:ext cx="213602" cy="217162"/>
          </a:xfrm>
          <a:prstGeom prst="rect">
            <a:avLst/>
          </a:prstGeom>
        </p:spPr>
      </p:pic>
      <p:pic>
        <p:nvPicPr>
          <p:cNvPr id="186" name="Picture 18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62B41D-C206-4500-82E4-D6770287D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065903"/>
            <a:ext cx="213602" cy="217162"/>
          </a:xfrm>
          <a:prstGeom prst="rect">
            <a:avLst/>
          </a:prstGeom>
        </p:spPr>
      </p:pic>
      <p:pic>
        <p:nvPicPr>
          <p:cNvPr id="187" name="Picture 18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A460F4AB-94D9-4050-A4CF-FF08C1F65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18288"/>
            <a:ext cx="213602" cy="217162"/>
          </a:xfrm>
          <a:prstGeom prst="rect">
            <a:avLst/>
          </a:prstGeom>
        </p:spPr>
      </p:pic>
      <p:pic>
        <p:nvPicPr>
          <p:cNvPr id="188" name="Picture 18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AAC9EC7B-1BEC-4355-A96C-709BF6614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71263"/>
            <a:ext cx="213602" cy="217162"/>
          </a:xfrm>
          <a:prstGeom prst="rect">
            <a:avLst/>
          </a:prstGeom>
        </p:spPr>
      </p:pic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5D7ED492-7590-4E77-A90C-45A8C2D3C129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F4EEBEBF-0C7D-4518-A93A-6610285C90C8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886CD13-27D4-4571-956E-DE48352FD29E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8" name="Picture 197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FA55149-9A63-4BF7-BFFC-1AF3F577A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3A4C46A-B02A-4FAD-9225-C3FC5F965C2C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5346C94-75FA-4113-A00D-FF124D46CCC8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ECA1B8F-85DA-4DE0-819B-BA39A12CE112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2CF57F95-EE46-4DEC-825A-162C52D58327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14" name="Picture 21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FC00CF36-AB0C-4083-B5D2-190CEB096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5396974-86A3-4C9C-B95A-6003879083DB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8C5161-E782-4C3F-921D-0786E4E0973F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B1DE516-186C-4907-AF8A-9A28E0034FA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D12CE18D-21E6-430E-AB4E-82E982C7B54E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775163D-F5D4-4E51-BF0F-63A9C27818A1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Isosceles Triangle 219">
                <a:extLst>
                  <a:ext uri="{FF2B5EF4-FFF2-40B4-BE49-F238E27FC236}">
                    <a16:creationId xmlns:a16="http://schemas.microsoft.com/office/drawing/2014/main" id="{512B4A33-210B-431E-B419-34AC5FF14B14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2" name="Rectangle 221">
            <a:hlinkClick r:id="rId11"/>
            <a:extLst>
              <a:ext uri="{FF2B5EF4-FFF2-40B4-BE49-F238E27FC236}">
                <a16:creationId xmlns:a16="http://schemas.microsoft.com/office/drawing/2014/main" id="{C9053DC7-FE45-47FF-96D2-F6A44A1AA9A2}"/>
              </a:ext>
            </a:extLst>
          </p:cNvPr>
          <p:cNvSpPr/>
          <p:nvPr/>
        </p:nvSpPr>
        <p:spPr>
          <a:xfrm>
            <a:off x="11046985" y="108869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</p:spTree>
    <p:extLst>
      <p:ext uri="{BB962C8B-B14F-4D97-AF65-F5344CB8AC3E}">
        <p14:creationId xmlns:p14="http://schemas.microsoft.com/office/powerpoint/2010/main" val="240860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5A7B8F-4EBF-4351-BCEB-B057676E9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5" t="9974" r="22791" b="9820"/>
          <a:stretch/>
        </p:blipFill>
        <p:spPr>
          <a:xfrm>
            <a:off x="1" y="994709"/>
            <a:ext cx="8316686" cy="58632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7D12F7-21FA-4C40-81B0-27EF62917128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89432D-269E-4152-80DC-62D95CA394C9}"/>
              </a:ext>
            </a:extLst>
          </p:cNvPr>
          <p:cNvGrpSpPr/>
          <p:nvPr/>
        </p:nvGrpSpPr>
        <p:grpSpPr>
          <a:xfrm>
            <a:off x="272143" y="4794076"/>
            <a:ext cx="1301789" cy="1548233"/>
            <a:chOff x="605286" y="1260360"/>
            <a:chExt cx="1301789" cy="15482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DED5A8-68A5-4A54-9E6A-933834FEC35F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9EB5C4C-C3F9-46F3-9447-33295E05570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CE503C8-AD54-4322-81EE-74BB7674EF7A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FBCA71-B382-4701-8785-2A6D47419D48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2AAC46-B38F-4881-A111-CE2F17F58A52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4A5E80A-4EE4-4593-B7C7-399FCFD5549E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A9F0341-825E-4F3F-A54D-446321D2988D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568AACD-154F-4350-8278-E65CEDB6A165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F7C526-7399-425B-825D-683ADD8CC997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B97B2F-4D10-463E-B33D-0E601E48D67B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DEF8E48-EC83-4201-9230-FCC088582253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F26B85-DA55-43C9-92F4-920A5EFB2C63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A793A3-934E-45EA-B1D0-7918A20B446B}"/>
              </a:ext>
            </a:extLst>
          </p:cNvPr>
          <p:cNvGrpSpPr/>
          <p:nvPr/>
        </p:nvGrpSpPr>
        <p:grpSpPr>
          <a:xfrm>
            <a:off x="243806" y="6340597"/>
            <a:ext cx="1212883" cy="251888"/>
            <a:chOff x="4290691" y="5632975"/>
            <a:chExt cx="1212883" cy="2518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91D2D0-1662-4DD9-93A7-5AE31DD71BCA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01FD68-4B3C-4543-8570-DD1FD98F58C3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1FA3706-A2BC-4053-89D7-127E965869B1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D1FF6C-8756-496B-B904-EB7C039B23D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D67B786-97D9-420D-9813-014D78AE4C39}"/>
              </a:ext>
            </a:extLst>
          </p:cNvPr>
          <p:cNvGrpSpPr/>
          <p:nvPr/>
        </p:nvGrpSpPr>
        <p:grpSpPr>
          <a:xfrm>
            <a:off x="242377" y="4548535"/>
            <a:ext cx="1212883" cy="251888"/>
            <a:chOff x="4290691" y="5632975"/>
            <a:chExt cx="1212883" cy="251888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9E1E5C2-9817-4E0C-B5A9-8D3C52E643E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B73C2C4-B42D-4140-9D29-09888F85437B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D9C46F94-9C7B-4A72-87B7-9ADA0EEFBFE9}"/>
                  </a:ext>
                </a:extLst>
              </p:cNvPr>
              <p:cNvSpPr/>
              <p:nvPr/>
            </p:nvSpPr>
            <p:spPr>
              <a:xfrm rot="10800000"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8ED5C24-E53A-4F29-A6B1-817E295A675B}"/>
                </a:ext>
              </a:extLst>
            </p:cNvPr>
            <p:cNvSpPr txBox="1"/>
            <p:nvPr/>
          </p:nvSpPr>
          <p:spPr>
            <a:xfrm>
              <a:off x="4290691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AFA277-2AB4-43BC-AA40-5D98FA1B66EA}"/>
              </a:ext>
            </a:extLst>
          </p:cNvPr>
          <p:cNvGrpSpPr/>
          <p:nvPr/>
        </p:nvGrpSpPr>
        <p:grpSpPr>
          <a:xfrm>
            <a:off x="242377" y="1208273"/>
            <a:ext cx="246221" cy="1101193"/>
            <a:chOff x="190123" y="1208273"/>
            <a:chExt cx="246221" cy="1101193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91DA168-9F76-4B06-8CC5-999526B6D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1" t="5485" r="4563" b="7459"/>
            <a:stretch/>
          </p:blipFill>
          <p:spPr>
            <a:xfrm>
              <a:off x="198832" y="1208273"/>
              <a:ext cx="227670" cy="22116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36F40D2-E21C-45F2-9EA0-0DE9930EA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19" t="2940" r="7009" b="34258"/>
            <a:stretch/>
          </p:blipFill>
          <p:spPr>
            <a:xfrm>
              <a:off x="202084" y="1502715"/>
              <a:ext cx="224418" cy="47864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8D4FD7A-37BD-4566-874B-30BFF7A2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123" y="2063245"/>
              <a:ext cx="246221" cy="24622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8869CF-C78E-43DF-A1BC-63A62F9C933E}"/>
              </a:ext>
            </a:extLst>
          </p:cNvPr>
          <p:cNvGrpSpPr/>
          <p:nvPr/>
        </p:nvGrpSpPr>
        <p:grpSpPr>
          <a:xfrm>
            <a:off x="589955" y="1189272"/>
            <a:ext cx="1936910" cy="285611"/>
            <a:chOff x="387676" y="1197180"/>
            <a:chExt cx="1936910" cy="28561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CB49DA3-7A74-4B7C-BECC-D78DAB94D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676" y="1197180"/>
              <a:ext cx="1936910" cy="285611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A18D2E4-5324-4592-8678-A24DD55F08E2}"/>
                </a:ext>
              </a:extLst>
            </p:cNvPr>
            <p:cNvSpPr/>
            <p:nvPr/>
          </p:nvSpPr>
          <p:spPr>
            <a:xfrm>
              <a:off x="697983" y="1250667"/>
              <a:ext cx="1260049" cy="16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Logan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0C00505-9CE6-4D49-A0FF-BB2E23E18549}"/>
              </a:ext>
            </a:extLst>
          </p:cNvPr>
          <p:cNvSpPr/>
          <p:nvPr/>
        </p:nvSpPr>
        <p:spPr>
          <a:xfrm>
            <a:off x="7889965" y="1005260"/>
            <a:ext cx="4301496" cy="58612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A49848-9787-4EA5-B116-F089173FF78C}"/>
              </a:ext>
            </a:extLst>
          </p:cNvPr>
          <p:cNvSpPr txBox="1"/>
          <p:nvPr/>
        </p:nvSpPr>
        <p:spPr>
          <a:xfrm>
            <a:off x="8020879" y="1520133"/>
            <a:ext cx="405103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Flood Risk Score  </a:t>
            </a:r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94.4% Very High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Rank in 55 counties  4</a:t>
            </a:r>
            <a:r>
              <a:rPr lang="en-US" sz="12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12 of 25 </a:t>
            </a: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cs typeface="Times New Roman" panose="02020603050405020304" pitchFamily="18" charset="0"/>
              </a:rPr>
              <a:t>risk indicators</a:t>
            </a:r>
            <a:r>
              <a:rPr lang="en-US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reach the 90th percentile.  </a:t>
            </a:r>
          </a:p>
          <a:p>
            <a:pPr>
              <a:defRPr/>
            </a:pPr>
            <a:r>
              <a:rPr lang="en-US" sz="1200" b="1" dirty="0">
                <a:highlight>
                  <a:srgbClr val="FFC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15 of </a:t>
            </a:r>
            <a:r>
              <a:rPr lang="en-US" sz="1200" b="1" dirty="0">
                <a:highlight>
                  <a:srgbClr val="FFC000"/>
                </a:highlight>
                <a:cs typeface="Times New Roman" panose="02020603050405020304" pitchFamily="18" charset="0"/>
              </a:rPr>
              <a:t>25 risk indicators</a:t>
            </a:r>
            <a:r>
              <a:rPr lang="en-US" sz="1200" b="1" dirty="0"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reach the 80th percentile.</a:t>
            </a:r>
            <a:endParaRPr lang="en-US" sz="1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603194-9D49-419A-AD0B-B48BB4017CD2}"/>
              </a:ext>
            </a:extLst>
          </p:cNvPr>
          <p:cNvSpPr txBox="1"/>
          <p:nvPr/>
        </p:nvSpPr>
        <p:spPr>
          <a:xfrm>
            <a:off x="7916092" y="997742"/>
            <a:ext cx="2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Logan County, WV</a:t>
            </a:r>
          </a:p>
          <a:p>
            <a:pPr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 2</a:t>
            </a:r>
          </a:p>
        </p:txBody>
      </p:sp>
      <p:sp>
        <p:nvSpPr>
          <p:cNvPr id="61" name="Rectangle 60">
            <a:hlinkClick r:id="rId7"/>
            <a:extLst>
              <a:ext uri="{FF2B5EF4-FFF2-40B4-BE49-F238E27FC236}">
                <a16:creationId xmlns:a16="http://schemas.microsoft.com/office/drawing/2014/main" id="{85E3A203-74A3-459A-87E6-EB3F8EC27F74}"/>
              </a:ext>
            </a:extLst>
          </p:cNvPr>
          <p:cNvSpPr/>
          <p:nvPr/>
        </p:nvSpPr>
        <p:spPr>
          <a:xfrm>
            <a:off x="11046985" y="1088698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10B1AA-D4B1-4EE0-9781-0BB4C598127B}"/>
              </a:ext>
            </a:extLst>
          </p:cNvPr>
          <p:cNvSpPr txBox="1"/>
          <p:nvPr/>
        </p:nvSpPr>
        <p:spPr>
          <a:xfrm>
            <a:off x="7925935" y="2703458"/>
            <a:ext cx="427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sz="1600" b="1" baseline="30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Percentile Indicators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7F84E6-A6BB-461A-AC5C-92F80C1B11C8}"/>
              </a:ext>
            </a:extLst>
          </p:cNvPr>
          <p:cNvSpPr txBox="1"/>
          <p:nvPr/>
        </p:nvSpPr>
        <p:spPr>
          <a:xfrm>
            <a:off x="7926976" y="296866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Declared Flood Disasters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4DDE8D-A050-41DD-8448-F53BDCBF44BF}"/>
              </a:ext>
            </a:extLst>
          </p:cNvPr>
          <p:cNvSpPr txBox="1"/>
          <p:nvPr/>
        </p:nvSpPr>
        <p:spPr>
          <a:xfrm>
            <a:off x="10805210" y="296866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E6F472-3616-45FC-A5A1-60E5EF735C1A}"/>
              </a:ext>
            </a:extLst>
          </p:cNvPr>
          <p:cNvSpPr txBox="1"/>
          <p:nvPr/>
        </p:nvSpPr>
        <p:spPr>
          <a:xfrm>
            <a:off x="7929959" y="3229939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Count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5629C8-7995-4355-B599-74E69CE2F484}"/>
              </a:ext>
            </a:extLst>
          </p:cNvPr>
          <p:cNvSpPr txBox="1"/>
          <p:nvPr/>
        </p:nvSpPr>
        <p:spPr>
          <a:xfrm>
            <a:off x="10808193" y="322993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C95815-223F-451F-BC75-A3E9D23BDE0D}"/>
              </a:ext>
            </a:extLst>
          </p:cNvPr>
          <p:cNvSpPr txBox="1"/>
          <p:nvPr/>
        </p:nvSpPr>
        <p:spPr>
          <a:xfrm>
            <a:off x="10079133" y="296866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8C1A23-DBFC-41C7-B309-AD97CED01AF8}"/>
              </a:ext>
            </a:extLst>
          </p:cNvPr>
          <p:cNvSpPr txBox="1"/>
          <p:nvPr/>
        </p:nvSpPr>
        <p:spPr>
          <a:xfrm>
            <a:off x="10082116" y="322993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4,498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DBC49C-7B51-4956-99B0-AA5F5BDDEA88}"/>
              </a:ext>
            </a:extLst>
          </p:cNvPr>
          <p:cNvSpPr txBox="1"/>
          <p:nvPr/>
        </p:nvSpPr>
        <p:spPr>
          <a:xfrm>
            <a:off x="10583794" y="2765265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Percent Rank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437F74A-0DAE-4913-9D71-BC47108933FB}"/>
              </a:ext>
            </a:extLst>
          </p:cNvPr>
          <p:cNvSpPr txBox="1"/>
          <p:nvPr/>
        </p:nvSpPr>
        <p:spPr>
          <a:xfrm>
            <a:off x="7926976" y="3488234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Floodway Count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997671-2917-4087-A712-54652C10E147}"/>
              </a:ext>
            </a:extLst>
          </p:cNvPr>
          <p:cNvSpPr txBox="1"/>
          <p:nvPr/>
        </p:nvSpPr>
        <p:spPr>
          <a:xfrm>
            <a:off x="10805210" y="348823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46F075-35E5-4318-BEC0-4F6511EBBCFE}"/>
              </a:ext>
            </a:extLst>
          </p:cNvPr>
          <p:cNvSpPr txBox="1"/>
          <p:nvPr/>
        </p:nvSpPr>
        <p:spPr>
          <a:xfrm>
            <a:off x="10079133" y="3488234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AFC831-D262-46F0-9FA1-548A0C94D3F6}"/>
              </a:ext>
            </a:extLst>
          </p:cNvPr>
          <p:cNvSpPr txBox="1"/>
          <p:nvPr/>
        </p:nvSpPr>
        <p:spPr>
          <a:xfrm>
            <a:off x="7932683" y="3749506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Floodplain Ratio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F25923-F51C-4803-B3F4-87F4A43AA5A6}"/>
              </a:ext>
            </a:extLst>
          </p:cNvPr>
          <p:cNvSpPr txBox="1"/>
          <p:nvPr/>
        </p:nvSpPr>
        <p:spPr>
          <a:xfrm>
            <a:off x="10810917" y="37495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1FE6E4-8CD8-4838-940F-CFE67BCFB924}"/>
              </a:ext>
            </a:extLst>
          </p:cNvPr>
          <p:cNvSpPr txBox="1"/>
          <p:nvPr/>
        </p:nvSpPr>
        <p:spPr>
          <a:xfrm>
            <a:off x="10084840" y="374950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17.8%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B7EECB-0D41-4BBE-8D4E-1C6C02340B47}"/>
              </a:ext>
            </a:extLst>
          </p:cNvPr>
          <p:cNvSpPr txBox="1"/>
          <p:nvPr/>
        </p:nvSpPr>
        <p:spPr>
          <a:xfrm>
            <a:off x="7926976" y="400780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Density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09DC25-F13F-45EB-9397-BCDD8EDE386F}"/>
              </a:ext>
            </a:extLst>
          </p:cNvPr>
          <p:cNvSpPr txBox="1"/>
          <p:nvPr/>
        </p:nvSpPr>
        <p:spPr>
          <a:xfrm>
            <a:off x="10805210" y="400780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F1CAC3-9C20-4CB9-8B1B-E7EC9B24EE7B}"/>
              </a:ext>
            </a:extLst>
          </p:cNvPr>
          <p:cNvSpPr txBox="1"/>
          <p:nvPr/>
        </p:nvSpPr>
        <p:spPr>
          <a:xfrm>
            <a:off x="10079133" y="400780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0.81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14FBD9-AEFD-4013-857D-46826EA659DB}"/>
              </a:ext>
            </a:extLst>
          </p:cNvPr>
          <p:cNvSpPr txBox="1"/>
          <p:nvPr/>
        </p:nvSpPr>
        <p:spPr>
          <a:xfrm>
            <a:off x="7932683" y="4264720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Mobile Homes Ratio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52E7D2-8144-4100-8FB6-535B1F12DE72}"/>
              </a:ext>
            </a:extLst>
          </p:cNvPr>
          <p:cNvSpPr txBox="1"/>
          <p:nvPr/>
        </p:nvSpPr>
        <p:spPr>
          <a:xfrm>
            <a:off x="10810917" y="4264720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87.0%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72B340-1C55-4151-9A4C-78353BFCF0BE}"/>
              </a:ext>
            </a:extLst>
          </p:cNvPr>
          <p:cNvSpPr txBox="1"/>
          <p:nvPr/>
        </p:nvSpPr>
        <p:spPr>
          <a:xfrm>
            <a:off x="10084840" y="4264720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35.5%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791856-5C72-443F-8E24-C423BEA89D02}"/>
              </a:ext>
            </a:extLst>
          </p:cNvPr>
          <p:cNvSpPr txBox="1"/>
          <p:nvPr/>
        </p:nvSpPr>
        <p:spPr>
          <a:xfrm>
            <a:off x="7926976" y="452214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Essential Facilities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F8452A7-7EC2-406F-BEE5-8CF39D6AD276}"/>
              </a:ext>
            </a:extLst>
          </p:cNvPr>
          <p:cNvSpPr txBox="1"/>
          <p:nvPr/>
        </p:nvSpPr>
        <p:spPr>
          <a:xfrm>
            <a:off x="10805210" y="452214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88.8%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D0C0FC-D4FC-4FCF-A85A-864D29007E80}"/>
              </a:ext>
            </a:extLst>
          </p:cNvPr>
          <p:cNvSpPr txBox="1"/>
          <p:nvPr/>
        </p:nvSpPr>
        <p:spPr>
          <a:xfrm>
            <a:off x="10079133" y="452214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8C8C154-7B5A-46A1-B79B-DBDD625B581A}"/>
              </a:ext>
            </a:extLst>
          </p:cNvPr>
          <p:cNvSpPr txBox="1"/>
          <p:nvPr/>
        </p:nvSpPr>
        <p:spPr>
          <a:xfrm>
            <a:off x="7928433" y="4771649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Roads Inundated Ratio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45744E-34C8-4FC5-A753-72BF4086AC83}"/>
              </a:ext>
            </a:extLst>
          </p:cNvPr>
          <p:cNvSpPr txBox="1"/>
          <p:nvPr/>
        </p:nvSpPr>
        <p:spPr>
          <a:xfrm>
            <a:off x="10806667" y="477164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508D66-8DBA-4F5D-A387-418909D0A0A5}"/>
              </a:ext>
            </a:extLst>
          </p:cNvPr>
          <p:cNvSpPr txBox="1"/>
          <p:nvPr/>
        </p:nvSpPr>
        <p:spPr>
          <a:xfrm>
            <a:off x="10080590" y="4771649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14.6%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26CA-A92E-4E76-B701-AF11896F650A}"/>
              </a:ext>
            </a:extLst>
          </p:cNvPr>
          <p:cNvSpPr txBox="1"/>
          <p:nvPr/>
        </p:nvSpPr>
        <p:spPr>
          <a:xfrm>
            <a:off x="7932683" y="5022523"/>
            <a:ext cx="27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Non-Historical Community Assets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2DFCF6-EF33-40CB-BF76-816C8BF15CC2}"/>
              </a:ext>
            </a:extLst>
          </p:cNvPr>
          <p:cNvSpPr txBox="1"/>
          <p:nvPr/>
        </p:nvSpPr>
        <p:spPr>
          <a:xfrm>
            <a:off x="10810917" y="502252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8042F8-61A2-4251-B98B-F9C045A18E80}"/>
              </a:ext>
            </a:extLst>
          </p:cNvPr>
          <p:cNvSpPr txBox="1"/>
          <p:nvPr/>
        </p:nvSpPr>
        <p:spPr>
          <a:xfrm>
            <a:off x="10084840" y="5022523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A08B91-9423-479E-8ABF-C7A0A290C06C}"/>
              </a:ext>
            </a:extLst>
          </p:cNvPr>
          <p:cNvSpPr txBox="1"/>
          <p:nvPr/>
        </p:nvSpPr>
        <p:spPr>
          <a:xfrm>
            <a:off x="7936933" y="5278578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Substantial Damage Count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DF7484-E172-421C-8EAF-2ED579F6CE00}"/>
              </a:ext>
            </a:extLst>
          </p:cNvPr>
          <p:cNvSpPr txBox="1"/>
          <p:nvPr/>
        </p:nvSpPr>
        <p:spPr>
          <a:xfrm>
            <a:off x="10815167" y="52785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92.5%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97E4A1-6195-4DEB-9CA3-7A51CA79C6DF}"/>
              </a:ext>
            </a:extLst>
          </p:cNvPr>
          <p:cNvSpPr txBox="1"/>
          <p:nvPr/>
        </p:nvSpPr>
        <p:spPr>
          <a:xfrm>
            <a:off x="10089090" y="5278578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5325EB-97ED-42FA-B8CC-A8CDE86E938D}"/>
              </a:ext>
            </a:extLst>
          </p:cNvPr>
          <p:cNvSpPr txBox="1"/>
          <p:nvPr/>
        </p:nvSpPr>
        <p:spPr>
          <a:xfrm>
            <a:off x="7932683" y="553886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Previous Damage Claims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B775AE0-8F04-416A-8798-83953C29C07F}"/>
              </a:ext>
            </a:extLst>
          </p:cNvPr>
          <p:cNvSpPr txBox="1"/>
          <p:nvPr/>
        </p:nvSpPr>
        <p:spPr>
          <a:xfrm>
            <a:off x="10810917" y="553886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26A93D-0477-48A1-A074-E5B903BEB9BB}"/>
              </a:ext>
            </a:extLst>
          </p:cNvPr>
          <p:cNvSpPr txBox="1"/>
          <p:nvPr/>
        </p:nvSpPr>
        <p:spPr>
          <a:xfrm>
            <a:off x="10084840" y="553886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2,418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84D0BEF-8169-43F9-9B85-BF9985A6BC8D}"/>
              </a:ext>
            </a:extLst>
          </p:cNvPr>
          <p:cNvSpPr txBox="1"/>
          <p:nvPr/>
        </p:nvSpPr>
        <p:spPr>
          <a:xfrm>
            <a:off x="7936933" y="5787517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Repetitive Loss Structures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F81B71-12A7-41FE-AB16-66D86E1A4036}"/>
              </a:ext>
            </a:extLst>
          </p:cNvPr>
          <p:cNvSpPr txBox="1"/>
          <p:nvPr/>
        </p:nvSpPr>
        <p:spPr>
          <a:xfrm>
            <a:off x="10815167" y="578751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98.1%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EB6D4F4-DEC8-45E6-AB06-FD7F3F021C40}"/>
              </a:ext>
            </a:extLst>
          </p:cNvPr>
          <p:cNvSpPr txBox="1"/>
          <p:nvPr/>
        </p:nvSpPr>
        <p:spPr>
          <a:xfrm>
            <a:off x="10089090" y="5787517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1,110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EB60B7-2506-4142-AF23-EB3D1E96BE58}"/>
              </a:ext>
            </a:extLst>
          </p:cNvPr>
          <p:cNvSpPr txBox="1"/>
          <p:nvPr/>
        </p:nvSpPr>
        <p:spPr>
          <a:xfrm>
            <a:off x="7936933" y="6042762"/>
            <a:ext cx="275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Ratio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497B3E-3D37-439B-B1E6-C84A483EEA1B}"/>
              </a:ext>
            </a:extLst>
          </p:cNvPr>
          <p:cNvSpPr txBox="1"/>
          <p:nvPr/>
        </p:nvSpPr>
        <p:spPr>
          <a:xfrm>
            <a:off x="10815167" y="6042762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94.4%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EA900F4-E1C2-4190-9ADF-3A8B4E2373AB}"/>
              </a:ext>
            </a:extLst>
          </p:cNvPr>
          <p:cNvSpPr txBox="1"/>
          <p:nvPr/>
        </p:nvSpPr>
        <p:spPr>
          <a:xfrm>
            <a:off x="10089090" y="6042762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33.8%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40CA87-3684-4992-BEB3-67453F04A47D}"/>
              </a:ext>
            </a:extLst>
          </p:cNvPr>
          <p:cNvSpPr txBox="1"/>
          <p:nvPr/>
        </p:nvSpPr>
        <p:spPr>
          <a:xfrm>
            <a:off x="7936933" y="6300721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 Displaced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648146-748E-46D2-B2C9-34313D57CCCA}"/>
              </a:ext>
            </a:extLst>
          </p:cNvPr>
          <p:cNvSpPr txBox="1"/>
          <p:nvPr/>
        </p:nvSpPr>
        <p:spPr>
          <a:xfrm>
            <a:off x="10815167" y="630072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96.2%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BD60540-AE11-42E3-86FF-617BCA5D495B}"/>
              </a:ext>
            </a:extLst>
          </p:cNvPr>
          <p:cNvSpPr txBox="1"/>
          <p:nvPr/>
        </p:nvSpPr>
        <p:spPr>
          <a:xfrm>
            <a:off x="10089090" y="6300721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highlight>
                  <a:srgbClr val="D22036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23.0%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1758B82-4DF6-4C33-ACF3-C97AF8EB1CA7}"/>
              </a:ext>
            </a:extLst>
          </p:cNvPr>
          <p:cNvSpPr txBox="1"/>
          <p:nvPr/>
        </p:nvSpPr>
        <p:spPr>
          <a:xfrm>
            <a:off x="7936933" y="6555966"/>
            <a:ext cx="21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WV Social Vulnerability Index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9C8817-795E-4D3B-A255-C47D54DC2BA4}"/>
              </a:ext>
            </a:extLst>
          </p:cNvPr>
          <p:cNvSpPr txBox="1"/>
          <p:nvPr/>
        </p:nvSpPr>
        <p:spPr>
          <a:xfrm>
            <a:off x="10815167" y="655596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DEDD65-CA75-4491-A2C8-2C2795B13771}"/>
              </a:ext>
            </a:extLst>
          </p:cNvPr>
          <p:cNvSpPr txBox="1"/>
          <p:nvPr/>
        </p:nvSpPr>
        <p:spPr>
          <a:xfrm>
            <a:off x="10089090" y="6555966"/>
            <a:ext cx="67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highlight>
                  <a:srgbClr val="FFC0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88.9%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82B828-A00F-43F1-A89F-4F5DF46D7DA2}"/>
              </a:ext>
            </a:extLst>
          </p:cNvPr>
          <p:cNvSpPr txBox="1"/>
          <p:nvPr/>
        </p:nvSpPr>
        <p:spPr>
          <a:xfrm>
            <a:off x="9889549" y="2763798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A8616-A5FC-4E0C-85A4-5AFDB4675C81}"/>
              </a:ext>
            </a:extLst>
          </p:cNvPr>
          <p:cNvGrpSpPr/>
          <p:nvPr/>
        </p:nvGrpSpPr>
        <p:grpSpPr>
          <a:xfrm>
            <a:off x="8020879" y="2508354"/>
            <a:ext cx="2118320" cy="218474"/>
            <a:chOff x="8316687" y="2448113"/>
            <a:chExt cx="2118320" cy="2184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B3F59F-657B-4E48-81A4-2AFC5E9F9D92}"/>
                </a:ext>
              </a:extLst>
            </p:cNvPr>
            <p:cNvSpPr/>
            <p:nvPr/>
          </p:nvSpPr>
          <p:spPr>
            <a:xfrm>
              <a:off x="8316687" y="2448113"/>
              <a:ext cx="1037680" cy="2146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80</a:t>
              </a:r>
              <a:r>
                <a:rPr lang="en-US" sz="1100" b="1" baseline="30000" dirty="0"/>
                <a:t>th</a:t>
              </a:r>
              <a:endParaRPr lang="en-US" sz="1100" b="1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AA08BF2-6845-41AD-B917-AB6B3ABAB2A4}"/>
                </a:ext>
              </a:extLst>
            </p:cNvPr>
            <p:cNvSpPr/>
            <p:nvPr/>
          </p:nvSpPr>
          <p:spPr>
            <a:xfrm>
              <a:off x="9354367" y="2451910"/>
              <a:ext cx="1080640" cy="21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All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98F6410-D987-483C-B54F-BE3376D1217A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09486ED-01DE-4349-AA8A-ED5B43B3DC52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866E6C1-4790-4375-A0FB-C0EEBD3E62A4}"/>
              </a:ext>
            </a:extLst>
          </p:cNvPr>
          <p:cNvSpPr txBox="1"/>
          <p:nvPr/>
        </p:nvSpPr>
        <p:spPr>
          <a:xfrm>
            <a:off x="11625731" y="663017"/>
            <a:ext cx="52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A6F8891-E28D-437C-A10D-E96DB070DDB5}"/>
              </a:ext>
            </a:extLst>
          </p:cNvPr>
          <p:cNvSpPr txBox="1"/>
          <p:nvPr/>
        </p:nvSpPr>
        <p:spPr>
          <a:xfrm>
            <a:off x="11321923" y="2766732"/>
            <a:ext cx="1002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B054A4E-4B80-42B8-9BA8-2C5AEF03D8D0}"/>
              </a:ext>
            </a:extLst>
          </p:cNvPr>
          <p:cNvGrpSpPr/>
          <p:nvPr/>
        </p:nvGrpSpPr>
        <p:grpSpPr>
          <a:xfrm>
            <a:off x="2345083" y="685981"/>
            <a:ext cx="1952152" cy="257593"/>
            <a:chOff x="233252" y="691042"/>
            <a:chExt cx="1952152" cy="257593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829F0DC-AA5C-40E3-8DCE-86FD54E8F464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County Scale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4388EBE-722B-46A8-A942-8AFAE4AEDF93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AFB0992-0010-413D-94DB-8E504B0C239E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8ADAF42B-A424-4D09-AA89-7A1FD256F213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" name="Picture 1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DE191063-4907-485A-97FA-38623F0ED6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007834"/>
            <a:ext cx="213602" cy="217162"/>
          </a:xfrm>
          <a:prstGeom prst="rect">
            <a:avLst/>
          </a:prstGeom>
        </p:spPr>
      </p:pic>
      <p:pic>
        <p:nvPicPr>
          <p:cNvPr id="158" name="Picture 15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C729D5A-A67E-4981-829D-5CDE47AC3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32" y="3255135"/>
            <a:ext cx="213602" cy="217162"/>
          </a:xfrm>
          <a:prstGeom prst="rect">
            <a:avLst/>
          </a:prstGeom>
        </p:spPr>
      </p:pic>
      <p:pic>
        <p:nvPicPr>
          <p:cNvPr id="159" name="Picture 15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23CB87AE-481F-459B-BC25-DA6336FA8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15" y="3518152"/>
            <a:ext cx="213602" cy="217162"/>
          </a:xfrm>
          <a:prstGeom prst="rect">
            <a:avLst/>
          </a:prstGeom>
        </p:spPr>
      </p:pic>
      <p:pic>
        <p:nvPicPr>
          <p:cNvPr id="160" name="Picture 159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07EB277E-7BB3-4A84-AAC1-7AC64C7C1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3779424"/>
            <a:ext cx="213602" cy="217162"/>
          </a:xfrm>
          <a:prstGeom prst="rect">
            <a:avLst/>
          </a:prstGeom>
        </p:spPr>
      </p:pic>
      <p:pic>
        <p:nvPicPr>
          <p:cNvPr id="161" name="Picture 160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1569CAE-22D2-4CFF-93FA-F0B38F0B3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037719"/>
            <a:ext cx="213602" cy="217162"/>
          </a:xfrm>
          <a:prstGeom prst="rect">
            <a:avLst/>
          </a:prstGeom>
        </p:spPr>
      </p:pic>
      <p:pic>
        <p:nvPicPr>
          <p:cNvPr id="162" name="Picture 16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1638ABE3-AE1D-4B89-A147-5F7908A38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4294638"/>
            <a:ext cx="213602" cy="217162"/>
          </a:xfrm>
          <a:prstGeom prst="rect">
            <a:avLst/>
          </a:prstGeom>
        </p:spPr>
      </p:pic>
      <p:pic>
        <p:nvPicPr>
          <p:cNvPr id="163" name="Picture 16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07FD49BF-BC1A-4717-A4CD-3E5560EA5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8" y="4560973"/>
            <a:ext cx="213602" cy="217162"/>
          </a:xfrm>
          <a:prstGeom prst="rect">
            <a:avLst/>
          </a:prstGeom>
        </p:spPr>
      </p:pic>
      <p:pic>
        <p:nvPicPr>
          <p:cNvPr id="169" name="Picture 168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F856085-2552-495B-9D88-3768D8C3E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4814029"/>
            <a:ext cx="213602" cy="217162"/>
          </a:xfrm>
          <a:prstGeom prst="rect">
            <a:avLst/>
          </a:prstGeom>
        </p:spPr>
      </p:pic>
      <p:pic>
        <p:nvPicPr>
          <p:cNvPr id="172" name="Picture 17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4D0BC728-AB5F-4F04-92AD-4A3050A76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059004"/>
            <a:ext cx="213602" cy="217162"/>
          </a:xfrm>
          <a:prstGeom prst="rect">
            <a:avLst/>
          </a:prstGeom>
        </p:spPr>
      </p:pic>
      <p:pic>
        <p:nvPicPr>
          <p:cNvPr id="173" name="Picture 172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405274F-0B49-410C-AE79-4DC9E7CB9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14" y="5306305"/>
            <a:ext cx="213602" cy="217162"/>
          </a:xfrm>
          <a:prstGeom prst="rect">
            <a:avLst/>
          </a:prstGeom>
        </p:spPr>
      </p:pic>
      <p:pic>
        <p:nvPicPr>
          <p:cNvPr id="174" name="Picture 173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5011B888-FB7E-4A8E-AAEE-D0E13AEFC8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61" y="5562821"/>
            <a:ext cx="213602" cy="217162"/>
          </a:xfrm>
          <a:prstGeom prst="rect">
            <a:avLst/>
          </a:prstGeom>
        </p:spPr>
      </p:pic>
      <p:pic>
        <p:nvPicPr>
          <p:cNvPr id="185" name="Picture 184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B6E18CB2-3E40-4983-9164-C5CCE122C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5818749"/>
            <a:ext cx="213602" cy="217162"/>
          </a:xfrm>
          <a:prstGeom prst="rect">
            <a:avLst/>
          </a:prstGeom>
        </p:spPr>
      </p:pic>
      <p:pic>
        <p:nvPicPr>
          <p:cNvPr id="186" name="Picture 185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3962B41D-C206-4500-82E4-D6770287DC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065903"/>
            <a:ext cx="213602" cy="217162"/>
          </a:xfrm>
          <a:prstGeom prst="rect">
            <a:avLst/>
          </a:prstGeom>
        </p:spPr>
      </p:pic>
      <p:pic>
        <p:nvPicPr>
          <p:cNvPr id="187" name="Picture 186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A460F4AB-94D9-4050-A4CF-FF08C1F65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62" y="6318288"/>
            <a:ext cx="213602" cy="217162"/>
          </a:xfrm>
          <a:prstGeom prst="rect">
            <a:avLst/>
          </a:prstGeom>
        </p:spPr>
      </p:pic>
      <p:pic>
        <p:nvPicPr>
          <p:cNvPr id="188" name="Picture 18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AAC9EC7B-1BEC-4355-A96C-709BF6614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87" y="6571263"/>
            <a:ext cx="213602" cy="217162"/>
          </a:xfrm>
          <a:prstGeom prst="rect">
            <a:avLst/>
          </a:prstGeom>
        </p:spPr>
      </p:pic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5D7ED492-7590-4E77-A90C-45A8C2D3C129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F4EEBEBF-0C7D-4518-A93A-6610285C90C8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886CD13-27D4-4571-956E-DE48352FD29E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198" name="Picture 197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0FA55149-9A63-4BF7-BFFC-1AF3F577A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3A4C46A-B02A-4FAD-9225-C3FC5F965C2C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5346C94-75FA-4113-A00D-FF124D46CCC8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ECA1B8F-85DA-4DE0-819B-BA39A12CE112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2CF57F95-EE46-4DEC-825A-162C52D58327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214" name="Picture 213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FC00CF36-AB0C-4083-B5D2-190CEB096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5396974-86A3-4C9C-B95A-6003879083DB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8C5161-E782-4C3F-921D-0786E4E0973F}"/>
              </a:ext>
            </a:extLst>
          </p:cNvPr>
          <p:cNvGrpSpPr/>
          <p:nvPr/>
        </p:nvGrpSpPr>
        <p:grpSpPr>
          <a:xfrm>
            <a:off x="264192" y="689939"/>
            <a:ext cx="1952152" cy="257593"/>
            <a:chOff x="233252" y="691042"/>
            <a:chExt cx="1952152" cy="257593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B1DE516-186C-4907-AF8A-9A28E0034FA3}"/>
                </a:ext>
              </a:extLst>
            </p:cNvPr>
            <p:cNvSpPr/>
            <p:nvPr/>
          </p:nvSpPr>
          <p:spPr>
            <a:xfrm>
              <a:off x="233252" y="691042"/>
              <a:ext cx="1952152" cy="257593"/>
            </a:xfrm>
            <a:prstGeom prst="roundRect">
              <a:avLst/>
            </a:prstGeom>
            <a:solidFill>
              <a:srgbClr val="FBCF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Cumulative Index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D12CE18D-21E6-430E-AB4E-82E982C7B54E}"/>
                </a:ext>
              </a:extLst>
            </p:cNvPr>
            <p:cNvGrpSpPr/>
            <p:nvPr/>
          </p:nvGrpSpPr>
          <p:grpSpPr>
            <a:xfrm>
              <a:off x="1843882" y="692083"/>
              <a:ext cx="234027" cy="245058"/>
              <a:chOff x="5866933" y="1637825"/>
              <a:chExt cx="236839" cy="24800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775163D-F5D4-4E51-BF0F-63A9C27818A1}"/>
                  </a:ext>
                </a:extLst>
              </p:cNvPr>
              <p:cNvSpPr/>
              <p:nvPr/>
            </p:nvSpPr>
            <p:spPr>
              <a:xfrm rot="10800000">
                <a:off x="5866933" y="1637825"/>
                <a:ext cx="236839" cy="24800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Isosceles Triangle 219">
                <a:extLst>
                  <a:ext uri="{FF2B5EF4-FFF2-40B4-BE49-F238E27FC236}">
                    <a16:creationId xmlns:a16="http://schemas.microsoft.com/office/drawing/2014/main" id="{512B4A33-210B-431E-B419-34AC5FF14B14}"/>
                  </a:ext>
                </a:extLst>
              </p:cNvPr>
              <p:cNvSpPr/>
              <p:nvPr/>
            </p:nvSpPr>
            <p:spPr>
              <a:xfrm rot="10800000">
                <a:off x="5941292" y="1738285"/>
                <a:ext cx="97219" cy="554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25D6DF-8E35-4012-8BCC-55F4D002DD83}"/>
              </a:ext>
            </a:extLst>
          </p:cNvPr>
          <p:cNvGrpSpPr/>
          <p:nvPr/>
        </p:nvGrpSpPr>
        <p:grpSpPr>
          <a:xfrm>
            <a:off x="277681" y="957495"/>
            <a:ext cx="1946566" cy="1937788"/>
            <a:chOff x="3834885" y="1491212"/>
            <a:chExt cx="1916291" cy="1937788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444B1ED-826A-40C6-886F-B587E6C2AB3D}"/>
                </a:ext>
              </a:extLst>
            </p:cNvPr>
            <p:cNvSpPr/>
            <p:nvPr/>
          </p:nvSpPr>
          <p:spPr>
            <a:xfrm>
              <a:off x="3834885" y="1491212"/>
              <a:ext cx="1916291" cy="1937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Cumulative Index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Floodplain Area 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Floodplain Length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Declared Flood Disasters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Median Flood Depth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Floodplain Count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Floodway Count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Floodplain Ratio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Building Density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Median Building Value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Mobile Homes Ratio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Subgrade Basements Ratio</a:t>
              </a:r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BB9F8224-D787-407B-A5D1-5514745E4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046" y="2337943"/>
              <a:ext cx="177146" cy="187043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6CE64E3-6863-454D-A175-FE5480A6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42531" y="1504303"/>
              <a:ext cx="104642" cy="1905647"/>
            </a:xfrm>
            <a:prstGeom prst="rect">
              <a:avLst/>
            </a:prstGeom>
          </p:spPr>
        </p:pic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0B94589-00F7-4E4A-A8EB-B515189F8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1970" y="3317164"/>
            <a:ext cx="179945" cy="1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D9802C-D7C1-413A-AA67-A5DA4F3FFD76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E9545A-53BC-4F4A-9040-095049AEDD83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rgbClr val="1525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0414D2-CBC0-4FBD-AB7D-CAB15FC0E3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4A7318-19EA-477A-A490-281E0AD1E89C}"/>
              </a:ext>
            </a:extLst>
          </p:cNvPr>
          <p:cNvSpPr/>
          <p:nvPr/>
        </p:nvSpPr>
        <p:spPr>
          <a:xfrm>
            <a:off x="8750421" y="170428"/>
            <a:ext cx="1175131" cy="2548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Reports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E1F4B4-341C-4EDB-A8B0-1FD14C7BDA45}"/>
              </a:ext>
            </a:extLst>
          </p:cNvPr>
          <p:cNvSpPr/>
          <p:nvPr/>
        </p:nvSpPr>
        <p:spPr>
          <a:xfrm>
            <a:off x="7663542" y="172724"/>
            <a:ext cx="1009264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 Map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A4F6F1-FB4A-48A4-9250-C0CB0EFB61D7}"/>
              </a:ext>
            </a:extLst>
          </p:cNvPr>
          <p:cNvSpPr/>
          <p:nvPr/>
        </p:nvSpPr>
        <p:spPr>
          <a:xfrm>
            <a:off x="10003167" y="173625"/>
            <a:ext cx="1115119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 More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CD3715E-7B00-455C-9653-C42AD93E63FA}"/>
              </a:ext>
            </a:extLst>
          </p:cNvPr>
          <p:cNvSpPr/>
          <p:nvPr/>
        </p:nvSpPr>
        <p:spPr>
          <a:xfrm>
            <a:off x="11195901" y="178156"/>
            <a:ext cx="876017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E78F7FC-10DF-438B-A863-2F59A54F539B}"/>
              </a:ext>
            </a:extLst>
          </p:cNvPr>
          <p:cNvGrpSpPr/>
          <p:nvPr/>
        </p:nvGrpSpPr>
        <p:grpSpPr>
          <a:xfrm>
            <a:off x="159089" y="-29219"/>
            <a:ext cx="2111671" cy="654619"/>
            <a:chOff x="159089" y="-29219"/>
            <a:chExt cx="2111671" cy="654619"/>
          </a:xfrm>
        </p:grpSpPr>
        <p:pic>
          <p:nvPicPr>
            <p:cNvPr id="93" name="Picture 92" descr="A hexagon with a house and a river&#10;&#10;Description automatically generated">
              <a:extLst>
                <a:ext uri="{FF2B5EF4-FFF2-40B4-BE49-F238E27FC236}">
                  <a16:creationId xmlns:a16="http://schemas.microsoft.com/office/drawing/2014/main" id="{8846E50C-D93D-4106-B779-54766078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89" y="-29219"/>
              <a:ext cx="748136" cy="654619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F5E9E2-C09F-46CC-B7E6-935FE63D1410}"/>
                </a:ext>
              </a:extLst>
            </p:cNvPr>
            <p:cNvSpPr txBox="1"/>
            <p:nvPr/>
          </p:nvSpPr>
          <p:spPr>
            <a:xfrm>
              <a:off x="733759" y="46888"/>
              <a:ext cx="153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Resilienc</a:t>
              </a:r>
              <a:r>
                <a:rPr lang="en-US" sz="14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0BA1F0-4390-41B3-B35B-4E4F74737AAB}"/>
              </a:ext>
            </a:extLst>
          </p:cNvPr>
          <p:cNvGrpSpPr/>
          <p:nvPr/>
        </p:nvGrpSpPr>
        <p:grpSpPr>
          <a:xfrm>
            <a:off x="2462078" y="58459"/>
            <a:ext cx="3248360" cy="487712"/>
            <a:chOff x="3706090" y="58459"/>
            <a:chExt cx="3248360" cy="48771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B2811E-2C60-4EDB-A393-5E9196AB3995}"/>
                </a:ext>
              </a:extLst>
            </p:cNvPr>
            <p:cNvSpPr txBox="1"/>
            <p:nvPr/>
          </p:nvSpPr>
          <p:spPr>
            <a:xfrm>
              <a:off x="4130725" y="174829"/>
              <a:ext cx="282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Risk Explorer</a:t>
              </a:r>
              <a:endPara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AA3041F-4F28-4A8F-92B8-1343C08BCD6F}"/>
                </a:ext>
              </a:extLst>
            </p:cNvPr>
            <p:cNvGrpSpPr/>
            <p:nvPr/>
          </p:nvGrpSpPr>
          <p:grpSpPr>
            <a:xfrm>
              <a:off x="3706090" y="58459"/>
              <a:ext cx="540779" cy="487712"/>
              <a:chOff x="3706090" y="58459"/>
              <a:chExt cx="540779" cy="487712"/>
            </a:xfrm>
          </p:grpSpPr>
          <p:pic>
            <p:nvPicPr>
              <p:cNvPr id="108" name="Picture 107" descr="A red outline of the state of west virginia&#10;&#10;Description automatically generated">
                <a:extLst>
                  <a:ext uri="{FF2B5EF4-FFF2-40B4-BE49-F238E27FC236}">
                    <a16:creationId xmlns:a16="http://schemas.microsoft.com/office/drawing/2014/main" id="{6BE16DEB-EAF5-47DD-809A-96F0DAA3D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090" y="58459"/>
                <a:ext cx="533888" cy="487712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A00DB2-469F-4DC2-B69F-E7762AB32300}"/>
                  </a:ext>
                </a:extLst>
              </p:cNvPr>
              <p:cNvSpPr txBox="1"/>
              <p:nvPr/>
            </p:nvSpPr>
            <p:spPr>
              <a:xfrm>
                <a:off x="3717947" y="214482"/>
                <a:ext cx="5289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Calibri" panose="020F0502020204030204" pitchFamily="34" charset="0"/>
                    <a:cs typeface="Aharoni" panose="02010803020104030203" pitchFamily="2" charset="-79"/>
                  </a:rPr>
                  <a:t>RE</a:t>
                </a:r>
              </a:p>
            </p:txBody>
          </p:sp>
        </p:grpSp>
      </p:grpSp>
      <p:pic>
        <p:nvPicPr>
          <p:cNvPr id="3" name="Picture 2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04F2C61F-043A-49EF-B596-69F575775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6" y="745626"/>
            <a:ext cx="4426128" cy="611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2E783-CAA9-4225-8C94-ABC7D00EF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>
          <a:xfrm>
            <a:off x="319046" y="910349"/>
            <a:ext cx="1951714" cy="65461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C12E08E-6870-4AF3-9B8D-23B51FA5E753}"/>
              </a:ext>
            </a:extLst>
          </p:cNvPr>
          <p:cNvSpPr txBox="1"/>
          <p:nvPr/>
        </p:nvSpPr>
        <p:spPr>
          <a:xfrm>
            <a:off x="344425" y="1841098"/>
            <a:ext cx="290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80th Percentile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Risk Indicators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 Comparison Report 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Full Risk Data Report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Level Report (on request)</a:t>
            </a: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5125C-2FB4-41A1-9876-7F471F1D94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63" r="46164"/>
          <a:stretch/>
        </p:blipFill>
        <p:spPr>
          <a:xfrm>
            <a:off x="12067464" y="641765"/>
            <a:ext cx="142875" cy="62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994</Words>
  <Application>Microsoft Office PowerPoint</Application>
  <PresentationFormat>Widescreen</PresentationFormat>
  <Paragraphs>388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119</cp:revision>
  <dcterms:created xsi:type="dcterms:W3CDTF">2024-06-05T17:41:41Z</dcterms:created>
  <dcterms:modified xsi:type="dcterms:W3CDTF">2024-06-07T18:29:52Z</dcterms:modified>
</cp:coreProperties>
</file>