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70" r:id="rId5"/>
    <p:sldId id="271" r:id="rId6"/>
    <p:sldId id="272" r:id="rId7"/>
    <p:sldId id="273" r:id="rId8"/>
    <p:sldId id="274" r:id="rId9"/>
    <p:sldId id="265" r:id="rId10"/>
    <p:sldId id="266" r:id="rId11"/>
    <p:sldId id="267" r:id="rId12"/>
    <p:sldId id="268" r:id="rId13"/>
    <p:sldId id="275" r:id="rId14"/>
    <p:sldId id="27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8A7"/>
    <a:srgbClr val="203864"/>
    <a:srgbClr val="EDEDED"/>
    <a:srgbClr val="FBCFCD"/>
    <a:srgbClr val="EE4037"/>
    <a:srgbClr val="FDCFBB"/>
    <a:srgbClr val="D22036"/>
    <a:srgbClr val="152543"/>
    <a:srgbClr val="FFC000"/>
    <a:srgbClr val="122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560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2A7F0-A368-4A80-92FC-AC6A4940ED8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0FBA9-211E-421A-928F-CD58E789BF93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400" b="1" i="1" u="none" dirty="0"/>
            <a:t>Identify GSU </a:t>
          </a:r>
          <a:br>
            <a:rPr lang="en-US" sz="2400" b="1" i="1" u="none" dirty="0"/>
          </a:br>
          <a:r>
            <a:rPr lang="en-US" sz="1800" dirty="0"/>
            <a:t>(scale, location, report type)</a:t>
          </a:r>
        </a:p>
        <a:p>
          <a:pPr algn="l"/>
          <a:br>
            <a:rPr lang="en-US" sz="1800" b="1" dirty="0"/>
          </a:br>
          <a:r>
            <a:rPr lang="en-US" sz="1800" b="1" dirty="0"/>
            <a:t>(</a:t>
          </a:r>
          <a:r>
            <a:rPr lang="en-US" sz="2400" b="1" u="sng" dirty="0"/>
            <a:t>1) VIEW MAP*</a:t>
          </a:r>
          <a:br>
            <a:rPr lang="en-US" sz="1800" dirty="0"/>
          </a:br>
          <a:r>
            <a:rPr lang="en-US" sz="1800" dirty="0"/>
            <a:t> (Spatial Access Gateway to Web Reports, Flagged Indicators, &amp; Visualizations)</a:t>
          </a:r>
          <a:br>
            <a:rPr lang="en-US" sz="1800" dirty="0"/>
          </a:br>
          <a:endParaRPr lang="en-US" sz="1800" dirty="0"/>
        </a:p>
        <a:p>
          <a:pPr algn="l"/>
          <a:r>
            <a:rPr lang="en-US" sz="2400" b="1" u="sng" dirty="0"/>
            <a:t>(2) VIEW REPORTS</a:t>
          </a:r>
          <a:br>
            <a:rPr lang="en-US" sz="1800" dirty="0"/>
          </a:br>
          <a:r>
            <a:rPr lang="en-US" sz="1800" dirty="0"/>
            <a:t> (Non-Spatial Access Gateway to Web Reports)</a:t>
          </a:r>
        </a:p>
      </dgm:t>
    </dgm:pt>
    <dgm:pt modelId="{3BD97F7D-4895-4777-A86C-943297B23B89}" type="parTrans" cxnId="{AF89A1BB-3EB1-4589-813A-A3F7073405CB}">
      <dgm:prSet/>
      <dgm:spPr/>
      <dgm:t>
        <a:bodyPr/>
        <a:lstStyle/>
        <a:p>
          <a:endParaRPr lang="en-US"/>
        </a:p>
      </dgm:t>
    </dgm:pt>
    <dgm:pt modelId="{46DEB466-C058-43C0-B4D2-3A79ACFC77B6}" type="sibTrans" cxnId="{AF89A1BB-3EB1-4589-813A-A3F7073405CB}">
      <dgm:prSet/>
      <dgm:spPr/>
      <dgm:t>
        <a:bodyPr/>
        <a:lstStyle/>
        <a:p>
          <a:endParaRPr lang="en-US"/>
        </a:p>
      </dgm:t>
    </dgm:pt>
    <dgm:pt modelId="{1E30FBD2-FD32-4C7F-8483-728C547533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u="sng" dirty="0"/>
            <a:t>(3) Web Reports*</a:t>
          </a:r>
        </a:p>
        <a:p>
          <a:r>
            <a:rPr lang="en-US" sz="1500" dirty="0"/>
            <a:t>Rankings</a:t>
          </a:r>
        </a:p>
        <a:p>
          <a:r>
            <a:rPr lang="en-US" sz="1500" dirty="0"/>
            <a:t>Statistics</a:t>
          </a:r>
        </a:p>
        <a:p>
          <a:r>
            <a:rPr lang="en-US" sz="1500" dirty="0"/>
            <a:t>Data Values</a:t>
          </a:r>
        </a:p>
        <a:p>
          <a:r>
            <a:rPr lang="en-US" sz="1500" dirty="0"/>
            <a:t>Graphics</a:t>
          </a:r>
        </a:p>
      </dgm:t>
    </dgm:pt>
    <dgm:pt modelId="{6DDB2856-72A3-481F-99D8-8C79263ECB11}" type="parTrans" cxnId="{DEE45EAA-ACB7-4405-A708-40850291FE7B}">
      <dgm:prSet/>
      <dgm:spPr>
        <a:ln w="63500">
          <a:tailEnd type="triangle"/>
        </a:ln>
      </dgm:spPr>
      <dgm:t>
        <a:bodyPr/>
        <a:lstStyle/>
        <a:p>
          <a:endParaRPr lang="en-US"/>
        </a:p>
      </dgm:t>
    </dgm:pt>
    <dgm:pt modelId="{D5CB62C0-6284-400A-9CCA-F1AB7577868F}" type="sibTrans" cxnId="{DEE45EAA-ACB7-4405-A708-40850291FE7B}">
      <dgm:prSet/>
      <dgm:spPr/>
      <dgm:t>
        <a:bodyPr/>
        <a:lstStyle/>
        <a:p>
          <a:endParaRPr lang="en-US"/>
        </a:p>
      </dgm:t>
    </dgm:pt>
    <dgm:pt modelId="{8D1DAA14-5DCB-47BE-815E-CF0F3E5FF1FA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Risk Factors 80</a:t>
          </a:r>
          <a:r>
            <a:rPr lang="en-US" b="1" baseline="30000" dirty="0"/>
            <a:t>th</a:t>
          </a:r>
          <a:r>
            <a:rPr lang="en-US" b="1" dirty="0"/>
            <a:t> Pctl.</a:t>
          </a:r>
          <a:br>
            <a:rPr lang="en-US" b="1" dirty="0"/>
          </a:br>
          <a:r>
            <a:rPr lang="en-US" b="1" dirty="0"/>
            <a:t>Risk Factors 0-100  Pctl.</a:t>
          </a:r>
        </a:p>
        <a:p>
          <a:r>
            <a:rPr lang="en-US" b="1" dirty="0"/>
            <a:t>Risk Comparison </a:t>
          </a:r>
        </a:p>
      </dgm:t>
    </dgm:pt>
    <dgm:pt modelId="{1E05E38B-9EBC-460E-8535-67E8246A3D79}" type="parTrans" cxnId="{2BF9151C-34B8-4AB8-BE00-877554EDCC70}">
      <dgm:prSet/>
      <dgm:spPr>
        <a:ln w="34925">
          <a:tailEnd type="triangle"/>
        </a:ln>
      </dgm:spPr>
      <dgm:t>
        <a:bodyPr/>
        <a:lstStyle/>
        <a:p>
          <a:endParaRPr lang="en-US"/>
        </a:p>
      </dgm:t>
    </dgm:pt>
    <dgm:pt modelId="{7D036DB9-C02D-4553-A3B5-B836A33B8E04}" type="sibTrans" cxnId="{2BF9151C-34B8-4AB8-BE00-877554EDCC70}">
      <dgm:prSet/>
      <dgm:spPr/>
      <dgm:t>
        <a:bodyPr/>
        <a:lstStyle/>
        <a:p>
          <a:endParaRPr lang="en-US"/>
        </a:p>
      </dgm:t>
    </dgm:pt>
    <dgm:pt modelId="{275961B2-8B20-4422-91D0-3DF6C5211355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Building Level </a:t>
          </a:r>
          <a:r>
            <a:rPr lang="en-US" b="0" dirty="0"/>
            <a:t>(password)</a:t>
          </a:r>
        </a:p>
      </dgm:t>
    </dgm:pt>
    <dgm:pt modelId="{4DA3F79F-359E-4848-A350-544F83245B29}" type="parTrans" cxnId="{5163309A-D90B-40AA-B8E6-7A2B71DE9580}">
      <dgm:prSet/>
      <dgm:spPr>
        <a:ln w="22225">
          <a:tailEnd type="triangle"/>
        </a:ln>
      </dgm:spPr>
      <dgm:t>
        <a:bodyPr/>
        <a:lstStyle/>
        <a:p>
          <a:endParaRPr lang="en-US"/>
        </a:p>
      </dgm:t>
    </dgm:pt>
    <dgm:pt modelId="{F761A127-1469-4977-9016-224A5F2B96AA}" type="sibTrans" cxnId="{5163309A-D90B-40AA-B8E6-7A2B71DE9580}">
      <dgm:prSet/>
      <dgm:spPr/>
      <dgm:t>
        <a:bodyPr/>
        <a:lstStyle/>
        <a:p>
          <a:endParaRPr lang="en-US"/>
        </a:p>
      </dgm:t>
    </dgm:pt>
    <dgm:pt modelId="{82F98B73-F1F7-4DFB-88FF-60AAC7862A9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="1" u="sng" dirty="0"/>
            <a:t>(4) LIBRARY*</a:t>
          </a:r>
          <a:br>
            <a:rPr lang="en-US" sz="1800" dirty="0"/>
          </a:br>
          <a:r>
            <a:rPr lang="en-US" sz="1800" dirty="0"/>
            <a:t>Visual Media &amp; Document Catalog</a:t>
          </a:r>
        </a:p>
      </dgm:t>
    </dgm:pt>
    <dgm:pt modelId="{83CA8968-F578-4ADB-AA6C-18DC686197A6}" type="parTrans" cxnId="{ABE75F09-FB20-4351-A9FB-E866C5FEC7B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45B7493-AC5D-44F3-8B09-8A359C90C8C1}" type="sibTrans" cxnId="{ABE75F09-FB20-4351-A9FB-E866C5FEC7BE}">
      <dgm:prSet/>
      <dgm:spPr/>
      <dgm:t>
        <a:bodyPr/>
        <a:lstStyle/>
        <a:p>
          <a:endParaRPr lang="en-US"/>
        </a:p>
      </dgm:t>
    </dgm:pt>
    <dgm:pt modelId="{46DFE746-B7FD-4C8F-AADE-E2A7432AA8F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Videos</a:t>
          </a:r>
        </a:p>
        <a:p>
          <a:r>
            <a:rPr lang="en-US" sz="2000" dirty="0"/>
            <a:t>Animations</a:t>
          </a:r>
        </a:p>
        <a:p>
          <a:r>
            <a:rPr lang="en-US" sz="2000" dirty="0"/>
            <a:t>Static Graphics</a:t>
          </a:r>
        </a:p>
        <a:p>
          <a:r>
            <a:rPr lang="en-US" sz="2000" dirty="0"/>
            <a:t>Reports</a:t>
          </a:r>
        </a:p>
        <a:p>
          <a:r>
            <a:rPr lang="en-US" sz="2000" dirty="0"/>
            <a:t>Other Docs</a:t>
          </a:r>
        </a:p>
      </dgm:t>
    </dgm:pt>
    <dgm:pt modelId="{C2105CAE-D4AE-4E4F-A82D-BB5107EC39CE}" type="parTrans" cxnId="{35B44B4D-1A4B-4B70-8ED2-1D234A599A1C}">
      <dgm:prSet/>
      <dgm:spPr>
        <a:ln w="38100">
          <a:solidFill>
            <a:schemeClr val="accent6">
              <a:lumMod val="75000"/>
            </a:schemeClr>
          </a:solidFill>
          <a:tailEnd type="triangle"/>
        </a:ln>
      </dgm:spPr>
      <dgm:t>
        <a:bodyPr/>
        <a:lstStyle/>
        <a:p>
          <a:endParaRPr lang="en-US"/>
        </a:p>
      </dgm:t>
    </dgm:pt>
    <dgm:pt modelId="{327F7D53-9F67-4616-94EB-9104E5361641}" type="sibTrans" cxnId="{35B44B4D-1A4B-4B70-8ED2-1D234A599A1C}">
      <dgm:prSet/>
      <dgm:spPr/>
      <dgm:t>
        <a:bodyPr/>
        <a:lstStyle/>
        <a:p>
          <a:endParaRPr lang="en-US"/>
        </a:p>
      </dgm:t>
    </dgm:pt>
    <dgm:pt modelId="{E227CB71-671C-4C61-BF6A-C448BC083325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/>
            <a:t>Full Risk Data Report</a:t>
          </a:r>
          <a:br>
            <a:rPr lang="en-US" sz="2000" b="1" dirty="0"/>
          </a:br>
          <a:r>
            <a:rPr lang="en-US" sz="2000" b="1" dirty="0"/>
            <a:t> </a:t>
          </a:r>
          <a:r>
            <a:rPr lang="en-US" sz="1200" dirty="0"/>
            <a:t>(Region-County-Community Scales; </a:t>
          </a:r>
          <a:br>
            <a:rPr lang="en-US" sz="1200" dirty="0"/>
          </a:br>
          <a:r>
            <a:rPr lang="en-US" sz="1200" dirty="0"/>
            <a:t>1 Table) </a:t>
          </a:r>
        </a:p>
      </dgm:t>
    </dgm:pt>
    <dgm:pt modelId="{51B963AD-8886-490D-B492-DCA965581EE1}" type="parTrans" cxnId="{254FD79A-3BE6-4B17-8289-C1B02304C37E}">
      <dgm:prSet/>
      <dgm:spPr>
        <a:ln w="22225">
          <a:tailEnd type="triangle"/>
        </a:ln>
      </dgm:spPr>
      <dgm:t>
        <a:bodyPr/>
        <a:lstStyle/>
        <a:p>
          <a:endParaRPr lang="en-US"/>
        </a:p>
      </dgm:t>
    </dgm:pt>
    <dgm:pt modelId="{682F66E9-121B-4295-BBBD-220F11D91F77}" type="sibTrans" cxnId="{254FD79A-3BE6-4B17-8289-C1B02304C37E}">
      <dgm:prSet/>
      <dgm:spPr/>
      <dgm:t>
        <a:bodyPr/>
        <a:lstStyle/>
        <a:p>
          <a:endParaRPr lang="en-US"/>
        </a:p>
      </dgm:t>
    </dgm:pt>
    <dgm:pt modelId="{FF85282D-410E-4B99-B809-276B7AD52221}" type="pres">
      <dgm:prSet presAssocID="{02A2A7F0-A368-4A80-92FC-AC6A4940ED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BAF5AE-3D3C-4065-8B8D-AE673078F3AC}" type="pres">
      <dgm:prSet presAssocID="{BB10FBA9-211E-421A-928F-CD58E789BF93}" presName="root1" presStyleCnt="0"/>
      <dgm:spPr/>
    </dgm:pt>
    <dgm:pt modelId="{61A65CCF-8F74-4969-8EF0-7927F5E39156}" type="pres">
      <dgm:prSet presAssocID="{BB10FBA9-211E-421A-928F-CD58E789BF93}" presName="LevelOneTextNode" presStyleLbl="node0" presStyleIdx="0" presStyleCnt="1" custScaleX="140091" custScaleY="289110" custLinFactNeighborX="-1217" custLinFactNeighborY="24793">
        <dgm:presLayoutVars>
          <dgm:chPref val="3"/>
        </dgm:presLayoutVars>
      </dgm:prSet>
      <dgm:spPr/>
    </dgm:pt>
    <dgm:pt modelId="{D2335101-35B2-4C8E-8AC7-0DCDF4FE8840}" type="pres">
      <dgm:prSet presAssocID="{BB10FBA9-211E-421A-928F-CD58E789BF93}" presName="level2hierChild" presStyleCnt="0"/>
      <dgm:spPr/>
    </dgm:pt>
    <dgm:pt modelId="{A84ADA0F-7410-420C-97F7-83AF9AD169EE}" type="pres">
      <dgm:prSet presAssocID="{6DDB2856-72A3-481F-99D8-8C79263ECB11}" presName="conn2-1" presStyleLbl="parChTrans1D2" presStyleIdx="0" presStyleCnt="2"/>
      <dgm:spPr/>
    </dgm:pt>
    <dgm:pt modelId="{306DCC76-F307-446A-B48A-4F9C16673FB6}" type="pres">
      <dgm:prSet presAssocID="{6DDB2856-72A3-481F-99D8-8C79263ECB11}" presName="connTx" presStyleLbl="parChTrans1D2" presStyleIdx="0" presStyleCnt="2"/>
      <dgm:spPr/>
    </dgm:pt>
    <dgm:pt modelId="{F4F1A43F-8EE5-4F54-8390-6A876EEE2343}" type="pres">
      <dgm:prSet presAssocID="{1E30FBD2-FD32-4C7F-8483-728C547533EE}" presName="root2" presStyleCnt="0"/>
      <dgm:spPr/>
    </dgm:pt>
    <dgm:pt modelId="{82E9A462-6A94-4712-BFFF-0BE2EFC5239A}" type="pres">
      <dgm:prSet presAssocID="{1E30FBD2-FD32-4C7F-8483-728C547533EE}" presName="LevelTwoTextNode" presStyleLbl="node2" presStyleIdx="0" presStyleCnt="2" custScaleY="161291" custLinFactNeighborY="2567">
        <dgm:presLayoutVars>
          <dgm:chPref val="3"/>
        </dgm:presLayoutVars>
      </dgm:prSet>
      <dgm:spPr/>
    </dgm:pt>
    <dgm:pt modelId="{4867E515-07DA-480E-83A4-F1F1D5DD4C90}" type="pres">
      <dgm:prSet presAssocID="{1E30FBD2-FD32-4C7F-8483-728C547533EE}" presName="level3hierChild" presStyleCnt="0"/>
      <dgm:spPr/>
    </dgm:pt>
    <dgm:pt modelId="{6CED2D78-A585-4CA2-B74A-E632F5AC490F}" type="pres">
      <dgm:prSet presAssocID="{1E05E38B-9EBC-460E-8535-67E8246A3D79}" presName="conn2-1" presStyleLbl="parChTrans1D3" presStyleIdx="0" presStyleCnt="4"/>
      <dgm:spPr/>
    </dgm:pt>
    <dgm:pt modelId="{6919C450-A39A-472B-8958-3DFC5EEC14BE}" type="pres">
      <dgm:prSet presAssocID="{1E05E38B-9EBC-460E-8535-67E8246A3D79}" presName="connTx" presStyleLbl="parChTrans1D3" presStyleIdx="0" presStyleCnt="4"/>
      <dgm:spPr/>
    </dgm:pt>
    <dgm:pt modelId="{D4CCA8FB-0138-499E-88DE-6FF7AE51F1CE}" type="pres">
      <dgm:prSet presAssocID="{8D1DAA14-5DCB-47BE-815E-CF0F3E5FF1FA}" presName="root2" presStyleCnt="0"/>
      <dgm:spPr/>
    </dgm:pt>
    <dgm:pt modelId="{FD756EED-8093-40F8-B69F-EAF7B998B0F3}" type="pres">
      <dgm:prSet presAssocID="{8D1DAA14-5DCB-47BE-815E-CF0F3E5FF1FA}" presName="LevelTwoTextNode" presStyleLbl="node3" presStyleIdx="0" presStyleCnt="4" custScaleX="133485">
        <dgm:presLayoutVars>
          <dgm:chPref val="3"/>
        </dgm:presLayoutVars>
      </dgm:prSet>
      <dgm:spPr/>
    </dgm:pt>
    <dgm:pt modelId="{59D867F7-FA5A-4B71-848D-12FBBDE8D22D}" type="pres">
      <dgm:prSet presAssocID="{8D1DAA14-5DCB-47BE-815E-CF0F3E5FF1FA}" presName="level3hierChild" presStyleCnt="0"/>
      <dgm:spPr/>
    </dgm:pt>
    <dgm:pt modelId="{79990165-F166-4C4D-AFAE-0F0FE9B257BB}" type="pres">
      <dgm:prSet presAssocID="{51B963AD-8886-490D-B492-DCA965581EE1}" presName="conn2-1" presStyleLbl="parChTrans1D3" presStyleIdx="1" presStyleCnt="4"/>
      <dgm:spPr/>
    </dgm:pt>
    <dgm:pt modelId="{2DBD3D46-4FC3-45BF-882F-3C5C921F2191}" type="pres">
      <dgm:prSet presAssocID="{51B963AD-8886-490D-B492-DCA965581EE1}" presName="connTx" presStyleLbl="parChTrans1D3" presStyleIdx="1" presStyleCnt="4"/>
      <dgm:spPr/>
    </dgm:pt>
    <dgm:pt modelId="{011D9AF3-4660-4600-865C-107BCFC78F12}" type="pres">
      <dgm:prSet presAssocID="{E227CB71-671C-4C61-BF6A-C448BC083325}" presName="root2" presStyleCnt="0"/>
      <dgm:spPr/>
    </dgm:pt>
    <dgm:pt modelId="{4D23D686-5257-4890-9E03-8440FAB0DB24}" type="pres">
      <dgm:prSet presAssocID="{E227CB71-671C-4C61-BF6A-C448BC083325}" presName="LevelTwoTextNode" presStyleLbl="node3" presStyleIdx="1" presStyleCnt="4" custScaleX="132304" custScaleY="94285" custLinFactNeighborX="1634" custLinFactNeighborY="-6879">
        <dgm:presLayoutVars>
          <dgm:chPref val="3"/>
        </dgm:presLayoutVars>
      </dgm:prSet>
      <dgm:spPr/>
    </dgm:pt>
    <dgm:pt modelId="{C52043F4-863D-4BAD-AC7C-B4AD4433BBF9}" type="pres">
      <dgm:prSet presAssocID="{E227CB71-671C-4C61-BF6A-C448BC083325}" presName="level3hierChild" presStyleCnt="0"/>
      <dgm:spPr/>
    </dgm:pt>
    <dgm:pt modelId="{C2EF29B5-0D7C-40B0-84B6-06BDD163CC25}" type="pres">
      <dgm:prSet presAssocID="{4DA3F79F-359E-4848-A350-544F83245B29}" presName="conn2-1" presStyleLbl="parChTrans1D3" presStyleIdx="2" presStyleCnt="4"/>
      <dgm:spPr/>
    </dgm:pt>
    <dgm:pt modelId="{AAD55354-3380-44E8-9B88-1619D45A269F}" type="pres">
      <dgm:prSet presAssocID="{4DA3F79F-359E-4848-A350-544F83245B29}" presName="connTx" presStyleLbl="parChTrans1D3" presStyleIdx="2" presStyleCnt="4"/>
      <dgm:spPr/>
    </dgm:pt>
    <dgm:pt modelId="{2F5530E8-F72B-449A-9B86-3C1E1BA16EA8}" type="pres">
      <dgm:prSet presAssocID="{275961B2-8B20-4422-91D0-3DF6C5211355}" presName="root2" presStyleCnt="0"/>
      <dgm:spPr/>
    </dgm:pt>
    <dgm:pt modelId="{E7426F39-4937-4F73-B762-A9C10712F941}" type="pres">
      <dgm:prSet presAssocID="{275961B2-8B20-4422-91D0-3DF6C5211355}" presName="LevelTwoTextNode" presStyleLbl="node3" presStyleIdx="2" presStyleCnt="4" custScaleX="136035" custScaleY="44417" custLinFactNeighborX="2794" custLinFactNeighborY="-15337">
        <dgm:presLayoutVars>
          <dgm:chPref val="3"/>
        </dgm:presLayoutVars>
      </dgm:prSet>
      <dgm:spPr/>
    </dgm:pt>
    <dgm:pt modelId="{27F6DA90-4DC1-484C-8843-009F30BA9CA3}" type="pres">
      <dgm:prSet presAssocID="{275961B2-8B20-4422-91D0-3DF6C5211355}" presName="level3hierChild" presStyleCnt="0"/>
      <dgm:spPr/>
    </dgm:pt>
    <dgm:pt modelId="{BE85AE0A-1F9A-4526-97FC-11C884AAE4D8}" type="pres">
      <dgm:prSet presAssocID="{83CA8968-F578-4ADB-AA6C-18DC686197A6}" presName="conn2-1" presStyleLbl="parChTrans1D2" presStyleIdx="1" presStyleCnt="2"/>
      <dgm:spPr/>
    </dgm:pt>
    <dgm:pt modelId="{7C7ED4CF-FFFC-4D72-BDE8-03AFE18DE909}" type="pres">
      <dgm:prSet presAssocID="{83CA8968-F578-4ADB-AA6C-18DC686197A6}" presName="connTx" presStyleLbl="parChTrans1D2" presStyleIdx="1" presStyleCnt="2"/>
      <dgm:spPr/>
    </dgm:pt>
    <dgm:pt modelId="{E456200F-C4EC-4B52-BD32-0083B7EA5D52}" type="pres">
      <dgm:prSet presAssocID="{82F98B73-F1F7-4DFB-88FF-60AAC7862A94}" presName="root2" presStyleCnt="0"/>
      <dgm:spPr/>
    </dgm:pt>
    <dgm:pt modelId="{4A08E9BE-31BF-4412-965F-0A4465450D68}" type="pres">
      <dgm:prSet presAssocID="{82F98B73-F1F7-4DFB-88FF-60AAC7862A94}" presName="LevelTwoTextNode" presStyleLbl="node2" presStyleIdx="1" presStyleCnt="2">
        <dgm:presLayoutVars>
          <dgm:chPref val="3"/>
        </dgm:presLayoutVars>
      </dgm:prSet>
      <dgm:spPr/>
    </dgm:pt>
    <dgm:pt modelId="{900ECFFD-EA6B-40F0-A955-4AC93F7F5936}" type="pres">
      <dgm:prSet presAssocID="{82F98B73-F1F7-4DFB-88FF-60AAC7862A94}" presName="level3hierChild" presStyleCnt="0"/>
      <dgm:spPr/>
    </dgm:pt>
    <dgm:pt modelId="{61B71C44-E524-458F-9DD2-CED467B55246}" type="pres">
      <dgm:prSet presAssocID="{C2105CAE-D4AE-4E4F-A82D-BB5107EC39CE}" presName="conn2-1" presStyleLbl="parChTrans1D3" presStyleIdx="3" presStyleCnt="4"/>
      <dgm:spPr/>
    </dgm:pt>
    <dgm:pt modelId="{877AE622-00F5-4AE0-9711-A0A231FADC93}" type="pres">
      <dgm:prSet presAssocID="{C2105CAE-D4AE-4E4F-A82D-BB5107EC39CE}" presName="connTx" presStyleLbl="parChTrans1D3" presStyleIdx="3" presStyleCnt="4"/>
      <dgm:spPr/>
    </dgm:pt>
    <dgm:pt modelId="{800E582D-C89F-40A8-84FE-E2842BDA419B}" type="pres">
      <dgm:prSet presAssocID="{46DFE746-B7FD-4C8F-AADE-E2A7432AA8F8}" presName="root2" presStyleCnt="0"/>
      <dgm:spPr/>
    </dgm:pt>
    <dgm:pt modelId="{4466C743-B347-472E-ABFC-37E4E66F00CA}" type="pres">
      <dgm:prSet presAssocID="{46DFE746-B7FD-4C8F-AADE-E2A7432AA8F8}" presName="LevelTwoTextNode" presStyleLbl="node3" presStyleIdx="3" presStyleCnt="4" custScaleY="169885" custLinFactNeighborX="18857" custLinFactNeighborY="-3541">
        <dgm:presLayoutVars>
          <dgm:chPref val="3"/>
        </dgm:presLayoutVars>
      </dgm:prSet>
      <dgm:spPr/>
    </dgm:pt>
    <dgm:pt modelId="{296E6622-5B89-4B59-AB19-6BCC8576D292}" type="pres">
      <dgm:prSet presAssocID="{46DFE746-B7FD-4C8F-AADE-E2A7432AA8F8}" presName="level3hierChild" presStyleCnt="0"/>
      <dgm:spPr/>
    </dgm:pt>
  </dgm:ptLst>
  <dgm:cxnLst>
    <dgm:cxn modelId="{3AEF3901-6615-49F7-ABF7-254BBE0788F6}" type="presOf" srcId="{1E05E38B-9EBC-460E-8535-67E8246A3D79}" destId="{6919C450-A39A-472B-8958-3DFC5EEC14BE}" srcOrd="1" destOrd="0" presId="urn:microsoft.com/office/officeart/2005/8/layout/hierarchy2"/>
    <dgm:cxn modelId="{9C41B602-2805-47D3-B550-030B93E6C097}" type="presOf" srcId="{6DDB2856-72A3-481F-99D8-8C79263ECB11}" destId="{306DCC76-F307-446A-B48A-4F9C16673FB6}" srcOrd="1" destOrd="0" presId="urn:microsoft.com/office/officeart/2005/8/layout/hierarchy2"/>
    <dgm:cxn modelId="{ABE75F09-FB20-4351-A9FB-E866C5FEC7BE}" srcId="{BB10FBA9-211E-421A-928F-CD58E789BF93}" destId="{82F98B73-F1F7-4DFB-88FF-60AAC7862A94}" srcOrd="1" destOrd="0" parTransId="{83CA8968-F578-4ADB-AA6C-18DC686197A6}" sibTransId="{E45B7493-AC5D-44F3-8B09-8A359C90C8C1}"/>
    <dgm:cxn modelId="{A3589B0E-96F8-4CCE-8E1A-0DA258965460}" type="presOf" srcId="{E227CB71-671C-4C61-BF6A-C448BC083325}" destId="{4D23D686-5257-4890-9E03-8440FAB0DB24}" srcOrd="0" destOrd="0" presId="urn:microsoft.com/office/officeart/2005/8/layout/hierarchy2"/>
    <dgm:cxn modelId="{2BF9151C-34B8-4AB8-BE00-877554EDCC70}" srcId="{1E30FBD2-FD32-4C7F-8483-728C547533EE}" destId="{8D1DAA14-5DCB-47BE-815E-CF0F3E5FF1FA}" srcOrd="0" destOrd="0" parTransId="{1E05E38B-9EBC-460E-8535-67E8246A3D79}" sibTransId="{7D036DB9-C02D-4553-A3B5-B836A33B8E04}"/>
    <dgm:cxn modelId="{0C773C1F-3455-4159-82AC-E7A373AC9B1B}" type="presOf" srcId="{51B963AD-8886-490D-B492-DCA965581EE1}" destId="{2DBD3D46-4FC3-45BF-882F-3C5C921F2191}" srcOrd="1" destOrd="0" presId="urn:microsoft.com/office/officeart/2005/8/layout/hierarchy2"/>
    <dgm:cxn modelId="{A06C2121-FBB2-47AA-B61A-DBFC8971201E}" type="presOf" srcId="{C2105CAE-D4AE-4E4F-A82D-BB5107EC39CE}" destId="{877AE622-00F5-4AE0-9711-A0A231FADC93}" srcOrd="1" destOrd="0" presId="urn:microsoft.com/office/officeart/2005/8/layout/hierarchy2"/>
    <dgm:cxn modelId="{93071D31-71F4-4608-8D3E-8AB678449A82}" type="presOf" srcId="{46DFE746-B7FD-4C8F-AADE-E2A7432AA8F8}" destId="{4466C743-B347-472E-ABFC-37E4E66F00CA}" srcOrd="0" destOrd="0" presId="urn:microsoft.com/office/officeart/2005/8/layout/hierarchy2"/>
    <dgm:cxn modelId="{C4EE2435-8634-432B-8563-DFE7B926EB06}" type="presOf" srcId="{275961B2-8B20-4422-91D0-3DF6C5211355}" destId="{E7426F39-4937-4F73-B762-A9C10712F941}" srcOrd="0" destOrd="0" presId="urn:microsoft.com/office/officeart/2005/8/layout/hierarchy2"/>
    <dgm:cxn modelId="{83EF6940-9849-47AA-9B4A-0FCE6E761290}" type="presOf" srcId="{BB10FBA9-211E-421A-928F-CD58E789BF93}" destId="{61A65CCF-8F74-4969-8EF0-7927F5E39156}" srcOrd="0" destOrd="0" presId="urn:microsoft.com/office/officeart/2005/8/layout/hierarchy2"/>
    <dgm:cxn modelId="{35B44B4D-1A4B-4B70-8ED2-1D234A599A1C}" srcId="{82F98B73-F1F7-4DFB-88FF-60AAC7862A94}" destId="{46DFE746-B7FD-4C8F-AADE-E2A7432AA8F8}" srcOrd="0" destOrd="0" parTransId="{C2105CAE-D4AE-4E4F-A82D-BB5107EC39CE}" sibTransId="{327F7D53-9F67-4616-94EB-9104E5361641}"/>
    <dgm:cxn modelId="{D6CD236F-348E-466B-AC41-566A00989EC3}" type="presOf" srcId="{02A2A7F0-A368-4A80-92FC-AC6A4940ED86}" destId="{FF85282D-410E-4B99-B809-276B7AD52221}" srcOrd="0" destOrd="0" presId="urn:microsoft.com/office/officeart/2005/8/layout/hierarchy2"/>
    <dgm:cxn modelId="{514BC753-0603-4B0E-9C13-18C5E620ECEA}" type="presOf" srcId="{83CA8968-F578-4ADB-AA6C-18DC686197A6}" destId="{BE85AE0A-1F9A-4526-97FC-11C884AAE4D8}" srcOrd="0" destOrd="0" presId="urn:microsoft.com/office/officeart/2005/8/layout/hierarchy2"/>
    <dgm:cxn modelId="{4D362A55-ADE1-4DC6-A379-B6C5EA1667C0}" type="presOf" srcId="{82F98B73-F1F7-4DFB-88FF-60AAC7862A94}" destId="{4A08E9BE-31BF-4412-965F-0A4465450D68}" srcOrd="0" destOrd="0" presId="urn:microsoft.com/office/officeart/2005/8/layout/hierarchy2"/>
    <dgm:cxn modelId="{17B17395-6570-47A5-AF0E-FEEA01CFE550}" type="presOf" srcId="{4DA3F79F-359E-4848-A350-544F83245B29}" destId="{C2EF29B5-0D7C-40B0-84B6-06BDD163CC25}" srcOrd="0" destOrd="0" presId="urn:microsoft.com/office/officeart/2005/8/layout/hierarchy2"/>
    <dgm:cxn modelId="{5163309A-D90B-40AA-B8E6-7A2B71DE9580}" srcId="{1E30FBD2-FD32-4C7F-8483-728C547533EE}" destId="{275961B2-8B20-4422-91D0-3DF6C5211355}" srcOrd="2" destOrd="0" parTransId="{4DA3F79F-359E-4848-A350-544F83245B29}" sibTransId="{F761A127-1469-4977-9016-224A5F2B96AA}"/>
    <dgm:cxn modelId="{254FD79A-3BE6-4B17-8289-C1B02304C37E}" srcId="{1E30FBD2-FD32-4C7F-8483-728C547533EE}" destId="{E227CB71-671C-4C61-BF6A-C448BC083325}" srcOrd="1" destOrd="0" parTransId="{51B963AD-8886-490D-B492-DCA965581EE1}" sibTransId="{682F66E9-121B-4295-BBBD-220F11D91F77}"/>
    <dgm:cxn modelId="{908CADA1-636C-4FBF-886D-626C794BC646}" type="presOf" srcId="{C2105CAE-D4AE-4E4F-A82D-BB5107EC39CE}" destId="{61B71C44-E524-458F-9DD2-CED467B55246}" srcOrd="0" destOrd="0" presId="urn:microsoft.com/office/officeart/2005/8/layout/hierarchy2"/>
    <dgm:cxn modelId="{DEE45EAA-ACB7-4405-A708-40850291FE7B}" srcId="{BB10FBA9-211E-421A-928F-CD58E789BF93}" destId="{1E30FBD2-FD32-4C7F-8483-728C547533EE}" srcOrd="0" destOrd="0" parTransId="{6DDB2856-72A3-481F-99D8-8C79263ECB11}" sibTransId="{D5CB62C0-6284-400A-9CCA-F1AB7577868F}"/>
    <dgm:cxn modelId="{FFAD92AF-72CA-4585-8DFE-7E5EC9FB1771}" type="presOf" srcId="{51B963AD-8886-490D-B492-DCA965581EE1}" destId="{79990165-F166-4C4D-AFAE-0F0FE9B257BB}" srcOrd="0" destOrd="0" presId="urn:microsoft.com/office/officeart/2005/8/layout/hierarchy2"/>
    <dgm:cxn modelId="{B22C6EB1-5BBB-4AB8-8EDB-3FE04F47F495}" type="presOf" srcId="{4DA3F79F-359E-4848-A350-544F83245B29}" destId="{AAD55354-3380-44E8-9B88-1619D45A269F}" srcOrd="1" destOrd="0" presId="urn:microsoft.com/office/officeart/2005/8/layout/hierarchy2"/>
    <dgm:cxn modelId="{F8A25DB5-8B4A-4446-B10D-D785BBDE702B}" type="presOf" srcId="{1E05E38B-9EBC-460E-8535-67E8246A3D79}" destId="{6CED2D78-A585-4CA2-B74A-E632F5AC490F}" srcOrd="0" destOrd="0" presId="urn:microsoft.com/office/officeart/2005/8/layout/hierarchy2"/>
    <dgm:cxn modelId="{AF89A1BB-3EB1-4589-813A-A3F7073405CB}" srcId="{02A2A7F0-A368-4A80-92FC-AC6A4940ED86}" destId="{BB10FBA9-211E-421A-928F-CD58E789BF93}" srcOrd="0" destOrd="0" parTransId="{3BD97F7D-4895-4777-A86C-943297B23B89}" sibTransId="{46DEB466-C058-43C0-B4D2-3A79ACFC77B6}"/>
    <dgm:cxn modelId="{171C05CA-6A35-4744-A901-421FE757D601}" type="presOf" srcId="{8D1DAA14-5DCB-47BE-815E-CF0F3E5FF1FA}" destId="{FD756EED-8093-40F8-B69F-EAF7B998B0F3}" srcOrd="0" destOrd="0" presId="urn:microsoft.com/office/officeart/2005/8/layout/hierarchy2"/>
    <dgm:cxn modelId="{BF1517D4-5AD4-4F60-8959-EC65D3F7408B}" type="presOf" srcId="{6DDB2856-72A3-481F-99D8-8C79263ECB11}" destId="{A84ADA0F-7410-420C-97F7-83AF9AD169EE}" srcOrd="0" destOrd="0" presId="urn:microsoft.com/office/officeart/2005/8/layout/hierarchy2"/>
    <dgm:cxn modelId="{2AED45E0-559C-4958-B5AF-1626243804A2}" type="presOf" srcId="{83CA8968-F578-4ADB-AA6C-18DC686197A6}" destId="{7C7ED4CF-FFFC-4D72-BDE8-03AFE18DE909}" srcOrd="1" destOrd="0" presId="urn:microsoft.com/office/officeart/2005/8/layout/hierarchy2"/>
    <dgm:cxn modelId="{721D6AEF-4B7E-4A52-B234-5DB15AE9E9C0}" type="presOf" srcId="{1E30FBD2-FD32-4C7F-8483-728C547533EE}" destId="{82E9A462-6A94-4712-BFFF-0BE2EFC5239A}" srcOrd="0" destOrd="0" presId="urn:microsoft.com/office/officeart/2005/8/layout/hierarchy2"/>
    <dgm:cxn modelId="{12FC42A2-C1DD-437C-95EC-2E4EB6696DBF}" type="presParOf" srcId="{FF85282D-410E-4B99-B809-276B7AD52221}" destId="{77BAF5AE-3D3C-4065-8B8D-AE673078F3AC}" srcOrd="0" destOrd="0" presId="urn:microsoft.com/office/officeart/2005/8/layout/hierarchy2"/>
    <dgm:cxn modelId="{FEEEDAC2-D01B-4DA3-AE3A-751F7193BE11}" type="presParOf" srcId="{77BAF5AE-3D3C-4065-8B8D-AE673078F3AC}" destId="{61A65CCF-8F74-4969-8EF0-7927F5E39156}" srcOrd="0" destOrd="0" presId="urn:microsoft.com/office/officeart/2005/8/layout/hierarchy2"/>
    <dgm:cxn modelId="{401BA600-AFDD-42F8-B87F-D845E2CC168E}" type="presParOf" srcId="{77BAF5AE-3D3C-4065-8B8D-AE673078F3AC}" destId="{D2335101-35B2-4C8E-8AC7-0DCDF4FE8840}" srcOrd="1" destOrd="0" presId="urn:microsoft.com/office/officeart/2005/8/layout/hierarchy2"/>
    <dgm:cxn modelId="{E98616B4-AE90-4B75-BCEF-AF00444B8E87}" type="presParOf" srcId="{D2335101-35B2-4C8E-8AC7-0DCDF4FE8840}" destId="{A84ADA0F-7410-420C-97F7-83AF9AD169EE}" srcOrd="0" destOrd="0" presId="urn:microsoft.com/office/officeart/2005/8/layout/hierarchy2"/>
    <dgm:cxn modelId="{5FCDB895-5F2A-45F1-83E1-0B47B875AC69}" type="presParOf" srcId="{A84ADA0F-7410-420C-97F7-83AF9AD169EE}" destId="{306DCC76-F307-446A-B48A-4F9C16673FB6}" srcOrd="0" destOrd="0" presId="urn:microsoft.com/office/officeart/2005/8/layout/hierarchy2"/>
    <dgm:cxn modelId="{621C8022-A15A-4A4F-B649-A290EABFA0B0}" type="presParOf" srcId="{D2335101-35B2-4C8E-8AC7-0DCDF4FE8840}" destId="{F4F1A43F-8EE5-4F54-8390-6A876EEE2343}" srcOrd="1" destOrd="0" presId="urn:microsoft.com/office/officeart/2005/8/layout/hierarchy2"/>
    <dgm:cxn modelId="{9D80C195-7423-4557-B784-BA0B243422FA}" type="presParOf" srcId="{F4F1A43F-8EE5-4F54-8390-6A876EEE2343}" destId="{82E9A462-6A94-4712-BFFF-0BE2EFC5239A}" srcOrd="0" destOrd="0" presId="urn:microsoft.com/office/officeart/2005/8/layout/hierarchy2"/>
    <dgm:cxn modelId="{D88EBC6E-293D-4615-8846-94AEB84FDE47}" type="presParOf" srcId="{F4F1A43F-8EE5-4F54-8390-6A876EEE2343}" destId="{4867E515-07DA-480E-83A4-F1F1D5DD4C90}" srcOrd="1" destOrd="0" presId="urn:microsoft.com/office/officeart/2005/8/layout/hierarchy2"/>
    <dgm:cxn modelId="{A43B6401-AB1B-48DC-B4BE-0B17F4E7B4B5}" type="presParOf" srcId="{4867E515-07DA-480E-83A4-F1F1D5DD4C90}" destId="{6CED2D78-A585-4CA2-B74A-E632F5AC490F}" srcOrd="0" destOrd="0" presId="urn:microsoft.com/office/officeart/2005/8/layout/hierarchy2"/>
    <dgm:cxn modelId="{A041373D-4985-4479-A147-44FA9C300C19}" type="presParOf" srcId="{6CED2D78-A585-4CA2-B74A-E632F5AC490F}" destId="{6919C450-A39A-472B-8958-3DFC5EEC14BE}" srcOrd="0" destOrd="0" presId="urn:microsoft.com/office/officeart/2005/8/layout/hierarchy2"/>
    <dgm:cxn modelId="{63C2D070-DD01-4BE8-B912-FD2B8BDD3B90}" type="presParOf" srcId="{4867E515-07DA-480E-83A4-F1F1D5DD4C90}" destId="{D4CCA8FB-0138-499E-88DE-6FF7AE51F1CE}" srcOrd="1" destOrd="0" presId="urn:microsoft.com/office/officeart/2005/8/layout/hierarchy2"/>
    <dgm:cxn modelId="{83FBD0BA-7C79-4468-9245-3334DFEECB82}" type="presParOf" srcId="{D4CCA8FB-0138-499E-88DE-6FF7AE51F1CE}" destId="{FD756EED-8093-40F8-B69F-EAF7B998B0F3}" srcOrd="0" destOrd="0" presId="urn:microsoft.com/office/officeart/2005/8/layout/hierarchy2"/>
    <dgm:cxn modelId="{87F523D7-4428-4DF4-BF2D-DCE15EDA8AC7}" type="presParOf" srcId="{D4CCA8FB-0138-499E-88DE-6FF7AE51F1CE}" destId="{59D867F7-FA5A-4B71-848D-12FBBDE8D22D}" srcOrd="1" destOrd="0" presId="urn:microsoft.com/office/officeart/2005/8/layout/hierarchy2"/>
    <dgm:cxn modelId="{073344B1-7D28-4689-9151-EDCD93B96797}" type="presParOf" srcId="{4867E515-07DA-480E-83A4-F1F1D5DD4C90}" destId="{79990165-F166-4C4D-AFAE-0F0FE9B257BB}" srcOrd="2" destOrd="0" presId="urn:microsoft.com/office/officeart/2005/8/layout/hierarchy2"/>
    <dgm:cxn modelId="{7881FFF5-1257-47DD-8C12-95A6936B87DC}" type="presParOf" srcId="{79990165-F166-4C4D-AFAE-0F0FE9B257BB}" destId="{2DBD3D46-4FC3-45BF-882F-3C5C921F2191}" srcOrd="0" destOrd="0" presId="urn:microsoft.com/office/officeart/2005/8/layout/hierarchy2"/>
    <dgm:cxn modelId="{D5BF4A31-FDBC-4FA9-9732-19DE0734DCFD}" type="presParOf" srcId="{4867E515-07DA-480E-83A4-F1F1D5DD4C90}" destId="{011D9AF3-4660-4600-865C-107BCFC78F12}" srcOrd="3" destOrd="0" presId="urn:microsoft.com/office/officeart/2005/8/layout/hierarchy2"/>
    <dgm:cxn modelId="{443FA7C9-0CD0-46B5-B637-16B49478CD23}" type="presParOf" srcId="{011D9AF3-4660-4600-865C-107BCFC78F12}" destId="{4D23D686-5257-4890-9E03-8440FAB0DB24}" srcOrd="0" destOrd="0" presId="urn:microsoft.com/office/officeart/2005/8/layout/hierarchy2"/>
    <dgm:cxn modelId="{307B587C-F03B-43D3-9CE9-A40EBB9459C9}" type="presParOf" srcId="{011D9AF3-4660-4600-865C-107BCFC78F12}" destId="{C52043F4-863D-4BAD-AC7C-B4AD4433BBF9}" srcOrd="1" destOrd="0" presId="urn:microsoft.com/office/officeart/2005/8/layout/hierarchy2"/>
    <dgm:cxn modelId="{21386CE8-4211-4984-BBED-728907BCDE88}" type="presParOf" srcId="{4867E515-07DA-480E-83A4-F1F1D5DD4C90}" destId="{C2EF29B5-0D7C-40B0-84B6-06BDD163CC25}" srcOrd="4" destOrd="0" presId="urn:microsoft.com/office/officeart/2005/8/layout/hierarchy2"/>
    <dgm:cxn modelId="{4E0C2639-8D4F-4D76-8AEB-1A6C4FE560F1}" type="presParOf" srcId="{C2EF29B5-0D7C-40B0-84B6-06BDD163CC25}" destId="{AAD55354-3380-44E8-9B88-1619D45A269F}" srcOrd="0" destOrd="0" presId="urn:microsoft.com/office/officeart/2005/8/layout/hierarchy2"/>
    <dgm:cxn modelId="{DFB0A453-2E75-4B4E-AB6E-23EA4F707569}" type="presParOf" srcId="{4867E515-07DA-480E-83A4-F1F1D5DD4C90}" destId="{2F5530E8-F72B-449A-9B86-3C1E1BA16EA8}" srcOrd="5" destOrd="0" presId="urn:microsoft.com/office/officeart/2005/8/layout/hierarchy2"/>
    <dgm:cxn modelId="{B46181D0-7446-4AC3-B624-58BBF737542C}" type="presParOf" srcId="{2F5530E8-F72B-449A-9B86-3C1E1BA16EA8}" destId="{E7426F39-4937-4F73-B762-A9C10712F941}" srcOrd="0" destOrd="0" presId="urn:microsoft.com/office/officeart/2005/8/layout/hierarchy2"/>
    <dgm:cxn modelId="{773005E2-92EA-44CA-8410-246CE2DC68BF}" type="presParOf" srcId="{2F5530E8-F72B-449A-9B86-3C1E1BA16EA8}" destId="{27F6DA90-4DC1-484C-8843-009F30BA9CA3}" srcOrd="1" destOrd="0" presId="urn:microsoft.com/office/officeart/2005/8/layout/hierarchy2"/>
    <dgm:cxn modelId="{20228551-7DFA-4817-8AD5-F23F2D299A86}" type="presParOf" srcId="{D2335101-35B2-4C8E-8AC7-0DCDF4FE8840}" destId="{BE85AE0A-1F9A-4526-97FC-11C884AAE4D8}" srcOrd="2" destOrd="0" presId="urn:microsoft.com/office/officeart/2005/8/layout/hierarchy2"/>
    <dgm:cxn modelId="{2B3BA282-2B86-43E7-994A-23FE9FFA0844}" type="presParOf" srcId="{BE85AE0A-1F9A-4526-97FC-11C884AAE4D8}" destId="{7C7ED4CF-FFFC-4D72-BDE8-03AFE18DE909}" srcOrd="0" destOrd="0" presId="urn:microsoft.com/office/officeart/2005/8/layout/hierarchy2"/>
    <dgm:cxn modelId="{306DC350-4678-4002-A21C-95E836321A06}" type="presParOf" srcId="{D2335101-35B2-4C8E-8AC7-0DCDF4FE8840}" destId="{E456200F-C4EC-4B52-BD32-0083B7EA5D52}" srcOrd="3" destOrd="0" presId="urn:microsoft.com/office/officeart/2005/8/layout/hierarchy2"/>
    <dgm:cxn modelId="{78C82540-F2C7-48E0-A3DF-96739F1F7E64}" type="presParOf" srcId="{E456200F-C4EC-4B52-BD32-0083B7EA5D52}" destId="{4A08E9BE-31BF-4412-965F-0A4465450D68}" srcOrd="0" destOrd="0" presId="urn:microsoft.com/office/officeart/2005/8/layout/hierarchy2"/>
    <dgm:cxn modelId="{6DB7B08F-0E4E-4577-B4E0-2FE271828BA6}" type="presParOf" srcId="{E456200F-C4EC-4B52-BD32-0083B7EA5D52}" destId="{900ECFFD-EA6B-40F0-A955-4AC93F7F5936}" srcOrd="1" destOrd="0" presId="urn:microsoft.com/office/officeart/2005/8/layout/hierarchy2"/>
    <dgm:cxn modelId="{7C708361-B03D-44DA-B445-0928A28F85A9}" type="presParOf" srcId="{900ECFFD-EA6B-40F0-A955-4AC93F7F5936}" destId="{61B71C44-E524-458F-9DD2-CED467B55246}" srcOrd="0" destOrd="0" presId="urn:microsoft.com/office/officeart/2005/8/layout/hierarchy2"/>
    <dgm:cxn modelId="{8E8BEA22-D12C-443C-A01E-3FAFA9F8EA02}" type="presParOf" srcId="{61B71C44-E524-458F-9DD2-CED467B55246}" destId="{877AE622-00F5-4AE0-9711-A0A231FADC93}" srcOrd="0" destOrd="0" presId="urn:microsoft.com/office/officeart/2005/8/layout/hierarchy2"/>
    <dgm:cxn modelId="{303CDCB0-FF12-446E-B972-C0F6654FE744}" type="presParOf" srcId="{900ECFFD-EA6B-40F0-A955-4AC93F7F5936}" destId="{800E582D-C89F-40A8-84FE-E2842BDA419B}" srcOrd="1" destOrd="0" presId="urn:microsoft.com/office/officeart/2005/8/layout/hierarchy2"/>
    <dgm:cxn modelId="{F3E5CDB7-E340-4DCD-AE0F-7DE1A93CDB1B}" type="presParOf" srcId="{800E582D-C89F-40A8-84FE-E2842BDA419B}" destId="{4466C743-B347-472E-ABFC-37E4E66F00CA}" srcOrd="0" destOrd="0" presId="urn:microsoft.com/office/officeart/2005/8/layout/hierarchy2"/>
    <dgm:cxn modelId="{052F24E4-6052-4539-BF35-C047D6C21330}" type="presParOf" srcId="{800E582D-C89F-40A8-84FE-E2842BDA419B}" destId="{296E6622-5B89-4B59-AB19-6BCC8576D2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65CCF-8F74-4969-8EF0-7927F5E39156}">
      <dsp:nvSpPr>
        <dsp:cNvPr id="0" name=""/>
        <dsp:cNvSpPr/>
      </dsp:nvSpPr>
      <dsp:spPr>
        <a:xfrm>
          <a:off x="0" y="1632824"/>
          <a:ext cx="3385572" cy="349345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u="none" kern="1200" dirty="0"/>
            <a:t>Identify GSU </a:t>
          </a:r>
          <a:br>
            <a:rPr lang="en-US" sz="2400" b="1" i="1" u="none" kern="1200" dirty="0"/>
          </a:br>
          <a:r>
            <a:rPr lang="en-US" sz="1800" kern="1200" dirty="0"/>
            <a:t>(scale, location, report type)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 dirty="0"/>
          </a:br>
          <a:r>
            <a:rPr lang="en-US" sz="1800" b="1" kern="1200" dirty="0"/>
            <a:t>(</a:t>
          </a:r>
          <a:r>
            <a:rPr lang="en-US" sz="2400" b="1" u="sng" kern="1200" dirty="0"/>
            <a:t>1) VIEW MAP*</a:t>
          </a:r>
          <a:br>
            <a:rPr lang="en-US" sz="1800" kern="1200" dirty="0"/>
          </a:br>
          <a:r>
            <a:rPr lang="en-US" sz="1800" kern="1200" dirty="0"/>
            <a:t> (Spatial Access Gateway to Web Reports, Flagged Indicators, &amp; Visualizations)</a:t>
          </a:r>
          <a:br>
            <a:rPr lang="en-US" sz="1800" kern="1200" dirty="0"/>
          </a:br>
          <a:endParaRPr lang="en-US" sz="18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(2) VIEW REPORTS</a:t>
          </a:r>
          <a:br>
            <a:rPr lang="en-US" sz="1800" kern="1200" dirty="0"/>
          </a:br>
          <a:r>
            <a:rPr lang="en-US" sz="1800" kern="1200" dirty="0"/>
            <a:t> (Non-Spatial Access Gateway to Web Reports)</a:t>
          </a:r>
        </a:p>
      </dsp:txBody>
      <dsp:txXfrm>
        <a:off x="99160" y="1731984"/>
        <a:ext cx="3187252" cy="3295133"/>
      </dsp:txXfrm>
    </dsp:sp>
    <dsp:sp modelId="{A84ADA0F-7410-420C-97F7-83AF9AD169EE}">
      <dsp:nvSpPr>
        <dsp:cNvPr id="0" name=""/>
        <dsp:cNvSpPr/>
      </dsp:nvSpPr>
      <dsp:spPr>
        <a:xfrm rot="18179468">
          <a:off x="2978563" y="2611744"/>
          <a:ext cx="1787119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787119" y="18329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827445" y="2585395"/>
        <a:ext cx="89355" cy="89355"/>
      </dsp:txXfrm>
    </dsp:sp>
    <dsp:sp modelId="{82E9A462-6A94-4712-BFFF-0BE2EFC5239A}">
      <dsp:nvSpPr>
        <dsp:cNvPr id="0" name=""/>
        <dsp:cNvSpPr/>
      </dsp:nvSpPr>
      <dsp:spPr>
        <a:xfrm>
          <a:off x="4358675" y="906118"/>
          <a:ext cx="2416695" cy="19489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(3) Web Reports*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Rankings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Statistics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Values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Graphics</a:t>
          </a:r>
        </a:p>
      </dsp:txBody>
      <dsp:txXfrm>
        <a:off x="4415758" y="963201"/>
        <a:ext cx="2302529" cy="1834789"/>
      </dsp:txXfrm>
    </dsp:sp>
    <dsp:sp modelId="{6CED2D78-A585-4CA2-B74A-E632F5AC490F}">
      <dsp:nvSpPr>
        <dsp:cNvPr id="0" name=""/>
        <dsp:cNvSpPr/>
      </dsp:nvSpPr>
      <dsp:spPr>
        <a:xfrm rot="18757602">
          <a:off x="6544997" y="1337131"/>
          <a:ext cx="1427423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27423" y="18329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3023" y="1319774"/>
        <a:ext cx="71371" cy="71371"/>
      </dsp:txXfrm>
    </dsp:sp>
    <dsp:sp modelId="{FD756EED-8093-40F8-B69F-EAF7B998B0F3}">
      <dsp:nvSpPr>
        <dsp:cNvPr id="0" name=""/>
        <dsp:cNvSpPr/>
      </dsp:nvSpPr>
      <dsp:spPr>
        <a:xfrm>
          <a:off x="7742048" y="226150"/>
          <a:ext cx="3225925" cy="12083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Risk Factors 80</a:t>
          </a:r>
          <a:r>
            <a:rPr lang="en-US" sz="2200" b="1" kern="1200" baseline="30000" dirty="0"/>
            <a:t>th</a:t>
          </a:r>
          <a:r>
            <a:rPr lang="en-US" sz="2200" b="1" kern="1200" dirty="0"/>
            <a:t> Pctl.</a:t>
          </a:r>
          <a:br>
            <a:rPr lang="en-US" sz="2200" b="1" kern="1200" dirty="0"/>
          </a:br>
          <a:r>
            <a:rPr lang="en-US" sz="2200" b="1" kern="1200" dirty="0"/>
            <a:t>Risk Factors 0-100  Pctl.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Risk Comparison </a:t>
          </a:r>
        </a:p>
      </dsp:txBody>
      <dsp:txXfrm>
        <a:off x="7777439" y="261541"/>
        <a:ext cx="3155143" cy="1137565"/>
      </dsp:txXfrm>
    </dsp:sp>
    <dsp:sp modelId="{79990165-F166-4C4D-AFAE-0F0FE9B257BB}">
      <dsp:nvSpPr>
        <dsp:cNvPr id="0" name=""/>
        <dsp:cNvSpPr/>
      </dsp:nvSpPr>
      <dsp:spPr>
        <a:xfrm rot="745490">
          <a:off x="6763304" y="1973105"/>
          <a:ext cx="103029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030297" y="18329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2696" y="1965677"/>
        <a:ext cx="51514" cy="51514"/>
      </dsp:txXfrm>
    </dsp:sp>
    <dsp:sp modelId="{4D23D686-5257-4890-9E03-8440FAB0DB24}">
      <dsp:nvSpPr>
        <dsp:cNvPr id="0" name=""/>
        <dsp:cNvSpPr/>
      </dsp:nvSpPr>
      <dsp:spPr>
        <a:xfrm>
          <a:off x="7781536" y="1532628"/>
          <a:ext cx="3197384" cy="113929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Full Risk Data Report</a:t>
          </a:r>
          <a:br>
            <a:rPr lang="en-US" sz="2000" b="1" kern="1200" dirty="0"/>
          </a:br>
          <a:r>
            <a:rPr lang="en-US" sz="2000" b="1" kern="1200" dirty="0"/>
            <a:t> </a:t>
          </a:r>
          <a:r>
            <a:rPr lang="en-US" sz="1200" kern="1200" dirty="0"/>
            <a:t>(Region-County-Community Scales; </a:t>
          </a:r>
          <a:br>
            <a:rPr lang="en-US" sz="1200" kern="1200" dirty="0"/>
          </a:br>
          <a:r>
            <a:rPr lang="en-US" sz="1200" kern="1200" dirty="0"/>
            <a:t>1 Table) </a:t>
          </a:r>
        </a:p>
      </dsp:txBody>
      <dsp:txXfrm>
        <a:off x="7814905" y="1565997"/>
        <a:ext cx="3130646" cy="1072552"/>
      </dsp:txXfrm>
    </dsp:sp>
    <dsp:sp modelId="{C2EF29B5-0D7C-40B0-84B6-06BDD163CC25}">
      <dsp:nvSpPr>
        <dsp:cNvPr id="0" name=""/>
        <dsp:cNvSpPr/>
      </dsp:nvSpPr>
      <dsp:spPr>
        <a:xfrm rot="2969063">
          <a:off x="6512983" y="2431631"/>
          <a:ext cx="1497875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97875" y="18329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4474" y="2412513"/>
        <a:ext cx="74893" cy="74893"/>
      </dsp:txXfrm>
    </dsp:sp>
    <dsp:sp modelId="{E7426F39-4937-4F73-B762-A9C10712F941}">
      <dsp:nvSpPr>
        <dsp:cNvPr id="0" name=""/>
        <dsp:cNvSpPr/>
      </dsp:nvSpPr>
      <dsp:spPr>
        <a:xfrm>
          <a:off x="7748472" y="2750968"/>
          <a:ext cx="3287551" cy="53671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Building Level </a:t>
          </a:r>
          <a:r>
            <a:rPr lang="en-US" sz="2200" b="0" kern="1200" dirty="0"/>
            <a:t>(password)</a:t>
          </a:r>
        </a:p>
      </dsp:txBody>
      <dsp:txXfrm>
        <a:off x="7764192" y="2766688"/>
        <a:ext cx="3256111" cy="505271"/>
      </dsp:txXfrm>
    </dsp:sp>
    <dsp:sp modelId="{BE85AE0A-1F9A-4526-97FC-11C884AAE4D8}">
      <dsp:nvSpPr>
        <dsp:cNvPr id="0" name=""/>
        <dsp:cNvSpPr/>
      </dsp:nvSpPr>
      <dsp:spPr>
        <a:xfrm rot="3192422">
          <a:off x="3059749" y="4011775"/>
          <a:ext cx="1624748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624748" y="1832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1504" y="3989485"/>
        <a:ext cx="81237" cy="81237"/>
      </dsp:txXfrm>
    </dsp:sp>
    <dsp:sp modelId="{4A08E9BE-31BF-4412-965F-0A4465450D68}">
      <dsp:nvSpPr>
        <dsp:cNvPr id="0" name=""/>
        <dsp:cNvSpPr/>
      </dsp:nvSpPr>
      <dsp:spPr>
        <a:xfrm>
          <a:off x="4358675" y="4076483"/>
          <a:ext cx="2416695" cy="120834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(4) LIBRARY*</a:t>
          </a:r>
          <a:br>
            <a:rPr lang="en-US" sz="1800" kern="1200" dirty="0"/>
          </a:br>
          <a:r>
            <a:rPr lang="en-US" sz="1800" kern="1200" dirty="0"/>
            <a:t>Visual Media &amp; Document Catalog</a:t>
          </a:r>
        </a:p>
      </dsp:txBody>
      <dsp:txXfrm>
        <a:off x="4394066" y="4111874"/>
        <a:ext cx="2345913" cy="1137565"/>
      </dsp:txXfrm>
    </dsp:sp>
    <dsp:sp modelId="{61B71C44-E524-458F-9DD2-CED467B55246}">
      <dsp:nvSpPr>
        <dsp:cNvPr id="0" name=""/>
        <dsp:cNvSpPr/>
      </dsp:nvSpPr>
      <dsp:spPr>
        <a:xfrm rot="21496619">
          <a:off x="6775048" y="4640934"/>
          <a:ext cx="142303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23037" y="18329"/>
              </a:lnTo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0991" y="4623687"/>
        <a:ext cx="71151" cy="71151"/>
      </dsp:txXfrm>
    </dsp:sp>
    <dsp:sp modelId="{4466C743-B347-472E-ABFC-37E4E66F00CA}">
      <dsp:nvSpPr>
        <dsp:cNvPr id="0" name=""/>
        <dsp:cNvSpPr/>
      </dsp:nvSpPr>
      <dsp:spPr>
        <a:xfrm>
          <a:off x="8197764" y="3611469"/>
          <a:ext cx="2416695" cy="205280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Animations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Static Graphics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Docs</a:t>
          </a:r>
        </a:p>
      </dsp:txBody>
      <dsp:txXfrm>
        <a:off x="8257888" y="3671593"/>
        <a:ext cx="2296447" cy="193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004C-7D73-4C25-8F6B-62912A129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1B31B-46F3-493C-BACD-C5C4FE0DE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A711-1D1B-452C-B711-9FD8998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943B-9065-4EF4-89EC-2846B5D0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4521-D8AC-4C04-8BE1-2121E824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9A9B-6E89-4892-80D3-FD714586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8F7BF-5512-4E65-9B1A-46C57AA31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15A7-ADB2-4C3F-B94E-39EC0213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1D4F-E7F8-4193-8588-9DADC85F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A856-B9E9-4512-B984-418DD186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56FC8-D5EB-4E4C-8501-31A117A0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D1734-60AC-4529-B964-0E564C9BA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7321-170F-404A-B546-749B90B5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869A-467F-46BC-B8DE-2056D671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2780-A206-4DB9-B1C3-53CAC51D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F2AE-65EB-49B9-8356-2349C222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689C-823E-412B-9303-861C6E32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B346-1D72-4BC8-8D74-F2C87E17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539A-CC5C-46D7-AF2E-1B70A385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72291-78CF-4EAB-B7E8-39C23586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5464-5C8E-4294-B77F-13F821C7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B3C0-F781-4CE5-86B9-D13817BB3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AA94-543A-45C3-A369-E1AB7677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8217-4163-47A6-8792-313C330F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38CC7-2794-4130-B5C5-732AA1A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7CC-21AE-49A9-A774-7F311EC1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8C3A-378B-44A3-B60C-13C861481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8CF47-D00D-4799-BA55-0E6451470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10D0-609F-49E9-86BB-9E8D7DD3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0DDDA-EDCB-43F8-8C5D-3B632929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A5243-F579-4BEF-AA6E-112BC2DC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FB1B-C28F-495E-A430-701FF097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10F07-DF5F-4446-9461-1DB72B6E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8602-8113-4A99-A424-9B5C7DFC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7A99E-8D5E-45FE-89DC-5226E03A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929CB-1E9E-4F01-A0AC-913E8097C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50F9A-FEA3-4F46-BB2A-75EFFB7D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6D115-BCA6-4925-80C0-7E971F76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B267-693E-44B8-BD0E-58F21BCE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E80-9C2F-4DEC-96B5-9DB66D59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7396E-244B-4C84-AA4C-2A261E09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46A79-C26E-4390-BBDC-5625F9C3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C02D-A3C9-47D3-ABB3-B700FDB0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01B68-59E9-441B-9287-D046F14E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0B11C-D867-43D7-A87D-6E36F720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A2253-072E-40DA-982A-0889D45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117F-F3D8-481E-9799-E2F92AE9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57D8-81C5-4391-9E2F-14D88828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4DA9-CE12-4786-8004-6C03A741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591ED-AA2E-4833-99F0-7F23C211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FAC0E-0CB3-4ED0-BB11-90FAD0E4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D0A73-F275-42A9-B23F-0E0624F7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AB77-5E18-4CE1-BB5B-DA24059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FEBD2-FE44-41DD-921A-3DC7F5EB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60646-86E0-44EF-8C54-1B4DA7663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8C350-DD7F-4031-B790-E767CFD4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51CED-AD87-4CB9-8951-39CAC2C9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ADEA-842A-43EC-94FA-A3AEE99C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183C9-026D-423D-9279-E88D7E98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A6E4-4B0E-463C-A23A-CC5C3F27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70CA-BC07-4222-9056-6E6D385AC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E7DD-3968-4413-804D-9DD8D750EE1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04E1-9972-4EB8-B97B-30D417769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9466-B672-4052-9369-3644E067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zards.fema.gov/nr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hyperlink" Target="https://hazards.fema.gov/nri/report/viewer?dataLOD=Counties&amp;dataIDs=C54045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hyperlink" Target="https://hazards.fema.gov/nri/report/viewer?dataLOD=Counties&amp;dataIDs=C54045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51" y="1143213"/>
            <a:ext cx="466790" cy="6668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 Architecture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Diagram 2"/>
          <p:cNvGraphicFramePr/>
          <p:nvPr/>
        </p:nvGraphicFramePr>
        <p:xfrm>
          <a:off x="748145" y="852055"/>
          <a:ext cx="11036024" cy="593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870" y="757347"/>
            <a:ext cx="335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GSU = Geographic Scale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870" y="1041814"/>
            <a:ext cx="39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Scales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State, Regional Council, County, Community, Unincorporated Area, Incorporated Place, Watershed, River/Stream, Building (Reports Only)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28064" y="3719945"/>
            <a:ext cx="21221" cy="123842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4612" y="1388150"/>
            <a:ext cx="17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Separate tab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613" y="6159915"/>
            <a:ext cx="17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External Links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28" y="6159915"/>
            <a:ext cx="3369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* </a:t>
            </a:r>
            <a:r>
              <a:rPr lang="en-US" sz="1400" b="1" i="1" dirty="0">
                <a:solidFill>
                  <a:srgbClr val="C00000"/>
                </a:solidFill>
              </a:rPr>
              <a:t>User Shared Links: </a:t>
            </a:r>
            <a:r>
              <a:rPr lang="en-US" sz="1400" i="1" dirty="0">
                <a:solidFill>
                  <a:srgbClr val="C00000"/>
                </a:solidFill>
              </a:rPr>
              <a:t>Maps, Reports, or Catalog Query Web URLs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508" y="2716379"/>
            <a:ext cx="466790" cy="66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46" y="4517275"/>
            <a:ext cx="466790" cy="6668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3291" y="904480"/>
            <a:ext cx="177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248206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64162"/>
            <a:ext cx="4399283" cy="607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AC008-8CCD-48D6-B8C4-19A0FFA8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8881" y="641765"/>
            <a:ext cx="142217" cy="6216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7FF66-8784-405E-91AA-8B8EADBCE1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1A7B52-3187-4286-9C7E-F65BAEC97F42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4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64162"/>
            <a:ext cx="4399283" cy="607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F2A8-D4B2-4D57-9AED-27DB3ADAF9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14910"/>
          <a:stretch/>
        </p:blipFill>
        <p:spPr>
          <a:xfrm>
            <a:off x="12067184" y="641765"/>
            <a:ext cx="134147" cy="6216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181166-7173-4B4D-BBE2-B465BFD31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FBB849-20D2-4506-B07D-EBE5D9096815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43" y="768008"/>
            <a:ext cx="4393713" cy="6067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5865BC-E385-44E8-B54B-79222A3ED464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43" y="768008"/>
            <a:ext cx="4393713" cy="606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5865BC-E385-44E8-B54B-79222A3ED464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5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43" y="768008"/>
            <a:ext cx="4393713" cy="606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5865BC-E385-44E8-B54B-79222A3ED464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27DC9DB-E527-42A1-84C6-BF5D3A30A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22" y="781423"/>
            <a:ext cx="11134956" cy="58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1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CB1CD9F8-0D98-4286-9A92-2E1A5962A68F}"/>
              </a:ext>
            </a:extLst>
          </p:cNvPr>
          <p:cNvSpPr txBox="1"/>
          <p:nvPr/>
        </p:nvSpPr>
        <p:spPr>
          <a:xfrm>
            <a:off x="277750" y="758728"/>
            <a:ext cx="280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Landing page similar to </a:t>
            </a: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NRI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DDDAB99-5A5A-4697-9B16-C818A79BA9BA}"/>
              </a:ext>
            </a:extLst>
          </p:cNvPr>
          <p:cNvSpPr txBox="1"/>
          <p:nvPr/>
        </p:nvSpPr>
        <p:spPr>
          <a:xfrm>
            <a:off x="3086100" y="1078167"/>
            <a:ext cx="616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Virginia Risk Explorer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2010F4D-0EA3-4529-9EF6-1F755FC67DC0}"/>
              </a:ext>
            </a:extLst>
          </p:cNvPr>
          <p:cNvSpPr/>
          <p:nvPr/>
        </p:nvSpPr>
        <p:spPr>
          <a:xfrm>
            <a:off x="2505073" y="2098221"/>
            <a:ext cx="3247691" cy="826015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2EB4E41-DB7D-4F46-A57B-82570939F059}"/>
              </a:ext>
            </a:extLst>
          </p:cNvPr>
          <p:cNvSpPr/>
          <p:nvPr/>
        </p:nvSpPr>
        <p:spPr>
          <a:xfrm>
            <a:off x="6095999" y="2098220"/>
            <a:ext cx="3247691" cy="826015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48B4DD8-03B8-4DA9-BAC3-941635DA60C3}"/>
              </a:ext>
            </a:extLst>
          </p:cNvPr>
          <p:cNvSpPr/>
          <p:nvPr/>
        </p:nvSpPr>
        <p:spPr>
          <a:xfrm>
            <a:off x="2505075" y="4474336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Documents Library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D4C862B-79F5-46EA-A12C-14563721E965}"/>
              </a:ext>
            </a:extLst>
          </p:cNvPr>
          <p:cNvSpPr/>
          <p:nvPr/>
        </p:nvSpPr>
        <p:spPr>
          <a:xfrm>
            <a:off x="2505074" y="3301635"/>
            <a:ext cx="3247691" cy="826014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Visualizations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B3D0146-BE10-46C6-B14C-69B51EFF014C}"/>
              </a:ext>
            </a:extLst>
          </p:cNvPr>
          <p:cNvSpPr/>
          <p:nvPr/>
        </p:nvSpPr>
        <p:spPr>
          <a:xfrm>
            <a:off x="6096000" y="3305442"/>
            <a:ext cx="3247691" cy="826014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23A70BD-F98E-46CA-A7AD-68ADE20EF121}"/>
              </a:ext>
            </a:extLst>
          </p:cNvPr>
          <p:cNvSpPr/>
          <p:nvPr/>
        </p:nvSpPr>
        <p:spPr>
          <a:xfrm>
            <a:off x="6095999" y="4474336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  <a:endParaRPr lang="en-US" sz="1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B7EBCA9-0B09-4C18-A5D7-EFA5B01C911E}"/>
              </a:ext>
            </a:extLst>
          </p:cNvPr>
          <p:cNvSpPr/>
          <p:nvPr/>
        </p:nvSpPr>
        <p:spPr>
          <a:xfrm>
            <a:off x="2505074" y="5563518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C83F8DC-2820-4AFA-A2C6-44A9E9F3E705}"/>
              </a:ext>
            </a:extLst>
          </p:cNvPr>
          <p:cNvSpPr/>
          <p:nvPr/>
        </p:nvSpPr>
        <p:spPr>
          <a:xfrm>
            <a:off x="6095999" y="5563518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52722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2F589081-2E4E-4711-9EBC-117B9BDAAF00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BB6BA8B-3C69-4442-94B1-9C00F021BF65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10500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D3A850C-24D9-4649-A71D-160FC3A0A6E4}"/>
              </a:ext>
            </a:extLst>
          </p:cNvPr>
          <p:cNvSpPr/>
          <p:nvPr/>
        </p:nvSpPr>
        <p:spPr>
          <a:xfrm>
            <a:off x="2183959" y="1239298"/>
            <a:ext cx="1946566" cy="19377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Index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Area 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Length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Declared Disasters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Depth Median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Floodway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Density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Median Value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Mobile Homes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Subgrade Basements Ratio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66C6AC2-0A74-4C25-B79D-3CAF4301B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047" y="1270809"/>
            <a:ext cx="179945" cy="18704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8D13DA96-077D-44F4-832F-829D55E094C2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B85A7B-3088-4278-AA6C-0907E1E329B7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EE8EB4C-1A36-4C33-B6C2-F08C0A8F8A8C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245025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F93252-7CC6-444F-80CA-A0CF345356BE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1F26BAB-6A6F-43B0-80A4-20E9A7D2703F}"/>
              </a:ext>
            </a:extLst>
          </p:cNvPr>
          <p:cNvSpPr/>
          <p:nvPr/>
        </p:nvSpPr>
        <p:spPr>
          <a:xfrm>
            <a:off x="5173486" y="1230182"/>
            <a:ext cx="1946566" cy="128931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dirty="0">
                <a:solidFill>
                  <a:schemeClr val="tx1"/>
                </a:solidFill>
              </a:rPr>
              <a:t>State</a:t>
            </a:r>
          </a:p>
          <a:p>
            <a:r>
              <a:rPr lang="en-US" sz="1000" dirty="0">
                <a:solidFill>
                  <a:schemeClr val="tx1"/>
                </a:solidFill>
              </a:rPr>
              <a:t>PDC Region</a:t>
            </a: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County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Community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Incorporated Place</a:t>
            </a:r>
          </a:p>
          <a:p>
            <a:r>
              <a:rPr lang="en-US" sz="1000" dirty="0">
                <a:solidFill>
                  <a:schemeClr val="tx1"/>
                </a:solidFill>
              </a:rPr>
              <a:t>Unincorporated Area</a:t>
            </a:r>
          </a:p>
          <a:p>
            <a:r>
              <a:rPr lang="en-US" sz="1000" dirty="0">
                <a:solidFill>
                  <a:schemeClr val="tx1"/>
                </a:solidFill>
              </a:rPr>
              <a:t>Watershed</a:t>
            </a:r>
          </a:p>
          <a:p>
            <a:r>
              <a:rPr lang="en-US" sz="1000" dirty="0">
                <a:solidFill>
                  <a:schemeClr val="tx1"/>
                </a:solidFill>
              </a:rPr>
              <a:t>Major Stream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1D20BF5-C3D8-450B-9A85-3EC984B5C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14" y="1627013"/>
            <a:ext cx="179945" cy="18704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5D62CB7-6E3D-4F02-A4AE-D32378415A91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CD5D8A3-F5A9-4C9A-AC90-72BD6E8D00D0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76558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7" y="1379270"/>
            <a:ext cx="6152304" cy="5465662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610936C-8903-48CB-A444-CF305689D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23" b="2938"/>
          <a:stretch/>
        </p:blipFill>
        <p:spPr>
          <a:xfrm>
            <a:off x="907225" y="4796537"/>
            <a:ext cx="1152381" cy="15409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90D6FCD-DDF8-4A10-BFBC-D497F9291736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80762A6-5A0B-4DA7-88A4-5A0C1843FB7C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177356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6E32986C-3F90-4C24-87A0-CF412417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5" t="12557" r="22791" b="12057"/>
          <a:stretch/>
        </p:blipFill>
        <p:spPr>
          <a:xfrm>
            <a:off x="0" y="1347048"/>
            <a:ext cx="8316686" cy="55109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LOGAN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894BEB-AC81-4B42-AFE8-01F32EADFD8E}"/>
              </a:ext>
            </a:extLst>
          </p:cNvPr>
          <p:cNvSpPr/>
          <p:nvPr/>
        </p:nvSpPr>
        <p:spPr>
          <a:xfrm>
            <a:off x="7889965" y="1342902"/>
            <a:ext cx="4301496" cy="55109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3F5D28-4D5D-4A56-AD31-BCCE9B2F2F02}"/>
              </a:ext>
            </a:extLst>
          </p:cNvPr>
          <p:cNvSpPr txBox="1"/>
          <p:nvPr/>
        </p:nvSpPr>
        <p:spPr>
          <a:xfrm>
            <a:off x="8020879" y="1848683"/>
            <a:ext cx="4051039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Flood Risk Score  </a:t>
            </a:r>
            <a:r>
              <a:rPr lang="en-US" sz="15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94.4%   VERY HIGH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Rank in 55 counties  4</a:t>
            </a:r>
            <a:r>
              <a:rPr lang="en-US" sz="1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 of 25 risk indicators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among the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top 10%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counties.</a:t>
            </a: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15 of 25 risk indicators among the top 20% counties.</a:t>
            </a:r>
            <a:endParaRPr lang="en-US" sz="1200" dirty="0">
              <a:solidFill>
                <a:srgbClr val="C00000"/>
              </a:solidFill>
              <a:highlight>
                <a:srgbClr val="E998A7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E9A2FC-2DC5-4329-B05E-D55A37B10A0D}"/>
              </a:ext>
            </a:extLst>
          </p:cNvPr>
          <p:cNvSpPr txBox="1"/>
          <p:nvPr/>
        </p:nvSpPr>
        <p:spPr>
          <a:xfrm>
            <a:off x="7916092" y="1326292"/>
            <a:ext cx="2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Logan County, WV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 2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FCA3CCA-D1CB-4964-9952-585D99FFBEC2}"/>
              </a:ext>
            </a:extLst>
          </p:cNvPr>
          <p:cNvGrpSpPr/>
          <p:nvPr/>
        </p:nvGrpSpPr>
        <p:grpSpPr>
          <a:xfrm>
            <a:off x="8020879" y="2836904"/>
            <a:ext cx="2118320" cy="218474"/>
            <a:chOff x="8316687" y="2448113"/>
            <a:chExt cx="2118320" cy="21847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27DD33-A12B-4114-B27E-228C2F8E16C5}"/>
                </a:ext>
              </a:extLst>
            </p:cNvPr>
            <p:cNvSpPr/>
            <p:nvPr/>
          </p:nvSpPr>
          <p:spPr>
            <a:xfrm>
              <a:off x="8316687" y="2448113"/>
              <a:ext cx="1037680" cy="2146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High-Risk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EC40C7-F452-4838-9912-B931E84F8BEB}"/>
                </a:ext>
              </a:extLst>
            </p:cNvPr>
            <p:cNvSpPr/>
            <p:nvPr/>
          </p:nvSpPr>
          <p:spPr>
            <a:xfrm>
              <a:off x="9354367" y="2451910"/>
              <a:ext cx="1080640" cy="21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All</a:t>
              </a:r>
            </a:p>
          </p:txBody>
        </p:sp>
      </p:grpSp>
      <p:sp>
        <p:nvSpPr>
          <p:cNvPr id="90" name="Rectangle 89">
            <a:hlinkClick r:id="rId10"/>
            <a:extLst>
              <a:ext uri="{FF2B5EF4-FFF2-40B4-BE49-F238E27FC236}">
                <a16:creationId xmlns:a16="http://schemas.microsoft.com/office/drawing/2014/main" id="{00990654-008C-4FEE-B6CC-21311E592973}"/>
              </a:ext>
            </a:extLst>
          </p:cNvPr>
          <p:cNvSpPr/>
          <p:nvPr/>
        </p:nvSpPr>
        <p:spPr>
          <a:xfrm>
            <a:off x="11046985" y="1417248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D09B4D-6FEB-42BF-B9FD-653A58DDC923}"/>
              </a:ext>
            </a:extLst>
          </p:cNvPr>
          <p:cNvSpPr txBox="1"/>
          <p:nvPr/>
        </p:nvSpPr>
        <p:spPr>
          <a:xfrm>
            <a:off x="7925935" y="3038636"/>
            <a:ext cx="427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High-Risk Indicators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2BC91-2939-4F3E-A11E-3318D793AB86}"/>
              </a:ext>
            </a:extLst>
          </p:cNvPr>
          <p:cNvSpPr/>
          <p:nvPr/>
        </p:nvSpPr>
        <p:spPr>
          <a:xfrm>
            <a:off x="8106269" y="2334848"/>
            <a:ext cx="3527591" cy="176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3DA84F-2A40-4B99-85C3-4DDC57D09F40}"/>
              </a:ext>
            </a:extLst>
          </p:cNvPr>
          <p:cNvSpPr txBox="1"/>
          <p:nvPr/>
        </p:nvSpPr>
        <p:spPr>
          <a:xfrm>
            <a:off x="10583794" y="3093173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Percent Rank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3C6BA51-5945-4D2A-9C20-84B64A052545}"/>
              </a:ext>
            </a:extLst>
          </p:cNvPr>
          <p:cNvSpPr txBox="1"/>
          <p:nvPr/>
        </p:nvSpPr>
        <p:spPr>
          <a:xfrm>
            <a:off x="9889549" y="3091706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D2021-885C-42AB-9D25-386A331E6B8D}"/>
              </a:ext>
            </a:extLst>
          </p:cNvPr>
          <p:cNvSpPr txBox="1"/>
          <p:nvPr/>
        </p:nvSpPr>
        <p:spPr>
          <a:xfrm>
            <a:off x="11321923" y="3094640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5F6E5F6-5A30-4BE7-8A23-34873431DC3D}"/>
              </a:ext>
            </a:extLst>
          </p:cNvPr>
          <p:cNvSpPr txBox="1"/>
          <p:nvPr/>
        </p:nvSpPr>
        <p:spPr>
          <a:xfrm>
            <a:off x="7926976" y="3286163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Declared Disasters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8138CA-535B-4692-B016-D3FCDF4039B9}"/>
              </a:ext>
            </a:extLst>
          </p:cNvPr>
          <p:cNvSpPr txBox="1"/>
          <p:nvPr/>
        </p:nvSpPr>
        <p:spPr>
          <a:xfrm>
            <a:off x="7929959" y="352627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Count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23352B3-99C8-48A2-9A67-8030D5B5D8DA}"/>
              </a:ext>
            </a:extLst>
          </p:cNvPr>
          <p:cNvSpPr txBox="1"/>
          <p:nvPr/>
        </p:nvSpPr>
        <p:spPr>
          <a:xfrm>
            <a:off x="7926976" y="376340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Floodway Count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702F738-A570-4B26-9C39-C47A6810DC8B}"/>
              </a:ext>
            </a:extLst>
          </p:cNvPr>
          <p:cNvSpPr txBox="1"/>
          <p:nvPr/>
        </p:nvSpPr>
        <p:spPr>
          <a:xfrm>
            <a:off x="7932683" y="40035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Ratio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38101A-8FFF-4237-8803-014953C75AAA}"/>
              </a:ext>
            </a:extLst>
          </p:cNvPr>
          <p:cNvSpPr txBox="1"/>
          <p:nvPr/>
        </p:nvSpPr>
        <p:spPr>
          <a:xfrm>
            <a:off x="7926976" y="424063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Density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007809-6829-4692-8538-AB8EDC02D854}"/>
              </a:ext>
            </a:extLst>
          </p:cNvPr>
          <p:cNvSpPr txBox="1"/>
          <p:nvPr/>
        </p:nvSpPr>
        <p:spPr>
          <a:xfrm>
            <a:off x="7932683" y="447639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Mobile Homes Ratio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90FFDEC-9EDA-4A54-8F0F-5C94EE4DD40F}"/>
              </a:ext>
            </a:extLst>
          </p:cNvPr>
          <p:cNvSpPr txBox="1"/>
          <p:nvPr/>
        </p:nvSpPr>
        <p:spPr>
          <a:xfrm>
            <a:off x="7926976" y="4712647"/>
            <a:ext cx="231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Essential Facilities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D9A0843-E1D6-4498-970F-6F87A723016A}"/>
              </a:ext>
            </a:extLst>
          </p:cNvPr>
          <p:cNvSpPr txBox="1"/>
          <p:nvPr/>
        </p:nvSpPr>
        <p:spPr>
          <a:xfrm>
            <a:off x="7928433" y="4940990"/>
            <a:ext cx="2623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Roads Inundated Ratio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4B451B-7FF9-4A82-B094-58FD0684D34F}"/>
              </a:ext>
            </a:extLst>
          </p:cNvPr>
          <p:cNvSpPr txBox="1"/>
          <p:nvPr/>
        </p:nvSpPr>
        <p:spPr>
          <a:xfrm>
            <a:off x="7932683" y="5170699"/>
            <a:ext cx="27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Community Assets Non-Historical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11A78D2-FDEC-47A2-87C6-F6B11585816E}"/>
              </a:ext>
            </a:extLst>
          </p:cNvPr>
          <p:cNvSpPr txBox="1"/>
          <p:nvPr/>
        </p:nvSpPr>
        <p:spPr>
          <a:xfrm>
            <a:off x="7936933" y="5405589"/>
            <a:ext cx="247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Substantial Damage Count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8F2A99-9FD0-4D0A-B773-C3D38FA2368C}"/>
              </a:ext>
            </a:extLst>
          </p:cNvPr>
          <p:cNvSpPr txBox="1"/>
          <p:nvPr/>
        </p:nvSpPr>
        <p:spPr>
          <a:xfrm>
            <a:off x="7932683" y="56447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Previous Damage Claims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66A7B42-5B72-4E91-9706-16E70604E202}"/>
              </a:ext>
            </a:extLst>
          </p:cNvPr>
          <p:cNvSpPr txBox="1"/>
          <p:nvPr/>
        </p:nvSpPr>
        <p:spPr>
          <a:xfrm>
            <a:off x="7936933" y="5872198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Repetitive Loss Structures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AF52D5D-5975-494F-BBCA-A8E73CF6C403}"/>
              </a:ext>
            </a:extLst>
          </p:cNvPr>
          <p:cNvSpPr txBox="1"/>
          <p:nvPr/>
        </p:nvSpPr>
        <p:spPr>
          <a:xfrm>
            <a:off x="7936933" y="6106278"/>
            <a:ext cx="275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in Floodplain Ratio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426BE07-9FD3-4791-AA65-0D57B656BECD}"/>
              </a:ext>
            </a:extLst>
          </p:cNvPr>
          <p:cNvSpPr txBox="1"/>
          <p:nvPr/>
        </p:nvSpPr>
        <p:spPr>
          <a:xfrm>
            <a:off x="7936933" y="634307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Displaced Ratio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03E0FA2-2FE9-4AC7-9D19-91F24CB6CC6C}"/>
              </a:ext>
            </a:extLst>
          </p:cNvPr>
          <p:cNvSpPr txBox="1"/>
          <p:nvPr/>
        </p:nvSpPr>
        <p:spPr>
          <a:xfrm>
            <a:off x="7936933" y="657715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WV Social Vulnerability Index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5C10E4D-3DA8-4E8E-B5E4-719780B1F7F5}"/>
              </a:ext>
            </a:extLst>
          </p:cNvPr>
          <p:cNvSpPr txBox="1"/>
          <p:nvPr/>
        </p:nvSpPr>
        <p:spPr>
          <a:xfrm>
            <a:off x="10805210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CB3432-4CEA-4025-A58E-FE117D117354}"/>
              </a:ext>
            </a:extLst>
          </p:cNvPr>
          <p:cNvSpPr txBox="1"/>
          <p:nvPr/>
        </p:nvSpPr>
        <p:spPr>
          <a:xfrm>
            <a:off x="10808193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D120C76-7BA3-4CBE-8E09-9035B7F4B7CB}"/>
              </a:ext>
            </a:extLst>
          </p:cNvPr>
          <p:cNvSpPr txBox="1"/>
          <p:nvPr/>
        </p:nvSpPr>
        <p:spPr>
          <a:xfrm>
            <a:off x="10079133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C11F84E-36BE-4444-A834-2DECFC4D080A}"/>
              </a:ext>
            </a:extLst>
          </p:cNvPr>
          <p:cNvSpPr txBox="1"/>
          <p:nvPr/>
        </p:nvSpPr>
        <p:spPr>
          <a:xfrm>
            <a:off x="10082116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4,498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D517217-DE24-416C-B9B2-0DEB4C13EEA4}"/>
              </a:ext>
            </a:extLst>
          </p:cNvPr>
          <p:cNvSpPr txBox="1"/>
          <p:nvPr/>
        </p:nvSpPr>
        <p:spPr>
          <a:xfrm>
            <a:off x="10805210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BF0209A-8A62-4136-99C9-780A3E6DB28C}"/>
              </a:ext>
            </a:extLst>
          </p:cNvPr>
          <p:cNvSpPr txBox="1"/>
          <p:nvPr/>
        </p:nvSpPr>
        <p:spPr>
          <a:xfrm>
            <a:off x="10079133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66365E9-54AE-4460-9533-749C86318EC1}"/>
              </a:ext>
            </a:extLst>
          </p:cNvPr>
          <p:cNvSpPr txBox="1"/>
          <p:nvPr/>
        </p:nvSpPr>
        <p:spPr>
          <a:xfrm>
            <a:off x="10810917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B6CF99-8974-40FC-B883-9B91D2385CF9}"/>
              </a:ext>
            </a:extLst>
          </p:cNvPr>
          <p:cNvSpPr txBox="1"/>
          <p:nvPr/>
        </p:nvSpPr>
        <p:spPr>
          <a:xfrm>
            <a:off x="10084840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17.8%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5F2CF38-5168-497F-BA24-57E06E9370AD}"/>
              </a:ext>
            </a:extLst>
          </p:cNvPr>
          <p:cNvSpPr txBox="1"/>
          <p:nvPr/>
        </p:nvSpPr>
        <p:spPr>
          <a:xfrm>
            <a:off x="10805210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0AF50CB-D381-45D4-A9E2-7287089DC251}"/>
              </a:ext>
            </a:extLst>
          </p:cNvPr>
          <p:cNvSpPr txBox="1"/>
          <p:nvPr/>
        </p:nvSpPr>
        <p:spPr>
          <a:xfrm>
            <a:off x="10079133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0.81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1A73EA1-DB1F-454C-B69E-E78437DEA71E}"/>
              </a:ext>
            </a:extLst>
          </p:cNvPr>
          <p:cNvSpPr txBox="1"/>
          <p:nvPr/>
        </p:nvSpPr>
        <p:spPr>
          <a:xfrm>
            <a:off x="10810917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87.0%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EE2C470-36A1-4D67-AC3E-04EAD36DF0EA}"/>
              </a:ext>
            </a:extLst>
          </p:cNvPr>
          <p:cNvSpPr txBox="1"/>
          <p:nvPr/>
        </p:nvSpPr>
        <p:spPr>
          <a:xfrm>
            <a:off x="10084840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35.5%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B85EB98-2EC9-4714-A978-9774894D0AFE}"/>
              </a:ext>
            </a:extLst>
          </p:cNvPr>
          <p:cNvSpPr txBox="1"/>
          <p:nvPr/>
        </p:nvSpPr>
        <p:spPr>
          <a:xfrm>
            <a:off x="10805210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88.8%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A9E8EBE-B1B9-4DED-81F6-6BC98B78E02A}"/>
              </a:ext>
            </a:extLst>
          </p:cNvPr>
          <p:cNvSpPr txBox="1"/>
          <p:nvPr/>
        </p:nvSpPr>
        <p:spPr>
          <a:xfrm>
            <a:off x="10079133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2365F14-91E1-48CE-A5D4-0496A4B3E651}"/>
              </a:ext>
            </a:extLst>
          </p:cNvPr>
          <p:cNvSpPr txBox="1"/>
          <p:nvPr/>
        </p:nvSpPr>
        <p:spPr>
          <a:xfrm>
            <a:off x="10806667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0FB60A-8D09-4560-A285-8CB292FC4708}"/>
              </a:ext>
            </a:extLst>
          </p:cNvPr>
          <p:cNvSpPr txBox="1"/>
          <p:nvPr/>
        </p:nvSpPr>
        <p:spPr>
          <a:xfrm>
            <a:off x="10080590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14.6%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D77222-5530-4FB8-82B4-2BEED67DF5A2}"/>
              </a:ext>
            </a:extLst>
          </p:cNvPr>
          <p:cNvSpPr txBox="1"/>
          <p:nvPr/>
        </p:nvSpPr>
        <p:spPr>
          <a:xfrm>
            <a:off x="10810917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78C0D56-5175-426C-91F4-74ACA21F553A}"/>
              </a:ext>
            </a:extLst>
          </p:cNvPr>
          <p:cNvSpPr txBox="1"/>
          <p:nvPr/>
        </p:nvSpPr>
        <p:spPr>
          <a:xfrm>
            <a:off x="10084840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1432C83-3000-4D20-B33B-2962F027EBF1}"/>
              </a:ext>
            </a:extLst>
          </p:cNvPr>
          <p:cNvSpPr txBox="1"/>
          <p:nvPr/>
        </p:nvSpPr>
        <p:spPr>
          <a:xfrm>
            <a:off x="10815167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92.5%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AE2122-B461-43CE-92E5-D305DBF734EB}"/>
              </a:ext>
            </a:extLst>
          </p:cNvPr>
          <p:cNvSpPr txBox="1"/>
          <p:nvPr/>
        </p:nvSpPr>
        <p:spPr>
          <a:xfrm>
            <a:off x="10089090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1286A87-B192-444A-989D-69D51E6E8E48}"/>
              </a:ext>
            </a:extLst>
          </p:cNvPr>
          <p:cNvSpPr txBox="1"/>
          <p:nvPr/>
        </p:nvSpPr>
        <p:spPr>
          <a:xfrm>
            <a:off x="10810917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5A02C9F-19EE-4066-9068-43B5E3E5F64F}"/>
              </a:ext>
            </a:extLst>
          </p:cNvPr>
          <p:cNvSpPr txBox="1"/>
          <p:nvPr/>
        </p:nvSpPr>
        <p:spPr>
          <a:xfrm>
            <a:off x="10084840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2,418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B13340-C6A0-494C-8F84-912BC56B6D13}"/>
              </a:ext>
            </a:extLst>
          </p:cNvPr>
          <p:cNvSpPr txBox="1"/>
          <p:nvPr/>
        </p:nvSpPr>
        <p:spPr>
          <a:xfrm>
            <a:off x="10815167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3AE6B17-B597-4B9D-BC6A-246158CFC6C1}"/>
              </a:ext>
            </a:extLst>
          </p:cNvPr>
          <p:cNvSpPr txBox="1"/>
          <p:nvPr/>
        </p:nvSpPr>
        <p:spPr>
          <a:xfrm>
            <a:off x="10089090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1,110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C19F633-437B-4A8F-96CA-1EA9840080DE}"/>
              </a:ext>
            </a:extLst>
          </p:cNvPr>
          <p:cNvSpPr txBox="1"/>
          <p:nvPr/>
        </p:nvSpPr>
        <p:spPr>
          <a:xfrm>
            <a:off x="10815167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7118F1-CE85-4EDA-A943-DDF71D5F4318}"/>
              </a:ext>
            </a:extLst>
          </p:cNvPr>
          <p:cNvSpPr txBox="1"/>
          <p:nvPr/>
        </p:nvSpPr>
        <p:spPr>
          <a:xfrm>
            <a:off x="10089090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33.8%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69B66DB-DAA6-4D12-A2F2-EE3DF3323523}"/>
              </a:ext>
            </a:extLst>
          </p:cNvPr>
          <p:cNvSpPr txBox="1"/>
          <p:nvPr/>
        </p:nvSpPr>
        <p:spPr>
          <a:xfrm>
            <a:off x="10815167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E7AF48D-0A0C-44CF-9E5B-436E63119288}"/>
              </a:ext>
            </a:extLst>
          </p:cNvPr>
          <p:cNvSpPr txBox="1"/>
          <p:nvPr/>
        </p:nvSpPr>
        <p:spPr>
          <a:xfrm>
            <a:off x="10089090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23.0%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2302A2D-8052-4B6E-A541-E48E556E221E}"/>
              </a:ext>
            </a:extLst>
          </p:cNvPr>
          <p:cNvSpPr txBox="1"/>
          <p:nvPr/>
        </p:nvSpPr>
        <p:spPr>
          <a:xfrm>
            <a:off x="10815167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A659FB-6DBD-49A4-8002-7AC23EF19A26}"/>
              </a:ext>
            </a:extLst>
          </p:cNvPr>
          <p:cNvSpPr txBox="1"/>
          <p:nvPr/>
        </p:nvSpPr>
        <p:spPr>
          <a:xfrm>
            <a:off x="10089090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pic>
        <p:nvPicPr>
          <p:cNvPr id="199" name="Picture 19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83503E4-8073-4E64-833C-79EF3884D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325336"/>
            <a:ext cx="213602" cy="217162"/>
          </a:xfrm>
          <a:prstGeom prst="rect">
            <a:avLst/>
          </a:prstGeom>
        </p:spPr>
      </p:pic>
      <p:pic>
        <p:nvPicPr>
          <p:cNvPr id="200" name="Picture 19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1FC1040F-49A1-434B-9162-A261F4D8BC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551472"/>
            <a:ext cx="213602" cy="217162"/>
          </a:xfrm>
          <a:prstGeom prst="rect">
            <a:avLst/>
          </a:prstGeom>
        </p:spPr>
      </p:pic>
      <p:pic>
        <p:nvPicPr>
          <p:cNvPr id="203" name="Picture 20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CA8AE69-F07A-4EF7-BA68-B9BDB6F71D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15" y="3793324"/>
            <a:ext cx="213602" cy="217162"/>
          </a:xfrm>
          <a:prstGeom prst="rect">
            <a:avLst/>
          </a:prstGeom>
        </p:spPr>
      </p:pic>
      <p:pic>
        <p:nvPicPr>
          <p:cNvPr id="207" name="Picture 20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85663FFF-5EC3-4179-A849-55A5030C09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033431"/>
            <a:ext cx="213602" cy="217162"/>
          </a:xfrm>
          <a:prstGeom prst="rect">
            <a:avLst/>
          </a:prstGeom>
        </p:spPr>
      </p:pic>
      <p:pic>
        <p:nvPicPr>
          <p:cNvPr id="208" name="Picture 20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D8068B0-5C42-424A-A9F0-6DAB37C780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270561"/>
            <a:ext cx="213602" cy="217162"/>
          </a:xfrm>
          <a:prstGeom prst="rect">
            <a:avLst/>
          </a:prstGeom>
        </p:spPr>
      </p:pic>
      <p:pic>
        <p:nvPicPr>
          <p:cNvPr id="209" name="Picture 20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46D65DBE-7C77-4272-88EC-25194CE76A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4506315"/>
            <a:ext cx="213602" cy="217162"/>
          </a:xfrm>
          <a:prstGeom prst="rect">
            <a:avLst/>
          </a:prstGeom>
        </p:spPr>
      </p:pic>
      <p:pic>
        <p:nvPicPr>
          <p:cNvPr id="210" name="Picture 20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7252ECB-8E97-4780-AA7C-00AF243A22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8" y="4751485"/>
            <a:ext cx="213602" cy="217162"/>
          </a:xfrm>
          <a:prstGeom prst="rect">
            <a:avLst/>
          </a:prstGeom>
        </p:spPr>
      </p:pic>
      <p:pic>
        <p:nvPicPr>
          <p:cNvPr id="211" name="Picture 210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E1322AE-DC5E-4090-B46C-8D055BC628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983376"/>
            <a:ext cx="213602" cy="217162"/>
          </a:xfrm>
          <a:prstGeom prst="rect">
            <a:avLst/>
          </a:prstGeom>
        </p:spPr>
      </p:pic>
      <p:pic>
        <p:nvPicPr>
          <p:cNvPr id="212" name="Picture 21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36E05E2-36FD-4A28-81A0-D039DC377F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207186"/>
            <a:ext cx="213602" cy="217162"/>
          </a:xfrm>
          <a:prstGeom prst="rect">
            <a:avLst/>
          </a:prstGeom>
        </p:spPr>
      </p:pic>
      <p:pic>
        <p:nvPicPr>
          <p:cNvPr id="213" name="Picture 21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1632B98-1026-4201-ADBA-4983467780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5433322"/>
            <a:ext cx="213602" cy="217162"/>
          </a:xfrm>
          <a:prstGeom prst="rect">
            <a:avLst/>
          </a:prstGeom>
        </p:spPr>
      </p:pic>
      <p:pic>
        <p:nvPicPr>
          <p:cNvPr id="214" name="Picture 213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66AA5EC-C6C4-4C0B-BE4D-18D2DD82C2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61" y="5668673"/>
            <a:ext cx="213602" cy="217162"/>
          </a:xfrm>
          <a:prstGeom prst="rect">
            <a:avLst/>
          </a:prstGeom>
        </p:spPr>
      </p:pic>
      <p:pic>
        <p:nvPicPr>
          <p:cNvPr id="215" name="Picture 214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DF58F15-1C8E-424E-8115-4056B0AA25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903436"/>
            <a:ext cx="213602" cy="217162"/>
          </a:xfrm>
          <a:prstGeom prst="rect">
            <a:avLst/>
          </a:prstGeom>
        </p:spPr>
      </p:pic>
      <p:pic>
        <p:nvPicPr>
          <p:cNvPr id="216" name="Picture 215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F845DCE-9979-4615-8EFB-BAF23DD12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129425"/>
            <a:ext cx="213602" cy="217162"/>
          </a:xfrm>
          <a:prstGeom prst="rect">
            <a:avLst/>
          </a:prstGeom>
        </p:spPr>
      </p:pic>
      <p:pic>
        <p:nvPicPr>
          <p:cNvPr id="217" name="Picture 21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392E5CCB-22D5-42DA-B42F-62D8D167AE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62" y="6360645"/>
            <a:ext cx="213602" cy="217162"/>
          </a:xfrm>
          <a:prstGeom prst="rect">
            <a:avLst/>
          </a:prstGeom>
        </p:spPr>
      </p:pic>
      <p:pic>
        <p:nvPicPr>
          <p:cNvPr id="218" name="Picture 21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54CAD1A-4762-4C97-8547-7ED66AC4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592455"/>
            <a:ext cx="213602" cy="217162"/>
          </a:xfrm>
          <a:prstGeom prst="rect">
            <a:avLst/>
          </a:prstGeom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F0821A3B-D15D-4A61-9356-42407E3AEAD0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7D3950EC-CC09-4A1D-9F5A-056A5870CB34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12361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6E32986C-3F90-4C24-87A0-CF412417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5" t="12557" r="22791" b="12057"/>
          <a:stretch/>
        </p:blipFill>
        <p:spPr>
          <a:xfrm>
            <a:off x="0" y="1347048"/>
            <a:ext cx="8316686" cy="5510952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1187671" y="150989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12053" y="642999"/>
            <a:ext cx="12189278" cy="693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869859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841522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840093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840093" y="152889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5171412" y="967016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172168" y="970974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A36A95E-3DF1-437B-8A7C-50A3327D881A}"/>
              </a:ext>
            </a:extLst>
          </p:cNvPr>
          <p:cNvSpPr txBox="1"/>
          <p:nvPr/>
        </p:nvSpPr>
        <p:spPr>
          <a:xfrm>
            <a:off x="2071000" y="634324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Indicator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A7E0-EC79-4025-B36F-BFE420B12C80}"/>
              </a:ext>
            </a:extLst>
          </p:cNvPr>
          <p:cNvSpPr txBox="1"/>
          <p:nvPr/>
        </p:nvSpPr>
        <p:spPr>
          <a:xfrm>
            <a:off x="5075454" y="636367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Scale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7141B4-12CF-44C7-A9F4-0E6E35D5F6CD}"/>
              </a:ext>
            </a:extLst>
          </p:cNvPr>
          <p:cNvGrpSpPr/>
          <p:nvPr/>
        </p:nvGrpSpPr>
        <p:grpSpPr>
          <a:xfrm>
            <a:off x="7252303" y="960119"/>
            <a:ext cx="1952152" cy="257593"/>
            <a:chOff x="233252" y="691042"/>
            <a:chExt cx="1952152" cy="25759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2286DB1-5807-4698-8FDA-C93248624E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LOGAN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348727-20BD-483D-A160-0EF2626016D2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BAE23A-3F20-42E0-9168-5E273C1B5893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19F4F1E-22B5-46CB-A032-6578421F25D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AFA8F53-B466-426E-BECB-638EAA071CBD}"/>
              </a:ext>
            </a:extLst>
          </p:cNvPr>
          <p:cNvSpPr txBox="1"/>
          <p:nvPr/>
        </p:nvSpPr>
        <p:spPr>
          <a:xfrm>
            <a:off x="7156473" y="636793"/>
            <a:ext cx="20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Geographic Unit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F0759-F852-476B-9F01-7E10B778B788}"/>
              </a:ext>
            </a:extLst>
          </p:cNvPr>
          <p:cNvGrpSpPr/>
          <p:nvPr/>
        </p:nvGrpSpPr>
        <p:grpSpPr>
          <a:xfrm>
            <a:off x="817129" y="835685"/>
            <a:ext cx="1285698" cy="261610"/>
            <a:chOff x="900262" y="835685"/>
            <a:chExt cx="1285698" cy="261610"/>
          </a:xfrm>
        </p:grpSpPr>
        <p:sp>
          <p:nvSpPr>
            <p:cNvPr id="71" name="TextBox 235">
              <a:extLst>
                <a:ext uri="{FF2B5EF4-FFF2-40B4-BE49-F238E27FC236}">
                  <a16:creationId xmlns:a16="http://schemas.microsoft.com/office/drawing/2014/main" id="{4E68500E-CC0F-465F-9374-D92D262828C1}"/>
                </a:ext>
              </a:extLst>
            </p:cNvPr>
            <p:cNvSpPr txBox="1"/>
            <p:nvPr/>
          </p:nvSpPr>
          <p:spPr>
            <a:xfrm>
              <a:off x="1034353" y="835685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Percent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359DC-7A5F-4D04-9907-3435A76C739C}"/>
                </a:ext>
              </a:extLst>
            </p:cNvPr>
            <p:cNvGrpSpPr/>
            <p:nvPr/>
          </p:nvGrpSpPr>
          <p:grpSpPr>
            <a:xfrm>
              <a:off x="900262" y="874449"/>
              <a:ext cx="177281" cy="177281"/>
              <a:chOff x="1259893" y="2124707"/>
              <a:chExt cx="177281" cy="17728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999A7E4-DB76-4D80-B709-F2528731F1CC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06F95D-88A5-4160-A901-30AD2BB24108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07746-DC23-4BA3-A819-ED6BE010CC00}"/>
              </a:ext>
            </a:extLst>
          </p:cNvPr>
          <p:cNvGrpSpPr/>
          <p:nvPr/>
        </p:nvGrpSpPr>
        <p:grpSpPr>
          <a:xfrm>
            <a:off x="820238" y="1042716"/>
            <a:ext cx="1285698" cy="261610"/>
            <a:chOff x="903371" y="1042716"/>
            <a:chExt cx="1285698" cy="261610"/>
          </a:xfrm>
        </p:grpSpPr>
        <p:sp>
          <p:nvSpPr>
            <p:cNvPr id="75" name="TextBox 235">
              <a:extLst>
                <a:ext uri="{FF2B5EF4-FFF2-40B4-BE49-F238E27FC236}">
                  <a16:creationId xmlns:a16="http://schemas.microsoft.com/office/drawing/2014/main" id="{687E0F39-1F8E-4AE7-A493-2B97146CB961}"/>
                </a:ext>
              </a:extLst>
            </p:cNvPr>
            <p:cNvSpPr txBox="1"/>
            <p:nvPr/>
          </p:nvSpPr>
          <p:spPr>
            <a:xfrm>
              <a:off x="1037462" y="1042716"/>
              <a:ext cx="1151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C9816F-87F2-41CA-B650-7C902B3582BD}"/>
                </a:ext>
              </a:extLst>
            </p:cNvPr>
            <p:cNvGrpSpPr/>
            <p:nvPr/>
          </p:nvGrpSpPr>
          <p:grpSpPr>
            <a:xfrm>
              <a:off x="903371" y="1085438"/>
              <a:ext cx="177281" cy="177281"/>
              <a:chOff x="1259893" y="2124707"/>
              <a:chExt cx="177281" cy="17728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8D066A-75A0-44E5-84ED-DF9B05133858}"/>
                  </a:ext>
                </a:extLst>
              </p:cNvPr>
              <p:cNvSpPr/>
              <p:nvPr/>
            </p:nvSpPr>
            <p:spPr>
              <a:xfrm>
                <a:off x="1259893" y="2124707"/>
                <a:ext cx="177281" cy="1772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08F132-4A97-42A5-B5F7-F3D730D95C1A}"/>
                  </a:ext>
                </a:extLst>
              </p:cNvPr>
              <p:cNvSpPr/>
              <p:nvPr/>
            </p:nvSpPr>
            <p:spPr>
              <a:xfrm>
                <a:off x="1302448" y="2172659"/>
                <a:ext cx="91536" cy="915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A9F3A4-19BA-4E03-9EE9-681091B690AA}"/>
              </a:ext>
            </a:extLst>
          </p:cNvPr>
          <p:cNvSpPr txBox="1"/>
          <p:nvPr/>
        </p:nvSpPr>
        <p:spPr>
          <a:xfrm>
            <a:off x="739005" y="624327"/>
            <a:ext cx="131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 Map Type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894BEB-AC81-4B42-AFE8-01F32EADFD8E}"/>
              </a:ext>
            </a:extLst>
          </p:cNvPr>
          <p:cNvSpPr/>
          <p:nvPr/>
        </p:nvSpPr>
        <p:spPr>
          <a:xfrm>
            <a:off x="7889965" y="1342902"/>
            <a:ext cx="4301496" cy="55109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3F5D28-4D5D-4A56-AD31-BCCE9B2F2F02}"/>
              </a:ext>
            </a:extLst>
          </p:cNvPr>
          <p:cNvSpPr txBox="1"/>
          <p:nvPr/>
        </p:nvSpPr>
        <p:spPr>
          <a:xfrm>
            <a:off x="8020879" y="1848683"/>
            <a:ext cx="4051039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Flood Risk Score  </a:t>
            </a:r>
            <a:r>
              <a:rPr lang="en-US" sz="15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94.4%   VERY HIGH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Rank in 55 counties  4</a:t>
            </a:r>
            <a:r>
              <a:rPr lang="en-US" sz="1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 of 25 risk indicators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among the </a:t>
            </a:r>
            <a:r>
              <a:rPr lang="en-US" sz="1200" b="1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top 10% </a:t>
            </a: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counties.</a:t>
            </a:r>
          </a:p>
          <a:p>
            <a:pPr>
              <a:defRPr/>
            </a:pPr>
            <a:r>
              <a:rPr lang="en-US" sz="1200" dirty="0">
                <a:highlight>
                  <a:srgbClr val="E998A7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 15 of 25 risk indicators among the top 20% counties.</a:t>
            </a:r>
            <a:endParaRPr lang="en-US" sz="1200" dirty="0">
              <a:solidFill>
                <a:srgbClr val="C00000"/>
              </a:solidFill>
              <a:highlight>
                <a:srgbClr val="E998A7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E9A2FC-2DC5-4329-B05E-D55A37B10A0D}"/>
              </a:ext>
            </a:extLst>
          </p:cNvPr>
          <p:cNvSpPr txBox="1"/>
          <p:nvPr/>
        </p:nvSpPr>
        <p:spPr>
          <a:xfrm>
            <a:off x="7916092" y="1326292"/>
            <a:ext cx="2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Logan County, WV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 2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FCA3CCA-D1CB-4964-9952-585D99FFBEC2}"/>
              </a:ext>
            </a:extLst>
          </p:cNvPr>
          <p:cNvGrpSpPr/>
          <p:nvPr/>
        </p:nvGrpSpPr>
        <p:grpSpPr>
          <a:xfrm>
            <a:off x="8020879" y="2836904"/>
            <a:ext cx="2118320" cy="218474"/>
            <a:chOff x="8316687" y="2448113"/>
            <a:chExt cx="2118320" cy="21847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27DD33-A12B-4114-B27E-228C2F8E16C5}"/>
                </a:ext>
              </a:extLst>
            </p:cNvPr>
            <p:cNvSpPr/>
            <p:nvPr/>
          </p:nvSpPr>
          <p:spPr>
            <a:xfrm>
              <a:off x="8316687" y="2448113"/>
              <a:ext cx="1037680" cy="2146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High-Risk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EC40C7-F452-4838-9912-B931E84F8BEB}"/>
                </a:ext>
              </a:extLst>
            </p:cNvPr>
            <p:cNvSpPr/>
            <p:nvPr/>
          </p:nvSpPr>
          <p:spPr>
            <a:xfrm>
              <a:off x="9354367" y="2451910"/>
              <a:ext cx="1080640" cy="21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All</a:t>
              </a:r>
            </a:p>
          </p:txBody>
        </p:sp>
      </p:grpSp>
      <p:sp>
        <p:nvSpPr>
          <p:cNvPr id="90" name="Rectangle 89">
            <a:hlinkClick r:id="rId10"/>
            <a:extLst>
              <a:ext uri="{FF2B5EF4-FFF2-40B4-BE49-F238E27FC236}">
                <a16:creationId xmlns:a16="http://schemas.microsoft.com/office/drawing/2014/main" id="{00990654-008C-4FEE-B6CC-21311E592973}"/>
              </a:ext>
            </a:extLst>
          </p:cNvPr>
          <p:cNvSpPr/>
          <p:nvPr/>
        </p:nvSpPr>
        <p:spPr>
          <a:xfrm>
            <a:off x="11046985" y="1417248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D09B4D-6FEB-42BF-B9FD-653A58DDC923}"/>
              </a:ext>
            </a:extLst>
          </p:cNvPr>
          <p:cNvSpPr txBox="1"/>
          <p:nvPr/>
        </p:nvSpPr>
        <p:spPr>
          <a:xfrm>
            <a:off x="7925935" y="3038636"/>
            <a:ext cx="427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High-Risk Indicators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2BC91-2939-4F3E-A11E-3318D793AB86}"/>
              </a:ext>
            </a:extLst>
          </p:cNvPr>
          <p:cNvSpPr/>
          <p:nvPr/>
        </p:nvSpPr>
        <p:spPr>
          <a:xfrm>
            <a:off x="8106269" y="2334848"/>
            <a:ext cx="3527591" cy="176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3DA84F-2A40-4B99-85C3-4DDC57D09F40}"/>
              </a:ext>
            </a:extLst>
          </p:cNvPr>
          <p:cNvSpPr txBox="1"/>
          <p:nvPr/>
        </p:nvSpPr>
        <p:spPr>
          <a:xfrm>
            <a:off x="10583794" y="3093173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Percent Rank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3C6BA51-5945-4D2A-9C20-84B64A052545}"/>
              </a:ext>
            </a:extLst>
          </p:cNvPr>
          <p:cNvSpPr txBox="1"/>
          <p:nvPr/>
        </p:nvSpPr>
        <p:spPr>
          <a:xfrm>
            <a:off x="9889549" y="3091706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D2021-885C-42AB-9D25-386A331E6B8D}"/>
              </a:ext>
            </a:extLst>
          </p:cNvPr>
          <p:cNvSpPr txBox="1"/>
          <p:nvPr/>
        </p:nvSpPr>
        <p:spPr>
          <a:xfrm>
            <a:off x="11321923" y="3094640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5C10E4D-3DA8-4E8E-B5E4-719780B1F7F5}"/>
              </a:ext>
            </a:extLst>
          </p:cNvPr>
          <p:cNvSpPr txBox="1"/>
          <p:nvPr/>
        </p:nvSpPr>
        <p:spPr>
          <a:xfrm>
            <a:off x="10805210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CB3432-4CEA-4025-A58E-FE117D117354}"/>
              </a:ext>
            </a:extLst>
          </p:cNvPr>
          <p:cNvSpPr txBox="1"/>
          <p:nvPr/>
        </p:nvSpPr>
        <p:spPr>
          <a:xfrm>
            <a:off x="10808193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D120C76-7BA3-4CBE-8E09-9035B7F4B7CB}"/>
              </a:ext>
            </a:extLst>
          </p:cNvPr>
          <p:cNvSpPr txBox="1"/>
          <p:nvPr/>
        </p:nvSpPr>
        <p:spPr>
          <a:xfrm>
            <a:off x="10079133" y="328616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C11F84E-36BE-4444-A834-2DECFC4D080A}"/>
              </a:ext>
            </a:extLst>
          </p:cNvPr>
          <p:cNvSpPr txBox="1"/>
          <p:nvPr/>
        </p:nvSpPr>
        <p:spPr>
          <a:xfrm>
            <a:off x="10082116" y="352627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4,498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D517217-DE24-416C-B9B2-0DEB4C13EEA4}"/>
              </a:ext>
            </a:extLst>
          </p:cNvPr>
          <p:cNvSpPr txBox="1"/>
          <p:nvPr/>
        </p:nvSpPr>
        <p:spPr>
          <a:xfrm>
            <a:off x="10805210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BF0209A-8A62-4136-99C9-780A3E6DB28C}"/>
              </a:ext>
            </a:extLst>
          </p:cNvPr>
          <p:cNvSpPr txBox="1"/>
          <p:nvPr/>
        </p:nvSpPr>
        <p:spPr>
          <a:xfrm>
            <a:off x="10079133" y="37634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66365E9-54AE-4460-9533-749C86318EC1}"/>
              </a:ext>
            </a:extLst>
          </p:cNvPr>
          <p:cNvSpPr txBox="1"/>
          <p:nvPr/>
        </p:nvSpPr>
        <p:spPr>
          <a:xfrm>
            <a:off x="10810917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B6CF99-8974-40FC-B883-9B91D2385CF9}"/>
              </a:ext>
            </a:extLst>
          </p:cNvPr>
          <p:cNvSpPr txBox="1"/>
          <p:nvPr/>
        </p:nvSpPr>
        <p:spPr>
          <a:xfrm>
            <a:off x="10084840" y="40035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17.8%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5F2CF38-5168-497F-BA24-57E06E9370AD}"/>
              </a:ext>
            </a:extLst>
          </p:cNvPr>
          <p:cNvSpPr txBox="1"/>
          <p:nvPr/>
        </p:nvSpPr>
        <p:spPr>
          <a:xfrm>
            <a:off x="10805210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0AF50CB-D381-45D4-A9E2-7287089DC251}"/>
              </a:ext>
            </a:extLst>
          </p:cNvPr>
          <p:cNvSpPr txBox="1"/>
          <p:nvPr/>
        </p:nvSpPr>
        <p:spPr>
          <a:xfrm>
            <a:off x="10079133" y="424064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0.81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1A73EA1-DB1F-454C-B69E-E78437DEA71E}"/>
              </a:ext>
            </a:extLst>
          </p:cNvPr>
          <p:cNvSpPr txBox="1"/>
          <p:nvPr/>
        </p:nvSpPr>
        <p:spPr>
          <a:xfrm>
            <a:off x="10810917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87.0%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EE2C470-36A1-4D67-AC3E-04EAD36DF0EA}"/>
              </a:ext>
            </a:extLst>
          </p:cNvPr>
          <p:cNvSpPr txBox="1"/>
          <p:nvPr/>
        </p:nvSpPr>
        <p:spPr>
          <a:xfrm>
            <a:off x="10084840" y="447639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35.5%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B85EB98-2EC9-4714-A978-9774894D0AFE}"/>
              </a:ext>
            </a:extLst>
          </p:cNvPr>
          <p:cNvSpPr txBox="1"/>
          <p:nvPr/>
        </p:nvSpPr>
        <p:spPr>
          <a:xfrm>
            <a:off x="10805210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88.8%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A9E8EBE-B1B9-4DED-81F6-6BC98B78E02A}"/>
              </a:ext>
            </a:extLst>
          </p:cNvPr>
          <p:cNvSpPr txBox="1"/>
          <p:nvPr/>
        </p:nvSpPr>
        <p:spPr>
          <a:xfrm>
            <a:off x="10079133" y="471265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2365F14-91E1-48CE-A5D4-0496A4B3E651}"/>
              </a:ext>
            </a:extLst>
          </p:cNvPr>
          <p:cNvSpPr txBox="1"/>
          <p:nvPr/>
        </p:nvSpPr>
        <p:spPr>
          <a:xfrm>
            <a:off x="10806667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0FB60A-8D09-4560-A285-8CB292FC4708}"/>
              </a:ext>
            </a:extLst>
          </p:cNvPr>
          <p:cNvSpPr txBox="1"/>
          <p:nvPr/>
        </p:nvSpPr>
        <p:spPr>
          <a:xfrm>
            <a:off x="10080590" y="494099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14.6%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D77222-5530-4FB8-82B4-2BEED67DF5A2}"/>
              </a:ext>
            </a:extLst>
          </p:cNvPr>
          <p:cNvSpPr txBox="1"/>
          <p:nvPr/>
        </p:nvSpPr>
        <p:spPr>
          <a:xfrm>
            <a:off x="10810917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78C0D56-5175-426C-91F4-74ACA21F553A}"/>
              </a:ext>
            </a:extLst>
          </p:cNvPr>
          <p:cNvSpPr txBox="1"/>
          <p:nvPr/>
        </p:nvSpPr>
        <p:spPr>
          <a:xfrm>
            <a:off x="10084840" y="517070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1432C83-3000-4D20-B33B-2962F027EBF1}"/>
              </a:ext>
            </a:extLst>
          </p:cNvPr>
          <p:cNvSpPr txBox="1"/>
          <p:nvPr/>
        </p:nvSpPr>
        <p:spPr>
          <a:xfrm>
            <a:off x="10815167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92.5%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AE2122-B461-43CE-92E5-D305DBF734EB}"/>
              </a:ext>
            </a:extLst>
          </p:cNvPr>
          <p:cNvSpPr txBox="1"/>
          <p:nvPr/>
        </p:nvSpPr>
        <p:spPr>
          <a:xfrm>
            <a:off x="10089090" y="5405595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1286A87-B192-444A-989D-69D51E6E8E48}"/>
              </a:ext>
            </a:extLst>
          </p:cNvPr>
          <p:cNvSpPr txBox="1"/>
          <p:nvPr/>
        </p:nvSpPr>
        <p:spPr>
          <a:xfrm>
            <a:off x="10810917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5A02C9F-19EE-4066-9068-43B5E3E5F64F}"/>
              </a:ext>
            </a:extLst>
          </p:cNvPr>
          <p:cNvSpPr txBox="1"/>
          <p:nvPr/>
        </p:nvSpPr>
        <p:spPr>
          <a:xfrm>
            <a:off x="10084840" y="564471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2,418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B13340-C6A0-494C-8F84-912BC56B6D13}"/>
              </a:ext>
            </a:extLst>
          </p:cNvPr>
          <p:cNvSpPr txBox="1"/>
          <p:nvPr/>
        </p:nvSpPr>
        <p:spPr>
          <a:xfrm>
            <a:off x="10815167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3AE6B17-B597-4B9D-BC6A-246158CFC6C1}"/>
              </a:ext>
            </a:extLst>
          </p:cNvPr>
          <p:cNvSpPr txBox="1"/>
          <p:nvPr/>
        </p:nvSpPr>
        <p:spPr>
          <a:xfrm>
            <a:off x="10089090" y="587220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1,110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C19F633-437B-4A8F-96CA-1EA9840080DE}"/>
              </a:ext>
            </a:extLst>
          </p:cNvPr>
          <p:cNvSpPr txBox="1"/>
          <p:nvPr/>
        </p:nvSpPr>
        <p:spPr>
          <a:xfrm>
            <a:off x="10815167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7118F1-CE85-4EDA-A943-DDF71D5F4318}"/>
              </a:ext>
            </a:extLst>
          </p:cNvPr>
          <p:cNvSpPr txBox="1"/>
          <p:nvPr/>
        </p:nvSpPr>
        <p:spPr>
          <a:xfrm>
            <a:off x="10089090" y="610628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33.8%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69B66DB-DAA6-4D12-A2F2-EE3DF3323523}"/>
              </a:ext>
            </a:extLst>
          </p:cNvPr>
          <p:cNvSpPr txBox="1"/>
          <p:nvPr/>
        </p:nvSpPr>
        <p:spPr>
          <a:xfrm>
            <a:off x="10815167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E7AF48D-0A0C-44CF-9E5B-436E63119288}"/>
              </a:ext>
            </a:extLst>
          </p:cNvPr>
          <p:cNvSpPr txBox="1"/>
          <p:nvPr/>
        </p:nvSpPr>
        <p:spPr>
          <a:xfrm>
            <a:off x="10089090" y="63430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23.0%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2302A2D-8052-4B6E-A541-E48E556E221E}"/>
              </a:ext>
            </a:extLst>
          </p:cNvPr>
          <p:cNvSpPr txBox="1"/>
          <p:nvPr/>
        </p:nvSpPr>
        <p:spPr>
          <a:xfrm>
            <a:off x="10815167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E998A7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A659FB-6DBD-49A4-8002-7AC23EF19A26}"/>
              </a:ext>
            </a:extLst>
          </p:cNvPr>
          <p:cNvSpPr txBox="1"/>
          <p:nvPr/>
        </p:nvSpPr>
        <p:spPr>
          <a:xfrm>
            <a:off x="10089090" y="657715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pic>
        <p:nvPicPr>
          <p:cNvPr id="199" name="Picture 19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83503E4-8073-4E64-833C-79EF3884D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325336"/>
            <a:ext cx="213602" cy="217162"/>
          </a:xfrm>
          <a:prstGeom prst="rect">
            <a:avLst/>
          </a:prstGeom>
        </p:spPr>
      </p:pic>
      <p:pic>
        <p:nvPicPr>
          <p:cNvPr id="200" name="Picture 19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1FC1040F-49A1-434B-9162-A261F4D8BC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551472"/>
            <a:ext cx="213602" cy="217162"/>
          </a:xfrm>
          <a:prstGeom prst="rect">
            <a:avLst/>
          </a:prstGeom>
        </p:spPr>
      </p:pic>
      <p:pic>
        <p:nvPicPr>
          <p:cNvPr id="203" name="Picture 20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CA8AE69-F07A-4EF7-BA68-B9BDB6F71D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15" y="3793324"/>
            <a:ext cx="213602" cy="217162"/>
          </a:xfrm>
          <a:prstGeom prst="rect">
            <a:avLst/>
          </a:prstGeom>
        </p:spPr>
      </p:pic>
      <p:pic>
        <p:nvPicPr>
          <p:cNvPr id="207" name="Picture 20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85663FFF-5EC3-4179-A849-55A5030C09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033431"/>
            <a:ext cx="213602" cy="217162"/>
          </a:xfrm>
          <a:prstGeom prst="rect">
            <a:avLst/>
          </a:prstGeom>
        </p:spPr>
      </p:pic>
      <p:pic>
        <p:nvPicPr>
          <p:cNvPr id="208" name="Picture 20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D8068B0-5C42-424A-A9F0-6DAB37C780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270561"/>
            <a:ext cx="213602" cy="217162"/>
          </a:xfrm>
          <a:prstGeom prst="rect">
            <a:avLst/>
          </a:prstGeom>
        </p:spPr>
      </p:pic>
      <p:pic>
        <p:nvPicPr>
          <p:cNvPr id="209" name="Picture 20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46D65DBE-7C77-4272-88EC-25194CE76A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4506315"/>
            <a:ext cx="213602" cy="217162"/>
          </a:xfrm>
          <a:prstGeom prst="rect">
            <a:avLst/>
          </a:prstGeom>
        </p:spPr>
      </p:pic>
      <p:pic>
        <p:nvPicPr>
          <p:cNvPr id="210" name="Picture 20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7252ECB-8E97-4780-AA7C-00AF243A22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8" y="4751485"/>
            <a:ext cx="213602" cy="217162"/>
          </a:xfrm>
          <a:prstGeom prst="rect">
            <a:avLst/>
          </a:prstGeom>
        </p:spPr>
      </p:pic>
      <p:pic>
        <p:nvPicPr>
          <p:cNvPr id="211" name="Picture 210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E1322AE-DC5E-4090-B46C-8D055BC628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983376"/>
            <a:ext cx="213602" cy="217162"/>
          </a:xfrm>
          <a:prstGeom prst="rect">
            <a:avLst/>
          </a:prstGeom>
        </p:spPr>
      </p:pic>
      <p:pic>
        <p:nvPicPr>
          <p:cNvPr id="212" name="Picture 21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36E05E2-36FD-4A28-81A0-D039DC377F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207186"/>
            <a:ext cx="213602" cy="217162"/>
          </a:xfrm>
          <a:prstGeom prst="rect">
            <a:avLst/>
          </a:prstGeom>
        </p:spPr>
      </p:pic>
      <p:pic>
        <p:nvPicPr>
          <p:cNvPr id="213" name="Picture 21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1632B98-1026-4201-ADBA-4983467780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5433322"/>
            <a:ext cx="213602" cy="217162"/>
          </a:xfrm>
          <a:prstGeom prst="rect">
            <a:avLst/>
          </a:prstGeom>
        </p:spPr>
      </p:pic>
      <p:pic>
        <p:nvPicPr>
          <p:cNvPr id="214" name="Picture 213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66AA5EC-C6C4-4C0B-BE4D-18D2DD82C2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61" y="5668673"/>
            <a:ext cx="213602" cy="217162"/>
          </a:xfrm>
          <a:prstGeom prst="rect">
            <a:avLst/>
          </a:prstGeom>
        </p:spPr>
      </p:pic>
      <p:pic>
        <p:nvPicPr>
          <p:cNvPr id="215" name="Picture 214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DF58F15-1C8E-424E-8115-4056B0AA25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903436"/>
            <a:ext cx="213602" cy="217162"/>
          </a:xfrm>
          <a:prstGeom prst="rect">
            <a:avLst/>
          </a:prstGeom>
        </p:spPr>
      </p:pic>
      <p:pic>
        <p:nvPicPr>
          <p:cNvPr id="216" name="Picture 215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F845DCE-9979-4615-8EFB-BAF23DD12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129425"/>
            <a:ext cx="213602" cy="217162"/>
          </a:xfrm>
          <a:prstGeom prst="rect">
            <a:avLst/>
          </a:prstGeom>
        </p:spPr>
      </p:pic>
      <p:pic>
        <p:nvPicPr>
          <p:cNvPr id="217" name="Picture 21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392E5CCB-22D5-42DA-B42F-62D8D167AE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62" y="6360645"/>
            <a:ext cx="213602" cy="217162"/>
          </a:xfrm>
          <a:prstGeom prst="rect">
            <a:avLst/>
          </a:prstGeom>
        </p:spPr>
      </p:pic>
      <p:pic>
        <p:nvPicPr>
          <p:cNvPr id="218" name="Picture 21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954CAD1A-4762-4C97-8547-7ED66AC4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592455"/>
            <a:ext cx="213602" cy="217162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58623121-33DB-43C4-8762-4169E0E3CC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8632" y="3622671"/>
            <a:ext cx="179945" cy="187043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702472B-FE22-40E1-88B9-6CD0F5860EB5}"/>
              </a:ext>
            </a:extLst>
          </p:cNvPr>
          <p:cNvSpPr txBox="1"/>
          <p:nvPr/>
        </p:nvSpPr>
        <p:spPr>
          <a:xfrm>
            <a:off x="7926976" y="3286163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Declared Disasters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16D01A3-239F-4569-B5B8-0A8CD8BAEB9A}"/>
              </a:ext>
            </a:extLst>
          </p:cNvPr>
          <p:cNvSpPr txBox="1"/>
          <p:nvPr/>
        </p:nvSpPr>
        <p:spPr>
          <a:xfrm>
            <a:off x="7929959" y="352627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Count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2762D6F-B9CD-449E-8B65-31119D63D77C}"/>
              </a:ext>
            </a:extLst>
          </p:cNvPr>
          <p:cNvSpPr txBox="1"/>
          <p:nvPr/>
        </p:nvSpPr>
        <p:spPr>
          <a:xfrm>
            <a:off x="7926976" y="376340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Floodway Count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97304C4-5C2B-4FA2-93D9-87FD36E49EBC}"/>
              </a:ext>
            </a:extLst>
          </p:cNvPr>
          <p:cNvSpPr txBox="1"/>
          <p:nvPr/>
        </p:nvSpPr>
        <p:spPr>
          <a:xfrm>
            <a:off x="7932683" y="40035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Ratio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16100B7-99E7-45DE-999B-911D4DB36993}"/>
              </a:ext>
            </a:extLst>
          </p:cNvPr>
          <p:cNvSpPr txBox="1"/>
          <p:nvPr/>
        </p:nvSpPr>
        <p:spPr>
          <a:xfrm>
            <a:off x="7926976" y="424063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Density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1BC1A5A-16C7-477A-802A-0EA0F58BA908}"/>
              </a:ext>
            </a:extLst>
          </p:cNvPr>
          <p:cNvSpPr txBox="1"/>
          <p:nvPr/>
        </p:nvSpPr>
        <p:spPr>
          <a:xfrm>
            <a:off x="7932683" y="447639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Mobile Homes Ratio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9309B0B-CE11-40DF-BB2B-3E42A1163B6C}"/>
              </a:ext>
            </a:extLst>
          </p:cNvPr>
          <p:cNvSpPr txBox="1"/>
          <p:nvPr/>
        </p:nvSpPr>
        <p:spPr>
          <a:xfrm>
            <a:off x="7926976" y="4712647"/>
            <a:ext cx="231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Essential Facilities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7200366-6D5C-43E0-A746-AA1B7B85AE94}"/>
              </a:ext>
            </a:extLst>
          </p:cNvPr>
          <p:cNvSpPr txBox="1"/>
          <p:nvPr/>
        </p:nvSpPr>
        <p:spPr>
          <a:xfrm>
            <a:off x="7928433" y="4940990"/>
            <a:ext cx="2623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Roads Inundated Ratio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BFEF354-3002-4A5D-A4CC-253F0BEFEA3C}"/>
              </a:ext>
            </a:extLst>
          </p:cNvPr>
          <p:cNvSpPr txBox="1"/>
          <p:nvPr/>
        </p:nvSpPr>
        <p:spPr>
          <a:xfrm>
            <a:off x="7932683" y="5170699"/>
            <a:ext cx="27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Community Assets Non-Historical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09EB3CB-1D92-4950-9C64-9957B705D2F7}"/>
              </a:ext>
            </a:extLst>
          </p:cNvPr>
          <p:cNvSpPr txBox="1"/>
          <p:nvPr/>
        </p:nvSpPr>
        <p:spPr>
          <a:xfrm>
            <a:off x="7936933" y="5405589"/>
            <a:ext cx="247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Substantial Damage Count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C260350-3398-430B-B75C-4E520A10FD32}"/>
              </a:ext>
            </a:extLst>
          </p:cNvPr>
          <p:cNvSpPr txBox="1"/>
          <p:nvPr/>
        </p:nvSpPr>
        <p:spPr>
          <a:xfrm>
            <a:off x="7932683" y="564470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Bldg. Previous Damage Claims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220AB72-D4F4-4EC1-BB81-22F7AB692EA8}"/>
              </a:ext>
            </a:extLst>
          </p:cNvPr>
          <p:cNvSpPr txBox="1"/>
          <p:nvPr/>
        </p:nvSpPr>
        <p:spPr>
          <a:xfrm>
            <a:off x="7936933" y="5872198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Repetitive Loss Structures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983538E-DE93-482C-813C-C3A01A01131C}"/>
              </a:ext>
            </a:extLst>
          </p:cNvPr>
          <p:cNvSpPr txBox="1"/>
          <p:nvPr/>
        </p:nvSpPr>
        <p:spPr>
          <a:xfrm>
            <a:off x="7936933" y="6106278"/>
            <a:ext cx="275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in Floodplain Ratio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A83D555-5C97-40F9-9ACB-3DEC1274DB00}"/>
              </a:ext>
            </a:extLst>
          </p:cNvPr>
          <p:cNvSpPr txBox="1"/>
          <p:nvPr/>
        </p:nvSpPr>
        <p:spPr>
          <a:xfrm>
            <a:off x="7936933" y="634307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Displaced Ratio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A3497695-615D-4512-8037-E1C3B4C47131}"/>
              </a:ext>
            </a:extLst>
          </p:cNvPr>
          <p:cNvSpPr txBox="1"/>
          <p:nvPr/>
        </p:nvSpPr>
        <p:spPr>
          <a:xfrm>
            <a:off x="7936933" y="6577152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WV Social Vulnerability Index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433AB24-CA95-455B-BC86-F4C4412319E4}"/>
              </a:ext>
            </a:extLst>
          </p:cNvPr>
          <p:cNvSpPr/>
          <p:nvPr/>
        </p:nvSpPr>
        <p:spPr>
          <a:xfrm>
            <a:off x="2183959" y="1239298"/>
            <a:ext cx="1946566" cy="19377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Index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Area 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Floodplain Length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Declared Disasters</a:t>
            </a:r>
          </a:p>
          <a:p>
            <a:r>
              <a:rPr lang="en-US" sz="1000" dirty="0">
                <a:solidFill>
                  <a:schemeClr val="tx1"/>
                </a:solidFill>
              </a:rPr>
              <a:t>Flood Depth Median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Floodway Count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Floodplain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Density</a:t>
            </a:r>
          </a:p>
          <a:p>
            <a:r>
              <a:rPr lang="en-US" sz="1000" dirty="0">
                <a:solidFill>
                  <a:schemeClr val="tx1"/>
                </a:solidFill>
              </a:rPr>
              <a:t>Building Median Value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Mobile Homes Ratio</a:t>
            </a:r>
          </a:p>
          <a:p>
            <a:r>
              <a:rPr lang="en-US" sz="1000" dirty="0">
                <a:solidFill>
                  <a:schemeClr val="tx1"/>
                </a:solidFill>
              </a:rPr>
              <a:t>Bldg. Subgrade Basements Ratio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8090CF31-CE3F-4780-8626-B00E334FB3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768" y="2062657"/>
            <a:ext cx="179945" cy="187043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813C3854-603B-4E85-9BBC-08695018800B}"/>
              </a:ext>
            </a:extLst>
          </p:cNvPr>
          <p:cNvSpPr txBox="1"/>
          <p:nvPr/>
        </p:nvSpPr>
        <p:spPr>
          <a:xfrm>
            <a:off x="11648288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4218720E-3733-4EBD-A512-9AFEF63E590B}"/>
              </a:ext>
            </a:extLst>
          </p:cNvPr>
          <p:cNvSpPr/>
          <p:nvPr/>
        </p:nvSpPr>
        <p:spPr>
          <a:xfrm>
            <a:off x="9925553" y="956380"/>
            <a:ext cx="1364906" cy="261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Risk</a:t>
            </a:r>
          </a:p>
        </p:txBody>
      </p:sp>
    </p:spTree>
    <p:extLst>
      <p:ext uri="{BB962C8B-B14F-4D97-AF65-F5344CB8AC3E}">
        <p14:creationId xmlns:p14="http://schemas.microsoft.com/office/powerpoint/2010/main" val="256715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936" y="745626"/>
            <a:ext cx="4426128" cy="611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2E783-CAA9-4225-8C94-ABC7D00EF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5125C-2FB4-41A1-9876-7F471F1D94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63" r="46164"/>
          <a:stretch/>
        </p:blipFill>
        <p:spPr>
          <a:xfrm>
            <a:off x="12067464" y="641765"/>
            <a:ext cx="142875" cy="6216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25E28A-8C92-44D7-AC25-B045D35A3497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1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1206</Words>
  <Application>Microsoft Office PowerPoint</Application>
  <PresentationFormat>Widescreen</PresentationFormat>
  <Paragraphs>470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142</cp:revision>
  <dcterms:created xsi:type="dcterms:W3CDTF">2024-06-05T17:41:41Z</dcterms:created>
  <dcterms:modified xsi:type="dcterms:W3CDTF">2024-06-28T15:24:29Z</dcterms:modified>
</cp:coreProperties>
</file>