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stc-filesrv2\hazardData\userFiles\Annie\SHELTER\Displacement%20Data\Displacement_Data_and_ANALYSIS_08_11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Displaced People and Shelter Needs in Berkeley</a:t>
            </a:r>
            <a:r>
              <a:rPr lang="en-US" sz="1600" b="1" baseline="0" dirty="0">
                <a:solidFill>
                  <a:schemeClr val="tx1"/>
                </a:solidFill>
              </a:rPr>
              <a:t> County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036174880185555"/>
          <c:y val="3.4030607393404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Sheet1!$R$1</c:f>
              <c:strCache>
                <c:ptCount val="1"/>
                <c:pt idx="0">
                  <c:v>Estimated Population in Need of Short Term Shelter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Sheet1!$R$14:$R$15</c:f>
              <c:numCache>
                <c:formatCode>0.00</c:formatCode>
                <c:ptCount val="2"/>
                <c:pt idx="0">
                  <c:v>106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C9-49A4-9841-66C5E030ABE9}"/>
            </c:ext>
          </c:extLst>
        </c:ser>
        <c:ser>
          <c:idx val="1"/>
          <c:order val="1"/>
          <c:tx>
            <c:strRef>
              <c:f>Sheet1!$K$1</c:f>
              <c:strCache>
                <c:ptCount val="1"/>
                <c:pt idx="0">
                  <c:v>Displaced Population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Sheet1!$Q$14:$Q$15</c:f>
              <c:numCache>
                <c:formatCode>0.00</c:formatCode>
                <c:ptCount val="2"/>
                <c:pt idx="0">
                  <c:v>610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C9-49A4-9841-66C5E030AB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4132672"/>
        <c:axId val="964130376"/>
      </c:barChart>
      <c:catAx>
        <c:axId val="96413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130376"/>
        <c:crosses val="autoZero"/>
        <c:auto val="0"/>
        <c:lblAlgn val="ctr"/>
        <c:lblOffset val="100"/>
        <c:noMultiLvlLbl val="0"/>
      </c:catAx>
      <c:valAx>
        <c:axId val="964130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>
                    <a:solidFill>
                      <a:schemeClr val="tx1"/>
                    </a:solidFill>
                  </a:rPr>
                  <a:t>Number of people</a:t>
                </a:r>
              </a:p>
            </c:rich>
          </c:tx>
          <c:layout>
            <c:manualLayout>
              <c:xMode val="edge"/>
              <c:yMode val="edge"/>
              <c:x val="1.4382536203599333E-2"/>
              <c:y val="0.315526136629274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13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944927194483956E-2"/>
          <c:y val="0.89902796050530731"/>
          <c:w val="0.90089961915074113"/>
          <c:h val="9.49639110172518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9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6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9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2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0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5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0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2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5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3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A4C15-B6E8-4057-8CAC-2249D209BF87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64DC-D31B-4DF4-9B61-206187BFF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9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Shelter Model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86B32C6-B3BB-4D56-A75F-B11FEB4DC29B}"/>
              </a:ext>
            </a:extLst>
          </p:cNvPr>
          <p:cNvGrpSpPr/>
          <p:nvPr/>
        </p:nvGrpSpPr>
        <p:grpSpPr>
          <a:xfrm>
            <a:off x="958012" y="914400"/>
            <a:ext cx="8185988" cy="4342974"/>
            <a:chOff x="836761" y="1323145"/>
            <a:chExt cx="8640075" cy="4501587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75406D5C-9646-4AC0-A9E5-FBFC32FB4E3F}"/>
                </a:ext>
              </a:extLst>
            </p:cNvPr>
            <p:cNvGrpSpPr/>
            <p:nvPr/>
          </p:nvGrpSpPr>
          <p:grpSpPr>
            <a:xfrm>
              <a:off x="836761" y="1323145"/>
              <a:ext cx="8640075" cy="4501587"/>
              <a:chOff x="836761" y="1323145"/>
              <a:chExt cx="8640075" cy="4501587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EDD3B984-7AC8-4FB4-89DE-06B776CEDDA2}"/>
                  </a:ext>
                </a:extLst>
              </p:cNvPr>
              <p:cNvGrpSpPr/>
              <p:nvPr/>
            </p:nvGrpSpPr>
            <p:grpSpPr>
              <a:xfrm>
                <a:off x="836761" y="1323145"/>
                <a:ext cx="7813454" cy="4501587"/>
                <a:chOff x="845387" y="1012601"/>
                <a:chExt cx="7813454" cy="4501587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A396122B-EFE5-4953-84C8-BA42C123422C}"/>
                    </a:ext>
                  </a:extLst>
                </p:cNvPr>
                <p:cNvSpPr txBox="1"/>
                <p:nvPr/>
              </p:nvSpPr>
              <p:spPr>
                <a:xfrm rot="16200000">
                  <a:off x="2358977" y="2853951"/>
                  <a:ext cx="2401019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Average Household Size</a:t>
                  </a:r>
                </a:p>
              </p:txBody>
            </p:sp>
            <p:sp>
              <p:nvSpPr>
                <p:cNvPr id="2" name="Rectangle: Rounded Corners 1">
                  <a:extLst>
                    <a:ext uri="{FF2B5EF4-FFF2-40B4-BE49-F238E27FC236}">
                      <a16:creationId xmlns:a16="http://schemas.microsoft.com/office/drawing/2014/main" id="{4FEF26B3-9227-4DBD-AD4A-967F757315FB}"/>
                    </a:ext>
                  </a:extLst>
                </p:cNvPr>
                <p:cNvSpPr/>
                <p:nvPr/>
              </p:nvSpPr>
              <p:spPr>
                <a:xfrm>
                  <a:off x="923026" y="1367440"/>
                  <a:ext cx="1828800" cy="828136"/>
                </a:xfrm>
                <a:prstGeom prst="roundRect">
                  <a:avLst/>
                </a:prstGeom>
                <a:solidFill>
                  <a:srgbClr val="D9E1F2"/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tx1"/>
                      </a:solidFill>
                    </a:rPr>
                    <a:t>Assessment Records</a:t>
                  </a:r>
                  <a:endParaRPr lang="en-US" sz="20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Rectangle: Rounded Corners 9">
                  <a:extLst>
                    <a:ext uri="{FF2B5EF4-FFF2-40B4-BE49-F238E27FC236}">
                      <a16:creationId xmlns:a16="http://schemas.microsoft.com/office/drawing/2014/main" id="{0B79D375-7FF4-47E9-998A-A006D56176F8}"/>
                    </a:ext>
                  </a:extLst>
                </p:cNvPr>
                <p:cNvSpPr/>
                <p:nvPr/>
              </p:nvSpPr>
              <p:spPr>
                <a:xfrm>
                  <a:off x="923026" y="3999445"/>
                  <a:ext cx="1828800" cy="828136"/>
                </a:xfrm>
                <a:prstGeom prst="roundRect">
                  <a:avLst/>
                </a:prstGeom>
                <a:solidFill>
                  <a:srgbClr val="D9E1F2"/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U.S. Census Data</a:t>
                  </a:r>
                </a:p>
              </p:txBody>
            </p:sp>
            <p:sp>
              <p:nvSpPr>
                <p:cNvPr id="12" name="Rectangle: Rounded Corners 11">
                  <a:extLst>
                    <a:ext uri="{FF2B5EF4-FFF2-40B4-BE49-F238E27FC236}">
                      <a16:creationId xmlns:a16="http://schemas.microsoft.com/office/drawing/2014/main" id="{97D529FF-2598-4DD0-93FE-A8D79E1DDF26}"/>
                    </a:ext>
                  </a:extLst>
                </p:cNvPr>
                <p:cNvSpPr/>
                <p:nvPr/>
              </p:nvSpPr>
              <p:spPr>
                <a:xfrm>
                  <a:off x="6478439" y="2890477"/>
                  <a:ext cx="2180402" cy="987351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 smtClean="0">
                      <a:solidFill>
                        <a:schemeClr val="tx1"/>
                      </a:solidFill>
                    </a:rPr>
                    <a:t>*Short-term </a:t>
                  </a:r>
                  <a:r>
                    <a:rPr lang="en-US" sz="2000" b="1" dirty="0">
                      <a:solidFill>
                        <a:schemeClr val="tx1"/>
                      </a:solidFill>
                    </a:rPr>
                    <a:t>Shelter Needs</a:t>
                  </a:r>
                </a:p>
              </p:txBody>
            </p:sp>
            <p:cxnSp>
              <p:nvCxnSpPr>
                <p:cNvPr id="4" name="Straight Arrow Connector 3">
                  <a:extLst>
                    <a:ext uri="{FF2B5EF4-FFF2-40B4-BE49-F238E27FC236}">
                      <a16:creationId xmlns:a16="http://schemas.microsoft.com/office/drawing/2014/main" id="{2034FF72-D4DC-40B3-85E4-40E7949A56B8}"/>
                    </a:ext>
                  </a:extLst>
                </p:cNvPr>
                <p:cNvCxnSpPr>
                  <a:stCxn id="2" idx="3"/>
                  <a:endCxn id="11" idx="1"/>
                </p:cNvCxnSpPr>
                <p:nvPr/>
              </p:nvCxnSpPr>
              <p:spPr>
                <a:xfrm>
                  <a:off x="2751826" y="1781508"/>
                  <a:ext cx="1290710" cy="0"/>
                </a:xfrm>
                <a:prstGeom prst="straightConnector1">
                  <a:avLst/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176A45F-A23C-4130-942D-1C9457BC35D2}"/>
                    </a:ext>
                  </a:extLst>
                </p:cNvPr>
                <p:cNvSpPr txBox="1"/>
                <p:nvPr/>
              </p:nvSpPr>
              <p:spPr>
                <a:xfrm>
                  <a:off x="923026" y="1012601"/>
                  <a:ext cx="1828799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Building-Level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5518FD9-66F2-4E0B-BF49-307A0B0F33D3}"/>
                    </a:ext>
                  </a:extLst>
                </p:cNvPr>
                <p:cNvSpPr txBox="1"/>
                <p:nvPr/>
              </p:nvSpPr>
              <p:spPr>
                <a:xfrm>
                  <a:off x="854018" y="2218346"/>
                  <a:ext cx="2562467" cy="83099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Building Characteristics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Occupancy Class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Flood Depth Value &gt;=1 ft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AA07D8D0-8E3D-4A01-B20E-6091D546B861}"/>
                    </a:ext>
                  </a:extLst>
                </p:cNvPr>
                <p:cNvSpPr txBox="1"/>
                <p:nvPr/>
              </p:nvSpPr>
              <p:spPr>
                <a:xfrm>
                  <a:off x="845387" y="3650074"/>
                  <a:ext cx="1984076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Community-Level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4DE8F4D-6DFD-4C91-974F-B861E5C60783}"/>
                    </a:ext>
                  </a:extLst>
                </p:cNvPr>
                <p:cNvSpPr txBox="1"/>
                <p:nvPr/>
              </p:nvSpPr>
              <p:spPr>
                <a:xfrm>
                  <a:off x="4815151" y="4190749"/>
                  <a:ext cx="2734573" cy="132343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Population &amp; Household Size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Income</a:t>
                  </a:r>
                </a:p>
                <a:p>
                  <a:pPr marL="112713" indent="-112713">
                    <a:buFont typeface="Arial" panose="020B0604020202020204" pitchFamily="34" charset="0"/>
                    <a:buChar char="•"/>
                  </a:pPr>
                  <a:r>
                    <a:rPr lang="en-US" sz="1600" b="1" dirty="0"/>
                    <a:t>Age</a:t>
                  </a:r>
                </a:p>
                <a:p>
                  <a:pPr marL="112713" indent="-112713">
                    <a:buFont typeface="Courier New" panose="02070309020205020404" pitchFamily="49" charset="0"/>
                    <a:buChar char="o"/>
                  </a:pPr>
                  <a:r>
                    <a:rPr lang="en-US" sz="16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Ethnicity</a:t>
                  </a:r>
                  <a:endParaRPr lang="en-US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  <a:p>
                  <a:pPr marL="112713" indent="-112713">
                    <a:buFont typeface="Courier New" panose="02070309020205020404" pitchFamily="49" charset="0"/>
                    <a:buChar char="o"/>
                  </a:pPr>
                  <a:r>
                    <a:rPr lang="en-US" sz="1600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 Housing </a:t>
                  </a:r>
                  <a:r>
                    <a:rPr lang="en-US" sz="1600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Characteristics</a:t>
                  </a: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165F5AA-B632-466F-A4A9-9E7447CB6A3D}"/>
                    </a:ext>
                  </a:extLst>
                </p:cNvPr>
                <p:cNvSpPr txBox="1"/>
                <p:nvPr/>
              </p:nvSpPr>
              <p:spPr>
                <a:xfrm>
                  <a:off x="4042536" y="1015560"/>
                  <a:ext cx="1828799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Building-Level</a:t>
                  </a:r>
                </a:p>
              </p:txBody>
            </p:sp>
            <p:cxnSp>
              <p:nvCxnSpPr>
                <p:cNvPr id="7" name="Connector: Elbow 6">
                  <a:extLst>
                    <a:ext uri="{FF2B5EF4-FFF2-40B4-BE49-F238E27FC236}">
                      <a16:creationId xmlns:a16="http://schemas.microsoft.com/office/drawing/2014/main" id="{4518F39E-9196-45DC-A81B-8B9CA1C6F133}"/>
                    </a:ext>
                  </a:extLst>
                </p:cNvPr>
                <p:cNvCxnSpPr>
                  <a:cxnSpLocks/>
                  <a:stCxn id="10" idx="3"/>
                </p:cNvCxnSpPr>
                <p:nvPr/>
              </p:nvCxnSpPr>
              <p:spPr>
                <a:xfrm flipV="1">
                  <a:off x="2751826" y="1781509"/>
                  <a:ext cx="956466" cy="2632004"/>
                </a:xfrm>
                <a:prstGeom prst="bentConnector2">
                  <a:avLst/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Rectangle: Rounded Corners 10">
                  <a:extLst>
                    <a:ext uri="{FF2B5EF4-FFF2-40B4-BE49-F238E27FC236}">
                      <a16:creationId xmlns:a16="http://schemas.microsoft.com/office/drawing/2014/main" id="{237036BC-EEA2-4EA7-A6D1-18456B6123B4}"/>
                    </a:ext>
                  </a:extLst>
                </p:cNvPr>
                <p:cNvSpPr/>
                <p:nvPr/>
              </p:nvSpPr>
              <p:spPr>
                <a:xfrm>
                  <a:off x="4042536" y="1367440"/>
                  <a:ext cx="1828800" cy="828136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90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Population</a:t>
                  </a:r>
                </a:p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Displacement</a:t>
                  </a:r>
                </a:p>
              </p:txBody>
            </p:sp>
            <p:cxnSp>
              <p:nvCxnSpPr>
                <p:cNvPr id="20" name="Connector: Elbow 19">
                  <a:extLst>
                    <a:ext uri="{FF2B5EF4-FFF2-40B4-BE49-F238E27FC236}">
                      <a16:creationId xmlns:a16="http://schemas.microsoft.com/office/drawing/2014/main" id="{BCDD5E73-D2EB-4103-AD3D-679C901FB197}"/>
                    </a:ext>
                  </a:extLst>
                </p:cNvPr>
                <p:cNvCxnSpPr>
                  <a:cxnSpLocks/>
                  <a:stCxn id="11" idx="3"/>
                  <a:endCxn id="12" idx="1"/>
                </p:cNvCxnSpPr>
                <p:nvPr/>
              </p:nvCxnSpPr>
              <p:spPr>
                <a:xfrm>
                  <a:off x="5871336" y="1781507"/>
                  <a:ext cx="607103" cy="1602645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or: Elbow 28">
                  <a:extLst>
                    <a:ext uri="{FF2B5EF4-FFF2-40B4-BE49-F238E27FC236}">
                      <a16:creationId xmlns:a16="http://schemas.microsoft.com/office/drawing/2014/main" id="{EA35C462-0E94-402B-B2CD-EEE45515B3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51825" y="3429001"/>
                  <a:ext cx="3726614" cy="1108493"/>
                </a:xfrm>
                <a:prstGeom prst="bentConnector3">
                  <a:avLst>
                    <a:gd name="adj1" fmla="val 50000"/>
                  </a:avLst>
                </a:prstGeom>
                <a:ln w="28575">
                  <a:solidFill>
                    <a:schemeClr val="tx1">
                      <a:lumMod val="65000"/>
                      <a:lumOff val="35000"/>
                    </a:schemeClr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04CABED8-B7AB-4309-BECB-13D5E7646DDD}"/>
                    </a:ext>
                  </a:extLst>
                </p:cNvPr>
                <p:cNvSpPr txBox="1"/>
                <p:nvPr/>
              </p:nvSpPr>
              <p:spPr>
                <a:xfrm>
                  <a:off x="6400801" y="2536551"/>
                  <a:ext cx="1984076" cy="33855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accent1">
                          <a:lumMod val="50000"/>
                        </a:schemeClr>
                      </a:solidFill>
                    </a:rPr>
                    <a:t>Community-Level</a:t>
                  </a:r>
                </a:p>
              </p:txBody>
            </p:sp>
          </p:grpSp>
          <p:sp>
            <p:nvSpPr>
              <p:cNvPr id="54" name="Right Bracket 53">
                <a:extLst>
                  <a:ext uri="{FF2B5EF4-FFF2-40B4-BE49-F238E27FC236}">
                    <a16:creationId xmlns:a16="http://schemas.microsoft.com/office/drawing/2014/main" id="{5092D8DC-9A1E-43AA-8E15-DB8CADCB3035}"/>
                  </a:ext>
                </a:extLst>
              </p:cNvPr>
              <p:cNvSpPr/>
              <p:nvPr/>
            </p:nvSpPr>
            <p:spPr>
              <a:xfrm>
                <a:off x="7360042" y="4848037"/>
                <a:ext cx="77638" cy="405441"/>
              </a:xfrm>
              <a:prstGeom prst="rightBracket">
                <a:avLst/>
              </a:prstGeom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D4504EB-FC76-4EDF-B010-E03AAD64C90C}"/>
                  </a:ext>
                </a:extLst>
              </p:cNvPr>
              <p:cNvSpPr txBox="1"/>
              <p:nvPr/>
            </p:nvSpPr>
            <p:spPr>
              <a:xfrm>
                <a:off x="7461208" y="4749578"/>
                <a:ext cx="2015628" cy="62789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Can be used in the future models</a:t>
                </a: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621D0E1-AE5E-46E7-9AC5-6D3B6BB23101}"/>
                </a:ext>
              </a:extLst>
            </p:cNvPr>
            <p:cNvSpPr txBox="1"/>
            <p:nvPr/>
          </p:nvSpPr>
          <p:spPr>
            <a:xfrm>
              <a:off x="3991005" y="2519446"/>
              <a:ext cx="191461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Based on limitations of physical access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40512" y="5693258"/>
            <a:ext cx="81224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*According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FEMA (2017),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Short-Term Shelter is in an existing facility (or facilities), such as a school, community center, convention center, or church temporarily converted to provide safe, accessible, and secure short-term housing for disaster survivors."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 provides safe and accessible locations with a wide range of services for the survivors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 to </a:t>
            </a:r>
            <a:r>
              <a:rPr lang="en-US" sz="16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 weeks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252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Displacement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AA0140-59F6-492F-8D60-FC6B41E66DFD}"/>
              </a:ext>
            </a:extLst>
          </p:cNvPr>
          <p:cNvSpPr txBox="1"/>
          <p:nvPr/>
        </p:nvSpPr>
        <p:spPr>
          <a:xfrm>
            <a:off x="1714617" y="1849381"/>
            <a:ext cx="6573705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Hazard Occupancy Code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en-US" sz="2000" dirty="0"/>
              <a:t>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Flood Depth Value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from assessment data of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Berkeley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County at the scale of buildings (Building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Inventory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Average Household Size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communities from census data (2017 American Community Survey (ACS) 5-Year Estimates downloaded from "American Fact Finder“)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2E630A3-9BF0-41FC-934E-1ECC04788382}"/>
              </a:ext>
            </a:extLst>
          </p:cNvPr>
          <p:cNvSpPr txBox="1"/>
          <p:nvPr/>
        </p:nvSpPr>
        <p:spPr>
          <a:xfrm>
            <a:off x="378977" y="1849381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DATA: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841FBB-3072-46ED-A3F8-359CBCF2F7C6}"/>
              </a:ext>
            </a:extLst>
          </p:cNvPr>
          <p:cNvSpPr txBox="1"/>
          <p:nvPr/>
        </p:nvSpPr>
        <p:spPr>
          <a:xfrm>
            <a:off x="378977" y="4079531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METHOD: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817E1D-41BA-463C-8BC6-6449A6F5C5FB}"/>
              </a:ext>
            </a:extLst>
          </p:cNvPr>
          <p:cNvSpPr txBox="1"/>
          <p:nvPr/>
        </p:nvSpPr>
        <p:spPr>
          <a:xfrm>
            <a:off x="378977" y="1027947"/>
            <a:ext cx="774156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BASE MODEL: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Flood Model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-MH Technical Manual 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MODIFICATIONS: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Scale of calculations changed to buildings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E7A692-48A4-40F4-ACB3-29C541B8DEB0}"/>
              </a:ext>
            </a:extLst>
          </p:cNvPr>
          <p:cNvSpPr txBox="1"/>
          <p:nvPr/>
        </p:nvSpPr>
        <p:spPr>
          <a:xfrm>
            <a:off x="1714617" y="4081044"/>
            <a:ext cx="6573705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Extraction of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buildings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located in flood zones with the depth value of 1 ft or more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Estimating the number of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residential units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each building using the occupancy code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Calculation of the estimated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residing population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each building using the average household size of the community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Adding the population of the buildings in each community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41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Displacement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89402E2-72AA-4811-8259-A66ACF80BED7}"/>
              </a:ext>
            </a:extLst>
          </p:cNvPr>
          <p:cNvSpPr txBox="1"/>
          <p:nvPr/>
        </p:nvSpPr>
        <p:spPr>
          <a:xfrm>
            <a:off x="1714616" y="1817770"/>
            <a:ext cx="6573705" cy="33142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080770" algn="l"/>
              </a:tabLs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Where: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  <a:tabLst>
                <a:tab pos="1080770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#DI</a:t>
            </a:r>
            <a:r>
              <a:rPr lang="en-US" b="1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the number of displaced individuals as a result of inundation with the depth equal or more than 1 foot </a:t>
            </a:r>
          </a:p>
          <a:p>
            <a:pPr>
              <a:spcAft>
                <a:spcPts val="800"/>
              </a:spcAft>
              <a:tabLst>
                <a:tab pos="1080770" algn="l"/>
              </a:tabLs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ResUNIT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the number of residential units in each building located within the area of inundation with the depth equal or more than 1 foot </a:t>
            </a:r>
          </a:p>
          <a:p>
            <a:pPr>
              <a:spcAft>
                <a:spcPts val="800"/>
              </a:spcAft>
              <a:tabLst>
                <a:tab pos="1080770" algn="l"/>
              </a:tabLs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AveHHSize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the average household size of the community where the building is located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=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the number of residential buildings within the flooded area with the depth equal or more than 1 foot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4DE24B-F86F-4E23-89A7-EAFA98C3AB96}"/>
              </a:ext>
            </a:extLst>
          </p:cNvPr>
          <p:cNvSpPr txBox="1"/>
          <p:nvPr/>
        </p:nvSpPr>
        <p:spPr>
          <a:xfrm>
            <a:off x="378976" y="932202"/>
            <a:ext cx="77415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DEFINED EQUATION: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30B58EA-9BD0-4EFF-81C5-C440275EB73B}"/>
                  </a:ext>
                </a:extLst>
              </p:cNvPr>
              <p:cNvSpPr txBox="1"/>
              <p:nvPr/>
            </p:nvSpPr>
            <p:spPr>
              <a:xfrm>
                <a:off x="2872596" y="1157126"/>
                <a:ext cx="5415726" cy="87940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𝐃𝐈</m:t>
                          </m:r>
                        </m:e>
                        <m:sub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𝐈𝐍</m:t>
                          </m:r>
                        </m:sub>
                      </m:sSub>
                      <m:r>
                        <a:rPr lang="en-US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𝐣</m:t>
                          </m:r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𝐑𝐞𝐬𝐔𝐍𝐈𝐓</m:t>
                              </m:r>
                            </m:e>
                            <m:sub>
                              <m:r>
                                <a:rPr lang="en-US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𝐈𝐍</m:t>
                              </m:r>
                            </m:sub>
                          </m:sSub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𝐀𝐯𝐞𝐇𝐇𝐒𝐢𝐳𝐞</m:t>
                              </m:r>
                            </m:e>
                            <m:sub>
                              <m:r>
                                <a:rPr lang="en-US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𝐂𝐎𝐌𝐌</m:t>
                              </m:r>
                            </m:sub>
                          </m:sSub>
                          <m:r>
                            <a:rPr lang="en-US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30B58EA-9BD0-4EFF-81C5-C440275EB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96" y="1157126"/>
                <a:ext cx="5415726" cy="8794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1F63DA0-7FE4-4E04-9384-1B89BC636B9B}"/>
              </a:ext>
            </a:extLst>
          </p:cNvPr>
          <p:cNvSpPr txBox="1"/>
          <p:nvPr/>
        </p:nvSpPr>
        <p:spPr>
          <a:xfrm>
            <a:off x="176848" y="6341130"/>
            <a:ext cx="7604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 of the population displacement table at building level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0FE61E-AD3D-46A4-B62F-4CC33EB7C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8" y="5255888"/>
            <a:ext cx="8751492" cy="108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54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Shelter Needs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422731-8CFA-40B4-8667-52E4EDCED539}"/>
              </a:ext>
            </a:extLst>
          </p:cNvPr>
          <p:cNvSpPr txBox="1"/>
          <p:nvPr/>
        </p:nvSpPr>
        <p:spPr>
          <a:xfrm>
            <a:off x="378977" y="1629208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DATA: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164084-56AC-4BF5-AF5B-AF175E5C868E}"/>
              </a:ext>
            </a:extLst>
          </p:cNvPr>
          <p:cNvSpPr txBox="1"/>
          <p:nvPr/>
        </p:nvSpPr>
        <p:spPr>
          <a:xfrm>
            <a:off x="378977" y="2952647"/>
            <a:ext cx="13356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METHOD: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2EF801-CBD8-4F53-81CB-84A0E243D777}"/>
              </a:ext>
            </a:extLst>
          </p:cNvPr>
          <p:cNvSpPr txBox="1"/>
          <p:nvPr/>
        </p:nvSpPr>
        <p:spPr>
          <a:xfrm>
            <a:off x="378977" y="933742"/>
            <a:ext cx="838604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BASE MODEL: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Flood Model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-MH Technical Manual 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MODIFICATIONS: </a:t>
            </a:r>
            <a:r>
              <a:rPr lang="en-US" sz="2000" b="1" dirty="0"/>
              <a:t>Income classes updated based on the inflation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727ECD-5480-4FED-853B-CFFA9A79CDF3}"/>
              </a:ext>
            </a:extLst>
          </p:cNvPr>
          <p:cNvSpPr txBox="1"/>
          <p:nvPr/>
        </p:nvSpPr>
        <p:spPr>
          <a:xfrm>
            <a:off x="1714617" y="2954160"/>
            <a:ext cx="6573705" cy="39087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Based on "Flood Model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-MH Technical Manual", Chapter 13, at the scale of communities: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Calculation of the percentage of households in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income classes</a:t>
            </a:r>
            <a:r>
              <a:rPr lang="en-US" sz="2000" dirty="0"/>
              <a:t>: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IM1: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$20,000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IM2: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$20,000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$30,000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IM3: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$30,000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$50,000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IM4: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$50,000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 &lt;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$60,000 </a:t>
            </a:r>
          </a:p>
          <a:p>
            <a:pPr marL="284163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IM5: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$60,000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&lt;= HH Income per year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Calculation of the percentage of individuals in the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age classes</a:t>
            </a:r>
            <a:r>
              <a:rPr lang="en-US" sz="2000" dirty="0"/>
              <a:t>:</a:t>
            </a:r>
          </a:p>
          <a:p>
            <a:pPr marL="285750" indent="-1588">
              <a:buFontTx/>
              <a:buChar char="-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AM1: </a:t>
            </a:r>
            <a:r>
              <a:rPr lang="en-US" sz="1600" dirty="0"/>
              <a:t>Less than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r>
              <a:rPr lang="en-US" sz="1600" dirty="0"/>
              <a:t> years </a:t>
            </a:r>
          </a:p>
          <a:p>
            <a:pPr marL="285750" indent="-1588">
              <a:buFontTx/>
              <a:buChar char="-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AM2: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15 </a:t>
            </a:r>
            <a:r>
              <a:rPr lang="en-US" sz="1600" dirty="0"/>
              <a:t>to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 64 </a:t>
            </a:r>
            <a:r>
              <a:rPr lang="en-US" sz="1600" dirty="0"/>
              <a:t>years </a:t>
            </a:r>
          </a:p>
          <a:p>
            <a:pPr marL="285750" indent="-1588">
              <a:buFontTx/>
              <a:buChar char="-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AM3: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65</a:t>
            </a:r>
            <a:r>
              <a:rPr lang="en-US" sz="1600" dirty="0"/>
              <a:t> years or more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8BF40B-E5F7-44A9-A6EE-A62ACA152C8C}"/>
              </a:ext>
            </a:extLst>
          </p:cNvPr>
          <p:cNvSpPr txBox="1"/>
          <p:nvPr/>
        </p:nvSpPr>
        <p:spPr>
          <a:xfrm>
            <a:off x="1714617" y="1629208"/>
            <a:ext cx="6573705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Displaced Population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estimated in the previous part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Household Income</a:t>
            </a: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Age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from census data (2017 American Community Survey (ACS) 5-Year Estimates downloaded from "American Fact Finder“)</a:t>
            </a:r>
          </a:p>
        </p:txBody>
      </p:sp>
    </p:spTree>
    <p:extLst>
      <p:ext uri="{BB962C8B-B14F-4D97-AF65-F5344CB8AC3E}">
        <p14:creationId xmlns:p14="http://schemas.microsoft.com/office/powerpoint/2010/main" val="112027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Shelter Needs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3D922A-7206-4F70-825A-0CCDD8377A6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6826" y="2885536"/>
          <a:ext cx="745034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649">
                  <a:extLst>
                    <a:ext uri="{9D8B030D-6E8A-4147-A177-3AD203B41FA5}">
                      <a16:colId xmlns:a16="http://schemas.microsoft.com/office/drawing/2014/main" val="284886418"/>
                    </a:ext>
                  </a:extLst>
                </a:gridCol>
                <a:gridCol w="3269411">
                  <a:extLst>
                    <a:ext uri="{9D8B030D-6E8A-4147-A177-3AD203B41FA5}">
                      <a16:colId xmlns:a16="http://schemas.microsoft.com/office/drawing/2014/main" val="2396733983"/>
                    </a:ext>
                  </a:extLst>
                </a:gridCol>
                <a:gridCol w="3272288">
                  <a:extLst>
                    <a:ext uri="{9D8B030D-6E8A-4147-A177-3AD203B41FA5}">
                      <a16:colId xmlns:a16="http://schemas.microsoft.com/office/drawing/2014/main" val="1259973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Income Class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Original and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Hazus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Models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Modified Model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893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/>
                        <a:t>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/>
                        <a:t>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$20,000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0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$10,000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$15,000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$20,000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$30,000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578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$15,000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$25,000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$30,000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$50,000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590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$25,000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$35,000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$50,000 </a:t>
                      </a:r>
                      <a:r>
                        <a:rPr lang="en-US" sz="1800" b="0" dirty="0"/>
                        <a:t>&lt;= HH Income &lt; </a:t>
                      </a:r>
                      <a:r>
                        <a:rPr lang="en-US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$60,000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5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IM5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$35,000 </a:t>
                      </a:r>
                      <a:r>
                        <a:rPr lang="en-US" sz="1800" b="0" dirty="0"/>
                        <a:t>&lt;= HH Income 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$60,000 </a:t>
                      </a:r>
                      <a:r>
                        <a:rPr lang="en-US" sz="1800" b="0" dirty="0"/>
                        <a:t>&lt;= HH Income 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38723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27BAE4C-54F2-4C98-8DE5-20370978196A}"/>
              </a:ext>
            </a:extLst>
          </p:cNvPr>
          <p:cNvSpPr txBox="1"/>
          <p:nvPr/>
        </p:nvSpPr>
        <p:spPr>
          <a:xfrm>
            <a:off x="378976" y="1098999"/>
            <a:ext cx="427066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MODIFICATIONS TO INCOME CLASSES: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232D8A-AF7D-4F29-AE38-B39634F39A04}"/>
              </a:ext>
            </a:extLst>
          </p:cNvPr>
          <p:cNvSpPr txBox="1"/>
          <p:nvPr/>
        </p:nvSpPr>
        <p:spPr>
          <a:xfrm>
            <a:off x="846827" y="1519806"/>
            <a:ext cx="74414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inflation rate of 1990 to 2017 (1.87) was slightly changed while applying to make the intervals match the census data</a:t>
            </a:r>
          </a:p>
        </p:txBody>
      </p:sp>
    </p:spTree>
    <p:extLst>
      <p:ext uri="{BB962C8B-B14F-4D97-AF65-F5344CB8AC3E}">
        <p14:creationId xmlns:p14="http://schemas.microsoft.com/office/powerpoint/2010/main" val="23857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Shelter Needs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4F4041-517B-4B39-990E-A4EAC80F7B1F}"/>
              </a:ext>
            </a:extLst>
          </p:cNvPr>
          <p:cNvSpPr txBox="1"/>
          <p:nvPr/>
        </p:nvSpPr>
        <p:spPr>
          <a:xfrm>
            <a:off x="1714615" y="1669562"/>
            <a:ext cx="6573705" cy="23992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080770" algn="l"/>
              </a:tabLs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Where: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#STP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Number of people using established shelters</a:t>
            </a:r>
          </a:p>
          <a:p>
            <a:pPr>
              <a:lnSpc>
                <a:spcPct val="115000"/>
              </a:lnSpc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a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a constant calculated as below</a:t>
            </a: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DP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Displaced population by inundation with equal or more than 1 foot depth (from the previous stage)</a:t>
            </a:r>
          </a:p>
          <a:p>
            <a:pPr>
              <a:lnSpc>
                <a:spcPct val="115000"/>
              </a:lnSpc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Percentage of population in the k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th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income class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Percentage of population in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baseline="30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age class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CF6FCE-11AF-4E58-8EF4-0B4A76C8385D}"/>
              </a:ext>
            </a:extLst>
          </p:cNvPr>
          <p:cNvSpPr txBox="1"/>
          <p:nvPr/>
        </p:nvSpPr>
        <p:spPr>
          <a:xfrm>
            <a:off x="378976" y="941490"/>
            <a:ext cx="774156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USED EQUATIONS: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B516BE-E872-438B-B803-C3583AF25E75}"/>
                  </a:ext>
                </a:extLst>
              </p:cNvPr>
              <p:cNvSpPr/>
              <p:nvPr/>
            </p:nvSpPr>
            <p:spPr>
              <a:xfrm>
                <a:off x="2650498" y="1095865"/>
                <a:ext cx="4385944" cy="880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 panose="02040503050406030204" pitchFamily="18" charset="0"/>
                        </a:rPr>
                        <m:t>#</m:t>
                      </m:r>
                      <m:r>
                        <a:rPr lang="en-US" b="1" i="0">
                          <a:latin typeface="Cambria Math" panose="02040503050406030204" pitchFamily="18" charset="0"/>
                        </a:rPr>
                        <m:t>𝐒𝐓𝐏</m:t>
                      </m:r>
                      <m:r>
                        <a:rPr lang="en-US" b="1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𝐦</m:t>
                              </m:r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𝛂</m:t>
                                      </m:r>
                                    </m:e>
                                    <m:sub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𝐤𝐦</m:t>
                                      </m:r>
                                    </m:sub>
                                  </m:sSub>
                                  <m:r>
                                    <a:rPr lang="en-US" b="1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b="1" i="0">
                                      <a:latin typeface="Cambria Math" panose="02040503050406030204" pitchFamily="18" charset="0"/>
                                    </a:rPr>
                                    <m:t>𝐃𝐏</m:t>
                                  </m:r>
                                  <m:r>
                                    <a:rPr lang="en-US" b="1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𝐇𝐈</m:t>
                                      </m:r>
                                    </m:e>
                                    <m:sub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𝐤</m:t>
                                      </m:r>
                                    </m:sub>
                                  </m:sSub>
                                  <m:r>
                                    <a:rPr lang="en-US" b="1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𝐇𝐀</m:t>
                                      </m:r>
                                    </m:e>
                                    <m:sub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</a:rPr>
                                        <m:t>𝐦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CB516BE-E872-438B-B803-C3583AF25E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498" y="1095865"/>
                <a:ext cx="4385944" cy="880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8133E7D9-02B9-43FF-A4AE-75D9BE443148}"/>
              </a:ext>
            </a:extLst>
          </p:cNvPr>
          <p:cNvSpPr txBox="1"/>
          <p:nvPr/>
        </p:nvSpPr>
        <p:spPr>
          <a:xfrm>
            <a:off x="1714615" y="4255280"/>
            <a:ext cx="6573705" cy="24060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tabLst>
                <a:tab pos="1080770" algn="l"/>
              </a:tabLs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Where: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IW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Shelter category weight for income (0.8)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Shelter category weight for age (0.2)</a:t>
            </a:r>
          </a:p>
          <a:p>
            <a:pPr>
              <a:lnSpc>
                <a:spcPct val="115000"/>
              </a:lnSpc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Relative modification factor for income (calculated using table 13.2 in the manual)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r>
              <a:rPr lang="en-US" b="1" baseline="-25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= Relative modification factor for age (calculated using table 13.2 in the manual)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7E87A30-729F-4102-A304-26B7EEB311BC}"/>
                  </a:ext>
                </a:extLst>
              </p:cNvPr>
              <p:cNvSpPr/>
              <p:nvPr/>
            </p:nvSpPr>
            <p:spPr>
              <a:xfrm>
                <a:off x="2880281" y="4103313"/>
                <a:ext cx="37058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  <m:sub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𝐤𝐦</m:t>
                              </m:r>
                            </m:sub>
                          </m:sSub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𝐈𝐖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𝐈𝐌</m:t>
                              </m:r>
                            </m:e>
                            <m:sub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sub>
                          </m:sSub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)+(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𝐀𝐖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𝐀𝐌</m:t>
                              </m:r>
                            </m:e>
                            <m:sub>
                              <m:r>
                                <a:rPr lang="en-US" b="1" i="0">
                                  <a:latin typeface="Cambria Math" panose="02040503050406030204" pitchFamily="18" charset="0"/>
                                </a:rPr>
                                <m:t>𝐤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7E87A30-729F-4102-A304-26B7EEB31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281" y="4103313"/>
                <a:ext cx="3705886" cy="369332"/>
              </a:xfrm>
              <a:prstGeom prst="rect">
                <a:avLst/>
              </a:prstGeom>
              <a:blipFill>
                <a:blip r:embed="rId3"/>
                <a:stretch>
                  <a:fillRect t="-119672" r="-13487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9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73C1E-5D3E-40A5-91D7-AAE47101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71" y="1283601"/>
            <a:ext cx="3875690" cy="501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951" y="2247899"/>
            <a:ext cx="395788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MAP- Estimated Displaced Population in a 100-year Flood, Berkeley County</a:t>
            </a:r>
            <a:endParaRPr lang="en-US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673C1E-5D3E-40A5-91D7-AAE47101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959" y="1283601"/>
            <a:ext cx="3875690" cy="5015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0129" y="2247899"/>
            <a:ext cx="395788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MAP</a:t>
            </a:r>
            <a:r>
              <a:rPr lang="en-US" b="1" dirty="0"/>
              <a:t>-</a:t>
            </a:r>
            <a:r>
              <a:rPr lang="en-US" b="1" dirty="0" smtClean="0"/>
              <a:t> Estimated Shelter Needs in a 100-year Flood, Berkeley County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Berkeley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County– Results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81100" y="1155700"/>
            <a:ext cx="6858000" cy="4204527"/>
            <a:chOff x="159251" y="2047852"/>
            <a:chExt cx="5298092" cy="3516406"/>
          </a:xfrm>
        </p:grpSpPr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52449899"/>
                </p:ext>
              </p:extLst>
            </p:nvPr>
          </p:nvGraphicFramePr>
          <p:xfrm>
            <a:off x="159251" y="2047852"/>
            <a:ext cx="5298092" cy="35164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2" name="TextBox 5"/>
            <p:cNvSpPr txBox="1"/>
            <p:nvPr/>
          </p:nvSpPr>
          <p:spPr>
            <a:xfrm>
              <a:off x="1406262" y="5083383"/>
              <a:ext cx="1402034" cy="184169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b="1" i="1" dirty="0"/>
                <a:t>Unincorporated Area</a:t>
              </a:r>
            </a:p>
          </p:txBody>
        </p:sp>
        <p:sp>
          <p:nvSpPr>
            <p:cNvPr id="13" name="TextBox 8"/>
            <p:cNvSpPr txBox="1"/>
            <p:nvPr/>
          </p:nvSpPr>
          <p:spPr>
            <a:xfrm>
              <a:off x="3751639" y="5083383"/>
              <a:ext cx="762362" cy="153875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50" b="1" i="1" dirty="0"/>
                <a:t>Martinsburg</a:t>
              </a: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84050"/>
              </p:ext>
            </p:extLst>
          </p:nvPr>
        </p:nvGraphicFramePr>
        <p:xfrm>
          <a:off x="419100" y="5516099"/>
          <a:ext cx="8305799" cy="101773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7302">
                  <a:extLst>
                    <a:ext uri="{9D8B030D-6E8A-4147-A177-3AD203B41FA5}">
                      <a16:colId xmlns:a16="http://schemas.microsoft.com/office/drawing/2014/main" val="3483906825"/>
                    </a:ext>
                  </a:extLst>
                </a:gridCol>
                <a:gridCol w="582759">
                  <a:extLst>
                    <a:ext uri="{9D8B030D-6E8A-4147-A177-3AD203B41FA5}">
                      <a16:colId xmlns:a16="http://schemas.microsoft.com/office/drawing/2014/main" val="4143996188"/>
                    </a:ext>
                  </a:extLst>
                </a:gridCol>
                <a:gridCol w="388199">
                  <a:extLst>
                    <a:ext uri="{9D8B030D-6E8A-4147-A177-3AD203B41FA5}">
                      <a16:colId xmlns:a16="http://schemas.microsoft.com/office/drawing/2014/main" val="16385916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5063966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164011681"/>
                    </a:ext>
                  </a:extLst>
                </a:gridCol>
                <a:gridCol w="444596">
                  <a:extLst>
                    <a:ext uri="{9D8B030D-6E8A-4147-A177-3AD203B41FA5}">
                      <a16:colId xmlns:a16="http://schemas.microsoft.com/office/drawing/2014/main" val="581450558"/>
                    </a:ext>
                  </a:extLst>
                </a:gridCol>
                <a:gridCol w="596495">
                  <a:extLst>
                    <a:ext uri="{9D8B030D-6E8A-4147-A177-3AD203B41FA5}">
                      <a16:colId xmlns:a16="http://schemas.microsoft.com/office/drawing/2014/main" val="4062867347"/>
                    </a:ext>
                  </a:extLst>
                </a:gridCol>
                <a:gridCol w="658169">
                  <a:extLst>
                    <a:ext uri="{9D8B030D-6E8A-4147-A177-3AD203B41FA5}">
                      <a16:colId xmlns:a16="http://schemas.microsoft.com/office/drawing/2014/main" val="134074190"/>
                    </a:ext>
                  </a:extLst>
                </a:gridCol>
                <a:gridCol w="732998">
                  <a:extLst>
                    <a:ext uri="{9D8B030D-6E8A-4147-A177-3AD203B41FA5}">
                      <a16:colId xmlns:a16="http://schemas.microsoft.com/office/drawing/2014/main" val="2334449952"/>
                    </a:ext>
                  </a:extLst>
                </a:gridCol>
                <a:gridCol w="470962">
                  <a:extLst>
                    <a:ext uri="{9D8B030D-6E8A-4147-A177-3AD203B41FA5}">
                      <a16:colId xmlns:a16="http://schemas.microsoft.com/office/drawing/2014/main" val="2992911772"/>
                    </a:ext>
                  </a:extLst>
                </a:gridCol>
                <a:gridCol w="619996">
                  <a:extLst>
                    <a:ext uri="{9D8B030D-6E8A-4147-A177-3AD203B41FA5}">
                      <a16:colId xmlns:a16="http://schemas.microsoft.com/office/drawing/2014/main" val="743929147"/>
                    </a:ext>
                  </a:extLst>
                </a:gridCol>
                <a:gridCol w="620040">
                  <a:extLst>
                    <a:ext uri="{9D8B030D-6E8A-4147-A177-3AD203B41FA5}">
                      <a16:colId xmlns:a16="http://schemas.microsoft.com/office/drawing/2014/main" val="346160479"/>
                    </a:ext>
                  </a:extLst>
                </a:gridCol>
                <a:gridCol w="722073">
                  <a:extLst>
                    <a:ext uri="{9D8B030D-6E8A-4147-A177-3AD203B41FA5}">
                      <a16:colId xmlns:a16="http://schemas.microsoft.com/office/drawing/2014/main" val="2343485225"/>
                    </a:ext>
                  </a:extLst>
                </a:gridCol>
                <a:gridCol w="535668">
                  <a:extLst>
                    <a:ext uri="{9D8B030D-6E8A-4147-A177-3AD203B41FA5}">
                      <a16:colId xmlns:a16="http://schemas.microsoft.com/office/drawing/2014/main" val="1238562007"/>
                    </a:ext>
                  </a:extLst>
                </a:gridCol>
                <a:gridCol w="512122">
                  <a:extLst>
                    <a:ext uri="{9D8B030D-6E8A-4147-A177-3AD203B41FA5}">
                      <a16:colId xmlns:a16="http://schemas.microsoft.com/office/drawing/2014/main" val="1328043369"/>
                    </a:ext>
                  </a:extLst>
                </a:gridCol>
              </a:tblGrid>
              <a:tr h="4470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CID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Community Name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County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Community Type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Total Community Population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Average Residential Household Size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Population Residing in High Risk Flood Zone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Percentage of Population Residing in High Risk Flood Zone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Number of Households with </a:t>
                      </a:r>
                      <a:r>
                        <a:rPr lang="en-US" sz="700" b="1" u="none" strike="noStrike" dirty="0" smtClean="0">
                          <a:effectLst/>
                        </a:rPr>
                        <a:t>inundation </a:t>
                      </a:r>
                      <a:r>
                        <a:rPr lang="en-US" sz="700" b="1" u="none" strike="noStrike" dirty="0">
                          <a:effectLst/>
                        </a:rPr>
                        <a:t>water depth &gt;= 1 foot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Displaced Population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Percentage of Population in Flood Zones Displaced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Estimated Population in Need of Short Term Shelter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Percentage of Population in Flood Zones in Need of Shelter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Companion Dogs Shelter Need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Companion Cats Shelter Need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000608"/>
                  </a:ext>
                </a:extLst>
              </a:tr>
              <a:tr h="175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540282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Berkeley County*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BERKELEY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Unincorporated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93834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1719.9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2%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265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716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42%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106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6%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865386"/>
                  </a:ext>
                </a:extLst>
              </a:tr>
              <a:tr h="175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540006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Martinsburg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BERKELEY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Incorporated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17451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2.4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211.2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1%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36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87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41%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18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9%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038267"/>
                  </a:ext>
                </a:extLst>
              </a:tr>
              <a:tr h="17586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Total in County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-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111285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2.628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1931.1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2%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301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803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42%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124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6%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18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u="none" strike="noStrike" dirty="0">
                          <a:effectLst/>
                        </a:rPr>
                        <a:t>12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96" marR="5596" marT="5596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362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2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Directions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B521E1-3761-4AF8-9878-8B84528BB7BA}"/>
              </a:ext>
            </a:extLst>
          </p:cNvPr>
          <p:cNvSpPr txBox="1"/>
          <p:nvPr/>
        </p:nvSpPr>
        <p:spPr>
          <a:xfrm>
            <a:off x="983416" y="919171"/>
            <a:ext cx="7392838" cy="58785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Include more variables relevant to housing characteristics in the shelter model such as: </a:t>
            </a:r>
          </a:p>
          <a:p>
            <a:pPr marL="457200" indent="-225425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Housing Ownership Type (Owned or Rental)</a:t>
            </a:r>
          </a:p>
          <a:p>
            <a:pPr marL="457200" indent="-225425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Occupancy Type (Single family, Multi-family, &amp; Mobile Home)</a:t>
            </a:r>
          </a:p>
          <a:p>
            <a:pPr marL="457200" indent="-225425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Geography: Urban versus Rural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 and review the actual shelter data of floods provided by the American Red Cross to test the model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preparation for unincorporated areas missing in the census data by subtracting the demographic data of the communities from those of the county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Automate data processing of the required variables for displacement and shelter estimations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Customize Open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Hazus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“FAST” Flood Assessment Structure Tool including population displacement and shelter needs</a:t>
            </a:r>
          </a:p>
          <a:p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“… the task of estimating and preparing for shelter demand is still very challenging.”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(Dr. John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Harrald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2019)</a:t>
            </a:r>
            <a:endParaRPr lang="en-US" sz="1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“The results of all modeling efforts should be interpreted with a degree of skepticism.”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Harrald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al., 1994, p.13)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“Any model is a selective representation of reality.”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Harrald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al., 1994, p.14)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9ED32A-2269-45AB-A7E3-492C2946CE71}"/>
              </a:ext>
            </a:extLst>
          </p:cNvPr>
          <p:cNvCxnSpPr/>
          <p:nvPr/>
        </p:nvCxnSpPr>
        <p:spPr>
          <a:xfrm>
            <a:off x="1043799" y="5400132"/>
            <a:ext cx="7004649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59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1212</Words>
  <Application>Microsoft Office PowerPoint</Application>
  <PresentationFormat>On-screen Show (4:3)</PresentationFormat>
  <Paragraphs>175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Anahita Mahmoudi</cp:lastModifiedBy>
  <cp:revision>35</cp:revision>
  <dcterms:created xsi:type="dcterms:W3CDTF">2019-09-27T19:13:22Z</dcterms:created>
  <dcterms:modified xsi:type="dcterms:W3CDTF">2021-08-19T22:38:42Z</dcterms:modified>
</cp:coreProperties>
</file>