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4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West Virginia State,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03314" y="1162733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noAutofit/>
            </a:bodyPr>
            <a:lstStyle/>
            <a:p>
              <a:pPr algn="ctr"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Sum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in Counties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659</a:t>
              </a: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89467" cy="3132048"/>
              <a:chOff x="295153" y="1976591"/>
              <a:chExt cx="8589467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cs typeface="Times New Roman" panose="02020603050405020304" pitchFamily="18" charset="0"/>
                  </a:rPr>
                  <a:t>13,383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cs typeface="Times New Roman" panose="02020603050405020304" pitchFamily="18" charset="0"/>
                  </a:rPr>
                  <a:t>14,460</a:t>
                </a: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$10,329,400K</a:t>
                </a: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108,316</a:t>
                </a: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22,017</a:t>
                </a:r>
                <a:endPara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$644,265K</a:t>
                </a: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87,351</a:t>
                </a:r>
              </a:p>
              <a:p>
                <a:pPr lvl="0" algn="ctr">
                  <a:lnSpc>
                    <a:spcPct val="9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Occupied Units: 737,671</a:t>
                </a:r>
                <a:endParaRPr lang="en-US" sz="1100" b="1" dirty="0">
                  <a:solidFill>
                    <a:srgbClr val="B9AB79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99677" y="2335272"/>
                <a:ext cx="2484943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ctr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220,201</a:t>
                </a:r>
              </a:p>
              <a:p>
                <a:pPr lvl="0" algn="ctr">
                  <a:lnSpc>
                    <a:spcPct val="9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 Total Population: 1,836,843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57434"/>
            <a:chOff x="277814" y="5140246"/>
            <a:chExt cx="8612011" cy="1657434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3545" y="5217546"/>
              <a:ext cx="2656669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</a:t>
              </a:r>
            </a:p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23,529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Total Mobile Homes in State: 133,839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73211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Median Renters Ratio in Floodplains: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29%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National Renters Ratio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36%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48514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</a:t>
              </a:r>
              <a:r>
                <a:rPr lang="en-US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2,580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Median Social Vulnerability Index (SVI):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0.48</a:t>
              </a:r>
            </a:p>
            <a:p>
              <a:pPr algn="ctr">
                <a:lnSpc>
                  <a:spcPct val="115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National Median: 0.50</a:t>
              </a: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  <p:sp>
        <p:nvSpPr>
          <p:cNvPr id="48" name="Text Box 2">
            <a:extLst>
              <a:ext uri="{FF2B5EF4-FFF2-40B4-BE49-F238E27FC236}">
                <a16:creationId xmlns:a16="http://schemas.microsoft.com/office/drawing/2014/main" id="{7964BE87-DD37-4F05-BFD2-3B2289F8C8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1283" y="1089985"/>
            <a:ext cx="3081064" cy="71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lvl="0" algn="ctr">
              <a:lnSpc>
                <a:spcPct val="90000"/>
              </a:lnSpc>
              <a:spcAft>
                <a:spcPts val="600"/>
              </a:spcAft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Ratio of aSFHA to State Area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11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2.9%</a:t>
            </a:r>
          </a:p>
          <a:p>
            <a:pPr algn="ctr">
              <a:lnSpc>
                <a:spcPct val="80000"/>
              </a:lnSpc>
              <a:spcAft>
                <a:spcPts val="800"/>
              </a:spcAft>
            </a:pPr>
            <a:r>
              <a:rPr lang="en-US" sz="1100" b="1" dirty="0">
                <a:solidFill>
                  <a:srgbClr val="5B739B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 Area: 24,038 sqmi</a:t>
            </a:r>
            <a:endParaRPr lang="en-US" sz="1100" b="1" dirty="0">
              <a:solidFill>
                <a:srgbClr val="5B739B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9" name="Text Box 2">
            <a:extLst>
              <a:ext uri="{FF2B5EF4-FFF2-40B4-BE49-F238E27FC236}">
                <a16:creationId xmlns:a16="http://schemas.microsoft.com/office/drawing/2014/main" id="{BD7B8DE0-6718-4252-8E61-4AEB0E3C48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7282" y="2253440"/>
            <a:ext cx="4136855" cy="68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 Buildings in High-Risk Floodplains: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98,357</a:t>
            </a:r>
          </a:p>
          <a:p>
            <a:pPr algn="ctr">
              <a:lnSpc>
                <a:spcPct val="120000"/>
              </a:lnSpc>
              <a:spcBef>
                <a:spcPts val="400"/>
              </a:spcBef>
              <a:spcAft>
                <a:spcPts val="800"/>
              </a:spcAft>
            </a:pPr>
            <a:r>
              <a:rPr lang="en-US" sz="1100" b="1" dirty="0">
                <a:solidFill>
                  <a:srgbClr val="B9AB79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 E911 Addresses in State: 1,014,898</a:t>
            </a:r>
            <a:endParaRPr lang="en-US" sz="1100" b="1" dirty="0">
              <a:solidFill>
                <a:srgbClr val="B9AB7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773</TotalTime>
  <Words>213</Words>
  <Application>Microsoft Office PowerPoint</Application>
  <PresentationFormat>On-screen Show (4:3)</PresentationFormat>
  <Paragraphs>46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191</cp:revision>
  <dcterms:created xsi:type="dcterms:W3CDTF">2019-08-23T20:01:46Z</dcterms:created>
  <dcterms:modified xsi:type="dcterms:W3CDTF">2022-06-28T17:22:09Z</dcterms:modified>
</cp:coreProperties>
</file>