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48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7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75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31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64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0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68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21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76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5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87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02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0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mapwv.gov/flood/map/?wkid=102100&amp;x=-9078571.162454931&amp;y=4580505.23669489&amp;l=13&amp;v=2" TargetMode="External"/><Relationship Id="rId13" Type="http://schemas.openxmlformats.org/officeDocument/2006/relationships/image" Target="../media/image2.png"/><Relationship Id="rId3" Type="http://schemas.openxmlformats.org/officeDocument/2006/relationships/hyperlink" Target="https://mapwv.gov/flood/map/?wkid=102100&amp;x=-9110379.619357683&amp;y=4598965.706743779&amp;l=13&amp;v=2" TargetMode="External"/><Relationship Id="rId7" Type="http://schemas.openxmlformats.org/officeDocument/2006/relationships/hyperlink" Target="https://mapwv.gov/flood/map/?wkid=102100&amp;x=-9113579.753264807&amp;y=4629597.347490076&amp;l=13&amp;v=2" TargetMode="External"/><Relationship Id="rId12" Type="http://schemas.openxmlformats.org/officeDocument/2006/relationships/image" Target="../media/image1.png"/><Relationship Id="rId2" Type="http://schemas.openxmlformats.org/officeDocument/2006/relationships/hyperlink" Target="https://mapwv.gov/flood/map/?wkid=102100&amp;x=-9112702.786665305&amp;y=4601314.3501908835&amp;l=13&amp;v=2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pwv.gov/flood/map/?wkid=102100&amp;x=-9109066.829938594&amp;y=4589807.837708701&amp;l=13&amp;v=2" TargetMode="External"/><Relationship Id="rId11" Type="http://schemas.openxmlformats.org/officeDocument/2006/relationships/hyperlink" Target="https://mapwv.gov/flood/map/?wkid=102100&amp;x=-9094876.025857495&amp;y=4576092.023529044&amp;l=13&amp;v=2" TargetMode="External"/><Relationship Id="rId5" Type="http://schemas.openxmlformats.org/officeDocument/2006/relationships/hyperlink" Target="https://mapwv.gov/flood/map/?wkid=102100&amp;x=-9105448.362060484&amp;y=4585275.400898158&amp;l=13&amp;v=2" TargetMode="External"/><Relationship Id="rId10" Type="http://schemas.openxmlformats.org/officeDocument/2006/relationships/hyperlink" Target="https://mapwv.gov/flood/map/?wkid=102100&amp;x=-9055683.503118094&amp;y=4565643.321068249&amp;l=13&amp;v=2" TargetMode="External"/><Relationship Id="rId4" Type="http://schemas.openxmlformats.org/officeDocument/2006/relationships/hyperlink" Target="https://mapwv.gov/flood/map/?wkid=102100&amp;x=-9108086.09064185&amp;y=4587331.615649705&amp;l=13&amp;v=2" TargetMode="External"/><Relationship Id="rId9" Type="http://schemas.openxmlformats.org/officeDocument/2006/relationships/hyperlink" Target="https://mapwv.gov/flood/map/?wkid=102100&amp;x=-9102181.04784254&amp;y=4581835.021412718&amp;l=13&amp;v=2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mapwv.gov/flood/map/?wkid=102100&amp;x=-9056271.012213545&amp;y=4648406.687276019&amp;l=13&amp;v=2" TargetMode="External"/><Relationship Id="rId13" Type="http://schemas.openxmlformats.org/officeDocument/2006/relationships/image" Target="../media/image4.png"/><Relationship Id="rId3" Type="http://schemas.openxmlformats.org/officeDocument/2006/relationships/hyperlink" Target="https://mapwv.gov/flood/map/?wkid=102100&amp;x=-9055895.101543909&amp;y=4648898.7405026425&amp;l=13&amp;v=2" TargetMode="External"/><Relationship Id="rId7" Type="http://schemas.openxmlformats.org/officeDocument/2006/relationships/hyperlink" Target="https://mapwv.gov/flood/map/?wkid=102100&amp;x=-9055443.979530105&amp;y=4648856.923280766&amp;l=13&amp;v=2" TargetMode="External"/><Relationship Id="rId12" Type="http://schemas.openxmlformats.org/officeDocument/2006/relationships/image" Target="../media/image3.png"/><Relationship Id="rId2" Type="http://schemas.openxmlformats.org/officeDocument/2006/relationships/hyperlink" Target="https://mapwv.gov/flood/map/?wkid=102100&amp;x=-9054746.993726717&amp;y=4648933.426421078&amp;l=13&amp;v=2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pwv.gov/flood/map/?wkid=102100&amp;x=-9055784.339652441&amp;y=4648677.506312651&amp;l=13&amp;v=2" TargetMode="External"/><Relationship Id="rId11" Type="http://schemas.openxmlformats.org/officeDocument/2006/relationships/hyperlink" Target="https://mapwv.gov/flood/map/?wkid=102100&amp;x=-9055498.154607454&amp;y=4648771.82575834&amp;l=13&amp;v=2" TargetMode="External"/><Relationship Id="rId5" Type="http://schemas.openxmlformats.org/officeDocument/2006/relationships/hyperlink" Target="https://mapwv.gov/flood/map/?wkid=102100&amp;x=-9061409.713381838&amp;y=4646160.41532455&amp;l=13&amp;v=2" TargetMode="External"/><Relationship Id="rId10" Type="http://schemas.openxmlformats.org/officeDocument/2006/relationships/hyperlink" Target="https://mapwv.gov/flood/map/?wkid=102100&amp;x=-9055476.962827312&amp;y=4648812.848613092&amp;l=13&amp;v=2" TargetMode="External"/><Relationship Id="rId4" Type="http://schemas.openxmlformats.org/officeDocument/2006/relationships/hyperlink" Target="https://mapwv.gov/flood/map/?wkid=102100&amp;x=-9055785.086272268&amp;y=4649873.084511849&amp;l=13&amp;v=2" TargetMode="External"/><Relationship Id="rId9" Type="http://schemas.openxmlformats.org/officeDocument/2006/relationships/hyperlink" Target="https://mapwv.gov/flood/map/?wkid=102100&amp;x=-9055927.695556853&amp;y=4649019.3059522&amp;l=13&amp;v=2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mapwv.gov/flood/map/?wkid=102100&amp;x=-9066787.006616624&amp;y=4603060.6946325535&amp;l=13&amp;v=2" TargetMode="External"/><Relationship Id="rId13" Type="http://schemas.openxmlformats.org/officeDocument/2006/relationships/image" Target="../media/image6.png"/><Relationship Id="rId3" Type="http://schemas.openxmlformats.org/officeDocument/2006/relationships/hyperlink" Target="https://mapwv.gov/flood/map/?wkid=102100&amp;x=-9044848.754147371&amp;y=4594291.33214483&amp;l=13&amp;v=2" TargetMode="External"/><Relationship Id="rId7" Type="http://schemas.openxmlformats.org/officeDocument/2006/relationships/hyperlink" Target="https://mapwv.gov/flood/map/?wkid=102100&amp;x=-9061261.578643005&amp;y=4598418.303365907&amp;l=13&amp;v=2" TargetMode="External"/><Relationship Id="rId12" Type="http://schemas.openxmlformats.org/officeDocument/2006/relationships/image" Target="../media/image5.png"/><Relationship Id="rId2" Type="http://schemas.openxmlformats.org/officeDocument/2006/relationships/hyperlink" Target="https://mapwv.gov/flood/map/?wkid=102100&amp;x=-9067065.29064943&amp;y=4602636.4763447745&amp;l=13&amp;v=2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pwv.gov/flood/map/?wkid=102100&amp;x=-9065849.626261547&amp;y=4610157.725778121&amp;l=13&amp;v=2" TargetMode="External"/><Relationship Id="rId11" Type="http://schemas.openxmlformats.org/officeDocument/2006/relationships/hyperlink" Target="https://mapwv.gov/flood/map/?wkid=102100&amp;x=-9058502.524841057&amp;y=4616567.424836849&amp;l=13&amp;v=2" TargetMode="External"/><Relationship Id="rId5" Type="http://schemas.openxmlformats.org/officeDocument/2006/relationships/hyperlink" Target="https://mapwv.gov/flood/map/?wkid=102100&amp;x=-9066714.349943452&amp;y=4600854.858465903&amp;l=13&amp;v=2" TargetMode="External"/><Relationship Id="rId10" Type="http://schemas.openxmlformats.org/officeDocument/2006/relationships/hyperlink" Target="https://mapwv.gov/flood/map/?wkid=102100&amp;x=-9077419.165580012&amp;y=4606845.77335111&amp;l=13&amp;v=2" TargetMode="External"/><Relationship Id="rId4" Type="http://schemas.openxmlformats.org/officeDocument/2006/relationships/hyperlink" Target="https://mapwv.gov/flood/map/?wkid=102100&amp;x=-9057708.284207936&amp;y=4616894.9124665605&amp;l=13&amp;v=2" TargetMode="External"/><Relationship Id="rId9" Type="http://schemas.openxmlformats.org/officeDocument/2006/relationships/hyperlink" Target="https://mapwv.gov/flood/map/?wkid=102100&amp;x=-9081151.86117061&amp;y=4611570.816704227&amp;l=13&amp;v=2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pwv.gov/flood/map/?wkid=102100&amp;x=-9078114&amp;y=4660785&amp;l=12&amp;v=2" TargetMode="External"/><Relationship Id="rId13" Type="http://schemas.openxmlformats.org/officeDocument/2006/relationships/image" Target="../media/image8.png"/><Relationship Id="rId3" Type="http://schemas.openxmlformats.org/officeDocument/2006/relationships/hyperlink" Target="https://www.mapwv.gov/flood/map/?wkid=102100&amp;x=-9096658&amp;y=4629993&amp;l=12&amp;v=2" TargetMode="External"/><Relationship Id="rId7" Type="http://schemas.openxmlformats.org/officeDocument/2006/relationships/hyperlink" Target="https://mapwv.gov/flood/map/?wkid=102100&amp;x=-9081648.901027208&amp;y=4657725.414786137&amp;l=13&amp;v=2" TargetMode="External"/><Relationship Id="rId12" Type="http://schemas.openxmlformats.org/officeDocument/2006/relationships/image" Target="../media/image7.png"/><Relationship Id="rId2" Type="http://schemas.openxmlformats.org/officeDocument/2006/relationships/hyperlink" Target="https://mapwv.gov/flood/map/?wkid=102100&amp;x=-9097117.5511166&amp;y=4644315.961995128&amp;l=13&amp;v=2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pwv.gov/flood/map/?wkid=102100&amp;x=-9096362.569639623&amp;y=4630255.113522707&amp;l=13&amp;v=2" TargetMode="External"/><Relationship Id="rId11" Type="http://schemas.openxmlformats.org/officeDocument/2006/relationships/hyperlink" Target="https://mapwv.gov/flood/map/?wkid=102100&amp;x=-9094458.896808675&amp;y=4626179.025453921&amp;l=13&amp;v=2" TargetMode="External"/><Relationship Id="rId5" Type="http://schemas.openxmlformats.org/officeDocument/2006/relationships/hyperlink" Target="https://mapwv.gov/flood/map/?wkid=102100&amp;x=-9097297.847726118&amp;y=4643919.496062227&amp;l=13&amp;v=2" TargetMode="External"/><Relationship Id="rId10" Type="http://schemas.openxmlformats.org/officeDocument/2006/relationships/hyperlink" Target="https://mapwv.gov/flood/map/?wkid=102100&amp;x=-9143489.539255302&amp;y=4697804.049714434&amp;l=13&amp;v=2" TargetMode="External"/><Relationship Id="rId4" Type="http://schemas.openxmlformats.org/officeDocument/2006/relationships/hyperlink" Target="https://mapwv.gov/flood/map/?wkid=102100&amp;x=-9123618.44664944&amp;y=4686096.85133624&amp;l=13&amp;v=2" TargetMode="External"/><Relationship Id="rId9" Type="http://schemas.openxmlformats.org/officeDocument/2006/relationships/hyperlink" Target="https://mapwv.gov/flood/map/?wkid=102100&amp;x=-9090254.30977028&amp;y=4634728.92280805&amp;l=13&amp;v=2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mapwv.gov/flood/map/?wkid=102100&amp;x=-8997906.729286544&amp;y=4568393.676631234&amp;l=13&amp;v=2" TargetMode="External"/><Relationship Id="rId13" Type="http://schemas.openxmlformats.org/officeDocument/2006/relationships/image" Target="../media/image10.png"/><Relationship Id="rId3" Type="http://schemas.openxmlformats.org/officeDocument/2006/relationships/hyperlink" Target="https://mapwv.gov/flood/map/?wkid=102100&amp;x=-8972844&amp;y=4631453&amp;l=12&amp;v=2" TargetMode="External"/><Relationship Id="rId7" Type="http://schemas.openxmlformats.org/officeDocument/2006/relationships/hyperlink" Target="https://mapwv.gov/flood/map/?wkid=102100&amp;x=-8988757.84353865&amp;y=4577820.703947176&amp;l=13&amp;v=2" TargetMode="External"/><Relationship Id="rId12" Type="http://schemas.openxmlformats.org/officeDocument/2006/relationships/image" Target="../media/image9.png"/><Relationship Id="rId2" Type="http://schemas.openxmlformats.org/officeDocument/2006/relationships/hyperlink" Target="https://mapwv.gov/flood/map/?wkid=102100&amp;x=-9036562.798724385&amp;y=4608961.813790132&amp;l=13&amp;v=2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pwv.gov/flood/map/?wkid=102100&amp;x=-8987295.683289101&amp;y=4578285.66893278&amp;l=13&amp;v=2" TargetMode="External"/><Relationship Id="rId11" Type="http://schemas.openxmlformats.org/officeDocument/2006/relationships/hyperlink" Target="https://mapwv.gov/flood/map/?wkid=102100&amp;x=-9009837.567923564&amp;y=4622456.584044383&amp;l=13&amp;v=2" TargetMode="External"/><Relationship Id="rId5" Type="http://schemas.openxmlformats.org/officeDocument/2006/relationships/hyperlink" Target="https://mapwv.gov/flood/map/?wkid=102100&amp;x=-9012591&amp;y=4619107&amp;l=12&amp;v=2" TargetMode="External"/><Relationship Id="rId10" Type="http://schemas.openxmlformats.org/officeDocument/2006/relationships/hyperlink" Target="https://mapwv.gov/flood/map/?wkid=102100&amp;x=-8954111.593663799&amp;y=4641522.838539802&amp;l=13&amp;v=2" TargetMode="External"/><Relationship Id="rId4" Type="http://schemas.openxmlformats.org/officeDocument/2006/relationships/hyperlink" Target="https://mapwv.gov/flood/map/?wkid=102100&amp;x=-8988887.032924656&amp;y=4580082.864160247&amp;l=13&amp;v=2" TargetMode="External"/><Relationship Id="rId9" Type="http://schemas.openxmlformats.org/officeDocument/2006/relationships/hyperlink" Target="https://mapwv.gov/flood/map/?wkid=102100&amp;x=-8973377.26085877&amp;y=4630443.097808292&amp;l=13&amp;v=2" TargetMode="External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mapwv.gov/flood/map/?wkid=102100&amp;x=-9038198.129577562&amp;y=4543242.0998513065&amp;l=13&amp;v=2" TargetMode="External"/><Relationship Id="rId13" Type="http://schemas.microsoft.com/office/2007/relationships/hdphoto" Target="../media/hdphoto2.wdp"/><Relationship Id="rId3" Type="http://schemas.openxmlformats.org/officeDocument/2006/relationships/hyperlink" Target="https://mapwv.gov/flood/map/?wkid=102100&amp;x=-9037397.662734007&amp;y=4532306.02120092&amp;l=13&amp;v=2" TargetMode="External"/><Relationship Id="rId7" Type="http://schemas.openxmlformats.org/officeDocument/2006/relationships/hyperlink" Target="https://mapwv.gov/flood/map/?wkid=102100&amp;x=-9034905.271543982&amp;y=4564732.780658015&amp;l=13&amp;v=2" TargetMode="External"/><Relationship Id="rId12" Type="http://schemas.openxmlformats.org/officeDocument/2006/relationships/image" Target="../media/image11.png"/><Relationship Id="rId2" Type="http://schemas.openxmlformats.org/officeDocument/2006/relationships/hyperlink" Target="https://mapwv.gov/flood/map/?wkid=102100&amp;x=-9040670.968055626&amp;y=4547669.027459239&amp;l=13&amp;v=2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pwv.gov/flood/map/?wkid=102100&amp;x=-9033844.309967522&amp;y=4569486.000616376&amp;l=13&amp;v=2" TargetMode="External"/><Relationship Id="rId11" Type="http://schemas.openxmlformats.org/officeDocument/2006/relationships/hyperlink" Target="https://mapwv.gov/flood/map/?wkid=102100&amp;x=-9040525.454556843&amp;y=4543190.661517065&amp;l=13&amp;v=2" TargetMode="External"/><Relationship Id="rId5" Type="http://schemas.openxmlformats.org/officeDocument/2006/relationships/hyperlink" Target="https://mapwv.gov/flood/map/?wkid=102100&amp;x=-9034189.53397237&amp;y=4569291.722782939&amp;l=13&amp;v=2" TargetMode="External"/><Relationship Id="rId15" Type="http://schemas.microsoft.com/office/2007/relationships/hdphoto" Target="../media/hdphoto3.wdp"/><Relationship Id="rId10" Type="http://schemas.openxmlformats.org/officeDocument/2006/relationships/hyperlink" Target="https://mapwv.gov/flood/map/?wkid=102100&amp;x=-9032873.149601642&amp;y=4544187.546789904&amp;l=13&amp;v=2" TargetMode="External"/><Relationship Id="rId4" Type="http://schemas.openxmlformats.org/officeDocument/2006/relationships/hyperlink" Target="https://mapwv.gov/flood/map/?wkid=102100&amp;x=-9034237.224355418&amp;y=4569224.965006387&amp;l=13&amp;v=2" TargetMode="External"/><Relationship Id="rId9" Type="http://schemas.openxmlformats.org/officeDocument/2006/relationships/hyperlink" Target="https://mapwv.gov/flood/map/?wkid=102100&amp;x=-9036718.4055614&amp;y=4563706.197509529&amp;l=13&amp;v=2" TargetMode="External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CD0F9A-A4FC-4C16-987D-EAFE4FE026E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Assets in Coal Watershed</a:t>
            </a:r>
          </a:p>
          <a:p>
            <a:pPr marL="174625"/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Ranked by Flood Depth</a:t>
            </a:r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76E0A4F-96CF-49C2-9BB9-36BCB4057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917262"/>
              </p:ext>
            </p:extLst>
          </p:nvPr>
        </p:nvGraphicFramePr>
        <p:xfrm>
          <a:off x="175803" y="1108565"/>
          <a:ext cx="8828861" cy="2525946"/>
        </p:xfrm>
        <a:graphic>
          <a:graphicData uri="http://schemas.openxmlformats.org/drawingml/2006/table">
            <a:tbl>
              <a:tblPr/>
              <a:tblGrid>
                <a:gridCol w="254175">
                  <a:extLst>
                    <a:ext uri="{9D8B030D-6E8A-4147-A177-3AD203B41FA5}">
                      <a16:colId xmlns:a16="http://schemas.microsoft.com/office/drawing/2014/main" val="2628712787"/>
                    </a:ext>
                  </a:extLst>
                </a:gridCol>
                <a:gridCol w="1235037">
                  <a:extLst>
                    <a:ext uri="{9D8B030D-6E8A-4147-A177-3AD203B41FA5}">
                      <a16:colId xmlns:a16="http://schemas.microsoft.com/office/drawing/2014/main" val="231816595"/>
                    </a:ext>
                  </a:extLst>
                </a:gridCol>
                <a:gridCol w="1217522">
                  <a:extLst>
                    <a:ext uri="{9D8B030D-6E8A-4147-A177-3AD203B41FA5}">
                      <a16:colId xmlns:a16="http://schemas.microsoft.com/office/drawing/2014/main" val="2196150676"/>
                    </a:ext>
                  </a:extLst>
                </a:gridCol>
                <a:gridCol w="592183">
                  <a:extLst>
                    <a:ext uri="{9D8B030D-6E8A-4147-A177-3AD203B41FA5}">
                      <a16:colId xmlns:a16="http://schemas.microsoft.com/office/drawing/2014/main" val="1410778102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820015914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3355828110"/>
                    </a:ext>
                  </a:extLst>
                </a:gridCol>
                <a:gridCol w="583475">
                  <a:extLst>
                    <a:ext uri="{9D8B030D-6E8A-4147-A177-3AD203B41FA5}">
                      <a16:colId xmlns:a16="http://schemas.microsoft.com/office/drawing/2014/main" val="1632462124"/>
                    </a:ext>
                  </a:extLst>
                </a:gridCol>
                <a:gridCol w="692561">
                  <a:extLst>
                    <a:ext uri="{9D8B030D-6E8A-4147-A177-3AD203B41FA5}">
                      <a16:colId xmlns:a16="http://schemas.microsoft.com/office/drawing/2014/main" val="2482269657"/>
                    </a:ext>
                  </a:extLst>
                </a:gridCol>
                <a:gridCol w="430844">
                  <a:extLst>
                    <a:ext uri="{9D8B030D-6E8A-4147-A177-3AD203B41FA5}">
                      <a16:colId xmlns:a16="http://schemas.microsoft.com/office/drawing/2014/main" val="3979190510"/>
                    </a:ext>
                  </a:extLst>
                </a:gridCol>
                <a:gridCol w="627018">
                  <a:extLst>
                    <a:ext uri="{9D8B030D-6E8A-4147-A177-3AD203B41FA5}">
                      <a16:colId xmlns:a16="http://schemas.microsoft.com/office/drawing/2014/main" val="1056301175"/>
                    </a:ext>
                  </a:extLst>
                </a:gridCol>
                <a:gridCol w="391885">
                  <a:extLst>
                    <a:ext uri="{9D8B030D-6E8A-4147-A177-3AD203B41FA5}">
                      <a16:colId xmlns:a16="http://schemas.microsoft.com/office/drawing/2014/main" val="4138261698"/>
                    </a:ext>
                  </a:extLst>
                </a:gridCol>
                <a:gridCol w="418012">
                  <a:extLst>
                    <a:ext uri="{9D8B030D-6E8A-4147-A177-3AD203B41FA5}">
                      <a16:colId xmlns:a16="http://schemas.microsoft.com/office/drawing/2014/main" val="3375100023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4217221937"/>
                    </a:ext>
                  </a:extLst>
                </a:gridCol>
                <a:gridCol w="330927">
                  <a:extLst>
                    <a:ext uri="{9D8B030D-6E8A-4147-A177-3AD203B41FA5}">
                      <a16:colId xmlns:a16="http://schemas.microsoft.com/office/drawing/2014/main" val="2181178783"/>
                    </a:ext>
                  </a:extLst>
                </a:gridCol>
              </a:tblGrid>
              <a:tr h="3965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ID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 Name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 Type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 Name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Appraisal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Zone Designation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Floodway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Stream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Depth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Damage Percent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Loss USD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Tool Link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287972"/>
                  </a:ext>
                </a:extLst>
              </a:tr>
              <a:tr h="1586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03-05-0008-0027-0000_76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Olive Baptist Church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Boone County*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BOONE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110,480 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Little Horse Creek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15.5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13,322 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5467338"/>
                  </a:ext>
                </a:extLst>
              </a:tr>
              <a:tr h="1586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03-05-0012-0058-0002_180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Lory Baptist Church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Boone County*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BOONE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295,220 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 (Floodway)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Little Coal River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45,472 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490124"/>
                  </a:ext>
                </a:extLst>
              </a:tr>
              <a:tr h="1586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03-03-0010-0070-0000_790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Madison Christian Center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Madison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BOONE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218,100 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Pond Fork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32,576 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1950739"/>
                  </a:ext>
                </a:extLst>
              </a:tr>
              <a:tr h="1586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03-01-0003-0053-0002_850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Hope Baptist Church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Boone County*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BOONE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128,100 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Pond Fork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18,502 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5631040"/>
                  </a:ext>
                </a:extLst>
              </a:tr>
              <a:tr h="1586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03-03-0003-0003-0000_514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Faith Bible Church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Madison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BOONE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173,520 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Little Coal River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24,293 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321233"/>
                  </a:ext>
                </a:extLst>
              </a:tr>
              <a:tr h="1586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20-16-012B-0009-0000_9414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Hope Missionary Baptist Church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 County*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339,300 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Advisory A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Browns Creek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47,502 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3184879"/>
                  </a:ext>
                </a:extLst>
              </a:tr>
              <a:tr h="1586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03-06-045D-0016-0000_274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Church of God of Prophecy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Boone County*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BOONE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32,200 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Big Coal River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4,508 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8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7962317"/>
                  </a:ext>
                </a:extLst>
              </a:tr>
              <a:tr h="1586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03-01-007B-0039-0000_6314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Quinland Freewill Baptist Church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Boone County*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BOONE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18,700 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Pond Fork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2,618 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9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1565099"/>
                  </a:ext>
                </a:extLst>
              </a:tr>
              <a:tr h="1586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41-02-0015-0046-0000_107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Workman Creek Church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Raleigh County*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RALEIGH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147,070 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Clear Fork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20,590 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0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702168"/>
                  </a:ext>
                </a:extLst>
              </a:tr>
              <a:tr h="1586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03-01-019A-0004-0000_1765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Gordon Missionary Baptist Church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Boone County*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BOONE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77,790 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Advisory A 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Fork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9,571 </a:t>
                      </a: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1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93" marR="5293" marT="52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532443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F8C929D8-0426-4FD2-BD79-043257F810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8423" y="3955224"/>
            <a:ext cx="4206241" cy="23694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748CE7-6BB0-4921-86A7-ACDC3D504D88}"/>
              </a:ext>
            </a:extLst>
          </p:cNvPr>
          <p:cNvSpPr txBox="1"/>
          <p:nvPr/>
        </p:nvSpPr>
        <p:spPr>
          <a:xfrm>
            <a:off x="5978434" y="6324642"/>
            <a:ext cx="19899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Lory Baptist Church in floodway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D54ACF-5E8F-47DB-A3F2-AAE6F224DCE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944" r="3838"/>
          <a:stretch/>
        </p:blipFill>
        <p:spPr>
          <a:xfrm>
            <a:off x="175803" y="3951891"/>
            <a:ext cx="4336870" cy="23727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F85005-57B1-49CA-BA8E-C1D518882B37}"/>
              </a:ext>
            </a:extLst>
          </p:cNvPr>
          <p:cNvSpPr txBox="1"/>
          <p:nvPr/>
        </p:nvSpPr>
        <p:spPr>
          <a:xfrm>
            <a:off x="1660342" y="6324642"/>
            <a:ext cx="13677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"/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Olive Baptist Church</a:t>
            </a:r>
          </a:p>
        </p:txBody>
      </p:sp>
    </p:spTree>
    <p:extLst>
      <p:ext uri="{BB962C8B-B14F-4D97-AF65-F5344CB8AC3E}">
        <p14:creationId xmlns:p14="http://schemas.microsoft.com/office/powerpoint/2010/main" val="435299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CD0F9A-A4FC-4C16-987D-EAFE4FE026E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Assets in Elk Watershed</a:t>
            </a:r>
          </a:p>
          <a:p>
            <a:pPr marL="174625"/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Ranked by Flood Depth</a:t>
            </a:r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C5A78F-39D8-4C45-9AD9-FC5845AD5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33786"/>
              </p:ext>
            </p:extLst>
          </p:nvPr>
        </p:nvGraphicFramePr>
        <p:xfrm>
          <a:off x="143693" y="1086464"/>
          <a:ext cx="8856613" cy="2755284"/>
        </p:xfrm>
        <a:graphic>
          <a:graphicData uri="http://schemas.openxmlformats.org/drawingml/2006/table">
            <a:tbl>
              <a:tblPr/>
              <a:tblGrid>
                <a:gridCol w="315370">
                  <a:extLst>
                    <a:ext uri="{9D8B030D-6E8A-4147-A177-3AD203B41FA5}">
                      <a16:colId xmlns:a16="http://schemas.microsoft.com/office/drawing/2014/main" val="1491632675"/>
                    </a:ext>
                  </a:extLst>
                </a:gridCol>
                <a:gridCol w="1225073">
                  <a:extLst>
                    <a:ext uri="{9D8B030D-6E8A-4147-A177-3AD203B41FA5}">
                      <a16:colId xmlns:a16="http://schemas.microsoft.com/office/drawing/2014/main" val="1210226986"/>
                    </a:ext>
                  </a:extLst>
                </a:gridCol>
                <a:gridCol w="1280020">
                  <a:extLst>
                    <a:ext uri="{9D8B030D-6E8A-4147-A177-3AD203B41FA5}">
                      <a16:colId xmlns:a16="http://schemas.microsoft.com/office/drawing/2014/main" val="1780417279"/>
                    </a:ext>
                  </a:extLst>
                </a:gridCol>
                <a:gridCol w="705525">
                  <a:extLst>
                    <a:ext uri="{9D8B030D-6E8A-4147-A177-3AD203B41FA5}">
                      <a16:colId xmlns:a16="http://schemas.microsoft.com/office/drawing/2014/main" val="2456885293"/>
                    </a:ext>
                  </a:extLst>
                </a:gridCol>
                <a:gridCol w="792626">
                  <a:extLst>
                    <a:ext uri="{9D8B030D-6E8A-4147-A177-3AD203B41FA5}">
                      <a16:colId xmlns:a16="http://schemas.microsoft.com/office/drawing/2014/main" val="4205422698"/>
                    </a:ext>
                  </a:extLst>
                </a:gridCol>
                <a:gridCol w="505190">
                  <a:extLst>
                    <a:ext uri="{9D8B030D-6E8A-4147-A177-3AD203B41FA5}">
                      <a16:colId xmlns:a16="http://schemas.microsoft.com/office/drawing/2014/main" val="1861111288"/>
                    </a:ext>
                  </a:extLst>
                </a:gridCol>
                <a:gridCol w="513900">
                  <a:extLst>
                    <a:ext uri="{9D8B030D-6E8A-4147-A177-3AD203B41FA5}">
                      <a16:colId xmlns:a16="http://schemas.microsoft.com/office/drawing/2014/main" val="3198859393"/>
                    </a:ext>
                  </a:extLst>
                </a:gridCol>
                <a:gridCol w="1050073">
                  <a:extLst>
                    <a:ext uri="{9D8B030D-6E8A-4147-A177-3AD203B41FA5}">
                      <a16:colId xmlns:a16="http://schemas.microsoft.com/office/drawing/2014/main" val="1057619586"/>
                    </a:ext>
                  </a:extLst>
                </a:gridCol>
                <a:gridCol w="448078">
                  <a:extLst>
                    <a:ext uri="{9D8B030D-6E8A-4147-A177-3AD203B41FA5}">
                      <a16:colId xmlns:a16="http://schemas.microsoft.com/office/drawing/2014/main" val="4027573130"/>
                    </a:ext>
                  </a:extLst>
                </a:gridCol>
                <a:gridCol w="598195">
                  <a:extLst>
                    <a:ext uri="{9D8B030D-6E8A-4147-A177-3AD203B41FA5}">
                      <a16:colId xmlns:a16="http://schemas.microsoft.com/office/drawing/2014/main" val="740463520"/>
                    </a:ext>
                  </a:extLst>
                </a:gridCol>
                <a:gridCol w="275334">
                  <a:extLst>
                    <a:ext uri="{9D8B030D-6E8A-4147-A177-3AD203B41FA5}">
                      <a16:colId xmlns:a16="http://schemas.microsoft.com/office/drawing/2014/main" val="1574007766"/>
                    </a:ext>
                  </a:extLst>
                </a:gridCol>
                <a:gridCol w="367114">
                  <a:extLst>
                    <a:ext uri="{9D8B030D-6E8A-4147-A177-3AD203B41FA5}">
                      <a16:colId xmlns:a16="http://schemas.microsoft.com/office/drawing/2014/main" val="1982497390"/>
                    </a:ext>
                  </a:extLst>
                </a:gridCol>
                <a:gridCol w="454574">
                  <a:extLst>
                    <a:ext uri="{9D8B030D-6E8A-4147-A177-3AD203B41FA5}">
                      <a16:colId xmlns:a16="http://schemas.microsoft.com/office/drawing/2014/main" val="4174484300"/>
                    </a:ext>
                  </a:extLst>
                </a:gridCol>
                <a:gridCol w="325541">
                  <a:extLst>
                    <a:ext uri="{9D8B030D-6E8A-4147-A177-3AD203B41FA5}">
                      <a16:colId xmlns:a16="http://schemas.microsoft.com/office/drawing/2014/main" val="4051051976"/>
                    </a:ext>
                  </a:extLst>
                </a:gridCol>
              </a:tblGrid>
              <a:tr h="3494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ID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 Name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 Type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 Name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Appraisal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Zone Designation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Floodway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Stream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Depth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Damage Percent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Loss USD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Tool Link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192175"/>
                  </a:ext>
                </a:extLst>
              </a:tr>
              <a:tr h="223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20-02-0007-0030-0000_103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Praying Pelican Missions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Clendenin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102,100 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Elk River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14,294 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054992"/>
                  </a:ext>
                </a:extLst>
              </a:tr>
              <a:tr h="223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20-02-0002-0082-0000_8673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Clendenin Advent Christian Church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Clendenin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253,400 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Elk River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35,692 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1728710"/>
                  </a:ext>
                </a:extLst>
              </a:tr>
              <a:tr h="223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20-01-019E-0057-0000_1166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Stillwaters Ministries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 County*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39,800 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Big Sandy Creek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5,854 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118127"/>
                  </a:ext>
                </a:extLst>
              </a:tr>
              <a:tr h="223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20-01-024B-0039-0001_5564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Falling Rock Gospel Tabernacle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 County*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350,300 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Preliminary Flood Zone (AE)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Elk River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50,122 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367803"/>
                  </a:ext>
                </a:extLst>
              </a:tr>
              <a:tr h="223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20-02-0006-0078-0000_100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United States Postal Service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Government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Clendenin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47,800 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Elk River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32%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15,280 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44814"/>
                  </a:ext>
                </a:extLst>
              </a:tr>
              <a:tr h="223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20-02-0007-0004-0003_107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 County Public Library - Clendenin Branch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Government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Clendenin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291,447 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Elk River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84,344 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6116799"/>
                  </a:ext>
                </a:extLst>
              </a:tr>
              <a:tr h="223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20-02-0006-0008-0000_500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Clendenin First Baptist Church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Clendenin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309,200 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Elk River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43,288 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8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427169"/>
                  </a:ext>
                </a:extLst>
              </a:tr>
              <a:tr h="223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20-02-0002-0072-0000_2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Advent Christian Fellowship Hall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Clendenin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186,800 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Big Sandy Creek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25,377 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9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5494946"/>
                  </a:ext>
                </a:extLst>
              </a:tr>
              <a:tr h="223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20-02-0007-0004-0002_105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 County Emergency Ambulance Authority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EMS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Clendenin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85,500 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Elk River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62%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52,739 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0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307859"/>
                  </a:ext>
                </a:extLst>
              </a:tr>
              <a:tr h="223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20-02-0007-0034-0000_101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Clendenin Community Center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Government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Clendenin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200,000 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Elk River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31,886 </a:t>
                      </a: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1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4" marR="4904" marT="4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558158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1120647-4815-40CC-A3DC-BAE545AC56E3}"/>
              </a:ext>
            </a:extLst>
          </p:cNvPr>
          <p:cNvSpPr txBox="1"/>
          <p:nvPr/>
        </p:nvSpPr>
        <p:spPr>
          <a:xfrm>
            <a:off x="4724398" y="6409512"/>
            <a:ext cx="30741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"/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Kanawha County Public Library - Clendenin Branch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A4EF8A-D6D4-4704-9FD4-82F1D9ED07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0481" y="4061421"/>
            <a:ext cx="4828900" cy="23480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375276-6379-4AF0-A401-EF9596F7D1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4619" y="4061446"/>
            <a:ext cx="2677884" cy="2348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8AF9DE-7232-4C17-96FD-99E277233F05}"/>
              </a:ext>
            </a:extLst>
          </p:cNvPr>
          <p:cNvSpPr txBox="1"/>
          <p:nvPr/>
        </p:nvSpPr>
        <p:spPr>
          <a:xfrm>
            <a:off x="781588" y="6409512"/>
            <a:ext cx="2325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"/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Clendenin Advent Christian Church</a:t>
            </a:r>
          </a:p>
        </p:txBody>
      </p:sp>
    </p:spTree>
    <p:extLst>
      <p:ext uri="{BB962C8B-B14F-4D97-AF65-F5344CB8AC3E}">
        <p14:creationId xmlns:p14="http://schemas.microsoft.com/office/powerpoint/2010/main" val="1160855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CD0F9A-A4FC-4C16-987D-EAFE4FE026E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Assets in Upper Kanawha Watershed</a:t>
            </a:r>
          </a:p>
          <a:p>
            <a:pPr marL="174625"/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Ranked by Flood Depth</a:t>
            </a:r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D0D3C1D-7626-42A4-AABD-05994029CF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309516"/>
              </p:ext>
            </p:extLst>
          </p:nvPr>
        </p:nvGraphicFramePr>
        <p:xfrm>
          <a:off x="149679" y="1083430"/>
          <a:ext cx="8854983" cy="2856322"/>
        </p:xfrm>
        <a:graphic>
          <a:graphicData uri="http://schemas.openxmlformats.org/drawingml/2006/table">
            <a:tbl>
              <a:tblPr/>
              <a:tblGrid>
                <a:gridCol w="221819">
                  <a:extLst>
                    <a:ext uri="{9D8B030D-6E8A-4147-A177-3AD203B41FA5}">
                      <a16:colId xmlns:a16="http://schemas.microsoft.com/office/drawing/2014/main" val="3171033655"/>
                    </a:ext>
                  </a:extLst>
                </a:gridCol>
                <a:gridCol w="1361508">
                  <a:extLst>
                    <a:ext uri="{9D8B030D-6E8A-4147-A177-3AD203B41FA5}">
                      <a16:colId xmlns:a16="http://schemas.microsoft.com/office/drawing/2014/main" val="1943082307"/>
                    </a:ext>
                  </a:extLst>
                </a:gridCol>
                <a:gridCol w="1323703">
                  <a:extLst>
                    <a:ext uri="{9D8B030D-6E8A-4147-A177-3AD203B41FA5}">
                      <a16:colId xmlns:a16="http://schemas.microsoft.com/office/drawing/2014/main" val="2699204366"/>
                    </a:ext>
                  </a:extLst>
                </a:gridCol>
                <a:gridCol w="633190">
                  <a:extLst>
                    <a:ext uri="{9D8B030D-6E8A-4147-A177-3AD203B41FA5}">
                      <a16:colId xmlns:a16="http://schemas.microsoft.com/office/drawing/2014/main" val="4169686002"/>
                    </a:ext>
                  </a:extLst>
                </a:gridCol>
                <a:gridCol w="612135">
                  <a:extLst>
                    <a:ext uri="{9D8B030D-6E8A-4147-A177-3AD203B41FA5}">
                      <a16:colId xmlns:a16="http://schemas.microsoft.com/office/drawing/2014/main" val="382868043"/>
                    </a:ext>
                  </a:extLst>
                </a:gridCol>
                <a:gridCol w="479210">
                  <a:extLst>
                    <a:ext uri="{9D8B030D-6E8A-4147-A177-3AD203B41FA5}">
                      <a16:colId xmlns:a16="http://schemas.microsoft.com/office/drawing/2014/main" val="2078643237"/>
                    </a:ext>
                  </a:extLst>
                </a:gridCol>
                <a:gridCol w="574527">
                  <a:extLst>
                    <a:ext uri="{9D8B030D-6E8A-4147-A177-3AD203B41FA5}">
                      <a16:colId xmlns:a16="http://schemas.microsoft.com/office/drawing/2014/main" val="3271526560"/>
                    </a:ext>
                  </a:extLst>
                </a:gridCol>
                <a:gridCol w="1093546">
                  <a:extLst>
                    <a:ext uri="{9D8B030D-6E8A-4147-A177-3AD203B41FA5}">
                      <a16:colId xmlns:a16="http://schemas.microsoft.com/office/drawing/2014/main" val="3544170103"/>
                    </a:ext>
                  </a:extLst>
                </a:gridCol>
                <a:gridCol w="421746">
                  <a:extLst>
                    <a:ext uri="{9D8B030D-6E8A-4147-A177-3AD203B41FA5}">
                      <a16:colId xmlns:a16="http://schemas.microsoft.com/office/drawing/2014/main" val="1549940812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1852844470"/>
                    </a:ext>
                  </a:extLst>
                </a:gridCol>
                <a:gridCol w="287383">
                  <a:extLst>
                    <a:ext uri="{9D8B030D-6E8A-4147-A177-3AD203B41FA5}">
                      <a16:colId xmlns:a16="http://schemas.microsoft.com/office/drawing/2014/main" val="3682816461"/>
                    </a:ext>
                  </a:extLst>
                </a:gridCol>
                <a:gridCol w="420654">
                  <a:extLst>
                    <a:ext uri="{9D8B030D-6E8A-4147-A177-3AD203B41FA5}">
                      <a16:colId xmlns:a16="http://schemas.microsoft.com/office/drawing/2014/main" val="2529846413"/>
                    </a:ext>
                  </a:extLst>
                </a:gridCol>
                <a:gridCol w="485037">
                  <a:extLst>
                    <a:ext uri="{9D8B030D-6E8A-4147-A177-3AD203B41FA5}">
                      <a16:colId xmlns:a16="http://schemas.microsoft.com/office/drawing/2014/main" val="2847461564"/>
                    </a:ext>
                  </a:extLst>
                </a:gridCol>
                <a:gridCol w="313508">
                  <a:extLst>
                    <a:ext uri="{9D8B030D-6E8A-4147-A177-3AD203B41FA5}">
                      <a16:colId xmlns:a16="http://schemas.microsoft.com/office/drawing/2014/main" val="1881528572"/>
                    </a:ext>
                  </a:extLst>
                </a:gridCol>
              </a:tblGrid>
              <a:tr h="308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ID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 Name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 Type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 Name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Appraisal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Zone Designation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Floodway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Stream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Depth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Damage Percent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Loss USD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Tool Link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78982"/>
                  </a:ext>
                </a:extLst>
              </a:tr>
              <a:tr h="2036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20-03-050C-0034-0000_4006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Ronda Full Gospel Tabernacle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 County*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66,900 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 (Floodway)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Cabin Creek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9,366 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042178"/>
                  </a:ext>
                </a:extLst>
              </a:tr>
              <a:tr h="2036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10-03-043L-0001-0000_13759A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United States Postal Service Office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Government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Fayette County*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FAYETTE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70,800 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Loop Creek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55,444 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2268032"/>
                  </a:ext>
                </a:extLst>
              </a:tr>
              <a:tr h="2036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20-03-013A-0005-0000_5873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United States Postal Service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Government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 County*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30,200 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Kellys Creek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11,688 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2078618"/>
                  </a:ext>
                </a:extLst>
              </a:tr>
              <a:tr h="2036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20-03-050B-0116-0001_4933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United States Postal Service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Government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 County*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13,900 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 (Floodway)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Cabin Creek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2,881 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613842"/>
                  </a:ext>
                </a:extLst>
              </a:tr>
              <a:tr h="2036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20-05-0004-0079-0000_208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United States Postal Service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Government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Bank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122,400 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Updated AE Floodplain Boundary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Bank Tributary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35%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42,349 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276579"/>
                  </a:ext>
                </a:extLst>
              </a:tr>
              <a:tr h="2036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20-03-060A-0058-0000_182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 Baptist Church of Standard West Virginia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 County*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43,500 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 (Floodway)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Paint Creek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5,275 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6657565"/>
                  </a:ext>
                </a:extLst>
              </a:tr>
              <a:tr h="2036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20-03-050C-0175-0000_80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Rhonda Apostolic Church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 County*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179,100 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 (Floodway)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Cabin Creek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22,329 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8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4861736"/>
                  </a:ext>
                </a:extLst>
              </a:tr>
              <a:tr h="2036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20-19-027A-0060-0000_77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Lens Creek Wesleyan Church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 County*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58,800 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 (Floodway)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Lens Creek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7,073 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9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823720"/>
                  </a:ext>
                </a:extLst>
              </a:tr>
              <a:tr h="2036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20-03-040C-0008-0000_87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Old Glory Freewill Baptist Church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 County*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193,945 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 (Floodway)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Fields Creek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25,213 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0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033823"/>
                  </a:ext>
                </a:extLst>
              </a:tr>
              <a:tr h="2036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20-03-012A-0028-0000_121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Mt. Lewis Baptist Church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 County*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39,800 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Kellys Creek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4,843 </a:t>
                      </a: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1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42" marR="4742" marT="47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257486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A9127F1-2C90-43E5-B2BE-D72C7FE4800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787" b="10508"/>
          <a:stretch/>
        </p:blipFill>
        <p:spPr>
          <a:xfrm>
            <a:off x="5120641" y="4103461"/>
            <a:ext cx="3884022" cy="2288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25D6ED-F625-494B-BAFB-05CC0440607C}"/>
              </a:ext>
            </a:extLst>
          </p:cNvPr>
          <p:cNvSpPr txBox="1"/>
          <p:nvPr/>
        </p:nvSpPr>
        <p:spPr>
          <a:xfrm>
            <a:off x="5521233" y="6392090"/>
            <a:ext cx="30741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Ronda Full Gospel Tabernacle in floodway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42E4F8-2DEE-4E5B-AFE3-A79A74281C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1897" y="4100785"/>
            <a:ext cx="3429544" cy="22821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7715CA-DE5D-46A5-8FD9-817DFBE69360}"/>
              </a:ext>
            </a:extLst>
          </p:cNvPr>
          <p:cNvSpPr txBox="1"/>
          <p:nvPr/>
        </p:nvSpPr>
        <p:spPr>
          <a:xfrm>
            <a:off x="139337" y="6382898"/>
            <a:ext cx="3551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11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Old Glory Freewill Baptist Church in floodway</a:t>
            </a:r>
          </a:p>
        </p:txBody>
      </p:sp>
    </p:spTree>
    <p:extLst>
      <p:ext uri="{BB962C8B-B14F-4D97-AF65-F5344CB8AC3E}">
        <p14:creationId xmlns:p14="http://schemas.microsoft.com/office/powerpoint/2010/main" val="2747103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CD0F9A-A4FC-4C16-987D-EAFE4FE026E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Assets in Lower Kanawha Watershed</a:t>
            </a:r>
          </a:p>
          <a:p>
            <a:pPr marL="174625"/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Ranked by Flood Depth</a:t>
            </a:r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5AE65BF-0FAC-4A31-B093-CA0880E4C3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635622"/>
              </p:ext>
            </p:extLst>
          </p:nvPr>
        </p:nvGraphicFramePr>
        <p:xfrm>
          <a:off x="132262" y="1072876"/>
          <a:ext cx="8863692" cy="2770918"/>
        </p:xfrm>
        <a:graphic>
          <a:graphicData uri="http://schemas.openxmlformats.org/drawingml/2006/table">
            <a:tbl>
              <a:tblPr/>
              <a:tblGrid>
                <a:gridCol w="224510">
                  <a:extLst>
                    <a:ext uri="{9D8B030D-6E8A-4147-A177-3AD203B41FA5}">
                      <a16:colId xmlns:a16="http://schemas.microsoft.com/office/drawing/2014/main" val="2597285382"/>
                    </a:ext>
                  </a:extLst>
                </a:gridCol>
                <a:gridCol w="1254314">
                  <a:extLst>
                    <a:ext uri="{9D8B030D-6E8A-4147-A177-3AD203B41FA5}">
                      <a16:colId xmlns:a16="http://schemas.microsoft.com/office/drawing/2014/main" val="4240553609"/>
                    </a:ext>
                  </a:extLst>
                </a:gridCol>
                <a:gridCol w="1233268">
                  <a:extLst>
                    <a:ext uri="{9D8B030D-6E8A-4147-A177-3AD203B41FA5}">
                      <a16:colId xmlns:a16="http://schemas.microsoft.com/office/drawing/2014/main" val="2112822061"/>
                    </a:ext>
                  </a:extLst>
                </a:gridCol>
                <a:gridCol w="560697">
                  <a:extLst>
                    <a:ext uri="{9D8B030D-6E8A-4147-A177-3AD203B41FA5}">
                      <a16:colId xmlns:a16="http://schemas.microsoft.com/office/drawing/2014/main" val="3842674411"/>
                    </a:ext>
                  </a:extLst>
                </a:gridCol>
                <a:gridCol w="818606">
                  <a:extLst>
                    <a:ext uri="{9D8B030D-6E8A-4147-A177-3AD203B41FA5}">
                      <a16:colId xmlns:a16="http://schemas.microsoft.com/office/drawing/2014/main" val="2183216689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3096472386"/>
                    </a:ext>
                  </a:extLst>
                </a:gridCol>
                <a:gridCol w="574766">
                  <a:extLst>
                    <a:ext uri="{9D8B030D-6E8A-4147-A177-3AD203B41FA5}">
                      <a16:colId xmlns:a16="http://schemas.microsoft.com/office/drawing/2014/main" val="755957798"/>
                    </a:ext>
                  </a:extLst>
                </a:gridCol>
                <a:gridCol w="1062446">
                  <a:extLst>
                    <a:ext uri="{9D8B030D-6E8A-4147-A177-3AD203B41FA5}">
                      <a16:colId xmlns:a16="http://schemas.microsoft.com/office/drawing/2014/main" val="2274288532"/>
                    </a:ext>
                  </a:extLst>
                </a:gridCol>
                <a:gridCol w="474140">
                  <a:extLst>
                    <a:ext uri="{9D8B030D-6E8A-4147-A177-3AD203B41FA5}">
                      <a16:colId xmlns:a16="http://schemas.microsoft.com/office/drawing/2014/main" val="628492050"/>
                    </a:ext>
                  </a:extLst>
                </a:gridCol>
                <a:gridCol w="754356">
                  <a:extLst>
                    <a:ext uri="{9D8B030D-6E8A-4147-A177-3AD203B41FA5}">
                      <a16:colId xmlns:a16="http://schemas.microsoft.com/office/drawing/2014/main" val="3578865231"/>
                    </a:ext>
                  </a:extLst>
                </a:gridCol>
                <a:gridCol w="269413">
                  <a:extLst>
                    <a:ext uri="{9D8B030D-6E8A-4147-A177-3AD203B41FA5}">
                      <a16:colId xmlns:a16="http://schemas.microsoft.com/office/drawing/2014/main" val="3843871260"/>
                    </a:ext>
                  </a:extLst>
                </a:gridCol>
                <a:gridCol w="359217">
                  <a:extLst>
                    <a:ext uri="{9D8B030D-6E8A-4147-A177-3AD203B41FA5}">
                      <a16:colId xmlns:a16="http://schemas.microsoft.com/office/drawing/2014/main" val="1918234443"/>
                    </a:ext>
                  </a:extLst>
                </a:gridCol>
                <a:gridCol w="502896">
                  <a:extLst>
                    <a:ext uri="{9D8B030D-6E8A-4147-A177-3AD203B41FA5}">
                      <a16:colId xmlns:a16="http://schemas.microsoft.com/office/drawing/2014/main" val="1148357469"/>
                    </a:ext>
                  </a:extLst>
                </a:gridCol>
                <a:gridCol w="287383">
                  <a:extLst>
                    <a:ext uri="{9D8B030D-6E8A-4147-A177-3AD203B41FA5}">
                      <a16:colId xmlns:a16="http://schemas.microsoft.com/office/drawing/2014/main" val="212197558"/>
                    </a:ext>
                  </a:extLst>
                </a:gridCol>
              </a:tblGrid>
              <a:tr h="3481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ID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 Name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 Type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 Name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Appraisal</a:t>
                      </a:r>
                      <a:r>
                        <a:rPr lang="en-US" sz="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Zone Designation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Floodway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Stream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Depth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Damage Percent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Loss USD</a:t>
                      </a:r>
                      <a:r>
                        <a:rPr lang="en-US" sz="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Tool Link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688550"/>
                  </a:ext>
                </a:extLst>
              </a:tr>
              <a:tr h="22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20-25-0011-0073-0001_6697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Souls Harvest Church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 County*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541,900 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 (Floodway)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Pocatalico River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116,743 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363546"/>
                  </a:ext>
                </a:extLst>
              </a:tr>
              <a:tr h="22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20-18-0010-0003-0001_601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 Charleston Community Center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Government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 of South Charleston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1,111,400 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Updated AE Floodplain Boundary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 River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374,324 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641670"/>
                  </a:ext>
                </a:extLst>
              </a:tr>
              <a:tr h="22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26-09-0001-0012-0000_221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Leon Baptist Church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Leon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MASON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128,000 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Thirteenmile Creek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18,888 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008703"/>
                  </a:ext>
                </a:extLst>
              </a:tr>
              <a:tr h="22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20-25-0011-0016-0001_6488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Baber Agee United Methodist Church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 County*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116,160 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Rocky Fork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17,798 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709145"/>
                  </a:ext>
                </a:extLst>
              </a:tr>
              <a:tr h="22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20-18-0009-0012-0000_9999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 Charleston Sanitary Board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Utilities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 Charleston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182,160 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 River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32,951 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6523138"/>
                  </a:ext>
                </a:extLst>
              </a:tr>
              <a:tr h="22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20-24-0020-0010-0000_111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Victory Church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 County*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17,900 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 (Floodway)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Pocatalico River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2,631 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917080"/>
                  </a:ext>
                </a:extLst>
              </a:tr>
              <a:tr h="22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20-24-0013-0042-0002_9999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Baptist Sunlight Church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 County*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60,500 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Updated AE Floodplain Boundary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Island Branch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8,310 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8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1883900"/>
                  </a:ext>
                </a:extLst>
              </a:tr>
              <a:tr h="22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20-10-0021-0124-0000_2377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Charleston Baptist Congregation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Charleston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27,600 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Twomile Creek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3,773 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9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837834"/>
                  </a:ext>
                </a:extLst>
              </a:tr>
              <a:tr h="22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26-08-0001-0060-0000_301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Victory Apostolic Church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Henderson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MASON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19,000 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Ohio River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2,420 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0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988010"/>
                  </a:ext>
                </a:extLst>
              </a:tr>
              <a:tr h="22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20-19-0004-0137-0002_1128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Trinity Christian Church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Religious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 County*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KANAWHA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285,600 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 (Floodway)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Davis Creek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35,469 </a:t>
                      </a: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1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4" marR="4794" marT="47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85871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CF89914-D7DE-4439-B76A-19286D525FD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419" r="3011"/>
          <a:stretch/>
        </p:blipFill>
        <p:spPr>
          <a:xfrm>
            <a:off x="132262" y="4346491"/>
            <a:ext cx="4053564" cy="20008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FDF470-4125-42E0-8436-187065806BC7}"/>
              </a:ext>
            </a:extLst>
          </p:cNvPr>
          <p:cNvSpPr txBox="1"/>
          <p:nvPr/>
        </p:nvSpPr>
        <p:spPr>
          <a:xfrm>
            <a:off x="0" y="6347375"/>
            <a:ext cx="3840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11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Souls Harvest Church in floodway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A5E05E-7AA0-476F-97F2-6C10D4E92D6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718" r="13086"/>
          <a:stretch/>
        </p:blipFill>
        <p:spPr>
          <a:xfrm>
            <a:off x="4477839" y="4346491"/>
            <a:ext cx="4518115" cy="20008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DEB90C-D5C4-4194-9D02-172C195FF898}"/>
              </a:ext>
            </a:extLst>
          </p:cNvPr>
          <p:cNvSpPr txBox="1"/>
          <p:nvPr/>
        </p:nvSpPr>
        <p:spPr>
          <a:xfrm>
            <a:off x="4477839" y="6347375"/>
            <a:ext cx="3840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11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Trinity Christian Church in floodway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0D9FE8-8A3E-4AC3-9EFC-6F5825AE5585}"/>
              </a:ext>
            </a:extLst>
          </p:cNvPr>
          <p:cNvSpPr txBox="1"/>
          <p:nvPr/>
        </p:nvSpPr>
        <p:spPr>
          <a:xfrm>
            <a:off x="132262" y="3879698"/>
            <a:ext cx="8863692" cy="2154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800" dirty="0"/>
              <a:t> Colored cells show building values of greater than $1M.                  </a:t>
            </a:r>
            <a:r>
              <a:rPr lang="en-US" sz="1000" b="1" baseline="30000" dirty="0"/>
              <a:t>2</a:t>
            </a:r>
            <a:r>
              <a:rPr lang="en-US" sz="800" dirty="0"/>
              <a:t> Colored cells show building loss of greater than $100K.</a:t>
            </a:r>
          </a:p>
        </p:txBody>
      </p:sp>
    </p:spTree>
    <p:extLst>
      <p:ext uri="{BB962C8B-B14F-4D97-AF65-F5344CB8AC3E}">
        <p14:creationId xmlns:p14="http://schemas.microsoft.com/office/powerpoint/2010/main" val="4182520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CD0F9A-A4FC-4C16-987D-EAFE4FE026E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Assets in Gauley Watershed</a:t>
            </a:r>
          </a:p>
          <a:p>
            <a:pPr marL="174625"/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Ranked by Flood Depth</a:t>
            </a:r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B2847E5-186D-4BE3-8232-F97BF8B6E2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340060"/>
              </p:ext>
            </p:extLst>
          </p:nvPr>
        </p:nvGraphicFramePr>
        <p:xfrm>
          <a:off x="139337" y="981178"/>
          <a:ext cx="8874034" cy="2915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132">
                  <a:extLst>
                    <a:ext uri="{9D8B030D-6E8A-4147-A177-3AD203B41FA5}">
                      <a16:colId xmlns:a16="http://schemas.microsoft.com/office/drawing/2014/main" val="4061312900"/>
                    </a:ext>
                  </a:extLst>
                </a:gridCol>
                <a:gridCol w="1236617">
                  <a:extLst>
                    <a:ext uri="{9D8B030D-6E8A-4147-A177-3AD203B41FA5}">
                      <a16:colId xmlns:a16="http://schemas.microsoft.com/office/drawing/2014/main" val="1184297924"/>
                    </a:ext>
                  </a:extLst>
                </a:gridCol>
                <a:gridCol w="1227908">
                  <a:extLst>
                    <a:ext uri="{9D8B030D-6E8A-4147-A177-3AD203B41FA5}">
                      <a16:colId xmlns:a16="http://schemas.microsoft.com/office/drawing/2014/main" val="574112732"/>
                    </a:ext>
                  </a:extLst>
                </a:gridCol>
                <a:gridCol w="566057">
                  <a:extLst>
                    <a:ext uri="{9D8B030D-6E8A-4147-A177-3AD203B41FA5}">
                      <a16:colId xmlns:a16="http://schemas.microsoft.com/office/drawing/2014/main" val="2968501301"/>
                    </a:ext>
                  </a:extLst>
                </a:gridCol>
                <a:gridCol w="818606">
                  <a:extLst>
                    <a:ext uri="{9D8B030D-6E8A-4147-A177-3AD203B41FA5}">
                      <a16:colId xmlns:a16="http://schemas.microsoft.com/office/drawing/2014/main" val="1398549539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976822489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3816747321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731721337"/>
                    </a:ext>
                  </a:extLst>
                </a:gridCol>
                <a:gridCol w="566058">
                  <a:extLst>
                    <a:ext uri="{9D8B030D-6E8A-4147-A177-3AD203B41FA5}">
                      <a16:colId xmlns:a16="http://schemas.microsoft.com/office/drawing/2014/main" val="140993333"/>
                    </a:ext>
                  </a:extLst>
                </a:gridCol>
                <a:gridCol w="583474">
                  <a:extLst>
                    <a:ext uri="{9D8B030D-6E8A-4147-A177-3AD203B41FA5}">
                      <a16:colId xmlns:a16="http://schemas.microsoft.com/office/drawing/2014/main" val="1171494875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3085179887"/>
                    </a:ext>
                  </a:extLst>
                </a:gridCol>
                <a:gridCol w="357051">
                  <a:extLst>
                    <a:ext uri="{9D8B030D-6E8A-4147-A177-3AD203B41FA5}">
                      <a16:colId xmlns:a16="http://schemas.microsoft.com/office/drawing/2014/main" val="1997642678"/>
                    </a:ext>
                  </a:extLst>
                </a:gridCol>
                <a:gridCol w="505097">
                  <a:extLst>
                    <a:ext uri="{9D8B030D-6E8A-4147-A177-3AD203B41FA5}">
                      <a16:colId xmlns:a16="http://schemas.microsoft.com/office/drawing/2014/main" val="538418532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3820250878"/>
                    </a:ext>
                  </a:extLst>
                </a:gridCol>
              </a:tblGrid>
              <a:tr h="4101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Rank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Building ID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Facility Name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Facility Type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Community Name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County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Building Appraisal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Flood Zone Designation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In Floodway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Stream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Flood Depth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Building Damage Percent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Building Loss USD</a:t>
                      </a:r>
                      <a:r>
                        <a:rPr lang="en-US" sz="800" u="none" strike="noStrike" baseline="30000" dirty="0">
                          <a:effectLst/>
                        </a:rPr>
                        <a:t>2</a:t>
                      </a:r>
                      <a:endParaRPr lang="en-US" sz="8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Flood Tool Link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833560"/>
                  </a:ext>
                </a:extLst>
              </a:tr>
              <a:tr h="250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10-03-010P-0021-0000_2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First Church of God Alta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Religious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Fayette County*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FAYETTE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 $   27,000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Gauley River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9.3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68%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 $   18,424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2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952855"/>
                  </a:ext>
                </a:extLst>
              </a:tr>
              <a:tr h="250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51-01-0003-0001-0002_9842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Faith Chapel of Camden On Gauley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Religious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Webster County*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WEBSTER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93,600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Gauley River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8.7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14%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13,104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3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074722"/>
                  </a:ext>
                </a:extLst>
              </a:tr>
              <a:tr h="250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13-11-047G-0013-0000_4444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House of Prayer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Religious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Greenbrier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GREENBRIER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$ 250,000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 (Floodway)</a:t>
                      </a: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Meadow River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6.4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21%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53,000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4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6669811"/>
                  </a:ext>
                </a:extLst>
              </a:tr>
              <a:tr h="250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34-02-0013-0088-0000_8225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Living Word Church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Religious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Nicholas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NICHOLAS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60,700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Peters Creek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6.0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12%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  7,284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5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928676"/>
                  </a:ext>
                </a:extLst>
              </a:tr>
              <a:tr h="250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13-11-048N-0005-0000_5918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Gordon Freewill Baptist Church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Religious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Greenbrier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GREENBRIER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75,000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Meadow River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12%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  9,000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6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7295170"/>
                  </a:ext>
                </a:extLst>
              </a:tr>
              <a:tr h="250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13-11-047R-0087-0000_438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McRoss Baptist Church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Religious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Greenbrier County*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GREENBRIER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 $   75,000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 (Floodway)</a:t>
                      </a: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Meadow River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12%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  9,000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7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4865699"/>
                  </a:ext>
                </a:extLst>
              </a:tr>
              <a:tr h="250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10-01-111D-0002-0000_2199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Bellwood Baptist Church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Religious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Fayette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FAYETTE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$ 179,900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Sewell Creek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12%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21,588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8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4116543"/>
                  </a:ext>
                </a:extLst>
              </a:tr>
              <a:tr h="250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51-04-003T-9999-9999_231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Craigsville Public Service District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Utility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Webster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WEBSTER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 $ 523,584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 (Floodway)</a:t>
                      </a: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Gauley River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29%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 $ 150,269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9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456690"/>
                  </a:ext>
                </a:extLst>
              </a:tr>
              <a:tr h="250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51-03-0013-0045-0000_95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Mountain Markektplace Mission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Religious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Webster County*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WEBSTER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97,800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 (Floodway)</a:t>
                      </a: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Gauley River (Upper)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4.8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46%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 $   44,604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effectLst/>
                          <a:hlinkClick r:id="rId10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5438252"/>
                  </a:ext>
                </a:extLst>
              </a:tr>
              <a:tr h="250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34-02-011A-0016-0000_73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Pentecostal Holiness Church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Religious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Nicholas County*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NICHOLAS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 $   35,250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Peters Creek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4.0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11%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 $     3,878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effectLst/>
                          <a:hlinkClick r:id="rId11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9" marR="6699" marT="669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649086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A9D6BAFA-27DD-45CA-AB2F-25D08DA7D8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337" y="4237984"/>
            <a:ext cx="5512526" cy="19749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70929C-6DAB-4A0D-8B9A-2743DFBD26A4}"/>
              </a:ext>
            </a:extLst>
          </p:cNvPr>
          <p:cNvSpPr txBox="1"/>
          <p:nvPr/>
        </p:nvSpPr>
        <p:spPr>
          <a:xfrm>
            <a:off x="1149532" y="6212944"/>
            <a:ext cx="34224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11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House of Prayer in floodway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0FB067-10D5-4A15-BE5B-943FDA2187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3646" y="3998353"/>
            <a:ext cx="2159725" cy="27378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F60953-8F29-47B6-A0BF-F949166F1226}"/>
              </a:ext>
            </a:extLst>
          </p:cNvPr>
          <p:cNvSpPr txBox="1"/>
          <p:nvPr/>
        </p:nvSpPr>
        <p:spPr>
          <a:xfrm>
            <a:off x="3509554" y="6474554"/>
            <a:ext cx="4001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11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Craigsville Public Service District in floodway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E68132-5084-43AD-9A63-916AD58569E8}"/>
              </a:ext>
            </a:extLst>
          </p:cNvPr>
          <p:cNvSpPr txBox="1"/>
          <p:nvPr/>
        </p:nvSpPr>
        <p:spPr>
          <a:xfrm>
            <a:off x="132263" y="3928532"/>
            <a:ext cx="2549977" cy="2154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2</a:t>
            </a:r>
            <a:r>
              <a:rPr lang="en-US" sz="800" dirty="0"/>
              <a:t> Colored cells show building loss of greater than $100K.</a:t>
            </a:r>
          </a:p>
        </p:txBody>
      </p:sp>
    </p:spTree>
    <p:extLst>
      <p:ext uri="{BB962C8B-B14F-4D97-AF65-F5344CB8AC3E}">
        <p14:creationId xmlns:p14="http://schemas.microsoft.com/office/powerpoint/2010/main" val="3039957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CD0F9A-A4FC-4C16-987D-EAFE4FE026E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Assets in Lower New Watershed</a:t>
            </a:r>
          </a:p>
          <a:p>
            <a:pPr marL="174625"/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Ranked by Flood Depth</a:t>
            </a:r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0A7B48D-9F8E-407D-8416-758DE5BF0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316451"/>
              </p:ext>
            </p:extLst>
          </p:nvPr>
        </p:nvGraphicFramePr>
        <p:xfrm>
          <a:off x="130629" y="990782"/>
          <a:ext cx="8854985" cy="29149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422">
                  <a:extLst>
                    <a:ext uri="{9D8B030D-6E8A-4147-A177-3AD203B41FA5}">
                      <a16:colId xmlns:a16="http://schemas.microsoft.com/office/drawing/2014/main" val="2917096017"/>
                    </a:ext>
                  </a:extLst>
                </a:gridCol>
                <a:gridCol w="1254035">
                  <a:extLst>
                    <a:ext uri="{9D8B030D-6E8A-4147-A177-3AD203B41FA5}">
                      <a16:colId xmlns:a16="http://schemas.microsoft.com/office/drawing/2014/main" val="2716147508"/>
                    </a:ext>
                  </a:extLst>
                </a:gridCol>
                <a:gridCol w="1297577">
                  <a:extLst>
                    <a:ext uri="{9D8B030D-6E8A-4147-A177-3AD203B41FA5}">
                      <a16:colId xmlns:a16="http://schemas.microsoft.com/office/drawing/2014/main" val="4233540587"/>
                    </a:ext>
                  </a:extLst>
                </a:gridCol>
                <a:gridCol w="635726">
                  <a:extLst>
                    <a:ext uri="{9D8B030D-6E8A-4147-A177-3AD203B41FA5}">
                      <a16:colId xmlns:a16="http://schemas.microsoft.com/office/drawing/2014/main" val="2728957675"/>
                    </a:ext>
                  </a:extLst>
                </a:gridCol>
                <a:gridCol w="818605">
                  <a:extLst>
                    <a:ext uri="{9D8B030D-6E8A-4147-A177-3AD203B41FA5}">
                      <a16:colId xmlns:a16="http://schemas.microsoft.com/office/drawing/2014/main" val="3484541568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947423033"/>
                    </a:ext>
                  </a:extLst>
                </a:gridCol>
                <a:gridCol w="600892">
                  <a:extLst>
                    <a:ext uri="{9D8B030D-6E8A-4147-A177-3AD203B41FA5}">
                      <a16:colId xmlns:a16="http://schemas.microsoft.com/office/drawing/2014/main" val="3505358891"/>
                    </a:ext>
                  </a:extLst>
                </a:gridCol>
                <a:gridCol w="618308">
                  <a:extLst>
                    <a:ext uri="{9D8B030D-6E8A-4147-A177-3AD203B41FA5}">
                      <a16:colId xmlns:a16="http://schemas.microsoft.com/office/drawing/2014/main" val="3460527881"/>
                    </a:ext>
                  </a:extLst>
                </a:gridCol>
                <a:gridCol w="539932">
                  <a:extLst>
                    <a:ext uri="{9D8B030D-6E8A-4147-A177-3AD203B41FA5}">
                      <a16:colId xmlns:a16="http://schemas.microsoft.com/office/drawing/2014/main" val="228691684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81068148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534885374"/>
                    </a:ext>
                  </a:extLst>
                </a:gridCol>
                <a:gridCol w="374468">
                  <a:extLst>
                    <a:ext uri="{9D8B030D-6E8A-4147-A177-3AD203B41FA5}">
                      <a16:colId xmlns:a16="http://schemas.microsoft.com/office/drawing/2014/main" val="3955786442"/>
                    </a:ext>
                  </a:extLst>
                </a:gridCol>
                <a:gridCol w="496389">
                  <a:extLst>
                    <a:ext uri="{9D8B030D-6E8A-4147-A177-3AD203B41FA5}">
                      <a16:colId xmlns:a16="http://schemas.microsoft.com/office/drawing/2014/main" val="3444505338"/>
                    </a:ext>
                  </a:extLst>
                </a:gridCol>
                <a:gridCol w="285751">
                  <a:extLst>
                    <a:ext uri="{9D8B030D-6E8A-4147-A177-3AD203B41FA5}">
                      <a16:colId xmlns:a16="http://schemas.microsoft.com/office/drawing/2014/main" val="1424001888"/>
                    </a:ext>
                  </a:extLst>
                </a:gridCol>
              </a:tblGrid>
              <a:tr h="4129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Rank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Building ID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Facility Name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Facility Type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Community Name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County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Building Appraisal</a:t>
                      </a:r>
                      <a:r>
                        <a:rPr lang="en-US" sz="800" u="none" strike="noStrike" baseline="30000" dirty="0">
                          <a:effectLst/>
                        </a:rPr>
                        <a:t>1</a:t>
                      </a:r>
                      <a:endParaRPr lang="en-US" sz="8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Flood Zone Designation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In Floodway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Stream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Depth Grid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Building Damage Percent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Building Loss USD</a:t>
                      </a:r>
                      <a:r>
                        <a:rPr lang="en-US" sz="800" u="none" strike="noStrike" baseline="30000" dirty="0">
                          <a:effectLst/>
                        </a:rPr>
                        <a:t>2</a:t>
                      </a:r>
                      <a:endParaRPr lang="en-US" sz="8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Flood Tool Link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224149"/>
                  </a:ext>
                </a:extLst>
              </a:tr>
              <a:tr h="2501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41-04-0001-0012-0002_127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Mabscott Holiness Church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Religious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Mabscott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RALEIGH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 782,950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Whitestick Creek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18.2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59%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 $ 463,883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2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0644094"/>
                  </a:ext>
                </a:extLst>
              </a:tr>
              <a:tr h="2501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41-08-038A-0053-0000_1400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Whitby Community Church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Religious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Raleigh County*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RALEIGH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   67,230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Spencer Branch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12%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  8,068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3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6189322"/>
                  </a:ext>
                </a:extLst>
              </a:tr>
              <a:tr h="2501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10-02-037S-0024-0000_42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United States Department of Interior Office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Government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Fayette County*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FAYETTE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 750,000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Dunloup Creek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14%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 $ 101,620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4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35604"/>
                  </a:ext>
                </a:extLst>
              </a:tr>
              <a:tr h="2501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10-02-037M-0038-0000_23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New River Gorge Visitor Contact Center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Government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Fayette County*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FAYETTE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 611,294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Dunloup Creek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13%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82,063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5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9542902"/>
                  </a:ext>
                </a:extLst>
              </a:tr>
              <a:tr h="2501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10-02-037M-0028-0000_151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Glen Jean Union Church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Religious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Fayette County*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FAYETTE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 332,840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Dunloup Creek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11%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36,965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6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1522836"/>
                  </a:ext>
                </a:extLst>
              </a:tr>
              <a:tr h="2501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10-08-0006-0141-0000_264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First Baptist Church of Mount Hope and McDonald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Religious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Mount Hope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FAYETTE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 191,820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Dunloup Creek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11%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21,100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7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99033"/>
                  </a:ext>
                </a:extLst>
              </a:tr>
              <a:tr h="2501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41-11-0029-0017-0001_900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Crab Orchard MacArthur PSD Wastewater Treatment Plant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Utility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Raleigh County*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RALEIGH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 $ 1,400,000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Piney Creek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18%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 $ 250,271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8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440213"/>
                  </a:ext>
                </a:extLst>
              </a:tr>
              <a:tr h="2501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10-02-053K-0021-0000_685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Apostolic Pentecoastal of Mount Hope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Religious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Fayette County*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FAYETTE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 175,480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Dunloup Creek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11%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19,303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9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2406776"/>
                  </a:ext>
                </a:extLst>
              </a:tr>
              <a:tr h="2501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41-08-1003-0109-0001_124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Beaver Church Of God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Religious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Raleigh County*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RALEIGH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 497,530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Beaver Creek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3.0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11%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54,685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10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0497491"/>
                  </a:ext>
                </a:extLst>
              </a:tr>
              <a:tr h="2501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41-11-0034-0108-0001_505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Crab Orchard-Mac Arthur PSD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Utility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Raleigh County*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RALEIGH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   26,000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Crab Orchard Creek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11%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  2,937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effectLst/>
                          <a:hlinkClick r:id="rId11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3" marR="6353" marT="63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979453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BD90B00-C3AD-4647-8516-167ADBDD99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630" y="3982066"/>
            <a:ext cx="4615542" cy="1269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550F13-FF41-4206-928C-51381B4E7ECC}"/>
              </a:ext>
            </a:extLst>
          </p:cNvPr>
          <p:cNvSpPr txBox="1"/>
          <p:nvPr/>
        </p:nvSpPr>
        <p:spPr>
          <a:xfrm>
            <a:off x="4746171" y="4485836"/>
            <a:ext cx="3840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en-US" sz="11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United States Department of Interior Office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4699DE-6A64-48B7-8214-AAC3D344C3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1934" y="5327598"/>
            <a:ext cx="6583680" cy="13895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CE4150-5094-41C6-8B25-C1CFCB1E10DB}"/>
              </a:ext>
            </a:extLst>
          </p:cNvPr>
          <p:cNvSpPr txBox="1"/>
          <p:nvPr/>
        </p:nvSpPr>
        <p:spPr>
          <a:xfrm>
            <a:off x="-336912" y="6325314"/>
            <a:ext cx="27388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"/>
            <a:r>
              <a:rPr lang="en-US" sz="11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Crab Orchard MacArthur PSD Wastewater Treatment Plant</a:t>
            </a:r>
          </a:p>
          <a:p>
            <a:pPr algn="r" fontAlgn="b"/>
            <a:endParaRPr lang="en-US" sz="110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DC361-9806-4C42-A51E-A9DB529C9791}"/>
              </a:ext>
            </a:extLst>
          </p:cNvPr>
          <p:cNvSpPr txBox="1"/>
          <p:nvPr/>
        </p:nvSpPr>
        <p:spPr>
          <a:xfrm>
            <a:off x="5145132" y="3942125"/>
            <a:ext cx="3840481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800" dirty="0"/>
              <a:t> Colored cells show building values of greater than $1M.                 </a:t>
            </a:r>
          </a:p>
          <a:p>
            <a:r>
              <a:rPr lang="en-US" sz="1000" b="1" baseline="30000" dirty="0"/>
              <a:t>2</a:t>
            </a:r>
            <a:r>
              <a:rPr lang="en-US" sz="800" dirty="0"/>
              <a:t> Colored cells show building loss of greater than $100K.</a:t>
            </a:r>
          </a:p>
        </p:txBody>
      </p:sp>
    </p:spTree>
    <p:extLst>
      <p:ext uri="{BB962C8B-B14F-4D97-AF65-F5344CB8AC3E}">
        <p14:creationId xmlns:p14="http://schemas.microsoft.com/office/powerpoint/2010/main" val="2597778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</TotalTime>
  <Words>1908</Words>
  <Application>Microsoft Office PowerPoint</Application>
  <PresentationFormat>On-screen Show (4:3)</PresentationFormat>
  <Paragraphs>958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Virginia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Behrang Bidadian</dc:creator>
  <cp:lastModifiedBy>Behrang Bidadian</cp:lastModifiedBy>
  <cp:revision>40</cp:revision>
  <dcterms:created xsi:type="dcterms:W3CDTF">2023-04-26T21:48:20Z</dcterms:created>
  <dcterms:modified xsi:type="dcterms:W3CDTF">2023-07-25T21:28:17Z</dcterms:modified>
</cp:coreProperties>
</file>