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2CC"/>
    <a:srgbClr val="2F5597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1488" y="108"/>
      </p:cViewPr>
      <p:guideLst>
        <p:guide orient="horz" pos="218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88E37-D36C-46D8-9131-0290123AF05F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9F56E-03A4-47DC-A4A1-D00021F19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375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88E37-D36C-46D8-9131-0290123AF05F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9F56E-03A4-47DC-A4A1-D00021F19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775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88E37-D36C-46D8-9131-0290123AF05F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9F56E-03A4-47DC-A4A1-D00021F19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531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88E37-D36C-46D8-9131-0290123AF05F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9F56E-03A4-47DC-A4A1-D00021F19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264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88E37-D36C-46D8-9131-0290123AF05F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9F56E-03A4-47DC-A4A1-D00021F19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206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88E37-D36C-46D8-9131-0290123AF05F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9F56E-03A4-47DC-A4A1-D00021F19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568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88E37-D36C-46D8-9131-0290123AF05F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9F56E-03A4-47DC-A4A1-D00021F19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521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88E37-D36C-46D8-9131-0290123AF05F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9F56E-03A4-47DC-A4A1-D00021F19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876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88E37-D36C-46D8-9131-0290123AF05F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9F56E-03A4-47DC-A4A1-D00021F19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158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88E37-D36C-46D8-9131-0290123AF05F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9F56E-03A4-47DC-A4A1-D00021F19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487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88E37-D36C-46D8-9131-0290123AF05F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9F56E-03A4-47DC-A4A1-D00021F19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302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88E37-D36C-46D8-9131-0290123AF05F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9F56E-03A4-47DC-A4A1-D00021F19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908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mapwv.gov/flood/map/?wkid=102100&amp;x=-9076504.090979218&amp;y=4576900.727457747&amp;l=13&amp;v=2" TargetMode="External"/><Relationship Id="rId13" Type="http://schemas.openxmlformats.org/officeDocument/2006/relationships/hyperlink" Target="https://mapwv.gov/flood/map/?wkid=102100&amp;x=-9096308&amp;y=4575449&amp;l=13&amp;v=2" TargetMode="External"/><Relationship Id="rId3" Type="http://schemas.openxmlformats.org/officeDocument/2006/relationships/hyperlink" Target="https://mapwv.gov/flood/map/?wkid=102100&amp;x=-9096308.304504802&amp;y=4575449.49048036&amp;l=13&amp;v=2" TargetMode="External"/><Relationship Id="rId7" Type="http://schemas.openxmlformats.org/officeDocument/2006/relationships/hyperlink" Target="https://mapwv.gov/flood/map/?wkid=102100&amp;x=-9086086.299644895&amp;y=4595629.679448266&amp;l=13&amp;v=2" TargetMode="External"/><Relationship Id="rId12" Type="http://schemas.openxmlformats.org/officeDocument/2006/relationships/image" Target="../media/image1.png"/><Relationship Id="rId17" Type="http://schemas.openxmlformats.org/officeDocument/2006/relationships/hyperlink" Target="https://mapwv.gov/flood/map/?wkid=102100&amp;x=-9108498&amp;y=4576991&amp;l=13&amp;v=2" TargetMode="External"/><Relationship Id="rId2" Type="http://schemas.openxmlformats.org/officeDocument/2006/relationships/hyperlink" Target="https://mapwv.gov/flood/map/?wkid=102100&amp;x=-9111114.030662563&amp;y=4628132.243861428&amp;l=13&amp;v=2" TargetMode="External"/><Relationship Id="rId16" Type="http://schemas.openxmlformats.org/officeDocument/2006/relationships/hyperlink" Target="Ramage%20Elementary%20School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mapwv.gov/flood/map/?wkid=102100&amp;x=-9056608.395096097&amp;y=4569411.39616585&amp;l=13&amp;v=2" TargetMode="External"/><Relationship Id="rId11" Type="http://schemas.openxmlformats.org/officeDocument/2006/relationships/hyperlink" Target="https://mapwv.gov/flood/map/?wkid=102100&amp;x=-9109205.650352992&amp;y=4568146.292653308&amp;l=13&amp;v=2" TargetMode="External"/><Relationship Id="rId5" Type="http://schemas.openxmlformats.org/officeDocument/2006/relationships/hyperlink" Target="https://mapwv.gov/flood/map/?wkid=102100&amp;x=-9108497.752679156&amp;y=4576990.723588105&amp;l=13&amp;v=2" TargetMode="External"/><Relationship Id="rId15" Type="http://schemas.microsoft.com/office/2007/relationships/hdphoto" Target="../media/hdphoto1.wdp"/><Relationship Id="rId10" Type="http://schemas.openxmlformats.org/officeDocument/2006/relationships/hyperlink" Target="https://mapwv.gov/flood/map/?wkid=102100&amp;x=-9111241.450847901&amp;y=4628091.270078023&amp;l=13&amp;v=2" TargetMode="External"/><Relationship Id="rId4" Type="http://schemas.openxmlformats.org/officeDocument/2006/relationships/hyperlink" Target="https://mapwv.gov/flood/map/?wkid=102100&amp;x=-9109013.022772165&amp;y=4589668.053235925&amp;l=13&amp;v=2" TargetMode="External"/><Relationship Id="rId9" Type="http://schemas.openxmlformats.org/officeDocument/2006/relationships/hyperlink" Target="https://mapwv.gov/flood/map/?wkid=102100&amp;x=-9065116.514834363&amp;y=4555986.046874269&amp;l=13&amp;v=2" TargetMode="External"/><Relationship Id="rId1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mapwv.gov/flood/map/?wkid=102100&amp;x=-9070077&amp;y=4642139&amp;l=13&amp;v=2" TargetMode="External"/><Relationship Id="rId3" Type="http://schemas.openxmlformats.org/officeDocument/2006/relationships/hyperlink" Target="https://mapwv.gov/flood/map/?wkid=102100&amp;x=-9068848.304506944&amp;y=4642448.991905204&amp;l=13&amp;v=2" TargetMode="External"/><Relationship Id="rId7" Type="http://schemas.openxmlformats.org/officeDocument/2006/relationships/hyperlink" Target="https://mapwv.gov/flood/map/?wkid=102100&amp;x=-9055409.856655275&amp;y=4648779.855669322&amp;l=13&amp;v=2" TargetMode="External"/><Relationship Id="rId12" Type="http://schemas.openxmlformats.org/officeDocument/2006/relationships/hyperlink" Target="https://mapwv.gov/flood/map/?wkid=102100&amp;x=-9068848&amp;y=4642449&amp;l=13&amp;v=2" TargetMode="External"/><Relationship Id="rId2" Type="http://schemas.openxmlformats.org/officeDocument/2006/relationships/hyperlink" Target="https://mapwv.gov/flood/map/?wkid=102100&amp;x=-9070077.382559512&amp;y=4642138.735002994&amp;l=13&amp;v=2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mapwv.gov/flood/map/?wkid=102100&amp;x=-9021135.271502042&amp;y=4662445.022074409&amp;l=13&amp;v=2" TargetMode="External"/><Relationship Id="rId11" Type="http://schemas.openxmlformats.org/officeDocument/2006/relationships/image" Target="../media/image4.png"/><Relationship Id="rId5" Type="http://schemas.openxmlformats.org/officeDocument/2006/relationships/hyperlink" Target="https://mapwv.gov/flood/map/?wkid=102100&amp;x=-9055487.469160853&amp;y=4648753.170863412&amp;l=13&amp;v=2" TargetMode="External"/><Relationship Id="rId10" Type="http://schemas.microsoft.com/office/2007/relationships/hdphoto" Target="../media/hdphoto2.wdp"/><Relationship Id="rId4" Type="http://schemas.openxmlformats.org/officeDocument/2006/relationships/hyperlink" Target="https://mapwv.gov/flood/map/?wkid=102100&amp;x=-9070750.548218267&amp;y=4641853.586641003&amp;l=13&amp;v=2" TargetMode="External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s://mapwv.gov/flood/map/?wkid=102100&amp;x=-9102666.881722603&amp;y=4632121.0237492&amp;l=13&amp;v=2" TargetMode="External"/><Relationship Id="rId7" Type="http://schemas.openxmlformats.org/officeDocument/2006/relationships/hyperlink" Target="https://mapwv.gov/flood/map/?wkid=102100&amp;x=-9107374&amp;y=4634045&amp;l=13&amp;v=2" TargetMode="External"/><Relationship Id="rId2" Type="http://schemas.openxmlformats.org/officeDocument/2006/relationships/hyperlink" Target="https://mapwv.gov/flood/map/?wkid=102100&amp;x=-9061445.714105157&amp;y=4669341.01472779&amp;l=13&amp;v=2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mapwv.gov/flood/map/?wkid=102100&amp;x=-9127179.645547587&amp;y=4660443.457917999&amp;l=13&amp;v=2" TargetMode="External"/><Relationship Id="rId5" Type="http://schemas.openxmlformats.org/officeDocument/2006/relationships/hyperlink" Target="https://mapwv.gov/flood/map/?wkid=102100&amp;x=-9098565.38131942&amp;y=4630420.86556943&amp;l=13&amp;v=2" TargetMode="External"/><Relationship Id="rId10" Type="http://schemas.openxmlformats.org/officeDocument/2006/relationships/image" Target="../media/image6.png"/><Relationship Id="rId4" Type="http://schemas.openxmlformats.org/officeDocument/2006/relationships/hyperlink" Target="https://mapwv.gov/flood/map/?wkid=102100&amp;x=-9107373.91495998&amp;y=4634044.596672266&amp;l=13&amp;v=2" TargetMode="External"/><Relationship Id="rId9" Type="http://schemas.openxmlformats.org/officeDocument/2006/relationships/hyperlink" Target="https://mapwv.gov/flood/map/?wkid=102100&amp;x=-9102667&amp;y=4632121&amp;l=13&amp;v=2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mapwv.gov/flood/map/?wkid=102100&amp;x=-9077551.058582496&amp;y=4606794.969868071&amp;l=13&amp;v=2" TargetMode="External"/><Relationship Id="rId13" Type="http://schemas.openxmlformats.org/officeDocument/2006/relationships/hyperlink" Target="https://mapwv.gov/flood/map/?wkid=102100&amp;x=-9064611&amp;y=4610127&amp;l=13&amp;v=2" TargetMode="External"/><Relationship Id="rId3" Type="http://schemas.openxmlformats.org/officeDocument/2006/relationships/hyperlink" Target="https://mapwv.gov/flood/map/?wkid=102100&amp;x=-9076952.70507621&amp;y=4612377.06859138&amp;l=13&amp;v=2" TargetMode="External"/><Relationship Id="rId7" Type="http://schemas.openxmlformats.org/officeDocument/2006/relationships/hyperlink" Target="https://mapwv.gov/flood/map/?wkid=102100&amp;x=-9076597.01603735&amp;y=4611156.014018711&amp;l=13&amp;v=2" TargetMode="External"/><Relationship Id="rId12" Type="http://schemas.openxmlformats.org/officeDocument/2006/relationships/image" Target="../media/image7.png"/><Relationship Id="rId2" Type="http://schemas.openxmlformats.org/officeDocument/2006/relationships/hyperlink" Target="https://mapwv.gov/flood/map/?wkid=102100&amp;x=-9064610.708345225&amp;y=4610127.307289232&amp;l=13&amp;v=2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mapwv.gov/flood/map/?wkid=102100&amp;x=-9075032.951810865&amp;y=4610621.896999017&amp;l=13&amp;v=2" TargetMode="External"/><Relationship Id="rId11" Type="http://schemas.openxmlformats.org/officeDocument/2006/relationships/hyperlink" Target="https://mapwv.gov/flood/map/?wkid=102100&amp;x=-9078989.552642256&amp;y=4623607.299097535&amp;l=13&amp;v=2" TargetMode="External"/><Relationship Id="rId5" Type="http://schemas.openxmlformats.org/officeDocument/2006/relationships/hyperlink" Target="https://mapwv.gov/flood/map/?wkid=102100&amp;x=-9067186.888714088&amp;y=4609817.642805586&amp;l=13&amp;v=2" TargetMode="External"/><Relationship Id="rId15" Type="http://schemas.openxmlformats.org/officeDocument/2006/relationships/hyperlink" Target="https://mapwv.gov/flood/map/?wkid=102100&amp;x=-9076953&amp;y=4612377&amp;l=13&amp;v=2" TargetMode="External"/><Relationship Id="rId10" Type="http://schemas.openxmlformats.org/officeDocument/2006/relationships/hyperlink" Target="https://mapwv.gov/flood/map/?wkid=102100&amp;x=-9078842.072239392&amp;y=4622043.661966709&amp;l=13&amp;v=2" TargetMode="External"/><Relationship Id="rId4" Type="http://schemas.openxmlformats.org/officeDocument/2006/relationships/hyperlink" Target="https://mapwv.gov/flood/map/?wkid=102100&amp;x=-9064432.984440463&amp;y=4609901.69586035&amp;l=13&amp;v=2" TargetMode="External"/><Relationship Id="rId9" Type="http://schemas.openxmlformats.org/officeDocument/2006/relationships/hyperlink" Target="https://mapwv.gov/flood/map/?wkid=102100&amp;x=-9044814.967568723&amp;y=4593034.702818444&amp;l=13&amp;v=2" TargetMode="External"/><Relationship Id="rId1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hyperlink" Target="https://mapwv.gov/flood/map/?wkid=102100&amp;x=-9032856.59906503&amp;y=4544068.354431079&amp;l=13&amp;v=2" TargetMode="External"/><Relationship Id="rId7" Type="http://schemas.openxmlformats.org/officeDocument/2006/relationships/hyperlink" Target="https://mapwv.gov/flood/map/?wkid=102100&amp;x=-9040606&amp;y=4547784&amp;l=13&amp;v=2" TargetMode="External"/><Relationship Id="rId12" Type="http://schemas.openxmlformats.org/officeDocument/2006/relationships/hyperlink" Target="https://mapwv.gov/flood/map/?wkid=102100&amp;x=-9032857&amp;y=4544068&amp;l=13&amp;v=2" TargetMode="External"/><Relationship Id="rId2" Type="http://schemas.openxmlformats.org/officeDocument/2006/relationships/hyperlink" Target="https://mapwv.gov/flood/map/?wkid=102100&amp;x=-9040606.070573606&amp;y=4547784.2957729595&amp;l=13&amp;v=2" TargetMode="Externa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11.png"/><Relationship Id="rId5" Type="http://schemas.openxmlformats.org/officeDocument/2006/relationships/image" Target="../media/image9.png"/><Relationship Id="rId10" Type="http://schemas.openxmlformats.org/officeDocument/2006/relationships/hyperlink" Target="https://mapwv.gov/flood/map/?wkid=102100&amp;x=-9040214&amp;y=4547241&amp;l=13&amp;v=2" TargetMode="External"/><Relationship Id="rId4" Type="http://schemas.openxmlformats.org/officeDocument/2006/relationships/hyperlink" Target="https://mapwv.gov/flood/map/?wkid=102100&amp;x=-9040213.96180486&amp;y=4547241.212786821&amp;l=13&amp;v=2" TargetMode="External"/><Relationship Id="rId9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DCD0F9A-A4FC-4C16-987D-EAFE4FE026EF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Essential Facilities in Coal Watershed</a:t>
            </a:r>
          </a:p>
          <a:p>
            <a:pPr marL="174625"/>
            <a:r>
              <a:rPr lang="en-US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4625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Ranked by Damage Loss</a:t>
            </a:r>
            <a:endParaRPr lang="en-US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8226941"/>
              </p:ext>
            </p:extLst>
          </p:nvPr>
        </p:nvGraphicFramePr>
        <p:xfrm>
          <a:off x="284673" y="990998"/>
          <a:ext cx="8574654" cy="3425232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423313">
                  <a:extLst>
                    <a:ext uri="{9D8B030D-6E8A-4147-A177-3AD203B41FA5}">
                      <a16:colId xmlns:a16="http://schemas.microsoft.com/office/drawing/2014/main" val="2632301730"/>
                    </a:ext>
                  </a:extLst>
                </a:gridCol>
                <a:gridCol w="1465869">
                  <a:extLst>
                    <a:ext uri="{9D8B030D-6E8A-4147-A177-3AD203B41FA5}">
                      <a16:colId xmlns:a16="http://schemas.microsoft.com/office/drawing/2014/main" val="847556743"/>
                    </a:ext>
                  </a:extLst>
                </a:gridCol>
                <a:gridCol w="1578634">
                  <a:extLst>
                    <a:ext uri="{9D8B030D-6E8A-4147-A177-3AD203B41FA5}">
                      <a16:colId xmlns:a16="http://schemas.microsoft.com/office/drawing/2014/main" val="1184419916"/>
                    </a:ext>
                  </a:extLst>
                </a:gridCol>
                <a:gridCol w="500332">
                  <a:extLst>
                    <a:ext uri="{9D8B030D-6E8A-4147-A177-3AD203B41FA5}">
                      <a16:colId xmlns:a16="http://schemas.microsoft.com/office/drawing/2014/main" val="2666655920"/>
                    </a:ext>
                  </a:extLst>
                </a:gridCol>
                <a:gridCol w="569343">
                  <a:extLst>
                    <a:ext uri="{9D8B030D-6E8A-4147-A177-3AD203B41FA5}">
                      <a16:colId xmlns:a16="http://schemas.microsoft.com/office/drawing/2014/main" val="3628805607"/>
                    </a:ext>
                  </a:extLst>
                </a:gridCol>
                <a:gridCol w="543465">
                  <a:extLst>
                    <a:ext uri="{9D8B030D-6E8A-4147-A177-3AD203B41FA5}">
                      <a16:colId xmlns:a16="http://schemas.microsoft.com/office/drawing/2014/main" val="1917554593"/>
                    </a:ext>
                  </a:extLst>
                </a:gridCol>
                <a:gridCol w="500332">
                  <a:extLst>
                    <a:ext uri="{9D8B030D-6E8A-4147-A177-3AD203B41FA5}">
                      <a16:colId xmlns:a16="http://schemas.microsoft.com/office/drawing/2014/main" val="2785285504"/>
                    </a:ext>
                  </a:extLst>
                </a:gridCol>
                <a:gridCol w="621101">
                  <a:extLst>
                    <a:ext uri="{9D8B030D-6E8A-4147-A177-3AD203B41FA5}">
                      <a16:colId xmlns:a16="http://schemas.microsoft.com/office/drawing/2014/main" val="2402040175"/>
                    </a:ext>
                  </a:extLst>
                </a:gridCol>
                <a:gridCol w="465827">
                  <a:extLst>
                    <a:ext uri="{9D8B030D-6E8A-4147-A177-3AD203B41FA5}">
                      <a16:colId xmlns:a16="http://schemas.microsoft.com/office/drawing/2014/main" val="1318080776"/>
                    </a:ext>
                  </a:extLst>
                </a:gridCol>
                <a:gridCol w="595223">
                  <a:extLst>
                    <a:ext uri="{9D8B030D-6E8A-4147-A177-3AD203B41FA5}">
                      <a16:colId xmlns:a16="http://schemas.microsoft.com/office/drawing/2014/main" val="206294063"/>
                    </a:ext>
                  </a:extLst>
                </a:gridCol>
                <a:gridCol w="448573">
                  <a:extLst>
                    <a:ext uri="{9D8B030D-6E8A-4147-A177-3AD203B41FA5}">
                      <a16:colId xmlns:a16="http://schemas.microsoft.com/office/drawing/2014/main" val="3371635945"/>
                    </a:ext>
                  </a:extLst>
                </a:gridCol>
                <a:gridCol w="465827">
                  <a:extLst>
                    <a:ext uri="{9D8B030D-6E8A-4147-A177-3AD203B41FA5}">
                      <a16:colId xmlns:a16="http://schemas.microsoft.com/office/drawing/2014/main" val="2777523793"/>
                    </a:ext>
                  </a:extLst>
                </a:gridCol>
                <a:gridCol w="396815">
                  <a:extLst>
                    <a:ext uri="{9D8B030D-6E8A-4147-A177-3AD203B41FA5}">
                      <a16:colId xmlns:a16="http://schemas.microsoft.com/office/drawing/2014/main" val="4074197157"/>
                    </a:ext>
                  </a:extLst>
                </a:gridCol>
              </a:tblGrid>
              <a:tr h="4944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Rank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Building ID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Facility Name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Facility Type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Community Name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County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Building Appraisal</a:t>
                      </a:r>
                      <a:r>
                        <a:rPr lang="en-US" sz="800" b="1" u="none" strike="noStrike" baseline="30000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en-US" sz="800" b="1" i="0" u="none" strike="noStrike" baseline="30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Flood  Zone Designation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In Floodway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Stream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Building Damage Percent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Building Loss USD</a:t>
                      </a:r>
                      <a:r>
                        <a:rPr lang="en-US" sz="800" b="1" u="none" strike="noStrike" baseline="3000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n-US" sz="800" b="1" i="0" u="none" strike="noStrike" baseline="30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Flood Tool Link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3944767"/>
                  </a:ext>
                </a:extLst>
              </a:tr>
              <a:tr h="26543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1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20-16-012F-0005-0000_7776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Andrews Heights Elementary School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School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Kanawha County*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KANAWHA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$2,754,743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AE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No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Coal River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9%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$247,927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sng" strike="noStrike" dirty="0">
                          <a:effectLst/>
                          <a:hlinkClick r:id="rId2"/>
                        </a:rPr>
                        <a:t>FT</a:t>
                      </a:r>
                      <a:endParaRPr lang="en-US" sz="8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256482"/>
                  </a:ext>
                </a:extLst>
              </a:tr>
              <a:tr h="26543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2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03-01-018A-0001-0000_338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Van Elementary School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School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Boone County*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BOONE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$1,878,640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AE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Yes</a:t>
                      </a:r>
                      <a:endParaRPr lang="en-US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Pond Fork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10%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$185,985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sng" strike="noStrike" dirty="0">
                          <a:effectLst/>
                          <a:hlinkClick r:id="rId3"/>
                        </a:rPr>
                        <a:t>FT</a:t>
                      </a:r>
                      <a:endParaRPr lang="en-US" sz="8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1958917"/>
                  </a:ext>
                </a:extLst>
              </a:tr>
              <a:tr h="26543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3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03-03-0003-0063-0000_404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Madison Middle School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School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Madison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BOONE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$2,901,390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AE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No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Little Coal River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6%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$159,576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sng" strike="noStrike" dirty="0">
                          <a:effectLst/>
                          <a:hlinkClick r:id="rId4"/>
                        </a:rPr>
                        <a:t>FT</a:t>
                      </a:r>
                      <a:endParaRPr lang="en-US" sz="8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2561207"/>
                  </a:ext>
                </a:extLst>
              </a:tr>
              <a:tr h="26543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03-08-0026-0082-0000_15908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Ramage Elementary School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School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Boone County*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BOONE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$1,224,740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AE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Yes</a:t>
                      </a:r>
                      <a:endParaRPr lang="en-US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Spruce Fork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10%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$122,474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sng" strike="noStrike" dirty="0">
                          <a:effectLst/>
                          <a:hlinkClick r:id="rId5"/>
                        </a:rPr>
                        <a:t>FT</a:t>
                      </a:r>
                      <a:endParaRPr lang="en-US" sz="8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881804"/>
                  </a:ext>
                </a:extLst>
              </a:tr>
              <a:tr h="26543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41-02-0009-0122-0002_4851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Clear Fork District Elementary School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School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Raleigh County*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RALEIGH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$745,960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AE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No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Clear Fork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15%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$110,402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sng" strike="noStrike" dirty="0">
                          <a:effectLst/>
                          <a:hlinkClick r:id="rId6"/>
                        </a:rPr>
                        <a:t>FT</a:t>
                      </a:r>
                      <a:endParaRPr lang="en-US" sz="8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5053439"/>
                  </a:ext>
                </a:extLst>
              </a:tr>
              <a:tr h="2826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6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03-06-0011-0040-0000_10008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Sherman High School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School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Boone County*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BOONE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$2,928,440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AE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No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Big Coal River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3%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$84,925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sng" strike="noStrike" dirty="0">
                          <a:effectLst/>
                          <a:hlinkClick r:id="rId7"/>
                        </a:rPr>
                        <a:t>FT</a:t>
                      </a:r>
                      <a:endParaRPr lang="en-US" sz="8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8210827"/>
                  </a:ext>
                </a:extLst>
              </a:tr>
              <a:tr h="29838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7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03-09-0001-0056-0000_37949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Whitesville Elementary School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School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Whitesville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BOONE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$1,998,440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AE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No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Big Coal River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3%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$61,952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sng" strike="noStrike" dirty="0">
                          <a:effectLst/>
                          <a:hlinkClick r:id="rId8"/>
                        </a:rPr>
                        <a:t>FT</a:t>
                      </a:r>
                      <a:endParaRPr lang="en-US" sz="8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6732636"/>
                  </a:ext>
                </a:extLst>
              </a:tr>
              <a:tr h="3850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8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41-05-0021-0018-0003_172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Coal River Volunteer Fire Department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Fire Station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Raleigh County*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RALEIGH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$608,100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A (Advisory Flood Heights available)</a:t>
                      </a:r>
                      <a:endParaRPr lang="en-US" sz="800" b="0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No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Marsh Fork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9%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$51,689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sng" strike="noStrike" dirty="0">
                          <a:effectLst/>
                          <a:hlinkClick r:id="rId9"/>
                        </a:rPr>
                        <a:t>FT</a:t>
                      </a:r>
                      <a:endParaRPr lang="en-US" sz="8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2658848"/>
                  </a:ext>
                </a:extLst>
              </a:tr>
              <a:tr h="26543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9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20-16-012F-0005-0001_7826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Tornado Volunteer Fire Department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Fire Station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Kanawha County*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KANAWHA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$120,000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AE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No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Coal River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27%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$32,520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sng" strike="noStrike" dirty="0">
                          <a:effectLst/>
                          <a:hlinkClick r:id="rId10"/>
                        </a:rPr>
                        <a:t>FT</a:t>
                      </a:r>
                      <a:endParaRPr lang="en-US" sz="8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8063390"/>
                  </a:ext>
                </a:extLst>
              </a:tr>
              <a:tr h="3556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10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23-04-0080-0012-0000_25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Sharples Volunteer Fire Department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Fire Station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Logan County*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LOGAN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$304,314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A (Advisory Flood Heights available)</a:t>
                      </a:r>
                      <a:endParaRPr lang="en-US" sz="800" b="0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No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Spruce Fork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8%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$27,084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sng" strike="noStrike" dirty="0">
                          <a:effectLst/>
                          <a:hlinkClick r:id="rId11"/>
                        </a:rPr>
                        <a:t>FT</a:t>
                      </a:r>
                      <a:endParaRPr lang="en-US" sz="8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2259488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1603" y="4740385"/>
            <a:ext cx="2661102" cy="169985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06794" y="6515808"/>
            <a:ext cx="1489510" cy="2308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b"/>
            <a:r>
              <a:rPr lang="en-US" sz="900" b="1" dirty="0"/>
              <a:t>03-01-018A-0001-0000_338</a:t>
            </a:r>
            <a:endParaRPr lang="en-US" sz="9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77869" y="6500419"/>
            <a:ext cx="141096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US" sz="1000" b="1" dirty="0">
                <a:hlinkClick r:id="rId13"/>
              </a:rPr>
              <a:t>Van Elementary School</a:t>
            </a:r>
            <a:endParaRPr lang="en-US" sz="10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3340" y="4736669"/>
            <a:ext cx="5703866" cy="169985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284798" y="6515808"/>
            <a:ext cx="1595309" cy="2308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b"/>
            <a:r>
              <a:rPr lang="en-US" sz="900" b="1" dirty="0"/>
              <a:t>03-08-0026-0082-0000_15908</a:t>
            </a:r>
            <a:endParaRPr lang="en-US" sz="9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ectangle 9">
            <a:hlinkClick r:id="rId16" action="ppaction://hlinkfile"/>
          </p:cNvPr>
          <p:cNvSpPr/>
          <p:nvPr/>
        </p:nvSpPr>
        <p:spPr>
          <a:xfrm>
            <a:off x="6106660" y="6515808"/>
            <a:ext cx="163057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US" sz="1000" b="1" dirty="0">
                <a:hlinkClick r:id="rId17"/>
              </a:rPr>
              <a:t>Ramage Elementary School</a:t>
            </a:r>
            <a:endParaRPr lang="en-US" sz="10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AD73F4-5805-4D5B-8EC6-753CF3408B62}"/>
              </a:ext>
            </a:extLst>
          </p:cNvPr>
          <p:cNvSpPr txBox="1"/>
          <p:nvPr/>
        </p:nvSpPr>
        <p:spPr>
          <a:xfrm>
            <a:off x="281963" y="4451066"/>
            <a:ext cx="8574654" cy="2154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b="1" baseline="30000" dirty="0"/>
              <a:t>1</a:t>
            </a:r>
            <a:r>
              <a:rPr lang="en-US" sz="800" dirty="0"/>
              <a:t> Colored cells show building values of greater than $1M.                  </a:t>
            </a:r>
            <a:r>
              <a:rPr lang="en-US" sz="1000" b="1" baseline="30000" dirty="0"/>
              <a:t>2</a:t>
            </a:r>
            <a:r>
              <a:rPr lang="en-US" sz="800" dirty="0"/>
              <a:t> Colored cells show building loss of greater than $100K.</a:t>
            </a:r>
          </a:p>
        </p:txBody>
      </p:sp>
    </p:spTree>
    <p:extLst>
      <p:ext uri="{BB962C8B-B14F-4D97-AF65-F5344CB8AC3E}">
        <p14:creationId xmlns:p14="http://schemas.microsoft.com/office/powerpoint/2010/main" val="4352998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DCD0F9A-A4FC-4C16-987D-EAFE4FE026EF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Essential Facilities in Elk Watershed</a:t>
            </a:r>
          </a:p>
          <a:p>
            <a:pPr marL="174625"/>
            <a:r>
              <a:rPr lang="en-US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4625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Ranked by Damage Loss</a:t>
            </a:r>
            <a:endParaRPr lang="en-US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2273983"/>
              </p:ext>
            </p:extLst>
          </p:nvPr>
        </p:nvGraphicFramePr>
        <p:xfrm>
          <a:off x="456660" y="1047409"/>
          <a:ext cx="8230679" cy="2419691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415101">
                  <a:extLst>
                    <a:ext uri="{9D8B030D-6E8A-4147-A177-3AD203B41FA5}">
                      <a16:colId xmlns:a16="http://schemas.microsoft.com/office/drawing/2014/main" val="920986718"/>
                    </a:ext>
                  </a:extLst>
                </a:gridCol>
                <a:gridCol w="1276756">
                  <a:extLst>
                    <a:ext uri="{9D8B030D-6E8A-4147-A177-3AD203B41FA5}">
                      <a16:colId xmlns:a16="http://schemas.microsoft.com/office/drawing/2014/main" val="2170460498"/>
                    </a:ext>
                  </a:extLst>
                </a:gridCol>
                <a:gridCol w="1155940">
                  <a:extLst>
                    <a:ext uri="{9D8B030D-6E8A-4147-A177-3AD203B41FA5}">
                      <a16:colId xmlns:a16="http://schemas.microsoft.com/office/drawing/2014/main" val="2271549233"/>
                    </a:ext>
                  </a:extLst>
                </a:gridCol>
                <a:gridCol w="543464">
                  <a:extLst>
                    <a:ext uri="{9D8B030D-6E8A-4147-A177-3AD203B41FA5}">
                      <a16:colId xmlns:a16="http://schemas.microsoft.com/office/drawing/2014/main" val="3611648380"/>
                    </a:ext>
                  </a:extLst>
                </a:gridCol>
                <a:gridCol w="802256">
                  <a:extLst>
                    <a:ext uri="{9D8B030D-6E8A-4147-A177-3AD203B41FA5}">
                      <a16:colId xmlns:a16="http://schemas.microsoft.com/office/drawing/2014/main" val="1518307906"/>
                    </a:ext>
                  </a:extLst>
                </a:gridCol>
                <a:gridCol w="539070">
                  <a:extLst>
                    <a:ext uri="{9D8B030D-6E8A-4147-A177-3AD203B41FA5}">
                      <a16:colId xmlns:a16="http://schemas.microsoft.com/office/drawing/2014/main" val="184543611"/>
                    </a:ext>
                  </a:extLst>
                </a:gridCol>
                <a:gridCol w="650836">
                  <a:extLst>
                    <a:ext uri="{9D8B030D-6E8A-4147-A177-3AD203B41FA5}">
                      <a16:colId xmlns:a16="http://schemas.microsoft.com/office/drawing/2014/main" val="3449019821"/>
                    </a:ext>
                  </a:extLst>
                </a:gridCol>
                <a:gridCol w="536095">
                  <a:extLst>
                    <a:ext uri="{9D8B030D-6E8A-4147-A177-3AD203B41FA5}">
                      <a16:colId xmlns:a16="http://schemas.microsoft.com/office/drawing/2014/main" val="778548554"/>
                    </a:ext>
                  </a:extLst>
                </a:gridCol>
                <a:gridCol w="516867">
                  <a:extLst>
                    <a:ext uri="{9D8B030D-6E8A-4147-A177-3AD203B41FA5}">
                      <a16:colId xmlns:a16="http://schemas.microsoft.com/office/drawing/2014/main" val="779987480"/>
                    </a:ext>
                  </a:extLst>
                </a:gridCol>
                <a:gridCol w="512237">
                  <a:extLst>
                    <a:ext uri="{9D8B030D-6E8A-4147-A177-3AD203B41FA5}">
                      <a16:colId xmlns:a16="http://schemas.microsoft.com/office/drawing/2014/main" val="1079067310"/>
                    </a:ext>
                  </a:extLst>
                </a:gridCol>
                <a:gridCol w="432397">
                  <a:extLst>
                    <a:ext uri="{9D8B030D-6E8A-4147-A177-3AD203B41FA5}">
                      <a16:colId xmlns:a16="http://schemas.microsoft.com/office/drawing/2014/main" val="1452231799"/>
                    </a:ext>
                  </a:extLst>
                </a:gridCol>
                <a:gridCol w="434559">
                  <a:extLst>
                    <a:ext uri="{9D8B030D-6E8A-4147-A177-3AD203B41FA5}">
                      <a16:colId xmlns:a16="http://schemas.microsoft.com/office/drawing/2014/main" val="1183597366"/>
                    </a:ext>
                  </a:extLst>
                </a:gridCol>
                <a:gridCol w="415101">
                  <a:extLst>
                    <a:ext uri="{9D8B030D-6E8A-4147-A177-3AD203B41FA5}">
                      <a16:colId xmlns:a16="http://schemas.microsoft.com/office/drawing/2014/main" val="2590709741"/>
                    </a:ext>
                  </a:extLst>
                </a:gridCol>
              </a:tblGrid>
              <a:tr h="4643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Rank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Building ID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Facility Name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Facility Type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Community Name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County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Building Appraisal</a:t>
                      </a:r>
                      <a:r>
                        <a:rPr lang="en-US" sz="800" b="1" u="none" strike="noStrike" baseline="30000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en-US" sz="800" b="1" i="0" u="none" strike="noStrike" baseline="30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Flood Zone Designation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In Floodway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Stream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Building Damage Percent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Building Loss USD</a:t>
                      </a:r>
                      <a:r>
                        <a:rPr lang="en-US" sz="800" b="1" u="none" strike="noStrike" baseline="3000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n-US" sz="800" b="1" i="0" u="none" strike="noStrike" baseline="30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Flood Tool Link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6308574"/>
                  </a:ext>
                </a:extLst>
              </a:tr>
              <a:tr h="2998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1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20-15-0023-0078-0000_5090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Elkview Middle School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School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Kanawha County*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KANAWHA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$11,453,001 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AE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No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Elk River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3%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$297,778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sng" strike="noStrike" dirty="0">
                          <a:effectLst/>
                          <a:hlinkClick r:id="rId2"/>
                        </a:rPr>
                        <a:t>FT</a:t>
                      </a:r>
                      <a:endParaRPr lang="en-US" sz="800" b="0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4310281"/>
                  </a:ext>
                </a:extLst>
              </a:tr>
              <a:tr h="2998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2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20-15-0023-0077-0000_5120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Bridge/Clendenin Elementary School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School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Kanawha County*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KANAWHA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$1,904,230 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AE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Yes</a:t>
                      </a:r>
                      <a:endParaRPr lang="en-US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Elk River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9%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$171,381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sng" strike="noStrike" dirty="0">
                          <a:effectLst/>
                          <a:hlinkClick r:id="rId3"/>
                        </a:rPr>
                        <a:t>FT</a:t>
                      </a:r>
                      <a:endParaRPr lang="en-US" sz="800" b="0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9504230"/>
                  </a:ext>
                </a:extLst>
              </a:tr>
              <a:tr h="45586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3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20-15-023A-0081-0000_902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Kanawha County Sheriff's Office - Elkview Detachment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Police Station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Kanawha County*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KANAWHA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$804,700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AE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Yes</a:t>
                      </a:r>
                      <a:endParaRPr lang="en-US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Elk River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10%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$82,079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sng" strike="noStrike" dirty="0">
                          <a:effectLst/>
                          <a:hlinkClick r:id="rId4"/>
                        </a:rPr>
                        <a:t>FT</a:t>
                      </a:r>
                      <a:endParaRPr lang="en-US" sz="800" b="0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5798965"/>
                  </a:ext>
                </a:extLst>
              </a:tr>
              <a:tr h="2998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20-02-0007-0034-0000_103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Clendenin Police Department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Police Station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Clendenin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KANAWHA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$185,340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AE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No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Elk River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16%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$30,025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sng" strike="noStrike" dirty="0">
                          <a:effectLst/>
                          <a:hlinkClick r:id="rId5"/>
                        </a:rPr>
                        <a:t>FT</a:t>
                      </a:r>
                      <a:endParaRPr lang="en-US" sz="800" b="0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2594562"/>
                  </a:ext>
                </a:extLst>
              </a:tr>
              <a:tr h="2998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08-04-0015-0002-0003_5462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Big Otter Volunteer Fire Department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Fire Station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Clay County*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CLAY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$264,800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AE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No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Big Otter Creek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9%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$22,508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sng" strike="noStrike" dirty="0">
                          <a:effectLst/>
                          <a:hlinkClick r:id="rId6"/>
                        </a:rPr>
                        <a:t>FT</a:t>
                      </a:r>
                      <a:endParaRPr lang="en-US" sz="800" b="0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5662636"/>
                  </a:ext>
                </a:extLst>
              </a:tr>
              <a:tr h="2998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6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20-02-0007-0040-0000_109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Clendenin Volunteer Fire Department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Fire Station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Clendenin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KANAWHA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$80,000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AE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No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Elk River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16%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$12,880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sng" strike="noStrike" dirty="0">
                          <a:effectLst/>
                          <a:hlinkClick r:id="rId7"/>
                        </a:rPr>
                        <a:t>FT</a:t>
                      </a:r>
                      <a:endParaRPr lang="en-US" sz="800" b="0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7294125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456660" y="6110456"/>
            <a:ext cx="1537600" cy="2308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ctr"/>
            <a:r>
              <a:rPr lang="en-US" sz="900" b="1" dirty="0"/>
              <a:t>20-15-0023-0078-0000_5090</a:t>
            </a:r>
            <a:endParaRPr lang="en-US" sz="9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64208" y="6102761"/>
            <a:ext cx="138211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n-US" sz="1000" b="1" dirty="0">
                <a:hlinkClick r:id="rId8"/>
              </a:rPr>
              <a:t>Elkview Middle School</a:t>
            </a:r>
            <a:endParaRPr lang="en-US" sz="10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r="24953"/>
          <a:stretch/>
        </p:blipFill>
        <p:spPr>
          <a:xfrm>
            <a:off x="456660" y="3966587"/>
            <a:ext cx="3919879" cy="20892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12333" y="3966587"/>
            <a:ext cx="4175006" cy="208928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71999" y="6134357"/>
            <a:ext cx="1537600" cy="2308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b"/>
            <a:r>
              <a:rPr lang="en-US" sz="900" b="1" dirty="0"/>
              <a:t>20-15-0023-0077-0000_5120</a:t>
            </a:r>
            <a:endParaRPr lang="en-US" sz="9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550214" y="6104978"/>
            <a:ext cx="213712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US" sz="1000" b="1" dirty="0">
                <a:hlinkClick r:id="rId12"/>
              </a:rPr>
              <a:t>Bridge/Clendenin Elementary School</a:t>
            </a:r>
            <a:endParaRPr lang="en-US" sz="10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258906-2D8C-4679-A10E-122A4EF10DBC}"/>
              </a:ext>
            </a:extLst>
          </p:cNvPr>
          <p:cNvSpPr txBox="1"/>
          <p:nvPr/>
        </p:nvSpPr>
        <p:spPr>
          <a:xfrm>
            <a:off x="456660" y="3519139"/>
            <a:ext cx="8230679" cy="2154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b="1" baseline="30000" dirty="0"/>
              <a:t>1</a:t>
            </a:r>
            <a:r>
              <a:rPr lang="en-US" sz="800" dirty="0"/>
              <a:t> Colored cells show building values of greater than $1M.                  </a:t>
            </a:r>
            <a:r>
              <a:rPr lang="en-US" sz="1000" b="1" baseline="30000" dirty="0"/>
              <a:t>2</a:t>
            </a:r>
            <a:r>
              <a:rPr lang="en-US" sz="800" dirty="0"/>
              <a:t> Colored cells show building loss of greater than $100K.</a:t>
            </a:r>
          </a:p>
        </p:txBody>
      </p:sp>
    </p:spTree>
    <p:extLst>
      <p:ext uri="{BB962C8B-B14F-4D97-AF65-F5344CB8AC3E}">
        <p14:creationId xmlns:p14="http://schemas.microsoft.com/office/powerpoint/2010/main" val="1160855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DCD0F9A-A4FC-4C16-987D-EAFE4FE026EF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Essential Facilities in Lower Kanawha Watershed</a:t>
            </a:r>
          </a:p>
          <a:p>
            <a:pPr marL="174625"/>
            <a:r>
              <a:rPr lang="en-US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4625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Ranked by Damage Loss</a:t>
            </a:r>
            <a:endParaRPr lang="en-US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3590452"/>
              </p:ext>
            </p:extLst>
          </p:nvPr>
        </p:nvGraphicFramePr>
        <p:xfrm>
          <a:off x="379563" y="1301449"/>
          <a:ext cx="8341745" cy="2397885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362309">
                  <a:extLst>
                    <a:ext uri="{9D8B030D-6E8A-4147-A177-3AD203B41FA5}">
                      <a16:colId xmlns:a16="http://schemas.microsoft.com/office/drawing/2014/main" val="55742458"/>
                    </a:ext>
                  </a:extLst>
                </a:gridCol>
                <a:gridCol w="1328468">
                  <a:extLst>
                    <a:ext uri="{9D8B030D-6E8A-4147-A177-3AD203B41FA5}">
                      <a16:colId xmlns:a16="http://schemas.microsoft.com/office/drawing/2014/main" val="1085767702"/>
                    </a:ext>
                  </a:extLst>
                </a:gridCol>
                <a:gridCol w="1250830">
                  <a:extLst>
                    <a:ext uri="{9D8B030D-6E8A-4147-A177-3AD203B41FA5}">
                      <a16:colId xmlns:a16="http://schemas.microsoft.com/office/drawing/2014/main" val="2998138833"/>
                    </a:ext>
                  </a:extLst>
                </a:gridCol>
                <a:gridCol w="595222">
                  <a:extLst>
                    <a:ext uri="{9D8B030D-6E8A-4147-A177-3AD203B41FA5}">
                      <a16:colId xmlns:a16="http://schemas.microsoft.com/office/drawing/2014/main" val="1544347656"/>
                    </a:ext>
                  </a:extLst>
                </a:gridCol>
                <a:gridCol w="707366">
                  <a:extLst>
                    <a:ext uri="{9D8B030D-6E8A-4147-A177-3AD203B41FA5}">
                      <a16:colId xmlns:a16="http://schemas.microsoft.com/office/drawing/2014/main" val="2390483294"/>
                    </a:ext>
                  </a:extLst>
                </a:gridCol>
                <a:gridCol w="526212">
                  <a:extLst>
                    <a:ext uri="{9D8B030D-6E8A-4147-A177-3AD203B41FA5}">
                      <a16:colId xmlns:a16="http://schemas.microsoft.com/office/drawing/2014/main" val="899338671"/>
                    </a:ext>
                  </a:extLst>
                </a:gridCol>
                <a:gridCol w="577970">
                  <a:extLst>
                    <a:ext uri="{9D8B030D-6E8A-4147-A177-3AD203B41FA5}">
                      <a16:colId xmlns:a16="http://schemas.microsoft.com/office/drawing/2014/main" val="3010007381"/>
                    </a:ext>
                  </a:extLst>
                </a:gridCol>
                <a:gridCol w="621102">
                  <a:extLst>
                    <a:ext uri="{9D8B030D-6E8A-4147-A177-3AD203B41FA5}">
                      <a16:colId xmlns:a16="http://schemas.microsoft.com/office/drawing/2014/main" val="1052833368"/>
                    </a:ext>
                  </a:extLst>
                </a:gridCol>
                <a:gridCol w="474452">
                  <a:extLst>
                    <a:ext uri="{9D8B030D-6E8A-4147-A177-3AD203B41FA5}">
                      <a16:colId xmlns:a16="http://schemas.microsoft.com/office/drawing/2014/main" val="1153107664"/>
                    </a:ext>
                  </a:extLst>
                </a:gridCol>
                <a:gridCol w="526212">
                  <a:extLst>
                    <a:ext uri="{9D8B030D-6E8A-4147-A177-3AD203B41FA5}">
                      <a16:colId xmlns:a16="http://schemas.microsoft.com/office/drawing/2014/main" val="3638206330"/>
                    </a:ext>
                  </a:extLst>
                </a:gridCol>
                <a:gridCol w="448573">
                  <a:extLst>
                    <a:ext uri="{9D8B030D-6E8A-4147-A177-3AD203B41FA5}">
                      <a16:colId xmlns:a16="http://schemas.microsoft.com/office/drawing/2014/main" val="1667667146"/>
                    </a:ext>
                  </a:extLst>
                </a:gridCol>
                <a:gridCol w="431321">
                  <a:extLst>
                    <a:ext uri="{9D8B030D-6E8A-4147-A177-3AD203B41FA5}">
                      <a16:colId xmlns:a16="http://schemas.microsoft.com/office/drawing/2014/main" val="541449630"/>
                    </a:ext>
                  </a:extLst>
                </a:gridCol>
                <a:gridCol w="491708">
                  <a:extLst>
                    <a:ext uri="{9D8B030D-6E8A-4147-A177-3AD203B41FA5}">
                      <a16:colId xmlns:a16="http://schemas.microsoft.com/office/drawing/2014/main" val="3822858798"/>
                    </a:ext>
                  </a:extLst>
                </a:gridCol>
              </a:tblGrid>
              <a:tr h="4779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Rank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Building ID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Facility Name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Facility Type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Community Name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County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Building Appraisal</a:t>
                      </a:r>
                      <a:r>
                        <a:rPr lang="en-US" sz="800" b="1" u="none" strike="noStrike" baseline="30000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en-US" sz="800" b="1" i="0" u="none" strike="noStrike" baseline="30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Flood Zone Designation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In Floodway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Stream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Building Damage Percent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Building Loss USD</a:t>
                      </a:r>
                      <a:r>
                        <a:rPr lang="en-US" sz="800" b="1" u="none" strike="noStrike" baseline="3000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n-US" sz="800" b="1" i="0" u="none" strike="noStrike" baseline="30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Flood Tool Link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178478"/>
                  </a:ext>
                </a:extLst>
              </a:tr>
              <a:tr h="4779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1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44-09-0012-0071-0000_90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Walton Elementary / Middle School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School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Roane County*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ROANE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$6,125,650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A (Advisory Flood Heights available)</a:t>
                      </a:r>
                      <a:endParaRPr lang="en-US" sz="800" b="0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No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Pocatalico River</a:t>
                      </a:r>
                      <a:endParaRPr lang="en-US" sz="800" b="0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9%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$551,309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sng" strike="noStrike" dirty="0">
                          <a:effectLst/>
                          <a:hlinkClick r:id="rId2"/>
                        </a:rPr>
                        <a:t>FT</a:t>
                      </a:r>
                      <a:endParaRPr lang="en-US" sz="8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9119846"/>
                  </a:ext>
                </a:extLst>
              </a:tr>
              <a:tr h="32131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2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20-16-008E-0040-0001_6500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Riverside Health and Rehabilitation Center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Nursing Home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Kanawha County*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KANAWHA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$1,585,400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AE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No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Kanawha River</a:t>
                      </a:r>
                      <a:endParaRPr lang="en-US" sz="800" b="0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9%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$141,101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sng" strike="noStrike" dirty="0">
                          <a:effectLst/>
                          <a:hlinkClick r:id="rId3"/>
                        </a:rPr>
                        <a:t>FT</a:t>
                      </a:r>
                      <a:endParaRPr lang="en-US" sz="8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711026"/>
                  </a:ext>
                </a:extLst>
              </a:tr>
              <a:tr h="32131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3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20-17-0005-0011-0000_2030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Alban Elementary School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School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St. Albans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KANAWHA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$3,591,331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Updated AE </a:t>
                      </a:r>
                      <a:endParaRPr lang="en-US" sz="800" b="0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No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Kanawha River</a:t>
                      </a:r>
                      <a:endParaRPr lang="en-US" sz="800" b="0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1%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$21,548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sng" strike="noStrike" dirty="0">
                          <a:effectLst/>
                          <a:hlinkClick r:id="rId4"/>
                        </a:rPr>
                        <a:t>FT</a:t>
                      </a:r>
                      <a:endParaRPr lang="en-US" sz="8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2352934"/>
                  </a:ext>
                </a:extLst>
              </a:tr>
              <a:tr h="32131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20-26-0013-0016-0000_907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Dunbar Fire Department Station 1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Fire Station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Dunbar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KANAWHA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$90,000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AE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No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Kanawha River</a:t>
                      </a:r>
                      <a:endParaRPr lang="en-US" sz="800" b="0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4%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$3,600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sng" strike="noStrike" dirty="0">
                          <a:effectLst/>
                          <a:hlinkClick r:id="rId5"/>
                        </a:rPr>
                        <a:t>FT</a:t>
                      </a:r>
                      <a:endParaRPr lang="en-US" sz="8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7710412"/>
                  </a:ext>
                </a:extLst>
              </a:tr>
              <a:tr h="4779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40-11-0151-0049-0005_18988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Winfield Volunteer Fire Department - Frazier Bottom - Substation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Fire Station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Putnam County*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PUTNAM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$71,700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AE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No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Kanawha River</a:t>
                      </a:r>
                      <a:endParaRPr lang="en-US" sz="800" b="0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1%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$1,004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sng" strike="noStrike" dirty="0">
                          <a:effectLst/>
                          <a:hlinkClick r:id="rId6"/>
                        </a:rPr>
                        <a:t>FT</a:t>
                      </a:r>
                      <a:endParaRPr lang="en-US" sz="8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0404224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480938" y="6236819"/>
            <a:ext cx="1537600" cy="2308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ctr"/>
            <a:r>
              <a:rPr lang="en-US" sz="900" b="1" dirty="0"/>
              <a:t>20-17-0005-0011-0000_2030</a:t>
            </a:r>
            <a:endParaRPr lang="en-US" sz="9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96800" y="6249604"/>
            <a:ext cx="151355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ctr"/>
            <a:r>
              <a:rPr lang="en-US" sz="1000" b="1" dirty="0">
                <a:hlinkClick r:id="rId7"/>
              </a:rPr>
              <a:t>Alban Elementary School</a:t>
            </a:r>
            <a:endParaRPr lang="en-US" sz="10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938" y="4234904"/>
            <a:ext cx="2876689" cy="185459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258219" y="6236819"/>
            <a:ext cx="1535998" cy="2308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ctr"/>
            <a:r>
              <a:rPr lang="en-US" sz="900" b="1" dirty="0"/>
              <a:t>20-16-008E-0040-0001_6500</a:t>
            </a:r>
            <a:endParaRPr lang="en-US" sz="9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11783" y="6229124"/>
            <a:ext cx="245291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n-US" sz="1000" b="1" dirty="0">
                <a:hlinkClick r:id="rId9"/>
              </a:rPr>
              <a:t>Riverside Health and Rehabilitation Center</a:t>
            </a:r>
            <a:endParaRPr lang="en-US" sz="10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E58DEC-F5CB-40AE-9CCA-2203486B98BA}"/>
              </a:ext>
            </a:extLst>
          </p:cNvPr>
          <p:cNvSpPr txBox="1"/>
          <p:nvPr/>
        </p:nvSpPr>
        <p:spPr>
          <a:xfrm>
            <a:off x="379563" y="3731233"/>
            <a:ext cx="8341745" cy="2154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b="1" baseline="30000" dirty="0"/>
              <a:t>1</a:t>
            </a:r>
            <a:r>
              <a:rPr lang="en-US" sz="800" dirty="0"/>
              <a:t> Colored cells show building values of greater than $1M.                  </a:t>
            </a:r>
            <a:r>
              <a:rPr lang="en-US" sz="1000" b="1" baseline="30000" dirty="0"/>
              <a:t>2</a:t>
            </a:r>
            <a:r>
              <a:rPr lang="en-US" sz="800" dirty="0"/>
              <a:t> Colored cells show building loss of greater than $100K.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868F453-5145-4EFF-8B2A-162EA97B6DD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20581" y="4428703"/>
            <a:ext cx="5100727" cy="16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103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DCD0F9A-A4FC-4C16-987D-EAFE4FE026EF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Essential Facilities in Upper Kanawha Watershed</a:t>
            </a:r>
          </a:p>
          <a:p>
            <a:pPr marL="174625"/>
            <a:r>
              <a:rPr lang="en-US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4625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Ranked by Damage Loss</a:t>
            </a:r>
            <a:endParaRPr lang="en-US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0581132"/>
              </p:ext>
            </p:extLst>
          </p:nvPr>
        </p:nvGraphicFramePr>
        <p:xfrm>
          <a:off x="327802" y="981159"/>
          <a:ext cx="8419384" cy="3420754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577971">
                  <a:extLst>
                    <a:ext uri="{9D8B030D-6E8A-4147-A177-3AD203B41FA5}">
                      <a16:colId xmlns:a16="http://schemas.microsoft.com/office/drawing/2014/main" val="71450528"/>
                    </a:ext>
                  </a:extLst>
                </a:gridCol>
                <a:gridCol w="1354347">
                  <a:extLst>
                    <a:ext uri="{9D8B030D-6E8A-4147-A177-3AD203B41FA5}">
                      <a16:colId xmlns:a16="http://schemas.microsoft.com/office/drawing/2014/main" val="2292262755"/>
                    </a:ext>
                  </a:extLst>
                </a:gridCol>
                <a:gridCol w="1328468">
                  <a:extLst>
                    <a:ext uri="{9D8B030D-6E8A-4147-A177-3AD203B41FA5}">
                      <a16:colId xmlns:a16="http://schemas.microsoft.com/office/drawing/2014/main" val="3190301803"/>
                    </a:ext>
                  </a:extLst>
                </a:gridCol>
                <a:gridCol w="526212">
                  <a:extLst>
                    <a:ext uri="{9D8B030D-6E8A-4147-A177-3AD203B41FA5}">
                      <a16:colId xmlns:a16="http://schemas.microsoft.com/office/drawing/2014/main" val="3336393067"/>
                    </a:ext>
                  </a:extLst>
                </a:gridCol>
                <a:gridCol w="586594">
                  <a:extLst>
                    <a:ext uri="{9D8B030D-6E8A-4147-A177-3AD203B41FA5}">
                      <a16:colId xmlns:a16="http://schemas.microsoft.com/office/drawing/2014/main" val="3585417429"/>
                    </a:ext>
                  </a:extLst>
                </a:gridCol>
                <a:gridCol w="603849">
                  <a:extLst>
                    <a:ext uri="{9D8B030D-6E8A-4147-A177-3AD203B41FA5}">
                      <a16:colId xmlns:a16="http://schemas.microsoft.com/office/drawing/2014/main" val="2584806531"/>
                    </a:ext>
                  </a:extLst>
                </a:gridCol>
                <a:gridCol w="603849">
                  <a:extLst>
                    <a:ext uri="{9D8B030D-6E8A-4147-A177-3AD203B41FA5}">
                      <a16:colId xmlns:a16="http://schemas.microsoft.com/office/drawing/2014/main" val="2802087895"/>
                    </a:ext>
                  </a:extLst>
                </a:gridCol>
                <a:gridCol w="631045">
                  <a:extLst>
                    <a:ext uri="{9D8B030D-6E8A-4147-A177-3AD203B41FA5}">
                      <a16:colId xmlns:a16="http://schemas.microsoft.com/office/drawing/2014/main" val="3433627734"/>
                    </a:ext>
                  </a:extLst>
                </a:gridCol>
                <a:gridCol w="430005">
                  <a:extLst>
                    <a:ext uri="{9D8B030D-6E8A-4147-A177-3AD203B41FA5}">
                      <a16:colId xmlns:a16="http://schemas.microsoft.com/office/drawing/2014/main" val="3797524583"/>
                    </a:ext>
                  </a:extLst>
                </a:gridCol>
                <a:gridCol w="497842">
                  <a:extLst>
                    <a:ext uri="{9D8B030D-6E8A-4147-A177-3AD203B41FA5}">
                      <a16:colId xmlns:a16="http://schemas.microsoft.com/office/drawing/2014/main" val="4147466709"/>
                    </a:ext>
                  </a:extLst>
                </a:gridCol>
                <a:gridCol w="431434">
                  <a:extLst>
                    <a:ext uri="{9D8B030D-6E8A-4147-A177-3AD203B41FA5}">
                      <a16:colId xmlns:a16="http://schemas.microsoft.com/office/drawing/2014/main" val="4001599436"/>
                    </a:ext>
                  </a:extLst>
                </a:gridCol>
                <a:gridCol w="459576">
                  <a:extLst>
                    <a:ext uri="{9D8B030D-6E8A-4147-A177-3AD203B41FA5}">
                      <a16:colId xmlns:a16="http://schemas.microsoft.com/office/drawing/2014/main" val="113753959"/>
                    </a:ext>
                  </a:extLst>
                </a:gridCol>
                <a:gridCol w="388192">
                  <a:extLst>
                    <a:ext uri="{9D8B030D-6E8A-4147-A177-3AD203B41FA5}">
                      <a16:colId xmlns:a16="http://schemas.microsoft.com/office/drawing/2014/main" val="1628345682"/>
                    </a:ext>
                  </a:extLst>
                </a:gridCol>
              </a:tblGrid>
              <a:tr h="5793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Rank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Building ID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Facility Name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Facility Type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Community Name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County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Building Appraisal</a:t>
                      </a:r>
                      <a:r>
                        <a:rPr lang="en-US" sz="800" b="1" u="none" strike="noStrike" baseline="30000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en-US" sz="800" b="1" i="0" u="none" strike="noStrike" baseline="30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Flood Zone Designation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In Floodway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Stream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Building Damage Percent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Building Loss USD</a:t>
                      </a:r>
                      <a:r>
                        <a:rPr lang="en-US" sz="800" b="1" u="none" strike="noStrike" baseline="3000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n-US" sz="800" b="1" i="0" u="none" strike="noStrike" baseline="30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Flood Tool Link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1300760"/>
                  </a:ext>
                </a:extLst>
              </a:tr>
              <a:tr h="2364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1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20-04-0004-0123-0000_200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Cedar Grove Elementary School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School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Cedar Grove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KANAWHA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$10,953,599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AE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No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Kanawha River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6%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$690,077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sng" strike="noStrike" dirty="0">
                          <a:effectLst/>
                          <a:hlinkClick r:id="rId2"/>
                        </a:rPr>
                        <a:t>FT</a:t>
                      </a:r>
                      <a:endParaRPr lang="en-US" sz="8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8184462"/>
                  </a:ext>
                </a:extLst>
              </a:tr>
              <a:tr h="2364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2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20-29-0004-0345-0000_401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Belle Elementary School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School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Belle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KANAWHA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$4,177,476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AE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No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Kanawha River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4%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$162,922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sng" strike="noStrike" dirty="0">
                          <a:effectLst/>
                          <a:hlinkClick r:id="rId3"/>
                        </a:rPr>
                        <a:t>FT</a:t>
                      </a:r>
                      <a:endParaRPr lang="en-US" sz="8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7897503"/>
                  </a:ext>
                </a:extLst>
              </a:tr>
              <a:tr h="2364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3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20-06-0001-0001-0000_119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Glasgow Volunteer Fire Department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Fire Station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Glasgow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KANAWHA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$231,674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AE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No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Kanawha River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13%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$30,349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sng" strike="noStrike" dirty="0">
                          <a:effectLst/>
                          <a:hlinkClick r:id="rId4"/>
                        </a:rPr>
                        <a:t>FT</a:t>
                      </a:r>
                      <a:endParaRPr lang="en-US" sz="8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7481606"/>
                  </a:ext>
                </a:extLst>
              </a:tr>
              <a:tr h="2364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20-05-0001-0022-0000_130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East Bank Middle School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School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East Bank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KANAWHA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$10,503,035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AE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No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Kanawha River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0%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$21,006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sng" strike="noStrike" dirty="0">
                          <a:effectLst/>
                          <a:hlinkClick r:id="rId5"/>
                        </a:rPr>
                        <a:t>FT</a:t>
                      </a:r>
                      <a:endParaRPr lang="en-US" sz="8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4399461"/>
                  </a:ext>
                </a:extLst>
              </a:tr>
              <a:tr h="35948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20-03-0026-0029-0001_2208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Belle Volunteer Fire Department - Substation 2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Fire Station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Kanawha County*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KANAWHA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$155,730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AE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No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Kanawha River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11%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$16,507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sng" strike="noStrike" dirty="0">
                          <a:effectLst/>
                          <a:hlinkClick r:id="rId6"/>
                        </a:rPr>
                        <a:t>FT</a:t>
                      </a:r>
                      <a:endParaRPr lang="en-US" sz="8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534422"/>
                  </a:ext>
                </a:extLst>
              </a:tr>
              <a:tr h="2364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6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20-20-0003-0078-0000_12404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Chesapeake City Clerk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Police Station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Chesapeake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KANAWHA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$100,000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AE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No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Kanawha River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5%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$4,700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sng" strike="noStrike" dirty="0">
                          <a:effectLst/>
                          <a:hlinkClick r:id="rId7"/>
                        </a:rPr>
                        <a:t>FT</a:t>
                      </a:r>
                      <a:endParaRPr lang="en-US" sz="8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6192864"/>
                  </a:ext>
                </a:extLst>
              </a:tr>
              <a:tr h="35948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7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20-03-040C-0003-0001_17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Chesapeake Volunteer Fire Department - Substation 2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Fire Station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Kanawha County*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KANAWHA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$38,300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AE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Yes</a:t>
                      </a:r>
                      <a:endParaRPr lang="en-US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Fields Creek</a:t>
                      </a:r>
                      <a:endParaRPr lang="en-US" sz="800" b="0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11%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$4,136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sng" strike="noStrike" dirty="0">
                          <a:effectLst/>
                          <a:hlinkClick r:id="rId8"/>
                        </a:rPr>
                        <a:t>FT</a:t>
                      </a:r>
                      <a:endParaRPr lang="en-US" sz="8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72028"/>
                  </a:ext>
                </a:extLst>
              </a:tr>
              <a:tr h="35948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8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10-03-048C-0032-0000_12588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Loup Creek Volunteer Fire Department - Robson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Fire Station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Fayette County*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FAYETTE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$312,900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A (Advisory Flood Heights available)</a:t>
                      </a:r>
                      <a:endParaRPr lang="en-US" sz="800" b="0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No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Loop Creek</a:t>
                      </a:r>
                      <a:endParaRPr lang="en-US" sz="800" b="0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1%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$2,816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sng" strike="noStrike" dirty="0">
                          <a:effectLst/>
                          <a:hlinkClick r:id="rId9"/>
                        </a:rPr>
                        <a:t>FT</a:t>
                      </a:r>
                      <a:endParaRPr lang="en-US" sz="8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3733333"/>
                  </a:ext>
                </a:extLst>
              </a:tr>
              <a:tr h="2364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9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20-23-019H-9999-9999_3924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Malden Volunteer Fire Department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Fire Station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Kanawha County*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KANAWHA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$194,606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AE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No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Kanawha River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1%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$2,530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sng" strike="noStrike" dirty="0">
                          <a:effectLst/>
                          <a:hlinkClick r:id="rId10"/>
                        </a:rPr>
                        <a:t>FT</a:t>
                      </a:r>
                      <a:endParaRPr lang="en-US" sz="8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2215741"/>
                  </a:ext>
                </a:extLst>
              </a:tr>
              <a:tr h="99443"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 dirty="0">
                          <a:effectLst/>
                        </a:rPr>
                        <a:t>10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20-23-018B-0038-0000_136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Olive Branch Christian Academy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School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Kanawha County*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KANAWHA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$50,400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Updated AE </a:t>
                      </a:r>
                      <a:endParaRPr lang="en-US" sz="800" b="0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No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Kanawha River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3%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$1,714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sng" strike="noStrike" dirty="0">
                          <a:effectLst/>
                          <a:hlinkClick r:id="rId11"/>
                        </a:rPr>
                        <a:t>FT</a:t>
                      </a:r>
                      <a:endParaRPr lang="en-US" sz="8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0" marR="6220" marT="62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4805473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667637" y="6501055"/>
            <a:ext cx="1479892" cy="2308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b"/>
            <a:r>
              <a:rPr lang="en-US" sz="900" b="1" dirty="0"/>
              <a:t>20-04-0004-0123-0000_200</a:t>
            </a:r>
            <a:endParaRPr lang="en-US" sz="9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7636" y="4798254"/>
            <a:ext cx="2984741" cy="161114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47529" y="6501055"/>
            <a:ext cx="186140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US" sz="1000" b="1" dirty="0">
                <a:hlinkClick r:id="rId13"/>
              </a:rPr>
              <a:t>Cedar Grove Elementary School</a:t>
            </a:r>
            <a:endParaRPr lang="en-US" sz="10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74900" y="4798254"/>
            <a:ext cx="2991235" cy="159065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474900" y="6501055"/>
            <a:ext cx="1479892" cy="2308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ctr"/>
            <a:r>
              <a:rPr lang="en-US" sz="900" b="1" dirty="0"/>
              <a:t>20-29-0004-0345-0000_401</a:t>
            </a:r>
            <a:endParaRPr lang="en-US" sz="9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07692" y="6485666"/>
            <a:ext cx="146867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ctr"/>
            <a:r>
              <a:rPr lang="en-US" sz="1000" b="1" dirty="0">
                <a:hlinkClick r:id="rId15"/>
              </a:rPr>
              <a:t>Belle Elementary School</a:t>
            </a:r>
            <a:endParaRPr lang="en-US" sz="10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7C59A2-168E-4B67-9154-855CD142FAAC}"/>
              </a:ext>
            </a:extLst>
          </p:cNvPr>
          <p:cNvSpPr txBox="1"/>
          <p:nvPr/>
        </p:nvSpPr>
        <p:spPr>
          <a:xfrm>
            <a:off x="327802" y="4426710"/>
            <a:ext cx="8419384" cy="2154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b="1" baseline="30000" dirty="0"/>
              <a:t>1</a:t>
            </a:r>
            <a:r>
              <a:rPr lang="en-US" sz="800" dirty="0"/>
              <a:t> Colored cells show building values of greater than $1M.                  </a:t>
            </a:r>
            <a:r>
              <a:rPr lang="en-US" sz="1000" b="1" baseline="30000" dirty="0"/>
              <a:t>2</a:t>
            </a:r>
            <a:r>
              <a:rPr lang="en-US" sz="800" dirty="0"/>
              <a:t> Colored cells show building loss of greater than $100K.</a:t>
            </a:r>
          </a:p>
        </p:txBody>
      </p:sp>
    </p:spTree>
    <p:extLst>
      <p:ext uri="{BB962C8B-B14F-4D97-AF65-F5344CB8AC3E}">
        <p14:creationId xmlns:p14="http://schemas.microsoft.com/office/powerpoint/2010/main" val="4182520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DCD0F9A-A4FC-4C16-987D-EAFE4FE026EF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Essential Facilities in Lower New Watershed</a:t>
            </a:r>
          </a:p>
          <a:p>
            <a:pPr marL="174625"/>
            <a:r>
              <a:rPr lang="en-US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4625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Ranked by Damage Loss</a:t>
            </a:r>
            <a:endParaRPr lang="en-US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78BC334-2885-4782-B0E9-4B0EF3B5A1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8820037"/>
              </p:ext>
            </p:extLst>
          </p:nvPr>
        </p:nvGraphicFramePr>
        <p:xfrm>
          <a:off x="334488" y="997308"/>
          <a:ext cx="8415604" cy="12233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3055">
                  <a:extLst>
                    <a:ext uri="{9D8B030D-6E8A-4147-A177-3AD203B41FA5}">
                      <a16:colId xmlns:a16="http://schemas.microsoft.com/office/drawing/2014/main" val="1776581332"/>
                    </a:ext>
                  </a:extLst>
                </a:gridCol>
                <a:gridCol w="1306286">
                  <a:extLst>
                    <a:ext uri="{9D8B030D-6E8A-4147-A177-3AD203B41FA5}">
                      <a16:colId xmlns:a16="http://schemas.microsoft.com/office/drawing/2014/main" val="2584271590"/>
                    </a:ext>
                  </a:extLst>
                </a:gridCol>
                <a:gridCol w="1410788">
                  <a:extLst>
                    <a:ext uri="{9D8B030D-6E8A-4147-A177-3AD203B41FA5}">
                      <a16:colId xmlns:a16="http://schemas.microsoft.com/office/drawing/2014/main" val="2999113517"/>
                    </a:ext>
                  </a:extLst>
                </a:gridCol>
                <a:gridCol w="522515">
                  <a:extLst>
                    <a:ext uri="{9D8B030D-6E8A-4147-A177-3AD203B41FA5}">
                      <a16:colId xmlns:a16="http://schemas.microsoft.com/office/drawing/2014/main" val="2174279720"/>
                    </a:ext>
                  </a:extLst>
                </a:gridCol>
                <a:gridCol w="696685">
                  <a:extLst>
                    <a:ext uri="{9D8B030D-6E8A-4147-A177-3AD203B41FA5}">
                      <a16:colId xmlns:a16="http://schemas.microsoft.com/office/drawing/2014/main" val="1824160433"/>
                    </a:ext>
                  </a:extLst>
                </a:gridCol>
                <a:gridCol w="470263">
                  <a:extLst>
                    <a:ext uri="{9D8B030D-6E8A-4147-A177-3AD203B41FA5}">
                      <a16:colId xmlns:a16="http://schemas.microsoft.com/office/drawing/2014/main" val="1028575922"/>
                    </a:ext>
                  </a:extLst>
                </a:gridCol>
                <a:gridCol w="566057">
                  <a:extLst>
                    <a:ext uri="{9D8B030D-6E8A-4147-A177-3AD203B41FA5}">
                      <a16:colId xmlns:a16="http://schemas.microsoft.com/office/drawing/2014/main" val="1868292901"/>
                    </a:ext>
                  </a:extLst>
                </a:gridCol>
                <a:gridCol w="539932">
                  <a:extLst>
                    <a:ext uri="{9D8B030D-6E8A-4147-A177-3AD203B41FA5}">
                      <a16:colId xmlns:a16="http://schemas.microsoft.com/office/drawing/2014/main" val="2944188298"/>
                    </a:ext>
                  </a:extLst>
                </a:gridCol>
                <a:gridCol w="461554">
                  <a:extLst>
                    <a:ext uri="{9D8B030D-6E8A-4147-A177-3AD203B41FA5}">
                      <a16:colId xmlns:a16="http://schemas.microsoft.com/office/drawing/2014/main" val="2726236209"/>
                    </a:ext>
                  </a:extLst>
                </a:gridCol>
                <a:gridCol w="600892">
                  <a:extLst>
                    <a:ext uri="{9D8B030D-6E8A-4147-A177-3AD203B41FA5}">
                      <a16:colId xmlns:a16="http://schemas.microsoft.com/office/drawing/2014/main" val="3702081069"/>
                    </a:ext>
                  </a:extLst>
                </a:gridCol>
                <a:gridCol w="452845">
                  <a:extLst>
                    <a:ext uri="{9D8B030D-6E8A-4147-A177-3AD203B41FA5}">
                      <a16:colId xmlns:a16="http://schemas.microsoft.com/office/drawing/2014/main" val="1759979814"/>
                    </a:ext>
                  </a:extLst>
                </a:gridCol>
                <a:gridCol w="513806">
                  <a:extLst>
                    <a:ext uri="{9D8B030D-6E8A-4147-A177-3AD203B41FA5}">
                      <a16:colId xmlns:a16="http://schemas.microsoft.com/office/drawing/2014/main" val="1141223836"/>
                    </a:ext>
                  </a:extLst>
                </a:gridCol>
                <a:gridCol w="330926">
                  <a:extLst>
                    <a:ext uri="{9D8B030D-6E8A-4147-A177-3AD203B41FA5}">
                      <a16:colId xmlns:a16="http://schemas.microsoft.com/office/drawing/2014/main" val="237002884"/>
                    </a:ext>
                  </a:extLst>
                </a:gridCol>
              </a:tblGrid>
              <a:tr h="3462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Rank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Building ID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Facility Name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Facility Type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Community Name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County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Building Appraisal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Flood Zone Designation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In Floodway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Stream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Building Damage Percent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Building Loss USD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Flood Tool Link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9668737"/>
                  </a:ext>
                </a:extLst>
              </a:tr>
              <a:tr h="27998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1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41-04-0001-0021-0000_103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Mabscott Christian Academy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School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Mabscott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RALEIGH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$480,400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AE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No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Whitestick Creek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44%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$210,593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sng" strike="noStrike">
                          <a:effectLst/>
                          <a:hlinkClick r:id="rId2"/>
                        </a:rPr>
                        <a:t>FT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4052959"/>
                  </a:ext>
                </a:extLst>
              </a:tr>
              <a:tr h="2960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41-08-1003-0108-0000_147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Beaver Volunteer Fire Department Station 1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Fire Station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Raleigh County*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RALEIGH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$566,280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AE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No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Beaver Creek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11%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$62,285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sng" strike="noStrike">
                          <a:effectLst/>
                          <a:hlinkClick r:id="rId3"/>
                        </a:rPr>
                        <a:t>FT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6383699"/>
                  </a:ext>
                </a:extLst>
              </a:tr>
              <a:tr h="27448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41-04-0002-0026-0000_407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Mabscott Volunteer Fire Department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Fire Station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Mabscott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RALEIGH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$77,660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AE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No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Whitestick Creek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10%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$8,143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sng" strike="noStrike" dirty="0">
                          <a:effectLst/>
                          <a:hlinkClick r:id="rId4"/>
                        </a:rPr>
                        <a:t>FT</a:t>
                      </a:r>
                      <a:endParaRPr lang="en-US" sz="8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6829097"/>
                  </a:ext>
                </a:extLst>
              </a:tr>
            </a:tbl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24E24E32-F4AD-448B-B6CD-0C92C0CC83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4434" r="6977"/>
          <a:stretch/>
        </p:blipFill>
        <p:spPr>
          <a:xfrm>
            <a:off x="167095" y="2353864"/>
            <a:ext cx="3795305" cy="210771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19F6EF9-1835-46F9-A8A5-1D6CC4AFBFFA}"/>
              </a:ext>
            </a:extLst>
          </p:cNvPr>
          <p:cNvSpPr/>
          <p:nvPr/>
        </p:nvSpPr>
        <p:spPr>
          <a:xfrm>
            <a:off x="167095" y="4514167"/>
            <a:ext cx="1537600" cy="2308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ctr"/>
            <a:r>
              <a:rPr lang="en-US" sz="900" b="1" dirty="0"/>
              <a:t>41-04-0001-0021-0000_103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8A58A0C-79A7-4E43-9307-3F50465DA16C}"/>
              </a:ext>
            </a:extLst>
          </p:cNvPr>
          <p:cNvSpPr/>
          <p:nvPr/>
        </p:nvSpPr>
        <p:spPr>
          <a:xfrm>
            <a:off x="2284722" y="4493547"/>
            <a:ext cx="177347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b"/>
            <a:r>
              <a:rPr lang="en-US" sz="1000" b="1" dirty="0">
                <a:hlinkClick r:id="rId7"/>
              </a:rPr>
              <a:t>Mabscott Christian Academy</a:t>
            </a:r>
            <a:endParaRPr lang="en-US" sz="1000" b="1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36CD4C4-3730-4EFE-905D-51EB7F7A38A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799"/>
          <a:stretch/>
        </p:blipFill>
        <p:spPr>
          <a:xfrm>
            <a:off x="4274369" y="2352789"/>
            <a:ext cx="4669333" cy="210879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563F063-AC0F-4833-81B8-5FB0BE6E6513}"/>
              </a:ext>
            </a:extLst>
          </p:cNvPr>
          <p:cNvSpPr/>
          <p:nvPr/>
        </p:nvSpPr>
        <p:spPr>
          <a:xfrm>
            <a:off x="4274369" y="4514167"/>
            <a:ext cx="1537600" cy="2308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ctr"/>
            <a:r>
              <a:rPr lang="en-US" sz="900" b="1" dirty="0"/>
              <a:t>41-04-0002-0026-0000_407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4B29907-5973-4BE3-B9A1-425CA88780AB}"/>
              </a:ext>
            </a:extLst>
          </p:cNvPr>
          <p:cNvSpPr/>
          <p:nvPr/>
        </p:nvSpPr>
        <p:spPr>
          <a:xfrm>
            <a:off x="6859278" y="4493546"/>
            <a:ext cx="214076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b"/>
            <a:r>
              <a:rPr lang="en-US" sz="1000" b="1" dirty="0">
                <a:hlinkClick r:id="rId10"/>
              </a:rPr>
              <a:t>Mabscott Volunteer Fire Department</a:t>
            </a:r>
            <a:endParaRPr lang="en-US" sz="1000" b="1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84162B9-C82A-47A2-95A9-7E2EB9B213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84722" y="4958052"/>
            <a:ext cx="4428047" cy="150323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8856B206-01C7-4178-9813-DEF628EE4DD3}"/>
              </a:ext>
            </a:extLst>
          </p:cNvPr>
          <p:cNvSpPr/>
          <p:nvPr/>
        </p:nvSpPr>
        <p:spPr>
          <a:xfrm>
            <a:off x="2284722" y="6532793"/>
            <a:ext cx="1271502" cy="2308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ctr"/>
            <a:r>
              <a:rPr lang="en-US" sz="900" b="1" dirty="0"/>
              <a:t>8-1003-0108-0000_147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66224D5-1BCB-46BD-B052-0B98F7C08A7E}"/>
              </a:ext>
            </a:extLst>
          </p:cNvPr>
          <p:cNvSpPr/>
          <p:nvPr/>
        </p:nvSpPr>
        <p:spPr>
          <a:xfrm>
            <a:off x="4274369" y="6517404"/>
            <a:ext cx="259247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b"/>
            <a:r>
              <a:rPr lang="en-US" sz="1000" b="1" dirty="0">
                <a:hlinkClick r:id="rId12"/>
              </a:rPr>
              <a:t>Beaver Volunteer Fire Department Station 1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36643103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329</TotalTime>
  <Words>1126</Words>
  <Application>Microsoft Office PowerPoint</Application>
  <PresentationFormat>On-screen Show (4:3)</PresentationFormat>
  <Paragraphs>548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West Virginia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Behrang Bidadian</dc:creator>
  <cp:lastModifiedBy>Behrang Bidadian</cp:lastModifiedBy>
  <cp:revision>82</cp:revision>
  <dcterms:created xsi:type="dcterms:W3CDTF">2023-04-26T21:48:20Z</dcterms:created>
  <dcterms:modified xsi:type="dcterms:W3CDTF">2023-07-25T21:24:56Z</dcterms:modified>
</cp:coreProperties>
</file>