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72" r:id="rId5"/>
    <p:sldId id="258" r:id="rId6"/>
    <p:sldId id="274" r:id="rId7"/>
    <p:sldId id="275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00AA01"/>
    <a:srgbClr val="98AE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0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9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1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1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0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8D4B-9B20-4942-A0CB-43FD4DE390A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4C47-4F67-410C-A19C-DA8E1B9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hyperlink" Target="https://mapwv.gov/assessmen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ema.gov/sites/default/files/2020-07/sde_3.0_user_manual_field_workbook_0.pdf#PAGE=37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data.wvgis.wvu.edu/pub/RA/_engage/Local/SDE/Import/spreadsheet/_Templat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vgis.wvu.edu/pub/RA/_engage/Local/SDE/Import/spreadsheet/_Templat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vgis.wvu.edu/pub/RA/_engage/Local/SDE/Import/spreadsheet/Non-SDE_community_dat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data.wvgis.wvu.edu/pub/RA/_engage/Local/SDE/Import/spreadsheet/Non-SDE_community_data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pwv.gov/flood/map/" TargetMode="Externa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57"/>
            <a:ext cx="5384799" cy="6179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71" y="2274552"/>
            <a:ext cx="7986280" cy="1790700"/>
          </a:xfrm>
          <a:ln w="190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Working with GISTC Database </a:t>
            </a:r>
            <a:br>
              <a:rPr lang="en-US" sz="4000" b="1" dirty="0">
                <a:latin typeface="+mn-lt"/>
              </a:rPr>
            </a:br>
            <a:r>
              <a:rPr lang="en-US" sz="3200" b="1" dirty="0">
                <a:latin typeface="+mn-lt"/>
              </a:rPr>
              <a:t>in Substantial Damage Estimator (SDE) Software, Version 3.0</a:t>
            </a:r>
          </a:p>
        </p:txBody>
      </p:sp>
      <p:sp>
        <p:nvSpPr>
          <p:cNvPr id="9" name="Rectangle 8"/>
          <p:cNvSpPr/>
          <p:nvPr/>
        </p:nvSpPr>
        <p:spPr>
          <a:xfrm>
            <a:off x="7566817" y="6377684"/>
            <a:ext cx="132279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07/20/2023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Damage Estimator (SDE 3.0)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1" y="4222312"/>
            <a:ext cx="1604746" cy="62959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73517" y="4330711"/>
            <a:ext cx="6140451" cy="412798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 smtClean="0">
                <a:latin typeface="+mn-lt"/>
              </a:rPr>
              <a:t>Prepared by: West Virginia GIS Tech Center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5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26383" y="1771913"/>
            <a:ext cx="8211963" cy="3960560"/>
            <a:chOff x="766516" y="2045205"/>
            <a:chExt cx="8211963" cy="39605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16" y="2045205"/>
              <a:ext cx="8211963" cy="396056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983957" y="3228976"/>
              <a:ext cx="45719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Estimating Damage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889307" y="5912937"/>
            <a:ext cx="7254694" cy="707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Some fields have been loaded automatically from the Spreadsheet, but there are some other that should be manually filled.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11860" y="841650"/>
            <a:ext cx="7711621" cy="395095"/>
            <a:chOff x="0" y="0"/>
            <a:chExt cx="3705860" cy="19039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05860" cy="16383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471225" y="5610"/>
              <a:ext cx="936625" cy="18478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0569" y="3089545"/>
            <a:ext cx="1374409" cy="23303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212144" y="3596913"/>
            <a:ext cx="1251905" cy="24123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240829" y="3460309"/>
            <a:ext cx="1473816" cy="3922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Required fields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633621" y="3272831"/>
            <a:ext cx="177464" cy="187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707177" y="3692905"/>
            <a:ext cx="15098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800827" y="2813378"/>
            <a:ext cx="1151300" cy="241086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800824" y="3357662"/>
            <a:ext cx="1288006" cy="22787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790569" y="4880393"/>
            <a:ext cx="1335358" cy="23656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212144" y="2549203"/>
            <a:ext cx="1303948" cy="505261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217009" y="4123126"/>
            <a:ext cx="1251905" cy="23115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29" y="3460308"/>
            <a:ext cx="1466346" cy="38054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516092" y="2703271"/>
            <a:ext cx="1" cy="23430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125204" y="5098967"/>
            <a:ext cx="92528" cy="2279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/>
          <p:cNvSpPr txBox="1">
            <a:spLocks/>
          </p:cNvSpPr>
          <p:nvPr/>
        </p:nvSpPr>
        <p:spPr>
          <a:xfrm>
            <a:off x="3217009" y="5063214"/>
            <a:ext cx="1430927" cy="3606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Optional fields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18455" y="5051936"/>
            <a:ext cx="1429481" cy="38325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70077" y="1281141"/>
            <a:ext cx="7403845" cy="4429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Now, click on </a:t>
            </a:r>
            <a:r>
              <a:rPr lang="en-US" sz="2000" b="1" i="1" dirty="0" smtClean="0">
                <a:solidFill>
                  <a:srgbClr val="1F4E79"/>
                </a:solidFill>
                <a:latin typeface="+mn-lt"/>
                <a:cs typeface="Arial" panose="020B0604020202020204" pitchFamily="34" charset="0"/>
              </a:rPr>
              <a:t>Structure/Damage/NFIP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.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367129" y="1246059"/>
            <a:ext cx="9348" cy="995009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Estimating Damage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68680" y="769090"/>
            <a:ext cx="7654801" cy="417391"/>
            <a:chOff x="0" y="0"/>
            <a:chExt cx="3703320" cy="20195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03320" cy="1905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408063" y="11220"/>
              <a:ext cx="291710" cy="19073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9054" y="2551251"/>
            <a:ext cx="6236733" cy="3241802"/>
            <a:chOff x="1119465" y="1427175"/>
            <a:chExt cx="6236733" cy="32418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65" y="1427175"/>
              <a:ext cx="6236733" cy="324180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884551" y="1427175"/>
              <a:ext cx="3957449" cy="1442016"/>
              <a:chOff x="1884551" y="1427175"/>
              <a:chExt cx="3957449" cy="1442016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2635179" y="2071764"/>
                <a:ext cx="1615753" cy="218347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V="1">
                <a:off x="4237832" y="1714500"/>
                <a:ext cx="419187" cy="3831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8" name="Text Box 2"/>
              <p:cNvSpPr txBox="1">
                <a:spLocks noChangeArrowheads="1"/>
              </p:cNvSpPr>
              <p:nvPr/>
            </p:nvSpPr>
            <p:spPr bwMode="auto">
              <a:xfrm>
                <a:off x="4657019" y="1427175"/>
                <a:ext cx="1184981" cy="2873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i="1" dirty="0">
                    <a:solidFill>
                      <a:srgbClr val="80808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Residential:100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Straight Arrow Connector 61"/>
              <p:cNvCxnSpPr>
                <a:endCxn id="64" idx="0"/>
              </p:cNvCxnSpPr>
              <p:nvPr/>
            </p:nvCxnSpPr>
            <p:spPr>
              <a:xfrm>
                <a:off x="4250932" y="2277011"/>
                <a:ext cx="305321" cy="3161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4" name="Text Box 2"/>
              <p:cNvSpPr txBox="1">
                <a:spLocks noChangeArrowheads="1"/>
              </p:cNvSpPr>
              <p:nvPr/>
            </p:nvSpPr>
            <p:spPr bwMode="auto">
              <a:xfrm>
                <a:off x="3816605" y="2593154"/>
                <a:ext cx="1479295" cy="2760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i="1" dirty="0">
                    <a:solidFill>
                      <a:srgbClr val="80808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Non-Residential:200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2629938" y="2320389"/>
                <a:ext cx="1615753" cy="218347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Text Box 2"/>
              <p:cNvSpPr txBox="1">
                <a:spLocks noChangeArrowheads="1"/>
              </p:cNvSpPr>
              <p:nvPr/>
            </p:nvSpPr>
            <p:spPr bwMode="auto">
              <a:xfrm>
                <a:off x="1884551" y="2604785"/>
                <a:ext cx="1049149" cy="22199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i="1" dirty="0">
                    <a:solidFill>
                      <a:srgbClr val="80808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Should be “1”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Arrow Connector 66"/>
              <p:cNvCxnSpPr>
                <a:stCxn id="65" idx="1"/>
              </p:cNvCxnSpPr>
              <p:nvPr/>
            </p:nvCxnSpPr>
            <p:spPr>
              <a:xfrm flipH="1">
                <a:off x="2533097" y="2429562"/>
                <a:ext cx="96830" cy="17522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" name="Rounded Rectangle 12"/>
            <p:cNvSpPr/>
            <p:nvPr/>
          </p:nvSpPr>
          <p:spPr>
            <a:xfrm>
              <a:off x="5549900" y="2724150"/>
              <a:ext cx="1682750" cy="43815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38078" y="3104437"/>
            <a:ext cx="1473816" cy="3922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Required fields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55" idx="1"/>
          </p:cNvCxnSpPr>
          <p:nvPr/>
        </p:nvCxnSpPr>
        <p:spPr>
          <a:xfrm flipH="1" flipV="1">
            <a:off x="1675867" y="3234316"/>
            <a:ext cx="1548901" cy="70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5" idx="1"/>
          </p:cNvCxnSpPr>
          <p:nvPr/>
        </p:nvCxnSpPr>
        <p:spPr>
          <a:xfrm flipH="1" flipV="1">
            <a:off x="1675867" y="3429326"/>
            <a:ext cx="1543660" cy="124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88275" y="1381409"/>
            <a:ext cx="1963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Now, click on </a:t>
            </a:r>
            <a:r>
              <a:rPr lang="en-US" b="1" i="1" dirty="0" smtClean="0">
                <a:solidFill>
                  <a:srgbClr val="1F4E79"/>
                </a:solidFill>
                <a:cs typeface="Arial" panose="020B0604020202020204" pitchFamily="34" charset="0"/>
              </a:rPr>
              <a:t>Cost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Estimating Damage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2881" y="746928"/>
            <a:ext cx="7598237" cy="417601"/>
            <a:chOff x="0" y="0"/>
            <a:chExt cx="3674110" cy="2019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74110" cy="1905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710994" y="22439"/>
              <a:ext cx="841473" cy="17951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982199" y="1650549"/>
            <a:ext cx="7804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know the amount of percentage damage on the elements of the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buildings, fill the  related fields.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Remember that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 may not be necessary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all the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threshold makers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be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 to achieve the indicated level of damage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17918" y="2973988"/>
            <a:ext cx="6553200" cy="3396060"/>
            <a:chOff x="4311299" y="1289444"/>
            <a:chExt cx="4348518" cy="22535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299" y="1289444"/>
              <a:ext cx="4348518" cy="2253529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5307806" y="1719263"/>
              <a:ext cx="385763" cy="245268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081713" y="1719263"/>
              <a:ext cx="385763" cy="245268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97194" y="1723400"/>
              <a:ext cx="385763" cy="245268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530532" y="2561600"/>
              <a:ext cx="385763" cy="167313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25017" y="1257534"/>
            <a:ext cx="3463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Now, click on </a:t>
            </a:r>
            <a:r>
              <a:rPr lang="en-US" b="1" i="1" dirty="0" smtClean="0">
                <a:solidFill>
                  <a:srgbClr val="1F4E79"/>
                </a:solidFill>
                <a:cs typeface="Arial" panose="020B0604020202020204" pitchFamily="34" charset="0"/>
              </a:rPr>
              <a:t>Element Percentage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Estimating Damage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0419" y="753321"/>
            <a:ext cx="7622910" cy="431364"/>
            <a:chOff x="0" y="0"/>
            <a:chExt cx="3759200" cy="21317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59200" cy="18732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586125" y="28049"/>
              <a:ext cx="734886" cy="18512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66362" y="1690461"/>
            <a:ext cx="7804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Tax Assessment Value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is found in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hlinkClick r:id="rId4"/>
              </a:rPr>
              <a:t>WV Assessment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766" y="1745861"/>
            <a:ext cx="2350495" cy="6669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566362" y="2055837"/>
            <a:ext cx="5311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If you’re not sure about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Tax Factor Adjustment</a:t>
            </a: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write</a:t>
            </a: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1.</a:t>
            </a:r>
            <a:endParaRPr lang="en-US" sz="20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6362" y="1295825"/>
            <a:ext cx="7804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Basis for value of structure should be set on: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Adj. Tax Assessed Value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36499" y="2739227"/>
            <a:ext cx="7206830" cy="3723529"/>
            <a:chOff x="820419" y="2626304"/>
            <a:chExt cx="6748837" cy="3486899"/>
          </a:xfrm>
        </p:grpSpPr>
        <p:grpSp>
          <p:nvGrpSpPr>
            <p:cNvPr id="11" name="Group 10"/>
            <p:cNvGrpSpPr/>
            <p:nvPr/>
          </p:nvGrpSpPr>
          <p:grpSpPr>
            <a:xfrm>
              <a:off x="820419" y="2626304"/>
              <a:ext cx="6748837" cy="3486899"/>
              <a:chOff x="451013" y="1645475"/>
              <a:chExt cx="7565923" cy="39090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013" y="1645475"/>
                <a:ext cx="7565923" cy="3909060"/>
              </a:xfrm>
              <a:prstGeom prst="rect">
                <a:avLst/>
              </a:prstGeom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3019425" y="2674144"/>
                <a:ext cx="1004887" cy="17383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019424" y="2869407"/>
                <a:ext cx="1004887" cy="17859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409700" y="3409505"/>
                <a:ext cx="766764" cy="15284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4095750" y="3149600"/>
              <a:ext cx="882650" cy="1371600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20419" y="4438650"/>
              <a:ext cx="506732" cy="336550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66332" y="3518002"/>
              <a:ext cx="2410793" cy="95111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Damage Summary will be calculated </a:t>
              </a:r>
              <a:r>
                <a:rPr lang="en-US" sz="20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and shown </a:t>
              </a:r>
              <a:r>
                <a:rPr lang="en-US" sz="20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up here.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2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Estimating Damage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8196" y="806123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6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99535" y="740463"/>
            <a:ext cx="7637736" cy="446018"/>
            <a:chOff x="0" y="0"/>
            <a:chExt cx="3762375" cy="21971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62375" cy="21971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333750" y="47625"/>
              <a:ext cx="361950" cy="17208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3819" y="1437132"/>
            <a:ext cx="7873452" cy="4067950"/>
            <a:chOff x="663819" y="1437132"/>
            <a:chExt cx="7873452" cy="4067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19" y="1437132"/>
              <a:ext cx="7873452" cy="406795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522220" y="2148840"/>
              <a:ext cx="853440" cy="27432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8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Damage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662" y="972415"/>
            <a:ext cx="7804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Make Sure to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Save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Data  before closing.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11650" y="871843"/>
            <a:ext cx="4045956" cy="571685"/>
            <a:chOff x="5011650" y="871843"/>
            <a:chExt cx="4045956" cy="571685"/>
          </a:xfrm>
        </p:grpSpPr>
        <p:sp>
          <p:nvSpPr>
            <p:cNvPr id="5" name="Rectangle 4"/>
            <p:cNvSpPr/>
            <p:nvPr/>
          </p:nvSpPr>
          <p:spPr>
            <a:xfrm>
              <a:off x="8016936" y="871843"/>
              <a:ext cx="1040670" cy="3146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1350" b="1" i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10/10/2021</a:t>
              </a:r>
              <a:endParaRPr lang="en-US" sz="2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1650" y="1012266"/>
              <a:ext cx="3961447" cy="43126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8016936" y="972415"/>
              <a:ext cx="956161" cy="40011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0622" y="1499544"/>
            <a:ext cx="7804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can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Print Summary Report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or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Print detailed Report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at the end.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3962" y="2079072"/>
            <a:ext cx="7804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During working, you can save and exit the software if needed. When come back, to find the recent assessment you were working, go to: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file/Recent Assessment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and find it among five recent assessments.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57" y="3190334"/>
            <a:ext cx="5852160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D.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Exporting SDE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959" y="836551"/>
            <a:ext cx="5387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Estimating the damage, or during the process it is possible to </a:t>
            </a:r>
            <a:r>
              <a:rPr lang="en-US" sz="2000" b="1" i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export SDE data as “</a:t>
            </a:r>
            <a:r>
              <a:rPr lang="en-US" sz="2000" b="1" i="1" dirty="0" err="1" smtClean="0">
                <a:solidFill>
                  <a:srgbClr val="1F4E79"/>
                </a:solidFill>
                <a:latin typeface="Calibri" panose="020F0502020204030204" pitchFamily="34" charset="0"/>
              </a:rPr>
              <a:t>Json</a:t>
            </a:r>
            <a:r>
              <a:rPr lang="en-US" sz="2000" b="1" i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”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files, to be used in another computer. 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56" y="2418929"/>
            <a:ext cx="5387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Select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Export SDE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and then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this page will appear: 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47217" y="836551"/>
            <a:ext cx="2980503" cy="2409569"/>
            <a:chOff x="5447217" y="836551"/>
            <a:chExt cx="2980503" cy="2409569"/>
          </a:xfrm>
        </p:grpSpPr>
        <p:grpSp>
          <p:nvGrpSpPr>
            <p:cNvPr id="4" name="Group 3"/>
            <p:cNvGrpSpPr/>
            <p:nvPr/>
          </p:nvGrpSpPr>
          <p:grpSpPr>
            <a:xfrm>
              <a:off x="6037175" y="836551"/>
              <a:ext cx="2390545" cy="2409569"/>
              <a:chOff x="6052415" y="850494"/>
              <a:chExt cx="2799485" cy="279948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r="57179" b="23873"/>
              <a:stretch/>
            </p:blipFill>
            <p:spPr>
              <a:xfrm>
                <a:off x="6052415" y="850494"/>
                <a:ext cx="2799485" cy="2799485"/>
              </a:xfrm>
              <a:prstGeom prst="rect">
                <a:avLst/>
              </a:prstGeom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7284720" y="1062809"/>
                <a:ext cx="876300" cy="95431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ight Arrow 10"/>
            <p:cNvSpPr/>
            <p:nvPr/>
          </p:nvSpPr>
          <p:spPr>
            <a:xfrm>
              <a:off x="5447217" y="854639"/>
              <a:ext cx="541020" cy="329309"/>
            </a:xfrm>
            <a:prstGeom prst="rightArrow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 rot="5400000">
            <a:off x="3029772" y="2962175"/>
            <a:ext cx="541020" cy="329309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b="57654"/>
          <a:stretch/>
        </p:blipFill>
        <p:spPr>
          <a:xfrm>
            <a:off x="321175" y="3408623"/>
            <a:ext cx="8197471" cy="195259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21175" y="3600347"/>
            <a:ext cx="2814452" cy="663782"/>
            <a:chOff x="321175" y="3600347"/>
            <a:chExt cx="2814452" cy="663782"/>
          </a:xfrm>
        </p:grpSpPr>
        <p:sp>
          <p:nvSpPr>
            <p:cNvPr id="22" name="Rounded Rectangle 21"/>
            <p:cNvSpPr/>
            <p:nvPr/>
          </p:nvSpPr>
          <p:spPr>
            <a:xfrm>
              <a:off x="470938" y="4045782"/>
              <a:ext cx="1615753" cy="21834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321175" y="3600347"/>
              <a:ext cx="2814452" cy="30532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i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1-</a:t>
              </a:r>
              <a:r>
                <a:rPr lang="en-US" sz="1200" i="1" dirty="0" smtClean="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Select Structure Type, or leave it as it is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086691" y="3905669"/>
              <a:ext cx="0" cy="2780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21174" y="4296449"/>
            <a:ext cx="2932565" cy="1226863"/>
            <a:chOff x="321174" y="4296449"/>
            <a:chExt cx="2932565" cy="1226863"/>
          </a:xfrm>
        </p:grpSpPr>
        <p:sp>
          <p:nvSpPr>
            <p:cNvPr id="27" name="Rounded Rectangle 26"/>
            <p:cNvSpPr/>
            <p:nvPr/>
          </p:nvSpPr>
          <p:spPr>
            <a:xfrm>
              <a:off x="470938" y="4296449"/>
              <a:ext cx="1615753" cy="21834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787457" y="4514796"/>
              <a:ext cx="0" cy="2757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321174" y="4799057"/>
              <a:ext cx="2932565" cy="7242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i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2-</a:t>
              </a:r>
              <a:r>
                <a:rPr lang="en-US" sz="1200" i="1" dirty="0" smtClean="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You can search for a specific property based on owners name, address, city, community, parcel number, etc.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80934" y="4264129"/>
            <a:ext cx="1947426" cy="925092"/>
            <a:chOff x="3980934" y="4264129"/>
            <a:chExt cx="1947426" cy="925092"/>
          </a:xfrm>
        </p:grpSpPr>
        <p:sp>
          <p:nvSpPr>
            <p:cNvPr id="32" name="Rounded Rectangle 31"/>
            <p:cNvSpPr/>
            <p:nvPr/>
          </p:nvSpPr>
          <p:spPr>
            <a:xfrm>
              <a:off x="4101975" y="4264129"/>
              <a:ext cx="790066" cy="19357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3980934" y="4708561"/>
              <a:ext cx="1947426" cy="4806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i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3-</a:t>
              </a:r>
              <a:r>
                <a:rPr lang="en-US" sz="1200" i="1" dirty="0" smtClean="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Then Press filter to data be displayed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497008" y="4457700"/>
              <a:ext cx="0" cy="2757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81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D.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Exporting SDE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959" y="836550"/>
            <a:ext cx="2352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imported property records will be appeared: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32649" y="836550"/>
            <a:ext cx="6384325" cy="2895601"/>
            <a:chOff x="2432649" y="836550"/>
            <a:chExt cx="6384325" cy="28956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11605"/>
            <a:stretch/>
          </p:blipFill>
          <p:spPr>
            <a:xfrm>
              <a:off x="2993419" y="836550"/>
              <a:ext cx="5823555" cy="2895601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3053035" y="1725231"/>
              <a:ext cx="5763939" cy="614109"/>
              <a:chOff x="713060" y="3041228"/>
              <a:chExt cx="5763939" cy="614109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920524" y="3041228"/>
                <a:ext cx="1940151" cy="186120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713060" y="3378098"/>
                <a:ext cx="5763939" cy="27723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i="1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4-</a:t>
                </a:r>
                <a:r>
                  <a:rPr lang="en-US" sz="1200" i="1" dirty="0" smtClean="0">
                    <a:solidFill>
                      <a:srgbClr val="80808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Check one/some or all the data and then click on Export All Data or Export Filtered Data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H="1">
                <a:off x="1343025" y="3227349"/>
                <a:ext cx="3176" cy="1507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2584450" y="3227348"/>
                <a:ext cx="3176" cy="1507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6786564" y="1407922"/>
              <a:ext cx="600074" cy="654178"/>
              <a:chOff x="2089151" y="3004907"/>
              <a:chExt cx="600074" cy="65417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2089151" y="3004907"/>
                <a:ext cx="600074" cy="186120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2389188" y="3187470"/>
                <a:ext cx="3176" cy="47161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6" name="Right Arrow 45"/>
            <p:cNvSpPr/>
            <p:nvPr/>
          </p:nvSpPr>
          <p:spPr>
            <a:xfrm>
              <a:off x="2432649" y="1500982"/>
              <a:ext cx="661387" cy="329309"/>
            </a:xfrm>
            <a:prstGeom prst="rightArrow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1960" y="2804645"/>
            <a:ext cx="2451750" cy="3376417"/>
            <a:chOff x="441960" y="2804645"/>
            <a:chExt cx="2451750" cy="337641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862" y="3732151"/>
              <a:ext cx="2092588" cy="2448911"/>
            </a:xfrm>
            <a:prstGeom prst="rect">
              <a:avLst/>
            </a:prstGeom>
          </p:spPr>
        </p:pic>
        <p:sp>
          <p:nvSpPr>
            <p:cNvPr id="48" name="Right Arrow 47"/>
            <p:cNvSpPr/>
            <p:nvPr/>
          </p:nvSpPr>
          <p:spPr>
            <a:xfrm rot="5400000">
              <a:off x="1056326" y="3819616"/>
              <a:ext cx="722349" cy="329309"/>
            </a:xfrm>
            <a:prstGeom prst="rightArrow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1960" y="2804645"/>
              <a:ext cx="24517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Save the Exported file on your Local Drive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Right Arrow 50"/>
          <p:cNvSpPr/>
          <p:nvPr/>
        </p:nvSpPr>
        <p:spPr>
          <a:xfrm>
            <a:off x="2993419" y="4518426"/>
            <a:ext cx="722349" cy="329309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41904" t="43333" r="41032" b="41852"/>
          <a:stretch/>
        </p:blipFill>
        <p:spPr>
          <a:xfrm>
            <a:off x="3831771" y="4103297"/>
            <a:ext cx="2954794" cy="1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1653" y="769348"/>
            <a:ext cx="4692162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Why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GISTC_Template</a:t>
            </a:r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98550" y="1535228"/>
            <a:ext cx="4660375" cy="1337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West Virginia GIS Tech Center developed a template that is a supplement for 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property record data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spreadsheet, also prepare by GISTC for all … communities in West Virginia.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885" y="2369379"/>
            <a:ext cx="1179199" cy="1147329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402380" y="3869595"/>
            <a:ext cx="4656545" cy="1388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By implementing this template, the time-consuming "Saved Enterprise Import Mapping" step is eliminated,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leading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to quicker data processing.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295002" y="536617"/>
            <a:ext cx="3730823" cy="5454508"/>
            <a:chOff x="5180264" y="624214"/>
            <a:chExt cx="3963736" cy="57695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41006" t="14650" r="27553" b="3992"/>
            <a:stretch/>
          </p:blipFill>
          <p:spPr>
            <a:xfrm>
              <a:off x="5180264" y="624214"/>
              <a:ext cx="3963736" cy="576956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212051" y="1932945"/>
              <a:ext cx="2337758" cy="1650530"/>
              <a:chOff x="3198410" y="3863180"/>
              <a:chExt cx="2656938" cy="1877317"/>
            </a:xfrm>
          </p:grpSpPr>
          <p:pic>
            <p:nvPicPr>
              <p:cNvPr id="1026" name="Picture 2" descr="Tick Mark 3D Images – Browse 60,010 Stock Photos, Vectors, and Video |  Adobe Stock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9" t="21846" r="49769" b="11739"/>
              <a:stretch/>
            </p:blipFill>
            <p:spPr bwMode="auto">
              <a:xfrm>
                <a:off x="3198410" y="3863180"/>
                <a:ext cx="2656938" cy="1877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Rectangle 50"/>
              <p:cNvSpPr/>
              <p:nvPr/>
            </p:nvSpPr>
            <p:spPr>
              <a:xfrm rot="18967450">
                <a:off x="4497244" y="4787693"/>
                <a:ext cx="1357679" cy="461665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AA01"/>
                    </a:solidFill>
                  </a:rPr>
                  <a:t>Checked!</a:t>
                </a:r>
                <a:endParaRPr lang="en-US" sz="3200" dirty="0">
                  <a:ln>
                    <a:solidFill>
                      <a:schemeClr val="tx1"/>
                    </a:solidFill>
                  </a:ln>
                  <a:solidFill>
                    <a:srgbClr val="00AA01"/>
                  </a:solidFill>
                </a:endParaRPr>
              </a:p>
            </p:txBody>
          </p:sp>
        </p:grpSp>
      </p:grpSp>
      <p:sp>
        <p:nvSpPr>
          <p:cNvPr id="16" name="Title 1"/>
          <p:cNvSpPr txBox="1">
            <a:spLocks/>
          </p:cNvSpPr>
          <p:nvPr/>
        </p:nvSpPr>
        <p:spPr>
          <a:xfrm>
            <a:off x="0" y="-61585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A.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Template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6600" y="5929104"/>
            <a:ext cx="7137400" cy="923330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Template:  </a:t>
            </a:r>
            <a:r>
              <a:rPr lang="en-US" dirty="0">
                <a:solidFill>
                  <a:schemeClr val="accent4"/>
                </a:solidFill>
                <a:hlinkClick r:id="rId6"/>
              </a:rPr>
              <a:t>Pre-defined import data settings </a:t>
            </a:r>
            <a:r>
              <a:rPr lang="en-US" dirty="0">
                <a:solidFill>
                  <a:schemeClr val="bg1"/>
                </a:solidFill>
              </a:rPr>
              <a:t>to cross-walk WV Flood Tool property and flood data into SDE application.  The template maps the data for the "Enterprise Import" of Non-SDE data so not required by the user.</a:t>
            </a:r>
          </a:p>
        </p:txBody>
      </p:sp>
    </p:spTree>
    <p:extLst>
      <p:ext uri="{BB962C8B-B14F-4D97-AF65-F5344CB8AC3E}">
        <p14:creationId xmlns:p14="http://schemas.microsoft.com/office/powerpoint/2010/main" val="11971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820" y="724150"/>
            <a:ext cx="7544671" cy="450777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Download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2000" b="1" i="1" dirty="0" err="1">
                <a:solidFill>
                  <a:srgbClr val="1F4E79"/>
                </a:solidFill>
                <a:latin typeface="+mn-lt"/>
              </a:rPr>
              <a:t>GISTC_Template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file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at this link: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hlinkClick r:id="rId2"/>
              </a:rPr>
              <a:t>Template for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hlinkClick r:id="rId2"/>
              </a:rPr>
              <a:t>Spreadsheet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.  Open the Excel file template. </a:t>
            </a:r>
            <a:endParaRPr lang="en-US" sz="1000" b="1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-61585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A.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Template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53014" y="736901"/>
            <a:ext cx="550007" cy="574036"/>
            <a:chOff x="8509532" y="1481977"/>
            <a:chExt cx="279069" cy="291261"/>
          </a:xfrm>
        </p:grpSpPr>
        <p:sp>
          <p:nvSpPr>
            <p:cNvPr id="28" name="Oval 27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8558975" y="149248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41820" y="1688936"/>
            <a:ext cx="250874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Second Row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32146" y="3976566"/>
            <a:ext cx="2794991" cy="2242951"/>
            <a:chOff x="28754" y="-25910"/>
            <a:chExt cx="2919326" cy="23416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" r="37074" b="12533"/>
            <a:stretch/>
          </p:blipFill>
          <p:spPr>
            <a:xfrm>
              <a:off x="28754" y="-25910"/>
              <a:ext cx="2919326" cy="234163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49" name="Rounded Rectangle 48"/>
            <p:cNvSpPr/>
            <p:nvPr/>
          </p:nvSpPr>
          <p:spPr>
            <a:xfrm>
              <a:off x="517585" y="143774"/>
              <a:ext cx="1626375" cy="16752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621766" y="684363"/>
              <a:ext cx="683672" cy="12304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51" name="Left Arrow 50"/>
          <p:cNvSpPr/>
          <p:nvPr/>
        </p:nvSpPr>
        <p:spPr>
          <a:xfrm rot="16200000">
            <a:off x="1931153" y="3965572"/>
            <a:ext cx="306248" cy="168237"/>
          </a:xfrm>
          <a:prstGeom prst="leftArrow">
            <a:avLst/>
          </a:prstGeom>
          <a:ln>
            <a:solidFill>
              <a:srgbClr val="02468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33757" y="2960903"/>
            <a:ext cx="38573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SDEDatabase from: C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:\Users\xxx\Documents\SDE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3.0.0\Database\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SDEDatabase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83750" y="1689655"/>
            <a:ext cx="550007" cy="574036"/>
            <a:chOff x="8509532" y="1481977"/>
            <a:chExt cx="279069" cy="291261"/>
          </a:xfrm>
        </p:grpSpPr>
        <p:sp>
          <p:nvSpPr>
            <p:cNvPr id="74" name="Oval 73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8558975" y="149248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2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83750" y="3116791"/>
            <a:ext cx="550007" cy="574036"/>
            <a:chOff x="8509532" y="1481977"/>
            <a:chExt cx="279069" cy="291261"/>
          </a:xfrm>
        </p:grpSpPr>
        <p:sp>
          <p:nvSpPr>
            <p:cNvPr id="77" name="Oval 76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itle 1"/>
            <p:cNvSpPr txBox="1">
              <a:spLocks/>
            </p:cNvSpPr>
            <p:nvPr/>
          </p:nvSpPr>
          <p:spPr>
            <a:xfrm>
              <a:off x="8558975" y="149248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3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03300" y="2216605"/>
            <a:ext cx="7382362" cy="469410"/>
            <a:chOff x="800098" y="1862375"/>
            <a:chExt cx="6751320" cy="429285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8" r="3288"/>
            <a:stretch/>
          </p:blipFill>
          <p:spPr bwMode="auto">
            <a:xfrm>
              <a:off x="800098" y="1862375"/>
              <a:ext cx="6705600" cy="42928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2" name="Rounded Rectangle 61"/>
            <p:cNvSpPr/>
            <p:nvPr/>
          </p:nvSpPr>
          <p:spPr>
            <a:xfrm>
              <a:off x="800098" y="2038795"/>
              <a:ext cx="6751320" cy="23542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82430" y="3043359"/>
            <a:ext cx="3270677" cy="3228642"/>
            <a:chOff x="4401075" y="2986974"/>
            <a:chExt cx="3123674" cy="3144790"/>
          </a:xfrm>
        </p:grpSpPr>
        <p:sp>
          <p:nvSpPr>
            <p:cNvPr id="66" name="Text Box 2"/>
            <p:cNvSpPr txBox="1">
              <a:spLocks noChangeArrowheads="1"/>
            </p:cNvSpPr>
            <p:nvPr/>
          </p:nvSpPr>
          <p:spPr bwMode="auto">
            <a:xfrm>
              <a:off x="4766901" y="2986974"/>
              <a:ext cx="2664561" cy="729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Double 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Click on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1F4E79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EnterpriseImortSettings</a:t>
              </a:r>
              <a:r>
                <a:rPr lang="en-US" sz="2000" b="1" i="1" dirty="0" smtClean="0">
                  <a:solidFill>
                    <a:srgbClr val="1F4E79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400" b="1" i="1" dirty="0" smtClean="0">
                  <a:solidFill>
                    <a:srgbClr val="1F4E79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(Close macro Single Step window).</a:t>
              </a:r>
              <a:endParaRPr lang="en-US" sz="1400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401075" y="3928276"/>
              <a:ext cx="3123674" cy="2203488"/>
              <a:chOff x="4325919" y="3803016"/>
              <a:chExt cx="3123674" cy="2203488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4325919" y="3803016"/>
                <a:ext cx="3123674" cy="2203488"/>
                <a:chOff x="4145280" y="3899544"/>
                <a:chExt cx="2984079" cy="2105016"/>
              </a:xfrm>
            </p:grpSpPr>
            <p:pic>
              <p:nvPicPr>
                <p:cNvPr id="90" name="Picture 89"/>
                <p:cNvPicPr/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3118" b="21702"/>
                <a:stretch/>
              </p:blipFill>
              <p:spPr bwMode="auto">
                <a:xfrm>
                  <a:off x="4558912" y="3899544"/>
                  <a:ext cx="2570447" cy="1989928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91" name="Rounded Rectangle 90"/>
                <p:cNvSpPr/>
                <p:nvPr/>
              </p:nvSpPr>
              <p:spPr>
                <a:xfrm>
                  <a:off x="4145280" y="5897880"/>
                  <a:ext cx="1043940" cy="106680"/>
                </a:xfrm>
                <a:prstGeom prst="roundRect">
                  <a:avLst/>
                </a:prstGeom>
                <a:noFill/>
                <a:ln w="1270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9" name="Rounded Rectangle 88"/>
              <p:cNvSpPr/>
              <p:nvPr/>
            </p:nvSpPr>
            <p:spPr>
              <a:xfrm>
                <a:off x="4725604" y="5562363"/>
                <a:ext cx="1036906" cy="111670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4915465" y="3081687"/>
            <a:ext cx="550007" cy="574036"/>
            <a:chOff x="8509532" y="1481977"/>
            <a:chExt cx="279069" cy="291261"/>
          </a:xfrm>
        </p:grpSpPr>
        <p:sp>
          <p:nvSpPr>
            <p:cNvPr id="93" name="Oval 92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8558975" y="149248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4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0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-61585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A.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Template</a:t>
            </a: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926343" y="1204336"/>
            <a:ext cx="7007982" cy="3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Paste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GISTC_Template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Click on asterisk and paste record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1" b="25791"/>
          <a:stretch/>
        </p:blipFill>
        <p:spPr bwMode="auto">
          <a:xfrm>
            <a:off x="1118901" y="1658457"/>
            <a:ext cx="4358046" cy="1096422"/>
          </a:xfrm>
          <a:prstGeom prst="rect">
            <a:avLst/>
          </a:prstGeom>
          <a:ln w="9525" cap="flat" cmpd="sng" algn="ctr">
            <a:solidFill>
              <a:srgbClr val="A5A5A5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1059958" y="3009395"/>
            <a:ext cx="4840510" cy="2812348"/>
            <a:chOff x="4391186" y="6368099"/>
            <a:chExt cx="2923546" cy="1698587"/>
          </a:xfrm>
        </p:grpSpPr>
        <p:sp>
          <p:nvSpPr>
            <p:cNvPr id="69" name="Rectangle 68"/>
            <p:cNvSpPr/>
            <p:nvPr/>
          </p:nvSpPr>
          <p:spPr>
            <a:xfrm>
              <a:off x="4391186" y="6368099"/>
              <a:ext cx="1875972" cy="2695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2000" b="1" i="1" dirty="0" smtClean="0">
                  <a:solidFill>
                    <a:srgbClr val="1F4E7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Save</a:t>
              </a:r>
              <a:r>
                <a:rPr lang="en-US" sz="2000" b="1" dirty="0" smtClean="0">
                  <a:solidFill>
                    <a:srgbClr val="1F4E7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then </a:t>
              </a:r>
              <a:r>
                <a:rPr lang="en-US" sz="2000" b="1" i="1" dirty="0">
                  <a:solidFill>
                    <a:srgbClr val="1F4E7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close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the tab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401073" y="6778329"/>
              <a:ext cx="2913659" cy="1288357"/>
              <a:chOff x="0" y="1"/>
              <a:chExt cx="1509277" cy="66742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515" b="68644"/>
              <a:stretch/>
            </p:blipFill>
            <p:spPr>
              <a:xfrm>
                <a:off x="0" y="1"/>
                <a:ext cx="1509277" cy="667423"/>
              </a:xfrm>
              <a:prstGeom prst="rect">
                <a:avLst/>
              </a:prstGeom>
            </p:spPr>
          </p:pic>
          <p:sp>
            <p:nvSpPr>
              <p:cNvPr id="72" name="Rounded Rectangle 71"/>
              <p:cNvSpPr/>
              <p:nvPr/>
            </p:nvSpPr>
            <p:spPr>
              <a:xfrm>
                <a:off x="638355" y="379562"/>
                <a:ext cx="321945" cy="287020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76336" y="1162870"/>
            <a:ext cx="550007" cy="574036"/>
            <a:chOff x="8509532" y="1481977"/>
            <a:chExt cx="279069" cy="291261"/>
          </a:xfrm>
        </p:grpSpPr>
        <p:sp>
          <p:nvSpPr>
            <p:cNvPr id="83" name="Oval 82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itle 1"/>
            <p:cNvSpPr txBox="1">
              <a:spLocks/>
            </p:cNvSpPr>
            <p:nvPr/>
          </p:nvSpPr>
          <p:spPr>
            <a:xfrm>
              <a:off x="8558975" y="149248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5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76336" y="3215086"/>
            <a:ext cx="550007" cy="574036"/>
            <a:chOff x="8509532" y="1481977"/>
            <a:chExt cx="279069" cy="291261"/>
          </a:xfrm>
        </p:grpSpPr>
        <p:sp>
          <p:nvSpPr>
            <p:cNvPr id="86" name="Oval 85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itle 1"/>
            <p:cNvSpPr txBox="1">
              <a:spLocks/>
            </p:cNvSpPr>
            <p:nvPr/>
          </p:nvSpPr>
          <p:spPr>
            <a:xfrm>
              <a:off x="8558975" y="149248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6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5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B.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Importing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Spreadsheet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205" y="956784"/>
            <a:ext cx="6392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Download the Non-SDE community data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Spreadsheet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and paste in on your local drive.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650" y="1740242"/>
            <a:ext cx="318133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Open SDE and click on </a:t>
            </a:r>
            <a:r>
              <a:rPr lang="en-US" sz="2000" b="1" i="1" dirty="0">
                <a:solidFill>
                  <a:srgbClr val="1F4E79"/>
                </a:solidFill>
              </a:rPr>
              <a:t>Import/Export </a:t>
            </a:r>
            <a:r>
              <a:rPr lang="en-US" sz="2000" b="1" i="1" dirty="0" smtClean="0">
                <a:solidFill>
                  <a:srgbClr val="1F4E79"/>
                </a:solidFill>
              </a:rPr>
              <a:t>Function</a:t>
            </a:r>
            <a:endParaRPr lang="en-US" sz="2000" b="1" dirty="0">
              <a:solidFill>
                <a:srgbClr val="1F4E79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03300" y="2425247"/>
            <a:ext cx="2689729" cy="2105934"/>
            <a:chOff x="918600" y="1556272"/>
            <a:chExt cx="2689729" cy="2105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8600" y="1645736"/>
              <a:ext cx="2689729" cy="2016470"/>
              <a:chOff x="918600" y="1645736"/>
              <a:chExt cx="2689729" cy="2016470"/>
            </a:xfrm>
          </p:grpSpPr>
          <p:pic>
            <p:nvPicPr>
              <p:cNvPr id="30" name="Picture 29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" t="1591" r="30354" b="5810"/>
              <a:stretch/>
            </p:blipFill>
            <p:spPr bwMode="auto">
              <a:xfrm>
                <a:off x="918600" y="1645736"/>
                <a:ext cx="2689729" cy="201647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4" name="Rounded Rectangle 33"/>
              <p:cNvSpPr/>
              <p:nvPr/>
            </p:nvSpPr>
            <p:spPr>
              <a:xfrm>
                <a:off x="2491740" y="2689860"/>
                <a:ext cx="510540" cy="518160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2984587" y="1556272"/>
              <a:ext cx="10303" cy="11440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97198" y="935102"/>
            <a:ext cx="550007" cy="574036"/>
            <a:chOff x="8509532" y="1481977"/>
            <a:chExt cx="279069" cy="291261"/>
          </a:xfrm>
        </p:grpSpPr>
        <p:sp>
          <p:nvSpPr>
            <p:cNvPr id="44" name="Oval 43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8558975" y="149248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7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97198" y="1807167"/>
            <a:ext cx="550007" cy="574036"/>
            <a:chOff x="8509532" y="1481977"/>
            <a:chExt cx="279069" cy="291261"/>
          </a:xfrm>
        </p:grpSpPr>
        <p:sp>
          <p:nvSpPr>
            <p:cNvPr id="47" name="Oval 46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8558975" y="149248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8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791560" y="1807167"/>
            <a:ext cx="550007" cy="574036"/>
            <a:chOff x="8509532" y="1481977"/>
            <a:chExt cx="279069" cy="291261"/>
          </a:xfrm>
        </p:grpSpPr>
        <p:sp>
          <p:nvSpPr>
            <p:cNvPr id="50" name="Oval 49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8558975" y="1492488"/>
              <a:ext cx="114513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9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39012" y="1891613"/>
            <a:ext cx="2943680" cy="2908336"/>
            <a:chOff x="4401072" y="3223403"/>
            <a:chExt cx="2943680" cy="2908336"/>
          </a:xfrm>
        </p:grpSpPr>
        <p:sp>
          <p:nvSpPr>
            <p:cNvPr id="53" name="Text Box 2"/>
            <p:cNvSpPr txBox="1">
              <a:spLocks noChangeArrowheads="1"/>
            </p:cNvSpPr>
            <p:nvPr/>
          </p:nvSpPr>
          <p:spPr bwMode="auto">
            <a:xfrm>
              <a:off x="4543596" y="3223403"/>
              <a:ext cx="2801156" cy="439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50000"/>
                    </a:schemeClr>
                  </a:solidFill>
                </a:rPr>
                <a:t>Select</a:t>
              </a:r>
              <a:r>
                <a:rPr lang="en-US" sz="2000" b="1" i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i="1" dirty="0">
                  <a:solidFill>
                    <a:srgbClr val="1F4E79"/>
                  </a:solidFill>
                </a:rPr>
                <a:t>Enterprise Import.</a:t>
              </a:r>
              <a:endParaRPr lang="en-US" sz="2000" b="1" dirty="0">
                <a:solidFill>
                  <a:srgbClr val="1F4E79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401072" y="6020069"/>
              <a:ext cx="1092775" cy="111670"/>
            </a:xfrm>
            <a:prstGeom prst="round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64294" y="2314395"/>
            <a:ext cx="3376235" cy="2146192"/>
            <a:chOff x="4056836" y="1482935"/>
            <a:chExt cx="3376235" cy="2146192"/>
          </a:xfrm>
        </p:grpSpPr>
        <p:grpSp>
          <p:nvGrpSpPr>
            <p:cNvPr id="56" name="Group 55"/>
            <p:cNvGrpSpPr/>
            <p:nvPr/>
          </p:nvGrpSpPr>
          <p:grpSpPr>
            <a:xfrm>
              <a:off x="4056836" y="1645735"/>
              <a:ext cx="3376235" cy="1983392"/>
              <a:chOff x="4056836" y="1645735"/>
              <a:chExt cx="3376235" cy="1983392"/>
            </a:xfrm>
          </p:grpSpPr>
          <p:pic>
            <p:nvPicPr>
              <p:cNvPr id="58" name="Picture 57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288" b="5174"/>
              <a:stretch/>
            </p:blipFill>
            <p:spPr bwMode="auto">
              <a:xfrm>
                <a:off x="4056836" y="1645735"/>
                <a:ext cx="3376235" cy="198339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9" name="Rounded Rectangle 58"/>
              <p:cNvSpPr/>
              <p:nvPr/>
            </p:nvSpPr>
            <p:spPr>
              <a:xfrm>
                <a:off x="5688904" y="2369284"/>
                <a:ext cx="510540" cy="518160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>
            <a:xfrm>
              <a:off x="5940064" y="1482935"/>
              <a:ext cx="10980" cy="8863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959485" y="4959317"/>
            <a:ext cx="3276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>
                <a:solidFill>
                  <a:srgbClr val="1F4E79"/>
                </a:solidFill>
              </a:rPr>
              <a:t>Enterprise Import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page will be opened.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94689" y="4882367"/>
            <a:ext cx="668406" cy="577349"/>
            <a:chOff x="8509532" y="1481977"/>
            <a:chExt cx="339143" cy="292942"/>
          </a:xfrm>
        </p:grpSpPr>
        <p:sp>
          <p:nvSpPr>
            <p:cNvPr id="64" name="Oval 63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itle 1"/>
            <p:cNvSpPr txBox="1">
              <a:spLocks/>
            </p:cNvSpPr>
            <p:nvPr/>
          </p:nvSpPr>
          <p:spPr>
            <a:xfrm>
              <a:off x="8528957" y="1494169"/>
              <a:ext cx="319718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10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063863" y="4799949"/>
            <a:ext cx="3318829" cy="1695742"/>
            <a:chOff x="845819" y="5105972"/>
            <a:chExt cx="3440039" cy="1757674"/>
          </a:xfrm>
        </p:grpSpPr>
        <p:pic>
          <p:nvPicPr>
            <p:cNvPr id="67" name="Picture 66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19" y="5105972"/>
              <a:ext cx="3440039" cy="17576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Rounded Rectangle 67"/>
            <p:cNvSpPr/>
            <p:nvPr/>
          </p:nvSpPr>
          <p:spPr>
            <a:xfrm>
              <a:off x="2192613" y="5306097"/>
              <a:ext cx="698500" cy="193605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72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B.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Importing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Spreadsheet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205" y="956784"/>
            <a:ext cx="533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Click on </a:t>
            </a:r>
            <a:r>
              <a:rPr lang="en-US" sz="2000" b="1" i="1" dirty="0">
                <a:solidFill>
                  <a:srgbClr val="1F4E79"/>
                </a:solidFill>
              </a:rPr>
              <a:t>“Get file”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and navigate it to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hlinkClick r:id="rId3"/>
              </a:rPr>
              <a:t>the Spreadsheet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97198" y="935102"/>
            <a:ext cx="550007" cy="588041"/>
            <a:chOff x="8509532" y="1481977"/>
            <a:chExt cx="279069" cy="298367"/>
          </a:xfrm>
        </p:grpSpPr>
        <p:sp>
          <p:nvSpPr>
            <p:cNvPr id="44" name="Oval 43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8522039" y="1499594"/>
              <a:ext cx="254055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11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56867" y="1883374"/>
            <a:ext cx="1891534" cy="1257640"/>
            <a:chOff x="2956867" y="1883374"/>
            <a:chExt cx="1891534" cy="1257640"/>
          </a:xfrm>
        </p:grpSpPr>
        <p:pic>
          <p:nvPicPr>
            <p:cNvPr id="40" name="Picture 3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547" y="1924153"/>
              <a:ext cx="1831301" cy="12083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Rounded Rectangle 40"/>
            <p:cNvSpPr/>
            <p:nvPr/>
          </p:nvSpPr>
          <p:spPr>
            <a:xfrm>
              <a:off x="2956867" y="1883374"/>
              <a:ext cx="1891534" cy="125764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003300" y="1868645"/>
            <a:ext cx="1996120" cy="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Wait until this message shows up. Click </a:t>
            </a:r>
            <a:r>
              <a:rPr lang="en-US" sz="2000" b="1" dirty="0" smtClean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“OK”.</a:t>
            </a:r>
            <a:r>
              <a:rPr lang="en-US" sz="2000" b="1" dirty="0" smtClean="0">
                <a:solidFill>
                  <a:srgbClr val="1F4E79"/>
                </a:solidFill>
              </a:rPr>
              <a:t> </a:t>
            </a:r>
            <a:endParaRPr lang="en-US" sz="2000" b="1" dirty="0">
              <a:solidFill>
                <a:srgbClr val="1F4E7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7198" y="2019396"/>
            <a:ext cx="550007" cy="588041"/>
            <a:chOff x="8509532" y="1481977"/>
            <a:chExt cx="279069" cy="298367"/>
          </a:xfrm>
        </p:grpSpPr>
        <p:sp>
          <p:nvSpPr>
            <p:cNvPr id="60" name="Oval 59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itle 1"/>
            <p:cNvSpPr txBox="1">
              <a:spLocks/>
            </p:cNvSpPr>
            <p:nvPr/>
          </p:nvSpPr>
          <p:spPr>
            <a:xfrm>
              <a:off x="8522039" y="1499594"/>
              <a:ext cx="254055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12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90103" y="955169"/>
            <a:ext cx="2981173" cy="588041"/>
            <a:chOff x="5257052" y="935102"/>
            <a:chExt cx="2981173" cy="58804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8836" y="976166"/>
              <a:ext cx="2852621" cy="508545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62" name="Rounded Rectangle 61"/>
            <p:cNvSpPr/>
            <p:nvPr/>
          </p:nvSpPr>
          <p:spPr>
            <a:xfrm>
              <a:off x="5257052" y="935102"/>
              <a:ext cx="2981173" cy="58804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003300" y="3359718"/>
            <a:ext cx="384510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sheet name</a:t>
            </a:r>
            <a:r>
              <a:rPr lang="en-US" sz="20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it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or “sheet1”,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click on </a:t>
            </a:r>
            <a:r>
              <a:rPr lang="en-US" sz="2000" b="1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“click here to format your Excel sheet” </a:t>
            </a:r>
            <a:endParaRPr lang="en-US" sz="2000" b="1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97198" y="3269520"/>
            <a:ext cx="550007" cy="588041"/>
            <a:chOff x="8509532" y="1481977"/>
            <a:chExt cx="279069" cy="298367"/>
          </a:xfrm>
        </p:grpSpPr>
        <p:sp>
          <p:nvSpPr>
            <p:cNvPr id="70" name="Oval 69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itle 1"/>
            <p:cNvSpPr txBox="1">
              <a:spLocks/>
            </p:cNvSpPr>
            <p:nvPr/>
          </p:nvSpPr>
          <p:spPr>
            <a:xfrm>
              <a:off x="8522039" y="1499594"/>
              <a:ext cx="254055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13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45245" y="3341353"/>
            <a:ext cx="3045903" cy="592250"/>
            <a:chOff x="5212194" y="3321286"/>
            <a:chExt cx="3045903" cy="592250"/>
          </a:xfrm>
        </p:grpSpPr>
        <p:pic>
          <p:nvPicPr>
            <p:cNvPr id="72" name="Picture 71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194" y="3321286"/>
              <a:ext cx="3045903" cy="57003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73" name="Rounded Rectangle 72"/>
            <p:cNvSpPr/>
            <p:nvPr/>
          </p:nvSpPr>
          <p:spPr>
            <a:xfrm>
              <a:off x="5212194" y="3325495"/>
              <a:ext cx="3026031" cy="58804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4860" y="4627449"/>
            <a:ext cx="550007" cy="588041"/>
            <a:chOff x="8509532" y="1481977"/>
            <a:chExt cx="279069" cy="298367"/>
          </a:xfrm>
        </p:grpSpPr>
        <p:sp>
          <p:nvSpPr>
            <p:cNvPr id="78" name="Oval 77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itle 1"/>
            <p:cNvSpPr txBox="1">
              <a:spLocks/>
            </p:cNvSpPr>
            <p:nvPr/>
          </p:nvSpPr>
          <p:spPr>
            <a:xfrm>
              <a:off x="8522039" y="1499594"/>
              <a:ext cx="254055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14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3300" y="4655916"/>
            <a:ext cx="2101995" cy="1435151"/>
            <a:chOff x="1003300" y="4655916"/>
            <a:chExt cx="2101995" cy="1435151"/>
          </a:xfrm>
        </p:grpSpPr>
        <p:grpSp>
          <p:nvGrpSpPr>
            <p:cNvPr id="74" name="Group 73"/>
            <p:cNvGrpSpPr/>
            <p:nvPr/>
          </p:nvGrpSpPr>
          <p:grpSpPr>
            <a:xfrm>
              <a:off x="1003300" y="4655916"/>
              <a:ext cx="2101995" cy="1399989"/>
              <a:chOff x="879683" y="7294945"/>
              <a:chExt cx="2101995" cy="1399989"/>
            </a:xfrm>
          </p:grpSpPr>
          <p:sp>
            <p:nvSpPr>
              <p:cNvPr id="75" name="Text Box 2"/>
              <p:cNvSpPr txBox="1">
                <a:spLocks noChangeArrowheads="1"/>
              </p:cNvSpPr>
              <p:nvPr/>
            </p:nvSpPr>
            <p:spPr bwMode="auto">
              <a:xfrm>
                <a:off x="879683" y="7294945"/>
                <a:ext cx="1702249" cy="315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Click </a:t>
                </a:r>
                <a:r>
                  <a:rPr lang="en-US" sz="2000" b="1" i="1" dirty="0">
                    <a:solidFill>
                      <a:srgbClr val="1F4E7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“Yes”</a:t>
                </a:r>
                <a:r>
                  <a:rPr lang="en-US" sz="2000" b="1" dirty="0">
                    <a:solidFill>
                      <a:srgbClr val="1F4E7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109" y="7696923"/>
                <a:ext cx="2045569" cy="998011"/>
              </a:xfrm>
              <a:prstGeom prst="rect">
                <a:avLst/>
              </a:prstGeom>
            </p:spPr>
          </p:pic>
        </p:grpSp>
        <p:sp>
          <p:nvSpPr>
            <p:cNvPr id="80" name="Rounded Rectangle 79"/>
            <p:cNvSpPr/>
            <p:nvPr/>
          </p:nvSpPr>
          <p:spPr>
            <a:xfrm>
              <a:off x="1777042" y="5676181"/>
              <a:ext cx="633272" cy="41488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110030" y="4675342"/>
            <a:ext cx="494757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 down to end of records and select “</a:t>
            </a:r>
            <a:r>
              <a:rPr lang="en-US" sz="2000" b="1" i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2000" b="1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use table above to map </a:t>
            </a:r>
            <a:r>
              <a:rPr lang="en-US" sz="2000" b="1" i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to map your community data into SDE database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530278" y="4696285"/>
            <a:ext cx="550007" cy="588041"/>
            <a:chOff x="8509532" y="1481977"/>
            <a:chExt cx="279069" cy="298367"/>
          </a:xfrm>
        </p:grpSpPr>
        <p:sp>
          <p:nvSpPr>
            <p:cNvPr id="86" name="Oval 85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itle 1"/>
            <p:cNvSpPr txBox="1">
              <a:spLocks/>
            </p:cNvSpPr>
            <p:nvPr/>
          </p:nvSpPr>
          <p:spPr>
            <a:xfrm>
              <a:off x="8522039" y="1499594"/>
              <a:ext cx="254055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15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5892886"/>
            <a:ext cx="3182312" cy="626709"/>
            <a:chOff x="5308836" y="5379055"/>
            <a:chExt cx="3182312" cy="626709"/>
          </a:xfrm>
        </p:grpSpPr>
        <p:pic>
          <p:nvPicPr>
            <p:cNvPr id="88" name="Picture 87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7" t="12898" r="4580" b="13803"/>
            <a:stretch/>
          </p:blipFill>
          <p:spPr bwMode="auto">
            <a:xfrm>
              <a:off x="5308836" y="5379055"/>
              <a:ext cx="3182312" cy="62670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9" name="Rounded Rectangle 88"/>
            <p:cNvSpPr/>
            <p:nvPr/>
          </p:nvSpPr>
          <p:spPr>
            <a:xfrm>
              <a:off x="5374901" y="5383769"/>
              <a:ext cx="3096375" cy="58804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ysClr val="windowText" lastClr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7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B.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Importing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Spreadsheet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97198" y="935102"/>
            <a:ext cx="550007" cy="588041"/>
            <a:chOff x="8509532" y="1481977"/>
            <a:chExt cx="279069" cy="298367"/>
          </a:xfrm>
        </p:grpSpPr>
        <p:sp>
          <p:nvSpPr>
            <p:cNvPr id="44" name="Oval 43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8522039" y="1499594"/>
              <a:ext cx="254055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16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871855" y="778851"/>
            <a:ext cx="3969787" cy="14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 further down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Your Data section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select </a:t>
            </a:r>
            <a:r>
              <a:rPr lang="en-US" sz="2000" b="1" i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WV-</a:t>
            </a:r>
            <a:r>
              <a:rPr lang="en-US" sz="2000" b="1" i="1" dirty="0" err="1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GISTC_map_settings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pull-down menu to load pre-defined settings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59168" y="969822"/>
            <a:ext cx="3708546" cy="1969347"/>
            <a:chOff x="4959168" y="969822"/>
            <a:chExt cx="3708546" cy="1969347"/>
          </a:xfrm>
        </p:grpSpPr>
        <p:pic>
          <p:nvPicPr>
            <p:cNvPr id="54" name="Picture 5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28"/>
            <a:stretch/>
          </p:blipFill>
          <p:spPr>
            <a:xfrm>
              <a:off x="4959168" y="969822"/>
              <a:ext cx="3708546" cy="19693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Rounded Rectangle 54"/>
            <p:cNvSpPr/>
            <p:nvPr/>
          </p:nvSpPr>
          <p:spPr>
            <a:xfrm>
              <a:off x="7296915" y="2379839"/>
              <a:ext cx="695932" cy="21614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2556" y="2922401"/>
            <a:ext cx="361142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template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up in the bottom fields. Then click on </a:t>
            </a:r>
            <a:r>
              <a:rPr lang="en-US" sz="20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 Data</a:t>
            </a:r>
            <a:r>
              <a:rPr lang="en-US" sz="20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b="1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72549" y="2863375"/>
            <a:ext cx="550007" cy="588041"/>
            <a:chOff x="8509532" y="1481977"/>
            <a:chExt cx="279069" cy="298367"/>
          </a:xfrm>
        </p:grpSpPr>
        <p:sp>
          <p:nvSpPr>
            <p:cNvPr id="57" name="Oval 56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8522039" y="1499594"/>
              <a:ext cx="254055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17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871855" y="5082135"/>
            <a:ext cx="4521187" cy="142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2000" b="1" dirty="0" smtClean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“OK”. 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mapped and imported includes 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Owner/Address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Subdivision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Structure/NFIP Information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25625" y="5122428"/>
            <a:ext cx="550007" cy="588041"/>
            <a:chOff x="8509532" y="1481977"/>
            <a:chExt cx="279069" cy="298367"/>
          </a:xfrm>
        </p:grpSpPr>
        <p:sp>
          <p:nvSpPr>
            <p:cNvPr id="65" name="Oval 64"/>
            <p:cNvSpPr/>
            <p:nvPr/>
          </p:nvSpPr>
          <p:spPr>
            <a:xfrm>
              <a:off x="8509532" y="1481977"/>
              <a:ext cx="279069" cy="2790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8522039" y="1499594"/>
              <a:ext cx="254055" cy="2807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18</a:t>
              </a:r>
              <a:endParaRPr lang="en-US" sz="105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/>
          <a:srcRect l="1522" t="2072" r="1812"/>
          <a:stretch/>
        </p:blipFill>
        <p:spPr>
          <a:xfrm>
            <a:off x="6466844" y="5475437"/>
            <a:ext cx="2190613" cy="7738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518266" y="2238687"/>
            <a:ext cx="2276517" cy="426240"/>
            <a:chOff x="2623888" y="1843589"/>
            <a:chExt cx="2276517" cy="426240"/>
          </a:xfrm>
        </p:grpSpPr>
        <p:pic>
          <p:nvPicPr>
            <p:cNvPr id="52" name="Picture 5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93" y="1861924"/>
              <a:ext cx="2116750" cy="389570"/>
            </a:xfrm>
            <a:prstGeom prst="rect">
              <a:avLst/>
            </a:prstGeom>
          </p:spPr>
        </p:pic>
        <p:sp>
          <p:nvSpPr>
            <p:cNvPr id="81" name="Rounded Rectangle 80"/>
            <p:cNvSpPr/>
            <p:nvPr/>
          </p:nvSpPr>
          <p:spPr>
            <a:xfrm>
              <a:off x="2623888" y="1843589"/>
              <a:ext cx="2276517" cy="42624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8053002" y="5361545"/>
            <a:ext cx="604456" cy="42596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565125" y="2451807"/>
            <a:ext cx="6102589" cy="2499755"/>
            <a:chOff x="2565125" y="2451807"/>
            <a:chExt cx="6102589" cy="2499755"/>
          </a:xfrm>
        </p:grpSpPr>
        <p:grpSp>
          <p:nvGrpSpPr>
            <p:cNvPr id="13" name="Group 12"/>
            <p:cNvGrpSpPr/>
            <p:nvPr/>
          </p:nvGrpSpPr>
          <p:grpSpPr>
            <a:xfrm>
              <a:off x="4950555" y="3138378"/>
              <a:ext cx="3717159" cy="1813184"/>
              <a:chOff x="4950555" y="3138378"/>
              <a:chExt cx="3717159" cy="1813184"/>
            </a:xfrm>
          </p:grpSpPr>
          <p:pic>
            <p:nvPicPr>
              <p:cNvPr id="51" name="Picture 50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05"/>
              <a:stretch/>
            </p:blipFill>
            <p:spPr bwMode="auto">
              <a:xfrm>
                <a:off x="4950555" y="3138378"/>
                <a:ext cx="3717159" cy="1813184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9" name="Rounded Rectangle 48"/>
              <p:cNvSpPr/>
              <p:nvPr/>
            </p:nvSpPr>
            <p:spPr>
              <a:xfrm>
                <a:off x="6466844" y="4794886"/>
                <a:ext cx="684580" cy="156676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65125" y="3809329"/>
              <a:ext cx="2276518" cy="426241"/>
              <a:chOff x="2565125" y="3809329"/>
              <a:chExt cx="2276518" cy="426241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5126" y="3809329"/>
                <a:ext cx="2276517" cy="426241"/>
              </a:xfrm>
              <a:prstGeom prst="rect">
                <a:avLst/>
              </a:prstGeom>
            </p:spPr>
          </p:pic>
          <p:sp>
            <p:nvSpPr>
              <p:cNvPr id="68" name="Rounded Rectangle 67"/>
              <p:cNvSpPr/>
              <p:nvPr/>
            </p:nvSpPr>
            <p:spPr>
              <a:xfrm>
                <a:off x="2565125" y="3809330"/>
                <a:ext cx="2276517" cy="426240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Arrow Connector 18"/>
            <p:cNvCxnSpPr>
              <a:stCxn id="81" idx="3"/>
              <a:endCxn id="55" idx="1"/>
            </p:cNvCxnSpPr>
            <p:nvPr/>
          </p:nvCxnSpPr>
          <p:spPr>
            <a:xfrm>
              <a:off x="4794783" y="2451807"/>
              <a:ext cx="2502132" cy="36105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94783" y="4217816"/>
              <a:ext cx="1859880" cy="605166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10949" y="1042407"/>
            <a:ext cx="4519843" cy="1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returns to the Main Menu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number of properties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should be shown up at the right bottom of the page.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64004" y="757239"/>
            <a:ext cx="4043465" cy="2235228"/>
            <a:chOff x="5154875" y="905198"/>
            <a:chExt cx="3521802" cy="194685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49" b="1706"/>
            <a:stretch/>
          </p:blipFill>
          <p:spPr>
            <a:xfrm>
              <a:off x="5154875" y="905198"/>
              <a:ext cx="3521802" cy="1812706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8208177" y="2523177"/>
              <a:ext cx="329094" cy="32887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Damage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363428" y="2175680"/>
            <a:ext cx="4533970" cy="1619944"/>
          </a:xfrm>
        </p:spPr>
        <p:txBody>
          <a:bodyPr anchor="t">
            <a:noAutofit/>
          </a:bodyPr>
          <a:lstStyle/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 the main menu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based on the building’s function,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click on one of these dark blue icons: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Add New Residential Assessment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”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Add New Non-Residential Assessment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”.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09" y="2929282"/>
            <a:ext cx="1778561" cy="866342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363428" y="3890235"/>
            <a:ext cx="3547099" cy="2198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Wait until this table displays. Right click the Data Field headers to sort, show search panel, or use filter editor.  Using filter option,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can look for a specific building.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Then select the structure.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65207" y="3811988"/>
            <a:ext cx="4582207" cy="2346362"/>
            <a:chOff x="4081463" y="3814313"/>
            <a:chExt cx="4582207" cy="234636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3" y="3814313"/>
              <a:ext cx="4582207" cy="2346362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846012" y="5867400"/>
              <a:ext cx="659813" cy="22319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53419" y="6174714"/>
            <a:ext cx="6179082" cy="388258"/>
            <a:chOff x="645711" y="5131909"/>
            <a:chExt cx="7124700" cy="44767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711" y="5131909"/>
              <a:ext cx="7124700" cy="447675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 flipV="1">
              <a:off x="2349500" y="5440043"/>
              <a:ext cx="511175" cy="457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V="1">
              <a:off x="5600700" y="5433059"/>
              <a:ext cx="602455" cy="495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94959" y="5429249"/>
              <a:ext cx="602455" cy="533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853440" y="5440040"/>
              <a:ext cx="1105535" cy="457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90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6936" y="871843"/>
            <a:ext cx="1040670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10/10/2021</a:t>
            </a: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443" r="3836" b="63631"/>
          <a:stretch/>
        </p:blipFill>
        <p:spPr>
          <a:xfrm>
            <a:off x="1" y="6005764"/>
            <a:ext cx="2006599" cy="8522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Estimating Damage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58127" y="779123"/>
            <a:ext cx="7510918" cy="328820"/>
            <a:chOff x="0" y="0"/>
            <a:chExt cx="3582670" cy="1570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82670" cy="15049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2440" y="0"/>
              <a:ext cx="414655" cy="15707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9287" y="1254938"/>
            <a:ext cx="8219758" cy="4472405"/>
            <a:chOff x="352740" y="2188438"/>
            <a:chExt cx="8219758" cy="4472405"/>
          </a:xfrm>
        </p:grpSpPr>
        <p:grpSp>
          <p:nvGrpSpPr>
            <p:cNvPr id="2" name="Group 1"/>
            <p:cNvGrpSpPr/>
            <p:nvPr/>
          </p:nvGrpSpPr>
          <p:grpSpPr>
            <a:xfrm>
              <a:off x="1742359" y="2188438"/>
              <a:ext cx="6661913" cy="3524537"/>
              <a:chOff x="1742359" y="2188438"/>
              <a:chExt cx="6661913" cy="352453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2359" y="2188438"/>
                <a:ext cx="6661913" cy="3431578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8016936" y="5343336"/>
                <a:ext cx="359351" cy="36963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355534" y="4151121"/>
              <a:ext cx="1716641" cy="60650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Parcel’s Geographic Data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  <a:t/>
              </a:r>
              <a:b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</a:b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213188" y="2782726"/>
              <a:ext cx="7359310" cy="3878117"/>
              <a:chOff x="1303129" y="1570695"/>
              <a:chExt cx="7249743" cy="3714042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876462" y="1874918"/>
                <a:ext cx="539805" cy="28505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1861870" y="1570695"/>
                <a:ext cx="284494" cy="2987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ounded Rectangle 16"/>
              <p:cNvSpPr/>
              <p:nvPr/>
            </p:nvSpPr>
            <p:spPr>
              <a:xfrm>
                <a:off x="2611526" y="1590516"/>
                <a:ext cx="531650" cy="1824197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485051" y="1682935"/>
                <a:ext cx="717705" cy="339456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6202756" y="1978717"/>
                <a:ext cx="508071" cy="3885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6710827" y="2370272"/>
                <a:ext cx="1842045" cy="1498730"/>
                <a:chOff x="6710827" y="2370272"/>
                <a:chExt cx="1842045" cy="1498730"/>
              </a:xfrm>
            </p:grpSpPr>
            <p:sp>
              <p:nvSpPr>
                <p:cNvPr id="29" name="Title 1"/>
                <p:cNvSpPr txBox="1">
                  <a:spLocks/>
                </p:cNvSpPr>
                <p:nvPr/>
              </p:nvSpPr>
              <p:spPr>
                <a:xfrm>
                  <a:off x="6710827" y="2370272"/>
                  <a:ext cx="1842045" cy="1498730"/>
                </a:xfrm>
                <a:prstGeom prst="rect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t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en-US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</a:rPr>
                    <a:t>Check it if the Mailing Address and Structure’s Address are the same.  Owner Address is on WV Flood Tool.</a:t>
                  </a:r>
                  <a:r>
                    <a:rPr lang="en-US" sz="2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/>
                  </a:r>
                  <a:br>
                    <a:rPr lang="en-US" sz="2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</a:br>
                  <a:endPara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829083" y="2482453"/>
                  <a:ext cx="88106" cy="833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L-Shape 35"/>
                <p:cNvSpPr/>
                <p:nvPr/>
              </p:nvSpPr>
              <p:spPr>
                <a:xfrm rot="19088833">
                  <a:off x="6829619" y="2481071"/>
                  <a:ext cx="114300" cy="45719"/>
                </a:xfrm>
                <a:prstGeom prst="corner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ounded Rectangle 37"/>
              <p:cNvSpPr/>
              <p:nvPr/>
            </p:nvSpPr>
            <p:spPr>
              <a:xfrm>
                <a:off x="4027144" y="3619002"/>
                <a:ext cx="2719465" cy="414243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2105830" y="3414713"/>
                <a:ext cx="62087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3492293" y="3943180"/>
                <a:ext cx="536738" cy="34635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303129" y="4287945"/>
                <a:ext cx="2189163" cy="558542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Further information can be imported here</a:t>
                </a: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/>
                </a:r>
                <a:b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</a:br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8005579" y="4212417"/>
                <a:ext cx="1" cy="2830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itle 1"/>
              <p:cNvSpPr txBox="1">
                <a:spLocks/>
              </p:cNvSpPr>
              <p:nvPr/>
            </p:nvSpPr>
            <p:spPr>
              <a:xfrm>
                <a:off x="6244013" y="4506567"/>
                <a:ext cx="2143822" cy="77817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Total Number of  Assessment should be changed  to “1”</a:t>
                </a: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/>
                </a:r>
                <a:b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</a:br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" name="Title 1"/>
            <p:cNvSpPr txBox="1">
              <a:spLocks/>
            </p:cNvSpPr>
            <p:nvPr/>
          </p:nvSpPr>
          <p:spPr>
            <a:xfrm>
              <a:off x="352740" y="2408733"/>
              <a:ext cx="1440566" cy="60650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Owner’s Name and Address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  <a:t/>
              </a:r>
              <a:b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</a:b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73" name="Title 1"/>
          <p:cNvSpPr txBox="1">
            <a:spLocks/>
          </p:cNvSpPr>
          <p:nvPr/>
        </p:nvSpPr>
        <p:spPr>
          <a:xfrm>
            <a:off x="2006600" y="5857923"/>
            <a:ext cx="7137400" cy="989184"/>
          </a:xfrm>
          <a:prstGeom prst="rect">
            <a:avLst/>
          </a:prstGeom>
          <a:solidFill>
            <a:srgbClr val="1F4E79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When this page displays, review the filled fields of the Non-SDE community data imported from </a:t>
            </a:r>
            <a:r>
              <a:rPr lang="en-US" sz="2000" b="1" i="1" dirty="0" smtClean="0">
                <a:solidFill>
                  <a:schemeClr val="accent4"/>
                </a:solidFill>
                <a:latin typeface="+mn-lt"/>
              </a:rPr>
              <a:t>Spreadsheet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. Verify or add property and flood information from </a:t>
            </a:r>
            <a:r>
              <a:rPr lang="en-US" sz="2000" b="1" i="1" dirty="0" smtClean="0">
                <a:solidFill>
                  <a:schemeClr val="accent4"/>
                </a:solidFill>
                <a:latin typeface="+mn-lt"/>
                <a:hlinkClick r:id="rId5"/>
              </a:rPr>
              <a:t>WV Flood Tool Website</a:t>
            </a:r>
            <a:endParaRPr lang="en-US" sz="2000" b="1" i="1" dirty="0">
              <a:solidFill>
                <a:schemeClr val="accent4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359369" y="789141"/>
            <a:ext cx="348187" cy="330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sz="20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721317" y="1114766"/>
            <a:ext cx="733508" cy="50618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7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3331</TotalTime>
  <Words>963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Office Theme</vt:lpstr>
      <vt:lpstr>Working with GISTC Database  in Substantial Damage Estimator (SDE) Software, Version 3.0</vt:lpstr>
      <vt:lpstr>PowerPoint Presentation</vt:lpstr>
      <vt:lpstr> Download the GISTC_Template file at this link: Template for Spreadsheet.  Open the Excel file template. </vt:lpstr>
      <vt:lpstr>PowerPoint Presentation</vt:lpstr>
      <vt:lpstr>PowerPoint Presentation</vt:lpstr>
      <vt:lpstr>PowerPoint Presentation</vt:lpstr>
      <vt:lpstr>PowerPoint Presentation</vt:lpstr>
      <vt:lpstr>In the main menu, based on the building’s function, click on one of these dark blue icons: “Add New Residential Assessment” or “Add New Non-Residential Assessment”.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312</cp:revision>
  <dcterms:created xsi:type="dcterms:W3CDTF">2021-10-12T16:28:27Z</dcterms:created>
  <dcterms:modified xsi:type="dcterms:W3CDTF">2023-08-17T18:01:37Z</dcterms:modified>
</cp:coreProperties>
</file>