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7" r:id="rId2"/>
    <p:sldId id="258" r:id="rId3"/>
    <p:sldId id="259"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739B"/>
    <a:srgbClr val="CAD7EE"/>
    <a:srgbClr val="B9AB79"/>
    <a:srgbClr val="DAE3F3"/>
    <a:srgbClr val="765A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25" autoAdjust="0"/>
    <p:restoredTop sz="94660"/>
  </p:normalViewPr>
  <p:slideViewPr>
    <p:cSldViewPr snapToGrid="0">
      <p:cViewPr>
        <p:scale>
          <a:sx n="110" d="100"/>
          <a:sy n="110" d="100"/>
        </p:scale>
        <p:origin x="136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BDC6D4-F6D5-4FE4-8B90-6D72AAAABE98}" type="datetimeFigureOut">
              <a:rPr lang="en-US" smtClean="0"/>
              <a:t>10/5/2022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F1F862-4F65-4921-8157-1B3AE444A252}" type="slidenum">
              <a:rPr lang="en-US" smtClean="0"/>
              <a:t>‹#›</a:t>
            </a:fld>
            <a:endParaRPr lang="en-US"/>
          </a:p>
        </p:txBody>
      </p:sp>
    </p:spTree>
    <p:extLst>
      <p:ext uri="{BB962C8B-B14F-4D97-AF65-F5344CB8AC3E}">
        <p14:creationId xmlns:p14="http://schemas.microsoft.com/office/powerpoint/2010/main" val="2680987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96D2ED-501B-4749-A3F4-4AC2549A1557}" type="slidenum">
              <a:rPr lang="en-US" smtClean="0"/>
              <a:pPr/>
              <a:t>1</a:t>
            </a:fld>
            <a:endParaRPr lang="en-US"/>
          </a:p>
        </p:txBody>
      </p:sp>
    </p:spTree>
    <p:extLst>
      <p:ext uri="{BB962C8B-B14F-4D97-AF65-F5344CB8AC3E}">
        <p14:creationId xmlns:p14="http://schemas.microsoft.com/office/powerpoint/2010/main" val="2548865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96D2ED-501B-4749-A3F4-4AC2549A1557}" type="slidenum">
              <a:rPr lang="en-US" smtClean="0"/>
              <a:pPr/>
              <a:t>2</a:t>
            </a:fld>
            <a:endParaRPr lang="en-US"/>
          </a:p>
        </p:txBody>
      </p:sp>
    </p:spTree>
    <p:extLst>
      <p:ext uri="{BB962C8B-B14F-4D97-AF65-F5344CB8AC3E}">
        <p14:creationId xmlns:p14="http://schemas.microsoft.com/office/powerpoint/2010/main" val="3624795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96D2ED-501B-4749-A3F4-4AC2549A1557}" type="slidenum">
              <a:rPr lang="en-US" smtClean="0"/>
              <a:pPr/>
              <a:t>3</a:t>
            </a:fld>
            <a:endParaRPr lang="en-US"/>
          </a:p>
        </p:txBody>
      </p:sp>
    </p:spTree>
    <p:extLst>
      <p:ext uri="{BB962C8B-B14F-4D97-AF65-F5344CB8AC3E}">
        <p14:creationId xmlns:p14="http://schemas.microsoft.com/office/powerpoint/2010/main" val="4179788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C0791E1-4214-4A53-A041-ECA0A480359F}" type="datetimeFigureOut">
              <a:rPr lang="en-US" smtClean="0"/>
              <a:t>10/5/2022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2738286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0791E1-4214-4A53-A041-ECA0A480359F}" type="datetimeFigureOut">
              <a:rPr lang="en-US" smtClean="0"/>
              <a:t>10/5/2022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571915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0791E1-4214-4A53-A041-ECA0A480359F}" type="datetimeFigureOut">
              <a:rPr lang="en-US" smtClean="0"/>
              <a:t>10/5/2022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39988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0791E1-4214-4A53-A041-ECA0A480359F}" type="datetimeFigureOut">
              <a:rPr lang="en-US" smtClean="0"/>
              <a:t>10/5/2022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278905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C0791E1-4214-4A53-A041-ECA0A480359F}" type="datetimeFigureOut">
              <a:rPr lang="en-US" smtClean="0"/>
              <a:t>10/5/2022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205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C0791E1-4214-4A53-A041-ECA0A480359F}" type="datetimeFigureOut">
              <a:rPr lang="en-US" smtClean="0"/>
              <a:t>10/5/2022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3911800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C0791E1-4214-4A53-A041-ECA0A480359F}" type="datetimeFigureOut">
              <a:rPr lang="en-US" smtClean="0"/>
              <a:t>10/5/2022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1208432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C0791E1-4214-4A53-A041-ECA0A480359F}" type="datetimeFigureOut">
              <a:rPr lang="en-US" smtClean="0"/>
              <a:t>10/5/2022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4231494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0791E1-4214-4A53-A041-ECA0A480359F}" type="datetimeFigureOut">
              <a:rPr lang="en-US" smtClean="0"/>
              <a:t>10/5/2022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1388378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C0791E1-4214-4A53-A041-ECA0A480359F}" type="datetimeFigureOut">
              <a:rPr lang="en-US" smtClean="0"/>
              <a:t>10/5/2022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2496528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C0791E1-4214-4A53-A041-ECA0A480359F}" type="datetimeFigureOut">
              <a:rPr lang="en-US" smtClean="0"/>
              <a:t>10/5/2022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3317466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0791E1-4214-4A53-A041-ECA0A480359F}" type="datetimeFigureOut">
              <a:rPr lang="en-US" smtClean="0"/>
              <a:t>10/5/2022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A20D75-3A3D-4E55-A76E-740D23178F2C}" type="slidenum">
              <a:rPr lang="en-US" smtClean="0"/>
              <a:t>‹#›</a:t>
            </a:fld>
            <a:endParaRPr lang="en-US"/>
          </a:p>
        </p:txBody>
      </p:sp>
    </p:spTree>
    <p:extLst>
      <p:ext uri="{BB962C8B-B14F-4D97-AF65-F5344CB8AC3E}">
        <p14:creationId xmlns:p14="http://schemas.microsoft.com/office/powerpoint/2010/main" val="6475845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jpeg"/><Relationship Id="rId9"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
            <a:ext cx="9144000" cy="914399"/>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dirty="0">
                <a:solidFill>
                  <a:schemeClr val="bg1"/>
                </a:solidFill>
                <a:latin typeface="Arial" panose="020B0604020202020204" pitchFamily="34" charset="0"/>
                <a:cs typeface="Arial" panose="020B0604020202020204" pitchFamily="34" charset="0"/>
              </a:rPr>
              <a:t>Social Vulnerability Indicators </a:t>
            </a:r>
          </a:p>
          <a:p>
            <a:pPr marL="174625"/>
            <a:endParaRPr lang="en-US" sz="500" dirty="0">
              <a:solidFill>
                <a:schemeClr val="bg1"/>
              </a:solidFill>
              <a:latin typeface="Arial" panose="020B0604020202020204" pitchFamily="34" charset="0"/>
              <a:cs typeface="Arial" panose="020B0604020202020204" pitchFamily="34" charset="0"/>
            </a:endParaRPr>
          </a:p>
          <a:p>
            <a:pPr marL="174625"/>
            <a:r>
              <a:rPr lang="en-US" sz="2400" dirty="0">
                <a:solidFill>
                  <a:schemeClr val="bg1"/>
                </a:solidFill>
                <a:latin typeface="Arial" panose="020B0604020202020204" pitchFamily="34" charset="0"/>
                <a:cs typeface="Arial" panose="020B0604020202020204" pitchFamily="34" charset="0"/>
              </a:rPr>
              <a:t>White Sulphur Springs and Rainelle</a:t>
            </a:r>
            <a:r>
              <a:rPr lang="en-US" sz="1100" dirty="0">
                <a:solidFill>
                  <a:schemeClr val="bg1"/>
                </a:solidFill>
              </a:rPr>
              <a:t>     </a:t>
            </a:r>
          </a:p>
        </p:txBody>
      </p:sp>
      <p:pic>
        <p:nvPicPr>
          <p:cNvPr id="57" name="Picture 56" descr="A picture containing text, clipart&#10;&#10;Description automatically generated">
            <a:extLst>
              <a:ext uri="{FF2B5EF4-FFF2-40B4-BE49-F238E27FC236}">
                <a16:creationId xmlns:a16="http://schemas.microsoft.com/office/drawing/2014/main" id="{418665C8-E87C-48D2-9860-71746DAE502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1601" y="256678"/>
            <a:ext cx="1193245" cy="408975"/>
          </a:xfrm>
          <a:prstGeom prst="rect">
            <a:avLst/>
          </a:prstGeom>
        </p:spPr>
      </p:pic>
      <p:graphicFrame>
        <p:nvGraphicFramePr>
          <p:cNvPr id="4" name="Table 4">
            <a:extLst>
              <a:ext uri="{FF2B5EF4-FFF2-40B4-BE49-F238E27FC236}">
                <a16:creationId xmlns:a16="http://schemas.microsoft.com/office/drawing/2014/main" id="{064D6C48-3E95-4AA3-8F06-135D21432687}"/>
              </a:ext>
            </a:extLst>
          </p:cNvPr>
          <p:cNvGraphicFramePr>
            <a:graphicFrameLocks noGrp="1"/>
          </p:cNvGraphicFramePr>
          <p:nvPr>
            <p:extLst>
              <p:ext uri="{D42A27DB-BD31-4B8C-83A1-F6EECF244321}">
                <p14:modId xmlns:p14="http://schemas.microsoft.com/office/powerpoint/2010/main" val="3245085288"/>
              </p:ext>
            </p:extLst>
          </p:nvPr>
        </p:nvGraphicFramePr>
        <p:xfrm>
          <a:off x="257175" y="1036317"/>
          <a:ext cx="8627676" cy="5493366"/>
        </p:xfrm>
        <a:graphic>
          <a:graphicData uri="http://schemas.openxmlformats.org/drawingml/2006/table">
            <a:tbl>
              <a:tblPr firstRow="1" bandRow="1">
                <a:tableStyleId>{5C22544A-7EE6-4342-B048-85BDC9FD1C3A}</a:tableStyleId>
              </a:tblPr>
              <a:tblGrid>
                <a:gridCol w="638175">
                  <a:extLst>
                    <a:ext uri="{9D8B030D-6E8A-4147-A177-3AD203B41FA5}">
                      <a16:colId xmlns:a16="http://schemas.microsoft.com/office/drawing/2014/main" val="1264197615"/>
                    </a:ext>
                  </a:extLst>
                </a:gridCol>
                <a:gridCol w="2770959">
                  <a:extLst>
                    <a:ext uri="{9D8B030D-6E8A-4147-A177-3AD203B41FA5}">
                      <a16:colId xmlns:a16="http://schemas.microsoft.com/office/drawing/2014/main" val="1438507270"/>
                    </a:ext>
                  </a:extLst>
                </a:gridCol>
                <a:gridCol w="1349828">
                  <a:extLst>
                    <a:ext uri="{9D8B030D-6E8A-4147-A177-3AD203B41FA5}">
                      <a16:colId xmlns:a16="http://schemas.microsoft.com/office/drawing/2014/main" val="1218352812"/>
                    </a:ext>
                  </a:extLst>
                </a:gridCol>
                <a:gridCol w="1393372">
                  <a:extLst>
                    <a:ext uri="{9D8B030D-6E8A-4147-A177-3AD203B41FA5}">
                      <a16:colId xmlns:a16="http://schemas.microsoft.com/office/drawing/2014/main" val="796239596"/>
                    </a:ext>
                  </a:extLst>
                </a:gridCol>
                <a:gridCol w="1280160">
                  <a:extLst>
                    <a:ext uri="{9D8B030D-6E8A-4147-A177-3AD203B41FA5}">
                      <a16:colId xmlns:a16="http://schemas.microsoft.com/office/drawing/2014/main" val="717488461"/>
                    </a:ext>
                  </a:extLst>
                </a:gridCol>
                <a:gridCol w="1195182">
                  <a:extLst>
                    <a:ext uri="{9D8B030D-6E8A-4147-A177-3AD203B41FA5}">
                      <a16:colId xmlns:a16="http://schemas.microsoft.com/office/drawing/2014/main" val="1301006452"/>
                    </a:ext>
                  </a:extLst>
                </a:gridCol>
              </a:tblGrid>
              <a:tr h="872439">
                <a:tc gridSpan="2">
                  <a:txBody>
                    <a:bodyPr/>
                    <a:lstStyle/>
                    <a:p>
                      <a:pPr algn="ctr"/>
                      <a:r>
                        <a:rPr lang="en-US" sz="1800" dirty="0"/>
                        <a:t>Vulnerability Indicators</a:t>
                      </a:r>
                    </a:p>
                  </a:txBody>
                  <a:tcPr anchor="ctr">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5B739B"/>
                    </a:solidFill>
                  </a:tcPr>
                </a:tc>
                <a:tc hMerge="1">
                  <a:txBody>
                    <a:bodyPr/>
                    <a:lstStyle/>
                    <a:p>
                      <a:pPr algn="ctr"/>
                      <a:endParaRPr lang="en-US" sz="1800" dirty="0"/>
                    </a:p>
                  </a:txBody>
                  <a:tcPr anchor="ctr">
                    <a:solidFill>
                      <a:srgbClr val="5B739B"/>
                    </a:solidFill>
                  </a:tcPr>
                </a:tc>
                <a:tc>
                  <a:txBody>
                    <a:bodyPr/>
                    <a:lstStyle/>
                    <a:p>
                      <a:pPr algn="ctr"/>
                      <a:r>
                        <a:rPr lang="en-US" sz="1800" dirty="0"/>
                        <a:t>White Sulphur Springs</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800" dirty="0"/>
                        <a:t>Rainelle</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800" dirty="0"/>
                        <a:t>State Ratio</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800" dirty="0"/>
                        <a:t>National Ratio</a:t>
                      </a:r>
                    </a:p>
                  </a:txBody>
                  <a:tcPr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5B739B"/>
                    </a:solidFill>
                  </a:tcPr>
                </a:tc>
                <a:extLst>
                  <a:ext uri="{0D108BD9-81ED-4DB2-BD59-A6C34878D82A}">
                    <a16:rowId xmlns:a16="http://schemas.microsoft.com/office/drawing/2014/main" val="3513940923"/>
                  </a:ext>
                </a:extLst>
              </a:tr>
              <a:tr h="643781">
                <a:tc>
                  <a:txBody>
                    <a:bodyPr/>
                    <a:lstStyle/>
                    <a:p>
                      <a:pPr algn="ctr"/>
                      <a:endParaRPr lang="en-US" sz="1800" dirty="0">
                        <a:solidFill>
                          <a:schemeClr val="bg1"/>
                        </a:solidFill>
                      </a:endParaRPr>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600" b="1" dirty="0">
                          <a:solidFill>
                            <a:schemeClr val="bg1"/>
                          </a:solidFill>
                        </a:rPr>
                        <a:t>Poverty Rate</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800" b="1" dirty="0">
                          <a:solidFill>
                            <a:srgbClr val="5B739B"/>
                          </a:solidFill>
                        </a:rPr>
                        <a:t>14.4%</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1" dirty="0">
                          <a:solidFill>
                            <a:srgbClr val="C00000"/>
                          </a:solidFill>
                        </a:rPr>
                        <a:t>37.0%</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17.3%</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12.9%</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4062377285"/>
                  </a:ext>
                </a:extLst>
              </a:tr>
              <a:tr h="643781">
                <a:tc>
                  <a:txBody>
                    <a:bodyPr/>
                    <a:lstStyle/>
                    <a:p>
                      <a:pPr algn="ctr"/>
                      <a:endParaRPr lang="en-US" sz="18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600" b="1" dirty="0">
                          <a:solidFill>
                            <a:schemeClr val="bg1"/>
                          </a:solidFill>
                        </a:rPr>
                        <a:t>Unemployment Rate</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800" b="1" dirty="0">
                          <a:solidFill>
                            <a:srgbClr val="5B739B"/>
                          </a:solidFill>
                        </a:rPr>
                        <a:t>21.4%</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1" dirty="0">
                          <a:solidFill>
                            <a:srgbClr val="C00000"/>
                          </a:solidFill>
                        </a:rPr>
                        <a:t>33.6%</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23.8%</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14.7%</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1342225796"/>
                  </a:ext>
                </a:extLst>
              </a:tr>
              <a:tr h="643781">
                <a:tc>
                  <a:txBody>
                    <a:bodyPr/>
                    <a:lstStyle/>
                    <a:p>
                      <a:pPr algn="ctr"/>
                      <a:endParaRPr lang="en-US" sz="18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600" b="1" dirty="0">
                          <a:solidFill>
                            <a:schemeClr val="bg1"/>
                          </a:solidFill>
                        </a:rPr>
                        <a:t>Vulnerable Ages Ratio</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800" b="1" dirty="0">
                          <a:solidFill>
                            <a:srgbClr val="C00000"/>
                          </a:solidFill>
                        </a:rPr>
                        <a:t>41.7%</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1" dirty="0">
                          <a:solidFill>
                            <a:srgbClr val="C00000"/>
                          </a:solidFill>
                        </a:rPr>
                        <a:t>39.8%</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30.8%</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28.3%</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941388248"/>
                  </a:ext>
                </a:extLst>
              </a:tr>
              <a:tr h="643781">
                <a:tc>
                  <a:txBody>
                    <a:bodyPr/>
                    <a:lstStyle/>
                    <a:p>
                      <a:pPr algn="ctr"/>
                      <a:endParaRPr lang="en-US" sz="18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600" b="1" dirty="0">
                          <a:solidFill>
                            <a:schemeClr val="bg1"/>
                          </a:solidFill>
                        </a:rPr>
                        <a:t>Disability Ratio</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800" b="1" dirty="0">
                          <a:solidFill>
                            <a:srgbClr val="5B739B"/>
                          </a:solidFill>
                        </a:rPr>
                        <a:t>17.8%</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1" dirty="0">
                          <a:solidFill>
                            <a:srgbClr val="C00000"/>
                          </a:solidFill>
                        </a:rPr>
                        <a:t>26.9%</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18.7%</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13.0%</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1660948193"/>
                  </a:ext>
                </a:extLst>
              </a:tr>
              <a:tr h="643781">
                <a:tc>
                  <a:txBody>
                    <a:bodyPr/>
                    <a:lstStyle/>
                    <a:p>
                      <a:pPr algn="ctr"/>
                      <a:endParaRPr lang="en-US" sz="18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600" b="1" dirty="0">
                          <a:solidFill>
                            <a:schemeClr val="bg1"/>
                          </a:solidFill>
                        </a:rPr>
                        <a:t>Population Growth Ratio</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800" b="1" dirty="0">
                          <a:solidFill>
                            <a:srgbClr val="C00000"/>
                          </a:solidFill>
                        </a:rPr>
                        <a:t>-9.1%</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1" dirty="0">
                          <a:solidFill>
                            <a:srgbClr val="C00000"/>
                          </a:solidFill>
                        </a:rPr>
                        <a:t>-20.9%</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-3.2%</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7.4%</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4129055087"/>
                  </a:ext>
                </a:extLst>
              </a:tr>
              <a:tr h="643781">
                <a:tc>
                  <a:txBody>
                    <a:bodyPr/>
                    <a:lstStyle/>
                    <a:p>
                      <a:pPr algn="ctr"/>
                      <a:endParaRPr lang="en-US" sz="18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600" b="1" dirty="0">
                          <a:solidFill>
                            <a:schemeClr val="bg1"/>
                          </a:solidFill>
                        </a:rPr>
                        <a:t>Renter-Occupied Ratio</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800" b="1" dirty="0">
                          <a:solidFill>
                            <a:srgbClr val="C00000"/>
                          </a:solidFill>
                        </a:rPr>
                        <a:t>42.8%</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1" dirty="0">
                          <a:solidFill>
                            <a:srgbClr val="C00000"/>
                          </a:solidFill>
                        </a:rPr>
                        <a:t>43.0%</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26.8%</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36.0%</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1221970460"/>
                  </a:ext>
                </a:extLst>
              </a:tr>
              <a:tr h="674480">
                <a:tc>
                  <a:txBody>
                    <a:bodyPr/>
                    <a:lstStyle/>
                    <a:p>
                      <a:pPr algn="ctr"/>
                      <a:endParaRPr lang="en-US" sz="18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5B739B"/>
                    </a:solidFill>
                  </a:tcPr>
                </a:tc>
                <a:tc>
                  <a:txBody>
                    <a:bodyPr/>
                    <a:lstStyle/>
                    <a:p>
                      <a:pPr algn="l"/>
                      <a:r>
                        <a:rPr lang="en-US" sz="1600" b="1" dirty="0">
                          <a:solidFill>
                            <a:schemeClr val="bg1"/>
                          </a:solidFill>
                        </a:rPr>
                        <a:t>Housing Values Less than $50K</a:t>
                      </a:r>
                    </a:p>
                    <a:p>
                      <a:pPr algn="l"/>
                      <a:endParaRPr lang="en-US" sz="500" b="1" dirty="0">
                        <a:solidFill>
                          <a:schemeClr val="bg1"/>
                        </a:solidFill>
                      </a:endParaRPr>
                    </a:p>
                    <a:p>
                      <a:pPr algn="l"/>
                      <a:r>
                        <a:rPr lang="en-US" sz="1600" b="1" dirty="0">
                          <a:solidFill>
                            <a:schemeClr val="bg1"/>
                          </a:solidFill>
                        </a:rPr>
                        <a:t>Housing Median Value</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5B739B"/>
                    </a:solidFill>
                  </a:tcPr>
                </a:tc>
                <a:tc>
                  <a:txBody>
                    <a:bodyPr/>
                    <a:lstStyle/>
                    <a:p>
                      <a:pPr algn="ctr"/>
                      <a:r>
                        <a:rPr lang="en-US" sz="1800" b="1" dirty="0">
                          <a:solidFill>
                            <a:srgbClr val="5B739B"/>
                          </a:solidFill>
                        </a:rPr>
                        <a:t>3.9%</a:t>
                      </a:r>
                    </a:p>
                    <a:p>
                      <a:pPr algn="ctr"/>
                      <a:endParaRPr lang="en-US" sz="500" b="1" dirty="0">
                        <a:solidFill>
                          <a:srgbClr val="5B739B"/>
                        </a:solidFill>
                      </a:endParaRPr>
                    </a:p>
                    <a:p>
                      <a:pPr algn="ctr"/>
                      <a:r>
                        <a:rPr lang="en-US" sz="1800" b="1" dirty="0">
                          <a:solidFill>
                            <a:srgbClr val="5B739B"/>
                          </a:solidFill>
                        </a:rPr>
                        <a:t>$125,700</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CAD7EE"/>
                    </a:solidFill>
                  </a:tcPr>
                </a:tc>
                <a:tc>
                  <a:txBody>
                    <a:bodyPr/>
                    <a:lstStyle/>
                    <a:p>
                      <a:pPr algn="ctr"/>
                      <a:r>
                        <a:rPr lang="en-US" sz="1800" b="1" dirty="0">
                          <a:solidFill>
                            <a:srgbClr val="C00000"/>
                          </a:solidFill>
                        </a:rPr>
                        <a:t>37.5%</a:t>
                      </a:r>
                    </a:p>
                    <a:p>
                      <a:pPr algn="ctr"/>
                      <a:endParaRPr lang="en-US" sz="500" b="1" dirty="0">
                        <a:solidFill>
                          <a:srgbClr val="C00000"/>
                        </a:solidFill>
                      </a:endParaRPr>
                    </a:p>
                    <a:p>
                      <a:pPr algn="ctr"/>
                      <a:r>
                        <a:rPr lang="en-US" sz="1800" b="1" dirty="0">
                          <a:solidFill>
                            <a:srgbClr val="C00000"/>
                          </a:solidFill>
                        </a:rPr>
                        <a:t>$59,400</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CAD7EE"/>
                    </a:solidFill>
                  </a:tcPr>
                </a:tc>
                <a:tc>
                  <a:txBody>
                    <a:bodyPr/>
                    <a:lstStyle/>
                    <a:p>
                      <a:pPr algn="ctr"/>
                      <a:r>
                        <a:rPr lang="en-US" sz="1800" b="0" dirty="0">
                          <a:solidFill>
                            <a:srgbClr val="5B739B"/>
                          </a:solidFill>
                        </a:rPr>
                        <a:t>16.9%</a:t>
                      </a:r>
                    </a:p>
                    <a:p>
                      <a:pPr algn="ctr"/>
                      <a:endParaRPr lang="en-US" sz="500" b="0" dirty="0">
                        <a:solidFill>
                          <a:srgbClr val="5B739B"/>
                        </a:solidFill>
                      </a:endParaRPr>
                    </a:p>
                    <a:p>
                      <a:pPr algn="ctr"/>
                      <a:r>
                        <a:rPr lang="en-US" sz="1800" b="0" dirty="0">
                          <a:solidFill>
                            <a:srgbClr val="5B739B"/>
                          </a:solidFill>
                        </a:rPr>
                        <a:t>$119,600</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CAD7EE"/>
                    </a:solidFill>
                  </a:tcPr>
                </a:tc>
                <a:tc>
                  <a:txBody>
                    <a:bodyPr/>
                    <a:lstStyle/>
                    <a:p>
                      <a:pPr algn="ctr"/>
                      <a:r>
                        <a:rPr lang="en-US" sz="1800" b="0" dirty="0">
                          <a:solidFill>
                            <a:srgbClr val="5B739B"/>
                          </a:solidFill>
                        </a:rPr>
                        <a:t>6.6%</a:t>
                      </a:r>
                    </a:p>
                    <a:p>
                      <a:pPr algn="ctr"/>
                      <a:endParaRPr lang="en-US" sz="500" b="0" dirty="0">
                        <a:solidFill>
                          <a:srgbClr val="5B739B"/>
                        </a:solidFill>
                      </a:endParaRPr>
                    </a:p>
                    <a:p>
                      <a:pPr algn="ctr"/>
                      <a:r>
                        <a:rPr lang="en-US" sz="1800" b="0" dirty="0">
                          <a:solidFill>
                            <a:srgbClr val="5B739B"/>
                          </a:solidFill>
                        </a:rPr>
                        <a:t>$229,800</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CAD7EE"/>
                    </a:solidFill>
                  </a:tcPr>
                </a:tc>
                <a:extLst>
                  <a:ext uri="{0D108BD9-81ED-4DB2-BD59-A6C34878D82A}">
                    <a16:rowId xmlns:a16="http://schemas.microsoft.com/office/drawing/2014/main" val="1544426867"/>
                  </a:ext>
                </a:extLst>
              </a:tr>
            </a:tbl>
          </a:graphicData>
        </a:graphic>
      </p:graphicFrame>
      <p:grpSp>
        <p:nvGrpSpPr>
          <p:cNvPr id="31" name="Group 30">
            <a:extLst>
              <a:ext uri="{FF2B5EF4-FFF2-40B4-BE49-F238E27FC236}">
                <a16:creationId xmlns:a16="http://schemas.microsoft.com/office/drawing/2014/main" id="{0CB80BCA-5C53-4F01-96AD-2FD9A4706A9C}"/>
              </a:ext>
            </a:extLst>
          </p:cNvPr>
          <p:cNvGrpSpPr/>
          <p:nvPr/>
        </p:nvGrpSpPr>
        <p:grpSpPr>
          <a:xfrm>
            <a:off x="318874" y="2022284"/>
            <a:ext cx="532585" cy="4413083"/>
            <a:chOff x="318874" y="2074538"/>
            <a:chExt cx="532585" cy="4413083"/>
          </a:xfrm>
        </p:grpSpPr>
        <p:pic>
          <p:nvPicPr>
            <p:cNvPr id="16" name="Picture 15" descr="Icon&#10;&#10;Description automatically generated">
              <a:extLst>
                <a:ext uri="{FF2B5EF4-FFF2-40B4-BE49-F238E27FC236}">
                  <a16:creationId xmlns:a16="http://schemas.microsoft.com/office/drawing/2014/main" id="{BD33A2B5-793E-4AB6-9CAB-124BBFBA5D9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8874" y="3354432"/>
              <a:ext cx="523875" cy="523875"/>
            </a:xfrm>
            <a:prstGeom prst="rect">
              <a:avLst/>
            </a:prstGeom>
          </p:spPr>
        </p:pic>
        <p:pic>
          <p:nvPicPr>
            <p:cNvPr id="18" name="Picture 17" descr="Icon&#10;&#10;Description automatically generated">
              <a:extLst>
                <a:ext uri="{FF2B5EF4-FFF2-40B4-BE49-F238E27FC236}">
                  <a16:creationId xmlns:a16="http://schemas.microsoft.com/office/drawing/2014/main" id="{42E59A85-C5AD-4AE3-B19E-7A8DDA75761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18874" y="2074538"/>
              <a:ext cx="523875" cy="523875"/>
            </a:xfrm>
            <a:prstGeom prst="rect">
              <a:avLst/>
            </a:prstGeom>
          </p:spPr>
        </p:pic>
        <p:pic>
          <p:nvPicPr>
            <p:cNvPr id="20" name="Picture 19" descr="Logo, icon&#10;&#10;Description automatically generated">
              <a:extLst>
                <a:ext uri="{FF2B5EF4-FFF2-40B4-BE49-F238E27FC236}">
                  <a16:creationId xmlns:a16="http://schemas.microsoft.com/office/drawing/2014/main" id="{5C67CE8A-890F-4A42-AE40-6D3297F1A0D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18874" y="2708635"/>
              <a:ext cx="523875" cy="523875"/>
            </a:xfrm>
            <a:prstGeom prst="rect">
              <a:avLst/>
            </a:prstGeom>
          </p:spPr>
        </p:pic>
        <p:pic>
          <p:nvPicPr>
            <p:cNvPr id="22" name="Picture 21" descr="Icon&#10;&#10;Description automatically generated">
              <a:extLst>
                <a:ext uri="{FF2B5EF4-FFF2-40B4-BE49-F238E27FC236}">
                  <a16:creationId xmlns:a16="http://schemas.microsoft.com/office/drawing/2014/main" id="{8B249A28-8C49-4192-B9E5-738F3F3327B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18874" y="3991520"/>
              <a:ext cx="523875" cy="523875"/>
            </a:xfrm>
            <a:prstGeom prst="rect">
              <a:avLst/>
            </a:prstGeom>
          </p:spPr>
        </p:pic>
        <p:pic>
          <p:nvPicPr>
            <p:cNvPr id="26" name="Picture 25" descr="Icon&#10;&#10;Description automatically generated">
              <a:extLst>
                <a:ext uri="{FF2B5EF4-FFF2-40B4-BE49-F238E27FC236}">
                  <a16:creationId xmlns:a16="http://schemas.microsoft.com/office/drawing/2014/main" id="{EDACA5E3-B07C-43CB-BADF-76E00C306CC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18874" y="4637318"/>
              <a:ext cx="523875" cy="523875"/>
            </a:xfrm>
            <a:prstGeom prst="rect">
              <a:avLst/>
            </a:prstGeom>
          </p:spPr>
        </p:pic>
        <p:pic>
          <p:nvPicPr>
            <p:cNvPr id="28" name="Picture 27" descr="Icon&#10;&#10;Description automatically generated">
              <a:extLst>
                <a:ext uri="{FF2B5EF4-FFF2-40B4-BE49-F238E27FC236}">
                  <a16:creationId xmlns:a16="http://schemas.microsoft.com/office/drawing/2014/main" id="{3E945633-B6AE-47F4-B127-0A0507AFE22C}"/>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18874" y="5274407"/>
              <a:ext cx="532585" cy="532585"/>
            </a:xfrm>
            <a:prstGeom prst="rect">
              <a:avLst/>
            </a:prstGeom>
          </p:spPr>
        </p:pic>
        <p:pic>
          <p:nvPicPr>
            <p:cNvPr id="30" name="Picture 29" descr="Icon&#10;&#10;Description automatically generated">
              <a:extLst>
                <a:ext uri="{FF2B5EF4-FFF2-40B4-BE49-F238E27FC236}">
                  <a16:creationId xmlns:a16="http://schemas.microsoft.com/office/drawing/2014/main" id="{33907CD4-C9C7-4FAC-AE67-A69F86A6BD30}"/>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18874" y="5955036"/>
              <a:ext cx="532585" cy="532585"/>
            </a:xfrm>
            <a:prstGeom prst="rect">
              <a:avLst/>
            </a:prstGeom>
          </p:spPr>
        </p:pic>
      </p:grpSp>
      <p:sp>
        <p:nvSpPr>
          <p:cNvPr id="93" name="Text Box 2">
            <a:extLst>
              <a:ext uri="{FF2B5EF4-FFF2-40B4-BE49-F238E27FC236}">
                <a16:creationId xmlns:a16="http://schemas.microsoft.com/office/drawing/2014/main" id="{4347FC74-99D3-4BBC-AE60-7E051B6D4360}"/>
              </a:ext>
            </a:extLst>
          </p:cNvPr>
          <p:cNvSpPr txBox="1">
            <a:spLocks noChangeArrowheads="1"/>
          </p:cNvSpPr>
          <p:nvPr/>
        </p:nvSpPr>
        <p:spPr bwMode="auto">
          <a:xfrm>
            <a:off x="174176" y="6546947"/>
            <a:ext cx="6897183" cy="251631"/>
          </a:xfrm>
          <a:prstGeom prst="rect">
            <a:avLst/>
          </a:prstGeom>
          <a:noFill/>
          <a:ln w="9525">
            <a:noFill/>
            <a:miter lim="800000"/>
            <a:headEnd/>
            <a:tailEnd/>
          </a:ln>
        </p:spPr>
        <p:txBody>
          <a:bodyPr rot="0" vert="horz" wrap="square" lIns="91440" tIns="45720" rIns="91440" bIns="45720" anchor="t" anchorCtr="0">
            <a:noAutofit/>
          </a:bodyPr>
          <a:lstStyle/>
          <a:p>
            <a:pPr marL="0" marR="0">
              <a:lnSpc>
                <a:spcPct val="90000"/>
              </a:lnSpc>
              <a:spcBef>
                <a:spcPts val="0"/>
              </a:spcBef>
              <a:spcAft>
                <a:spcPts val="800"/>
              </a:spcAft>
            </a:pPr>
            <a:r>
              <a:rPr lang="en-US" sz="1100" dirty="0">
                <a:solidFill>
                  <a:srgbClr val="C00000"/>
                </a:solidFill>
                <a:latin typeface="Arial" panose="020B0604020202020204" pitchFamily="34" charset="0"/>
                <a:ea typeface="Calibri" panose="020F0502020204030204" pitchFamily="34" charset="0"/>
                <a:cs typeface="Times New Roman" panose="02020603050405020304" pitchFamily="18" charset="0"/>
              </a:rPr>
              <a:t>The red texts show more than 5% of difference, to the vulnerability side, from the state ratios</a:t>
            </a:r>
            <a:r>
              <a:rPr lang="en-US" sz="1100" b="1" dirty="0">
                <a:solidFill>
                  <a:srgbClr val="C00000"/>
                </a:solidFill>
                <a:latin typeface="Arial" panose="020B0604020202020204" pitchFamily="34" charset="0"/>
                <a:ea typeface="Calibri" panose="020F0502020204030204" pitchFamily="34" charset="0"/>
                <a:cs typeface="Times New Roman" panose="02020603050405020304" pitchFamily="18" charset="0"/>
              </a:rPr>
              <a:t>.</a:t>
            </a:r>
            <a:endParaRPr lang="en-US" sz="11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62954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
            <a:ext cx="9144000" cy="914399"/>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dirty="0">
                <a:solidFill>
                  <a:schemeClr val="bg1"/>
                </a:solidFill>
                <a:latin typeface="Arial" panose="020B0604020202020204" pitchFamily="34" charset="0"/>
                <a:cs typeface="Arial" panose="020B0604020202020204" pitchFamily="34" charset="0"/>
              </a:rPr>
              <a:t>Description, Rationale, and Data Sources</a:t>
            </a:r>
          </a:p>
        </p:txBody>
      </p:sp>
      <p:pic>
        <p:nvPicPr>
          <p:cNvPr id="57" name="Picture 56" descr="A picture containing text, clipart&#10;&#10;Description automatically generated">
            <a:extLst>
              <a:ext uri="{FF2B5EF4-FFF2-40B4-BE49-F238E27FC236}">
                <a16:creationId xmlns:a16="http://schemas.microsoft.com/office/drawing/2014/main" id="{418665C8-E87C-48D2-9860-71746DAE502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1601" y="256678"/>
            <a:ext cx="1193245" cy="408975"/>
          </a:xfrm>
          <a:prstGeom prst="rect">
            <a:avLst/>
          </a:prstGeom>
        </p:spPr>
      </p:pic>
      <p:graphicFrame>
        <p:nvGraphicFramePr>
          <p:cNvPr id="4" name="Table 4">
            <a:extLst>
              <a:ext uri="{FF2B5EF4-FFF2-40B4-BE49-F238E27FC236}">
                <a16:creationId xmlns:a16="http://schemas.microsoft.com/office/drawing/2014/main" id="{064D6C48-3E95-4AA3-8F06-135D21432687}"/>
              </a:ext>
            </a:extLst>
          </p:cNvPr>
          <p:cNvGraphicFramePr>
            <a:graphicFrameLocks noGrp="1"/>
          </p:cNvGraphicFramePr>
          <p:nvPr>
            <p:extLst>
              <p:ext uri="{D42A27DB-BD31-4B8C-83A1-F6EECF244321}">
                <p14:modId xmlns:p14="http://schemas.microsoft.com/office/powerpoint/2010/main" val="3450131336"/>
              </p:ext>
            </p:extLst>
          </p:nvPr>
        </p:nvGraphicFramePr>
        <p:xfrm>
          <a:off x="121920" y="975354"/>
          <a:ext cx="8917579" cy="5815102"/>
        </p:xfrm>
        <a:graphic>
          <a:graphicData uri="http://schemas.openxmlformats.org/drawingml/2006/table">
            <a:tbl>
              <a:tblPr firstRow="1" bandRow="1">
                <a:tableStyleId>{5C22544A-7EE6-4342-B048-85BDC9FD1C3A}</a:tableStyleId>
              </a:tblPr>
              <a:tblGrid>
                <a:gridCol w="1959429">
                  <a:extLst>
                    <a:ext uri="{9D8B030D-6E8A-4147-A177-3AD203B41FA5}">
                      <a16:colId xmlns:a16="http://schemas.microsoft.com/office/drawing/2014/main" val="1438507270"/>
                    </a:ext>
                  </a:extLst>
                </a:gridCol>
                <a:gridCol w="2646274">
                  <a:extLst>
                    <a:ext uri="{9D8B030D-6E8A-4147-A177-3AD203B41FA5}">
                      <a16:colId xmlns:a16="http://schemas.microsoft.com/office/drawing/2014/main" val="1218352812"/>
                    </a:ext>
                  </a:extLst>
                </a:gridCol>
                <a:gridCol w="3337412">
                  <a:extLst>
                    <a:ext uri="{9D8B030D-6E8A-4147-A177-3AD203B41FA5}">
                      <a16:colId xmlns:a16="http://schemas.microsoft.com/office/drawing/2014/main" val="796239596"/>
                    </a:ext>
                  </a:extLst>
                </a:gridCol>
                <a:gridCol w="974464">
                  <a:extLst>
                    <a:ext uri="{9D8B030D-6E8A-4147-A177-3AD203B41FA5}">
                      <a16:colId xmlns:a16="http://schemas.microsoft.com/office/drawing/2014/main" val="717488461"/>
                    </a:ext>
                  </a:extLst>
                </a:gridCol>
              </a:tblGrid>
              <a:tr h="185505">
                <a:tc>
                  <a:txBody>
                    <a:bodyPr/>
                    <a:lstStyle/>
                    <a:p>
                      <a:pPr algn="l"/>
                      <a:r>
                        <a:rPr lang="en-US" sz="1050" b="1" dirty="0"/>
                        <a:t>Vulnerability Indicator</a:t>
                      </a:r>
                    </a:p>
                  </a:txBody>
                  <a:tcPr anchor="ctr">
                    <a:lnL w="12700"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5B739B"/>
                    </a:solidFill>
                  </a:tcPr>
                </a:tc>
                <a:tc>
                  <a:txBody>
                    <a:bodyPr/>
                    <a:lstStyle/>
                    <a:p>
                      <a:pPr algn="l"/>
                      <a:r>
                        <a:rPr lang="en-US" sz="1050" dirty="0"/>
                        <a:t>Description </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dirty="0"/>
                        <a:t>Rationale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dirty="0"/>
                        <a:t>Data Source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3513940923"/>
                  </a:ext>
                </a:extLst>
              </a:tr>
              <a:tr h="703366">
                <a:tc>
                  <a:txBody>
                    <a:bodyPr/>
                    <a:lstStyle/>
                    <a:p>
                      <a:pPr algn="l"/>
                      <a:r>
                        <a:rPr lang="en-US" sz="1050" b="1" dirty="0">
                          <a:solidFill>
                            <a:schemeClr val="bg1"/>
                          </a:solidFill>
                        </a:rPr>
                        <a:t>Poverty Rate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Percentage of households with incomes below poverty level</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The poor are less likely to have the income or assets needed to prepare for a possible disaster or to recover after it occurs (Cutter et al., 2003; Flanagan et al., 2011; Morrow, 1999; Thomas, 2017).</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Census 2019 ACS 5-Year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4062377285"/>
                  </a:ext>
                </a:extLst>
              </a:tr>
              <a:tr h="703366">
                <a:tc>
                  <a:txBody>
                    <a:bodyPr/>
                    <a:lstStyle/>
                    <a:p>
                      <a:pPr algn="l"/>
                      <a:r>
                        <a:rPr lang="en-US" sz="1050" b="1" dirty="0">
                          <a:solidFill>
                            <a:schemeClr val="bg1"/>
                          </a:solidFill>
                        </a:rPr>
                        <a:t>Unemployment Rate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Percentage of families (two or more people residing together and related by birth, marriage, or adoption) with no workers in the past 12 months (from 2019)</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In addition to income problems, unemployed persons lack benefit plans providing health cost assistance when injuries or deaths occur due to disasters (Brodie et al., 2006; Flanagan et al., 2011).</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solidFill>
                            <a:schemeClr val="bg1"/>
                          </a:solidFill>
                        </a:rPr>
                        <a:t>Census 2019 ACS 5-Year Estimates</a:t>
                      </a:r>
                    </a:p>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342225796"/>
                  </a:ext>
                </a:extLst>
              </a:tr>
              <a:tr h="703366">
                <a:tc>
                  <a:txBody>
                    <a:bodyPr/>
                    <a:lstStyle/>
                    <a:p>
                      <a:pPr algn="l"/>
                      <a:r>
                        <a:rPr lang="en-US" sz="1050" b="1" dirty="0">
                          <a:solidFill>
                            <a:schemeClr val="bg1"/>
                          </a:solidFill>
                        </a:rPr>
                        <a:t>Vulnerable Ages Ratio</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Percentage of population younger than 15 or older than 65</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Children and the elderly are generally more vulnerable to disasters such as flooding due to the lack of experience or physical and cognitive limitations to protect themselves (Cutter et al., 2003; Flanagan et al., 2011; Morrow, 1999).</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solidFill>
                            <a:schemeClr val="bg1"/>
                          </a:solidFill>
                        </a:rPr>
                        <a:t>Census 2019 ACS 5-Year Estimates</a:t>
                      </a:r>
                    </a:p>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941388248"/>
                  </a:ext>
                </a:extLst>
              </a:tr>
              <a:tr h="703366">
                <a:tc>
                  <a:txBody>
                    <a:bodyPr/>
                    <a:lstStyle/>
                    <a:p>
                      <a:pPr algn="l"/>
                      <a:r>
                        <a:rPr lang="en-US" sz="1050" b="1" dirty="0">
                          <a:solidFill>
                            <a:schemeClr val="bg1"/>
                          </a:solidFill>
                        </a:rPr>
                        <a:t>Disability Ratio</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Percentage of civilian noninstitutionalized population with disabilities of independent living, self-care, ambulatory, cognitive, vision, or hearing difficulties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Disabled people are more vulnerable to natural hazards such as flooding (Cutter et al., 2003; Flanagan et al., 2011; Morrow, 1999).</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solidFill>
                            <a:schemeClr val="bg1"/>
                          </a:solidFill>
                        </a:rPr>
                        <a:t>Census 2019 ACS 5-Year Estimates</a:t>
                      </a:r>
                    </a:p>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660948193"/>
                  </a:ext>
                </a:extLst>
              </a:tr>
              <a:tr h="595156">
                <a:tc>
                  <a:txBody>
                    <a:bodyPr/>
                    <a:lstStyle/>
                    <a:p>
                      <a:pPr algn="l"/>
                      <a:r>
                        <a:rPr lang="en-US" sz="1050" b="1" dirty="0">
                          <a:solidFill>
                            <a:schemeClr val="bg1"/>
                          </a:solidFill>
                        </a:rPr>
                        <a:t>Population Growth Ratio</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Percentage of population change from 2010 to 2020</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Although rapid population growth in dense urban areas can contribute to the risk (Cutter et al., 2003) we believe population decrease can be a factor of social vulnerability in WV communities.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Decennial Census (DEC) of 2010 &amp; 2020</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4129055087"/>
                  </a:ext>
                </a:extLst>
              </a:tr>
              <a:tr h="1027996">
                <a:tc>
                  <a:txBody>
                    <a:bodyPr/>
                    <a:lstStyle/>
                    <a:p>
                      <a:pPr algn="l"/>
                      <a:r>
                        <a:rPr lang="en-US" sz="1050" b="1" dirty="0">
                          <a:solidFill>
                            <a:schemeClr val="bg1"/>
                          </a:solidFill>
                        </a:rPr>
                        <a:t>Renter-Occupied Ratio</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Percentage of renter-occupied residential units of the total occupied housing units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Low ratios of home ownership can indicate a community with a faltering economy and a population with less long-term commitment to the community. Renters generally have less ability or motivation to make their homes resistant structurally or buy flood insurance (Cutter et al., 2003; Morrow, 1999).</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solidFill>
                            <a:schemeClr val="bg1"/>
                          </a:solidFill>
                        </a:rPr>
                        <a:t>Census 2019 ACS 5-Year Estimates</a:t>
                      </a:r>
                    </a:p>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221970460"/>
                  </a:ext>
                </a:extLst>
              </a:tr>
              <a:tr h="1027996">
                <a:tc>
                  <a:txBody>
                    <a:bodyPr/>
                    <a:lstStyle/>
                    <a:p>
                      <a:pPr algn="l"/>
                      <a:r>
                        <a:rPr lang="en-US" sz="1050" b="1" dirty="0">
                          <a:solidFill>
                            <a:schemeClr val="bg1"/>
                          </a:solidFill>
                        </a:rPr>
                        <a:t>Housing Values Less than $50K</a:t>
                      </a:r>
                    </a:p>
                    <a:p>
                      <a:pPr algn="l"/>
                      <a:r>
                        <a:rPr lang="en-US" sz="1050" b="1" dirty="0">
                          <a:solidFill>
                            <a:schemeClr val="bg1"/>
                          </a:solidFill>
                        </a:rPr>
                        <a:t>Housing Median Value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The dollar values of owner-occupied residential units (Percentages of less than $50K and median)</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The value can be an indicator of building quality. Buildings of low quality cannot withstand flooding adequately and are more vulnerable. It can also be related to the personal wealth. Therefore, the physical and social vulnerabilities to floods are generally tied at this point (Flanagan et al., 2011; Morrow, 1999; Thieken et al., 2008).</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solidFill>
                            <a:schemeClr val="bg1"/>
                          </a:solidFill>
                        </a:rPr>
                        <a:t>Census 2019 ACS 5-Year Estimates</a:t>
                      </a:r>
                    </a:p>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544426867"/>
                  </a:ext>
                </a:extLst>
              </a:tr>
            </a:tbl>
          </a:graphicData>
        </a:graphic>
      </p:graphicFrame>
    </p:spTree>
    <p:extLst>
      <p:ext uri="{BB962C8B-B14F-4D97-AF65-F5344CB8AC3E}">
        <p14:creationId xmlns:p14="http://schemas.microsoft.com/office/powerpoint/2010/main" val="1334764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
            <a:ext cx="9144000" cy="914399"/>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dirty="0">
                <a:solidFill>
                  <a:schemeClr val="bg1"/>
                </a:solidFill>
                <a:latin typeface="Arial" panose="020B0604020202020204" pitchFamily="34" charset="0"/>
                <a:cs typeface="Arial" panose="020B0604020202020204" pitchFamily="34" charset="0"/>
              </a:rPr>
              <a:t>References</a:t>
            </a:r>
          </a:p>
        </p:txBody>
      </p:sp>
      <p:pic>
        <p:nvPicPr>
          <p:cNvPr id="57" name="Picture 56" descr="A picture containing text, clipart&#10;&#10;Description automatically generated">
            <a:extLst>
              <a:ext uri="{FF2B5EF4-FFF2-40B4-BE49-F238E27FC236}">
                <a16:creationId xmlns:a16="http://schemas.microsoft.com/office/drawing/2014/main" id="{418665C8-E87C-48D2-9860-71746DAE502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1601" y="256678"/>
            <a:ext cx="1193245" cy="408975"/>
          </a:xfrm>
          <a:prstGeom prst="rect">
            <a:avLst/>
          </a:prstGeom>
        </p:spPr>
      </p:pic>
      <p:sp>
        <p:nvSpPr>
          <p:cNvPr id="5" name="Text Box 2">
            <a:extLst>
              <a:ext uri="{FF2B5EF4-FFF2-40B4-BE49-F238E27FC236}">
                <a16:creationId xmlns:a16="http://schemas.microsoft.com/office/drawing/2014/main" id="{A31366D0-C002-40B8-BEA9-6D04D2B51ADB}"/>
              </a:ext>
            </a:extLst>
          </p:cNvPr>
          <p:cNvSpPr txBox="1">
            <a:spLocks noChangeArrowheads="1"/>
          </p:cNvSpPr>
          <p:nvPr/>
        </p:nvSpPr>
        <p:spPr bwMode="auto">
          <a:xfrm>
            <a:off x="191588" y="1043130"/>
            <a:ext cx="8560526" cy="5488299"/>
          </a:xfrm>
          <a:prstGeom prst="rect">
            <a:avLst/>
          </a:prstGeom>
          <a:noFill/>
          <a:ln w="9525">
            <a:noFill/>
            <a:miter lim="800000"/>
            <a:headEnd/>
            <a:tailEnd/>
          </a:ln>
        </p:spPr>
        <p:txBody>
          <a:bodyPr rot="0" vert="horz" wrap="square" lIns="91440" tIns="45720" rIns="91440" bIns="45720" anchor="t" anchorCtr="0">
            <a:noAutofit/>
          </a:bodyPr>
          <a:lstStyle/>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Brodie, M., Weltzien, E., Altman, D., Blendon, R. J., and Benson, J. M. (2006). Experiences of Hurricane Katrina evacuees in Houston shelters: Implications for future planning. </a:t>
            </a:r>
            <a:r>
              <a:rPr lang="en-US" sz="1100" i="1" dirty="0">
                <a:solidFill>
                  <a:srgbClr val="5B739B"/>
                </a:solidFill>
                <a:ea typeface="Calibri" panose="020F0502020204030204" pitchFamily="34" charset="0"/>
                <a:cs typeface="Times New Roman" panose="02020603050405020304" pitchFamily="18" charset="0"/>
              </a:rPr>
              <a:t>American Journal of Public Health, 96</a:t>
            </a:r>
            <a:r>
              <a:rPr lang="en-US" sz="1100" dirty="0">
                <a:solidFill>
                  <a:srgbClr val="5B739B"/>
                </a:solidFill>
                <a:ea typeface="Calibri" panose="020F0502020204030204" pitchFamily="34" charset="0"/>
                <a:cs typeface="Times New Roman" panose="02020603050405020304" pitchFamily="18" charset="0"/>
              </a:rPr>
              <a:t>(8), 1402-1408.</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Cutter, S. L., Boruff, B. J., and Shirley, W. L. (2003). Social vulnerability to environmental hazards. </a:t>
            </a:r>
            <a:r>
              <a:rPr lang="en-US" sz="1100" i="1" dirty="0">
                <a:solidFill>
                  <a:srgbClr val="5B739B"/>
                </a:solidFill>
                <a:ea typeface="Calibri" panose="020F0502020204030204" pitchFamily="34" charset="0"/>
                <a:cs typeface="Times New Roman" panose="02020603050405020304" pitchFamily="18" charset="0"/>
              </a:rPr>
              <a:t>Social science quarterly, 84</a:t>
            </a:r>
            <a:r>
              <a:rPr lang="en-US" sz="1100" dirty="0">
                <a:solidFill>
                  <a:srgbClr val="5B739B"/>
                </a:solidFill>
                <a:ea typeface="Calibri" panose="020F0502020204030204" pitchFamily="34" charset="0"/>
                <a:cs typeface="Times New Roman" panose="02020603050405020304" pitchFamily="18" charset="0"/>
              </a:rPr>
              <a:t>(2), 242-261. </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Cutter, S. L., Burton, C. G., &amp; Emrich, C. T. (2010). Disaster resilience indicators for benchmarking baseline conditions. </a:t>
            </a:r>
            <a:r>
              <a:rPr lang="en-US" sz="1100" i="1" dirty="0">
                <a:solidFill>
                  <a:srgbClr val="5B739B"/>
                </a:solidFill>
                <a:ea typeface="Calibri" panose="020F0502020204030204" pitchFamily="34" charset="0"/>
                <a:cs typeface="Times New Roman" panose="02020603050405020304" pitchFamily="18" charset="0"/>
              </a:rPr>
              <a:t>Journal of homeland security and emergency management, 7</a:t>
            </a:r>
            <a:r>
              <a:rPr lang="en-US" sz="1100" dirty="0">
                <a:solidFill>
                  <a:srgbClr val="5B739B"/>
                </a:solidFill>
                <a:ea typeface="Calibri" panose="020F0502020204030204" pitchFamily="34" charset="0"/>
                <a:cs typeface="Times New Roman" panose="02020603050405020304" pitchFamily="18" charset="0"/>
              </a:rPr>
              <a:t>(1).</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Flanagan, B. E., Gregory, E. W., Hallisey, E. J., Heitgerd, J. L., and Lewis, B. (2011). A social vulnerability index for disaster management. </a:t>
            </a:r>
            <a:r>
              <a:rPr lang="en-US" sz="1100" i="1" dirty="0">
                <a:solidFill>
                  <a:srgbClr val="5B739B"/>
                </a:solidFill>
                <a:ea typeface="Calibri" panose="020F0502020204030204" pitchFamily="34" charset="0"/>
                <a:cs typeface="Times New Roman" panose="02020603050405020304" pitchFamily="18" charset="0"/>
              </a:rPr>
              <a:t>Journal of homeland security and emergency management, 8</a:t>
            </a:r>
            <a:r>
              <a:rPr lang="en-US" sz="1100" dirty="0">
                <a:solidFill>
                  <a:srgbClr val="5B739B"/>
                </a:solidFill>
                <a:ea typeface="Calibri" panose="020F0502020204030204" pitchFamily="34" charset="0"/>
                <a:cs typeface="Times New Roman" panose="02020603050405020304" pitchFamily="18" charset="0"/>
              </a:rPr>
              <a:t>(1). </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Morrow, B. H. (1999). Identifying and mapping community vulnerability. </a:t>
            </a:r>
            <a:r>
              <a:rPr lang="en-US" sz="1100" i="1" dirty="0">
                <a:solidFill>
                  <a:srgbClr val="5B739B"/>
                </a:solidFill>
                <a:ea typeface="Calibri" panose="020F0502020204030204" pitchFamily="34" charset="0"/>
                <a:cs typeface="Times New Roman" panose="02020603050405020304" pitchFamily="18" charset="0"/>
              </a:rPr>
              <a:t>Disasters, 23</a:t>
            </a:r>
            <a:r>
              <a:rPr lang="en-US" sz="1100" dirty="0">
                <a:solidFill>
                  <a:srgbClr val="5B739B"/>
                </a:solidFill>
                <a:ea typeface="Calibri" panose="020F0502020204030204" pitchFamily="34" charset="0"/>
                <a:cs typeface="Times New Roman" panose="02020603050405020304" pitchFamily="18" charset="0"/>
              </a:rPr>
              <a:t>(1), 1-18. </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Thieken, A. H., Olschewski, A., Kreibich, H., Kobsch, S., and Merz, B. (2008). Development and evaluation of FLEMOps–a new Flood Loss Estimation MOdel for the private sector. </a:t>
            </a:r>
            <a:r>
              <a:rPr lang="en-US" sz="1100" i="1" dirty="0">
                <a:solidFill>
                  <a:srgbClr val="5B739B"/>
                </a:solidFill>
                <a:ea typeface="Calibri" panose="020F0502020204030204" pitchFamily="34" charset="0"/>
                <a:cs typeface="Times New Roman" panose="02020603050405020304" pitchFamily="18" charset="0"/>
              </a:rPr>
              <a:t>WIT Transactions on Ecology and the Environment, 118</a:t>
            </a:r>
            <a:r>
              <a:rPr lang="en-US" sz="1100" dirty="0">
                <a:solidFill>
                  <a:srgbClr val="5B739B"/>
                </a:solidFill>
                <a:ea typeface="Calibri" panose="020F0502020204030204" pitchFamily="34" charset="0"/>
                <a:cs typeface="Times New Roman" panose="02020603050405020304" pitchFamily="18" charset="0"/>
              </a:rPr>
              <a:t>, 315-324.</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Thomas, D. S. K., Ertugay, K., and Kemec, S. (2007). The role of geographic information systems/remote sensing in disaster management. In H. Rodriguez, E. L. Quarantelli, and R. R. Dynes (Eds.), </a:t>
            </a:r>
            <a:r>
              <a:rPr lang="en-US" sz="1100" i="1" dirty="0">
                <a:solidFill>
                  <a:srgbClr val="5B739B"/>
                </a:solidFill>
                <a:ea typeface="Calibri" panose="020F0502020204030204" pitchFamily="34" charset="0"/>
                <a:cs typeface="Times New Roman" panose="02020603050405020304" pitchFamily="18" charset="0"/>
              </a:rPr>
              <a:t>Handbook of disaster research </a:t>
            </a:r>
            <a:r>
              <a:rPr lang="en-US" sz="1100" dirty="0">
                <a:solidFill>
                  <a:srgbClr val="5B739B"/>
                </a:solidFill>
                <a:ea typeface="Calibri" panose="020F0502020204030204" pitchFamily="34" charset="0"/>
                <a:cs typeface="Times New Roman" panose="02020603050405020304" pitchFamily="18" charset="0"/>
              </a:rPr>
              <a:t>(pp. 83-96). New York: Springer.</a:t>
            </a:r>
            <a:endParaRPr lang="en-US" sz="1100" dirty="0">
              <a:solidFill>
                <a:srgbClr val="5B739B"/>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2529659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996</TotalTime>
  <Words>942</Words>
  <Application>Microsoft Office PowerPoint</Application>
  <PresentationFormat>On-screen Show (4:3)</PresentationFormat>
  <Paragraphs>99</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Kurt Donaldson</dc:creator>
  <cp:lastModifiedBy>Behrang Bidadian</cp:lastModifiedBy>
  <cp:revision>266</cp:revision>
  <dcterms:created xsi:type="dcterms:W3CDTF">2019-08-23T20:01:46Z</dcterms:created>
  <dcterms:modified xsi:type="dcterms:W3CDTF">2022-10-05T20:17:09Z</dcterms:modified>
</cp:coreProperties>
</file>