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9"/>
  </p:notesMasterIdLst>
  <p:sldIdLst>
    <p:sldId id="427" r:id="rId2"/>
    <p:sldId id="824" r:id="rId3"/>
    <p:sldId id="293" r:id="rId4"/>
    <p:sldId id="257" r:id="rId5"/>
    <p:sldId id="258" r:id="rId6"/>
    <p:sldId id="320" r:id="rId7"/>
    <p:sldId id="279" r:id="rId8"/>
    <p:sldId id="942" r:id="rId9"/>
    <p:sldId id="943" r:id="rId10"/>
    <p:sldId id="294" r:id="rId11"/>
    <p:sldId id="944" r:id="rId12"/>
    <p:sldId id="945" r:id="rId13"/>
    <p:sldId id="946" r:id="rId14"/>
    <p:sldId id="864" r:id="rId15"/>
    <p:sldId id="260" r:id="rId16"/>
    <p:sldId id="865" r:id="rId17"/>
    <p:sldId id="816" r:id="rId18"/>
    <p:sldId id="822" r:id="rId19"/>
    <p:sldId id="820" r:id="rId20"/>
    <p:sldId id="846" r:id="rId21"/>
    <p:sldId id="819" r:id="rId22"/>
    <p:sldId id="742" r:id="rId23"/>
    <p:sldId id="604" r:id="rId24"/>
    <p:sldId id="605" r:id="rId25"/>
    <p:sldId id="839" r:id="rId26"/>
    <p:sldId id="597" r:id="rId27"/>
    <p:sldId id="697" r:id="rId28"/>
    <p:sldId id="490" r:id="rId29"/>
    <p:sldId id="844" r:id="rId30"/>
    <p:sldId id="823" r:id="rId31"/>
    <p:sldId id="845" r:id="rId32"/>
    <p:sldId id="835" r:id="rId33"/>
    <p:sldId id="645" r:id="rId34"/>
    <p:sldId id="468" r:id="rId35"/>
    <p:sldId id="281" r:id="rId36"/>
    <p:sldId id="282" r:id="rId37"/>
    <p:sldId id="802" r:id="rId38"/>
    <p:sldId id="261" r:id="rId39"/>
    <p:sldId id="738" r:id="rId40"/>
    <p:sldId id="283" r:id="rId41"/>
    <p:sldId id="854" r:id="rId42"/>
    <p:sldId id="891" r:id="rId43"/>
    <p:sldId id="893" r:id="rId44"/>
    <p:sldId id="284" r:id="rId45"/>
    <p:sldId id="851" r:id="rId46"/>
    <p:sldId id="852" r:id="rId47"/>
    <p:sldId id="815" r:id="rId48"/>
    <p:sldId id="288" r:id="rId49"/>
    <p:sldId id="897" r:id="rId50"/>
    <p:sldId id="896" r:id="rId51"/>
    <p:sldId id="895" r:id="rId52"/>
    <p:sldId id="894" r:id="rId53"/>
    <p:sldId id="265" r:id="rId54"/>
    <p:sldId id="263" r:id="rId55"/>
    <p:sldId id="855" r:id="rId56"/>
    <p:sldId id="856" r:id="rId57"/>
    <p:sldId id="858" r:id="rId58"/>
    <p:sldId id="859" r:id="rId59"/>
    <p:sldId id="935" r:id="rId60"/>
    <p:sldId id="268" r:id="rId61"/>
    <p:sldId id="269" r:id="rId62"/>
    <p:sldId id="847" r:id="rId63"/>
    <p:sldId id="848" r:id="rId64"/>
    <p:sldId id="289" r:id="rId65"/>
    <p:sldId id="849" r:id="rId66"/>
    <p:sldId id="940" r:id="rId67"/>
    <p:sldId id="290" r:id="rId68"/>
    <p:sldId id="928" r:id="rId69"/>
    <p:sldId id="941" r:id="rId70"/>
    <p:sldId id="291" r:id="rId71"/>
    <p:sldId id="295" r:id="rId72"/>
    <p:sldId id="292" r:id="rId73"/>
    <p:sldId id="861" r:id="rId74"/>
    <p:sldId id="882" r:id="rId75"/>
    <p:sldId id="287" r:id="rId76"/>
    <p:sldId id="296" r:id="rId77"/>
    <p:sldId id="932" r:id="rId78"/>
    <p:sldId id="933" r:id="rId79"/>
    <p:sldId id="297" r:id="rId80"/>
    <p:sldId id="860" r:id="rId81"/>
    <p:sldId id="298" r:id="rId82"/>
    <p:sldId id="299" r:id="rId83"/>
    <p:sldId id="862" r:id="rId84"/>
    <p:sldId id="931" r:id="rId85"/>
    <p:sldId id="302" r:id="rId86"/>
    <p:sldId id="304" r:id="rId87"/>
    <p:sldId id="889" r:id="rId88"/>
    <p:sldId id="867" r:id="rId89"/>
    <p:sldId id="868" r:id="rId90"/>
    <p:sldId id="301" r:id="rId91"/>
    <p:sldId id="305" r:id="rId92"/>
    <p:sldId id="307" r:id="rId93"/>
    <p:sldId id="266" r:id="rId94"/>
    <p:sldId id="310" r:id="rId95"/>
    <p:sldId id="308" r:id="rId96"/>
    <p:sldId id="312" r:id="rId97"/>
    <p:sldId id="314" r:id="rId98"/>
    <p:sldId id="313" r:id="rId99"/>
    <p:sldId id="315" r:id="rId100"/>
    <p:sldId id="316" r:id="rId101"/>
    <p:sldId id="317" r:id="rId102"/>
    <p:sldId id="318" r:id="rId103"/>
    <p:sldId id="934" r:id="rId104"/>
    <p:sldId id="888" r:id="rId105"/>
    <p:sldId id="792" r:id="rId106"/>
    <p:sldId id="707" r:id="rId107"/>
    <p:sldId id="464" r:id="rId108"/>
    <p:sldId id="885" r:id="rId109"/>
    <p:sldId id="887" r:id="rId110"/>
    <p:sldId id="883" r:id="rId111"/>
    <p:sldId id="890" r:id="rId112"/>
    <p:sldId id="879" r:id="rId113"/>
    <p:sldId id="898" r:id="rId114"/>
    <p:sldId id="886" r:id="rId115"/>
    <p:sldId id="903" r:id="rId116"/>
    <p:sldId id="884" r:id="rId117"/>
    <p:sldId id="877" r:id="rId118"/>
    <p:sldId id="901" r:id="rId119"/>
    <p:sldId id="878" r:id="rId120"/>
    <p:sldId id="876" r:id="rId121"/>
    <p:sldId id="869" r:id="rId122"/>
    <p:sldId id="278" r:id="rId123"/>
    <p:sldId id="319" r:id="rId124"/>
    <p:sldId id="917" r:id="rId125"/>
    <p:sldId id="918" r:id="rId126"/>
    <p:sldId id="920" r:id="rId127"/>
    <p:sldId id="930" r:id="rId128"/>
    <p:sldId id="919" r:id="rId129"/>
    <p:sldId id="921" r:id="rId130"/>
    <p:sldId id="922" r:id="rId131"/>
    <p:sldId id="923" r:id="rId132"/>
    <p:sldId id="924" r:id="rId133"/>
    <p:sldId id="866" r:id="rId134"/>
    <p:sldId id="925" r:id="rId135"/>
    <p:sldId id="926" r:id="rId136"/>
    <p:sldId id="927" r:id="rId137"/>
    <p:sldId id="322" r:id="rId138"/>
    <p:sldId id="907" r:id="rId139"/>
    <p:sldId id="908" r:id="rId140"/>
    <p:sldId id="911" r:id="rId141"/>
    <p:sldId id="912" r:id="rId142"/>
    <p:sldId id="916" r:id="rId143"/>
    <p:sldId id="914" r:id="rId144"/>
    <p:sldId id="913" r:id="rId145"/>
    <p:sldId id="909" r:id="rId146"/>
    <p:sldId id="904" r:id="rId147"/>
    <p:sldId id="910" r:id="rId1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Donaldson" initials="KD" lastIdx="1" clrIdx="0">
    <p:extLst>
      <p:ext uri="{19B8F6BF-5375-455C-9EA6-DF929625EA0E}">
        <p15:presenceInfo xmlns:p15="http://schemas.microsoft.com/office/powerpoint/2012/main" userId="S::kdonalds@mail.wvu.edu::fe141ba2-bca8-4959-9566-e00d78cf11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5" autoAdjust="0"/>
    <p:restoredTop sz="94660"/>
  </p:normalViewPr>
  <p:slideViewPr>
    <p:cSldViewPr snapToGrid="0">
      <p:cViewPr varScale="1">
        <p:scale>
          <a:sx n="96" d="100"/>
          <a:sy n="96" d="100"/>
        </p:scale>
        <p:origin x="1038" y="120"/>
      </p:cViewPr>
      <p:guideLst/>
    </p:cSldViewPr>
  </p:slideViewPr>
  <p:notesTextViewPr>
    <p:cViewPr>
      <p:scale>
        <a:sx n="1" d="1"/>
        <a:sy n="1" d="1"/>
      </p:scale>
      <p:origin x="0" y="0"/>
    </p:cViewPr>
  </p:notesTextViewPr>
  <p:sorterViewPr>
    <p:cViewPr>
      <p:scale>
        <a:sx n="120" d="100"/>
        <a:sy n="120" d="100"/>
      </p:scale>
      <p:origin x="0" y="-5742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1473D-F9E2-4A15-995E-96C0A25CD962}"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678DFFBD-0D7E-444E-942F-B49E5F8005EC}">
      <dgm:prSet phldrT="[Text]" custT="1"/>
      <dgm:spPr/>
      <dgm:t>
        <a:bodyPr/>
        <a:lstStyle/>
        <a:p>
          <a:pPr algn="ctr"/>
          <a:r>
            <a:rPr lang="en-US" sz="1400" b="1" dirty="0"/>
            <a:t/>
          </a:r>
          <a:br>
            <a:rPr lang="en-US" sz="1400" b="1" dirty="0"/>
          </a:br>
          <a:r>
            <a:rPr lang="en-US" sz="1400" b="1" dirty="0"/>
            <a:t/>
          </a:r>
          <a:br>
            <a:rPr lang="en-US" sz="1400" b="1" dirty="0"/>
          </a:br>
          <a:r>
            <a:rPr lang="en-US" sz="1400" b="1" dirty="0"/>
            <a:t/>
          </a:r>
          <a:br>
            <a:rPr lang="en-US" sz="1400" b="1" dirty="0"/>
          </a:br>
          <a:r>
            <a:rPr lang="en-US" sz="1400" b="1" dirty="0"/>
            <a:t/>
          </a:r>
          <a:br>
            <a:rPr lang="en-US" sz="1400" b="1" dirty="0"/>
          </a:br>
          <a:r>
            <a:rPr lang="en-US" sz="1400" b="1" dirty="0"/>
            <a:t>BUILDING INVENTORY</a:t>
          </a:r>
          <a:endParaRPr lang="en-US" sz="1400" b="1" u="sng" dirty="0"/>
        </a:p>
        <a:p>
          <a:pPr algn="ctr"/>
          <a:r>
            <a:rPr lang="en-US" sz="1000" b="0" dirty="0"/>
            <a:t>Primary Building</a:t>
          </a:r>
          <a:br>
            <a:rPr lang="en-US" sz="1000" b="0" dirty="0"/>
          </a:br>
          <a:r>
            <a:rPr lang="en-US" sz="1000" b="0" dirty="0"/>
            <a:t> Identification &amp;</a:t>
          </a:r>
          <a:br>
            <a:rPr lang="en-US" sz="1000" b="0" dirty="0"/>
          </a:br>
          <a:r>
            <a:rPr lang="en-US" sz="1000" b="0" dirty="0"/>
            <a:t>Hazus Attributes</a:t>
          </a:r>
          <a:br>
            <a:rPr lang="en-US" sz="1000" b="0" dirty="0"/>
          </a:br>
          <a:r>
            <a:rPr lang="en-US" sz="1000" b="0" dirty="0"/>
            <a:t/>
          </a:r>
          <a:br>
            <a:rPr lang="en-US" sz="1000" b="0" dirty="0"/>
          </a:br>
          <a:r>
            <a:rPr lang="en-US" sz="1000" b="0" dirty="0"/>
            <a:t>Essential Facilities &amp; Community Assets</a:t>
          </a:r>
          <a:r>
            <a:rPr lang="en-US" sz="1050" b="0" dirty="0"/>
            <a:t/>
          </a:r>
          <a:br>
            <a:rPr lang="en-US" sz="1050" b="0" dirty="0"/>
          </a:br>
          <a:r>
            <a:rPr lang="en-US" sz="1100" b="0" dirty="0"/>
            <a:t/>
          </a:r>
          <a:br>
            <a:rPr lang="en-US" sz="1100" b="0" dirty="0"/>
          </a:br>
          <a:r>
            <a:rPr lang="en-US" sz="1100" b="0" dirty="0"/>
            <a:t/>
          </a:r>
          <a:br>
            <a:rPr lang="en-US" sz="1100" b="0" dirty="0"/>
          </a:br>
          <a:r>
            <a:rPr lang="en-US" sz="1100" b="0" i="1" dirty="0"/>
            <a:t/>
          </a:r>
          <a:br>
            <a:rPr lang="en-US" sz="1100" b="0" i="1" dirty="0"/>
          </a:br>
          <a:endParaRPr lang="en-US" sz="1100" b="0" dirty="0"/>
        </a:p>
      </dgm:t>
    </dgm:pt>
    <dgm:pt modelId="{300F7BB8-D09C-4ED5-BD2F-A3BF48B7B5E2}" type="parTrans" cxnId="{95D01EE1-A9F1-4E8C-B192-6C6242672857}">
      <dgm:prSet/>
      <dgm:spPr/>
      <dgm:t>
        <a:bodyPr/>
        <a:lstStyle/>
        <a:p>
          <a:endParaRPr lang="en-US"/>
        </a:p>
      </dgm:t>
    </dgm:pt>
    <dgm:pt modelId="{DA7B5C63-B22F-40E7-BB9B-92B50551D557}" type="sibTrans" cxnId="{95D01EE1-A9F1-4E8C-B192-6C6242672857}">
      <dgm:prSet/>
      <dgm:spPr/>
      <dgm:t>
        <a:bodyPr/>
        <a:lstStyle/>
        <a:p>
          <a:endParaRPr lang="en-US"/>
        </a:p>
      </dgm:t>
    </dgm:pt>
    <dgm:pt modelId="{F02D4C08-56FC-4760-BF3B-72D3F2350B6E}">
      <dgm:prSet phldrT="[Text]" custT="1"/>
      <dgm:spPr>
        <a:solidFill>
          <a:schemeClr val="accent1">
            <a:lumMod val="50000"/>
          </a:schemeClr>
        </a:solidFill>
      </dgm:spPr>
      <dgm:t>
        <a:bodyPr/>
        <a:lstStyle/>
        <a:p>
          <a:r>
            <a:rPr lang="en-US" sz="1400" b="1" dirty="0"/>
            <a:t/>
          </a:r>
          <a:br>
            <a:rPr lang="en-US" sz="1400" b="1" dirty="0"/>
          </a:br>
          <a:r>
            <a:rPr lang="en-US" sz="1400" b="1" dirty="0"/>
            <a:t/>
          </a:r>
          <a:br>
            <a:rPr lang="en-US" sz="1400" b="1" dirty="0"/>
          </a:br>
          <a:r>
            <a:rPr lang="en-US" sz="1400" b="1" dirty="0"/>
            <a:t>FLOOD LOSS MODELS</a:t>
          </a:r>
          <a:r>
            <a:rPr lang="en-US" sz="1100" b="1" dirty="0"/>
            <a:t/>
          </a:r>
          <a:br>
            <a:rPr lang="en-US" sz="1100" b="1" dirty="0"/>
          </a:br>
          <a:r>
            <a:rPr lang="en-US" sz="1100" b="1" dirty="0"/>
            <a:t/>
          </a:r>
          <a:br>
            <a:rPr lang="en-US" sz="1100" b="1" dirty="0"/>
          </a:br>
          <a:r>
            <a:rPr lang="en-US" sz="1000" b="0" dirty="0"/>
            <a:t>Open Hazus FAST</a:t>
          </a:r>
        </a:p>
        <a:p>
          <a:r>
            <a:rPr lang="en-US" sz="1000" b="0" dirty="0"/>
            <a:t/>
          </a:r>
          <a:br>
            <a:rPr lang="en-US" sz="1000" b="0" dirty="0"/>
          </a:br>
          <a:r>
            <a:rPr lang="en-US" sz="1000" b="0" dirty="0"/>
            <a:t>Flood Depths</a:t>
          </a:r>
          <a:br>
            <a:rPr lang="en-US" sz="1000" b="0" dirty="0"/>
          </a:br>
          <a:r>
            <a:rPr lang="en-US" sz="1000" b="0" dirty="0"/>
            <a:t/>
          </a:r>
          <a:br>
            <a:rPr lang="en-US" sz="1000" b="0" dirty="0"/>
          </a:br>
          <a:r>
            <a:rPr lang="en-US" sz="1000" b="0" dirty="0"/>
            <a:t>Building Damage Estimates </a:t>
          </a:r>
        </a:p>
        <a:p>
          <a:endParaRPr lang="en-US" sz="1000" b="0" dirty="0"/>
        </a:p>
      </dgm:t>
    </dgm:pt>
    <dgm:pt modelId="{312CB6A3-2971-4B44-9E19-08C4BA24DE3D}" type="parTrans" cxnId="{81C41306-EBBC-4CA1-855D-515496BE075F}">
      <dgm:prSet/>
      <dgm:spPr/>
      <dgm:t>
        <a:bodyPr/>
        <a:lstStyle/>
        <a:p>
          <a:endParaRPr lang="en-US"/>
        </a:p>
      </dgm:t>
    </dgm:pt>
    <dgm:pt modelId="{8CB5D809-C449-40F4-B154-F3EE97A430A1}" type="sibTrans" cxnId="{81C41306-EBBC-4CA1-855D-515496BE075F}">
      <dgm:prSet/>
      <dgm:spPr/>
      <dgm:t>
        <a:bodyPr/>
        <a:lstStyle/>
        <a:p>
          <a:endParaRPr lang="en-US"/>
        </a:p>
      </dgm:t>
    </dgm:pt>
    <dgm:pt modelId="{A181FAC5-20D2-4394-8C6F-6C96CE3700A0}">
      <dgm:prSet phldrT="[Text]" custT="1"/>
      <dgm:spPr>
        <a:solidFill>
          <a:srgbClr val="7030A0"/>
        </a:solidFill>
      </dgm:spPr>
      <dgm:t>
        <a:bodyPr/>
        <a:lstStyle/>
        <a:p>
          <a:r>
            <a:rPr lang="en-US" sz="1400" b="1" dirty="0"/>
            <a:t/>
          </a:r>
          <a:br>
            <a:rPr lang="en-US" sz="1400" b="1" dirty="0"/>
          </a:br>
          <a:r>
            <a:rPr lang="en-US" sz="1400" b="1" dirty="0"/>
            <a:t/>
          </a:r>
          <a:br>
            <a:rPr lang="en-US" sz="1400" b="1" dirty="0"/>
          </a:br>
          <a:r>
            <a:rPr lang="en-US" sz="1400" b="1" dirty="0"/>
            <a:t>COMMUNITY ENGAGEMENT</a:t>
          </a:r>
        </a:p>
        <a:p>
          <a:r>
            <a:rPr lang="en-US" sz="1000" dirty="0"/>
            <a:t>Risk Assessment</a:t>
          </a:r>
          <a:br>
            <a:rPr lang="en-US" sz="1000" dirty="0"/>
          </a:br>
          <a:r>
            <a:rPr lang="en-US" sz="1000" dirty="0"/>
            <a:t> Data Verification</a:t>
          </a:r>
          <a:br>
            <a:rPr lang="en-US" sz="1000" dirty="0"/>
          </a:br>
          <a:endParaRPr lang="en-US" sz="1000" dirty="0"/>
        </a:p>
        <a:p>
          <a:r>
            <a:rPr lang="en-US" sz="1000" dirty="0"/>
            <a:t>Mitigation Actions Identified </a:t>
          </a:r>
        </a:p>
        <a:p>
          <a:endParaRPr lang="en-US" sz="1100" dirty="0"/>
        </a:p>
      </dgm:t>
    </dgm:pt>
    <dgm:pt modelId="{9CFA1DDD-D4CC-454C-9F33-BD2252D084E0}" type="parTrans" cxnId="{F91C8AD1-589D-4961-8832-26F6C65D1C03}">
      <dgm:prSet/>
      <dgm:spPr/>
      <dgm:t>
        <a:bodyPr/>
        <a:lstStyle/>
        <a:p>
          <a:endParaRPr lang="en-US"/>
        </a:p>
      </dgm:t>
    </dgm:pt>
    <dgm:pt modelId="{C45563D0-A152-49F5-8637-E499FCEEE805}" type="sibTrans" cxnId="{F91C8AD1-589D-4961-8832-26F6C65D1C03}">
      <dgm:prSet/>
      <dgm:spPr/>
      <dgm:t>
        <a:bodyPr/>
        <a:lstStyle/>
        <a:p>
          <a:endParaRPr lang="en-US"/>
        </a:p>
      </dgm:t>
    </dgm:pt>
    <dgm:pt modelId="{694BCF86-BAF3-4894-BC6F-00746716E93B}">
      <dgm:prSet phldrT="[Text]" custT="1"/>
      <dgm:spPr>
        <a:solidFill>
          <a:srgbClr val="A50021"/>
        </a:solidFill>
      </dgm:spPr>
      <dgm:t>
        <a:bodyPr/>
        <a:lstStyle/>
        <a:p>
          <a:r>
            <a:rPr lang="en-US" sz="1400" b="1" dirty="0"/>
            <a:t/>
          </a:r>
          <a:br>
            <a:rPr lang="en-US" sz="1400" b="1" dirty="0"/>
          </a:br>
          <a:r>
            <a:rPr lang="en-US" sz="1400" b="1" dirty="0"/>
            <a:t>BLDG. LEVEL RISK ASSESSMENT (BLRA) DATABASE</a:t>
          </a:r>
        </a:p>
        <a:p>
          <a:r>
            <a:rPr lang="en-US" sz="1000" b="0" dirty="0"/>
            <a:t/>
          </a:r>
          <a:br>
            <a:rPr lang="en-US" sz="1000" b="0" dirty="0"/>
          </a:br>
          <a:r>
            <a:rPr lang="en-US" sz="1000" b="0" dirty="0"/>
            <a:t/>
          </a:r>
          <a:br>
            <a:rPr lang="en-US" sz="1000" b="0" dirty="0"/>
          </a:br>
          <a:r>
            <a:rPr lang="en-US" sz="1000" b="0" dirty="0"/>
            <a:t>Building Level &amp; Community Level Outputs</a:t>
          </a:r>
        </a:p>
      </dgm:t>
    </dgm:pt>
    <dgm:pt modelId="{436DCAD8-18E1-4745-8115-174893CE7639}" type="sibTrans" cxnId="{21793CA6-B570-4637-A6C2-BEAC1D3B68FC}">
      <dgm:prSet/>
      <dgm:spPr/>
      <dgm:t>
        <a:bodyPr/>
        <a:lstStyle/>
        <a:p>
          <a:endParaRPr lang="en-US"/>
        </a:p>
      </dgm:t>
    </dgm:pt>
    <dgm:pt modelId="{0501E75A-9694-4038-8897-1F0E2E9F4E94}" type="parTrans" cxnId="{21793CA6-B570-4637-A6C2-BEAC1D3B68FC}">
      <dgm:prSet/>
      <dgm:spPr/>
      <dgm:t>
        <a:bodyPr/>
        <a:lstStyle/>
        <a:p>
          <a:endParaRPr lang="en-US"/>
        </a:p>
      </dgm:t>
    </dgm:pt>
    <dgm:pt modelId="{1DEE2415-090A-446F-B542-F2CCEE16BCEC}" type="pres">
      <dgm:prSet presAssocID="{2F61473D-F9E2-4A15-995E-96C0A25CD962}" presName="cycle" presStyleCnt="0">
        <dgm:presLayoutVars>
          <dgm:dir/>
          <dgm:resizeHandles val="exact"/>
        </dgm:presLayoutVars>
      </dgm:prSet>
      <dgm:spPr/>
      <dgm:t>
        <a:bodyPr/>
        <a:lstStyle/>
        <a:p>
          <a:endParaRPr lang="en-US"/>
        </a:p>
      </dgm:t>
    </dgm:pt>
    <dgm:pt modelId="{06245900-9449-4828-857C-53809E2A5AD6}" type="pres">
      <dgm:prSet presAssocID="{678DFFBD-0D7E-444E-942F-B49E5F8005EC}" presName="node" presStyleLbl="node1" presStyleIdx="0" presStyleCnt="4">
        <dgm:presLayoutVars>
          <dgm:bulletEnabled val="1"/>
        </dgm:presLayoutVars>
      </dgm:prSet>
      <dgm:spPr/>
      <dgm:t>
        <a:bodyPr/>
        <a:lstStyle/>
        <a:p>
          <a:endParaRPr lang="en-US"/>
        </a:p>
      </dgm:t>
    </dgm:pt>
    <dgm:pt modelId="{E5B60405-850B-4F71-ABB5-8371E5DF8E08}" type="pres">
      <dgm:prSet presAssocID="{DA7B5C63-B22F-40E7-BB9B-92B50551D557}" presName="sibTrans" presStyleLbl="sibTrans2D1" presStyleIdx="0" presStyleCnt="4"/>
      <dgm:spPr/>
      <dgm:t>
        <a:bodyPr/>
        <a:lstStyle/>
        <a:p>
          <a:endParaRPr lang="en-US"/>
        </a:p>
      </dgm:t>
    </dgm:pt>
    <dgm:pt modelId="{A2802EF2-6880-4772-BA2B-16AF7673042C}" type="pres">
      <dgm:prSet presAssocID="{DA7B5C63-B22F-40E7-BB9B-92B50551D557}" presName="connectorText" presStyleLbl="sibTrans2D1" presStyleIdx="0" presStyleCnt="4"/>
      <dgm:spPr/>
      <dgm:t>
        <a:bodyPr/>
        <a:lstStyle/>
        <a:p>
          <a:endParaRPr lang="en-US"/>
        </a:p>
      </dgm:t>
    </dgm:pt>
    <dgm:pt modelId="{1C55C5ED-4E94-4142-ADFB-CFD1E6E0310D}" type="pres">
      <dgm:prSet presAssocID="{F02D4C08-56FC-4760-BF3B-72D3F2350B6E}" presName="node" presStyleLbl="node1" presStyleIdx="1" presStyleCnt="4" custRadScaleRad="99769" custRadScaleInc="5447">
        <dgm:presLayoutVars>
          <dgm:bulletEnabled val="1"/>
        </dgm:presLayoutVars>
      </dgm:prSet>
      <dgm:spPr/>
      <dgm:t>
        <a:bodyPr/>
        <a:lstStyle/>
        <a:p>
          <a:endParaRPr lang="en-US"/>
        </a:p>
      </dgm:t>
    </dgm:pt>
    <dgm:pt modelId="{D8C9C4BB-54CC-4167-926B-E358BF2A4D97}" type="pres">
      <dgm:prSet presAssocID="{8CB5D809-C449-40F4-B154-F3EE97A430A1}" presName="sibTrans" presStyleLbl="sibTrans2D1" presStyleIdx="1" presStyleCnt="4"/>
      <dgm:spPr/>
      <dgm:t>
        <a:bodyPr/>
        <a:lstStyle/>
        <a:p>
          <a:endParaRPr lang="en-US"/>
        </a:p>
      </dgm:t>
    </dgm:pt>
    <dgm:pt modelId="{795E6FF8-F6BA-44AC-B494-1F92DC0204D1}" type="pres">
      <dgm:prSet presAssocID="{8CB5D809-C449-40F4-B154-F3EE97A430A1}" presName="connectorText" presStyleLbl="sibTrans2D1" presStyleIdx="1" presStyleCnt="4"/>
      <dgm:spPr/>
      <dgm:t>
        <a:bodyPr/>
        <a:lstStyle/>
        <a:p>
          <a:endParaRPr lang="en-US"/>
        </a:p>
      </dgm:t>
    </dgm:pt>
    <dgm:pt modelId="{8C86ADF5-645A-404E-8D4A-AD301322C662}" type="pres">
      <dgm:prSet presAssocID="{694BCF86-BAF3-4894-BC6F-00746716E93B}" presName="node" presStyleLbl="node1" presStyleIdx="2" presStyleCnt="4" custScaleX="104534" custScaleY="109020" custRadScaleRad="97690" custRadScaleInc="119">
        <dgm:presLayoutVars>
          <dgm:bulletEnabled val="1"/>
        </dgm:presLayoutVars>
      </dgm:prSet>
      <dgm:spPr/>
      <dgm:t>
        <a:bodyPr/>
        <a:lstStyle/>
        <a:p>
          <a:endParaRPr lang="en-US"/>
        </a:p>
      </dgm:t>
    </dgm:pt>
    <dgm:pt modelId="{F1CC15DA-5D7C-4C5A-B73E-6788D5DBB780}" type="pres">
      <dgm:prSet presAssocID="{436DCAD8-18E1-4745-8115-174893CE7639}" presName="sibTrans" presStyleLbl="sibTrans2D1" presStyleIdx="2" presStyleCnt="4"/>
      <dgm:spPr/>
      <dgm:t>
        <a:bodyPr/>
        <a:lstStyle/>
        <a:p>
          <a:endParaRPr lang="en-US"/>
        </a:p>
      </dgm:t>
    </dgm:pt>
    <dgm:pt modelId="{C9B3C594-9993-4272-AFB0-E613CBEA6EB8}" type="pres">
      <dgm:prSet presAssocID="{436DCAD8-18E1-4745-8115-174893CE7639}" presName="connectorText" presStyleLbl="sibTrans2D1" presStyleIdx="2" presStyleCnt="4"/>
      <dgm:spPr/>
      <dgm:t>
        <a:bodyPr/>
        <a:lstStyle/>
        <a:p>
          <a:endParaRPr lang="en-US"/>
        </a:p>
      </dgm:t>
    </dgm:pt>
    <dgm:pt modelId="{C34C508D-41D8-4EAE-8D6A-1507C301F0BE}" type="pres">
      <dgm:prSet presAssocID="{A181FAC5-20D2-4394-8C6F-6C96CE3700A0}" presName="node" presStyleLbl="node1" presStyleIdx="3" presStyleCnt="4">
        <dgm:presLayoutVars>
          <dgm:bulletEnabled val="1"/>
        </dgm:presLayoutVars>
      </dgm:prSet>
      <dgm:spPr/>
      <dgm:t>
        <a:bodyPr/>
        <a:lstStyle/>
        <a:p>
          <a:endParaRPr lang="en-US"/>
        </a:p>
      </dgm:t>
    </dgm:pt>
    <dgm:pt modelId="{0ECB04CF-B769-4D2D-9C4D-491927806A79}" type="pres">
      <dgm:prSet presAssocID="{C45563D0-A152-49F5-8637-E499FCEEE805}" presName="sibTrans" presStyleLbl="sibTrans2D1" presStyleIdx="3" presStyleCnt="4"/>
      <dgm:spPr/>
      <dgm:t>
        <a:bodyPr/>
        <a:lstStyle/>
        <a:p>
          <a:endParaRPr lang="en-US"/>
        </a:p>
      </dgm:t>
    </dgm:pt>
    <dgm:pt modelId="{E5C34F58-A8C4-43DF-BD19-9EC01308B07B}" type="pres">
      <dgm:prSet presAssocID="{C45563D0-A152-49F5-8637-E499FCEEE805}" presName="connectorText" presStyleLbl="sibTrans2D1" presStyleIdx="3" presStyleCnt="4"/>
      <dgm:spPr/>
      <dgm:t>
        <a:bodyPr/>
        <a:lstStyle/>
        <a:p>
          <a:endParaRPr lang="en-US"/>
        </a:p>
      </dgm:t>
    </dgm:pt>
  </dgm:ptLst>
  <dgm:cxnLst>
    <dgm:cxn modelId="{E9E87F20-29AA-48BC-9256-93A5BD8DAC68}" type="presOf" srcId="{2F61473D-F9E2-4A15-995E-96C0A25CD962}" destId="{1DEE2415-090A-446F-B542-F2CCEE16BCEC}" srcOrd="0" destOrd="0" presId="urn:microsoft.com/office/officeart/2005/8/layout/cycle2"/>
    <dgm:cxn modelId="{21793CA6-B570-4637-A6C2-BEAC1D3B68FC}" srcId="{2F61473D-F9E2-4A15-995E-96C0A25CD962}" destId="{694BCF86-BAF3-4894-BC6F-00746716E93B}" srcOrd="2" destOrd="0" parTransId="{0501E75A-9694-4038-8897-1F0E2E9F4E94}" sibTransId="{436DCAD8-18E1-4745-8115-174893CE7639}"/>
    <dgm:cxn modelId="{5D4AA60F-9C16-4A3E-A57F-43165C704E85}" type="presOf" srcId="{678DFFBD-0D7E-444E-942F-B49E5F8005EC}" destId="{06245900-9449-4828-857C-53809E2A5AD6}" srcOrd="0" destOrd="0" presId="urn:microsoft.com/office/officeart/2005/8/layout/cycle2"/>
    <dgm:cxn modelId="{95D01EE1-A9F1-4E8C-B192-6C6242672857}" srcId="{2F61473D-F9E2-4A15-995E-96C0A25CD962}" destId="{678DFFBD-0D7E-444E-942F-B49E5F8005EC}" srcOrd="0" destOrd="0" parTransId="{300F7BB8-D09C-4ED5-BD2F-A3BF48B7B5E2}" sibTransId="{DA7B5C63-B22F-40E7-BB9B-92B50551D557}"/>
    <dgm:cxn modelId="{81C41306-EBBC-4CA1-855D-515496BE075F}" srcId="{2F61473D-F9E2-4A15-995E-96C0A25CD962}" destId="{F02D4C08-56FC-4760-BF3B-72D3F2350B6E}" srcOrd="1" destOrd="0" parTransId="{312CB6A3-2971-4B44-9E19-08C4BA24DE3D}" sibTransId="{8CB5D809-C449-40F4-B154-F3EE97A430A1}"/>
    <dgm:cxn modelId="{59379EBB-D410-4246-9670-E0F497476DCA}" type="presOf" srcId="{A181FAC5-20D2-4394-8C6F-6C96CE3700A0}" destId="{C34C508D-41D8-4EAE-8D6A-1507C301F0BE}" srcOrd="0" destOrd="0" presId="urn:microsoft.com/office/officeart/2005/8/layout/cycle2"/>
    <dgm:cxn modelId="{3272C56B-C45E-4B4A-9CC3-E8B1AB346AF4}" type="presOf" srcId="{436DCAD8-18E1-4745-8115-174893CE7639}" destId="{F1CC15DA-5D7C-4C5A-B73E-6788D5DBB780}" srcOrd="0" destOrd="0" presId="urn:microsoft.com/office/officeart/2005/8/layout/cycle2"/>
    <dgm:cxn modelId="{7C4D5F55-AC4E-4A76-9E30-350EDC11BFE6}" type="presOf" srcId="{436DCAD8-18E1-4745-8115-174893CE7639}" destId="{C9B3C594-9993-4272-AFB0-E613CBEA6EB8}" srcOrd="1" destOrd="0" presId="urn:microsoft.com/office/officeart/2005/8/layout/cycle2"/>
    <dgm:cxn modelId="{373A6F73-A14A-4EA9-ACE3-D4699C30F9AB}" type="presOf" srcId="{C45563D0-A152-49F5-8637-E499FCEEE805}" destId="{0ECB04CF-B769-4D2D-9C4D-491927806A79}" srcOrd="0" destOrd="0" presId="urn:microsoft.com/office/officeart/2005/8/layout/cycle2"/>
    <dgm:cxn modelId="{F91C8AD1-589D-4961-8832-26F6C65D1C03}" srcId="{2F61473D-F9E2-4A15-995E-96C0A25CD962}" destId="{A181FAC5-20D2-4394-8C6F-6C96CE3700A0}" srcOrd="3" destOrd="0" parTransId="{9CFA1DDD-D4CC-454C-9F33-BD2252D084E0}" sibTransId="{C45563D0-A152-49F5-8637-E499FCEEE805}"/>
    <dgm:cxn modelId="{77E82E12-08C4-4EE8-91BD-39D6CD4D6B52}" type="presOf" srcId="{F02D4C08-56FC-4760-BF3B-72D3F2350B6E}" destId="{1C55C5ED-4E94-4142-ADFB-CFD1E6E0310D}" srcOrd="0" destOrd="0" presId="urn:microsoft.com/office/officeart/2005/8/layout/cycle2"/>
    <dgm:cxn modelId="{BB951297-6293-46BA-B4DB-14B040B21DC2}" type="presOf" srcId="{C45563D0-A152-49F5-8637-E499FCEEE805}" destId="{E5C34F58-A8C4-43DF-BD19-9EC01308B07B}" srcOrd="1" destOrd="0" presId="urn:microsoft.com/office/officeart/2005/8/layout/cycle2"/>
    <dgm:cxn modelId="{ED82072E-D948-4DEA-B1B1-966136236A73}" type="presOf" srcId="{8CB5D809-C449-40F4-B154-F3EE97A430A1}" destId="{795E6FF8-F6BA-44AC-B494-1F92DC0204D1}" srcOrd="1" destOrd="0" presId="urn:microsoft.com/office/officeart/2005/8/layout/cycle2"/>
    <dgm:cxn modelId="{B9F7F216-0A86-46F3-AC92-6FF67E97C14A}" type="presOf" srcId="{8CB5D809-C449-40F4-B154-F3EE97A430A1}" destId="{D8C9C4BB-54CC-4167-926B-E358BF2A4D97}" srcOrd="0" destOrd="0" presId="urn:microsoft.com/office/officeart/2005/8/layout/cycle2"/>
    <dgm:cxn modelId="{FA9BF8BF-488E-4B9D-A728-10696E140B07}" type="presOf" srcId="{DA7B5C63-B22F-40E7-BB9B-92B50551D557}" destId="{E5B60405-850B-4F71-ABB5-8371E5DF8E08}" srcOrd="0" destOrd="0" presId="urn:microsoft.com/office/officeart/2005/8/layout/cycle2"/>
    <dgm:cxn modelId="{6C3C833E-9746-4FCE-9178-0E481CC2CBF6}" type="presOf" srcId="{DA7B5C63-B22F-40E7-BB9B-92B50551D557}" destId="{A2802EF2-6880-4772-BA2B-16AF7673042C}" srcOrd="1" destOrd="0" presId="urn:microsoft.com/office/officeart/2005/8/layout/cycle2"/>
    <dgm:cxn modelId="{D6996F46-266D-4168-9A63-BC9D1FE51195}" type="presOf" srcId="{694BCF86-BAF3-4894-BC6F-00746716E93B}" destId="{8C86ADF5-645A-404E-8D4A-AD301322C662}" srcOrd="0" destOrd="0" presId="urn:microsoft.com/office/officeart/2005/8/layout/cycle2"/>
    <dgm:cxn modelId="{7775C85F-BE50-4D3E-8F25-A9EE856AFC84}" type="presParOf" srcId="{1DEE2415-090A-446F-B542-F2CCEE16BCEC}" destId="{06245900-9449-4828-857C-53809E2A5AD6}" srcOrd="0" destOrd="0" presId="urn:microsoft.com/office/officeart/2005/8/layout/cycle2"/>
    <dgm:cxn modelId="{50716540-5EE7-41BF-BEB3-E4FA14DB6C22}" type="presParOf" srcId="{1DEE2415-090A-446F-B542-F2CCEE16BCEC}" destId="{E5B60405-850B-4F71-ABB5-8371E5DF8E08}" srcOrd="1" destOrd="0" presId="urn:microsoft.com/office/officeart/2005/8/layout/cycle2"/>
    <dgm:cxn modelId="{B53895A5-C2FC-4D5B-B0CD-C672216E2C04}" type="presParOf" srcId="{E5B60405-850B-4F71-ABB5-8371E5DF8E08}" destId="{A2802EF2-6880-4772-BA2B-16AF7673042C}" srcOrd="0" destOrd="0" presId="urn:microsoft.com/office/officeart/2005/8/layout/cycle2"/>
    <dgm:cxn modelId="{A1D6FF58-B0FA-4330-B2A5-4B9390ABA3E2}" type="presParOf" srcId="{1DEE2415-090A-446F-B542-F2CCEE16BCEC}" destId="{1C55C5ED-4E94-4142-ADFB-CFD1E6E0310D}" srcOrd="2" destOrd="0" presId="urn:microsoft.com/office/officeart/2005/8/layout/cycle2"/>
    <dgm:cxn modelId="{92BF1AD9-1B81-4CB7-B4D5-F5899AD1C430}" type="presParOf" srcId="{1DEE2415-090A-446F-B542-F2CCEE16BCEC}" destId="{D8C9C4BB-54CC-4167-926B-E358BF2A4D97}" srcOrd="3" destOrd="0" presId="urn:microsoft.com/office/officeart/2005/8/layout/cycle2"/>
    <dgm:cxn modelId="{3FCAA6B9-B621-49FB-8684-31A3357CA5E1}" type="presParOf" srcId="{D8C9C4BB-54CC-4167-926B-E358BF2A4D97}" destId="{795E6FF8-F6BA-44AC-B494-1F92DC0204D1}" srcOrd="0" destOrd="0" presId="urn:microsoft.com/office/officeart/2005/8/layout/cycle2"/>
    <dgm:cxn modelId="{E7AC59E5-B251-42C8-9ACD-D20693105000}" type="presParOf" srcId="{1DEE2415-090A-446F-B542-F2CCEE16BCEC}" destId="{8C86ADF5-645A-404E-8D4A-AD301322C662}" srcOrd="4" destOrd="0" presId="urn:microsoft.com/office/officeart/2005/8/layout/cycle2"/>
    <dgm:cxn modelId="{FB3D3396-01AE-4270-BC90-8B922FADFF51}" type="presParOf" srcId="{1DEE2415-090A-446F-B542-F2CCEE16BCEC}" destId="{F1CC15DA-5D7C-4C5A-B73E-6788D5DBB780}" srcOrd="5" destOrd="0" presId="urn:microsoft.com/office/officeart/2005/8/layout/cycle2"/>
    <dgm:cxn modelId="{6F477EB3-2A10-4E32-8CD4-CC96BCB77D75}" type="presParOf" srcId="{F1CC15DA-5D7C-4C5A-B73E-6788D5DBB780}" destId="{C9B3C594-9993-4272-AFB0-E613CBEA6EB8}" srcOrd="0" destOrd="0" presId="urn:microsoft.com/office/officeart/2005/8/layout/cycle2"/>
    <dgm:cxn modelId="{F96EE096-1212-4DAB-8690-8A28B7433782}" type="presParOf" srcId="{1DEE2415-090A-446F-B542-F2CCEE16BCEC}" destId="{C34C508D-41D8-4EAE-8D6A-1507C301F0BE}" srcOrd="6" destOrd="0" presId="urn:microsoft.com/office/officeart/2005/8/layout/cycle2"/>
    <dgm:cxn modelId="{366ABDCA-B95A-4A1C-8DF9-F97B721A66A4}" type="presParOf" srcId="{1DEE2415-090A-446F-B542-F2CCEE16BCEC}" destId="{0ECB04CF-B769-4D2D-9C4D-491927806A79}" srcOrd="7" destOrd="0" presId="urn:microsoft.com/office/officeart/2005/8/layout/cycle2"/>
    <dgm:cxn modelId="{B8B376BB-F491-43FA-A8D0-90C0DB612F2B}" type="presParOf" srcId="{0ECB04CF-B769-4D2D-9C4D-491927806A79}" destId="{E5C34F58-A8C4-43DF-BD19-9EC01308B07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45900-9449-4828-857C-53809E2A5AD6}">
      <dsp:nvSpPr>
        <dsp:cNvPr id="0" name=""/>
        <dsp:cNvSpPr/>
      </dsp:nvSpPr>
      <dsp:spPr>
        <a:xfrm>
          <a:off x="3232329" y="-39171"/>
          <a:ext cx="1833442" cy="183344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
          </a:r>
          <a:br>
            <a:rPr lang="en-US" sz="1400" b="1" kern="1200" dirty="0"/>
          </a:br>
          <a:r>
            <a:rPr lang="en-US" sz="1400" b="1" kern="1200" dirty="0"/>
            <a:t/>
          </a:r>
          <a:br>
            <a:rPr lang="en-US" sz="1400" b="1" kern="1200" dirty="0"/>
          </a:br>
          <a:r>
            <a:rPr lang="en-US" sz="1400" b="1" kern="1200" dirty="0"/>
            <a:t/>
          </a:r>
          <a:br>
            <a:rPr lang="en-US" sz="1400" b="1" kern="1200" dirty="0"/>
          </a:br>
          <a:r>
            <a:rPr lang="en-US" sz="1400" b="1" kern="1200" dirty="0"/>
            <a:t/>
          </a:r>
          <a:br>
            <a:rPr lang="en-US" sz="1400" b="1" kern="1200" dirty="0"/>
          </a:br>
          <a:r>
            <a:rPr lang="en-US" sz="1400" b="1" kern="1200" dirty="0"/>
            <a:t>BUILDING INVENTORY</a:t>
          </a:r>
          <a:endParaRPr lang="en-US" sz="1400" b="1" u="sng" kern="1200" dirty="0"/>
        </a:p>
        <a:p>
          <a:pPr lvl="0" algn="ctr" defTabSz="622300">
            <a:lnSpc>
              <a:spcPct val="90000"/>
            </a:lnSpc>
            <a:spcBef>
              <a:spcPct val="0"/>
            </a:spcBef>
            <a:spcAft>
              <a:spcPct val="35000"/>
            </a:spcAft>
          </a:pPr>
          <a:r>
            <a:rPr lang="en-US" sz="1000" b="0" kern="1200" dirty="0"/>
            <a:t>Primary Building</a:t>
          </a:r>
          <a:br>
            <a:rPr lang="en-US" sz="1000" b="0" kern="1200" dirty="0"/>
          </a:br>
          <a:r>
            <a:rPr lang="en-US" sz="1000" b="0" kern="1200" dirty="0"/>
            <a:t> Identification &amp;</a:t>
          </a:r>
          <a:br>
            <a:rPr lang="en-US" sz="1000" b="0" kern="1200" dirty="0"/>
          </a:br>
          <a:r>
            <a:rPr lang="en-US" sz="1000" b="0" kern="1200" dirty="0"/>
            <a:t>Hazus Attributes</a:t>
          </a:r>
          <a:br>
            <a:rPr lang="en-US" sz="1000" b="0" kern="1200" dirty="0"/>
          </a:br>
          <a:r>
            <a:rPr lang="en-US" sz="1000" b="0" kern="1200" dirty="0"/>
            <a:t/>
          </a:r>
          <a:br>
            <a:rPr lang="en-US" sz="1000" b="0" kern="1200" dirty="0"/>
          </a:br>
          <a:r>
            <a:rPr lang="en-US" sz="1000" b="0" kern="1200" dirty="0"/>
            <a:t>Essential Facilities &amp; Community Assets</a:t>
          </a:r>
          <a:r>
            <a:rPr lang="en-US" sz="1050" b="0" kern="1200" dirty="0"/>
            <a:t/>
          </a:r>
          <a:br>
            <a:rPr lang="en-US" sz="1050" b="0" kern="1200" dirty="0"/>
          </a:br>
          <a:r>
            <a:rPr lang="en-US" sz="1100" b="0" kern="1200" dirty="0"/>
            <a:t/>
          </a:r>
          <a:br>
            <a:rPr lang="en-US" sz="1100" b="0" kern="1200" dirty="0"/>
          </a:br>
          <a:r>
            <a:rPr lang="en-US" sz="1100" b="0" kern="1200" dirty="0"/>
            <a:t/>
          </a:r>
          <a:br>
            <a:rPr lang="en-US" sz="1100" b="0" kern="1200" dirty="0"/>
          </a:br>
          <a:r>
            <a:rPr lang="en-US" sz="1100" b="0" i="1" kern="1200" dirty="0"/>
            <a:t/>
          </a:r>
          <a:br>
            <a:rPr lang="en-US" sz="1100" b="0" i="1" kern="1200" dirty="0"/>
          </a:br>
          <a:endParaRPr lang="en-US" sz="1100" b="0" kern="1200" dirty="0"/>
        </a:p>
      </dsp:txBody>
      <dsp:txXfrm>
        <a:off x="3500830" y="229330"/>
        <a:ext cx="1296440" cy="1296440"/>
      </dsp:txXfrm>
    </dsp:sp>
    <dsp:sp modelId="{E5B60405-850B-4F71-ABB5-8371E5DF8E08}">
      <dsp:nvSpPr>
        <dsp:cNvPr id="0" name=""/>
        <dsp:cNvSpPr/>
      </dsp:nvSpPr>
      <dsp:spPr>
        <a:xfrm rot="2777343">
          <a:off x="4850783" y="1571943"/>
          <a:ext cx="515748" cy="6187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4874686" y="1639780"/>
        <a:ext cx="361024" cy="371272"/>
      </dsp:txXfrm>
    </dsp:sp>
    <dsp:sp modelId="{1C55C5ED-4E94-4142-ADFB-CFD1E6E0310D}">
      <dsp:nvSpPr>
        <dsp:cNvPr id="0" name=""/>
        <dsp:cNvSpPr/>
      </dsp:nvSpPr>
      <dsp:spPr>
        <a:xfrm>
          <a:off x="5171716" y="1989504"/>
          <a:ext cx="1833442" cy="1833442"/>
        </a:xfrm>
        <a:prstGeom prst="ellipse">
          <a:avLst/>
        </a:prstGeom>
        <a:solidFill>
          <a:schemeClr val="accent1">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
          </a:r>
          <a:br>
            <a:rPr lang="en-US" sz="1400" b="1" kern="1200" dirty="0"/>
          </a:br>
          <a:r>
            <a:rPr lang="en-US" sz="1400" b="1" kern="1200" dirty="0"/>
            <a:t/>
          </a:r>
          <a:br>
            <a:rPr lang="en-US" sz="1400" b="1" kern="1200" dirty="0"/>
          </a:br>
          <a:r>
            <a:rPr lang="en-US" sz="1400" b="1" kern="1200" dirty="0"/>
            <a:t>FLOOD LOSS MODELS</a:t>
          </a:r>
          <a:r>
            <a:rPr lang="en-US" sz="1100" b="1" kern="1200" dirty="0"/>
            <a:t/>
          </a:r>
          <a:br>
            <a:rPr lang="en-US" sz="1100" b="1" kern="1200" dirty="0"/>
          </a:br>
          <a:r>
            <a:rPr lang="en-US" sz="1100" b="1" kern="1200" dirty="0"/>
            <a:t/>
          </a:r>
          <a:br>
            <a:rPr lang="en-US" sz="1100" b="1" kern="1200" dirty="0"/>
          </a:br>
          <a:r>
            <a:rPr lang="en-US" sz="1000" b="0" kern="1200" dirty="0"/>
            <a:t>Open Hazus FAST</a:t>
          </a:r>
        </a:p>
        <a:p>
          <a:pPr lvl="0" algn="ctr" defTabSz="622300">
            <a:lnSpc>
              <a:spcPct val="90000"/>
            </a:lnSpc>
            <a:spcBef>
              <a:spcPct val="0"/>
            </a:spcBef>
            <a:spcAft>
              <a:spcPct val="35000"/>
            </a:spcAft>
          </a:pPr>
          <a:r>
            <a:rPr lang="en-US" sz="1000" b="0" kern="1200" dirty="0"/>
            <a:t/>
          </a:r>
          <a:br>
            <a:rPr lang="en-US" sz="1000" b="0" kern="1200" dirty="0"/>
          </a:br>
          <a:r>
            <a:rPr lang="en-US" sz="1000" b="0" kern="1200" dirty="0"/>
            <a:t>Flood Depths</a:t>
          </a:r>
          <a:br>
            <a:rPr lang="en-US" sz="1000" b="0" kern="1200" dirty="0"/>
          </a:br>
          <a:r>
            <a:rPr lang="en-US" sz="1000" b="0" kern="1200" dirty="0"/>
            <a:t/>
          </a:r>
          <a:br>
            <a:rPr lang="en-US" sz="1000" b="0" kern="1200" dirty="0"/>
          </a:br>
          <a:r>
            <a:rPr lang="en-US" sz="1000" b="0" kern="1200" dirty="0"/>
            <a:t>Building Damage Estimates </a:t>
          </a:r>
        </a:p>
        <a:p>
          <a:pPr lvl="0" algn="ctr" defTabSz="622300">
            <a:lnSpc>
              <a:spcPct val="90000"/>
            </a:lnSpc>
            <a:spcBef>
              <a:spcPct val="0"/>
            </a:spcBef>
            <a:spcAft>
              <a:spcPct val="35000"/>
            </a:spcAft>
          </a:pPr>
          <a:endParaRPr lang="en-US" sz="1000" b="0" kern="1200" dirty="0"/>
        </a:p>
      </dsp:txBody>
      <dsp:txXfrm>
        <a:off x="5440217" y="2258005"/>
        <a:ext cx="1296440" cy="1296440"/>
      </dsp:txXfrm>
    </dsp:sp>
    <dsp:sp modelId="{D8C9C4BB-54CC-4167-926B-E358BF2A4D97}">
      <dsp:nvSpPr>
        <dsp:cNvPr id="0" name=""/>
        <dsp:cNvSpPr/>
      </dsp:nvSpPr>
      <dsp:spPr>
        <a:xfrm rot="8212882">
          <a:off x="4945258" y="3477276"/>
          <a:ext cx="405857" cy="6187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rot="10800000">
        <a:off x="5050574" y="3559422"/>
        <a:ext cx="284100" cy="371272"/>
      </dsp:txXfrm>
    </dsp:sp>
    <dsp:sp modelId="{8C86ADF5-645A-404E-8D4A-AD301322C662}">
      <dsp:nvSpPr>
        <dsp:cNvPr id="0" name=""/>
        <dsp:cNvSpPr/>
      </dsp:nvSpPr>
      <dsp:spPr>
        <a:xfrm>
          <a:off x="3188988" y="3724509"/>
          <a:ext cx="1916571" cy="1998819"/>
        </a:xfrm>
        <a:prstGeom prst="ellipse">
          <a:avLst/>
        </a:prstGeom>
        <a:solidFill>
          <a:srgbClr val="A5002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
          </a:r>
          <a:br>
            <a:rPr lang="en-US" sz="1400" b="1" kern="1200" dirty="0"/>
          </a:br>
          <a:r>
            <a:rPr lang="en-US" sz="1400" b="1" kern="1200" dirty="0"/>
            <a:t>BLDG. LEVEL RISK ASSESSMENT (BLRA) DATABASE</a:t>
          </a:r>
        </a:p>
        <a:p>
          <a:pPr lvl="0" algn="ctr" defTabSz="622300">
            <a:lnSpc>
              <a:spcPct val="90000"/>
            </a:lnSpc>
            <a:spcBef>
              <a:spcPct val="0"/>
            </a:spcBef>
            <a:spcAft>
              <a:spcPct val="35000"/>
            </a:spcAft>
          </a:pPr>
          <a:r>
            <a:rPr lang="en-US" sz="1000" b="0" kern="1200" dirty="0"/>
            <a:t/>
          </a:r>
          <a:br>
            <a:rPr lang="en-US" sz="1000" b="0" kern="1200" dirty="0"/>
          </a:br>
          <a:r>
            <a:rPr lang="en-US" sz="1000" b="0" kern="1200" dirty="0"/>
            <a:t/>
          </a:r>
          <a:br>
            <a:rPr lang="en-US" sz="1000" b="0" kern="1200" dirty="0"/>
          </a:br>
          <a:r>
            <a:rPr lang="en-US" sz="1000" b="0" kern="1200" dirty="0"/>
            <a:t>Building Level &amp; Community Level Outputs</a:t>
          </a:r>
        </a:p>
      </dsp:txBody>
      <dsp:txXfrm>
        <a:off x="3469663" y="4017229"/>
        <a:ext cx="1355221" cy="1413379"/>
      </dsp:txXfrm>
    </dsp:sp>
    <dsp:sp modelId="{F1CC15DA-5D7C-4C5A-B73E-6788D5DBB780}">
      <dsp:nvSpPr>
        <dsp:cNvPr id="0" name=""/>
        <dsp:cNvSpPr/>
      </dsp:nvSpPr>
      <dsp:spPr>
        <a:xfrm rot="13461401">
          <a:off x="2943934" y="3451483"/>
          <a:ext cx="436851" cy="6187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rot="10800000">
        <a:off x="3056314" y="3621052"/>
        <a:ext cx="305796" cy="371272"/>
      </dsp:txXfrm>
    </dsp:sp>
    <dsp:sp modelId="{C34C508D-41D8-4EAE-8D6A-1507C301F0BE}">
      <dsp:nvSpPr>
        <dsp:cNvPr id="0" name=""/>
        <dsp:cNvSpPr/>
      </dsp:nvSpPr>
      <dsp:spPr>
        <a:xfrm>
          <a:off x="1286672" y="1906485"/>
          <a:ext cx="1833442" cy="1833442"/>
        </a:xfrm>
        <a:prstGeom prst="ellipse">
          <a:avLst/>
        </a:prstGeom>
        <a:solidFill>
          <a:srgbClr val="7030A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
          </a:r>
          <a:br>
            <a:rPr lang="en-US" sz="1400" b="1" kern="1200" dirty="0"/>
          </a:br>
          <a:r>
            <a:rPr lang="en-US" sz="1400" b="1" kern="1200" dirty="0"/>
            <a:t/>
          </a:r>
          <a:br>
            <a:rPr lang="en-US" sz="1400" b="1" kern="1200" dirty="0"/>
          </a:br>
          <a:r>
            <a:rPr lang="en-US" sz="1400" b="1" kern="1200" dirty="0"/>
            <a:t>COMMUNITY ENGAGEMENT</a:t>
          </a:r>
        </a:p>
        <a:p>
          <a:pPr lvl="0" algn="ctr" defTabSz="622300">
            <a:lnSpc>
              <a:spcPct val="90000"/>
            </a:lnSpc>
            <a:spcBef>
              <a:spcPct val="0"/>
            </a:spcBef>
            <a:spcAft>
              <a:spcPct val="35000"/>
            </a:spcAft>
          </a:pPr>
          <a:r>
            <a:rPr lang="en-US" sz="1000" kern="1200" dirty="0"/>
            <a:t>Risk Assessment</a:t>
          </a:r>
          <a:br>
            <a:rPr lang="en-US" sz="1000" kern="1200" dirty="0"/>
          </a:br>
          <a:r>
            <a:rPr lang="en-US" sz="1000" kern="1200" dirty="0"/>
            <a:t> Data Verification</a:t>
          </a:r>
          <a:br>
            <a:rPr lang="en-US" sz="1000" kern="1200" dirty="0"/>
          </a:br>
          <a:endParaRPr lang="en-US" sz="1000" kern="1200" dirty="0"/>
        </a:p>
        <a:p>
          <a:pPr lvl="0" algn="ctr" defTabSz="622300">
            <a:lnSpc>
              <a:spcPct val="90000"/>
            </a:lnSpc>
            <a:spcBef>
              <a:spcPct val="0"/>
            </a:spcBef>
            <a:spcAft>
              <a:spcPct val="35000"/>
            </a:spcAft>
          </a:pPr>
          <a:r>
            <a:rPr lang="en-US" sz="1000" kern="1200" dirty="0"/>
            <a:t>Mitigation Actions Identified </a:t>
          </a:r>
        </a:p>
        <a:p>
          <a:pPr lvl="0" algn="ctr" defTabSz="622300">
            <a:lnSpc>
              <a:spcPct val="90000"/>
            </a:lnSpc>
            <a:spcBef>
              <a:spcPct val="0"/>
            </a:spcBef>
            <a:spcAft>
              <a:spcPct val="35000"/>
            </a:spcAft>
          </a:pPr>
          <a:endParaRPr lang="en-US" sz="1100" kern="1200" dirty="0"/>
        </a:p>
      </dsp:txBody>
      <dsp:txXfrm>
        <a:off x="1555173" y="2174986"/>
        <a:ext cx="1296440" cy="1296440"/>
      </dsp:txXfrm>
    </dsp:sp>
    <dsp:sp modelId="{0ECB04CF-B769-4D2D-9C4D-491927806A79}">
      <dsp:nvSpPr>
        <dsp:cNvPr id="0" name=""/>
        <dsp:cNvSpPr/>
      </dsp:nvSpPr>
      <dsp:spPr>
        <a:xfrm rot="18900000">
          <a:off x="2923179" y="1550723"/>
          <a:ext cx="486609" cy="6187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2944558" y="1726093"/>
        <a:ext cx="340626" cy="37127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image" Target="../media/image1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E1CAA-677E-4E25-8E24-367CF88FF149}" type="datetimeFigureOut">
              <a:rPr lang="en-US" smtClean="0"/>
              <a:t>1/5/2023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74D966-6445-4397-81CB-86EF342472D1}" type="slidenum">
              <a:rPr lang="en-US" smtClean="0"/>
              <a:t>‹#›</a:t>
            </a:fld>
            <a:endParaRPr lang="en-US"/>
          </a:p>
        </p:txBody>
      </p:sp>
    </p:spTree>
    <p:extLst>
      <p:ext uri="{BB962C8B-B14F-4D97-AF65-F5344CB8AC3E}">
        <p14:creationId xmlns:p14="http://schemas.microsoft.com/office/powerpoint/2010/main" val="3486031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a:t>
            </a:fld>
            <a:endParaRPr lang="en-US"/>
          </a:p>
        </p:txBody>
      </p:sp>
    </p:spTree>
    <p:extLst>
      <p:ext uri="{BB962C8B-B14F-4D97-AF65-F5344CB8AC3E}">
        <p14:creationId xmlns:p14="http://schemas.microsoft.com/office/powerpoint/2010/main" val="3782288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p:txBody>
          <a:bodyPr/>
          <a:lstStyle>
            <a:lvl1pPr algn="ctr" eaLnBrk="0" hangingPunct="0">
              <a:defRPr sz="2400">
                <a:solidFill>
                  <a:srgbClr val="FF0000"/>
                </a:solidFill>
                <a:latin typeface="Arial" pitchFamily="34" charset="0"/>
              </a:defRPr>
            </a:lvl1pPr>
            <a:lvl2pPr marL="786108" indent="-302349" algn="ctr" eaLnBrk="0" hangingPunct="0">
              <a:defRPr sz="2400">
                <a:solidFill>
                  <a:srgbClr val="FF0000"/>
                </a:solidFill>
                <a:latin typeface="Arial" pitchFamily="34" charset="0"/>
              </a:defRPr>
            </a:lvl2pPr>
            <a:lvl3pPr marL="1209397" indent="-241879" algn="ctr" eaLnBrk="0" hangingPunct="0">
              <a:defRPr sz="2400">
                <a:solidFill>
                  <a:srgbClr val="FF0000"/>
                </a:solidFill>
                <a:latin typeface="Arial" pitchFamily="34" charset="0"/>
              </a:defRPr>
            </a:lvl3pPr>
            <a:lvl4pPr marL="1693155" indent="-241879" algn="ctr" eaLnBrk="0" hangingPunct="0">
              <a:defRPr sz="2400">
                <a:solidFill>
                  <a:srgbClr val="FF0000"/>
                </a:solidFill>
                <a:latin typeface="Arial" pitchFamily="34" charset="0"/>
              </a:defRPr>
            </a:lvl4pPr>
            <a:lvl5pPr marL="2176914" indent="-241879" algn="ctr" eaLnBrk="0" hangingPunct="0">
              <a:defRPr sz="2400">
                <a:solidFill>
                  <a:srgbClr val="FF0000"/>
                </a:solidFill>
                <a:latin typeface="Arial" pitchFamily="34" charset="0"/>
              </a:defRPr>
            </a:lvl5pPr>
            <a:lvl6pPr marL="2660672" indent="-241879" algn="ctr" eaLnBrk="0" fontAlgn="base" hangingPunct="0">
              <a:spcBef>
                <a:spcPct val="0"/>
              </a:spcBef>
              <a:spcAft>
                <a:spcPct val="0"/>
              </a:spcAft>
              <a:defRPr sz="2400">
                <a:solidFill>
                  <a:srgbClr val="FF0000"/>
                </a:solidFill>
                <a:latin typeface="Arial" pitchFamily="34" charset="0"/>
              </a:defRPr>
            </a:lvl6pPr>
            <a:lvl7pPr marL="3144431" indent="-241879" algn="ctr" eaLnBrk="0" fontAlgn="base" hangingPunct="0">
              <a:spcBef>
                <a:spcPct val="0"/>
              </a:spcBef>
              <a:spcAft>
                <a:spcPct val="0"/>
              </a:spcAft>
              <a:defRPr sz="2400">
                <a:solidFill>
                  <a:srgbClr val="FF0000"/>
                </a:solidFill>
                <a:latin typeface="Arial" pitchFamily="34" charset="0"/>
              </a:defRPr>
            </a:lvl7pPr>
            <a:lvl8pPr marL="3628190" indent="-241879" algn="ctr" eaLnBrk="0" fontAlgn="base" hangingPunct="0">
              <a:spcBef>
                <a:spcPct val="0"/>
              </a:spcBef>
              <a:spcAft>
                <a:spcPct val="0"/>
              </a:spcAft>
              <a:defRPr sz="2400">
                <a:solidFill>
                  <a:srgbClr val="FF0000"/>
                </a:solidFill>
                <a:latin typeface="Arial" pitchFamily="34" charset="0"/>
              </a:defRPr>
            </a:lvl8pPr>
            <a:lvl9pPr marL="4111949" indent="-241879" algn="ctr"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a:solidFill>
                  <a:schemeClr val="tx1"/>
                </a:solidFill>
                <a:latin typeface="Times New Roman" pitchFamily="18" charset="0"/>
              </a:rPr>
              <a:t>310 Elevation Certificates</a:t>
            </a:r>
          </a:p>
        </p:txBody>
      </p:sp>
      <p:sp>
        <p:nvSpPr>
          <p:cNvPr id="27651" name="Rectangle 3"/>
          <p:cNvSpPr>
            <a:spLocks noGrp="1" noChangeArrowheads="1"/>
          </p:cNvSpPr>
          <p:nvPr>
            <p:ph type="dt" sz="quarter" idx="1"/>
          </p:nvPr>
        </p:nvSpPr>
        <p:spPr/>
        <p:txBody>
          <a:bodyPr/>
          <a:lstStyle>
            <a:lvl1pPr algn="ctr" eaLnBrk="0" hangingPunct="0">
              <a:defRPr sz="2400">
                <a:solidFill>
                  <a:srgbClr val="FF0000"/>
                </a:solidFill>
                <a:latin typeface="Arial" pitchFamily="34" charset="0"/>
              </a:defRPr>
            </a:lvl1pPr>
            <a:lvl2pPr marL="786108" indent="-302349" algn="ctr" eaLnBrk="0" hangingPunct="0">
              <a:defRPr sz="2400">
                <a:solidFill>
                  <a:srgbClr val="FF0000"/>
                </a:solidFill>
                <a:latin typeface="Arial" pitchFamily="34" charset="0"/>
              </a:defRPr>
            </a:lvl2pPr>
            <a:lvl3pPr marL="1209397" indent="-241879" algn="ctr" eaLnBrk="0" hangingPunct="0">
              <a:defRPr sz="2400">
                <a:solidFill>
                  <a:srgbClr val="FF0000"/>
                </a:solidFill>
                <a:latin typeface="Arial" pitchFamily="34" charset="0"/>
              </a:defRPr>
            </a:lvl3pPr>
            <a:lvl4pPr marL="1693155" indent="-241879" algn="ctr" eaLnBrk="0" hangingPunct="0">
              <a:defRPr sz="2400">
                <a:solidFill>
                  <a:srgbClr val="FF0000"/>
                </a:solidFill>
                <a:latin typeface="Arial" pitchFamily="34" charset="0"/>
              </a:defRPr>
            </a:lvl4pPr>
            <a:lvl5pPr marL="2176914" indent="-241879" algn="ctr" eaLnBrk="0" hangingPunct="0">
              <a:defRPr sz="2400">
                <a:solidFill>
                  <a:srgbClr val="FF0000"/>
                </a:solidFill>
                <a:latin typeface="Arial" pitchFamily="34" charset="0"/>
              </a:defRPr>
            </a:lvl5pPr>
            <a:lvl6pPr marL="2660672" indent="-241879" algn="ctr" eaLnBrk="0" fontAlgn="base" hangingPunct="0">
              <a:spcBef>
                <a:spcPct val="0"/>
              </a:spcBef>
              <a:spcAft>
                <a:spcPct val="0"/>
              </a:spcAft>
              <a:defRPr sz="2400">
                <a:solidFill>
                  <a:srgbClr val="FF0000"/>
                </a:solidFill>
                <a:latin typeface="Arial" pitchFamily="34" charset="0"/>
              </a:defRPr>
            </a:lvl6pPr>
            <a:lvl7pPr marL="3144431" indent="-241879" algn="ctr" eaLnBrk="0" fontAlgn="base" hangingPunct="0">
              <a:spcBef>
                <a:spcPct val="0"/>
              </a:spcBef>
              <a:spcAft>
                <a:spcPct val="0"/>
              </a:spcAft>
              <a:defRPr sz="2400">
                <a:solidFill>
                  <a:srgbClr val="FF0000"/>
                </a:solidFill>
                <a:latin typeface="Arial" pitchFamily="34" charset="0"/>
              </a:defRPr>
            </a:lvl7pPr>
            <a:lvl8pPr marL="3628190" indent="-241879" algn="ctr" eaLnBrk="0" fontAlgn="base" hangingPunct="0">
              <a:spcBef>
                <a:spcPct val="0"/>
              </a:spcBef>
              <a:spcAft>
                <a:spcPct val="0"/>
              </a:spcAft>
              <a:defRPr sz="2400">
                <a:solidFill>
                  <a:srgbClr val="FF0000"/>
                </a:solidFill>
                <a:latin typeface="Arial" pitchFamily="34" charset="0"/>
              </a:defRPr>
            </a:lvl8pPr>
            <a:lvl9pPr marL="4111949" indent="-241879" algn="ctr" eaLnBrk="0" fontAlgn="base" hangingPunct="0">
              <a:spcBef>
                <a:spcPct val="0"/>
              </a:spcBef>
              <a:spcAft>
                <a:spcPct val="0"/>
              </a:spcAft>
              <a:defRPr sz="2400">
                <a:solidFill>
                  <a:srgbClr val="FF0000"/>
                </a:solidFill>
                <a:latin typeface="Arial" pitchFamily="34" charset="0"/>
              </a:defRPr>
            </a:lvl9pPr>
          </a:lstStyle>
          <a:p>
            <a:pPr algn="r">
              <a:defRPr/>
            </a:pPr>
            <a:r>
              <a:rPr lang="en-US" sz="1200" dirty="0">
                <a:solidFill>
                  <a:schemeClr val="tx1"/>
                </a:solidFill>
                <a:latin typeface="Times New Roman" pitchFamily="18" charset="0"/>
              </a:rPr>
              <a:t>E278</a:t>
            </a:r>
          </a:p>
        </p:txBody>
      </p:sp>
      <p:sp>
        <p:nvSpPr>
          <p:cNvPr id="27652"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84637" indent="-301658" eaLnBrk="0" hangingPunct="0">
              <a:spcBef>
                <a:spcPct val="30000"/>
              </a:spcBef>
              <a:defRPr sz="1200">
                <a:solidFill>
                  <a:schemeClr val="tx1"/>
                </a:solidFill>
                <a:latin typeface="Calibri" panose="020F0502020204030204" pitchFamily="34" charset="0"/>
              </a:defRPr>
            </a:lvl2pPr>
            <a:lvl3pPr marL="1208276" indent="-240666" eaLnBrk="0" hangingPunct="0">
              <a:spcBef>
                <a:spcPct val="30000"/>
              </a:spcBef>
              <a:defRPr sz="1200">
                <a:solidFill>
                  <a:schemeClr val="tx1"/>
                </a:solidFill>
                <a:latin typeface="Calibri" panose="020F0502020204030204" pitchFamily="34" charset="0"/>
              </a:defRPr>
            </a:lvl3pPr>
            <a:lvl4pPr marL="1692905" indent="-240666" eaLnBrk="0" hangingPunct="0">
              <a:spcBef>
                <a:spcPct val="30000"/>
              </a:spcBef>
              <a:defRPr sz="1200">
                <a:solidFill>
                  <a:schemeClr val="tx1"/>
                </a:solidFill>
                <a:latin typeface="Calibri" panose="020F0502020204030204" pitchFamily="34" charset="0"/>
              </a:defRPr>
            </a:lvl4pPr>
            <a:lvl5pPr marL="2175886" indent="-240666" eaLnBrk="0" hangingPunct="0">
              <a:spcBef>
                <a:spcPct val="30000"/>
              </a:spcBef>
              <a:defRPr sz="1200">
                <a:solidFill>
                  <a:schemeClr val="tx1"/>
                </a:solidFill>
                <a:latin typeface="Calibri" panose="020F0502020204030204" pitchFamily="34" charset="0"/>
              </a:defRPr>
            </a:lvl5pPr>
            <a:lvl6pPr marL="2650624" indent="-240666" eaLnBrk="0" fontAlgn="base" hangingPunct="0">
              <a:spcBef>
                <a:spcPct val="30000"/>
              </a:spcBef>
              <a:spcAft>
                <a:spcPct val="0"/>
              </a:spcAft>
              <a:defRPr sz="1200">
                <a:solidFill>
                  <a:schemeClr val="tx1"/>
                </a:solidFill>
                <a:latin typeface="Calibri" panose="020F0502020204030204" pitchFamily="34" charset="0"/>
              </a:defRPr>
            </a:lvl6pPr>
            <a:lvl7pPr marL="3125363" indent="-240666" eaLnBrk="0" fontAlgn="base" hangingPunct="0">
              <a:spcBef>
                <a:spcPct val="30000"/>
              </a:spcBef>
              <a:spcAft>
                <a:spcPct val="0"/>
              </a:spcAft>
              <a:defRPr sz="1200">
                <a:solidFill>
                  <a:schemeClr val="tx1"/>
                </a:solidFill>
                <a:latin typeface="Calibri" panose="020F0502020204030204" pitchFamily="34" charset="0"/>
              </a:defRPr>
            </a:lvl7pPr>
            <a:lvl8pPr marL="3600102" indent="-240666" eaLnBrk="0" fontAlgn="base" hangingPunct="0">
              <a:spcBef>
                <a:spcPct val="30000"/>
              </a:spcBef>
              <a:spcAft>
                <a:spcPct val="0"/>
              </a:spcAft>
              <a:defRPr sz="1200">
                <a:solidFill>
                  <a:schemeClr val="tx1"/>
                </a:solidFill>
                <a:latin typeface="Calibri" panose="020F0502020204030204" pitchFamily="34" charset="0"/>
              </a:defRPr>
            </a:lvl8pPr>
            <a:lvl9pPr marL="4074840" indent="-24066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BF900A-C830-47B2-93D0-50D40C783343}" type="slidenum">
              <a:rPr lang="en-US" altLang="en-US">
                <a:latin typeface="Times New Roman" panose="02020603050405020304" pitchFamily="18" charset="0"/>
              </a:rPr>
              <a:pPr>
                <a:spcBef>
                  <a:spcPct val="0"/>
                </a:spcBef>
              </a:pPr>
              <a:t>12</a:t>
            </a:fld>
            <a:endParaRPr lang="en-US" altLang="en-US">
              <a:latin typeface="Times New Roman" panose="02020603050405020304" pitchFamily="18" charset="0"/>
            </a:endParaRPr>
          </a:p>
        </p:txBody>
      </p:sp>
      <p:sp>
        <p:nvSpPr>
          <p:cNvPr id="4710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711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p>
        </p:txBody>
      </p:sp>
      <p:sp>
        <p:nvSpPr>
          <p:cNvPr id="2" name="Footer Placeholder 1"/>
          <p:cNvSpPr>
            <a:spLocks noGrp="1"/>
          </p:cNvSpPr>
          <p:nvPr>
            <p:ph type="ftr" sz="quarter" idx="4"/>
          </p:nvPr>
        </p:nvSpPr>
        <p:spPr/>
        <p:txBody>
          <a:bodyPr/>
          <a:lstStyle/>
          <a:p>
            <a:pPr>
              <a:defRPr/>
            </a:pPr>
            <a:r>
              <a:rPr lang="en-US"/>
              <a:t>July 2013</a:t>
            </a:r>
          </a:p>
        </p:txBody>
      </p:sp>
    </p:spTree>
    <p:extLst>
      <p:ext uri="{BB962C8B-B14F-4D97-AF65-F5344CB8AC3E}">
        <p14:creationId xmlns:p14="http://schemas.microsoft.com/office/powerpoint/2010/main" val="42053621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124</a:t>
            </a:fld>
            <a:endParaRPr lang="en-US"/>
          </a:p>
        </p:txBody>
      </p:sp>
    </p:spTree>
    <p:extLst>
      <p:ext uri="{BB962C8B-B14F-4D97-AF65-F5344CB8AC3E}">
        <p14:creationId xmlns:p14="http://schemas.microsoft.com/office/powerpoint/2010/main" val="10773146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125</a:t>
            </a:fld>
            <a:endParaRPr lang="en-US"/>
          </a:p>
        </p:txBody>
      </p:sp>
    </p:spTree>
    <p:extLst>
      <p:ext uri="{BB962C8B-B14F-4D97-AF65-F5344CB8AC3E}">
        <p14:creationId xmlns:p14="http://schemas.microsoft.com/office/powerpoint/2010/main" val="300438376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126</a:t>
            </a:fld>
            <a:endParaRPr lang="en-US"/>
          </a:p>
        </p:txBody>
      </p:sp>
    </p:spTree>
    <p:extLst>
      <p:ext uri="{BB962C8B-B14F-4D97-AF65-F5344CB8AC3E}">
        <p14:creationId xmlns:p14="http://schemas.microsoft.com/office/powerpoint/2010/main" val="6247358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127</a:t>
            </a:fld>
            <a:endParaRPr lang="en-US"/>
          </a:p>
        </p:txBody>
      </p:sp>
    </p:spTree>
    <p:extLst>
      <p:ext uri="{BB962C8B-B14F-4D97-AF65-F5344CB8AC3E}">
        <p14:creationId xmlns:p14="http://schemas.microsoft.com/office/powerpoint/2010/main" val="27473429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128</a:t>
            </a:fld>
            <a:endParaRPr lang="en-US"/>
          </a:p>
        </p:txBody>
      </p:sp>
    </p:spTree>
    <p:extLst>
      <p:ext uri="{BB962C8B-B14F-4D97-AF65-F5344CB8AC3E}">
        <p14:creationId xmlns:p14="http://schemas.microsoft.com/office/powerpoint/2010/main" val="8797868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129</a:t>
            </a:fld>
            <a:endParaRPr lang="en-US"/>
          </a:p>
        </p:txBody>
      </p:sp>
    </p:spTree>
    <p:extLst>
      <p:ext uri="{BB962C8B-B14F-4D97-AF65-F5344CB8AC3E}">
        <p14:creationId xmlns:p14="http://schemas.microsoft.com/office/powerpoint/2010/main" val="16265475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130</a:t>
            </a:fld>
            <a:endParaRPr lang="en-US"/>
          </a:p>
        </p:txBody>
      </p:sp>
    </p:spTree>
    <p:extLst>
      <p:ext uri="{BB962C8B-B14F-4D97-AF65-F5344CB8AC3E}">
        <p14:creationId xmlns:p14="http://schemas.microsoft.com/office/powerpoint/2010/main" val="6865207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131</a:t>
            </a:fld>
            <a:endParaRPr lang="en-US"/>
          </a:p>
        </p:txBody>
      </p:sp>
    </p:spTree>
    <p:extLst>
      <p:ext uri="{BB962C8B-B14F-4D97-AF65-F5344CB8AC3E}">
        <p14:creationId xmlns:p14="http://schemas.microsoft.com/office/powerpoint/2010/main" val="17927789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132</a:t>
            </a:fld>
            <a:endParaRPr lang="en-US"/>
          </a:p>
        </p:txBody>
      </p:sp>
    </p:spTree>
    <p:extLst>
      <p:ext uri="{BB962C8B-B14F-4D97-AF65-F5344CB8AC3E}">
        <p14:creationId xmlns:p14="http://schemas.microsoft.com/office/powerpoint/2010/main" val="180950469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133</a:t>
            </a:fld>
            <a:endParaRPr lang="en-US"/>
          </a:p>
        </p:txBody>
      </p:sp>
    </p:spTree>
    <p:extLst>
      <p:ext uri="{BB962C8B-B14F-4D97-AF65-F5344CB8AC3E}">
        <p14:creationId xmlns:p14="http://schemas.microsoft.com/office/powerpoint/2010/main" val="658511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p:txBody>
          <a:bodyPr/>
          <a:lstStyle>
            <a:lvl1pPr algn="ctr" eaLnBrk="0" hangingPunct="0">
              <a:defRPr sz="2400">
                <a:solidFill>
                  <a:srgbClr val="FF0000"/>
                </a:solidFill>
                <a:latin typeface="Arial" pitchFamily="34" charset="0"/>
              </a:defRPr>
            </a:lvl1pPr>
            <a:lvl2pPr marL="786108" indent="-302349" algn="ctr" eaLnBrk="0" hangingPunct="0">
              <a:defRPr sz="2400">
                <a:solidFill>
                  <a:srgbClr val="FF0000"/>
                </a:solidFill>
                <a:latin typeface="Arial" pitchFamily="34" charset="0"/>
              </a:defRPr>
            </a:lvl2pPr>
            <a:lvl3pPr marL="1209397" indent="-241879" algn="ctr" eaLnBrk="0" hangingPunct="0">
              <a:defRPr sz="2400">
                <a:solidFill>
                  <a:srgbClr val="FF0000"/>
                </a:solidFill>
                <a:latin typeface="Arial" pitchFamily="34" charset="0"/>
              </a:defRPr>
            </a:lvl3pPr>
            <a:lvl4pPr marL="1693155" indent="-241879" algn="ctr" eaLnBrk="0" hangingPunct="0">
              <a:defRPr sz="2400">
                <a:solidFill>
                  <a:srgbClr val="FF0000"/>
                </a:solidFill>
                <a:latin typeface="Arial" pitchFamily="34" charset="0"/>
              </a:defRPr>
            </a:lvl4pPr>
            <a:lvl5pPr marL="2176914" indent="-241879" algn="ctr" eaLnBrk="0" hangingPunct="0">
              <a:defRPr sz="2400">
                <a:solidFill>
                  <a:srgbClr val="FF0000"/>
                </a:solidFill>
                <a:latin typeface="Arial" pitchFamily="34" charset="0"/>
              </a:defRPr>
            </a:lvl5pPr>
            <a:lvl6pPr marL="2660672" indent="-241879" algn="ctr" eaLnBrk="0" fontAlgn="base" hangingPunct="0">
              <a:spcBef>
                <a:spcPct val="0"/>
              </a:spcBef>
              <a:spcAft>
                <a:spcPct val="0"/>
              </a:spcAft>
              <a:defRPr sz="2400">
                <a:solidFill>
                  <a:srgbClr val="FF0000"/>
                </a:solidFill>
                <a:latin typeface="Arial" pitchFamily="34" charset="0"/>
              </a:defRPr>
            </a:lvl6pPr>
            <a:lvl7pPr marL="3144431" indent="-241879" algn="ctr" eaLnBrk="0" fontAlgn="base" hangingPunct="0">
              <a:spcBef>
                <a:spcPct val="0"/>
              </a:spcBef>
              <a:spcAft>
                <a:spcPct val="0"/>
              </a:spcAft>
              <a:defRPr sz="2400">
                <a:solidFill>
                  <a:srgbClr val="FF0000"/>
                </a:solidFill>
                <a:latin typeface="Arial" pitchFamily="34" charset="0"/>
              </a:defRPr>
            </a:lvl7pPr>
            <a:lvl8pPr marL="3628190" indent="-241879" algn="ctr" eaLnBrk="0" fontAlgn="base" hangingPunct="0">
              <a:spcBef>
                <a:spcPct val="0"/>
              </a:spcBef>
              <a:spcAft>
                <a:spcPct val="0"/>
              </a:spcAft>
              <a:defRPr sz="2400">
                <a:solidFill>
                  <a:srgbClr val="FF0000"/>
                </a:solidFill>
                <a:latin typeface="Arial" pitchFamily="34" charset="0"/>
              </a:defRPr>
            </a:lvl8pPr>
            <a:lvl9pPr marL="4111949" indent="-241879" algn="ctr"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a:solidFill>
                  <a:schemeClr val="tx1"/>
                </a:solidFill>
                <a:latin typeface="Times New Roman" pitchFamily="18" charset="0"/>
              </a:rPr>
              <a:t>310 Elevation Certificates</a:t>
            </a:r>
          </a:p>
        </p:txBody>
      </p:sp>
      <p:sp>
        <p:nvSpPr>
          <p:cNvPr id="27651" name="Rectangle 3"/>
          <p:cNvSpPr>
            <a:spLocks noGrp="1" noChangeArrowheads="1"/>
          </p:cNvSpPr>
          <p:nvPr>
            <p:ph type="dt" sz="quarter" idx="1"/>
          </p:nvPr>
        </p:nvSpPr>
        <p:spPr/>
        <p:txBody>
          <a:bodyPr/>
          <a:lstStyle>
            <a:lvl1pPr algn="ctr" eaLnBrk="0" hangingPunct="0">
              <a:defRPr sz="2400">
                <a:solidFill>
                  <a:srgbClr val="FF0000"/>
                </a:solidFill>
                <a:latin typeface="Arial" pitchFamily="34" charset="0"/>
              </a:defRPr>
            </a:lvl1pPr>
            <a:lvl2pPr marL="786108" indent="-302349" algn="ctr" eaLnBrk="0" hangingPunct="0">
              <a:defRPr sz="2400">
                <a:solidFill>
                  <a:srgbClr val="FF0000"/>
                </a:solidFill>
                <a:latin typeface="Arial" pitchFamily="34" charset="0"/>
              </a:defRPr>
            </a:lvl2pPr>
            <a:lvl3pPr marL="1209397" indent="-241879" algn="ctr" eaLnBrk="0" hangingPunct="0">
              <a:defRPr sz="2400">
                <a:solidFill>
                  <a:srgbClr val="FF0000"/>
                </a:solidFill>
                <a:latin typeface="Arial" pitchFamily="34" charset="0"/>
              </a:defRPr>
            </a:lvl3pPr>
            <a:lvl4pPr marL="1693155" indent="-241879" algn="ctr" eaLnBrk="0" hangingPunct="0">
              <a:defRPr sz="2400">
                <a:solidFill>
                  <a:srgbClr val="FF0000"/>
                </a:solidFill>
                <a:latin typeface="Arial" pitchFamily="34" charset="0"/>
              </a:defRPr>
            </a:lvl4pPr>
            <a:lvl5pPr marL="2176914" indent="-241879" algn="ctr" eaLnBrk="0" hangingPunct="0">
              <a:defRPr sz="2400">
                <a:solidFill>
                  <a:srgbClr val="FF0000"/>
                </a:solidFill>
                <a:latin typeface="Arial" pitchFamily="34" charset="0"/>
              </a:defRPr>
            </a:lvl5pPr>
            <a:lvl6pPr marL="2660672" indent="-241879" algn="ctr" eaLnBrk="0" fontAlgn="base" hangingPunct="0">
              <a:spcBef>
                <a:spcPct val="0"/>
              </a:spcBef>
              <a:spcAft>
                <a:spcPct val="0"/>
              </a:spcAft>
              <a:defRPr sz="2400">
                <a:solidFill>
                  <a:srgbClr val="FF0000"/>
                </a:solidFill>
                <a:latin typeface="Arial" pitchFamily="34" charset="0"/>
              </a:defRPr>
            </a:lvl6pPr>
            <a:lvl7pPr marL="3144431" indent="-241879" algn="ctr" eaLnBrk="0" fontAlgn="base" hangingPunct="0">
              <a:spcBef>
                <a:spcPct val="0"/>
              </a:spcBef>
              <a:spcAft>
                <a:spcPct val="0"/>
              </a:spcAft>
              <a:defRPr sz="2400">
                <a:solidFill>
                  <a:srgbClr val="FF0000"/>
                </a:solidFill>
                <a:latin typeface="Arial" pitchFamily="34" charset="0"/>
              </a:defRPr>
            </a:lvl7pPr>
            <a:lvl8pPr marL="3628190" indent="-241879" algn="ctr" eaLnBrk="0" fontAlgn="base" hangingPunct="0">
              <a:spcBef>
                <a:spcPct val="0"/>
              </a:spcBef>
              <a:spcAft>
                <a:spcPct val="0"/>
              </a:spcAft>
              <a:defRPr sz="2400">
                <a:solidFill>
                  <a:srgbClr val="FF0000"/>
                </a:solidFill>
                <a:latin typeface="Arial" pitchFamily="34" charset="0"/>
              </a:defRPr>
            </a:lvl8pPr>
            <a:lvl9pPr marL="4111949" indent="-241879" algn="ctr" eaLnBrk="0" fontAlgn="base" hangingPunct="0">
              <a:spcBef>
                <a:spcPct val="0"/>
              </a:spcBef>
              <a:spcAft>
                <a:spcPct val="0"/>
              </a:spcAft>
              <a:defRPr sz="2400">
                <a:solidFill>
                  <a:srgbClr val="FF0000"/>
                </a:solidFill>
                <a:latin typeface="Arial" pitchFamily="34" charset="0"/>
              </a:defRPr>
            </a:lvl9pPr>
          </a:lstStyle>
          <a:p>
            <a:pPr algn="r">
              <a:defRPr/>
            </a:pPr>
            <a:r>
              <a:rPr lang="en-US" sz="1200" dirty="0">
                <a:solidFill>
                  <a:schemeClr val="tx1"/>
                </a:solidFill>
                <a:latin typeface="Times New Roman" pitchFamily="18" charset="0"/>
              </a:rPr>
              <a:t>E278</a:t>
            </a:r>
          </a:p>
        </p:txBody>
      </p:sp>
      <p:sp>
        <p:nvSpPr>
          <p:cNvPr id="27652"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84637" indent="-301658" eaLnBrk="0" hangingPunct="0">
              <a:spcBef>
                <a:spcPct val="30000"/>
              </a:spcBef>
              <a:defRPr sz="1200">
                <a:solidFill>
                  <a:schemeClr val="tx1"/>
                </a:solidFill>
                <a:latin typeface="Calibri" panose="020F0502020204030204" pitchFamily="34" charset="0"/>
              </a:defRPr>
            </a:lvl2pPr>
            <a:lvl3pPr marL="1208276" indent="-240666" eaLnBrk="0" hangingPunct="0">
              <a:spcBef>
                <a:spcPct val="30000"/>
              </a:spcBef>
              <a:defRPr sz="1200">
                <a:solidFill>
                  <a:schemeClr val="tx1"/>
                </a:solidFill>
                <a:latin typeface="Calibri" panose="020F0502020204030204" pitchFamily="34" charset="0"/>
              </a:defRPr>
            </a:lvl3pPr>
            <a:lvl4pPr marL="1692905" indent="-240666" eaLnBrk="0" hangingPunct="0">
              <a:spcBef>
                <a:spcPct val="30000"/>
              </a:spcBef>
              <a:defRPr sz="1200">
                <a:solidFill>
                  <a:schemeClr val="tx1"/>
                </a:solidFill>
                <a:latin typeface="Calibri" panose="020F0502020204030204" pitchFamily="34" charset="0"/>
              </a:defRPr>
            </a:lvl4pPr>
            <a:lvl5pPr marL="2175886" indent="-240666" eaLnBrk="0" hangingPunct="0">
              <a:spcBef>
                <a:spcPct val="30000"/>
              </a:spcBef>
              <a:defRPr sz="1200">
                <a:solidFill>
                  <a:schemeClr val="tx1"/>
                </a:solidFill>
                <a:latin typeface="Calibri" panose="020F0502020204030204" pitchFamily="34" charset="0"/>
              </a:defRPr>
            </a:lvl5pPr>
            <a:lvl6pPr marL="2650624" indent="-240666" eaLnBrk="0" fontAlgn="base" hangingPunct="0">
              <a:spcBef>
                <a:spcPct val="30000"/>
              </a:spcBef>
              <a:spcAft>
                <a:spcPct val="0"/>
              </a:spcAft>
              <a:defRPr sz="1200">
                <a:solidFill>
                  <a:schemeClr val="tx1"/>
                </a:solidFill>
                <a:latin typeface="Calibri" panose="020F0502020204030204" pitchFamily="34" charset="0"/>
              </a:defRPr>
            </a:lvl6pPr>
            <a:lvl7pPr marL="3125363" indent="-240666" eaLnBrk="0" fontAlgn="base" hangingPunct="0">
              <a:spcBef>
                <a:spcPct val="30000"/>
              </a:spcBef>
              <a:spcAft>
                <a:spcPct val="0"/>
              </a:spcAft>
              <a:defRPr sz="1200">
                <a:solidFill>
                  <a:schemeClr val="tx1"/>
                </a:solidFill>
                <a:latin typeface="Calibri" panose="020F0502020204030204" pitchFamily="34" charset="0"/>
              </a:defRPr>
            </a:lvl7pPr>
            <a:lvl8pPr marL="3600102" indent="-240666" eaLnBrk="0" fontAlgn="base" hangingPunct="0">
              <a:spcBef>
                <a:spcPct val="30000"/>
              </a:spcBef>
              <a:spcAft>
                <a:spcPct val="0"/>
              </a:spcAft>
              <a:defRPr sz="1200">
                <a:solidFill>
                  <a:schemeClr val="tx1"/>
                </a:solidFill>
                <a:latin typeface="Calibri" panose="020F0502020204030204" pitchFamily="34" charset="0"/>
              </a:defRPr>
            </a:lvl8pPr>
            <a:lvl9pPr marL="4074840" indent="-24066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BF900A-C830-47B2-93D0-50D40C783343}" type="slidenum">
              <a:rPr lang="en-US" altLang="en-US">
                <a:latin typeface="Times New Roman" panose="02020603050405020304" pitchFamily="18" charset="0"/>
              </a:rPr>
              <a:pPr>
                <a:spcBef>
                  <a:spcPct val="0"/>
                </a:spcBef>
              </a:pPr>
              <a:t>13</a:t>
            </a:fld>
            <a:endParaRPr lang="en-US" altLang="en-US">
              <a:latin typeface="Times New Roman" panose="02020603050405020304" pitchFamily="18" charset="0"/>
            </a:endParaRPr>
          </a:p>
        </p:txBody>
      </p:sp>
      <p:sp>
        <p:nvSpPr>
          <p:cNvPr id="4710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711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p>
        </p:txBody>
      </p:sp>
      <p:sp>
        <p:nvSpPr>
          <p:cNvPr id="2" name="Footer Placeholder 1"/>
          <p:cNvSpPr>
            <a:spLocks noGrp="1"/>
          </p:cNvSpPr>
          <p:nvPr>
            <p:ph type="ftr" sz="quarter" idx="4"/>
          </p:nvPr>
        </p:nvSpPr>
        <p:spPr/>
        <p:txBody>
          <a:bodyPr/>
          <a:lstStyle/>
          <a:p>
            <a:pPr>
              <a:defRPr/>
            </a:pPr>
            <a:r>
              <a:rPr lang="en-US"/>
              <a:t>July 2013</a:t>
            </a:r>
          </a:p>
        </p:txBody>
      </p:sp>
    </p:spTree>
    <p:extLst>
      <p:ext uri="{BB962C8B-B14F-4D97-AF65-F5344CB8AC3E}">
        <p14:creationId xmlns:p14="http://schemas.microsoft.com/office/powerpoint/2010/main" val="17197107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134</a:t>
            </a:fld>
            <a:endParaRPr lang="en-US"/>
          </a:p>
        </p:txBody>
      </p:sp>
    </p:spTree>
    <p:extLst>
      <p:ext uri="{BB962C8B-B14F-4D97-AF65-F5344CB8AC3E}">
        <p14:creationId xmlns:p14="http://schemas.microsoft.com/office/powerpoint/2010/main" val="682555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135</a:t>
            </a:fld>
            <a:endParaRPr lang="en-US"/>
          </a:p>
        </p:txBody>
      </p:sp>
    </p:spTree>
    <p:extLst>
      <p:ext uri="{BB962C8B-B14F-4D97-AF65-F5344CB8AC3E}">
        <p14:creationId xmlns:p14="http://schemas.microsoft.com/office/powerpoint/2010/main" val="5257031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136</a:t>
            </a:fld>
            <a:endParaRPr lang="en-US"/>
          </a:p>
        </p:txBody>
      </p:sp>
    </p:spTree>
    <p:extLst>
      <p:ext uri="{BB962C8B-B14F-4D97-AF65-F5344CB8AC3E}">
        <p14:creationId xmlns:p14="http://schemas.microsoft.com/office/powerpoint/2010/main" val="5404516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137</a:t>
            </a:fld>
            <a:endParaRPr lang="en-US"/>
          </a:p>
        </p:txBody>
      </p:sp>
    </p:spTree>
    <p:extLst>
      <p:ext uri="{BB962C8B-B14F-4D97-AF65-F5344CB8AC3E}">
        <p14:creationId xmlns:p14="http://schemas.microsoft.com/office/powerpoint/2010/main" val="158213642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138</a:t>
            </a:fld>
            <a:endParaRPr lang="en-US"/>
          </a:p>
        </p:txBody>
      </p:sp>
    </p:spTree>
    <p:extLst>
      <p:ext uri="{BB962C8B-B14F-4D97-AF65-F5344CB8AC3E}">
        <p14:creationId xmlns:p14="http://schemas.microsoft.com/office/powerpoint/2010/main" val="38702086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139</a:t>
            </a:fld>
            <a:endParaRPr lang="en-US"/>
          </a:p>
        </p:txBody>
      </p:sp>
    </p:spTree>
    <p:extLst>
      <p:ext uri="{BB962C8B-B14F-4D97-AF65-F5344CB8AC3E}">
        <p14:creationId xmlns:p14="http://schemas.microsoft.com/office/powerpoint/2010/main" val="75232249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140</a:t>
            </a:fld>
            <a:endParaRPr lang="en-US"/>
          </a:p>
        </p:txBody>
      </p:sp>
    </p:spTree>
    <p:extLst>
      <p:ext uri="{BB962C8B-B14F-4D97-AF65-F5344CB8AC3E}">
        <p14:creationId xmlns:p14="http://schemas.microsoft.com/office/powerpoint/2010/main" val="136684406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141</a:t>
            </a:fld>
            <a:endParaRPr lang="en-US"/>
          </a:p>
        </p:txBody>
      </p:sp>
    </p:spTree>
    <p:extLst>
      <p:ext uri="{BB962C8B-B14F-4D97-AF65-F5344CB8AC3E}">
        <p14:creationId xmlns:p14="http://schemas.microsoft.com/office/powerpoint/2010/main" val="423352492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142</a:t>
            </a:fld>
            <a:endParaRPr lang="en-US"/>
          </a:p>
        </p:txBody>
      </p:sp>
    </p:spTree>
    <p:extLst>
      <p:ext uri="{BB962C8B-B14F-4D97-AF65-F5344CB8AC3E}">
        <p14:creationId xmlns:p14="http://schemas.microsoft.com/office/powerpoint/2010/main" val="281848719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143</a:t>
            </a:fld>
            <a:endParaRPr lang="en-US"/>
          </a:p>
        </p:txBody>
      </p:sp>
    </p:spTree>
    <p:extLst>
      <p:ext uri="{BB962C8B-B14F-4D97-AF65-F5344CB8AC3E}">
        <p14:creationId xmlns:p14="http://schemas.microsoft.com/office/powerpoint/2010/main" val="3970613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14</a:t>
            </a:fld>
            <a:endParaRPr lang="en-US"/>
          </a:p>
        </p:txBody>
      </p:sp>
    </p:spTree>
    <p:extLst>
      <p:ext uri="{BB962C8B-B14F-4D97-AF65-F5344CB8AC3E}">
        <p14:creationId xmlns:p14="http://schemas.microsoft.com/office/powerpoint/2010/main" val="57917154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144</a:t>
            </a:fld>
            <a:endParaRPr lang="en-US"/>
          </a:p>
        </p:txBody>
      </p:sp>
    </p:spTree>
    <p:extLst>
      <p:ext uri="{BB962C8B-B14F-4D97-AF65-F5344CB8AC3E}">
        <p14:creationId xmlns:p14="http://schemas.microsoft.com/office/powerpoint/2010/main" val="14437068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145</a:t>
            </a:fld>
            <a:endParaRPr lang="en-US"/>
          </a:p>
        </p:txBody>
      </p:sp>
    </p:spTree>
    <p:extLst>
      <p:ext uri="{BB962C8B-B14F-4D97-AF65-F5344CB8AC3E}">
        <p14:creationId xmlns:p14="http://schemas.microsoft.com/office/powerpoint/2010/main" val="318684456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146</a:t>
            </a:fld>
            <a:endParaRPr lang="en-US"/>
          </a:p>
        </p:txBody>
      </p:sp>
    </p:spTree>
    <p:extLst>
      <p:ext uri="{BB962C8B-B14F-4D97-AF65-F5344CB8AC3E}">
        <p14:creationId xmlns:p14="http://schemas.microsoft.com/office/powerpoint/2010/main" val="24266928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147</a:t>
            </a:fld>
            <a:endParaRPr lang="en-US"/>
          </a:p>
        </p:txBody>
      </p:sp>
    </p:spTree>
    <p:extLst>
      <p:ext uri="{BB962C8B-B14F-4D97-AF65-F5344CB8AC3E}">
        <p14:creationId xmlns:p14="http://schemas.microsoft.com/office/powerpoint/2010/main" val="3461879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15</a:t>
            </a:fld>
            <a:endParaRPr lang="en-US"/>
          </a:p>
        </p:txBody>
      </p:sp>
    </p:spTree>
    <p:extLst>
      <p:ext uri="{BB962C8B-B14F-4D97-AF65-F5344CB8AC3E}">
        <p14:creationId xmlns:p14="http://schemas.microsoft.com/office/powerpoint/2010/main" val="2372046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16</a:t>
            </a:fld>
            <a:endParaRPr lang="en-US"/>
          </a:p>
        </p:txBody>
      </p:sp>
    </p:spTree>
    <p:extLst>
      <p:ext uri="{BB962C8B-B14F-4D97-AF65-F5344CB8AC3E}">
        <p14:creationId xmlns:p14="http://schemas.microsoft.com/office/powerpoint/2010/main" val="462207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20</a:t>
            </a:fld>
            <a:endParaRPr lang="en-US"/>
          </a:p>
        </p:txBody>
      </p:sp>
    </p:spTree>
    <p:extLst>
      <p:ext uri="{BB962C8B-B14F-4D97-AF65-F5344CB8AC3E}">
        <p14:creationId xmlns:p14="http://schemas.microsoft.com/office/powerpoint/2010/main" val="1002871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27</a:t>
            </a:fld>
            <a:endParaRPr lang="en-US"/>
          </a:p>
        </p:txBody>
      </p:sp>
    </p:spTree>
    <p:extLst>
      <p:ext uri="{BB962C8B-B14F-4D97-AF65-F5344CB8AC3E}">
        <p14:creationId xmlns:p14="http://schemas.microsoft.com/office/powerpoint/2010/main" val="2723487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34</a:t>
            </a:fld>
            <a:endParaRPr lang="en-US"/>
          </a:p>
        </p:txBody>
      </p:sp>
    </p:spTree>
    <p:extLst>
      <p:ext uri="{BB962C8B-B14F-4D97-AF65-F5344CB8AC3E}">
        <p14:creationId xmlns:p14="http://schemas.microsoft.com/office/powerpoint/2010/main" val="1497256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35</a:t>
            </a:fld>
            <a:endParaRPr lang="en-US"/>
          </a:p>
        </p:txBody>
      </p:sp>
    </p:spTree>
    <p:extLst>
      <p:ext uri="{BB962C8B-B14F-4D97-AF65-F5344CB8AC3E}">
        <p14:creationId xmlns:p14="http://schemas.microsoft.com/office/powerpoint/2010/main" val="2729295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36</a:t>
            </a:fld>
            <a:endParaRPr lang="en-US"/>
          </a:p>
        </p:txBody>
      </p:sp>
    </p:spTree>
    <p:extLst>
      <p:ext uri="{BB962C8B-B14F-4D97-AF65-F5344CB8AC3E}">
        <p14:creationId xmlns:p14="http://schemas.microsoft.com/office/powerpoint/2010/main" val="2130002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a:t>
            </a:fld>
            <a:endParaRPr lang="en-US"/>
          </a:p>
        </p:txBody>
      </p:sp>
    </p:spTree>
    <p:extLst>
      <p:ext uri="{BB962C8B-B14F-4D97-AF65-F5344CB8AC3E}">
        <p14:creationId xmlns:p14="http://schemas.microsoft.com/office/powerpoint/2010/main" val="3919171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38</a:t>
            </a:fld>
            <a:endParaRPr lang="en-US"/>
          </a:p>
        </p:txBody>
      </p:sp>
    </p:spTree>
    <p:extLst>
      <p:ext uri="{BB962C8B-B14F-4D97-AF65-F5344CB8AC3E}">
        <p14:creationId xmlns:p14="http://schemas.microsoft.com/office/powerpoint/2010/main" val="1034985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40</a:t>
            </a:fld>
            <a:endParaRPr lang="en-US"/>
          </a:p>
        </p:txBody>
      </p:sp>
    </p:spTree>
    <p:extLst>
      <p:ext uri="{BB962C8B-B14F-4D97-AF65-F5344CB8AC3E}">
        <p14:creationId xmlns:p14="http://schemas.microsoft.com/office/powerpoint/2010/main" val="479274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44</a:t>
            </a:fld>
            <a:endParaRPr lang="en-US"/>
          </a:p>
        </p:txBody>
      </p:sp>
    </p:spTree>
    <p:extLst>
      <p:ext uri="{BB962C8B-B14F-4D97-AF65-F5344CB8AC3E}">
        <p14:creationId xmlns:p14="http://schemas.microsoft.com/office/powerpoint/2010/main" val="984159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45</a:t>
            </a:fld>
            <a:endParaRPr lang="en-US"/>
          </a:p>
        </p:txBody>
      </p:sp>
    </p:spTree>
    <p:extLst>
      <p:ext uri="{BB962C8B-B14F-4D97-AF65-F5344CB8AC3E}">
        <p14:creationId xmlns:p14="http://schemas.microsoft.com/office/powerpoint/2010/main" val="847708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46</a:t>
            </a:fld>
            <a:endParaRPr lang="en-US"/>
          </a:p>
        </p:txBody>
      </p:sp>
    </p:spTree>
    <p:extLst>
      <p:ext uri="{BB962C8B-B14F-4D97-AF65-F5344CB8AC3E}">
        <p14:creationId xmlns:p14="http://schemas.microsoft.com/office/powerpoint/2010/main" val="127241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47</a:t>
            </a:fld>
            <a:endParaRPr lang="en-US"/>
          </a:p>
        </p:txBody>
      </p:sp>
    </p:spTree>
    <p:extLst>
      <p:ext uri="{BB962C8B-B14F-4D97-AF65-F5344CB8AC3E}">
        <p14:creationId xmlns:p14="http://schemas.microsoft.com/office/powerpoint/2010/main" val="2699167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48</a:t>
            </a:fld>
            <a:endParaRPr lang="en-US"/>
          </a:p>
        </p:txBody>
      </p:sp>
    </p:spTree>
    <p:extLst>
      <p:ext uri="{BB962C8B-B14F-4D97-AF65-F5344CB8AC3E}">
        <p14:creationId xmlns:p14="http://schemas.microsoft.com/office/powerpoint/2010/main" val="714677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49</a:t>
            </a:fld>
            <a:endParaRPr lang="en-US"/>
          </a:p>
        </p:txBody>
      </p:sp>
    </p:spTree>
    <p:extLst>
      <p:ext uri="{BB962C8B-B14F-4D97-AF65-F5344CB8AC3E}">
        <p14:creationId xmlns:p14="http://schemas.microsoft.com/office/powerpoint/2010/main" val="3092927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50</a:t>
            </a:fld>
            <a:endParaRPr lang="en-US"/>
          </a:p>
        </p:txBody>
      </p:sp>
    </p:spTree>
    <p:extLst>
      <p:ext uri="{BB962C8B-B14F-4D97-AF65-F5344CB8AC3E}">
        <p14:creationId xmlns:p14="http://schemas.microsoft.com/office/powerpoint/2010/main" val="2540682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51</a:t>
            </a:fld>
            <a:endParaRPr lang="en-US"/>
          </a:p>
        </p:txBody>
      </p:sp>
    </p:spTree>
    <p:extLst>
      <p:ext uri="{BB962C8B-B14F-4D97-AF65-F5344CB8AC3E}">
        <p14:creationId xmlns:p14="http://schemas.microsoft.com/office/powerpoint/2010/main" val="2284347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a:t>
            </a:fld>
            <a:endParaRPr lang="en-US"/>
          </a:p>
        </p:txBody>
      </p:sp>
    </p:spTree>
    <p:extLst>
      <p:ext uri="{BB962C8B-B14F-4D97-AF65-F5344CB8AC3E}">
        <p14:creationId xmlns:p14="http://schemas.microsoft.com/office/powerpoint/2010/main" val="1318452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52</a:t>
            </a:fld>
            <a:endParaRPr lang="en-US"/>
          </a:p>
        </p:txBody>
      </p:sp>
    </p:spTree>
    <p:extLst>
      <p:ext uri="{BB962C8B-B14F-4D97-AF65-F5344CB8AC3E}">
        <p14:creationId xmlns:p14="http://schemas.microsoft.com/office/powerpoint/2010/main" val="1410281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54</a:t>
            </a:fld>
            <a:endParaRPr lang="en-US"/>
          </a:p>
        </p:txBody>
      </p:sp>
    </p:spTree>
    <p:extLst>
      <p:ext uri="{BB962C8B-B14F-4D97-AF65-F5344CB8AC3E}">
        <p14:creationId xmlns:p14="http://schemas.microsoft.com/office/powerpoint/2010/main" val="2374878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55</a:t>
            </a:fld>
            <a:endParaRPr lang="en-US"/>
          </a:p>
        </p:txBody>
      </p:sp>
    </p:spTree>
    <p:extLst>
      <p:ext uri="{BB962C8B-B14F-4D97-AF65-F5344CB8AC3E}">
        <p14:creationId xmlns:p14="http://schemas.microsoft.com/office/powerpoint/2010/main" val="1249112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56</a:t>
            </a:fld>
            <a:endParaRPr lang="en-US"/>
          </a:p>
        </p:txBody>
      </p:sp>
    </p:spTree>
    <p:extLst>
      <p:ext uri="{BB962C8B-B14F-4D97-AF65-F5344CB8AC3E}">
        <p14:creationId xmlns:p14="http://schemas.microsoft.com/office/powerpoint/2010/main" val="758857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57</a:t>
            </a:fld>
            <a:endParaRPr lang="en-US"/>
          </a:p>
        </p:txBody>
      </p:sp>
    </p:spTree>
    <p:extLst>
      <p:ext uri="{BB962C8B-B14F-4D97-AF65-F5344CB8AC3E}">
        <p14:creationId xmlns:p14="http://schemas.microsoft.com/office/powerpoint/2010/main" val="620424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58</a:t>
            </a:fld>
            <a:endParaRPr lang="en-US"/>
          </a:p>
        </p:txBody>
      </p:sp>
    </p:spTree>
    <p:extLst>
      <p:ext uri="{BB962C8B-B14F-4D97-AF65-F5344CB8AC3E}">
        <p14:creationId xmlns:p14="http://schemas.microsoft.com/office/powerpoint/2010/main" val="327603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59</a:t>
            </a:fld>
            <a:endParaRPr lang="en-US"/>
          </a:p>
        </p:txBody>
      </p:sp>
    </p:spTree>
    <p:extLst>
      <p:ext uri="{BB962C8B-B14F-4D97-AF65-F5344CB8AC3E}">
        <p14:creationId xmlns:p14="http://schemas.microsoft.com/office/powerpoint/2010/main" val="37840408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60</a:t>
            </a:fld>
            <a:endParaRPr lang="en-US"/>
          </a:p>
        </p:txBody>
      </p:sp>
    </p:spTree>
    <p:extLst>
      <p:ext uri="{BB962C8B-B14F-4D97-AF65-F5344CB8AC3E}">
        <p14:creationId xmlns:p14="http://schemas.microsoft.com/office/powerpoint/2010/main" val="3567294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61</a:t>
            </a:fld>
            <a:endParaRPr lang="en-US"/>
          </a:p>
        </p:txBody>
      </p:sp>
    </p:spTree>
    <p:extLst>
      <p:ext uri="{BB962C8B-B14F-4D97-AF65-F5344CB8AC3E}">
        <p14:creationId xmlns:p14="http://schemas.microsoft.com/office/powerpoint/2010/main" val="2069831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62</a:t>
            </a:fld>
            <a:endParaRPr lang="en-US"/>
          </a:p>
        </p:txBody>
      </p:sp>
    </p:spTree>
    <p:extLst>
      <p:ext uri="{BB962C8B-B14F-4D97-AF65-F5344CB8AC3E}">
        <p14:creationId xmlns:p14="http://schemas.microsoft.com/office/powerpoint/2010/main" val="786644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a:t>
            </a:fld>
            <a:endParaRPr lang="en-US"/>
          </a:p>
        </p:txBody>
      </p:sp>
    </p:spTree>
    <p:extLst>
      <p:ext uri="{BB962C8B-B14F-4D97-AF65-F5344CB8AC3E}">
        <p14:creationId xmlns:p14="http://schemas.microsoft.com/office/powerpoint/2010/main" val="1457034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63</a:t>
            </a:fld>
            <a:endParaRPr lang="en-US"/>
          </a:p>
        </p:txBody>
      </p:sp>
    </p:spTree>
    <p:extLst>
      <p:ext uri="{BB962C8B-B14F-4D97-AF65-F5344CB8AC3E}">
        <p14:creationId xmlns:p14="http://schemas.microsoft.com/office/powerpoint/2010/main" val="4240236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64</a:t>
            </a:fld>
            <a:endParaRPr lang="en-US"/>
          </a:p>
        </p:txBody>
      </p:sp>
    </p:spTree>
    <p:extLst>
      <p:ext uri="{BB962C8B-B14F-4D97-AF65-F5344CB8AC3E}">
        <p14:creationId xmlns:p14="http://schemas.microsoft.com/office/powerpoint/2010/main" val="954089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65</a:t>
            </a:fld>
            <a:endParaRPr lang="en-US"/>
          </a:p>
        </p:txBody>
      </p:sp>
    </p:spTree>
    <p:extLst>
      <p:ext uri="{BB962C8B-B14F-4D97-AF65-F5344CB8AC3E}">
        <p14:creationId xmlns:p14="http://schemas.microsoft.com/office/powerpoint/2010/main" val="5895360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66</a:t>
            </a:fld>
            <a:endParaRPr lang="en-US"/>
          </a:p>
        </p:txBody>
      </p:sp>
    </p:spTree>
    <p:extLst>
      <p:ext uri="{BB962C8B-B14F-4D97-AF65-F5344CB8AC3E}">
        <p14:creationId xmlns:p14="http://schemas.microsoft.com/office/powerpoint/2010/main" val="691295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67</a:t>
            </a:fld>
            <a:endParaRPr lang="en-US"/>
          </a:p>
        </p:txBody>
      </p:sp>
    </p:spTree>
    <p:extLst>
      <p:ext uri="{BB962C8B-B14F-4D97-AF65-F5344CB8AC3E}">
        <p14:creationId xmlns:p14="http://schemas.microsoft.com/office/powerpoint/2010/main" val="14750600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68</a:t>
            </a:fld>
            <a:endParaRPr lang="en-US"/>
          </a:p>
        </p:txBody>
      </p:sp>
    </p:spTree>
    <p:extLst>
      <p:ext uri="{BB962C8B-B14F-4D97-AF65-F5344CB8AC3E}">
        <p14:creationId xmlns:p14="http://schemas.microsoft.com/office/powerpoint/2010/main" val="1512373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69</a:t>
            </a:fld>
            <a:endParaRPr lang="en-US"/>
          </a:p>
        </p:txBody>
      </p:sp>
    </p:spTree>
    <p:extLst>
      <p:ext uri="{BB962C8B-B14F-4D97-AF65-F5344CB8AC3E}">
        <p14:creationId xmlns:p14="http://schemas.microsoft.com/office/powerpoint/2010/main" val="1037495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70</a:t>
            </a:fld>
            <a:endParaRPr lang="en-US"/>
          </a:p>
        </p:txBody>
      </p:sp>
    </p:spTree>
    <p:extLst>
      <p:ext uri="{BB962C8B-B14F-4D97-AF65-F5344CB8AC3E}">
        <p14:creationId xmlns:p14="http://schemas.microsoft.com/office/powerpoint/2010/main" val="9707494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71</a:t>
            </a:fld>
            <a:endParaRPr lang="en-US"/>
          </a:p>
        </p:txBody>
      </p:sp>
    </p:spTree>
    <p:extLst>
      <p:ext uri="{BB962C8B-B14F-4D97-AF65-F5344CB8AC3E}">
        <p14:creationId xmlns:p14="http://schemas.microsoft.com/office/powerpoint/2010/main" val="6390192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72</a:t>
            </a:fld>
            <a:endParaRPr lang="en-US"/>
          </a:p>
        </p:txBody>
      </p:sp>
    </p:spTree>
    <p:extLst>
      <p:ext uri="{BB962C8B-B14F-4D97-AF65-F5344CB8AC3E}">
        <p14:creationId xmlns:p14="http://schemas.microsoft.com/office/powerpoint/2010/main" val="57349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6</a:t>
            </a:fld>
            <a:endParaRPr lang="en-US"/>
          </a:p>
        </p:txBody>
      </p:sp>
    </p:spTree>
    <p:extLst>
      <p:ext uri="{BB962C8B-B14F-4D97-AF65-F5344CB8AC3E}">
        <p14:creationId xmlns:p14="http://schemas.microsoft.com/office/powerpoint/2010/main" val="491011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73</a:t>
            </a:fld>
            <a:endParaRPr lang="en-US"/>
          </a:p>
        </p:txBody>
      </p:sp>
    </p:spTree>
    <p:extLst>
      <p:ext uri="{BB962C8B-B14F-4D97-AF65-F5344CB8AC3E}">
        <p14:creationId xmlns:p14="http://schemas.microsoft.com/office/powerpoint/2010/main" val="14607070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74</a:t>
            </a:fld>
            <a:endParaRPr lang="en-US"/>
          </a:p>
        </p:txBody>
      </p:sp>
    </p:spTree>
    <p:extLst>
      <p:ext uri="{BB962C8B-B14F-4D97-AF65-F5344CB8AC3E}">
        <p14:creationId xmlns:p14="http://schemas.microsoft.com/office/powerpoint/2010/main" val="12626552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75</a:t>
            </a:fld>
            <a:endParaRPr lang="en-US"/>
          </a:p>
        </p:txBody>
      </p:sp>
    </p:spTree>
    <p:extLst>
      <p:ext uri="{BB962C8B-B14F-4D97-AF65-F5344CB8AC3E}">
        <p14:creationId xmlns:p14="http://schemas.microsoft.com/office/powerpoint/2010/main" val="1388647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76</a:t>
            </a:fld>
            <a:endParaRPr lang="en-US"/>
          </a:p>
        </p:txBody>
      </p:sp>
    </p:spTree>
    <p:extLst>
      <p:ext uri="{BB962C8B-B14F-4D97-AF65-F5344CB8AC3E}">
        <p14:creationId xmlns:p14="http://schemas.microsoft.com/office/powerpoint/2010/main" val="1837658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77</a:t>
            </a:fld>
            <a:endParaRPr lang="en-US"/>
          </a:p>
        </p:txBody>
      </p:sp>
    </p:spTree>
    <p:extLst>
      <p:ext uri="{BB962C8B-B14F-4D97-AF65-F5344CB8AC3E}">
        <p14:creationId xmlns:p14="http://schemas.microsoft.com/office/powerpoint/2010/main" val="39689040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78</a:t>
            </a:fld>
            <a:endParaRPr lang="en-US"/>
          </a:p>
        </p:txBody>
      </p:sp>
    </p:spTree>
    <p:extLst>
      <p:ext uri="{BB962C8B-B14F-4D97-AF65-F5344CB8AC3E}">
        <p14:creationId xmlns:p14="http://schemas.microsoft.com/office/powerpoint/2010/main" val="15543204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79</a:t>
            </a:fld>
            <a:endParaRPr lang="en-US"/>
          </a:p>
        </p:txBody>
      </p:sp>
    </p:spTree>
    <p:extLst>
      <p:ext uri="{BB962C8B-B14F-4D97-AF65-F5344CB8AC3E}">
        <p14:creationId xmlns:p14="http://schemas.microsoft.com/office/powerpoint/2010/main" val="35559599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80</a:t>
            </a:fld>
            <a:endParaRPr lang="en-US"/>
          </a:p>
        </p:txBody>
      </p:sp>
    </p:spTree>
    <p:extLst>
      <p:ext uri="{BB962C8B-B14F-4D97-AF65-F5344CB8AC3E}">
        <p14:creationId xmlns:p14="http://schemas.microsoft.com/office/powerpoint/2010/main" val="4329918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81</a:t>
            </a:fld>
            <a:endParaRPr lang="en-US"/>
          </a:p>
        </p:txBody>
      </p:sp>
    </p:spTree>
    <p:extLst>
      <p:ext uri="{BB962C8B-B14F-4D97-AF65-F5344CB8AC3E}">
        <p14:creationId xmlns:p14="http://schemas.microsoft.com/office/powerpoint/2010/main" val="24725092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82</a:t>
            </a:fld>
            <a:endParaRPr lang="en-US"/>
          </a:p>
        </p:txBody>
      </p:sp>
    </p:spTree>
    <p:extLst>
      <p:ext uri="{BB962C8B-B14F-4D97-AF65-F5344CB8AC3E}">
        <p14:creationId xmlns:p14="http://schemas.microsoft.com/office/powerpoint/2010/main" val="3155697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7</a:t>
            </a:fld>
            <a:endParaRPr lang="en-US"/>
          </a:p>
        </p:txBody>
      </p:sp>
    </p:spTree>
    <p:extLst>
      <p:ext uri="{BB962C8B-B14F-4D97-AF65-F5344CB8AC3E}">
        <p14:creationId xmlns:p14="http://schemas.microsoft.com/office/powerpoint/2010/main" val="116491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83</a:t>
            </a:fld>
            <a:endParaRPr lang="en-US"/>
          </a:p>
        </p:txBody>
      </p:sp>
    </p:spTree>
    <p:extLst>
      <p:ext uri="{BB962C8B-B14F-4D97-AF65-F5344CB8AC3E}">
        <p14:creationId xmlns:p14="http://schemas.microsoft.com/office/powerpoint/2010/main" val="20900805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84</a:t>
            </a:fld>
            <a:endParaRPr lang="en-US"/>
          </a:p>
        </p:txBody>
      </p:sp>
    </p:spTree>
    <p:extLst>
      <p:ext uri="{BB962C8B-B14F-4D97-AF65-F5344CB8AC3E}">
        <p14:creationId xmlns:p14="http://schemas.microsoft.com/office/powerpoint/2010/main" val="5668060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85</a:t>
            </a:fld>
            <a:endParaRPr lang="en-US"/>
          </a:p>
        </p:txBody>
      </p:sp>
    </p:spTree>
    <p:extLst>
      <p:ext uri="{BB962C8B-B14F-4D97-AF65-F5344CB8AC3E}">
        <p14:creationId xmlns:p14="http://schemas.microsoft.com/office/powerpoint/2010/main" val="16507847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86</a:t>
            </a:fld>
            <a:endParaRPr lang="en-US"/>
          </a:p>
        </p:txBody>
      </p:sp>
    </p:spTree>
    <p:extLst>
      <p:ext uri="{BB962C8B-B14F-4D97-AF65-F5344CB8AC3E}">
        <p14:creationId xmlns:p14="http://schemas.microsoft.com/office/powerpoint/2010/main" val="18541840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87</a:t>
            </a:fld>
            <a:endParaRPr lang="en-US"/>
          </a:p>
        </p:txBody>
      </p:sp>
    </p:spTree>
    <p:extLst>
      <p:ext uri="{BB962C8B-B14F-4D97-AF65-F5344CB8AC3E}">
        <p14:creationId xmlns:p14="http://schemas.microsoft.com/office/powerpoint/2010/main" val="32213438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88</a:t>
            </a:fld>
            <a:endParaRPr lang="en-US"/>
          </a:p>
        </p:txBody>
      </p:sp>
    </p:spTree>
    <p:extLst>
      <p:ext uri="{BB962C8B-B14F-4D97-AF65-F5344CB8AC3E}">
        <p14:creationId xmlns:p14="http://schemas.microsoft.com/office/powerpoint/2010/main" val="19630653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89</a:t>
            </a:fld>
            <a:endParaRPr lang="en-US"/>
          </a:p>
        </p:txBody>
      </p:sp>
    </p:spTree>
    <p:extLst>
      <p:ext uri="{BB962C8B-B14F-4D97-AF65-F5344CB8AC3E}">
        <p14:creationId xmlns:p14="http://schemas.microsoft.com/office/powerpoint/2010/main" val="6507258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90</a:t>
            </a:fld>
            <a:endParaRPr lang="en-US"/>
          </a:p>
        </p:txBody>
      </p:sp>
    </p:spTree>
    <p:extLst>
      <p:ext uri="{BB962C8B-B14F-4D97-AF65-F5344CB8AC3E}">
        <p14:creationId xmlns:p14="http://schemas.microsoft.com/office/powerpoint/2010/main" val="35509309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91</a:t>
            </a:fld>
            <a:endParaRPr lang="en-US"/>
          </a:p>
        </p:txBody>
      </p:sp>
    </p:spTree>
    <p:extLst>
      <p:ext uri="{BB962C8B-B14F-4D97-AF65-F5344CB8AC3E}">
        <p14:creationId xmlns:p14="http://schemas.microsoft.com/office/powerpoint/2010/main" val="35567991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92</a:t>
            </a:fld>
            <a:endParaRPr lang="en-US"/>
          </a:p>
        </p:txBody>
      </p:sp>
    </p:spTree>
    <p:extLst>
      <p:ext uri="{BB962C8B-B14F-4D97-AF65-F5344CB8AC3E}">
        <p14:creationId xmlns:p14="http://schemas.microsoft.com/office/powerpoint/2010/main" val="2665778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8</a:t>
            </a:fld>
            <a:endParaRPr lang="en-US"/>
          </a:p>
        </p:txBody>
      </p:sp>
    </p:spTree>
    <p:extLst>
      <p:ext uri="{BB962C8B-B14F-4D97-AF65-F5344CB8AC3E}">
        <p14:creationId xmlns:p14="http://schemas.microsoft.com/office/powerpoint/2010/main" val="10756630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93</a:t>
            </a:fld>
            <a:endParaRPr lang="en-US"/>
          </a:p>
        </p:txBody>
      </p:sp>
    </p:spTree>
    <p:extLst>
      <p:ext uri="{BB962C8B-B14F-4D97-AF65-F5344CB8AC3E}">
        <p14:creationId xmlns:p14="http://schemas.microsoft.com/office/powerpoint/2010/main" val="3342996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94</a:t>
            </a:fld>
            <a:endParaRPr lang="en-US"/>
          </a:p>
        </p:txBody>
      </p:sp>
    </p:spTree>
    <p:extLst>
      <p:ext uri="{BB962C8B-B14F-4D97-AF65-F5344CB8AC3E}">
        <p14:creationId xmlns:p14="http://schemas.microsoft.com/office/powerpoint/2010/main" val="15412831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95</a:t>
            </a:fld>
            <a:endParaRPr lang="en-US"/>
          </a:p>
        </p:txBody>
      </p:sp>
    </p:spTree>
    <p:extLst>
      <p:ext uri="{BB962C8B-B14F-4D97-AF65-F5344CB8AC3E}">
        <p14:creationId xmlns:p14="http://schemas.microsoft.com/office/powerpoint/2010/main" val="10524550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96</a:t>
            </a:fld>
            <a:endParaRPr lang="en-US"/>
          </a:p>
        </p:txBody>
      </p:sp>
    </p:spTree>
    <p:extLst>
      <p:ext uri="{BB962C8B-B14F-4D97-AF65-F5344CB8AC3E}">
        <p14:creationId xmlns:p14="http://schemas.microsoft.com/office/powerpoint/2010/main" val="12726659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97</a:t>
            </a:fld>
            <a:endParaRPr lang="en-US"/>
          </a:p>
        </p:txBody>
      </p:sp>
    </p:spTree>
    <p:extLst>
      <p:ext uri="{BB962C8B-B14F-4D97-AF65-F5344CB8AC3E}">
        <p14:creationId xmlns:p14="http://schemas.microsoft.com/office/powerpoint/2010/main" val="28501075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98</a:t>
            </a:fld>
            <a:endParaRPr lang="en-US"/>
          </a:p>
        </p:txBody>
      </p:sp>
    </p:spTree>
    <p:extLst>
      <p:ext uri="{BB962C8B-B14F-4D97-AF65-F5344CB8AC3E}">
        <p14:creationId xmlns:p14="http://schemas.microsoft.com/office/powerpoint/2010/main" val="7703306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99</a:t>
            </a:fld>
            <a:endParaRPr lang="en-US"/>
          </a:p>
        </p:txBody>
      </p:sp>
    </p:spTree>
    <p:extLst>
      <p:ext uri="{BB962C8B-B14F-4D97-AF65-F5344CB8AC3E}">
        <p14:creationId xmlns:p14="http://schemas.microsoft.com/office/powerpoint/2010/main" val="2192772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100</a:t>
            </a:fld>
            <a:endParaRPr lang="en-US"/>
          </a:p>
        </p:txBody>
      </p:sp>
    </p:spTree>
    <p:extLst>
      <p:ext uri="{BB962C8B-B14F-4D97-AF65-F5344CB8AC3E}">
        <p14:creationId xmlns:p14="http://schemas.microsoft.com/office/powerpoint/2010/main" val="28292422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101</a:t>
            </a:fld>
            <a:endParaRPr lang="en-US"/>
          </a:p>
        </p:txBody>
      </p:sp>
    </p:spTree>
    <p:extLst>
      <p:ext uri="{BB962C8B-B14F-4D97-AF65-F5344CB8AC3E}">
        <p14:creationId xmlns:p14="http://schemas.microsoft.com/office/powerpoint/2010/main" val="26165124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102</a:t>
            </a:fld>
            <a:endParaRPr lang="en-US"/>
          </a:p>
        </p:txBody>
      </p:sp>
    </p:spTree>
    <p:extLst>
      <p:ext uri="{BB962C8B-B14F-4D97-AF65-F5344CB8AC3E}">
        <p14:creationId xmlns:p14="http://schemas.microsoft.com/office/powerpoint/2010/main" val="2487948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10</a:t>
            </a:fld>
            <a:endParaRPr lang="en-US"/>
          </a:p>
        </p:txBody>
      </p:sp>
    </p:spTree>
    <p:extLst>
      <p:ext uri="{BB962C8B-B14F-4D97-AF65-F5344CB8AC3E}">
        <p14:creationId xmlns:p14="http://schemas.microsoft.com/office/powerpoint/2010/main" val="10970997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103</a:t>
            </a:fld>
            <a:endParaRPr lang="en-US"/>
          </a:p>
        </p:txBody>
      </p:sp>
    </p:spTree>
    <p:extLst>
      <p:ext uri="{BB962C8B-B14F-4D97-AF65-F5344CB8AC3E}">
        <p14:creationId xmlns:p14="http://schemas.microsoft.com/office/powerpoint/2010/main" val="41216359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104</a:t>
            </a:fld>
            <a:endParaRPr lang="en-US"/>
          </a:p>
        </p:txBody>
      </p:sp>
    </p:spTree>
    <p:extLst>
      <p:ext uri="{BB962C8B-B14F-4D97-AF65-F5344CB8AC3E}">
        <p14:creationId xmlns:p14="http://schemas.microsoft.com/office/powerpoint/2010/main" val="41140581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106</a:t>
            </a:fld>
            <a:endParaRPr lang="en-US"/>
          </a:p>
        </p:txBody>
      </p:sp>
    </p:spTree>
    <p:extLst>
      <p:ext uri="{BB962C8B-B14F-4D97-AF65-F5344CB8AC3E}">
        <p14:creationId xmlns:p14="http://schemas.microsoft.com/office/powerpoint/2010/main" val="6924966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107</a:t>
            </a:fld>
            <a:endParaRPr lang="en-US"/>
          </a:p>
        </p:txBody>
      </p:sp>
    </p:spTree>
    <p:extLst>
      <p:ext uri="{BB962C8B-B14F-4D97-AF65-F5344CB8AC3E}">
        <p14:creationId xmlns:p14="http://schemas.microsoft.com/office/powerpoint/2010/main" val="2006217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108</a:t>
            </a:fld>
            <a:endParaRPr lang="en-US"/>
          </a:p>
        </p:txBody>
      </p:sp>
    </p:spTree>
    <p:extLst>
      <p:ext uri="{BB962C8B-B14F-4D97-AF65-F5344CB8AC3E}">
        <p14:creationId xmlns:p14="http://schemas.microsoft.com/office/powerpoint/2010/main" val="21219744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109</a:t>
            </a:fld>
            <a:endParaRPr lang="en-US"/>
          </a:p>
        </p:txBody>
      </p:sp>
    </p:spTree>
    <p:extLst>
      <p:ext uri="{BB962C8B-B14F-4D97-AF65-F5344CB8AC3E}">
        <p14:creationId xmlns:p14="http://schemas.microsoft.com/office/powerpoint/2010/main" val="17201769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110</a:t>
            </a:fld>
            <a:endParaRPr lang="en-US"/>
          </a:p>
        </p:txBody>
      </p:sp>
    </p:spTree>
    <p:extLst>
      <p:ext uri="{BB962C8B-B14F-4D97-AF65-F5344CB8AC3E}">
        <p14:creationId xmlns:p14="http://schemas.microsoft.com/office/powerpoint/2010/main" val="22237991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111</a:t>
            </a:fld>
            <a:endParaRPr lang="en-US"/>
          </a:p>
        </p:txBody>
      </p:sp>
    </p:spTree>
    <p:extLst>
      <p:ext uri="{BB962C8B-B14F-4D97-AF65-F5344CB8AC3E}">
        <p14:creationId xmlns:p14="http://schemas.microsoft.com/office/powerpoint/2010/main" val="37429562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112</a:t>
            </a:fld>
            <a:endParaRPr lang="en-US"/>
          </a:p>
        </p:txBody>
      </p:sp>
    </p:spTree>
    <p:extLst>
      <p:ext uri="{BB962C8B-B14F-4D97-AF65-F5344CB8AC3E}">
        <p14:creationId xmlns:p14="http://schemas.microsoft.com/office/powerpoint/2010/main" val="36501769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113</a:t>
            </a:fld>
            <a:endParaRPr lang="en-US"/>
          </a:p>
        </p:txBody>
      </p:sp>
    </p:spTree>
    <p:extLst>
      <p:ext uri="{BB962C8B-B14F-4D97-AF65-F5344CB8AC3E}">
        <p14:creationId xmlns:p14="http://schemas.microsoft.com/office/powerpoint/2010/main" val="3545938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p:txBody>
          <a:bodyPr/>
          <a:lstStyle>
            <a:lvl1pPr algn="ctr" eaLnBrk="0" hangingPunct="0">
              <a:defRPr sz="2400">
                <a:solidFill>
                  <a:srgbClr val="FF0000"/>
                </a:solidFill>
                <a:latin typeface="Arial" pitchFamily="34" charset="0"/>
              </a:defRPr>
            </a:lvl1pPr>
            <a:lvl2pPr marL="786108" indent="-302349" algn="ctr" eaLnBrk="0" hangingPunct="0">
              <a:defRPr sz="2400">
                <a:solidFill>
                  <a:srgbClr val="FF0000"/>
                </a:solidFill>
                <a:latin typeface="Arial" pitchFamily="34" charset="0"/>
              </a:defRPr>
            </a:lvl2pPr>
            <a:lvl3pPr marL="1209397" indent="-241879" algn="ctr" eaLnBrk="0" hangingPunct="0">
              <a:defRPr sz="2400">
                <a:solidFill>
                  <a:srgbClr val="FF0000"/>
                </a:solidFill>
                <a:latin typeface="Arial" pitchFamily="34" charset="0"/>
              </a:defRPr>
            </a:lvl3pPr>
            <a:lvl4pPr marL="1693155" indent="-241879" algn="ctr" eaLnBrk="0" hangingPunct="0">
              <a:defRPr sz="2400">
                <a:solidFill>
                  <a:srgbClr val="FF0000"/>
                </a:solidFill>
                <a:latin typeface="Arial" pitchFamily="34" charset="0"/>
              </a:defRPr>
            </a:lvl4pPr>
            <a:lvl5pPr marL="2176914" indent="-241879" algn="ctr" eaLnBrk="0" hangingPunct="0">
              <a:defRPr sz="2400">
                <a:solidFill>
                  <a:srgbClr val="FF0000"/>
                </a:solidFill>
                <a:latin typeface="Arial" pitchFamily="34" charset="0"/>
              </a:defRPr>
            </a:lvl5pPr>
            <a:lvl6pPr marL="2660672" indent="-241879" algn="ctr" eaLnBrk="0" fontAlgn="base" hangingPunct="0">
              <a:spcBef>
                <a:spcPct val="0"/>
              </a:spcBef>
              <a:spcAft>
                <a:spcPct val="0"/>
              </a:spcAft>
              <a:defRPr sz="2400">
                <a:solidFill>
                  <a:srgbClr val="FF0000"/>
                </a:solidFill>
                <a:latin typeface="Arial" pitchFamily="34" charset="0"/>
              </a:defRPr>
            </a:lvl6pPr>
            <a:lvl7pPr marL="3144431" indent="-241879" algn="ctr" eaLnBrk="0" fontAlgn="base" hangingPunct="0">
              <a:spcBef>
                <a:spcPct val="0"/>
              </a:spcBef>
              <a:spcAft>
                <a:spcPct val="0"/>
              </a:spcAft>
              <a:defRPr sz="2400">
                <a:solidFill>
                  <a:srgbClr val="FF0000"/>
                </a:solidFill>
                <a:latin typeface="Arial" pitchFamily="34" charset="0"/>
              </a:defRPr>
            </a:lvl7pPr>
            <a:lvl8pPr marL="3628190" indent="-241879" algn="ctr" eaLnBrk="0" fontAlgn="base" hangingPunct="0">
              <a:spcBef>
                <a:spcPct val="0"/>
              </a:spcBef>
              <a:spcAft>
                <a:spcPct val="0"/>
              </a:spcAft>
              <a:defRPr sz="2400">
                <a:solidFill>
                  <a:srgbClr val="FF0000"/>
                </a:solidFill>
                <a:latin typeface="Arial" pitchFamily="34" charset="0"/>
              </a:defRPr>
            </a:lvl8pPr>
            <a:lvl9pPr marL="4111949" indent="-241879" algn="ctr"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a:solidFill>
                  <a:schemeClr val="tx1"/>
                </a:solidFill>
                <a:latin typeface="Times New Roman" pitchFamily="18" charset="0"/>
              </a:rPr>
              <a:t>310 Elevation Certificates</a:t>
            </a:r>
          </a:p>
        </p:txBody>
      </p:sp>
      <p:sp>
        <p:nvSpPr>
          <p:cNvPr id="26627" name="Rectangle 3"/>
          <p:cNvSpPr>
            <a:spLocks noGrp="1" noChangeArrowheads="1"/>
          </p:cNvSpPr>
          <p:nvPr>
            <p:ph type="dt" sz="quarter" idx="1"/>
          </p:nvPr>
        </p:nvSpPr>
        <p:spPr/>
        <p:txBody>
          <a:bodyPr/>
          <a:lstStyle>
            <a:lvl1pPr algn="ctr" eaLnBrk="0" hangingPunct="0">
              <a:defRPr sz="2400">
                <a:solidFill>
                  <a:srgbClr val="FF0000"/>
                </a:solidFill>
                <a:latin typeface="Arial" pitchFamily="34" charset="0"/>
              </a:defRPr>
            </a:lvl1pPr>
            <a:lvl2pPr marL="786108" indent="-302349" algn="ctr" eaLnBrk="0" hangingPunct="0">
              <a:defRPr sz="2400">
                <a:solidFill>
                  <a:srgbClr val="FF0000"/>
                </a:solidFill>
                <a:latin typeface="Arial" pitchFamily="34" charset="0"/>
              </a:defRPr>
            </a:lvl2pPr>
            <a:lvl3pPr marL="1209397" indent="-241879" algn="ctr" eaLnBrk="0" hangingPunct="0">
              <a:defRPr sz="2400">
                <a:solidFill>
                  <a:srgbClr val="FF0000"/>
                </a:solidFill>
                <a:latin typeface="Arial" pitchFamily="34" charset="0"/>
              </a:defRPr>
            </a:lvl3pPr>
            <a:lvl4pPr marL="1693155" indent="-241879" algn="ctr" eaLnBrk="0" hangingPunct="0">
              <a:defRPr sz="2400">
                <a:solidFill>
                  <a:srgbClr val="FF0000"/>
                </a:solidFill>
                <a:latin typeface="Arial" pitchFamily="34" charset="0"/>
              </a:defRPr>
            </a:lvl4pPr>
            <a:lvl5pPr marL="2176914" indent="-241879" algn="ctr" eaLnBrk="0" hangingPunct="0">
              <a:defRPr sz="2400">
                <a:solidFill>
                  <a:srgbClr val="FF0000"/>
                </a:solidFill>
                <a:latin typeface="Arial" pitchFamily="34" charset="0"/>
              </a:defRPr>
            </a:lvl5pPr>
            <a:lvl6pPr marL="2660672" indent="-241879" algn="ctr" eaLnBrk="0" fontAlgn="base" hangingPunct="0">
              <a:spcBef>
                <a:spcPct val="0"/>
              </a:spcBef>
              <a:spcAft>
                <a:spcPct val="0"/>
              </a:spcAft>
              <a:defRPr sz="2400">
                <a:solidFill>
                  <a:srgbClr val="FF0000"/>
                </a:solidFill>
                <a:latin typeface="Arial" pitchFamily="34" charset="0"/>
              </a:defRPr>
            </a:lvl6pPr>
            <a:lvl7pPr marL="3144431" indent="-241879" algn="ctr" eaLnBrk="0" fontAlgn="base" hangingPunct="0">
              <a:spcBef>
                <a:spcPct val="0"/>
              </a:spcBef>
              <a:spcAft>
                <a:spcPct val="0"/>
              </a:spcAft>
              <a:defRPr sz="2400">
                <a:solidFill>
                  <a:srgbClr val="FF0000"/>
                </a:solidFill>
                <a:latin typeface="Arial" pitchFamily="34" charset="0"/>
              </a:defRPr>
            </a:lvl7pPr>
            <a:lvl8pPr marL="3628190" indent="-241879" algn="ctr" eaLnBrk="0" fontAlgn="base" hangingPunct="0">
              <a:spcBef>
                <a:spcPct val="0"/>
              </a:spcBef>
              <a:spcAft>
                <a:spcPct val="0"/>
              </a:spcAft>
              <a:defRPr sz="2400">
                <a:solidFill>
                  <a:srgbClr val="FF0000"/>
                </a:solidFill>
                <a:latin typeface="Arial" pitchFamily="34" charset="0"/>
              </a:defRPr>
            </a:lvl8pPr>
            <a:lvl9pPr marL="4111949" indent="-241879" algn="ctr" eaLnBrk="0" fontAlgn="base" hangingPunct="0">
              <a:spcBef>
                <a:spcPct val="0"/>
              </a:spcBef>
              <a:spcAft>
                <a:spcPct val="0"/>
              </a:spcAft>
              <a:defRPr sz="2400">
                <a:solidFill>
                  <a:srgbClr val="FF0000"/>
                </a:solidFill>
                <a:latin typeface="Arial" pitchFamily="34" charset="0"/>
              </a:defRPr>
            </a:lvl9pPr>
          </a:lstStyle>
          <a:p>
            <a:pPr algn="r">
              <a:defRPr/>
            </a:pPr>
            <a:r>
              <a:rPr lang="en-US" sz="1200" dirty="0">
                <a:solidFill>
                  <a:schemeClr val="tx1"/>
                </a:solidFill>
                <a:latin typeface="Times New Roman" pitchFamily="18" charset="0"/>
              </a:rPr>
              <a:t>E278</a:t>
            </a:r>
          </a:p>
        </p:txBody>
      </p:sp>
      <p:sp>
        <p:nvSpPr>
          <p:cNvPr id="26628"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84637" indent="-301658" eaLnBrk="0" hangingPunct="0">
              <a:spcBef>
                <a:spcPct val="30000"/>
              </a:spcBef>
              <a:defRPr sz="1200">
                <a:solidFill>
                  <a:schemeClr val="tx1"/>
                </a:solidFill>
                <a:latin typeface="Calibri" panose="020F0502020204030204" pitchFamily="34" charset="0"/>
              </a:defRPr>
            </a:lvl2pPr>
            <a:lvl3pPr marL="1208276" indent="-240666" eaLnBrk="0" hangingPunct="0">
              <a:spcBef>
                <a:spcPct val="30000"/>
              </a:spcBef>
              <a:defRPr sz="1200">
                <a:solidFill>
                  <a:schemeClr val="tx1"/>
                </a:solidFill>
                <a:latin typeface="Calibri" panose="020F0502020204030204" pitchFamily="34" charset="0"/>
              </a:defRPr>
            </a:lvl3pPr>
            <a:lvl4pPr marL="1692905" indent="-240666" eaLnBrk="0" hangingPunct="0">
              <a:spcBef>
                <a:spcPct val="30000"/>
              </a:spcBef>
              <a:defRPr sz="1200">
                <a:solidFill>
                  <a:schemeClr val="tx1"/>
                </a:solidFill>
                <a:latin typeface="Calibri" panose="020F0502020204030204" pitchFamily="34" charset="0"/>
              </a:defRPr>
            </a:lvl4pPr>
            <a:lvl5pPr marL="2175886" indent="-240666" eaLnBrk="0" hangingPunct="0">
              <a:spcBef>
                <a:spcPct val="30000"/>
              </a:spcBef>
              <a:defRPr sz="1200">
                <a:solidFill>
                  <a:schemeClr val="tx1"/>
                </a:solidFill>
                <a:latin typeface="Calibri" panose="020F0502020204030204" pitchFamily="34" charset="0"/>
              </a:defRPr>
            </a:lvl5pPr>
            <a:lvl6pPr marL="2650624" indent="-240666" eaLnBrk="0" fontAlgn="base" hangingPunct="0">
              <a:spcBef>
                <a:spcPct val="30000"/>
              </a:spcBef>
              <a:spcAft>
                <a:spcPct val="0"/>
              </a:spcAft>
              <a:defRPr sz="1200">
                <a:solidFill>
                  <a:schemeClr val="tx1"/>
                </a:solidFill>
                <a:latin typeface="Calibri" panose="020F0502020204030204" pitchFamily="34" charset="0"/>
              </a:defRPr>
            </a:lvl6pPr>
            <a:lvl7pPr marL="3125363" indent="-240666" eaLnBrk="0" fontAlgn="base" hangingPunct="0">
              <a:spcBef>
                <a:spcPct val="30000"/>
              </a:spcBef>
              <a:spcAft>
                <a:spcPct val="0"/>
              </a:spcAft>
              <a:defRPr sz="1200">
                <a:solidFill>
                  <a:schemeClr val="tx1"/>
                </a:solidFill>
                <a:latin typeface="Calibri" panose="020F0502020204030204" pitchFamily="34" charset="0"/>
              </a:defRPr>
            </a:lvl7pPr>
            <a:lvl8pPr marL="3600102" indent="-240666" eaLnBrk="0" fontAlgn="base" hangingPunct="0">
              <a:spcBef>
                <a:spcPct val="30000"/>
              </a:spcBef>
              <a:spcAft>
                <a:spcPct val="0"/>
              </a:spcAft>
              <a:defRPr sz="1200">
                <a:solidFill>
                  <a:schemeClr val="tx1"/>
                </a:solidFill>
                <a:latin typeface="Calibri" panose="020F0502020204030204" pitchFamily="34" charset="0"/>
              </a:defRPr>
            </a:lvl8pPr>
            <a:lvl9pPr marL="4074840" indent="-24066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9E3A3B-8847-4E1E-8D77-0DF95F28AA3B}" type="slidenum">
              <a:rPr lang="en-US" altLang="en-US">
                <a:latin typeface="Times New Roman" panose="02020603050405020304" pitchFamily="18" charset="0"/>
              </a:rPr>
              <a:pPr>
                <a:spcBef>
                  <a:spcPct val="0"/>
                </a:spcBef>
              </a:pPr>
              <a:t>11</a:t>
            </a:fld>
            <a:endParaRPr lang="en-US" altLang="en-US">
              <a:latin typeface="Times New Roman" panose="02020603050405020304" pitchFamily="18" charset="0"/>
            </a:endParaRPr>
          </a:p>
        </p:txBody>
      </p:sp>
      <p:sp>
        <p:nvSpPr>
          <p:cNvPr id="4608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608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p>
        </p:txBody>
      </p:sp>
      <p:sp>
        <p:nvSpPr>
          <p:cNvPr id="2" name="Footer Placeholder 1"/>
          <p:cNvSpPr>
            <a:spLocks noGrp="1"/>
          </p:cNvSpPr>
          <p:nvPr>
            <p:ph type="ftr" sz="quarter" idx="4"/>
          </p:nvPr>
        </p:nvSpPr>
        <p:spPr/>
        <p:txBody>
          <a:bodyPr/>
          <a:lstStyle/>
          <a:p>
            <a:pPr>
              <a:defRPr/>
            </a:pPr>
            <a:r>
              <a:rPr lang="en-US"/>
              <a:t>July 2013</a:t>
            </a:r>
          </a:p>
        </p:txBody>
      </p:sp>
    </p:spTree>
    <p:extLst>
      <p:ext uri="{BB962C8B-B14F-4D97-AF65-F5344CB8AC3E}">
        <p14:creationId xmlns:p14="http://schemas.microsoft.com/office/powerpoint/2010/main" val="759179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114</a:t>
            </a:fld>
            <a:endParaRPr lang="en-US"/>
          </a:p>
        </p:txBody>
      </p:sp>
    </p:spTree>
    <p:extLst>
      <p:ext uri="{BB962C8B-B14F-4D97-AF65-F5344CB8AC3E}">
        <p14:creationId xmlns:p14="http://schemas.microsoft.com/office/powerpoint/2010/main" val="16305082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115</a:t>
            </a:fld>
            <a:endParaRPr lang="en-US"/>
          </a:p>
        </p:txBody>
      </p:sp>
    </p:spTree>
    <p:extLst>
      <p:ext uri="{BB962C8B-B14F-4D97-AF65-F5344CB8AC3E}">
        <p14:creationId xmlns:p14="http://schemas.microsoft.com/office/powerpoint/2010/main" val="8926104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116</a:t>
            </a:fld>
            <a:endParaRPr lang="en-US"/>
          </a:p>
        </p:txBody>
      </p:sp>
    </p:spTree>
    <p:extLst>
      <p:ext uri="{BB962C8B-B14F-4D97-AF65-F5344CB8AC3E}">
        <p14:creationId xmlns:p14="http://schemas.microsoft.com/office/powerpoint/2010/main" val="25177453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117</a:t>
            </a:fld>
            <a:endParaRPr lang="en-US"/>
          </a:p>
        </p:txBody>
      </p:sp>
    </p:spTree>
    <p:extLst>
      <p:ext uri="{BB962C8B-B14F-4D97-AF65-F5344CB8AC3E}">
        <p14:creationId xmlns:p14="http://schemas.microsoft.com/office/powerpoint/2010/main" val="1020830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118</a:t>
            </a:fld>
            <a:endParaRPr lang="en-US"/>
          </a:p>
        </p:txBody>
      </p:sp>
    </p:spTree>
    <p:extLst>
      <p:ext uri="{BB962C8B-B14F-4D97-AF65-F5344CB8AC3E}">
        <p14:creationId xmlns:p14="http://schemas.microsoft.com/office/powerpoint/2010/main" val="7021123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119</a:t>
            </a:fld>
            <a:endParaRPr lang="en-US"/>
          </a:p>
        </p:txBody>
      </p:sp>
    </p:spTree>
    <p:extLst>
      <p:ext uri="{BB962C8B-B14F-4D97-AF65-F5344CB8AC3E}">
        <p14:creationId xmlns:p14="http://schemas.microsoft.com/office/powerpoint/2010/main" val="21383693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120</a:t>
            </a:fld>
            <a:endParaRPr lang="en-US"/>
          </a:p>
        </p:txBody>
      </p:sp>
    </p:spTree>
    <p:extLst>
      <p:ext uri="{BB962C8B-B14F-4D97-AF65-F5344CB8AC3E}">
        <p14:creationId xmlns:p14="http://schemas.microsoft.com/office/powerpoint/2010/main" val="26349732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121</a:t>
            </a:fld>
            <a:endParaRPr lang="en-US"/>
          </a:p>
        </p:txBody>
      </p:sp>
    </p:spTree>
    <p:extLst>
      <p:ext uri="{BB962C8B-B14F-4D97-AF65-F5344CB8AC3E}">
        <p14:creationId xmlns:p14="http://schemas.microsoft.com/office/powerpoint/2010/main" val="26043966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122</a:t>
            </a:fld>
            <a:endParaRPr lang="en-US"/>
          </a:p>
        </p:txBody>
      </p:sp>
    </p:spTree>
    <p:extLst>
      <p:ext uri="{BB962C8B-B14F-4D97-AF65-F5344CB8AC3E}">
        <p14:creationId xmlns:p14="http://schemas.microsoft.com/office/powerpoint/2010/main" val="31037679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123</a:t>
            </a:fld>
            <a:endParaRPr lang="en-US"/>
          </a:p>
        </p:txBody>
      </p:sp>
    </p:spTree>
    <p:extLst>
      <p:ext uri="{BB962C8B-B14F-4D97-AF65-F5344CB8AC3E}">
        <p14:creationId xmlns:p14="http://schemas.microsoft.com/office/powerpoint/2010/main" val="2244308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435F31-92CD-43B2-9062-95E3B9E8CC03}"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C2435-F085-465A-AFCA-278A918CA933}" type="slidenum">
              <a:rPr lang="en-US" smtClean="0"/>
              <a:t>‹#›</a:t>
            </a:fld>
            <a:endParaRPr lang="en-US"/>
          </a:p>
        </p:txBody>
      </p:sp>
    </p:spTree>
    <p:extLst>
      <p:ext uri="{BB962C8B-B14F-4D97-AF65-F5344CB8AC3E}">
        <p14:creationId xmlns:p14="http://schemas.microsoft.com/office/powerpoint/2010/main" val="273559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435F31-92CD-43B2-9062-95E3B9E8CC03}"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C2435-F085-465A-AFCA-278A918CA933}" type="slidenum">
              <a:rPr lang="en-US" smtClean="0"/>
              <a:t>‹#›</a:t>
            </a:fld>
            <a:endParaRPr lang="en-US"/>
          </a:p>
        </p:txBody>
      </p:sp>
    </p:spTree>
    <p:extLst>
      <p:ext uri="{BB962C8B-B14F-4D97-AF65-F5344CB8AC3E}">
        <p14:creationId xmlns:p14="http://schemas.microsoft.com/office/powerpoint/2010/main" val="365702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435F31-92CD-43B2-9062-95E3B9E8CC03}"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C2435-F085-465A-AFCA-278A918CA933}" type="slidenum">
              <a:rPr lang="en-US" smtClean="0"/>
              <a:t>‹#›</a:t>
            </a:fld>
            <a:endParaRPr lang="en-US"/>
          </a:p>
        </p:txBody>
      </p:sp>
    </p:spTree>
    <p:extLst>
      <p:ext uri="{BB962C8B-B14F-4D97-AF65-F5344CB8AC3E}">
        <p14:creationId xmlns:p14="http://schemas.microsoft.com/office/powerpoint/2010/main" val="1868917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435F31-92CD-43B2-9062-95E3B9E8CC03}"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C2435-F085-465A-AFCA-278A918CA933}" type="slidenum">
              <a:rPr lang="en-US" smtClean="0"/>
              <a:t>‹#›</a:t>
            </a:fld>
            <a:endParaRPr lang="en-US"/>
          </a:p>
        </p:txBody>
      </p:sp>
    </p:spTree>
    <p:extLst>
      <p:ext uri="{BB962C8B-B14F-4D97-AF65-F5344CB8AC3E}">
        <p14:creationId xmlns:p14="http://schemas.microsoft.com/office/powerpoint/2010/main" val="4208998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435F31-92CD-43B2-9062-95E3B9E8CC03}"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C2435-F085-465A-AFCA-278A918CA933}" type="slidenum">
              <a:rPr lang="en-US" smtClean="0"/>
              <a:t>‹#›</a:t>
            </a:fld>
            <a:endParaRPr lang="en-US"/>
          </a:p>
        </p:txBody>
      </p:sp>
    </p:spTree>
    <p:extLst>
      <p:ext uri="{BB962C8B-B14F-4D97-AF65-F5344CB8AC3E}">
        <p14:creationId xmlns:p14="http://schemas.microsoft.com/office/powerpoint/2010/main" val="2593083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435F31-92CD-43B2-9062-95E3B9E8CC03}" type="datetimeFigureOut">
              <a:rPr lang="en-US" smtClean="0"/>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C2435-F085-465A-AFCA-278A918CA933}" type="slidenum">
              <a:rPr lang="en-US" smtClean="0"/>
              <a:t>‹#›</a:t>
            </a:fld>
            <a:endParaRPr lang="en-US"/>
          </a:p>
        </p:txBody>
      </p:sp>
    </p:spTree>
    <p:extLst>
      <p:ext uri="{BB962C8B-B14F-4D97-AF65-F5344CB8AC3E}">
        <p14:creationId xmlns:p14="http://schemas.microsoft.com/office/powerpoint/2010/main" val="2541105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435F31-92CD-43B2-9062-95E3B9E8CC03}" type="datetimeFigureOut">
              <a:rPr lang="en-US" smtClean="0"/>
              <a:t>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2C2435-F085-465A-AFCA-278A918CA933}" type="slidenum">
              <a:rPr lang="en-US" smtClean="0"/>
              <a:t>‹#›</a:t>
            </a:fld>
            <a:endParaRPr lang="en-US"/>
          </a:p>
        </p:txBody>
      </p:sp>
    </p:spTree>
    <p:extLst>
      <p:ext uri="{BB962C8B-B14F-4D97-AF65-F5344CB8AC3E}">
        <p14:creationId xmlns:p14="http://schemas.microsoft.com/office/powerpoint/2010/main" val="1496700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435F31-92CD-43B2-9062-95E3B9E8CC03}" type="datetimeFigureOut">
              <a:rPr lang="en-US" smtClean="0"/>
              <a:t>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2C2435-F085-465A-AFCA-278A918CA933}" type="slidenum">
              <a:rPr lang="en-US" smtClean="0"/>
              <a:t>‹#›</a:t>
            </a:fld>
            <a:endParaRPr lang="en-US"/>
          </a:p>
        </p:txBody>
      </p:sp>
    </p:spTree>
    <p:extLst>
      <p:ext uri="{BB962C8B-B14F-4D97-AF65-F5344CB8AC3E}">
        <p14:creationId xmlns:p14="http://schemas.microsoft.com/office/powerpoint/2010/main" val="3308338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435F31-92CD-43B2-9062-95E3B9E8CC03}" type="datetimeFigureOut">
              <a:rPr lang="en-US" smtClean="0"/>
              <a:t>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2C2435-F085-465A-AFCA-278A918CA933}" type="slidenum">
              <a:rPr lang="en-US" smtClean="0"/>
              <a:t>‹#›</a:t>
            </a:fld>
            <a:endParaRPr lang="en-US"/>
          </a:p>
        </p:txBody>
      </p:sp>
    </p:spTree>
    <p:extLst>
      <p:ext uri="{BB962C8B-B14F-4D97-AF65-F5344CB8AC3E}">
        <p14:creationId xmlns:p14="http://schemas.microsoft.com/office/powerpoint/2010/main" val="4275844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435F31-92CD-43B2-9062-95E3B9E8CC03}" type="datetimeFigureOut">
              <a:rPr lang="en-US" smtClean="0"/>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C2435-F085-465A-AFCA-278A918CA933}" type="slidenum">
              <a:rPr lang="en-US" smtClean="0"/>
              <a:t>‹#›</a:t>
            </a:fld>
            <a:endParaRPr lang="en-US"/>
          </a:p>
        </p:txBody>
      </p:sp>
    </p:spTree>
    <p:extLst>
      <p:ext uri="{BB962C8B-B14F-4D97-AF65-F5344CB8AC3E}">
        <p14:creationId xmlns:p14="http://schemas.microsoft.com/office/powerpoint/2010/main" val="127611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435F31-92CD-43B2-9062-95E3B9E8CC03}" type="datetimeFigureOut">
              <a:rPr lang="en-US" smtClean="0"/>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C2435-F085-465A-AFCA-278A918CA933}" type="slidenum">
              <a:rPr lang="en-US" smtClean="0"/>
              <a:t>‹#›</a:t>
            </a:fld>
            <a:endParaRPr lang="en-US"/>
          </a:p>
        </p:txBody>
      </p:sp>
    </p:spTree>
    <p:extLst>
      <p:ext uri="{BB962C8B-B14F-4D97-AF65-F5344CB8AC3E}">
        <p14:creationId xmlns:p14="http://schemas.microsoft.com/office/powerpoint/2010/main" val="20685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35F31-92CD-43B2-9062-95E3B9E8CC03}" type="datetimeFigureOut">
              <a:rPr lang="en-US" smtClean="0"/>
              <a:t>1/5/2023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C2435-F085-465A-AFCA-278A918CA933}" type="slidenum">
              <a:rPr lang="en-US" smtClean="0"/>
              <a:t>‹#›</a:t>
            </a:fld>
            <a:endParaRPr lang="en-US"/>
          </a:p>
        </p:txBody>
      </p:sp>
    </p:spTree>
    <p:extLst>
      <p:ext uri="{BB962C8B-B14F-4D97-AF65-F5344CB8AC3E}">
        <p14:creationId xmlns:p14="http://schemas.microsoft.com/office/powerpoint/2010/main" val="4266810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hyperlink" Target="https://mapwv.gov/flood/resources.html" TargetMode="External"/><Relationship Id="rId3" Type="http://schemas.openxmlformats.org/officeDocument/2006/relationships/hyperlink" Target="https://data.wvgis.wvu.edu/pub/RA/_resources/FloodTool/WV_Flood_Tool_Overview.pdf" TargetMode="External"/><Relationship Id="rId7" Type="http://schemas.openxmlformats.org/officeDocument/2006/relationships/hyperlink" Target="https://www.mapwv.gov/flood/map/?wkid=102100&amp;x=-8933389&amp;y=4714512&amp;l=1&amp;v=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mapwv.gov/flood/map/?wkid=102100&amp;x=-8985707&amp;y=4589317&amp;l=3&amp;v=2" TargetMode="External"/><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hyperlink" Target="https://www.mapwv.gov/flood"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hyperlink" Target="https://data.wvgis.wvu.edu/pub/RA/State/CL/Graphic/Bldg_Year_Median.pdf" TargetMode="External"/></Relationships>
</file>

<file path=ppt/slides/_rels/slide101.xml.rels><?xml version="1.0" encoding="UTF-8" standalone="yes"?>
<Relationships xmlns="http://schemas.openxmlformats.org/package/2006/relationships"><Relationship Id="rId8" Type="http://schemas.openxmlformats.org/officeDocument/2006/relationships/hyperlink" Target="https://mapwv.gov/flood/map/?wkid=102100&amp;x=-9034879.226122726&amp;y=4564711.090298416&amp;l=13&amp;v=2" TargetMode="External"/><Relationship Id="rId3" Type="http://schemas.openxmlformats.org/officeDocument/2006/relationships/image" Target="../media/image86.png"/><Relationship Id="rId7" Type="http://schemas.openxmlformats.org/officeDocument/2006/relationships/hyperlink" Target="https://mapwv.gov/flood/map/?wkid=102100&amp;x=-8957730.470752353&amp;y=4543545.798898337&amp;l=13&amp;v=2"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hyperlink" Target="https://mapwv.gov/flood/map/?wkid=102100&amp;x=-8976882.336143207&amp;y=4540695.069984893&amp;l=13&amp;v=2" TargetMode="External"/><Relationship Id="rId5" Type="http://schemas.openxmlformats.org/officeDocument/2006/relationships/hyperlink" Target="https://mapwv.gov/flood/map/?wkid=102100&amp;x=-9034189.53397237&amp;y=4569291.722782939&amp;l=13&amp;v=2" TargetMode="External"/><Relationship Id="rId10" Type="http://schemas.openxmlformats.org/officeDocument/2006/relationships/hyperlink" Target="https://data.wvgis.wvu.edu/pub/RA/State/BL/CommunityAsset/" TargetMode="External"/><Relationship Id="rId4" Type="http://schemas.openxmlformats.org/officeDocument/2006/relationships/hyperlink" Target="https://mapwv.gov/flood/map/?wkid=102100&amp;x=-9036114.231270261&amp;y=4563912.127792853&amp;l=13&amp;v=2" TargetMode="External"/><Relationship Id="rId9" Type="http://schemas.openxmlformats.org/officeDocument/2006/relationships/hyperlink" Target="https://mapwv.gov/flood/map/?wkid=102100&amp;x=-8976822.049737131&amp;y=4540671.575001978&amp;l=13&amp;v=2"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s://www.mapwv.gov/flood/map/?wkid=102100&amp;x=-8977154&amp;y=4540808&amp;l=10&amp;v=2" TargetMode="External"/><Relationship Id="rId7" Type="http://schemas.openxmlformats.org/officeDocument/2006/relationships/image" Target="../media/image117.jpe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s://www.mapwv.gov/flood/map/?wkid=102100&amp;x=-8964870&amp;y=4611241&amp;l=10&amp;v=2" TargetMode="External"/><Relationship Id="rId5" Type="http://schemas.openxmlformats.org/officeDocument/2006/relationships/hyperlink" Target="https://www.mapwv.gov/flood/map/?wkid=102100&amp;x=-9035419&amp;y=4564534&amp;l=10&amp;v=2" TargetMode="External"/><Relationship Id="rId4" Type="http://schemas.openxmlformats.org/officeDocument/2006/relationships/hyperlink" Target="https://www.mapwv.gov/flood/map/?wkid=102100&amp;x=-8957345&amp;y=4543869&amp;l=10&amp;v=2"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hyperlink" Target="https://data.wvgis.wvu.edu/pub/RA/State/CL/Essential_Facility/Other/BRIM/BRIM_2018.pdf" TargetMode="External"/><Relationship Id="rId4" Type="http://schemas.openxmlformats.org/officeDocument/2006/relationships/hyperlink" Target="https://brim.wv.gov/Pages/default.aspx"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data.wvgis.wvu.edu/pub/RA/State/CL/Graphic/CEP/CEP2019_diasters_claims_insurance-policies_RL.pdf"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s://data.wvgis.wvu.edu/pub/RA/State/CL/Graphic/SV/"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github.com/nhrap-hazus/FAST" TargetMode="External"/><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mapwv.gov/Assessment/Detail/?PID=1906009H001900000000"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hyperlink" Target="https://mapwv.gov/flood/map/?wkid=102100&amp;x=-8664164.49652&amp;y=4753089.59353&amp;l=13&amp;v=0"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hyperlink" Target="https://data.wvgis.wvu.edu/pub/RA/State/BL/Graphic/BL_Top_Damage_Loss_Estimate.pdf"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hyperlink" Target="https://data.wvgis.wvu.edu/pub/RA/State/BL/Graphic/BL_Top_RES1_Damage_Loss_Estimate.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hyperlink" Target="https://data.wvgis.wvu.edu/pub/RA/State/CL/Graphic/Bldg_Median_Percent_Damage_Loss_Estimate.pdf"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hyperlink" Target="https://data.wvgis.wvu.edu/pub/RA/State/BL/Graphic/BL_Damage_estimate_greater_50percent.pdf"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data.wvgis.wvu.edu/pub/RA/State/CL/Damage_Loss/"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jpeg"/></Relationships>
</file>

<file path=ppt/slides/_rels/slide113.xml.rels><?xml version="1.0" encoding="UTF-8" standalone="yes"?>
<Relationships xmlns="http://schemas.openxmlformats.org/package/2006/relationships"><Relationship Id="rId3" Type="http://schemas.openxmlformats.org/officeDocument/2006/relationships/hyperlink" Target="https://data.wvgis.wvu.edu/pub/RA/_resources/3Dflood/HarpersFerry_Jefferson_3D_Flood_2020_mp4.mp4"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1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hyperlink" Target="https://data.wvgis.wvu.edu/pub/RA/State/CL/Graphic/Debris_Removal.pdf"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hyperlink" Target="https://data.wvgis.wvu.edu/pub/RA/State/CL/Graphic/Bldg_Year_Post-FIRM.pdf"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hyperlink" Target="https://data.wvgis.wvu.edu/pub/RA/State/BL/Graphic/BL_Top_Minus-Rated_Post-FIRM_greater_3ft.pdf"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hyperlink" Target="https://data.wvgis.wvu.edu/pub/RA/State/CL/Graphic/Transportation_Road_Inundation.pdf" TargetMode="External"/><Relationship Id="rId5" Type="http://schemas.openxmlformats.org/officeDocument/2006/relationships/hyperlink" Target="https://www.eenews.net/articles/nearly-1-in-4-u-s-roads-vulnerable-to-flooding-report/" TargetMode="External"/><Relationship Id="rId4" Type="http://schemas.openxmlformats.org/officeDocument/2006/relationships/hyperlink" Target="https://assets.firststreet.org/uploads/2021/09/The-3rd-National-Risk-Assessment-Infrastructure-on-the-Brink.pdf#page=155"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hyperlink" Target="https://mapwv.gov/flood/map/?wkid=102100&amp;x=-8708369&amp;y=4811659&amp;l=9&amp;v=2" TargetMode="External"/><Relationship Id="rId4" Type="http://schemas.openxmlformats.org/officeDocument/2006/relationships/hyperlink" Target="https://mapwv.gov/flood/map/?wkid=102100&amp;x=-8687119&amp;y=4775452&amp;l=10&amp;v=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0.xml.rels><?xml version="1.0" encoding="UTF-8" standalone="yes"?>
<Relationships xmlns="http://schemas.openxmlformats.org/package/2006/relationships"><Relationship Id="rId3" Type="http://schemas.openxmlformats.org/officeDocument/2006/relationships/hyperlink" Target="https://data.wvgis.wvu.edu/pub/RA/State/CL/Population_Shelter_Needs/" TargetMode="External"/><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hyperlink" Target="https://data.wvgis.wvu.edu/pub/RA/State/CL/Graphic/Shelter_Needs_countytotal.pdf" TargetMode="External"/><Relationship Id="rId5" Type="http://schemas.openxmlformats.org/officeDocument/2006/relationships/hyperlink" Target="https://data.wvgis.wvu.edu/pub/RA/State/CL/Graphic/Shelter_Needs.pdf" TargetMode="External"/><Relationship Id="rId4" Type="http://schemas.openxmlformats.org/officeDocument/2006/relationships/image" Target="../media/image137.png"/></Relationships>
</file>

<file path=ppt/slides/_rels/slide12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hyperlink" Target="https://data.wvgis.wvu.edu/pub/RA/State/CL/Graphic/Population_Change_community_20220309.pdf" TargetMode="External"/><Relationship Id="rId5" Type="http://schemas.openxmlformats.org/officeDocument/2006/relationships/hyperlink" Target="https://data.wvgis.wvu.edu/pub/RA/State/CL/Population_Shelter_Needs/" TargetMode="External"/><Relationship Id="rId4" Type="http://schemas.openxmlformats.org/officeDocument/2006/relationships/hyperlink" Target="https://www.fema.gov/sites/default/files/2020-11/fema_community-resilience-indicator-analysis.pdf#page=80" TargetMode="Externa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s://mapwv.gov/flood/map/?wkid=102100&amp;x=-8664165&amp;y=4753090&amp;l=13&amp;v=1"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hyperlink" Target="https://mapwv.gov/flood/map/?wkid=102100&amp;x=-8664165&amp;y=4753090&amp;l=13&amp;v=1"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hyperlink" Target="https://mapwv.gov/flood/map/?wkid=102100&amp;x=-8929946&amp;y=4721378&amp;l=10&amp;v=2"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hyperlink" Target="https://data.wvgis.wvu.edu/pub/RA/State/CL/Graphic/Buyouts.pdf"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hyperlink" Target="https://www.mapwv.gov/flood/map/?wkid=102100&amp;x=-9056061&amp;y=4648497&amp;l=12&amp;v=1" TargetMode="External"/><Relationship Id="rId5" Type="http://schemas.openxmlformats.org/officeDocument/2006/relationships/image" Target="../media/image147.png"/><Relationship Id="rId4" Type="http://schemas.openxmlformats.org/officeDocument/2006/relationships/image" Target="../media/image14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hyperlink" Target="https://mapwv.gov/flood/map/?wkid=102100&amp;x=-9039905&amp;y=4649258&amp;l=13&amp;v=2"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3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hyperlink" Target="https://data.wvgis.wvu.edu/pub/RA/State/BL/Graphic/BL_Mitigated_Potential_Structures.pdf"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hyperlink" Target="https://data.wvgis.wvu.edu/pub/RA/State/BL/Graphic/BL_Mitigated_Potential_Structures.pdf#page=3"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hyperlink" Target="https://www.mapwv.gov/flood/map/?wkid=102100&amp;x=-8669471&amp;y=4802931&amp;l=9&amp;v=2"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hyperlink" Target="https://data.wvgis.wvu.edu/pub/RA/State/FL/Graphic/AoMI.pdf"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data.wvgis.wvu.edu/pub/RA/State/BL/Graphic/AoMI.pdf"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hyperlink" Target="https://data.wvgis.wvu.edu/pub/RA/State/FL/Graphic/REG4_post-FIRM_water_depth_20211014.pdf" TargetMode="External"/><Relationship Id="rId4" Type="http://schemas.openxmlformats.org/officeDocument/2006/relationships/image" Target="../media/image157.png"/></Relationships>
</file>

<file path=ppt/slides/_rels/slide136.xml.rels><?xml version="1.0" encoding="UTF-8" standalone="yes"?>
<Relationships xmlns="http://schemas.openxmlformats.org/package/2006/relationships"><Relationship Id="rId3" Type="http://schemas.openxmlformats.org/officeDocument/2006/relationships/hyperlink" Target="https://data.wvgis.wvu.edu/pub/RA/State/BL/Graphic/AoMI.pdf"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hyperlink" Target="https://data.wvgis.wvu.edu/pub/RA/State/BL/Graphic/RL_structures.pdf" TargetMode="External"/><Relationship Id="rId4" Type="http://schemas.openxmlformats.org/officeDocument/2006/relationships/image" Target="../media/image158.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13.xml"/><Relationship Id="rId7" Type="http://schemas.openxmlformats.org/officeDocument/2006/relationships/image" Target="../media/image160.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59.emf"/><Relationship Id="rId4" Type="http://schemas.openxmlformats.org/officeDocument/2006/relationships/oleObject" Target="../embeddings/oleObject1.bin"/></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mapwv.gov/flood/map/?wkid=102100&amp;x=-8680577&amp;y=4786710&amp;l=3&amp;v=2" TargetMode="External"/><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hyperlink" Target="https://data.wvgis.wvu.edu/pub/RA/_engage/Local/SDE" TargetMode="External"/><Relationship Id="rId5" Type="http://schemas.openxmlformats.org/officeDocument/2006/relationships/image" Target="../media/image163.png"/><Relationship Id="rId4" Type="http://schemas.openxmlformats.org/officeDocument/2006/relationships/image" Target="../media/image162.jpeg"/></Relationships>
</file>

<file path=ppt/slides/_rels/slide14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hyperlink" Target="https://data.wvgis.wvu.edu/pub/RA/_engage/Local/SFHA_Change" TargetMode="External"/><Relationship Id="rId5" Type="http://schemas.openxmlformats.org/officeDocument/2006/relationships/hyperlink" Target="https://data.wvgis.wvu.edu/pub/RA/_engage/Local/SFHA_Change/FEMA_R3_Local_Officials_Toolkit.pdf" TargetMode="External"/><Relationship Id="rId4" Type="http://schemas.openxmlformats.org/officeDocument/2006/relationships/image" Target="../media/image165.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s://www.fema.gov/sites/default/files/2020-07/fy15_hma_addendum.pdf"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hyperlink" Target="https://data.wvgis.wvu.edu/pub/RA/State/BL/Graphic/BL_Top_Damage_Loss_Estimate.pdf" TargetMode="External"/><Relationship Id="rId3" Type="http://schemas.openxmlformats.org/officeDocument/2006/relationships/hyperlink" Target="https://data.wvgis.wvu.edu/pub/RA/State/CL/Graphic/AoMI.pdf" TargetMode="External"/><Relationship Id="rId7" Type="http://schemas.openxmlformats.org/officeDocument/2006/relationships/hyperlink" Target="https://data.wvgis.wvu.edu/pub/RA/State/BL/Graphic/HWM_20201221.pdf"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hyperlink" Target="https://data.wvgis.wvu.edu/pub/RA/State/BL/Graphic/REG4_post-FIRM_water_depth_20211014.pdf" TargetMode="External"/><Relationship Id="rId5" Type="http://schemas.openxmlformats.org/officeDocument/2006/relationships/hyperlink" Target="https://data.wvgis.wvu.edu/pub/RA/State/CL/Graphic/Buyouts.pdf" TargetMode="External"/><Relationship Id="rId10" Type="http://schemas.openxmlformats.org/officeDocument/2006/relationships/hyperlink" Target="https://data.wvgis.wvu.edu/pub/RA/State/BL/Graphic/BL_Damage_estimate_greater_50percent.pdf" TargetMode="External"/><Relationship Id="rId4" Type="http://schemas.openxmlformats.org/officeDocument/2006/relationships/hyperlink" Target="https://data.wvgis.wvu.edu/pub/RA/State/BL/Graphic/RL_structures.pdf" TargetMode="External"/><Relationship Id="rId9" Type="http://schemas.openxmlformats.org/officeDocument/2006/relationships/hyperlink" Target="https://data.wvgis.wvu.edu/pub/RA/State/BL/Graphic/BL_Top_RES1_Damage_Loss_Estimate.pdf"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hyperlink" Target="https://data.wvgis.wvu.edu/pub/RA/_resources/CRS/WV_CRS_11x17_20200302.pdf" TargetMode="External"/><Relationship Id="rId4" Type="http://schemas.openxmlformats.org/officeDocument/2006/relationships/hyperlink" Target="https://data.wvgis.wvu.edu/pub/RA/_resources/CRS/WV_CRS_8X11_20191210.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mapwv.gov/flood/map/?wkid=102100&amp;x=-8938946&amp;y=4550516&amp;l=9&amp;v=2"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mapwv.gov/flood/map/?wkid=102100&amp;x=-8679568&amp;y=4788783&amp;l=7&amp;v=2"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vgis.wvu.edu/data/dataset.php?ID=230"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hyperlink" Target="https://www.mapwv.gov/flood/map/?wkid=102100&amp;x=-9070843&amp;y=4497058&amp;l=11&amp;v=2"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mapwv.gov/flood/map/?wkid=102100&amp;x=-9069713&amp;y=4496689&amp;l=10&amp;v=2"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mapwv.gov/flood/map/?wkid=102100&amp;x=-8771562&amp;y=4715438&amp;l=7&amp;v=2"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ww.google.com/maps/@38.9409315,-78.805837,1690a,35y,44.59t/data=!3m1!1e3"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data.wvgis.wvu.edu/pub/RA/_resources/FloodTool/WV_Flood_Tool_Reference_Layers.pdf" TargetMode="External"/><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hyperlink" Target="https://www.mapwv.gov/flood/map/?wkid=102100&amp;x=-9177701&amp;y=4611497&amp;l=13&amp;v=1"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mapwv.gov/flood/map/?wkid=102100&amp;x=-9034811&amp;y=4564776&amp;l=11&amp;v=1"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mapwv.gov/flood/map/?wkid=102100&amp;x=-9034811&amp;y=4564776&amp;l=11&amp;v=1"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mapwv.gov/flood/map/?wkid=102100&amp;x=-9034818&amp;y=4564756&amp;l=12&amp;v=1"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services.wvgis.wvu.edu/arcgis/rest/services/Imagery_BaseMaps_EarthCover/wv_imagery_WVGISTC_leaf_off_mosaic/MapServer?f=jsapi"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hyperlink" Target="http://www.mapwv.gov/floodtest/?wkid=102100&amp;x=-9176629&amp;y=4583554&amp;l=13&amp;v=1"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mapwv.gov/parcel/?pid=23-02-0109-0019-0004"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ata.wvgis.wvu.edu/pub/RA/_resources/status/GISDataDevelopment.pdf"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hyperlink" Target="https://data.wvgis.wvu.edu/pub/RA/_resources/FRA/FRA_Building_Identification.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mapwv.gov/flood/map/?wkid=102100&amp;x=-8909292&amp;y=4742427&amp;l=12&amp;v=1"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mapwv.gov/flood/map/?wkid=102100&amp;x=-8664166&amp;y=4753097&amp;l=13&amp;v=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www.fema.gov/sites/default/files/documents/Region_III_WV_FloodReport.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vu.maps.arcgis.com/apps/Cascade/index.html?appid=7b98379452094cd6827dc8f09c8293bd" TargetMode="External"/><Relationship Id="rId5" Type="http://schemas.openxmlformats.org/officeDocument/2006/relationships/hyperlink" Target="https://wvu.maps.arcgis.com/apps/Cascade/index.html?appid=32292859b21b44e99c0be706f6da8aa3" TargetMode="External"/><Relationship Id="rId4" Type="http://schemas.openxmlformats.org/officeDocument/2006/relationships/hyperlink" Target="https://data.wvgis.wvu.edu/pub/RA/State/BL/Graphic/HWM_20201221.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hyperlink" Target="https://data.wvgis.wvu.edu/pub/RA/_resources/FloodTool/WV_Flood_Tool_High-Risk_Advisory_Zones.pdf" TargetMode="Externa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mapwv.gov/flood/map/?wkid=102100&amp;x=-8985707&amp;y=4589317&amp;l=3&amp;v=2" TargetMode="Externa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2" Type="http://schemas.openxmlformats.org/officeDocument/2006/relationships/hyperlink" Target="https://data.wvgis.wvu.edu/pub/RA/_resources/FloodTool/WV-Flood-Tool_FRA_Glossary.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hyperlink" Target="https://data.wvgis.wvu.edu/pub/RA/_engage/_IndexDocs/BLRA_cycle/" TargetMode="External"/><Relationship Id="rId5" Type="http://schemas.openxmlformats.org/officeDocument/2006/relationships/diagramQuickStyle" Target="../diagrams/quickStyle1.xml"/><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data.wvgis.wvu.edu/pub/RA/_resources/status/WV_FloodStudies.pdf"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mapwv.gov/flood/map/?wkid=102100&amp;x=-8990469&amp;y=4575390&amp;l=9&amp;v=2"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mapwv.gov/flood/map/?wkid=102100&amp;x=-8979629&amp;y=4541333&amp;l=10&amp;v=2"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hyperlink" Target="http://mapwv.gov/flood/map/?wkid=102100&amp;x=-8971569&amp;y=4630931&amp;l=13&amp;v=2"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mapwv.gov/flood/content/documents/AFHhandout.pdf" TargetMode="External"/><Relationship Id="rId4" Type="http://schemas.openxmlformats.org/officeDocument/2006/relationships/hyperlink" Target="https://data.wvgis.wvu.edu/pub/RA/_resources/status/Advisoy_A_and_AFH_Status.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data.wvgis.wvu.edu/pub/RA/_resources/FloodTool/WV-Flood-Tool_FRA_Glossary.pdf#page=20" TargetMode="External"/><Relationship Id="rId4" Type="http://schemas.openxmlformats.org/officeDocument/2006/relationships/hyperlink" Target="https://data.wvgis.wvu.edu/pub/RA/_resources/Status/Updated_Zone_AE_Status.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www.mapwv.gov/flood/map/?wkid=102100&amp;x=-8916222&amp;y=4610916&amp;l=12&amp;v=1"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aterdata.usgs.gov/wv/nwis/uv/?site_no=0307020015&amp;PARAmeter_cd=00065"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ata.wvgis.wvu.edu/pub/RA/_engage/_IndexDoc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mapwv.gov/flood" TargetMode="Externa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hyperlink" Target="https://data.wvgis.wvu.edu/pub/RA/State/BL/Graphic/BL_Top_Bldg_Exposure.pdf" TargetMode="External"/><Relationship Id="rId3" Type="http://schemas.openxmlformats.org/officeDocument/2006/relationships/image" Target="../media/image63.png"/><Relationship Id="rId7" Type="http://schemas.openxmlformats.org/officeDocument/2006/relationships/image" Target="cid:image001.png@01D71740.1373F030"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hyperlink" Target="https://www.mapwv.gov/flood/map/?wkid=102100&amp;x=-8868186&amp;y=4786467&amp;l=9&amp;v=2" TargetMode="External"/><Relationship Id="rId4" Type="http://schemas.openxmlformats.org/officeDocument/2006/relationships/image" Target="cid:image002.png@01D71740.1373F030" TargetMode="External"/><Relationship Id="rId9" Type="http://schemas.openxmlformats.org/officeDocument/2006/relationships/hyperlink" Target="https://data.wvgis.wvu.edu/pub/RA/State/BL/Graphic/BL_Top_Damage_Loss_Estimate.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mapwv.gov/flood/map/?wkid=102100&amp;x=-8868186&amp;y=4786467&amp;l=9&amp;v=2"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ata.wvgis.wvu.edu/pub/RA/State/CL/Graphic/CEP/CEP2019_diasters_claims_insurance-policies_RL.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data.wvgis.wvu.edu/pub/RA/State/CL/Graphic/SV/"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s://data.wvgis.wvu.edu/pub/RA/State/CL/Detailed_Flood_Zone/"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s://data.wvgis.wvu.edu/pub/RA/_resources/status/WVFloodHazardZonesSummary.pdf"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hyperlink" Target="https://data.wvgis.wvu.edu/pub/RA/State/CL/Stream_Name/Zone_A_Structure_Analysis/Zone_A_cluster_analysis_5-10-15ft_20220220.pdf"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data.wvgis.wvu.edu/pub/RA/State/CL/Stream_Name/Zone_A_Structure_Analysis/" TargetMode="External"/><Relationship Id="rId3" Type="http://schemas.openxmlformats.org/officeDocument/2006/relationships/hyperlink" Target="https://urldefense.us/v3/__https:/mapwv.gov/flood/map/?wkid=102100&amp;x=-8652935.8454796&amp;y=4767963.641709707&amp;l=13&amp;v=2__;!!BClRuOV5cvtbuNI!VNqiSc-N2iv0Rq67TeW1nzufYcH6laz1vHA98mTfRXzCrnmgBxFu5SyM6sokqA45K4N7aRcp$" TargetMode="External"/><Relationship Id="rId7" Type="http://schemas.openxmlformats.org/officeDocument/2006/relationships/hyperlink" Target="https://urldefense.us/v3/__https:/mapwv.gov/flood/map/?wkid=102100&amp;x=-9024699.365931472&amp;y=4572168.879808472&amp;l=13&amp;v=2__;!!BClRuOV5cvtbuNI!VNqiSc-N2iv0Rq67TeW1nzufYcH6laz1vHA98mTfRXzCrnmgBxFu5SyM6sokqA45Ky8Tjera$"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s://urldefense.us/v3/__https:/mapwv.gov/flood/map/?wkid=102100&amp;x=-9166763.28041233&amp;y=4623020.452776352&amp;l=13&amp;v=2__;!!BClRuOV5cvtbuNI!VNqiSc-N2iv0Rq67TeW1nzufYcH6laz1vHA98mTfRXzCrnmgBxFu5SyM6sokqA45KxzDpxZD$" TargetMode="External"/><Relationship Id="rId5" Type="http://schemas.openxmlformats.org/officeDocument/2006/relationships/hyperlink" Target="https://urldefense.us/v3/__https:/mapwv.gov/flood/map/?wkid=102100&amp;x=-9038315.154526219&amp;y=4606097.640697835&amp;l=13&amp;v=2__;!!BClRuOV5cvtbuNI!VNqiSc-N2iv0Rq67TeW1nzufYcH6laz1vHA98mTfRXzCrnmgBxFu5SyM6sokqA45KwhpUXMI$" TargetMode="External"/><Relationship Id="rId4" Type="http://schemas.openxmlformats.org/officeDocument/2006/relationships/hyperlink" Target="https://urldefense.us/v3/__https:/mapwv.gov/flood/map/?wkid=102100&amp;x=-8785456.370182324&amp;y=4743030.633409143&amp;l=13&amp;v=2__;!!BClRuOV5cvtbuNI!VNqiSc-N2iv0Rq67TeW1nzufYcH6laz1vHA98mTfRXzCrnmgBxFu5SyM6sokqA45K8_Fe1fZ$"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s://data.wvgis.wvu.edu/pub/RA/State/CL/Stream_Name/Zone_A_Structure_Analysi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data.wvgis.wvu.edu/pub/RA/State/CL/Stream_Name/Zone_A_Structure_Analysis/" TargetMode="External"/><Relationship Id="rId5" Type="http://schemas.openxmlformats.org/officeDocument/2006/relationships/hyperlink" Target="https://www.mapwv.gov/flood/map/?wkid=102100&amp;x=-8652936&amp;y=4767965&amp;l=11&amp;v=2" TargetMode="Externa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data.wvgis.wvu.edu/pub/RA/State/BL/BLRA/WV/" TargetMode="External"/><Relationship Id="rId7" Type="http://schemas.openxmlformats.org/officeDocument/2006/relationships/hyperlink" Target="https://data.wvgis.wvu.edu/pub/RA/State/CL/Matri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data.wvgis.wvu.edu/pub/RA/State/BL/Top-List/Top100/" TargetMode="External"/><Relationship Id="rId5" Type="http://schemas.openxmlformats.org/officeDocument/2006/relationships/hyperlink" Target="https://data.wvgis.wvu.edu/pub/RA/State/BL/Extract/" TargetMode="External"/><Relationship Id="rId4" Type="http://schemas.openxmlformats.org/officeDocument/2006/relationships/hyperlink" Target="https://data.wvgis.wvu.edu/pub/RA/State/BL/BLRA/"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https://data.wvgis.wvu.edu/pub/RA/State/CL/Flood_Zone_Type-Length-aSFHA/"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data.wvgis.wvu.edu/pub/RA/State/FL/Stream_Name/graphics/Top_Risk_Streams.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data.wvgis.wvu.edu/pub/RA/State/CL/Graphic/Bldg_Exposure_Damage_PDC_Regions.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s://data.wvgis.wvu.edu/pub/RA/State/FL/Stream_Name/" TargetMode="External"/><Relationship Id="rId4" Type="http://schemas.openxmlformats.org/officeDocument/2006/relationships/hyperlink" Target="https://data.wvgis.wvu.edu/pub/RA/State/FL/Stream_Name/graphics/Region4Communities.pd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data.wvgis.wvu.edu/pub/RA/State/FL/Watershed/Top_Risk_Watersheds_Bldg_Count.pdf"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data.wvgis.wvu.edu/pub/RA/State/CL/graphic/Bldg_Counts_countytotal.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data.wvgis.wvu.edu/pub/RA/State/CL/Graphic/Bldg_Count_Floodplain_to_County.pdf" TargetMode="External"/><Relationship Id="rId4" Type="http://schemas.openxmlformats.org/officeDocument/2006/relationships/hyperlink" Target="https://data.wvgis.wvu.edu/pub/RA/State/CL/Graphic/Bldg_Count_Floodplain_to_Community.pdf"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ata.wvgis.wvu.edu/pub/RA/_resources/status/Community_NFIP_Participation.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data.wvgis.wvu.edu/pub/RA/State/CL/graphic/Bldg_Counts.pdf"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data.wvgis.wvu.edu/pub/RA/State/CL/Building_Exposure/"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data.wvgis.wvu.edu/pub/RA/State/CL/Detailed_Flood_Zone/"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data.wvgis.wvu.edu/pub/RA/State/CL/Graphic/Bldg_Dollar_Exposure_countytotal.pdf" TargetMode="External"/><Relationship Id="rId4" Type="http://schemas.openxmlformats.org/officeDocument/2006/relationships/hyperlink" Target="https://data.wvgis.wvu.edu/pub/RA/State/CL/Graphic/Bldg_Dollar_Exposure.pdf"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data.wvgis.wvu.edu/pub/RA/State/CL/Graphic/Bldg_Median_Value.pdf"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data.wvgis.wvu.edu/pub/RA/State/CL/Building_Exposure" TargetMode="External"/><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data.wvgis.wvu.edu/pub/RA/State/CL/Essential_Facility/" TargetMode="External"/><Relationship Id="rId5" Type="http://schemas.openxmlformats.org/officeDocument/2006/relationships/hyperlink" Target="https://data.wvgis.wvu.edu/pub/RA/State/CL/Community_Asset/" TargetMode="External"/><Relationship Id="rId4" Type="http://schemas.openxmlformats.org/officeDocument/2006/relationships/image" Target="../media/image87.png"/></Relationships>
</file>

<file path=ppt/slides/_rels/slide7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hyperlink" Target="https://data.wvgis.wvu.edu/pub/RA/State/CL/Building_Exposure/"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data.wvgis.wvu.edu/pub/RA/State/CL/Graphic/Bldg_Type_Non-Residential_Percent.pdf"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data.wvgis.wvu.edu/pub/RA/State/CL/Graphic/Bldg_Type_Non-Residential_Value.pdf"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data.wvgis.wvu.edu/pub/RA/State/BL/Graphic/BL_Top_Bldg_Exposure.pd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data.wvgis.wvu.edu/pub/RA/State/BL/Graphic/BL_Top_Bldg_Exposure.pdf#page=2"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s://mapwv.gov/flood/map/?wkid=102100&amp;x=-9051258.64809195&amp;y=4605122.645826196&amp;l=13&amp;v=2" TargetMode="External"/><Relationship Id="rId13" Type="http://schemas.openxmlformats.org/officeDocument/2006/relationships/hyperlink" Target="https://mapwv.gov/flood/map/?wkid=102100&amp;x=-9039584.964825748&amp;y=4614547.713823341&amp;l=13&amp;v=2" TargetMode="External"/><Relationship Id="rId3" Type="http://schemas.openxmlformats.org/officeDocument/2006/relationships/hyperlink" Target="https://data.wvgis.wvu.edu/pub/RA/State/BL/BLRA/R4_BLRA_Full_List/" TargetMode="External"/><Relationship Id="rId7" Type="http://schemas.openxmlformats.org/officeDocument/2006/relationships/hyperlink" Target="https://mapwv.gov/flood/map/?wkid=102100&amp;x=-9052955.868463187&amp;y=4605239.729747706&amp;l=13&amp;v=2" TargetMode="External"/><Relationship Id="rId12" Type="http://schemas.openxmlformats.org/officeDocument/2006/relationships/hyperlink" Target="https://mapwv.gov/flood/map/?wkid=102100&amp;x=-9049558&amp;y=4599481&amp;l=14&amp;v=2"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s://mapwv.gov/flood/map/?wkid=102100&amp;x=-9051462.281608194&amp;y=4605121.695569388&amp;l=13&amp;v=2" TargetMode="External"/><Relationship Id="rId11" Type="http://schemas.openxmlformats.org/officeDocument/2006/relationships/hyperlink" Target="https://mapwv.gov/flood/map/?wkid=102100&amp;x=-9053254.863709895&amp;y=4605294.772625053&amp;l=13&amp;v=2" TargetMode="External"/><Relationship Id="rId5" Type="http://schemas.openxmlformats.org/officeDocument/2006/relationships/hyperlink" Target="https://data.wvgis.wvu.edu/pub/RA/State/BL/Top-List/Top100/" TargetMode="External"/><Relationship Id="rId10" Type="http://schemas.openxmlformats.org/officeDocument/2006/relationships/hyperlink" Target="https://www.mapwv.gov/flood/map/?wkid=102100&amp;x=-9037419&amp;y=4563360&amp;l=13&amp;v=2" TargetMode="External"/><Relationship Id="rId4" Type="http://schemas.openxmlformats.org/officeDocument/2006/relationships/hyperlink" Target="https://data.wvgis.wvu.edu/pub/RA/State/BL/Extract/HighBldgValue/" TargetMode="External"/><Relationship Id="rId9" Type="http://schemas.openxmlformats.org/officeDocument/2006/relationships/hyperlink" Target="https://mapwv.gov/flood/map/?wkid=102100&amp;x=-9030579&amp;y=4569345&amp;l=11&amp;v=2" TargetMode="External"/><Relationship Id="rId14" Type="http://schemas.openxmlformats.org/officeDocument/2006/relationships/hyperlink" Target="https://www.mapwv.gov/flood/map/?wkid=102100&amp;x=-9021833&amp;y=4606441&amp;l=3&amp;v=2"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s://mapwv.gov/flood/map/?wkid=102100&amp;x=-8956962.61128008&amp;y=4543579.823935318&amp;l=13&amp;v=2" TargetMode="External"/><Relationship Id="rId13" Type="http://schemas.openxmlformats.org/officeDocument/2006/relationships/hyperlink" Target="https://data.wvgis.wvu.edu/pub/RA/State/BL/Extract/HighBldgValue/" TargetMode="External"/><Relationship Id="rId3" Type="http://schemas.openxmlformats.org/officeDocument/2006/relationships/hyperlink" Target="https://mapwv.gov/flood/map/?wkid=102100&amp;x=-8957924.307040213&amp;y=4543185.201151924&amp;l=13&amp;v=2" TargetMode="External"/><Relationship Id="rId7" Type="http://schemas.openxmlformats.org/officeDocument/2006/relationships/hyperlink" Target="https://mapwv.gov/flood/map/?wkid=102100&amp;x=-8976391.967663689&amp;y=4540923.430134374&amp;l=13&amp;v=2" TargetMode="External"/><Relationship Id="rId12" Type="http://schemas.openxmlformats.org/officeDocument/2006/relationships/hyperlink" Target="https://data.wvgis.wvu.edu/pub/RA/State/BL/BLRA/R4_BLRA_Full_List/"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mapwv.gov/flood/map/?wkid=102100&amp;x=-8919631.524307793&amp;y=4574152.468168964&amp;l=13&amp;v=2" TargetMode="External"/><Relationship Id="rId11" Type="http://schemas.openxmlformats.org/officeDocument/2006/relationships/hyperlink" Target="https://mapwv.gov/flood/map/?wkid=102100&amp;x=-8934348.417177942&amp;y=4555837.697141768&amp;l=13&amp;v=2" TargetMode="External"/><Relationship Id="rId5" Type="http://schemas.openxmlformats.org/officeDocument/2006/relationships/hyperlink" Target="https://mapwv.gov/flood/map/?wkid=102100&amp;x=-8938411.815368446&amp;y=4550485.862160835&amp;l=13&amp;v=2" TargetMode="External"/><Relationship Id="rId10" Type="http://schemas.openxmlformats.org/officeDocument/2006/relationships/hyperlink" Target="https://mapwv.gov/flood/map/?wkid=102100&amp;x=-8938969.2340263&amp;y=4550320.605721917&amp;l=13&amp;v=2" TargetMode="External"/><Relationship Id="rId4" Type="http://schemas.openxmlformats.org/officeDocument/2006/relationships/hyperlink" Target="https://wvva.com/2018/08/23/new-sewage-plant-hikes-rates-in-lewisburg-fairlea/" TargetMode="External"/><Relationship Id="rId9" Type="http://schemas.openxmlformats.org/officeDocument/2006/relationships/hyperlink" Target="https://mapwv.gov/flood/map/?wkid=102100&amp;x=-8991684.480373707&amp;y=4574648.105121062&amp;l=13&amp;v=2" TargetMode="External"/><Relationship Id="rId14" Type="http://schemas.openxmlformats.org/officeDocument/2006/relationships/hyperlink" Target="https://data.wvgis.wvu.edu/pub/RA/State/BL/Top-List/Top100/"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s://data.wvgis.wvu.edu/pub/RA/State/CL/Graphic/Bldg_Type_Residential_Percent.pdf"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data.wvgis.wvu.edu/pub/RA/State/CL/Graphic/Bldg_Type_Residential_Percent_Value.pdf"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data.wvgis.wvu.edu/pub/RA/State/BL/Graphic/BL_Top_RES1_Exposure.pdf"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hyperlink" Target="https://www.mapwv.gov/flood/map/?wkid=102100&amp;x=-8942775&amp;y=4547402&amp;l=11&amp;v=2" TargetMode="External"/><Relationship Id="rId5" Type="http://schemas.openxmlformats.org/officeDocument/2006/relationships/image" Target="../media/image104.png"/><Relationship Id="rId4" Type="http://schemas.openxmlformats.org/officeDocument/2006/relationships/image" Target="../media/image103.png"/></Relationships>
</file>

<file path=ppt/slides/_rels/slide8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data.wvgis.wvu.edu/pub/RA/State/CL/Graphic/Bldg_Type_Manufactured_Home_Percent.pdf"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hyperlink" Target="https://www.mapwv.gov/flood/map/?wkid=102100&amp;x=-8663702&amp;y=4797889&amp;l=11&amp;v=2"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emd.wv.gov/MitigationRecovery/Documents/Floodplain%20Management%20in%20WV%20Quick%20Guide.pd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hyperlink" Target="https://data.wvgis.wvu.edu/pub/RA/State/CL/Building_Exposure/" TargetMode="External"/><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s://data.wvgis.wvu.edu/pub/RA/State/CL/graphic/Essential_Facilities_countytotal.pdf"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data.wvgis.wvu.edu/pub/RA/State/CL/Essential_Facility/"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hyperlink" Target="https://data.wvgis.wvu.edu/pub/RA/State/CL/Essential_Facility/"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hyperlink" Target="https://www.mapwv.gov/flood/map/?wkid=102100&amp;x=-8915613&amp;y=4610416&amp;l=8&amp;v=2" TargetMode="External"/><Relationship Id="rId4" Type="http://schemas.openxmlformats.org/officeDocument/2006/relationships/image" Target="../media/image111.png"/></Relationships>
</file>

<file path=ppt/slides/_rels/slide95.xml.rels><?xml version="1.0" encoding="UTF-8" standalone="yes"?>
<Relationships xmlns="http://schemas.openxmlformats.org/package/2006/relationships"><Relationship Id="rId8" Type="http://schemas.openxmlformats.org/officeDocument/2006/relationships/hyperlink" Target="https://data.wvgis.wvu.edu/pub/RA/State/CL/Essential_Facility/" TargetMode="External"/><Relationship Id="rId3" Type="http://schemas.openxmlformats.org/officeDocument/2006/relationships/image" Target="../media/image88.png"/><Relationship Id="rId7" Type="http://schemas.openxmlformats.org/officeDocument/2006/relationships/hyperlink" Target="https://mapwv.gov/flood/map/?wkid=102100&amp;x=-9044814.967568723&amp;y=4593034.702818444&amp;l=13&amp;v=2"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s://mapwv.gov/flood/map/?wkid=102100&amp;x=-8915984.49129175&amp;y=4611117.058110217&amp;l=13&amp;v=2" TargetMode="External"/><Relationship Id="rId5" Type="http://schemas.openxmlformats.org/officeDocument/2006/relationships/hyperlink" Target="https://mapwv.gov/flood/map/?wkid=102100&amp;x=-8915994.580733798&amp;y=4611106.7240506355&amp;l=13&amp;v=2" TargetMode="External"/><Relationship Id="rId10" Type="http://schemas.openxmlformats.org/officeDocument/2006/relationships/hyperlink" Target="https://www.mapwv.gov/flood/map/?wkid=102100&amp;x=-8678646&amp;y=4782404&amp;l=3&amp;v=2" TargetMode="External"/><Relationship Id="rId4" Type="http://schemas.openxmlformats.org/officeDocument/2006/relationships/hyperlink" Target="https://mapwv.gov/flood/map/?wkid=102100&amp;x=-8976391.967663689&amp;y=4540923.430134374&amp;l=13&amp;v=2" TargetMode="External"/><Relationship Id="rId9" Type="http://schemas.openxmlformats.org/officeDocument/2006/relationships/hyperlink" Target="https://data.wvgis.wvu.edu/pub/RA/State/BL/EssentialFacility/"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hyperlink" Target="https://data.wvgis.wvu.edu/pub/RA/State/CL/graphic/Community_Assets.pdf"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s://www.mapwv.gov/flood/map/?wkid=102100&amp;x=-8914626&amp;y=4611336&amp;l=8&amp;v=2" TargetMode="External"/><Relationship Id="rId5" Type="http://schemas.openxmlformats.org/officeDocument/2006/relationships/image" Target="../media/image114.JPG"/><Relationship Id="rId4" Type="http://schemas.openxmlformats.org/officeDocument/2006/relationships/hyperlink" Target="https://data.wvgis.wvu.edu/pub/RA/State/CL/Community_Asset/" TargetMode="External"/></Relationships>
</file>

<file path=ppt/slides/_rels/slide98.xml.rels><?xml version="1.0" encoding="UTF-8" standalone="yes"?>
<Relationships xmlns="http://schemas.openxmlformats.org/package/2006/relationships"><Relationship Id="rId8" Type="http://schemas.openxmlformats.org/officeDocument/2006/relationships/hyperlink" Target="https://mapwv.gov/flood/map/?wkid=102100&amp;x=-9034189.53397237&amp;y=4569291.722782939&amp;l=13&amp;v=2" TargetMode="External"/><Relationship Id="rId3" Type="http://schemas.openxmlformats.org/officeDocument/2006/relationships/image" Target="../media/image86.png"/><Relationship Id="rId7" Type="http://schemas.openxmlformats.org/officeDocument/2006/relationships/hyperlink" Target="https://mapwv.gov/flood/map/?wkid=102100&amp;x=-8973377.634780934&amp;y=4630444.167953038&amp;l=13&amp;v=2"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s://mapwv.gov/flood/map/?wkid=102100&amp;x=-8938993.341931826&amp;y=4648411.529141494&amp;l=13&amp;v=2" TargetMode="External"/><Relationship Id="rId11" Type="http://schemas.openxmlformats.org/officeDocument/2006/relationships/hyperlink" Target="https://www.mapwv.gov/flood/map/?wkid=102100&amp;x=-8678646&amp;y=4782404&amp;l=3&amp;v=2" TargetMode="External"/><Relationship Id="rId5" Type="http://schemas.openxmlformats.org/officeDocument/2006/relationships/hyperlink" Target="https://mapwv.gov/flood/map/?wkid=102100&amp;x=-9044848.754147371&amp;y=4594291.33214483&amp;l=13&amp;v=2" TargetMode="External"/><Relationship Id="rId10" Type="http://schemas.openxmlformats.org/officeDocument/2006/relationships/hyperlink" Target="https://data.wvgis.wvu.edu/pub/RA/State/BL/CommunityAsset/" TargetMode="External"/><Relationship Id="rId4" Type="http://schemas.openxmlformats.org/officeDocument/2006/relationships/hyperlink" Target="https://mapwv.gov/flood/map/?wkid=102100&amp;x=-8957924.307040213&amp;y=4543185.201151924&amp;l=13&amp;v=2" TargetMode="External"/><Relationship Id="rId9" Type="http://schemas.openxmlformats.org/officeDocument/2006/relationships/hyperlink" Target="https://data.wvgis.wvu.edu/pub/RA/State/CL/Community_Asset/"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mapwv.gov/flood/map/?wkid=102100&amp;x=-8957998&amp;y=4543185&amp;l=12&amp;v=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wv dam levee flood inundation maps">
            <a:extLst>
              <a:ext uri="{FF2B5EF4-FFF2-40B4-BE49-F238E27FC236}">
                <a16:creationId xmlns:a16="http://schemas.microsoft.com/office/drawing/2014/main" id="{8A4662D1-5EFD-4C42-8AB2-EE2AC0F23A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 r="6" b="133"/>
          <a:stretch/>
        </p:blipFill>
        <p:spPr bwMode="auto">
          <a:xfrm>
            <a:off x="4782" y="6392"/>
            <a:ext cx="3048216" cy="22812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wv dam levee flood inundation maps">
            <a:extLst>
              <a:ext uri="{FF2B5EF4-FFF2-40B4-BE49-F238E27FC236}">
                <a16:creationId xmlns:a16="http://schemas.microsoft.com/office/drawing/2014/main" id="{15F198D9-E35A-43DC-B5DF-8A181A843F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80" r="6987" b="3"/>
          <a:stretch/>
        </p:blipFill>
        <p:spPr bwMode="auto">
          <a:xfrm>
            <a:off x="3050620" y="-1357"/>
            <a:ext cx="2964932" cy="22722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wv dam flood inundation">
            <a:extLst>
              <a:ext uri="{FF2B5EF4-FFF2-40B4-BE49-F238E27FC236}">
                <a16:creationId xmlns:a16="http://schemas.microsoft.com/office/drawing/2014/main" id="{D12C1E85-5DFA-4644-8E07-4E945E535C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13" r="2" b="2"/>
          <a:stretch/>
        </p:blipFill>
        <p:spPr bwMode="auto">
          <a:xfrm>
            <a:off x="6020316" y="-1356"/>
            <a:ext cx="3121397" cy="2272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AF01752-341A-4179-9B6F-A0CB8F556FC4}"/>
              </a:ext>
            </a:extLst>
          </p:cNvPr>
          <p:cNvPicPr>
            <a:picLocks noChangeAspect="1"/>
          </p:cNvPicPr>
          <p:nvPr/>
        </p:nvPicPr>
        <p:blipFill rotWithShape="1">
          <a:blip r:embed="rId6"/>
          <a:srcRect t="32445" r="-1" b="25831"/>
          <a:stretch/>
        </p:blipFill>
        <p:spPr>
          <a:xfrm>
            <a:off x="20" y="2292876"/>
            <a:ext cx="3048214" cy="2281271"/>
          </a:xfrm>
          <a:prstGeom prst="rect">
            <a:avLst/>
          </a:prstGeom>
        </p:spPr>
      </p:pic>
      <p:pic>
        <p:nvPicPr>
          <p:cNvPr id="6" name="Picture 12" descr="Related image">
            <a:extLst>
              <a:ext uri="{FF2B5EF4-FFF2-40B4-BE49-F238E27FC236}">
                <a16:creationId xmlns:a16="http://schemas.microsoft.com/office/drawing/2014/main" id="{DED64AB0-B48B-4EE4-9FA1-98A487E699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913" r="16769" b="-3"/>
          <a:stretch/>
        </p:blipFill>
        <p:spPr bwMode="auto">
          <a:xfrm>
            <a:off x="2" y="4585734"/>
            <a:ext cx="3045856" cy="227226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A21BBE38-D4F2-48E4-AA80-13BFE4CF5323}"/>
              </a:ext>
            </a:extLst>
          </p:cNvPr>
          <p:cNvSpPr txBox="1">
            <a:spLocks/>
          </p:cNvSpPr>
          <p:nvPr/>
        </p:nvSpPr>
        <p:spPr>
          <a:xfrm>
            <a:off x="3045859" y="2287678"/>
            <a:ext cx="6093360" cy="4570322"/>
          </a:xfrm>
          <a:prstGeom prst="rect">
            <a:avLst/>
          </a:prstGeom>
          <a:solidFill>
            <a:schemeClr val="accent5">
              <a:lumMod val="75000"/>
            </a:schemeClr>
          </a:solidFill>
        </p:spPr>
        <p:txBody>
          <a:bodyPr vert="horz" lIns="91440" tIns="45720" rIns="91440" bIns="45720" rtlCol="0" anchor="b">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1100" b="1" u="none" strike="noStrike" kern="1200" cap="none" spc="0" normalizeH="0" baseline="0" noProof="0" dirty="0">
                <a:ln>
                  <a:noFill/>
                </a:ln>
                <a:solidFill>
                  <a:srgbClr val="FFFFFF"/>
                </a:solidFill>
                <a:effectLst/>
                <a:uLnTx/>
                <a:uFillTx/>
                <a:latin typeface="+mn-lt"/>
                <a:ea typeface="+mj-ea"/>
                <a:cs typeface="+mj-cs"/>
              </a:rPr>
              <a:t>Statewide Flood Risk Assessment &amp; WV Flood Tool</a:t>
            </a:r>
          </a:p>
          <a:p>
            <a:pPr marL="0" marR="0" lvl="0" indent="0" algn="l" defTabSz="914400" rtl="0" eaLnBrk="1" fontAlgn="auto" latinLnBrk="0" hangingPunct="1">
              <a:lnSpc>
                <a:spcPct val="90000"/>
              </a:lnSpc>
              <a:spcBef>
                <a:spcPct val="0"/>
              </a:spcBef>
              <a:spcAft>
                <a:spcPts val="600"/>
              </a:spcAft>
              <a:buClrTx/>
              <a:buSzTx/>
              <a:buFontTx/>
              <a:buNone/>
              <a:tabLst/>
              <a:defRPr/>
            </a:pPr>
            <a:r>
              <a:rPr lang="en-US" sz="4200" i="1" dirty="0">
                <a:solidFill>
                  <a:srgbClr val="FFFFFF"/>
                </a:solidFill>
                <a:latin typeface="Calibri Light" panose="020F0302020204030204"/>
              </a:rPr>
              <a:t>(TEIF – Total Exposure in Floodplain)</a:t>
            </a: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4200" i="1" dirty="0">
              <a:solidFill>
                <a:srgbClr val="FFFFFF"/>
              </a:solidFill>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4200" i="1" dirty="0">
              <a:solidFill>
                <a:srgbClr val="FFFFFF"/>
              </a:solidFill>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5600" i="1" dirty="0">
                <a:solidFill>
                  <a:srgbClr val="FFFFFF"/>
                </a:solidFill>
                <a:latin typeface="+mn-lt"/>
              </a:rPr>
              <a:t>Kurt Donaldson and Maneesh Sharma</a:t>
            </a:r>
            <a:r>
              <a:rPr lang="en-US" sz="4900" i="1" dirty="0">
                <a:solidFill>
                  <a:srgbClr val="FFFFFF"/>
                </a:solidFill>
                <a:latin typeface="+mn-lt"/>
              </a:rPr>
              <a:t/>
            </a:r>
            <a:br>
              <a:rPr lang="en-US" sz="4900" i="1" dirty="0">
                <a:solidFill>
                  <a:srgbClr val="FFFFFF"/>
                </a:solidFill>
                <a:latin typeface="+mn-lt"/>
              </a:rPr>
            </a:br>
            <a:r>
              <a:rPr lang="en-US" sz="4900" i="1" dirty="0">
                <a:solidFill>
                  <a:srgbClr val="FFFFFF"/>
                </a:solidFill>
                <a:latin typeface="+mn-lt"/>
              </a:rPr>
              <a:t>WV GIS Technical Center</a:t>
            </a:r>
            <a:br>
              <a:rPr lang="en-US" sz="4900" i="1" dirty="0">
                <a:solidFill>
                  <a:srgbClr val="FFFFFF"/>
                </a:solidFill>
                <a:latin typeface="+mn-lt"/>
              </a:rPr>
            </a:br>
            <a:r>
              <a:rPr lang="en-US" sz="4900" i="1" dirty="0">
                <a:solidFill>
                  <a:srgbClr val="FFFFFF"/>
                </a:solidFill>
                <a:latin typeface="+mn-lt"/>
              </a:rPr>
              <a:t>West Virginia University</a:t>
            </a:r>
            <a:br>
              <a:rPr lang="en-US" sz="4900" i="1" dirty="0">
                <a:solidFill>
                  <a:srgbClr val="FFFFFF"/>
                </a:solidFill>
                <a:latin typeface="+mn-lt"/>
              </a:rPr>
            </a:br>
            <a:r>
              <a:rPr lang="en-US" sz="4900" i="1" dirty="0">
                <a:solidFill>
                  <a:srgbClr val="FFFFFF"/>
                </a:solidFill>
                <a:latin typeface="+mn-lt"/>
              </a:rPr>
              <a:t>kdonalds@wvu.edu</a:t>
            </a:r>
          </a:p>
          <a:p>
            <a:pPr marL="0" marR="0" lvl="0" indent="0" algn="l" defTabSz="914400" rtl="0" eaLnBrk="1" fontAlgn="auto" latinLnBrk="0" hangingPunct="1">
              <a:lnSpc>
                <a:spcPct val="90000"/>
              </a:lnSpc>
              <a:spcBef>
                <a:spcPct val="0"/>
              </a:spcBef>
              <a:spcAft>
                <a:spcPts val="600"/>
              </a:spcAft>
              <a:buClrTx/>
              <a:buSzTx/>
              <a:buFontTx/>
              <a:buNone/>
              <a:tabLst/>
              <a:defRPr/>
            </a:pPr>
            <a:r>
              <a:rPr lang="en-US" sz="4900" i="1" dirty="0">
                <a:solidFill>
                  <a:srgbClr val="FFFFFF"/>
                </a:solidFill>
                <a:latin typeface="+mn-lt"/>
              </a:rPr>
              <a:t/>
            </a:r>
            <a:br>
              <a:rPr lang="en-US" sz="4900" i="1" dirty="0">
                <a:solidFill>
                  <a:srgbClr val="FFFFFF"/>
                </a:solidFill>
                <a:latin typeface="+mn-lt"/>
              </a:rPr>
            </a:br>
            <a:r>
              <a:rPr lang="en-US" sz="4900" i="1" dirty="0">
                <a:solidFill>
                  <a:srgbClr val="FFFFFF"/>
                </a:solidFill>
                <a:latin typeface="+mn-lt"/>
              </a:rPr>
              <a:t/>
            </a:r>
            <a:br>
              <a:rPr lang="en-US" sz="4900" i="1" dirty="0">
                <a:solidFill>
                  <a:srgbClr val="FFFFFF"/>
                </a:solidFill>
                <a:latin typeface="+mn-lt"/>
              </a:rPr>
            </a:br>
            <a:r>
              <a:rPr lang="en-US" sz="4900" i="1" dirty="0">
                <a:solidFill>
                  <a:srgbClr val="FFFFFF"/>
                </a:solidFill>
                <a:latin typeface="+mn-lt"/>
              </a:rPr>
              <a:t>April 19, 2022</a:t>
            </a:r>
            <a:br>
              <a:rPr lang="en-US" sz="4900" i="1" dirty="0">
                <a:solidFill>
                  <a:srgbClr val="FFFFFF"/>
                </a:solidFill>
                <a:latin typeface="+mn-lt"/>
              </a:rPr>
            </a:br>
            <a:r>
              <a:rPr lang="en-US" sz="4900" b="1" i="1" dirty="0">
                <a:solidFill>
                  <a:srgbClr val="FFFFFF"/>
                </a:solidFill>
                <a:latin typeface="+mn-lt"/>
              </a:rPr>
              <a:t>WV State </a:t>
            </a:r>
            <a:r>
              <a:rPr lang="en-US" sz="4900" b="1" i="1" dirty="0" smtClean="0">
                <a:solidFill>
                  <a:srgbClr val="FFFFFF"/>
                </a:solidFill>
                <a:latin typeface="+mn-lt"/>
              </a:rPr>
              <a:t>Mitigation Planning Workshop</a:t>
            </a:r>
            <a:endParaRPr lang="en-US" sz="4900" b="1" i="1" dirty="0">
              <a:solidFill>
                <a:srgbClr val="FFFFFF"/>
              </a:solidFill>
              <a:latin typeface="+mn-lt"/>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200" b="0" i="1" u="none" strike="noStrike" kern="1200" cap="none" spc="0" normalizeH="0" baseline="0" noProof="0" dirty="0">
              <a:ln>
                <a:noFill/>
              </a:ln>
              <a:solidFill>
                <a:srgbClr val="FFFFFF"/>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4200" i="1" dirty="0">
              <a:solidFill>
                <a:srgbClr val="FFFFFF"/>
              </a:solidFill>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200" b="0" i="1" u="none" strike="noStrike" kern="1200" cap="none" spc="0" normalizeH="0" baseline="0" noProof="0" dirty="0">
              <a:ln>
                <a:noFill/>
              </a:ln>
              <a:solidFill>
                <a:srgbClr val="FFFFFF"/>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200" b="0" i="1" u="none" strike="noStrike" kern="1200" cap="none" spc="0" normalizeH="0" baseline="0" noProof="0" dirty="0">
              <a:ln>
                <a:noFill/>
              </a:ln>
              <a:solidFill>
                <a:srgbClr val="FFFFFF"/>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4200" i="1" dirty="0">
              <a:solidFill>
                <a:srgbClr val="FFFFFF"/>
              </a:solidFill>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1" u="none" strike="noStrike" kern="1200" cap="none" spc="0" normalizeH="0" baseline="0" noProof="0" dirty="0">
                <a:ln>
                  <a:noFill/>
                </a:ln>
                <a:solidFill>
                  <a:srgbClr val="FFFFFF"/>
                </a:solidFill>
                <a:effectLst/>
                <a:uLnTx/>
                <a:uFillTx/>
                <a:latin typeface="Calibri Light" panose="020F0302020204030204"/>
                <a:ea typeface="+mj-ea"/>
                <a:cs typeface="+mj-cs"/>
                <a:sym typeface="Wingdings" panose="05000000000000000000" pitchFamily="2" charset="2"/>
              </a:rPr>
              <a:t> </a:t>
            </a:r>
            <a:r>
              <a:rPr kumimoji="0" lang="en-US" sz="4200" b="0" i="1" u="none" strike="noStrike" kern="1200" cap="none" spc="0" normalizeH="0" baseline="0" noProof="0" dirty="0">
                <a:ln>
                  <a:noFill/>
                </a:ln>
                <a:solidFill>
                  <a:srgbClr val="FFFFFF"/>
                </a:solidFill>
                <a:effectLst/>
                <a:uLnTx/>
                <a:uFillTx/>
                <a:latin typeface="Calibri Light" panose="020F0302020204030204"/>
                <a:ea typeface="+mj-ea"/>
                <a:cs typeface="+mj-cs"/>
              </a:rPr>
              <a:t>Devastating </a:t>
            </a:r>
            <a:r>
              <a:rPr kumimoji="0" lang="en-US" sz="4200" b="1" i="0" u="none" strike="noStrike" kern="1200" cap="none" spc="0" normalizeH="0" baseline="0" noProof="0" dirty="0">
                <a:ln>
                  <a:noFill/>
                </a:ln>
                <a:solidFill>
                  <a:srgbClr val="FFFFFF"/>
                </a:solidFill>
                <a:effectLst/>
                <a:uLnTx/>
                <a:uFillTx/>
                <a:latin typeface="Calibri Light" panose="020F0302020204030204"/>
                <a:ea typeface="+mj-ea"/>
                <a:cs typeface="+mj-cs"/>
              </a:rPr>
              <a:t>June 2016 Flood</a:t>
            </a:r>
            <a:endParaRPr kumimoji="0" lang="en-US" sz="4200" b="0"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831886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stretch>
            <a:fillRect/>
          </a:stretch>
        </p:blipFill>
        <p:spPr>
          <a:xfrm>
            <a:off x="234171" y="1027414"/>
            <a:ext cx="8603788" cy="572305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2021 R4 Floodplain Building Inventory</a:t>
            </a:r>
          </a:p>
        </p:txBody>
      </p:sp>
      <p:pic>
        <p:nvPicPr>
          <p:cNvPr id="10" name="Picture 9"/>
          <p:cNvPicPr/>
          <p:nvPr/>
        </p:nvPicPr>
        <p:blipFill>
          <a:blip r:embed="rId5"/>
          <a:stretch>
            <a:fillRect/>
          </a:stretch>
        </p:blipFill>
        <p:spPr>
          <a:xfrm>
            <a:off x="298135" y="5571183"/>
            <a:ext cx="2049518" cy="1134682"/>
          </a:xfrm>
          <a:prstGeom prst="rect">
            <a:avLst/>
          </a:prstGeom>
          <a:ln>
            <a:solidFill>
              <a:schemeClr val="tx1"/>
            </a:solidFill>
          </a:ln>
        </p:spPr>
      </p:pic>
      <p:sp>
        <p:nvSpPr>
          <p:cNvPr id="6" name="TextBox 5"/>
          <p:cNvSpPr txBox="1"/>
          <p:nvPr/>
        </p:nvSpPr>
        <p:spPr>
          <a:xfrm>
            <a:off x="6336190" y="2157379"/>
            <a:ext cx="2146329" cy="276999"/>
          </a:xfrm>
          <a:prstGeom prst="rect">
            <a:avLst/>
          </a:prstGeom>
          <a:solidFill>
            <a:schemeClr val="bg2"/>
          </a:solidFill>
        </p:spPr>
        <p:txBody>
          <a:bodyPr wrap="square" rtlCol="0">
            <a:spAutoFit/>
          </a:bodyPr>
          <a:lstStyle/>
          <a:p>
            <a:r>
              <a:rPr lang="en-US" sz="1200" b="1" dirty="0"/>
              <a:t>Vulnerability Risk Assessment</a:t>
            </a:r>
          </a:p>
        </p:txBody>
      </p:sp>
      <p:sp>
        <p:nvSpPr>
          <p:cNvPr id="2" name="TextBox 1"/>
          <p:cNvSpPr txBox="1"/>
          <p:nvPr/>
        </p:nvSpPr>
        <p:spPr>
          <a:xfrm>
            <a:off x="2686051" y="6396335"/>
            <a:ext cx="4762500" cy="246221"/>
          </a:xfrm>
          <a:prstGeom prst="rect">
            <a:avLst/>
          </a:prstGeom>
          <a:solidFill>
            <a:schemeClr val="bg1">
              <a:lumMod val="95000"/>
            </a:schemeClr>
          </a:solidFill>
        </p:spPr>
        <p:txBody>
          <a:bodyPr wrap="square" rtlCol="0">
            <a:spAutoFit/>
          </a:bodyPr>
          <a:lstStyle/>
          <a:p>
            <a:r>
              <a:rPr lang="en-US" sz="1000" dirty="0">
                <a:hlinkClick r:id="rId6"/>
              </a:rPr>
              <a:t>https://www.mapwv.gov/flood/map/?wkid=102100&amp;x=-8985707&amp;y=4589317&amp;l=3&amp;v=2</a:t>
            </a:r>
            <a:endParaRPr lang="en-US" sz="1000" dirty="0"/>
          </a:p>
        </p:txBody>
      </p:sp>
      <p:sp>
        <p:nvSpPr>
          <p:cNvPr id="4" name="TextBox 3"/>
          <p:cNvSpPr txBox="1"/>
          <p:nvPr/>
        </p:nvSpPr>
        <p:spPr>
          <a:xfrm>
            <a:off x="2276475" y="2167110"/>
            <a:ext cx="3962400" cy="830997"/>
          </a:xfrm>
          <a:prstGeom prst="rect">
            <a:avLst/>
          </a:prstGeom>
          <a:solidFill>
            <a:srgbClr val="FFFF00"/>
          </a:solidFill>
          <a:ln>
            <a:solidFill>
              <a:srgbClr val="FFFF00"/>
            </a:solidFill>
          </a:ln>
        </p:spPr>
        <p:txBody>
          <a:bodyPr wrap="square" rtlCol="0">
            <a:spAutoFit/>
          </a:bodyPr>
          <a:lstStyle/>
          <a:p>
            <a:r>
              <a:rPr lang="en-US" sz="1600" dirty="0"/>
              <a:t>Enhanced inventory of more than 98,000 building in high-risk floodplains completed by WVU in 2021 and published to </a:t>
            </a:r>
            <a:r>
              <a:rPr lang="en-US" sz="1600" dirty="0">
                <a:hlinkClick r:id="rId7"/>
              </a:rPr>
              <a:t>WV Flood Tool</a:t>
            </a:r>
            <a:endParaRPr lang="en-US" sz="1600" dirty="0"/>
          </a:p>
        </p:txBody>
      </p:sp>
      <p:sp>
        <p:nvSpPr>
          <p:cNvPr id="7" name="TextBox 6"/>
          <p:cNvSpPr txBox="1"/>
          <p:nvPr/>
        </p:nvSpPr>
        <p:spPr>
          <a:xfrm>
            <a:off x="3343274" y="1258708"/>
            <a:ext cx="5257801" cy="338554"/>
          </a:xfrm>
          <a:prstGeom prst="rect">
            <a:avLst/>
          </a:prstGeom>
          <a:solidFill>
            <a:schemeClr val="accent1">
              <a:lumMod val="20000"/>
              <a:lumOff val="80000"/>
            </a:schemeClr>
          </a:solidFill>
        </p:spPr>
        <p:txBody>
          <a:bodyPr wrap="square" rtlCol="0">
            <a:spAutoFit/>
          </a:bodyPr>
          <a:lstStyle/>
          <a:p>
            <a:r>
              <a:rPr lang="en-US" sz="1600" dirty="0"/>
              <a:t>Refer to </a:t>
            </a:r>
            <a:r>
              <a:rPr lang="en-US" sz="1600" dirty="0">
                <a:hlinkClick r:id="rId3"/>
              </a:rPr>
              <a:t>Overview</a:t>
            </a:r>
            <a:r>
              <a:rPr lang="en-US" sz="1600" dirty="0"/>
              <a:t> and Other </a:t>
            </a:r>
            <a:r>
              <a:rPr lang="en-US" sz="1600" dirty="0">
                <a:hlinkClick r:id="rId8"/>
              </a:rPr>
              <a:t>Resources </a:t>
            </a:r>
            <a:r>
              <a:rPr lang="en-US" sz="1600" dirty="0"/>
              <a:t>about </a:t>
            </a:r>
            <a:r>
              <a:rPr lang="en-US" sz="1600" dirty="0">
                <a:hlinkClick r:id="rId9"/>
              </a:rPr>
              <a:t>WV Flood Tool</a:t>
            </a:r>
            <a:endParaRPr lang="en-US" sz="1600" dirty="0"/>
          </a:p>
        </p:txBody>
      </p:sp>
    </p:spTree>
    <p:extLst>
      <p:ext uri="{BB962C8B-B14F-4D97-AF65-F5344CB8AC3E}">
        <p14:creationId xmlns:p14="http://schemas.microsoft.com/office/powerpoint/2010/main" val="16808741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1048154"/>
            <a:ext cx="7417120" cy="5695545"/>
          </a:xfrm>
          <a:prstGeom prst="rect">
            <a:avLst/>
          </a:prstGeom>
          <a:solidFill>
            <a:schemeClr val="tx1"/>
          </a:solidFill>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Historical Structures (Building Year)</a:t>
            </a:r>
          </a:p>
        </p:txBody>
      </p:sp>
      <p:sp>
        <p:nvSpPr>
          <p:cNvPr id="9" name="Rectangle 8"/>
          <p:cNvSpPr/>
          <p:nvPr/>
        </p:nvSpPr>
        <p:spPr>
          <a:xfrm>
            <a:off x="876300" y="1167081"/>
            <a:ext cx="2324099" cy="1244893"/>
          </a:xfrm>
          <a:prstGeom prst="rect">
            <a:avLst/>
          </a:prstGeom>
          <a:solidFill>
            <a:schemeClr val="accent1">
              <a:lumMod val="20000"/>
              <a:lumOff val="80000"/>
            </a:schemeClr>
          </a:solidFill>
        </p:spPr>
        <p:txBody>
          <a:bodyPr wrap="square">
            <a:spAutoFit/>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The towns of </a:t>
            </a:r>
            <a:r>
              <a:rPr lang="en-US" sz="1400"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Mount Hope</a:t>
            </a:r>
            <a:r>
              <a:rPr lang="en-US" sz="1400" dirty="0">
                <a:latin typeface="Calibri" panose="020F0502020204030204" pitchFamily="34" charset="0"/>
                <a:ea typeface="Calibri" panose="020F0502020204030204" pitchFamily="34" charset="0"/>
                <a:cs typeface="Times New Roman" panose="02020603050405020304" pitchFamily="18" charset="0"/>
              </a:rPr>
              <a:t> and </a:t>
            </a:r>
            <a:r>
              <a:rPr lang="en-US" sz="1400"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Ronceverte </a:t>
            </a:r>
            <a:r>
              <a:rPr lang="en-US" sz="1400" dirty="0">
                <a:latin typeface="Calibri" panose="020F0502020204030204" pitchFamily="34" charset="0"/>
                <a:ea typeface="Calibri" panose="020F0502020204030204" pitchFamily="34" charset="0"/>
                <a:cs typeface="Times New Roman" panose="02020603050405020304" pitchFamily="18" charset="0"/>
              </a:rPr>
              <a:t>are two of the oldest communities in the region with </a:t>
            </a:r>
            <a:r>
              <a:rPr lang="en-US" sz="1400" i="1" dirty="0">
                <a:latin typeface="Calibri" panose="020F0502020204030204" pitchFamily="34" charset="0"/>
                <a:ea typeface="Calibri" panose="020F0502020204030204" pitchFamily="34" charset="0"/>
                <a:cs typeface="Times New Roman" panose="02020603050405020304" pitchFamily="18" charset="0"/>
              </a:rPr>
              <a:t>building year median values</a:t>
            </a:r>
            <a:r>
              <a:rPr lang="en-US" sz="1400" dirty="0">
                <a:latin typeface="Calibri" panose="020F0502020204030204" pitchFamily="34" charset="0"/>
                <a:ea typeface="Calibri" panose="020F0502020204030204" pitchFamily="34" charset="0"/>
                <a:cs typeface="Times New Roman" panose="02020603050405020304" pitchFamily="18" charset="0"/>
              </a:rPr>
              <a:t> of 1920</a:t>
            </a:r>
          </a:p>
        </p:txBody>
      </p:sp>
      <p:sp>
        <p:nvSpPr>
          <p:cNvPr id="8" name="Oval 7"/>
          <p:cNvSpPr/>
          <p:nvPr/>
        </p:nvSpPr>
        <p:spPr>
          <a:xfrm>
            <a:off x="3163455" y="5317103"/>
            <a:ext cx="249946" cy="224716"/>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008588" y="5552627"/>
            <a:ext cx="249946" cy="224716"/>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93454" y="5317103"/>
            <a:ext cx="1154545" cy="307777"/>
          </a:xfrm>
          <a:prstGeom prst="rect">
            <a:avLst/>
          </a:prstGeom>
          <a:solidFill>
            <a:schemeClr val="tx2"/>
          </a:solidFill>
        </p:spPr>
        <p:txBody>
          <a:bodyPr wrap="square" rtlCol="0">
            <a:spAutoFit/>
          </a:bodyPr>
          <a:lstStyle/>
          <a:p>
            <a:r>
              <a:rPr lang="en-US" sz="1400" dirty="0">
                <a:solidFill>
                  <a:schemeClr val="bg1"/>
                </a:solidFill>
              </a:rPr>
              <a:t>Mount Hope</a:t>
            </a:r>
          </a:p>
        </p:txBody>
      </p:sp>
      <p:sp>
        <p:nvSpPr>
          <p:cNvPr id="11" name="TextBox 10"/>
          <p:cNvSpPr txBox="1"/>
          <p:nvPr/>
        </p:nvSpPr>
        <p:spPr>
          <a:xfrm>
            <a:off x="3893288" y="5801919"/>
            <a:ext cx="1020458" cy="307777"/>
          </a:xfrm>
          <a:prstGeom prst="rect">
            <a:avLst/>
          </a:prstGeom>
          <a:solidFill>
            <a:schemeClr val="tx2"/>
          </a:solidFill>
        </p:spPr>
        <p:txBody>
          <a:bodyPr wrap="square" rtlCol="0">
            <a:spAutoFit/>
          </a:bodyPr>
          <a:lstStyle/>
          <a:p>
            <a:r>
              <a:rPr lang="en-US" sz="1400" dirty="0">
                <a:solidFill>
                  <a:schemeClr val="bg1"/>
                </a:solidFill>
              </a:rPr>
              <a:t>Ronceverte</a:t>
            </a:r>
          </a:p>
        </p:txBody>
      </p:sp>
      <p:sp>
        <p:nvSpPr>
          <p:cNvPr id="3" name="TextBox 2">
            <a:extLst>
              <a:ext uri="{FF2B5EF4-FFF2-40B4-BE49-F238E27FC236}">
                <a16:creationId xmlns:a16="http://schemas.microsoft.com/office/drawing/2014/main" id="{1EE1D993-83DD-42C0-837C-82B132D9DBBC}"/>
              </a:ext>
            </a:extLst>
          </p:cNvPr>
          <p:cNvSpPr txBox="1"/>
          <p:nvPr/>
        </p:nvSpPr>
        <p:spPr>
          <a:xfrm>
            <a:off x="876300" y="6260277"/>
            <a:ext cx="750277"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9993351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Historical Community Assets</a:t>
            </a:r>
          </a:p>
        </p:txBody>
      </p:sp>
      <p:pic>
        <p:nvPicPr>
          <p:cNvPr id="3" name="Picture 2"/>
          <p:cNvPicPr/>
          <p:nvPr/>
        </p:nvPicPr>
        <p:blipFill rotWithShape="1">
          <a:blip r:embed="rId3">
            <a:extLst>
              <a:ext uri="{28A0092B-C50C-407E-A947-70E740481C1C}">
                <a14:useLocalDpi xmlns:a14="http://schemas.microsoft.com/office/drawing/2010/main" val="0"/>
              </a:ext>
            </a:extLst>
          </a:blip>
          <a:srcRect l="76840"/>
          <a:stretch/>
        </p:blipFill>
        <p:spPr>
          <a:xfrm>
            <a:off x="465483" y="5101426"/>
            <a:ext cx="1801339" cy="1644449"/>
          </a:xfrm>
          <a:prstGeom prst="rect">
            <a:avLst/>
          </a:prstGeom>
        </p:spPr>
      </p:pic>
      <p:sp>
        <p:nvSpPr>
          <p:cNvPr id="4" name="Rectangle 3"/>
          <p:cNvSpPr/>
          <p:nvPr/>
        </p:nvSpPr>
        <p:spPr>
          <a:xfrm>
            <a:off x="2280412" y="5610280"/>
            <a:ext cx="6403023" cy="738664"/>
          </a:xfrm>
          <a:prstGeom prst="rect">
            <a:avLst/>
          </a:prstGeom>
          <a:solidFill>
            <a:schemeClr val="accent6">
              <a:lumMod val="20000"/>
              <a:lumOff val="80000"/>
            </a:schemeClr>
          </a:solidFill>
        </p:spPr>
        <p:txBody>
          <a:bodyPr wrap="square">
            <a:spAutoFit/>
          </a:bodyPr>
          <a:lstStyle/>
          <a:p>
            <a:r>
              <a:rPr lang="en-US" sz="1400" dirty="0">
                <a:latin typeface="Calibri" panose="020F0502020204030204" pitchFamily="34" charset="0"/>
                <a:ea typeface="Calibri" panose="020F0502020204030204" pitchFamily="34" charset="0"/>
                <a:cs typeface="Times New Roman" panose="02020603050405020304" pitchFamily="18" charset="0"/>
              </a:rPr>
              <a:t>Mitigation:  A designated historic structure can obtain the benefit of subsidized flood insurance through the NFIP even if it has been substantially improved or substantially damaged so long as the building maintains its historic designation.</a:t>
            </a:r>
            <a:endParaRPr lang="en-US" sz="1400" dirty="0"/>
          </a:p>
        </p:txBody>
      </p:sp>
      <p:graphicFrame>
        <p:nvGraphicFramePr>
          <p:cNvPr id="10" name="Table 9"/>
          <p:cNvGraphicFramePr>
            <a:graphicFrameLocks noGrp="1"/>
          </p:cNvGraphicFramePr>
          <p:nvPr/>
        </p:nvGraphicFramePr>
        <p:xfrm>
          <a:off x="510986" y="1410324"/>
          <a:ext cx="8172449" cy="1761363"/>
        </p:xfrm>
        <a:graphic>
          <a:graphicData uri="http://schemas.openxmlformats.org/drawingml/2006/table">
            <a:tbl>
              <a:tblPr firstRow="1" firstCol="1" bandRow="1"/>
              <a:tblGrid>
                <a:gridCol w="1344008">
                  <a:extLst>
                    <a:ext uri="{9D8B030D-6E8A-4147-A177-3AD203B41FA5}">
                      <a16:colId xmlns:a16="http://schemas.microsoft.com/office/drawing/2014/main" val="1314304824"/>
                    </a:ext>
                  </a:extLst>
                </a:gridCol>
                <a:gridCol w="1102527">
                  <a:extLst>
                    <a:ext uri="{9D8B030D-6E8A-4147-A177-3AD203B41FA5}">
                      <a16:colId xmlns:a16="http://schemas.microsoft.com/office/drawing/2014/main" val="2297989225"/>
                    </a:ext>
                  </a:extLst>
                </a:gridCol>
                <a:gridCol w="2387487">
                  <a:extLst>
                    <a:ext uri="{9D8B030D-6E8A-4147-A177-3AD203B41FA5}">
                      <a16:colId xmlns:a16="http://schemas.microsoft.com/office/drawing/2014/main" val="4102038476"/>
                    </a:ext>
                  </a:extLst>
                </a:gridCol>
                <a:gridCol w="1348414">
                  <a:extLst>
                    <a:ext uri="{9D8B030D-6E8A-4147-A177-3AD203B41FA5}">
                      <a16:colId xmlns:a16="http://schemas.microsoft.com/office/drawing/2014/main" val="1875717972"/>
                    </a:ext>
                  </a:extLst>
                </a:gridCol>
                <a:gridCol w="634548">
                  <a:extLst>
                    <a:ext uri="{9D8B030D-6E8A-4147-A177-3AD203B41FA5}">
                      <a16:colId xmlns:a16="http://schemas.microsoft.com/office/drawing/2014/main" val="1387091249"/>
                    </a:ext>
                  </a:extLst>
                </a:gridCol>
                <a:gridCol w="634548">
                  <a:extLst>
                    <a:ext uri="{9D8B030D-6E8A-4147-A177-3AD203B41FA5}">
                      <a16:colId xmlns:a16="http://schemas.microsoft.com/office/drawing/2014/main" val="2303938318"/>
                    </a:ext>
                  </a:extLst>
                </a:gridCol>
                <a:gridCol w="720917">
                  <a:extLst>
                    <a:ext uri="{9D8B030D-6E8A-4147-A177-3AD203B41FA5}">
                      <a16:colId xmlns:a16="http://schemas.microsoft.com/office/drawing/2014/main" val="2237430896"/>
                    </a:ext>
                  </a:extLst>
                </a:gridCol>
              </a:tblGrid>
              <a:tr h="137160">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Name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Type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Flood Tool Link</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Flood Depth</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Damage Percent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70175364"/>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 Historic District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7830830"/>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Bank of Glen Jean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3373355"/>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 Historic District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National Register</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656802"/>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 Historic District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National Register</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12015"/>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 Historic District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National Register</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FT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6178268"/>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 Historic District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National Register</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9"/>
                        </a:rPr>
                        <a:t>FT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176097"/>
                  </a:ext>
                </a:extLst>
              </a:tr>
            </a:tbl>
          </a:graphicData>
        </a:graphic>
      </p:graphicFrame>
      <p:sp>
        <p:nvSpPr>
          <p:cNvPr id="14" name="TextBox 13"/>
          <p:cNvSpPr txBox="1"/>
          <p:nvPr/>
        </p:nvSpPr>
        <p:spPr>
          <a:xfrm>
            <a:off x="3354695" y="1040992"/>
            <a:ext cx="3008005" cy="369332"/>
          </a:xfrm>
          <a:prstGeom prst="rect">
            <a:avLst/>
          </a:prstGeom>
          <a:noFill/>
        </p:spPr>
        <p:txBody>
          <a:bodyPr wrap="square" rtlCol="0">
            <a:spAutoFit/>
          </a:bodyPr>
          <a:lstStyle/>
          <a:p>
            <a:r>
              <a:rPr lang="en-US" b="1" dirty="0"/>
              <a:t>Historical Buildings </a:t>
            </a:r>
            <a:r>
              <a:rPr lang="en-US" dirty="0"/>
              <a:t>(Region 4)</a:t>
            </a:r>
          </a:p>
        </p:txBody>
      </p:sp>
      <p:sp>
        <p:nvSpPr>
          <p:cNvPr id="15" name="TextBox 14"/>
          <p:cNvSpPr txBox="1"/>
          <p:nvPr/>
        </p:nvSpPr>
        <p:spPr>
          <a:xfrm>
            <a:off x="510986" y="3136354"/>
            <a:ext cx="4251514" cy="553998"/>
          </a:xfrm>
          <a:prstGeom prst="rect">
            <a:avLst/>
          </a:prstGeom>
          <a:noFill/>
        </p:spPr>
        <p:txBody>
          <a:bodyPr wrap="square" rtlCol="0">
            <a:spAutoFit/>
          </a:bodyPr>
          <a:lstStyle/>
          <a:p>
            <a:r>
              <a:rPr lang="en-US" sz="1000" dirty="0"/>
              <a:t>Source Data: </a:t>
            </a:r>
            <a:r>
              <a:rPr lang="en-US" sz="1000" dirty="0">
                <a:hlinkClick r:id="rId10"/>
              </a:rPr>
              <a:t>https://data.wvgis.wvu.edu/pub/RA/State/BL/CommunityAsset/</a:t>
            </a:r>
            <a:r>
              <a:rPr lang="en-US" sz="1000" dirty="0"/>
              <a:t>  </a:t>
            </a:r>
          </a:p>
          <a:p>
            <a:r>
              <a:rPr lang="en-US" sz="1000" dirty="0"/>
              <a:t>* Unincorporated Area</a:t>
            </a:r>
          </a:p>
          <a:p>
            <a:r>
              <a:rPr lang="en-US" sz="1000" dirty="0"/>
              <a:t>** Split Community</a:t>
            </a:r>
          </a:p>
        </p:txBody>
      </p:sp>
      <p:sp>
        <p:nvSpPr>
          <p:cNvPr id="2" name="Rectangle 1"/>
          <p:cNvSpPr/>
          <p:nvPr/>
        </p:nvSpPr>
        <p:spPr>
          <a:xfrm>
            <a:off x="465483" y="3722325"/>
            <a:ext cx="8202266" cy="1169551"/>
          </a:xfrm>
          <a:prstGeom prst="rect">
            <a:avLst/>
          </a:prstGeom>
          <a:solidFill>
            <a:schemeClr val="accent2">
              <a:lumMod val="20000"/>
              <a:lumOff val="80000"/>
            </a:schemeClr>
          </a:solidFill>
        </p:spPr>
        <p:txBody>
          <a:bodyPr wrap="square">
            <a:spAutoFit/>
          </a:bodyPr>
          <a:lstStyle/>
          <a:p>
            <a:r>
              <a:rPr lang="en-US" sz="1400" dirty="0">
                <a:solidFill>
                  <a:srgbClr val="C00000"/>
                </a:solidFill>
                <a:latin typeface="Calibri" panose="020F0502020204030204" pitchFamily="34" charset="0"/>
                <a:ea typeface="Calibri" panose="020F0502020204030204" pitchFamily="34" charset="0"/>
                <a:cs typeface="Arial" panose="020B0604020202020204" pitchFamily="34" charset="0"/>
              </a:rPr>
              <a:t>Risk Assessment: </a:t>
            </a:r>
            <a:r>
              <a:rPr lang="en-US" sz="1400" dirty="0">
                <a:latin typeface="Calibri" panose="020F0502020204030204" pitchFamily="34" charset="0"/>
                <a:ea typeface="Calibri" panose="020F0502020204030204" pitchFamily="34" charset="0"/>
                <a:cs typeface="Arial" panose="020B0604020202020204" pitchFamily="34" charset="0"/>
              </a:rPr>
              <a:t> Buildings identified within National Register Areas or registered historic districts are older than 1930.  </a:t>
            </a:r>
            <a:r>
              <a:rPr lang="en-US" sz="1400" b="1" dirty="0">
                <a:solidFill>
                  <a:srgbClr val="1F3864"/>
                </a:solidFill>
                <a:latin typeface="Calibri" panose="020F0502020204030204" pitchFamily="34" charset="0"/>
                <a:ea typeface="Calibri" panose="020F0502020204030204" pitchFamily="34" charset="0"/>
                <a:cs typeface="Arial" panose="020B0604020202020204" pitchFamily="34" charset="0"/>
              </a:rPr>
              <a:t>Greenbrier County</a:t>
            </a:r>
            <a:r>
              <a:rPr lang="en-US" sz="1400" dirty="0">
                <a:latin typeface="Calibri" panose="020F0502020204030204" pitchFamily="34" charset="0"/>
                <a:ea typeface="Calibri" panose="020F0502020204030204" pitchFamily="34" charset="0"/>
                <a:cs typeface="Arial" panose="020B0604020202020204" pitchFamily="34" charset="0"/>
              </a:rPr>
              <a:t> is ranked 7</a:t>
            </a:r>
            <a:r>
              <a:rPr lang="en-US" sz="1400" baseline="30000" dirty="0">
                <a:latin typeface="Calibri" panose="020F0502020204030204" pitchFamily="34" charset="0"/>
                <a:ea typeface="Calibri" panose="020F0502020204030204" pitchFamily="34" charset="0"/>
                <a:cs typeface="Arial" panose="020B0604020202020204" pitchFamily="34" charset="0"/>
              </a:rPr>
              <a:t>th</a:t>
            </a:r>
            <a:r>
              <a:rPr lang="en-US" sz="1400" dirty="0">
                <a:latin typeface="Calibri" panose="020F0502020204030204" pitchFamily="34" charset="0"/>
                <a:ea typeface="Calibri" panose="020F0502020204030204" pitchFamily="34" charset="0"/>
                <a:cs typeface="Arial" panose="020B0604020202020204" pitchFamily="34" charset="0"/>
              </a:rPr>
              <a:t> in the State as having the most historical buildings (n=56) in the high-risk floodplain of which the majority are located in the city of </a:t>
            </a:r>
            <a:r>
              <a:rPr lang="en-US" sz="1400" b="1" dirty="0">
                <a:solidFill>
                  <a:srgbClr val="1F3864"/>
                </a:solidFill>
                <a:latin typeface="Calibri" panose="020F0502020204030204" pitchFamily="34" charset="0"/>
                <a:ea typeface="Calibri" panose="020F0502020204030204" pitchFamily="34" charset="0"/>
                <a:cs typeface="Arial" panose="020B0604020202020204" pitchFamily="34" charset="0"/>
              </a:rPr>
              <a:t>Ronceverte</a:t>
            </a:r>
            <a:r>
              <a:rPr lang="en-US" sz="1400" dirty="0">
                <a:latin typeface="Calibri" panose="020F0502020204030204" pitchFamily="34" charset="0"/>
                <a:ea typeface="Calibri" panose="020F0502020204030204" pitchFamily="34" charset="0"/>
                <a:cs typeface="Arial" panose="020B0604020202020204" pitchFamily="34" charset="0"/>
              </a:rPr>
              <a:t> (ranked 14</a:t>
            </a:r>
            <a:r>
              <a:rPr lang="en-US" sz="1400" baseline="30000" dirty="0">
                <a:latin typeface="Calibri" panose="020F0502020204030204" pitchFamily="34" charset="0"/>
                <a:ea typeface="Calibri" panose="020F0502020204030204" pitchFamily="34" charset="0"/>
                <a:cs typeface="Arial" panose="020B0604020202020204" pitchFamily="34" charset="0"/>
              </a:rPr>
              <a:t>th</a:t>
            </a:r>
            <a:r>
              <a:rPr lang="en-US" sz="1400" dirty="0">
                <a:latin typeface="Calibri" panose="020F0502020204030204" pitchFamily="34" charset="0"/>
                <a:ea typeface="Calibri" panose="020F0502020204030204" pitchFamily="34" charset="0"/>
                <a:cs typeface="Arial" panose="020B0604020202020204" pitchFamily="34" charset="0"/>
              </a:rPr>
              <a:t> of all incorporated areas).  The split community of </a:t>
            </a:r>
            <a:r>
              <a:rPr lang="en-US" sz="1400" b="1" dirty="0">
                <a:solidFill>
                  <a:srgbClr val="1F3864"/>
                </a:solidFill>
                <a:latin typeface="Calibri" panose="020F0502020204030204" pitchFamily="34" charset="0"/>
                <a:ea typeface="Calibri" panose="020F0502020204030204" pitchFamily="34" charset="0"/>
                <a:cs typeface="Arial" panose="020B0604020202020204" pitchFamily="34" charset="0"/>
              </a:rPr>
              <a:t>Alderson </a:t>
            </a:r>
            <a:r>
              <a:rPr lang="en-US" sz="1400" dirty="0">
                <a:latin typeface="Calibri" panose="020F0502020204030204" pitchFamily="34" charset="0"/>
                <a:ea typeface="Calibri" panose="020F0502020204030204" pitchFamily="34" charset="0"/>
                <a:cs typeface="Arial" panose="020B0604020202020204" pitchFamily="34" charset="0"/>
              </a:rPr>
              <a:t>and the city of</a:t>
            </a:r>
            <a:r>
              <a:rPr lang="en-US" sz="1400" b="1" dirty="0">
                <a:solidFill>
                  <a:srgbClr val="1F3864"/>
                </a:solidFill>
                <a:latin typeface="Calibri" panose="020F0502020204030204" pitchFamily="34" charset="0"/>
                <a:ea typeface="Calibri" panose="020F0502020204030204" pitchFamily="34" charset="0"/>
                <a:cs typeface="Arial" panose="020B0604020202020204" pitchFamily="34" charset="0"/>
              </a:rPr>
              <a:t> Mount Hope </a:t>
            </a:r>
            <a:r>
              <a:rPr lang="en-US" sz="1400" dirty="0">
                <a:latin typeface="Calibri" panose="020F0502020204030204" pitchFamily="34" charset="0"/>
                <a:ea typeface="Calibri" panose="020F0502020204030204" pitchFamily="34" charset="0"/>
                <a:cs typeface="Arial" panose="020B0604020202020204" pitchFamily="34" charset="0"/>
              </a:rPr>
              <a:t>also have significant numbers of historical buildings in the high-risk floodplain (18 and 16 rank respectively). </a:t>
            </a:r>
            <a:endParaRPr lang="en-US" sz="1400" dirty="0"/>
          </a:p>
        </p:txBody>
      </p:sp>
    </p:spTree>
    <p:extLst>
      <p:ext uri="{BB962C8B-B14F-4D97-AF65-F5344CB8AC3E}">
        <p14:creationId xmlns:p14="http://schemas.microsoft.com/office/powerpoint/2010/main" val="5264110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National Register Areas</a:t>
            </a:r>
          </a:p>
        </p:txBody>
      </p:sp>
      <p:graphicFrame>
        <p:nvGraphicFramePr>
          <p:cNvPr id="8" name="Table 7"/>
          <p:cNvGraphicFramePr>
            <a:graphicFrameLocks noGrp="1"/>
          </p:cNvGraphicFramePr>
          <p:nvPr/>
        </p:nvGraphicFramePr>
        <p:xfrm>
          <a:off x="752474" y="1522918"/>
          <a:ext cx="7886701" cy="1345438"/>
        </p:xfrm>
        <a:graphic>
          <a:graphicData uri="http://schemas.openxmlformats.org/drawingml/2006/table">
            <a:tbl>
              <a:tblPr firstRow="1" firstCol="1" bandRow="1"/>
              <a:tblGrid>
                <a:gridCol w="1457194">
                  <a:extLst>
                    <a:ext uri="{9D8B030D-6E8A-4147-A177-3AD203B41FA5}">
                      <a16:colId xmlns:a16="http://schemas.microsoft.com/office/drawing/2014/main" val="20357008"/>
                    </a:ext>
                  </a:extLst>
                </a:gridCol>
                <a:gridCol w="1022875">
                  <a:extLst>
                    <a:ext uri="{9D8B030D-6E8A-4147-A177-3AD203B41FA5}">
                      <a16:colId xmlns:a16="http://schemas.microsoft.com/office/drawing/2014/main" val="3455776246"/>
                    </a:ext>
                  </a:extLst>
                </a:gridCol>
                <a:gridCol w="3653130">
                  <a:extLst>
                    <a:ext uri="{9D8B030D-6E8A-4147-A177-3AD203B41FA5}">
                      <a16:colId xmlns:a16="http://schemas.microsoft.com/office/drawing/2014/main" val="130791793"/>
                    </a:ext>
                  </a:extLst>
                </a:gridCol>
                <a:gridCol w="1022875">
                  <a:extLst>
                    <a:ext uri="{9D8B030D-6E8A-4147-A177-3AD203B41FA5}">
                      <a16:colId xmlns:a16="http://schemas.microsoft.com/office/drawing/2014/main" val="3573793328"/>
                    </a:ext>
                  </a:extLst>
                </a:gridCol>
                <a:gridCol w="730627">
                  <a:extLst>
                    <a:ext uri="{9D8B030D-6E8A-4147-A177-3AD203B41FA5}">
                      <a16:colId xmlns:a16="http://schemas.microsoft.com/office/drawing/2014/main" val="58651864"/>
                    </a:ext>
                  </a:extLst>
                </a:gridCol>
              </a:tblGrid>
              <a:tr h="137160">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Historic Name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Bldg. Points in NR Area </a:t>
                      </a:r>
                      <a:r>
                        <a:rPr lang="en-US"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(estimate)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Flood Tool Link</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373057846"/>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 Historic District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3574601"/>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 Historic District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8783498"/>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 Historic District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FT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2248196"/>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Richwood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Downtown Richwood Historic District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691335"/>
                  </a:ext>
                </a:extLst>
              </a:tr>
            </a:tbl>
          </a:graphicData>
        </a:graphic>
      </p:graphicFrame>
      <p:sp>
        <p:nvSpPr>
          <p:cNvPr id="12" name="Rectangle 11"/>
          <p:cNvSpPr/>
          <p:nvPr/>
        </p:nvSpPr>
        <p:spPr>
          <a:xfrm>
            <a:off x="752475" y="3003058"/>
            <a:ext cx="7886700" cy="523220"/>
          </a:xfrm>
          <a:prstGeom prst="rect">
            <a:avLst/>
          </a:prstGeom>
          <a:solidFill>
            <a:schemeClr val="accent2">
              <a:lumMod val="20000"/>
              <a:lumOff val="80000"/>
            </a:schemeClr>
          </a:solidFill>
        </p:spPr>
        <p:txBody>
          <a:bodyPr wrap="square">
            <a:spAutoFit/>
          </a:bodyPr>
          <a:lstStyle/>
          <a:p>
            <a:r>
              <a:rPr lang="en-US" sz="1400" dirty="0">
                <a:solidFill>
                  <a:srgbClr val="C00000"/>
                </a:solidFill>
                <a:latin typeface="Calibri" panose="020F0502020204030204" pitchFamily="34" charset="0"/>
                <a:ea typeface="Calibri" panose="020F0502020204030204" pitchFamily="34" charset="0"/>
                <a:cs typeface="Arial" panose="020B0604020202020204" pitchFamily="34" charset="0"/>
              </a:rPr>
              <a:t>Risk Assessment:  </a:t>
            </a:r>
            <a:r>
              <a:rPr lang="en-US" sz="1400" dirty="0">
                <a:latin typeface="Calibri" panose="020F0502020204030204" pitchFamily="34" charset="0"/>
                <a:ea typeface="Calibri" panose="020F0502020204030204" pitchFamily="34" charset="0"/>
                <a:cs typeface="Arial" panose="020B0604020202020204" pitchFamily="34" charset="0"/>
              </a:rPr>
              <a:t>For communities with the most National Register Areas in the State that intersect the 1% floodplain, </a:t>
            </a:r>
            <a:r>
              <a:rPr lang="en-US" sz="1400" b="1" dirty="0">
                <a:solidFill>
                  <a:srgbClr val="1F3864"/>
                </a:solidFill>
                <a:latin typeface="Calibri" panose="020F0502020204030204" pitchFamily="34" charset="0"/>
                <a:ea typeface="Calibri" panose="020F0502020204030204" pitchFamily="34" charset="0"/>
                <a:cs typeface="Arial" panose="020B0604020202020204" pitchFamily="34" charset="0"/>
              </a:rPr>
              <a:t>Greenbrier County</a:t>
            </a:r>
            <a:r>
              <a:rPr lang="en-US" sz="1400" dirty="0">
                <a:latin typeface="Calibri" panose="020F0502020204030204" pitchFamily="34" charset="0"/>
                <a:ea typeface="Calibri" panose="020F0502020204030204" pitchFamily="34" charset="0"/>
                <a:cs typeface="Arial" panose="020B0604020202020204" pitchFamily="34" charset="0"/>
              </a:rPr>
              <a:t> (12 NR Areas) is ranked 4th and </a:t>
            </a:r>
            <a:r>
              <a:rPr lang="en-US" sz="1400" b="1" dirty="0">
                <a:solidFill>
                  <a:srgbClr val="1F3864"/>
                </a:solidFill>
                <a:latin typeface="Calibri" panose="020F0502020204030204" pitchFamily="34" charset="0"/>
                <a:ea typeface="Calibri" panose="020F0502020204030204" pitchFamily="34" charset="0"/>
                <a:cs typeface="Arial" panose="020B0604020202020204" pitchFamily="34" charset="0"/>
              </a:rPr>
              <a:t>Fayette County</a:t>
            </a:r>
            <a:r>
              <a:rPr lang="en-US" sz="1400" dirty="0">
                <a:latin typeface="Calibri" panose="020F0502020204030204" pitchFamily="34" charset="0"/>
                <a:ea typeface="Calibri" panose="020F0502020204030204" pitchFamily="34" charset="0"/>
                <a:cs typeface="Arial" panose="020B0604020202020204" pitchFamily="34" charset="0"/>
              </a:rPr>
              <a:t> (7 NR Areas) ranked 7th</a:t>
            </a:r>
            <a:endParaRPr lang="en-US" sz="1400" dirty="0"/>
          </a:p>
        </p:txBody>
      </p:sp>
      <p:pic>
        <p:nvPicPr>
          <p:cNvPr id="1026" name="Picture 2" descr="Ronceverte WV Depot - Street Vie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9709" y="3788634"/>
            <a:ext cx="3799466" cy="25416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404665" y="6330269"/>
            <a:ext cx="2733056" cy="369332"/>
          </a:xfrm>
          <a:prstGeom prst="rect">
            <a:avLst/>
          </a:prstGeom>
        </p:spPr>
        <p:txBody>
          <a:bodyPr wrap="none">
            <a:spAutoFit/>
          </a:bodyPr>
          <a:lstStyle/>
          <a:p>
            <a:r>
              <a:rPr lang="en-US" dirty="0"/>
              <a:t>Ronceverte Historic District</a:t>
            </a:r>
          </a:p>
        </p:txBody>
      </p:sp>
      <p:pic>
        <p:nvPicPr>
          <p:cNvPr id="16" name="Picture 15"/>
          <p:cNvPicPr>
            <a:picLocks noChangeAspect="1"/>
          </p:cNvPicPr>
          <p:nvPr/>
        </p:nvPicPr>
        <p:blipFill>
          <a:blip r:embed="rId8"/>
          <a:stretch>
            <a:fillRect/>
          </a:stretch>
        </p:blipFill>
        <p:spPr>
          <a:xfrm>
            <a:off x="752474" y="3796268"/>
            <a:ext cx="3436946" cy="2541635"/>
          </a:xfrm>
          <a:prstGeom prst="rect">
            <a:avLst/>
          </a:prstGeom>
        </p:spPr>
      </p:pic>
      <p:sp>
        <p:nvSpPr>
          <p:cNvPr id="19" name="Rectangle 18"/>
          <p:cNvSpPr/>
          <p:nvPr/>
        </p:nvSpPr>
        <p:spPr>
          <a:xfrm>
            <a:off x="1329744" y="6330269"/>
            <a:ext cx="2502480" cy="369332"/>
          </a:xfrm>
          <a:prstGeom prst="rect">
            <a:avLst/>
          </a:prstGeom>
        </p:spPr>
        <p:txBody>
          <a:bodyPr wrap="none">
            <a:spAutoFit/>
          </a:bodyPr>
          <a:lstStyle/>
          <a:p>
            <a:r>
              <a:rPr lang="en-US" dirty="0"/>
              <a:t>Alderson Historic District</a:t>
            </a:r>
          </a:p>
        </p:txBody>
      </p:sp>
      <p:sp>
        <p:nvSpPr>
          <p:cNvPr id="20" name="TextBox 19"/>
          <p:cNvSpPr txBox="1"/>
          <p:nvPr/>
        </p:nvSpPr>
        <p:spPr>
          <a:xfrm>
            <a:off x="2741108" y="1028652"/>
            <a:ext cx="3688267" cy="369332"/>
          </a:xfrm>
          <a:prstGeom prst="rect">
            <a:avLst/>
          </a:prstGeom>
          <a:noFill/>
        </p:spPr>
        <p:txBody>
          <a:bodyPr wrap="square" rtlCol="0">
            <a:spAutoFit/>
          </a:bodyPr>
          <a:lstStyle/>
          <a:p>
            <a:r>
              <a:rPr lang="en-US" b="1" dirty="0"/>
              <a:t>National Register Areas </a:t>
            </a:r>
            <a:r>
              <a:rPr lang="en-US" dirty="0"/>
              <a:t>(Region 4)</a:t>
            </a:r>
          </a:p>
        </p:txBody>
      </p:sp>
    </p:spTree>
    <p:extLst>
      <p:ext uri="{BB962C8B-B14F-4D97-AF65-F5344CB8AC3E}">
        <p14:creationId xmlns:p14="http://schemas.microsoft.com/office/powerpoint/2010/main" val="6512379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 </a:t>
            </a:r>
            <a:r>
              <a:rPr lang="en-US" sz="4200" b="1" dirty="0" smtClean="0">
                <a:solidFill>
                  <a:schemeClr val="bg1"/>
                </a:solidFill>
                <a:latin typeface="Calibri" panose="020F0502020204030204" pitchFamily="34" charset="0"/>
                <a:ea typeface="Calibri" panose="020F0502020204030204" pitchFamily="34" charset="0"/>
                <a:cs typeface="Arial" panose="020B0604020202020204" pitchFamily="34" charset="0"/>
              </a:rPr>
              <a:t>Board </a:t>
            </a:r>
            <a:r>
              <a:rPr lang="en-US" sz="4200" b="1" dirty="0">
                <a:solidFill>
                  <a:schemeClr val="bg1"/>
                </a:solidFill>
                <a:latin typeface="Calibri" panose="020F0502020204030204" pitchFamily="34" charset="0"/>
                <a:ea typeface="Calibri" panose="020F0502020204030204" pitchFamily="34" charset="0"/>
                <a:cs typeface="Arial" panose="020B0604020202020204" pitchFamily="34" charset="0"/>
              </a:rPr>
              <a:t>of Risk </a:t>
            </a:r>
            <a:r>
              <a:rPr lang="en-US" sz="4200" b="1" dirty="0" smtClean="0">
                <a:solidFill>
                  <a:schemeClr val="bg1"/>
                </a:solidFill>
                <a:latin typeface="Calibri" panose="020F0502020204030204" pitchFamily="34" charset="0"/>
                <a:ea typeface="Calibri" panose="020F0502020204030204" pitchFamily="34" charset="0"/>
                <a:cs typeface="Arial" panose="020B0604020202020204" pitchFamily="34" charset="0"/>
              </a:rPr>
              <a:t>&amp; </a:t>
            </a:r>
            <a:r>
              <a:rPr lang="en-US" sz="4200" b="1" dirty="0">
                <a:solidFill>
                  <a:schemeClr val="bg1"/>
                </a:solidFill>
                <a:latin typeface="Calibri" panose="020F0502020204030204" pitchFamily="34" charset="0"/>
                <a:ea typeface="Calibri" panose="020F0502020204030204" pitchFamily="34" charset="0"/>
                <a:cs typeface="Arial" panose="020B0604020202020204" pitchFamily="34" charset="0"/>
              </a:rPr>
              <a:t>Insurance Management (BRIM)</a:t>
            </a:r>
            <a:endParaRPr lang="en-US" sz="420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220718" y="1542078"/>
            <a:ext cx="2913336" cy="4401205"/>
          </a:xfrm>
          <a:prstGeom prst="rect">
            <a:avLst/>
          </a:prstGeom>
          <a:solidFill>
            <a:schemeClr val="accent1">
              <a:lumMod val="20000"/>
              <a:lumOff val="80000"/>
            </a:schemeClr>
          </a:solidFill>
        </p:spPr>
        <p:txBody>
          <a:bodyPr wrap="square">
            <a:spAutoFit/>
          </a:bodyPr>
          <a:lstStyle/>
          <a:p>
            <a:r>
              <a:rPr lang="en-US" sz="1400" dirty="0">
                <a:latin typeface="Calibri" panose="020F0502020204030204" pitchFamily="34" charset="0"/>
                <a:ea typeface="Calibri" panose="020F0502020204030204" pitchFamily="34" charset="0"/>
                <a:cs typeface="Arial" panose="020B0604020202020204" pitchFamily="34" charset="0"/>
              </a:rPr>
              <a:t>The WV </a:t>
            </a:r>
            <a:r>
              <a:rPr lang="en-US" sz="1400" b="1" dirty="0">
                <a:latin typeface="Calibri" panose="020F0502020204030204" pitchFamily="34" charset="0"/>
                <a:ea typeface="Calibri" panose="020F0502020204030204" pitchFamily="34" charset="0"/>
                <a:cs typeface="Arial" panose="020B0604020202020204" pitchFamily="34" charset="0"/>
              </a:rPr>
              <a:t>Board of Risk and Insurance Management (BRIM) </a:t>
            </a:r>
            <a:r>
              <a:rPr lang="en-US" sz="1400" dirty="0" smtClean="0">
                <a:latin typeface="Calibri" panose="020F0502020204030204" pitchFamily="34" charset="0"/>
                <a:ea typeface="Calibri" panose="020F0502020204030204" pitchFamily="34" charset="0"/>
                <a:cs typeface="Arial" panose="020B0604020202020204" pitchFamily="34" charset="0"/>
              </a:rPr>
              <a:t>database </a:t>
            </a:r>
            <a:r>
              <a:rPr lang="en-US" sz="1400" dirty="0">
                <a:latin typeface="Calibri" panose="020F0502020204030204" pitchFamily="34" charset="0"/>
                <a:ea typeface="Calibri" panose="020F0502020204030204" pitchFamily="34" charset="0"/>
                <a:cs typeface="Arial" panose="020B0604020202020204" pitchFamily="34" charset="0"/>
              </a:rPr>
              <a:t>according to the 2018 data </a:t>
            </a:r>
            <a:r>
              <a:rPr lang="en-US" sz="1400" dirty="0" smtClean="0">
                <a:latin typeface="Calibri" panose="020F0502020204030204" pitchFamily="34" charset="0"/>
                <a:ea typeface="Calibri" panose="020F0502020204030204" pitchFamily="34" charset="0"/>
                <a:cs typeface="Arial" panose="020B0604020202020204" pitchFamily="34" charset="0"/>
              </a:rPr>
              <a:t>extract stores facility and building value </a:t>
            </a:r>
            <a:r>
              <a:rPr lang="en-US" sz="1400" dirty="0">
                <a:latin typeface="Calibri" panose="020F0502020204030204" pitchFamily="34" charset="0"/>
                <a:ea typeface="Calibri" panose="020F0502020204030204" pitchFamily="34" charset="0"/>
                <a:cs typeface="Arial" panose="020B0604020202020204" pitchFamily="34" charset="0"/>
              </a:rPr>
              <a:t>information </a:t>
            </a:r>
            <a:r>
              <a:rPr lang="en-US" sz="1400" dirty="0" smtClean="0">
                <a:latin typeface="Calibri" panose="020F0502020204030204" pitchFamily="34" charset="0"/>
                <a:ea typeface="Calibri" panose="020F0502020204030204" pitchFamily="34" charset="0"/>
                <a:cs typeface="Arial" panose="020B0604020202020204" pitchFamily="34" charset="0"/>
              </a:rPr>
              <a:t>for </a:t>
            </a:r>
            <a:r>
              <a:rPr lang="en-US" sz="1400" dirty="0">
                <a:latin typeface="Calibri" panose="020F0502020204030204" pitchFamily="34" charset="0"/>
                <a:ea typeface="Calibri" panose="020F0502020204030204" pitchFamily="34" charset="0"/>
                <a:cs typeface="Arial" panose="020B0604020202020204" pitchFamily="34" charset="0"/>
              </a:rPr>
              <a:t>more than 150 West Virginia State agencies (e.g., State Capitol, DNR Park Buildings, DOH Facilities, DOE Schools, WVU Buildings) representing 15,111 records, </a:t>
            </a:r>
            <a:r>
              <a:rPr lang="en-US" sz="1400" dirty="0" smtClean="0">
                <a:latin typeface="Calibri" panose="020F0502020204030204" pitchFamily="34" charset="0"/>
                <a:ea typeface="Calibri" panose="020F0502020204030204" pitchFamily="34" charset="0"/>
                <a:cs typeface="Arial" panose="020B0604020202020204" pitchFamily="34" charset="0"/>
              </a:rPr>
              <a:t>The </a:t>
            </a:r>
            <a:r>
              <a:rPr lang="en-US" sz="1400" dirty="0">
                <a:latin typeface="Calibri" panose="020F0502020204030204" pitchFamily="34" charset="0"/>
                <a:ea typeface="Calibri" panose="020F0502020204030204" pitchFamily="34" charset="0"/>
                <a:cs typeface="Arial" panose="020B0604020202020204" pitchFamily="34" charset="0"/>
              </a:rPr>
              <a:t>building values are important source for tax exempt buildings that have no or unreliable replacement values listed in the statewide tax assessment database.  Only 48% (n=7,304) of the </a:t>
            </a:r>
            <a:r>
              <a:rPr lang="en-US" sz="1400" dirty="0" smtClean="0">
                <a:latin typeface="Calibri" panose="020F0502020204030204" pitchFamily="34" charset="0"/>
                <a:ea typeface="Calibri" panose="020F0502020204030204" pitchFamily="34" charset="0"/>
                <a:cs typeface="Arial" panose="020B0604020202020204" pitchFamily="34" charset="0"/>
              </a:rPr>
              <a:t>total records </a:t>
            </a:r>
            <a:r>
              <a:rPr lang="en-US" sz="1400" dirty="0">
                <a:latin typeface="Calibri" panose="020F0502020204030204" pitchFamily="34" charset="0"/>
                <a:ea typeface="Calibri" panose="020F0502020204030204" pitchFamily="34" charset="0"/>
                <a:cs typeface="Arial" panose="020B0604020202020204" pitchFamily="34" charset="0"/>
              </a:rPr>
              <a:t>of the </a:t>
            </a:r>
            <a:r>
              <a:rPr lang="en-US" sz="1400" i="1" dirty="0">
                <a:latin typeface="Calibri" panose="020F0502020204030204" pitchFamily="34" charset="0"/>
                <a:ea typeface="Calibri" panose="020F0502020204030204" pitchFamily="34" charset="0"/>
                <a:cs typeface="Arial" panose="020B0604020202020204" pitchFamily="34" charset="0"/>
              </a:rPr>
              <a:t>non-spatial </a:t>
            </a:r>
            <a:r>
              <a:rPr lang="en-US" sz="1400" dirty="0">
                <a:latin typeface="Calibri" panose="020F0502020204030204" pitchFamily="34" charset="0"/>
                <a:ea typeface="Calibri" panose="020F0502020204030204" pitchFamily="34" charset="0"/>
                <a:cs typeface="Arial" panose="020B0604020202020204" pitchFamily="34" charset="0"/>
              </a:rPr>
              <a:t>BRIM database have city-style addresses, of which only 41% (n=6,273) of the </a:t>
            </a:r>
            <a:r>
              <a:rPr lang="en-US" sz="1400" dirty="0" smtClean="0">
                <a:latin typeface="Calibri" panose="020F0502020204030204" pitchFamily="34" charset="0"/>
                <a:ea typeface="Calibri" panose="020F0502020204030204" pitchFamily="34" charset="0"/>
                <a:cs typeface="Arial" panose="020B0604020202020204" pitchFamily="34" charset="0"/>
              </a:rPr>
              <a:t>records </a:t>
            </a:r>
            <a:r>
              <a:rPr lang="en-US" sz="1400" dirty="0">
                <a:latin typeface="Calibri" panose="020F0502020204030204" pitchFamily="34" charset="0"/>
                <a:ea typeface="Calibri" panose="020F0502020204030204" pitchFamily="34" charset="0"/>
                <a:cs typeface="Arial" panose="020B0604020202020204" pitchFamily="34" charset="0"/>
              </a:rPr>
              <a:t>could be spatially geocoded to site or street address matches.</a:t>
            </a:r>
            <a:endParaRPr lang="en-US" sz="1400" dirty="0"/>
          </a:p>
        </p:txBody>
      </p:sp>
      <p:pic>
        <p:nvPicPr>
          <p:cNvPr id="2" name="Picture 1"/>
          <p:cNvPicPr>
            <a:picLocks noChangeAspect="1"/>
          </p:cNvPicPr>
          <p:nvPr/>
        </p:nvPicPr>
        <p:blipFill>
          <a:blip r:embed="rId3"/>
          <a:stretch>
            <a:fillRect/>
          </a:stretch>
        </p:blipFill>
        <p:spPr>
          <a:xfrm>
            <a:off x="3291709" y="1490516"/>
            <a:ext cx="5768207" cy="4571041"/>
          </a:xfrm>
          <a:prstGeom prst="rect">
            <a:avLst/>
          </a:prstGeom>
        </p:spPr>
      </p:pic>
      <p:sp>
        <p:nvSpPr>
          <p:cNvPr id="3" name="TextBox 2"/>
          <p:cNvSpPr txBox="1"/>
          <p:nvPr/>
        </p:nvSpPr>
        <p:spPr>
          <a:xfrm>
            <a:off x="220718" y="1054819"/>
            <a:ext cx="8765625" cy="369332"/>
          </a:xfrm>
          <a:prstGeom prst="rect">
            <a:avLst/>
          </a:prstGeom>
          <a:noFill/>
        </p:spPr>
        <p:txBody>
          <a:bodyPr wrap="square" rtlCol="0">
            <a:spAutoFit/>
          </a:bodyPr>
          <a:lstStyle/>
          <a:p>
            <a:r>
              <a:rPr lang="en-US" i="1" dirty="0" smtClean="0">
                <a:solidFill>
                  <a:schemeClr val="accent1">
                    <a:lumMod val="50000"/>
                  </a:schemeClr>
                </a:solidFill>
              </a:rPr>
              <a:t>The BRIM database provides building values for schools and other tax-exempt state facilities</a:t>
            </a:r>
            <a:endParaRPr lang="en-US" i="1" dirty="0">
              <a:solidFill>
                <a:schemeClr val="accent1">
                  <a:lumMod val="50000"/>
                </a:schemeClr>
              </a:solidFill>
            </a:endParaRPr>
          </a:p>
        </p:txBody>
      </p:sp>
      <p:sp>
        <p:nvSpPr>
          <p:cNvPr id="4" name="Rectangle 3"/>
          <p:cNvSpPr/>
          <p:nvPr/>
        </p:nvSpPr>
        <p:spPr>
          <a:xfrm>
            <a:off x="220719" y="6127922"/>
            <a:ext cx="8765624" cy="584775"/>
          </a:xfrm>
          <a:prstGeom prst="rect">
            <a:avLst/>
          </a:prstGeom>
          <a:solidFill>
            <a:srgbClr val="FFFF00"/>
          </a:solidFill>
        </p:spPr>
        <p:txBody>
          <a:bodyPr wrap="square">
            <a:spAutoFit/>
          </a:bodyPr>
          <a:lstStyle/>
          <a:p>
            <a:r>
              <a:rPr lang="en-US" sz="1600" dirty="0" smtClean="0">
                <a:latin typeface="Calibri" panose="020F0502020204030204" pitchFamily="34" charset="0"/>
                <a:ea typeface="Calibri" panose="020F0502020204030204" pitchFamily="34" charset="0"/>
                <a:cs typeface="Arial" panose="020B0604020202020204" pitchFamily="34" charset="0"/>
              </a:rPr>
              <a:t>Upgrading and maintaining the </a:t>
            </a:r>
            <a:r>
              <a:rPr lang="en-US" sz="1600" dirty="0" smtClean="0">
                <a:latin typeface="Calibri" panose="020F0502020204030204" pitchFamily="34" charset="0"/>
                <a:ea typeface="Calibri" panose="020F0502020204030204" pitchFamily="34" charset="0"/>
                <a:cs typeface="Arial" panose="020B0604020202020204" pitchFamily="34" charset="0"/>
                <a:hlinkClick r:id="rId4"/>
              </a:rPr>
              <a:t>Board </a:t>
            </a:r>
            <a:r>
              <a:rPr lang="en-US" sz="1600" dirty="0">
                <a:latin typeface="Calibri" panose="020F0502020204030204" pitchFamily="34" charset="0"/>
                <a:ea typeface="Calibri" panose="020F0502020204030204" pitchFamily="34" charset="0"/>
                <a:cs typeface="Arial" panose="020B0604020202020204" pitchFamily="34" charset="0"/>
                <a:hlinkClick r:id="rId4"/>
              </a:rPr>
              <a:t>of Risk and Insurance Management </a:t>
            </a:r>
            <a:r>
              <a:rPr lang="en-US" sz="1600" dirty="0">
                <a:latin typeface="Calibri" panose="020F0502020204030204" pitchFamily="34" charset="0"/>
                <a:ea typeface="Calibri" panose="020F0502020204030204" pitchFamily="34" charset="0"/>
                <a:cs typeface="Arial" panose="020B0604020202020204" pitchFamily="34" charset="0"/>
              </a:rPr>
              <a:t>(BRIM</a:t>
            </a:r>
            <a:r>
              <a:rPr lang="en-US" sz="1600" dirty="0" smtClean="0">
                <a:latin typeface="Calibri" panose="020F0502020204030204" pitchFamily="34" charset="0"/>
                <a:ea typeface="Calibri" panose="020F0502020204030204" pitchFamily="34" charset="0"/>
                <a:cs typeface="Arial" panose="020B0604020202020204" pitchFamily="34" charset="0"/>
              </a:rPr>
              <a:t>) as a spatial database is a </a:t>
            </a:r>
            <a:r>
              <a:rPr lang="en-US" sz="1600" b="1" dirty="0" smtClean="0">
                <a:solidFill>
                  <a:schemeClr val="accent1">
                    <a:lumMod val="50000"/>
                  </a:schemeClr>
                </a:solidFill>
                <a:latin typeface="Calibri" panose="020F0502020204030204" pitchFamily="34" charset="0"/>
                <a:ea typeface="Calibri" panose="020F0502020204030204" pitchFamily="34" charset="0"/>
                <a:cs typeface="Arial" panose="020B0604020202020204" pitchFamily="34" charset="0"/>
              </a:rPr>
              <a:t>Mitigation Action Goal</a:t>
            </a:r>
            <a:r>
              <a:rPr lang="en-US" sz="1600" dirty="0" smtClean="0">
                <a:latin typeface="Calibri" panose="020F0502020204030204" pitchFamily="34" charset="0"/>
                <a:ea typeface="Calibri" panose="020F0502020204030204" pitchFamily="34" charset="0"/>
                <a:cs typeface="Arial" panose="020B0604020202020204" pitchFamily="34" charset="0"/>
              </a:rPr>
              <a:t> of the Statewide Hazard Mitigation Plan.</a:t>
            </a:r>
            <a:endParaRPr lang="en-US" sz="1600" dirty="0"/>
          </a:p>
        </p:txBody>
      </p:sp>
      <p:sp>
        <p:nvSpPr>
          <p:cNvPr id="6" name="TextBox 5"/>
          <p:cNvSpPr txBox="1"/>
          <p:nvPr/>
        </p:nvSpPr>
        <p:spPr>
          <a:xfrm>
            <a:off x="7861737" y="5643188"/>
            <a:ext cx="746236" cy="261610"/>
          </a:xfrm>
          <a:prstGeom prst="rect">
            <a:avLst/>
          </a:prstGeom>
          <a:noFill/>
        </p:spPr>
        <p:txBody>
          <a:bodyPr wrap="square" rtlCol="0">
            <a:spAutoFit/>
          </a:bodyPr>
          <a:lstStyle/>
          <a:p>
            <a:r>
              <a:rPr lang="en-US" sz="1100" dirty="0" smtClean="0">
                <a:hlinkClick r:id="rId5"/>
              </a:rPr>
              <a:t>PDF Map</a:t>
            </a:r>
            <a:endParaRPr lang="en-US" sz="1100" dirty="0"/>
          </a:p>
        </p:txBody>
      </p:sp>
    </p:spTree>
    <p:extLst>
      <p:ext uri="{BB962C8B-B14F-4D97-AF65-F5344CB8AC3E}">
        <p14:creationId xmlns:p14="http://schemas.microsoft.com/office/powerpoint/2010/main" val="5472689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3105" y="5478008"/>
            <a:ext cx="6432330" cy="1138773"/>
          </a:xfrm>
          <a:prstGeom prst="rect">
            <a:avLst/>
          </a:prstGeom>
          <a:solidFill>
            <a:schemeClr val="bg1">
              <a:lumMod val="95000"/>
            </a:schemeClr>
          </a:solidFill>
        </p:spPr>
        <p:txBody>
          <a:bodyPr wrap="square" rtlCol="0">
            <a:spAutoFit/>
          </a:bodyPr>
          <a:lstStyle/>
          <a:p>
            <a:pPr algn="ctr"/>
            <a:r>
              <a:rPr lang="en-US" sz="2000" dirty="0" smtClean="0">
                <a:solidFill>
                  <a:srgbClr val="C00000"/>
                </a:solidFill>
              </a:rPr>
              <a:t>Other Flood Risk Indicators</a:t>
            </a:r>
            <a:endParaRPr lang="en-US" sz="2400" dirty="0">
              <a:solidFill>
                <a:srgbClr val="FFFF00"/>
              </a:solidFill>
            </a:endParaRPr>
          </a:p>
          <a:p>
            <a:pPr algn="ctr"/>
            <a:endParaRPr lang="en-US" sz="2400" dirty="0" smtClean="0">
              <a:solidFill>
                <a:srgbClr val="FFFF00"/>
              </a:solidFill>
            </a:endParaRPr>
          </a:p>
          <a:p>
            <a:pPr algn="ctr"/>
            <a:endParaRPr lang="en-US" sz="2400" dirty="0">
              <a:solidFill>
                <a:srgbClr val="FFFF00"/>
              </a:solidFill>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Risk Assessment</a:t>
            </a:r>
          </a:p>
        </p:txBody>
      </p:sp>
      <p:sp>
        <p:nvSpPr>
          <p:cNvPr id="3" name="TextBox 2"/>
          <p:cNvSpPr txBox="1"/>
          <p:nvPr/>
        </p:nvSpPr>
        <p:spPr>
          <a:xfrm>
            <a:off x="1523105" y="1101380"/>
            <a:ext cx="6432330" cy="1569660"/>
          </a:xfrm>
          <a:prstGeom prst="rect">
            <a:avLst/>
          </a:prstGeom>
          <a:solidFill>
            <a:schemeClr val="tx1"/>
          </a:solidFill>
        </p:spPr>
        <p:txBody>
          <a:bodyPr wrap="square" rtlCol="0">
            <a:spAutoFit/>
          </a:bodyPr>
          <a:lstStyle/>
          <a:p>
            <a:pPr algn="ctr"/>
            <a:r>
              <a:rPr lang="en-US" sz="3200" dirty="0">
                <a:solidFill>
                  <a:srgbClr val="FFFF00"/>
                </a:solidFill>
              </a:rPr>
              <a:t>Flood Damage Loss Models</a:t>
            </a:r>
          </a:p>
          <a:p>
            <a:pPr algn="ctr"/>
            <a:r>
              <a:rPr lang="en-US" sz="3200" i="1" dirty="0">
                <a:solidFill>
                  <a:schemeClr val="bg1"/>
                </a:solidFill>
              </a:rPr>
              <a:t>What is the degree of damage or flood loss?</a:t>
            </a:r>
          </a:p>
        </p:txBody>
      </p:sp>
      <p:sp>
        <p:nvSpPr>
          <p:cNvPr id="4" name="TextBox 3"/>
          <p:cNvSpPr txBox="1"/>
          <p:nvPr/>
        </p:nvSpPr>
        <p:spPr>
          <a:xfrm>
            <a:off x="1782226" y="5927283"/>
            <a:ext cx="2567354" cy="738664"/>
          </a:xfrm>
          <a:prstGeom prst="rect">
            <a:avLst/>
          </a:prstGeom>
          <a:noFill/>
        </p:spPr>
        <p:txBody>
          <a:bodyPr wrap="square" rtlCol="0">
            <a:spAutoFit/>
          </a:bodyPr>
          <a:lstStyle/>
          <a:p>
            <a:r>
              <a:rPr lang="en-US" sz="1400" dirty="0" smtClean="0">
                <a:hlinkClick r:id="rId3"/>
              </a:rPr>
              <a:t>FEMA Risk Indicators: Community Engagement Prioritization (CEP) 2019</a:t>
            </a:r>
            <a:endParaRPr lang="en-US" sz="1400" dirty="0"/>
          </a:p>
        </p:txBody>
      </p:sp>
      <p:sp>
        <p:nvSpPr>
          <p:cNvPr id="6" name="TextBox 5"/>
          <p:cNvSpPr txBox="1"/>
          <p:nvPr/>
        </p:nvSpPr>
        <p:spPr>
          <a:xfrm>
            <a:off x="5669435" y="5932814"/>
            <a:ext cx="1863969" cy="523220"/>
          </a:xfrm>
          <a:prstGeom prst="rect">
            <a:avLst/>
          </a:prstGeom>
          <a:noFill/>
        </p:spPr>
        <p:txBody>
          <a:bodyPr wrap="square" rtlCol="0">
            <a:spAutoFit/>
          </a:bodyPr>
          <a:lstStyle/>
          <a:p>
            <a:r>
              <a:rPr lang="en-US" sz="1400" dirty="0" smtClean="0">
                <a:hlinkClick r:id="rId4"/>
              </a:rPr>
              <a:t>Disadvantaged Community Graphics</a:t>
            </a:r>
            <a:endParaRPr lang="en-US" dirty="0"/>
          </a:p>
        </p:txBody>
      </p:sp>
      <p:grpSp>
        <p:nvGrpSpPr>
          <p:cNvPr id="11" name="Group 10"/>
          <p:cNvGrpSpPr/>
          <p:nvPr/>
        </p:nvGrpSpPr>
        <p:grpSpPr>
          <a:xfrm>
            <a:off x="3655279" y="2939541"/>
            <a:ext cx="1833442" cy="1833442"/>
            <a:chOff x="5171716" y="1989504"/>
            <a:chExt cx="1833442" cy="1833442"/>
          </a:xfrm>
        </p:grpSpPr>
        <p:sp>
          <p:nvSpPr>
            <p:cNvPr id="12" name="Oval 11"/>
            <p:cNvSpPr/>
            <p:nvPr/>
          </p:nvSpPr>
          <p:spPr>
            <a:xfrm>
              <a:off x="5171716" y="1989504"/>
              <a:ext cx="1833442" cy="1833442"/>
            </a:xfrm>
            <a:prstGeom prst="ellipse">
              <a:avLst/>
            </a:prstGeom>
            <a:solidFill>
              <a:schemeClr val="accent1">
                <a:lumMod val="5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3" name="Oval 4"/>
            <p:cNvSpPr txBox="1"/>
            <p:nvPr/>
          </p:nvSpPr>
          <p:spPr>
            <a:xfrm>
              <a:off x="5440217" y="2258005"/>
              <a:ext cx="1296440" cy="1296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
              </a:r>
              <a:br>
                <a:rPr lang="en-US" sz="1400" b="1" kern="1200" dirty="0"/>
              </a:br>
              <a:r>
                <a:rPr lang="en-US" sz="1400" b="1" kern="1200" dirty="0"/>
                <a:t/>
              </a:r>
              <a:br>
                <a:rPr lang="en-US" sz="1400" b="1" kern="1200" dirty="0"/>
              </a:br>
              <a:r>
                <a:rPr lang="en-US" sz="1400" b="1" kern="1200" dirty="0"/>
                <a:t>FLOOD LOSS MODELS</a:t>
              </a:r>
              <a:r>
                <a:rPr lang="en-US" sz="1100" b="1" kern="1200" dirty="0"/>
                <a:t/>
              </a:r>
              <a:br>
                <a:rPr lang="en-US" sz="1100" b="1" kern="1200" dirty="0"/>
              </a:br>
              <a:r>
                <a:rPr lang="en-US" sz="1100" b="1" kern="1200" dirty="0"/>
                <a:t/>
              </a:r>
              <a:br>
                <a:rPr lang="en-US" sz="1100" b="1" kern="1200" dirty="0"/>
              </a:br>
              <a:r>
                <a:rPr lang="en-US" sz="1000" b="0" kern="1200" dirty="0"/>
                <a:t>Open Hazus FAST</a:t>
              </a:r>
            </a:p>
            <a:p>
              <a:pPr lvl="0" algn="ctr" defTabSz="622300">
                <a:lnSpc>
                  <a:spcPct val="90000"/>
                </a:lnSpc>
                <a:spcBef>
                  <a:spcPct val="0"/>
                </a:spcBef>
                <a:spcAft>
                  <a:spcPct val="35000"/>
                </a:spcAft>
              </a:pPr>
              <a:r>
                <a:rPr lang="en-US" sz="1000" b="0" kern="1200" dirty="0"/>
                <a:t/>
              </a:r>
              <a:br>
                <a:rPr lang="en-US" sz="1000" b="0" kern="1200" dirty="0"/>
              </a:br>
              <a:r>
                <a:rPr lang="en-US" sz="1000" b="0" kern="1200" dirty="0"/>
                <a:t>Flood Depths</a:t>
              </a:r>
              <a:br>
                <a:rPr lang="en-US" sz="1000" b="0" kern="1200" dirty="0"/>
              </a:br>
              <a:r>
                <a:rPr lang="en-US" sz="1000" b="0" kern="1200" dirty="0"/>
                <a:t/>
              </a:r>
              <a:br>
                <a:rPr lang="en-US" sz="1000" b="0" kern="1200" dirty="0"/>
              </a:br>
              <a:r>
                <a:rPr lang="en-US" sz="1000" b="0" kern="1200" dirty="0"/>
                <a:t>Building Damage Estimates </a:t>
              </a:r>
            </a:p>
            <a:p>
              <a:pPr lvl="0" algn="ctr" defTabSz="622300">
                <a:lnSpc>
                  <a:spcPct val="90000"/>
                </a:lnSpc>
                <a:spcBef>
                  <a:spcPct val="0"/>
                </a:spcBef>
                <a:spcAft>
                  <a:spcPct val="35000"/>
                </a:spcAft>
              </a:pPr>
              <a:endParaRPr lang="en-US" sz="1000" b="0" kern="1200" dirty="0"/>
            </a:p>
          </p:txBody>
        </p:sp>
      </p:grpSp>
      <p:sp>
        <p:nvSpPr>
          <p:cNvPr id="14" name="TextBox 13"/>
          <p:cNvSpPr txBox="1"/>
          <p:nvPr/>
        </p:nvSpPr>
        <p:spPr>
          <a:xfrm>
            <a:off x="4456296" y="2961079"/>
            <a:ext cx="231408" cy="276999"/>
          </a:xfrm>
          <a:prstGeom prst="rect">
            <a:avLst/>
          </a:prstGeom>
          <a:solidFill>
            <a:schemeClr val="tx1"/>
          </a:solidFill>
        </p:spPr>
        <p:txBody>
          <a:bodyPr wrap="square" rtlCol="0">
            <a:spAutoFit/>
          </a:bodyPr>
          <a:lstStyle/>
          <a:p>
            <a:pPr algn="ctr"/>
            <a:r>
              <a:rPr lang="en-US" sz="1200" b="1" dirty="0">
                <a:solidFill>
                  <a:schemeClr val="bg1"/>
                </a:solidFill>
              </a:rPr>
              <a:t>2</a:t>
            </a:r>
          </a:p>
        </p:txBody>
      </p:sp>
    </p:spTree>
    <p:extLst>
      <p:ext uri="{BB962C8B-B14F-4D97-AF65-F5344CB8AC3E}">
        <p14:creationId xmlns:p14="http://schemas.microsoft.com/office/powerpoint/2010/main" val="2837882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00065" y="1626443"/>
            <a:ext cx="6604504" cy="495039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Hazus Flood Loss Estimation Program</a:t>
            </a:r>
          </a:p>
        </p:txBody>
      </p:sp>
      <p:sp>
        <p:nvSpPr>
          <p:cNvPr id="6" name="TextBox 5">
            <a:extLst>
              <a:ext uri="{FF2B5EF4-FFF2-40B4-BE49-F238E27FC236}">
                <a16:creationId xmlns:a16="http://schemas.microsoft.com/office/drawing/2014/main" id="{FC7B9439-BEA1-4BE9-8317-1612B88A863F}"/>
              </a:ext>
            </a:extLst>
          </p:cNvPr>
          <p:cNvSpPr txBox="1"/>
          <p:nvPr/>
        </p:nvSpPr>
        <p:spPr>
          <a:xfrm>
            <a:off x="5858245" y="5963142"/>
            <a:ext cx="3407221" cy="307777"/>
          </a:xfrm>
          <a:prstGeom prst="rect">
            <a:avLst/>
          </a:prstGeom>
          <a:noFill/>
        </p:spPr>
        <p:txBody>
          <a:bodyPr wrap="square" rtlCol="0">
            <a:spAutoFit/>
          </a:bodyPr>
          <a:lstStyle/>
          <a:p>
            <a:pPr algn="ctr"/>
            <a:r>
              <a:rPr lang="en-US" sz="1400" dirty="0">
                <a:solidFill>
                  <a:schemeClr val="bg1">
                    <a:lumMod val="50000"/>
                  </a:schemeClr>
                </a:solidFill>
              </a:rPr>
              <a:t>Slide courtesy of FEMA</a:t>
            </a:r>
          </a:p>
        </p:txBody>
      </p:sp>
      <p:sp>
        <p:nvSpPr>
          <p:cNvPr id="8" name="TextBox 7">
            <a:extLst>
              <a:ext uri="{FF2B5EF4-FFF2-40B4-BE49-F238E27FC236}">
                <a16:creationId xmlns:a16="http://schemas.microsoft.com/office/drawing/2014/main" id="{28C0E090-FEB6-4815-91E3-7110E184A640}"/>
              </a:ext>
            </a:extLst>
          </p:cNvPr>
          <p:cNvSpPr txBox="1"/>
          <p:nvPr/>
        </p:nvSpPr>
        <p:spPr>
          <a:xfrm>
            <a:off x="344032" y="1044778"/>
            <a:ext cx="8455936" cy="369332"/>
          </a:xfrm>
          <a:prstGeom prst="rect">
            <a:avLst/>
          </a:prstGeom>
          <a:solidFill>
            <a:schemeClr val="tx2">
              <a:lumMod val="40000"/>
              <a:lumOff val="60000"/>
            </a:schemeClr>
          </a:solidFill>
        </p:spPr>
        <p:txBody>
          <a:bodyPr wrap="square" rtlCol="0">
            <a:spAutoFit/>
          </a:bodyPr>
          <a:lstStyle/>
          <a:p>
            <a:pPr algn="ctr"/>
            <a:r>
              <a:rPr lang="en-US" b="1" dirty="0">
                <a:solidFill>
                  <a:schemeClr val="bg1"/>
                </a:solidFill>
              </a:rPr>
              <a:t> A GIS-based natural hazard analysis tool developed and freely distributed by FEMA</a:t>
            </a:r>
          </a:p>
        </p:txBody>
      </p:sp>
      <p:sp>
        <p:nvSpPr>
          <p:cNvPr id="2" name="TextBox 1">
            <a:extLst>
              <a:ext uri="{FF2B5EF4-FFF2-40B4-BE49-F238E27FC236}">
                <a16:creationId xmlns:a16="http://schemas.microsoft.com/office/drawing/2014/main" id="{A692C4B8-D585-4835-B464-941B7A2BBCD2}"/>
              </a:ext>
            </a:extLst>
          </p:cNvPr>
          <p:cNvSpPr txBox="1"/>
          <p:nvPr/>
        </p:nvSpPr>
        <p:spPr>
          <a:xfrm>
            <a:off x="2385695" y="5978530"/>
            <a:ext cx="3579742" cy="276999"/>
          </a:xfrm>
          <a:prstGeom prst="rect">
            <a:avLst/>
          </a:prstGeom>
          <a:noFill/>
        </p:spPr>
        <p:txBody>
          <a:bodyPr wrap="square" rtlCol="0">
            <a:spAutoFit/>
          </a:bodyPr>
          <a:lstStyle/>
          <a:p>
            <a:r>
              <a:rPr lang="en-US" sz="1200" dirty="0" smtClean="0">
                <a:hlinkClick r:id="rId3"/>
              </a:rPr>
              <a:t>FEMA’s Hazus Flood Assessment Structure Tool (FAST)</a:t>
            </a:r>
            <a:endParaRPr lang="en-US" sz="1200" dirty="0"/>
          </a:p>
        </p:txBody>
      </p:sp>
      <p:sp>
        <p:nvSpPr>
          <p:cNvPr id="4" name="TextBox 3"/>
          <p:cNvSpPr txBox="1"/>
          <p:nvPr/>
        </p:nvSpPr>
        <p:spPr>
          <a:xfrm>
            <a:off x="344032" y="2175642"/>
            <a:ext cx="1502979" cy="3693319"/>
          </a:xfrm>
          <a:prstGeom prst="rect">
            <a:avLst/>
          </a:prstGeom>
          <a:solidFill>
            <a:schemeClr val="accent5">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Riverine Hazus Level-2 </a:t>
            </a:r>
            <a:r>
              <a:rPr lang="en-US" sz="2400" b="1" dirty="0" smtClean="0">
                <a:solidFill>
                  <a:schemeClr val="accent1">
                    <a:lumMod val="50000"/>
                  </a:schemeClr>
                </a:solidFill>
                <a:latin typeface="Arial" panose="020B0604020202020204" pitchFamily="34" charset="0"/>
                <a:cs typeface="Arial" panose="020B0604020202020204" pitchFamily="34" charset="0"/>
              </a:rPr>
              <a:t>Analysis</a:t>
            </a:r>
            <a:br>
              <a:rPr lang="en-US" sz="2400" b="1" dirty="0" smtClean="0">
                <a:solidFill>
                  <a:schemeClr val="accent1">
                    <a:lumMod val="50000"/>
                  </a:schemeClr>
                </a:solidFill>
                <a:latin typeface="Arial" panose="020B0604020202020204" pitchFamily="34" charset="0"/>
                <a:cs typeface="Arial" panose="020B0604020202020204" pitchFamily="34" charset="0"/>
              </a:rPr>
            </a:br>
            <a:endParaRPr lang="en-US" sz="2400" b="1"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chemeClr val="accent1">
                    <a:lumMod val="50000"/>
                  </a:schemeClr>
                </a:solidFill>
                <a:latin typeface="Arial" panose="020B0604020202020204" pitchFamily="34" charset="0"/>
                <a:cs typeface="Arial" panose="020B0604020202020204" pitchFamily="34" charset="0"/>
              </a:rPr>
              <a:t>1% Annual Flood </a:t>
            </a:r>
            <a:r>
              <a:rPr lang="en-US" sz="1600" b="1" dirty="0" smtClean="0">
                <a:solidFill>
                  <a:schemeClr val="accent1">
                    <a:lumMod val="50000"/>
                  </a:schemeClr>
                </a:solidFill>
                <a:latin typeface="Arial" panose="020B0604020202020204" pitchFamily="34" charset="0"/>
                <a:cs typeface="Arial" panose="020B0604020202020204" pitchFamily="34" charset="0"/>
              </a:rPr>
              <a:t>Event</a:t>
            </a:r>
            <a:endParaRPr lang="en-US" sz="1600" b="1" dirty="0">
              <a:solidFill>
                <a:schemeClr val="accent1">
                  <a:lumMod val="50000"/>
                </a:schemeClr>
              </a:solidFill>
              <a:latin typeface="Arial" panose="020B0604020202020204" pitchFamily="34" charset="0"/>
              <a:cs typeface="Arial" panose="020B0604020202020204" pitchFamily="34" charset="0"/>
            </a:endParaRPr>
          </a:p>
          <a:p>
            <a:endParaRPr lang="en-US" sz="1600" b="1" dirty="0" smtClean="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solidFill>
                  <a:schemeClr val="accent1">
                    <a:lumMod val="50000"/>
                  </a:schemeClr>
                </a:solidFill>
                <a:latin typeface="Arial" panose="020B0604020202020204" pitchFamily="34" charset="0"/>
                <a:cs typeface="Arial" panose="020B0604020202020204" pitchFamily="34" charset="0"/>
              </a:rPr>
              <a:t>Python Programs</a:t>
            </a:r>
            <a:endParaRPr lang="en-US" sz="1600" b="1" dirty="0">
              <a:solidFill>
                <a:schemeClr val="accent1">
                  <a:lumMod val="50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0359790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Depth-Damage Function (DDF) Values</a:t>
            </a:r>
          </a:p>
        </p:txBody>
      </p:sp>
      <p:pic>
        <p:nvPicPr>
          <p:cNvPr id="3" name="Picture 2"/>
          <p:cNvPicPr>
            <a:picLocks noChangeAspect="1"/>
          </p:cNvPicPr>
          <p:nvPr/>
        </p:nvPicPr>
        <p:blipFill>
          <a:blip r:embed="rId3"/>
          <a:stretch>
            <a:fillRect/>
          </a:stretch>
        </p:blipFill>
        <p:spPr>
          <a:xfrm>
            <a:off x="419715" y="1026207"/>
            <a:ext cx="8134350" cy="5629486"/>
          </a:xfrm>
          <a:prstGeom prst="rect">
            <a:avLst/>
          </a:prstGeom>
        </p:spPr>
      </p:pic>
    </p:spTree>
    <p:extLst>
      <p:ext uri="{BB962C8B-B14F-4D97-AF65-F5344CB8AC3E}">
        <p14:creationId xmlns:p14="http://schemas.microsoft.com/office/powerpoint/2010/main" val="1988902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Post-FIRM Structure in Floodway</a:t>
            </a:r>
          </a:p>
        </p:txBody>
      </p:sp>
      <p:graphicFrame>
        <p:nvGraphicFramePr>
          <p:cNvPr id="10" name="Table 9"/>
          <p:cNvGraphicFramePr>
            <a:graphicFrameLocks noGrp="1"/>
          </p:cNvGraphicFramePr>
          <p:nvPr/>
        </p:nvGraphicFramePr>
        <p:xfrm>
          <a:off x="4726547" y="1021525"/>
          <a:ext cx="4004028" cy="5736446"/>
        </p:xfrm>
        <a:graphic>
          <a:graphicData uri="http://schemas.openxmlformats.org/drawingml/2006/table">
            <a:tbl>
              <a:tblPr/>
              <a:tblGrid>
                <a:gridCol w="1452311">
                  <a:extLst>
                    <a:ext uri="{9D8B030D-6E8A-4147-A177-3AD203B41FA5}">
                      <a16:colId xmlns:a16="http://schemas.microsoft.com/office/drawing/2014/main" val="3266996470"/>
                    </a:ext>
                  </a:extLst>
                </a:gridCol>
                <a:gridCol w="2551717">
                  <a:extLst>
                    <a:ext uri="{9D8B030D-6E8A-4147-A177-3AD203B41FA5}">
                      <a16:colId xmlns:a16="http://schemas.microsoft.com/office/drawing/2014/main" val="663006551"/>
                    </a:ext>
                  </a:extLst>
                </a:gridCol>
              </a:tblGrid>
              <a:tr h="170626">
                <a:tc>
                  <a:txBody>
                    <a:bodyPr/>
                    <a:lstStyle/>
                    <a:p>
                      <a:pPr algn="l" fontAlgn="b"/>
                      <a:r>
                        <a:rPr lang="en-US" sz="900" b="1" i="0" u="none" strike="noStrike">
                          <a:solidFill>
                            <a:srgbClr val="000000"/>
                          </a:solidFill>
                          <a:effectLst/>
                          <a:latin typeface="Calibri" panose="020F0502020204030204" pitchFamily="34" charset="0"/>
                        </a:rPr>
                        <a:t>Building 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effectLst/>
                          <a:latin typeface="Calibri" panose="020F0502020204030204" pitchFamily="34" charset="0"/>
                        </a:rPr>
                        <a:t>19-06-009H-0019-0000_781</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7751697"/>
                  </a:ext>
                </a:extLst>
              </a:tr>
              <a:tr h="170626">
                <a:tc>
                  <a:txBody>
                    <a:bodyPr/>
                    <a:lstStyle/>
                    <a:p>
                      <a:pPr algn="l" fontAlgn="b"/>
                      <a:r>
                        <a:rPr lang="en-US" sz="900" b="0" i="0" u="none" strike="noStrike">
                          <a:solidFill>
                            <a:srgbClr val="000000"/>
                          </a:solidFill>
                          <a:effectLst/>
                          <a:latin typeface="Calibri" panose="020F0502020204030204" pitchFamily="34" charset="0"/>
                        </a:rPr>
                        <a:t>Full E-911 Address</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781 AVON BEND RD, CHARLES TOWN, WV, 25414</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672002"/>
                  </a:ext>
                </a:extLst>
              </a:tr>
              <a:tr h="170626">
                <a:tc>
                  <a:txBody>
                    <a:bodyPr/>
                    <a:lstStyle/>
                    <a:p>
                      <a:pPr algn="l" fontAlgn="b"/>
                      <a:r>
                        <a:rPr lang="en-US" sz="900" b="0" i="0" u="none" strike="noStrike">
                          <a:solidFill>
                            <a:srgbClr val="000000"/>
                          </a:solidFill>
                          <a:effectLst/>
                          <a:latin typeface="Calibri" panose="020F0502020204030204" pitchFamily="34" charset="0"/>
                        </a:rPr>
                        <a:t>GIS Parcel 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19-06-009H-0019-0000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2066274"/>
                  </a:ext>
                </a:extLst>
              </a:tr>
              <a:tr h="170626">
                <a:tc>
                  <a:txBody>
                    <a:bodyPr/>
                    <a:lstStyle/>
                    <a:p>
                      <a:pPr algn="l" fontAlgn="b"/>
                      <a:r>
                        <a:rPr lang="en-US" sz="900" b="0" i="0" u="none" strike="noStrike">
                          <a:solidFill>
                            <a:srgbClr val="000000"/>
                          </a:solidFill>
                          <a:effectLst/>
                          <a:latin typeface="Calibri" panose="020F0502020204030204" pitchFamily="34" charset="0"/>
                        </a:rPr>
                        <a:t>Plus Code</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87F46599+H9X</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1388273"/>
                  </a:ext>
                </a:extLst>
              </a:tr>
              <a:tr h="308833">
                <a:tc>
                  <a:txBody>
                    <a:bodyPr/>
                    <a:lstStyle/>
                    <a:p>
                      <a:pPr algn="l" fontAlgn="b"/>
                      <a:r>
                        <a:rPr lang="en-US" sz="900" b="0" i="0" u="none" strike="noStrike">
                          <a:solidFill>
                            <a:srgbClr val="000000"/>
                          </a:solidFill>
                          <a:effectLst/>
                          <a:latin typeface="Calibri" panose="020F0502020204030204" pitchFamily="34" charset="0"/>
                        </a:rPr>
                        <a:t>WV Flood Tool Link</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https://mapwv.gov/flood/map/?wkid=102100&amp;x=-8664164.49652&amp;y=4753089.59353&amp;l=13&amp;v=0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6018688"/>
                  </a:ext>
                </a:extLst>
              </a:tr>
              <a:tr h="308833">
                <a:tc>
                  <a:txBody>
                    <a:bodyPr/>
                    <a:lstStyle/>
                    <a:p>
                      <a:pPr algn="l" fontAlgn="b"/>
                      <a:r>
                        <a:rPr lang="en-US" sz="900" b="0" i="0" u="none" strike="noStrike">
                          <a:solidFill>
                            <a:srgbClr val="000000"/>
                          </a:solidFill>
                          <a:effectLst/>
                          <a:latin typeface="Calibri" panose="020F0502020204030204" pitchFamily="34" charset="0"/>
                        </a:rPr>
                        <a:t>WV Parcel Assessment Link</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sng" strike="noStrike">
                          <a:solidFill>
                            <a:srgbClr val="0563C1"/>
                          </a:solidFill>
                          <a:effectLst/>
                          <a:latin typeface="Calibri" panose="020F0502020204030204" pitchFamily="34" charset="0"/>
                          <a:hlinkClick r:id="rId3"/>
                        </a:rPr>
                        <a:t>https://mapwv.gov/Assessment/Detail/?PID=1906009H001900000000</a:t>
                      </a:r>
                      <a:endParaRPr lang="en-US" sz="900" b="0" i="0" u="sng" strike="noStrike">
                        <a:solidFill>
                          <a:srgbClr val="0563C1"/>
                        </a:solidFill>
                        <a:effectLst/>
                        <a:latin typeface="Calibri" panose="020F0502020204030204" pitchFamily="34" charset="0"/>
                      </a:endParaRP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716934"/>
                  </a:ext>
                </a:extLst>
              </a:tr>
              <a:tr h="170626">
                <a:tc>
                  <a:txBody>
                    <a:bodyPr/>
                    <a:lstStyle/>
                    <a:p>
                      <a:pPr algn="l" fontAlgn="b"/>
                      <a:r>
                        <a:rPr lang="en-US" sz="900" b="0" i="0" u="none" strike="noStrike">
                          <a:solidFill>
                            <a:srgbClr val="000000"/>
                          </a:solidFill>
                          <a:effectLst/>
                          <a:latin typeface="Calibri" panose="020F0502020204030204" pitchFamily="34" charset="0"/>
                        </a:rPr>
                        <a:t>Full Owner Address</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9299 ALL SAINTS RD, LAUREL, MD 20723</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1867163"/>
                  </a:ext>
                </a:extLst>
              </a:tr>
              <a:tr h="170626">
                <a:tc>
                  <a:txBody>
                    <a:bodyPr/>
                    <a:lstStyle/>
                    <a:p>
                      <a:pPr algn="l" fontAlgn="b"/>
                      <a:r>
                        <a:rPr lang="en-US" sz="900" b="0" i="0" u="none" strike="noStrike">
                          <a:solidFill>
                            <a:srgbClr val="000000"/>
                          </a:solidFill>
                          <a:effectLst/>
                          <a:latin typeface="Calibri" panose="020F0502020204030204" pitchFamily="34" charset="0"/>
                        </a:rPr>
                        <a:t>Occ</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RES1</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7463074"/>
                  </a:ext>
                </a:extLst>
              </a:tr>
              <a:tr h="170626">
                <a:tc>
                  <a:txBody>
                    <a:bodyPr/>
                    <a:lstStyle/>
                    <a:p>
                      <a:pPr algn="l" fontAlgn="b"/>
                      <a:r>
                        <a:rPr lang="en-US" sz="900" b="0" i="0" u="none" strike="noStrike">
                          <a:solidFill>
                            <a:srgbClr val="000000"/>
                          </a:solidFill>
                          <a:effectLst/>
                          <a:latin typeface="Calibri" panose="020F0502020204030204" pitchFamily="34" charset="0"/>
                        </a:rPr>
                        <a:t>Cost</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170200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1353037"/>
                  </a:ext>
                </a:extLst>
              </a:tr>
              <a:tr h="170626">
                <a:tc>
                  <a:txBody>
                    <a:bodyPr/>
                    <a:lstStyle/>
                    <a:p>
                      <a:pPr algn="l" fontAlgn="b"/>
                      <a:r>
                        <a:rPr lang="en-US" sz="900" b="0" i="0" u="none" strike="noStrike">
                          <a:solidFill>
                            <a:srgbClr val="000000"/>
                          </a:solidFill>
                          <a:effectLst/>
                          <a:latin typeface="Calibri" panose="020F0502020204030204" pitchFamily="34" charset="0"/>
                        </a:rPr>
                        <a:t>NumStories</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2</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2566351"/>
                  </a:ext>
                </a:extLst>
              </a:tr>
              <a:tr h="170626">
                <a:tc>
                  <a:txBody>
                    <a:bodyPr/>
                    <a:lstStyle/>
                    <a:p>
                      <a:pPr algn="l" fontAlgn="b"/>
                      <a:r>
                        <a:rPr lang="en-US" sz="900" b="0" i="0" u="none" strike="noStrike">
                          <a:solidFill>
                            <a:srgbClr val="000000"/>
                          </a:solidFill>
                          <a:effectLst/>
                          <a:latin typeface="Calibri" panose="020F0502020204030204" pitchFamily="34" charset="0"/>
                        </a:rPr>
                        <a:t>FoundationType</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5</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9337800"/>
                  </a:ext>
                </a:extLst>
              </a:tr>
              <a:tr h="170626">
                <a:tc>
                  <a:txBody>
                    <a:bodyPr/>
                    <a:lstStyle/>
                    <a:p>
                      <a:pPr algn="l" fontAlgn="b"/>
                      <a:r>
                        <a:rPr lang="en-US" sz="900" b="0" i="0" u="none" strike="noStrike">
                          <a:solidFill>
                            <a:srgbClr val="000000"/>
                          </a:solidFill>
                          <a:effectLst/>
                          <a:latin typeface="Calibri" panose="020F0502020204030204" pitchFamily="34" charset="0"/>
                        </a:rPr>
                        <a:t>FirstFloorHt</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4</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43982"/>
                  </a:ext>
                </a:extLst>
              </a:tr>
              <a:tr h="170626">
                <a:tc>
                  <a:txBody>
                    <a:bodyPr/>
                    <a:lstStyle/>
                    <a:p>
                      <a:pPr algn="l" fontAlgn="b"/>
                      <a:r>
                        <a:rPr lang="en-US" sz="900" b="0" i="0" u="none" strike="noStrike">
                          <a:solidFill>
                            <a:srgbClr val="000000"/>
                          </a:solidFill>
                          <a:effectLst/>
                          <a:latin typeface="Calibri" panose="020F0502020204030204" pitchFamily="34" charset="0"/>
                        </a:rPr>
                        <a:t>Area</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2496</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6354844"/>
                  </a:ext>
                </a:extLst>
              </a:tr>
              <a:tr h="170626">
                <a:tc>
                  <a:txBody>
                    <a:bodyPr/>
                    <a:lstStyle/>
                    <a:p>
                      <a:pPr algn="l" fontAlgn="b"/>
                      <a:r>
                        <a:rPr lang="en-US" sz="900" b="0" i="0" u="none" strike="noStrike">
                          <a:solidFill>
                            <a:srgbClr val="000000"/>
                          </a:solidFill>
                          <a:effectLst/>
                          <a:latin typeface="Calibri" panose="020F0502020204030204" pitchFamily="34" charset="0"/>
                        </a:rPr>
                        <a:t>UserDefinedFltyId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453</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0410624"/>
                  </a:ext>
                </a:extLst>
              </a:tr>
              <a:tr h="170626">
                <a:tc>
                  <a:txBody>
                    <a:bodyPr/>
                    <a:lstStyle/>
                    <a:p>
                      <a:pPr algn="l" fontAlgn="b"/>
                      <a:r>
                        <a:rPr lang="en-US" sz="900" b="0" i="0" u="none" strike="noStrike">
                          <a:solidFill>
                            <a:srgbClr val="000000"/>
                          </a:solidFill>
                          <a:effectLst/>
                          <a:latin typeface="Calibri" panose="020F0502020204030204" pitchFamily="34" charset="0"/>
                        </a:rPr>
                        <a:t>Latitude</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39.218996</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860179"/>
                  </a:ext>
                </a:extLst>
              </a:tr>
              <a:tr h="170626">
                <a:tc>
                  <a:txBody>
                    <a:bodyPr/>
                    <a:lstStyle/>
                    <a:p>
                      <a:pPr algn="l" fontAlgn="b"/>
                      <a:r>
                        <a:rPr lang="en-US" sz="900" b="0" i="0" u="none" strike="noStrike">
                          <a:solidFill>
                            <a:srgbClr val="000000"/>
                          </a:solidFill>
                          <a:effectLst/>
                          <a:latin typeface="Calibri" panose="020F0502020204030204" pitchFamily="34" charset="0"/>
                        </a:rPr>
                        <a:t>Longitude</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-77.83151391</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6625236"/>
                  </a:ext>
                </a:extLst>
              </a:tr>
              <a:tr h="170626">
                <a:tc>
                  <a:txBody>
                    <a:bodyPr/>
                    <a:lstStyle/>
                    <a:p>
                      <a:pPr algn="l" fontAlgn="b"/>
                      <a:r>
                        <a:rPr lang="en-US" sz="900" b="1" i="0" u="none" strike="noStrike">
                          <a:solidFill>
                            <a:srgbClr val="000000"/>
                          </a:solidFill>
                          <a:effectLst/>
                          <a:latin typeface="Calibri" panose="020F0502020204030204" pitchFamily="34" charset="0"/>
                        </a:rPr>
                        <a:t>Depth_Grid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a:solidFill>
                            <a:srgbClr val="000000"/>
                          </a:solidFill>
                          <a:effectLst/>
                          <a:latin typeface="Calibri" panose="020F0502020204030204" pitchFamily="34" charset="0"/>
                        </a:rPr>
                        <a:t>9.825653</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6294713"/>
                  </a:ext>
                </a:extLst>
              </a:tr>
              <a:tr h="170626">
                <a:tc>
                  <a:txBody>
                    <a:bodyPr/>
                    <a:lstStyle/>
                    <a:p>
                      <a:pPr algn="l" fontAlgn="b"/>
                      <a:r>
                        <a:rPr lang="en-US" sz="900" b="0" i="0" u="none" strike="noStrike">
                          <a:solidFill>
                            <a:srgbClr val="000000"/>
                          </a:solidFill>
                          <a:effectLst/>
                          <a:latin typeface="Calibri" panose="020F0502020204030204" pitchFamily="34" charset="0"/>
                        </a:rPr>
                        <a:t>Depth_in_Struc</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5.825653076</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8182424"/>
                  </a:ext>
                </a:extLst>
              </a:tr>
              <a:tr h="170626">
                <a:tc>
                  <a:txBody>
                    <a:bodyPr/>
                    <a:lstStyle/>
                    <a:p>
                      <a:pPr algn="l" fontAlgn="b"/>
                      <a:r>
                        <a:rPr lang="en-US" sz="900" b="0" i="0" u="none" strike="noStrike">
                          <a:solidFill>
                            <a:srgbClr val="000000"/>
                          </a:solidFill>
                          <a:effectLst/>
                          <a:latin typeface="Calibri" panose="020F0502020204030204" pitchFamily="34" charset="0"/>
                        </a:rPr>
                        <a:t>flExp</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1</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2627412"/>
                  </a:ext>
                </a:extLst>
              </a:tr>
              <a:tr h="170626">
                <a:tc>
                  <a:txBody>
                    <a:bodyPr/>
                    <a:lstStyle/>
                    <a:p>
                      <a:pPr algn="l" fontAlgn="b"/>
                      <a:r>
                        <a:rPr lang="en-US" sz="900" b="0" i="0" u="none" strike="noStrike">
                          <a:solidFill>
                            <a:srgbClr val="000000"/>
                          </a:solidFill>
                          <a:effectLst/>
                          <a:latin typeface="Calibri" panose="020F0502020204030204" pitchFamily="34" charset="0"/>
                        </a:rPr>
                        <a:t>SOID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dirty="0">
                          <a:solidFill>
                            <a:srgbClr val="000000"/>
                          </a:solidFill>
                          <a:effectLst/>
                          <a:latin typeface="Calibri" panose="020F0502020204030204" pitchFamily="34" charset="0"/>
                        </a:rPr>
                        <a:t>R12N</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21119034"/>
                  </a:ext>
                </a:extLst>
              </a:tr>
              <a:tr h="170626">
                <a:tc>
                  <a:txBody>
                    <a:bodyPr/>
                    <a:lstStyle/>
                    <a:p>
                      <a:pPr algn="l" fontAlgn="b"/>
                      <a:r>
                        <a:rPr lang="en-US" sz="900" b="0" i="0" u="none" strike="noStrike">
                          <a:solidFill>
                            <a:srgbClr val="000000"/>
                          </a:solidFill>
                          <a:effectLst/>
                          <a:latin typeface="Calibri" panose="020F0502020204030204" pitchFamily="34" charset="0"/>
                        </a:rPr>
                        <a:t>BDDF_ID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107</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4050093"/>
                  </a:ext>
                </a:extLst>
              </a:tr>
              <a:tr h="170626">
                <a:tc>
                  <a:txBody>
                    <a:bodyPr/>
                    <a:lstStyle/>
                    <a:p>
                      <a:pPr algn="l" fontAlgn="b"/>
                      <a:r>
                        <a:rPr lang="en-US" sz="900" b="1" i="0" u="none" strike="noStrike">
                          <a:solidFill>
                            <a:srgbClr val="000000"/>
                          </a:solidFill>
                          <a:effectLst/>
                          <a:latin typeface="Calibri" panose="020F0502020204030204" pitchFamily="34" charset="0"/>
                        </a:rPr>
                        <a:t>BldgDmgPct</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23.7</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39177365"/>
                  </a:ext>
                </a:extLst>
              </a:tr>
              <a:tr h="170626">
                <a:tc>
                  <a:txBody>
                    <a:bodyPr/>
                    <a:lstStyle/>
                    <a:p>
                      <a:pPr algn="l" fontAlgn="b"/>
                      <a:r>
                        <a:rPr lang="en-US" sz="900" b="1" i="0" u="none" strike="noStrike" dirty="0" err="1">
                          <a:solidFill>
                            <a:srgbClr val="000000"/>
                          </a:solidFill>
                          <a:effectLst/>
                          <a:latin typeface="Calibri" panose="020F0502020204030204" pitchFamily="34" charset="0"/>
                        </a:rPr>
                        <a:t>BldgLossUSD</a:t>
                      </a:r>
                      <a:endParaRPr lang="en-US" sz="900" b="1" i="0" u="none" strike="noStrike" dirty="0">
                        <a:solidFill>
                          <a:srgbClr val="000000"/>
                        </a:solidFill>
                        <a:effectLst/>
                        <a:latin typeface="Calibri" panose="020F0502020204030204" pitchFamily="34" charset="0"/>
                      </a:endParaRP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$40,254</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93823823"/>
                  </a:ext>
                </a:extLst>
              </a:tr>
              <a:tr h="170626">
                <a:tc>
                  <a:txBody>
                    <a:bodyPr/>
                    <a:lstStyle/>
                    <a:p>
                      <a:pPr algn="l" fontAlgn="b"/>
                      <a:r>
                        <a:rPr lang="en-US" sz="900" b="0" i="0" u="none" strike="noStrike">
                          <a:solidFill>
                            <a:srgbClr val="000000"/>
                          </a:solidFill>
                          <a:effectLst/>
                          <a:latin typeface="Calibri" panose="020F0502020204030204" pitchFamily="34" charset="0"/>
                        </a:rPr>
                        <a:t>ContentCostUSD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$85,100.00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569825"/>
                  </a:ext>
                </a:extLst>
              </a:tr>
              <a:tr h="170626">
                <a:tc>
                  <a:txBody>
                    <a:bodyPr/>
                    <a:lstStyle/>
                    <a:p>
                      <a:pPr algn="l" fontAlgn="b"/>
                      <a:r>
                        <a:rPr lang="en-US" sz="900" b="0" i="0" u="none" strike="noStrike">
                          <a:solidFill>
                            <a:srgbClr val="000000"/>
                          </a:solidFill>
                          <a:effectLst/>
                          <a:latin typeface="Calibri" panose="020F0502020204030204" pitchFamily="34" charset="0"/>
                        </a:rPr>
                        <a:t>CDDF_ID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23.00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3495148"/>
                  </a:ext>
                </a:extLst>
              </a:tr>
              <a:tr h="170626">
                <a:tc>
                  <a:txBody>
                    <a:bodyPr/>
                    <a:lstStyle/>
                    <a:p>
                      <a:pPr algn="l" fontAlgn="b"/>
                      <a:r>
                        <a:rPr lang="en-US" sz="900" b="0" i="0" u="none" strike="noStrike">
                          <a:solidFill>
                            <a:srgbClr val="000000"/>
                          </a:solidFill>
                          <a:effectLst/>
                          <a:latin typeface="Calibri" panose="020F0502020204030204" pitchFamily="34" charset="0"/>
                        </a:rPr>
                        <a:t>ContDmgPct</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37.95</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8415900"/>
                  </a:ext>
                </a:extLst>
              </a:tr>
              <a:tr h="170626">
                <a:tc>
                  <a:txBody>
                    <a:bodyPr/>
                    <a:lstStyle/>
                    <a:p>
                      <a:pPr algn="l" fontAlgn="b"/>
                      <a:r>
                        <a:rPr lang="en-US" sz="900" b="0" i="0" u="none" strike="noStrike">
                          <a:solidFill>
                            <a:srgbClr val="000000"/>
                          </a:solidFill>
                          <a:effectLst/>
                          <a:latin typeface="Calibri" panose="020F0502020204030204" pitchFamily="34" charset="0"/>
                        </a:rPr>
                        <a:t>ContentLossUSD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$32,299</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7530504"/>
                  </a:ext>
                </a:extLst>
              </a:tr>
              <a:tr h="170626">
                <a:tc>
                  <a:txBody>
                    <a:bodyPr/>
                    <a:lstStyle/>
                    <a:p>
                      <a:pPr algn="l" fontAlgn="b"/>
                      <a:r>
                        <a:rPr lang="en-US" sz="900" b="0" i="0" u="none" strike="noStrike">
                          <a:solidFill>
                            <a:srgbClr val="000000"/>
                          </a:solidFill>
                          <a:effectLst/>
                          <a:latin typeface="Calibri" panose="020F0502020204030204" pitchFamily="34" charset="0"/>
                        </a:rPr>
                        <a:t>DebrisID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RES1NBFT4</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1052511"/>
                  </a:ext>
                </a:extLst>
              </a:tr>
              <a:tr h="170626">
                <a:tc>
                  <a:txBody>
                    <a:bodyPr/>
                    <a:lstStyle/>
                    <a:p>
                      <a:pPr algn="l" fontAlgn="b"/>
                      <a:r>
                        <a:rPr lang="en-US" sz="900" b="0" i="0" u="none" strike="noStrike">
                          <a:solidFill>
                            <a:srgbClr val="000000"/>
                          </a:solidFill>
                          <a:effectLst/>
                          <a:latin typeface="Calibri" panose="020F0502020204030204" pitchFamily="34" charset="0"/>
                        </a:rPr>
                        <a:t>Debris_Tot</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269583"/>
                  </a:ext>
                </a:extLst>
              </a:tr>
              <a:tr h="170626">
                <a:tc>
                  <a:txBody>
                    <a:bodyPr/>
                    <a:lstStyle/>
                    <a:p>
                      <a:pPr algn="l" fontAlgn="b"/>
                      <a:r>
                        <a:rPr lang="en-US" sz="900" b="0" i="0" u="none" strike="noStrike">
                          <a:solidFill>
                            <a:srgbClr val="000000"/>
                          </a:solidFill>
                          <a:effectLst/>
                          <a:latin typeface="Calibri" panose="020F0502020204030204" pitchFamily="34" charset="0"/>
                        </a:rPr>
                        <a:t>Restor_Days_Min</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270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3826047"/>
                  </a:ext>
                </a:extLst>
              </a:tr>
              <a:tr h="170626">
                <a:tc>
                  <a:txBody>
                    <a:bodyPr/>
                    <a:lstStyle/>
                    <a:p>
                      <a:pPr algn="l" fontAlgn="b"/>
                      <a:r>
                        <a:rPr lang="en-US" sz="900" b="0" i="0" u="none" strike="noStrike">
                          <a:solidFill>
                            <a:srgbClr val="000000"/>
                          </a:solidFill>
                          <a:effectLst/>
                          <a:latin typeface="Calibri" panose="020F0502020204030204" pitchFamily="34" charset="0"/>
                        </a:rPr>
                        <a:t>Restor_Days_Max</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450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6955805"/>
                  </a:ext>
                </a:extLst>
              </a:tr>
              <a:tr h="170626">
                <a:tc>
                  <a:txBody>
                    <a:bodyPr/>
                    <a:lstStyle/>
                    <a:p>
                      <a:pPr algn="l" fontAlgn="b"/>
                      <a:r>
                        <a:rPr lang="en-US" sz="900" b="0" i="0" u="none" strike="noStrike">
                          <a:solidFill>
                            <a:srgbClr val="000000"/>
                          </a:solidFill>
                          <a:effectLst/>
                          <a:latin typeface="Calibri" panose="020F0502020204030204" pitchFamily="34" charset="0"/>
                        </a:rPr>
                        <a:t>GridName</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err="1">
                          <a:solidFill>
                            <a:srgbClr val="000000"/>
                          </a:solidFill>
                          <a:effectLst/>
                          <a:latin typeface="Calibri" panose="020F0502020204030204" pitchFamily="34" charset="0"/>
                        </a:rPr>
                        <a:t>AFH_wm.tif</a:t>
                      </a:r>
                      <a:endParaRPr lang="en-US" sz="900" b="0" i="0" u="none" strike="noStrike" dirty="0">
                        <a:solidFill>
                          <a:srgbClr val="000000"/>
                        </a:solidFill>
                        <a:effectLst/>
                        <a:latin typeface="Calibri" panose="020F0502020204030204" pitchFamily="34" charset="0"/>
                      </a:endParaRP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272883"/>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612313983"/>
              </p:ext>
            </p:extLst>
          </p:nvPr>
        </p:nvGraphicFramePr>
        <p:xfrm>
          <a:off x="214009" y="1002444"/>
          <a:ext cx="4095344" cy="5760236"/>
        </p:xfrm>
        <a:graphic>
          <a:graphicData uri="http://schemas.openxmlformats.org/drawingml/2006/table">
            <a:tbl>
              <a:tblPr/>
              <a:tblGrid>
                <a:gridCol w="1649744">
                  <a:extLst>
                    <a:ext uri="{9D8B030D-6E8A-4147-A177-3AD203B41FA5}">
                      <a16:colId xmlns:a16="http://schemas.microsoft.com/office/drawing/2014/main" val="2988813439"/>
                    </a:ext>
                  </a:extLst>
                </a:gridCol>
                <a:gridCol w="2445600">
                  <a:extLst>
                    <a:ext uri="{9D8B030D-6E8A-4147-A177-3AD203B41FA5}">
                      <a16:colId xmlns:a16="http://schemas.microsoft.com/office/drawing/2014/main" val="308579045"/>
                    </a:ext>
                  </a:extLst>
                </a:gridCol>
              </a:tblGrid>
              <a:tr h="68073">
                <a:tc>
                  <a:txBody>
                    <a:bodyPr/>
                    <a:lstStyle/>
                    <a:p>
                      <a:pPr algn="l" fontAlgn="b"/>
                      <a:r>
                        <a:rPr lang="en-US" sz="900" b="1" i="0" u="none" strike="noStrike">
                          <a:solidFill>
                            <a:srgbClr val="000000"/>
                          </a:solidFill>
                          <a:effectLst/>
                          <a:latin typeface="Calibri" panose="020F0502020204030204" pitchFamily="34" charset="0"/>
                        </a:rPr>
                        <a:t>Building ID</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effectLst/>
                          <a:latin typeface="Calibri" panose="020F0502020204030204" pitchFamily="34" charset="0"/>
                        </a:rPr>
                        <a:t>19-06-009H-0019-0000_781</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002041"/>
                  </a:ext>
                </a:extLst>
              </a:tr>
              <a:tr h="291038">
                <a:tc>
                  <a:txBody>
                    <a:bodyPr/>
                    <a:lstStyle/>
                    <a:p>
                      <a:pPr algn="l" fontAlgn="b"/>
                      <a:r>
                        <a:rPr lang="en-US" sz="900" b="0" i="0" u="none" strike="noStrike">
                          <a:solidFill>
                            <a:srgbClr val="000000"/>
                          </a:solidFill>
                          <a:effectLst/>
                          <a:latin typeface="Calibri" panose="020F0502020204030204" pitchFamily="34" charset="0"/>
                        </a:rPr>
                        <a:t>Full E-911 Address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781 AVON BEND RD, CHARLES TOWN, WV, 25414</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2291309"/>
                  </a:ext>
                </a:extLst>
              </a:tr>
              <a:tr h="291038">
                <a:tc>
                  <a:txBody>
                    <a:bodyPr/>
                    <a:lstStyle/>
                    <a:p>
                      <a:pPr algn="l" fontAlgn="b"/>
                      <a:r>
                        <a:rPr lang="en-US" sz="900" b="0" i="0" u="none" strike="noStrike">
                          <a:solidFill>
                            <a:srgbClr val="000000"/>
                          </a:solidFill>
                          <a:effectLst/>
                          <a:latin typeface="Calibri" panose="020F0502020204030204" pitchFamily="34" charset="0"/>
                        </a:rPr>
                        <a:t>Full Owner Address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9299 ALL SAINTS RD, LAUREL, MD 20723</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8783516"/>
                  </a:ext>
                </a:extLst>
              </a:tr>
              <a:tr h="152865">
                <a:tc>
                  <a:txBody>
                    <a:bodyPr/>
                    <a:lstStyle/>
                    <a:p>
                      <a:pPr algn="l" fontAlgn="b"/>
                      <a:r>
                        <a:rPr lang="en-US" sz="900" b="0" i="0" u="none" strike="noStrike">
                          <a:solidFill>
                            <a:srgbClr val="000000"/>
                          </a:solidFill>
                          <a:effectLst/>
                          <a:latin typeface="Calibri" panose="020F0502020204030204" pitchFamily="34" charset="0"/>
                        </a:rPr>
                        <a:t>GIS Parcel ID</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19-06-009H-0019-0000</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5522986"/>
                  </a:ext>
                </a:extLst>
              </a:tr>
              <a:tr h="152865">
                <a:tc>
                  <a:txBody>
                    <a:bodyPr/>
                    <a:lstStyle/>
                    <a:p>
                      <a:pPr algn="l" fontAlgn="b"/>
                      <a:r>
                        <a:rPr lang="en-US" sz="900" b="0" i="0" u="none" strike="noStrike">
                          <a:solidFill>
                            <a:srgbClr val="000000"/>
                          </a:solidFill>
                          <a:effectLst/>
                          <a:latin typeface="Calibri" panose="020F0502020204030204" pitchFamily="34" charset="0"/>
                        </a:rPr>
                        <a:t>Lat</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39.218996</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3929909"/>
                  </a:ext>
                </a:extLst>
              </a:tr>
              <a:tr h="152865">
                <a:tc>
                  <a:txBody>
                    <a:bodyPr/>
                    <a:lstStyle/>
                    <a:p>
                      <a:pPr algn="l" fontAlgn="b"/>
                      <a:r>
                        <a:rPr lang="en-US" sz="900" b="0" i="0" u="none" strike="noStrike">
                          <a:solidFill>
                            <a:srgbClr val="000000"/>
                          </a:solidFill>
                          <a:effectLst/>
                          <a:latin typeface="Calibri" panose="020F0502020204030204" pitchFamily="34" charset="0"/>
                        </a:rPr>
                        <a:t>Long</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-77.83151391</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094562"/>
                  </a:ext>
                </a:extLst>
              </a:tr>
              <a:tr h="152865">
                <a:tc>
                  <a:txBody>
                    <a:bodyPr/>
                    <a:lstStyle/>
                    <a:p>
                      <a:pPr algn="l" fontAlgn="b"/>
                      <a:r>
                        <a:rPr lang="en-US" sz="900" b="0" i="0" u="none" strike="noStrike">
                          <a:solidFill>
                            <a:srgbClr val="000000"/>
                          </a:solidFill>
                          <a:effectLst/>
                          <a:latin typeface="Calibri" panose="020F0502020204030204" pitchFamily="34" charset="0"/>
                        </a:rPr>
                        <a:t>Plus Code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87F46599+H9X</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240768"/>
                  </a:ext>
                </a:extLst>
              </a:tr>
              <a:tr h="297588">
                <a:tc>
                  <a:txBody>
                    <a:bodyPr/>
                    <a:lstStyle/>
                    <a:p>
                      <a:pPr algn="l" fontAlgn="b"/>
                      <a:r>
                        <a:rPr lang="en-US" sz="900" b="0" i="0" u="none" strike="noStrike">
                          <a:solidFill>
                            <a:srgbClr val="000000"/>
                          </a:solidFill>
                          <a:effectLst/>
                          <a:latin typeface="Calibri" panose="020F0502020204030204" pitchFamily="34" charset="0"/>
                        </a:rPr>
                        <a:t>WV Flood Tool Link</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sng" strike="noStrike">
                          <a:solidFill>
                            <a:srgbClr val="0000FF"/>
                          </a:solidFill>
                          <a:effectLst/>
                          <a:latin typeface="Calibri" panose="020F0502020204030204" pitchFamily="34" charset="0"/>
                          <a:hlinkClick r:id="rId4"/>
                        </a:rPr>
                        <a:t>https://mapwv.gov/flood/map/?wkid=102100&amp;x=-8664164.49652&amp;y=4753089.59353&amp;l=13&amp;v=0</a:t>
                      </a:r>
                      <a:endParaRPr lang="en-US" sz="900" b="0" i="0" u="sng" strike="noStrike">
                        <a:solidFill>
                          <a:srgbClr val="0000FF"/>
                        </a:solidFill>
                        <a:effectLst/>
                        <a:latin typeface="Calibri" panose="020F0502020204030204" pitchFamily="34" charset="0"/>
                      </a:endParaRP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354676"/>
                  </a:ext>
                </a:extLst>
              </a:tr>
              <a:tr h="297588">
                <a:tc>
                  <a:txBody>
                    <a:bodyPr/>
                    <a:lstStyle/>
                    <a:p>
                      <a:pPr algn="l" fontAlgn="b"/>
                      <a:r>
                        <a:rPr lang="en-US" sz="900" b="0" i="0" u="none" strike="noStrike">
                          <a:solidFill>
                            <a:srgbClr val="000000"/>
                          </a:solidFill>
                          <a:effectLst/>
                          <a:latin typeface="Calibri" panose="020F0502020204030204" pitchFamily="34" charset="0"/>
                        </a:rPr>
                        <a:t>WV Parcel Assessment Link</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sng" strike="noStrike" dirty="0">
                          <a:solidFill>
                            <a:srgbClr val="0000FF"/>
                          </a:solidFill>
                          <a:effectLst/>
                          <a:latin typeface="Calibri" panose="020F0502020204030204" pitchFamily="34" charset="0"/>
                          <a:hlinkClick r:id="rId3"/>
                        </a:rPr>
                        <a:t>https://mapwv.gov/Assessment/Detail/?PID=1906009H001900000000</a:t>
                      </a:r>
                      <a:endParaRPr lang="en-US" sz="900" b="0" i="0" u="sng" strike="noStrike" dirty="0">
                        <a:solidFill>
                          <a:srgbClr val="0000FF"/>
                        </a:solidFill>
                        <a:effectLst/>
                        <a:latin typeface="Calibri" panose="020F0502020204030204" pitchFamily="34" charset="0"/>
                      </a:endParaRP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087810"/>
                  </a:ext>
                </a:extLst>
              </a:tr>
              <a:tr h="152865">
                <a:tc>
                  <a:txBody>
                    <a:bodyPr/>
                    <a:lstStyle/>
                    <a:p>
                      <a:pPr algn="l" fontAlgn="b"/>
                      <a:r>
                        <a:rPr lang="en-US" sz="900" b="0" i="0" u="none" strike="noStrike">
                          <a:solidFill>
                            <a:srgbClr val="000000"/>
                          </a:solidFill>
                          <a:effectLst/>
                          <a:latin typeface="Calibri" panose="020F0502020204030204" pitchFamily="34" charset="0"/>
                        </a:rPr>
                        <a:t>CID</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540065</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4213094"/>
                  </a:ext>
                </a:extLst>
              </a:tr>
              <a:tr h="152865">
                <a:tc>
                  <a:txBody>
                    <a:bodyPr/>
                    <a:lstStyle/>
                    <a:p>
                      <a:pPr algn="l" fontAlgn="b"/>
                      <a:r>
                        <a:rPr lang="en-US" sz="900" b="0" i="0" u="none" strike="noStrike">
                          <a:solidFill>
                            <a:srgbClr val="000000"/>
                          </a:solidFill>
                          <a:effectLst/>
                          <a:latin typeface="Calibri" panose="020F0502020204030204" pitchFamily="34" charset="0"/>
                        </a:rPr>
                        <a:t>Community Name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JEFFERSON COUNTY *</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2737349"/>
                  </a:ext>
                </a:extLst>
              </a:tr>
              <a:tr h="152865">
                <a:tc>
                  <a:txBody>
                    <a:bodyPr/>
                    <a:lstStyle/>
                    <a:p>
                      <a:pPr algn="l" fontAlgn="b"/>
                      <a:r>
                        <a:rPr lang="en-US" sz="900" b="1" i="0" u="none" strike="noStrike">
                          <a:solidFill>
                            <a:srgbClr val="000000"/>
                          </a:solidFill>
                          <a:effectLst/>
                          <a:latin typeface="Calibri" panose="020F0502020204030204" pitchFamily="34" charset="0"/>
                        </a:rPr>
                        <a:t>Stream Name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effectLst/>
                          <a:latin typeface="Calibri" panose="020F0502020204030204" pitchFamily="34" charset="0"/>
                        </a:rPr>
                        <a:t>Shenandoah River</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819989"/>
                  </a:ext>
                </a:extLst>
              </a:tr>
              <a:tr h="152865">
                <a:tc>
                  <a:txBody>
                    <a:bodyPr/>
                    <a:lstStyle/>
                    <a:p>
                      <a:pPr algn="l" fontAlgn="b"/>
                      <a:r>
                        <a:rPr lang="en-US" sz="900" b="0" i="0" u="none" strike="noStrike">
                          <a:solidFill>
                            <a:srgbClr val="000000"/>
                          </a:solidFill>
                          <a:effectLst/>
                          <a:latin typeface="Calibri" panose="020F0502020204030204" pitchFamily="34" charset="0"/>
                        </a:rPr>
                        <a:t>Watershed (HUC8)</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Shenandoah (2070007)</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769652"/>
                  </a:ext>
                </a:extLst>
              </a:tr>
              <a:tr h="152865">
                <a:tc>
                  <a:txBody>
                    <a:bodyPr/>
                    <a:lstStyle/>
                    <a:p>
                      <a:pPr algn="l" fontAlgn="b"/>
                      <a:r>
                        <a:rPr lang="en-US" sz="900" b="0" i="0" u="none" strike="noStrike">
                          <a:solidFill>
                            <a:srgbClr val="000000"/>
                          </a:solidFill>
                          <a:effectLst/>
                          <a:latin typeface="Calibri" panose="020F0502020204030204" pitchFamily="34" charset="0"/>
                        </a:rPr>
                        <a:t>Flood Zone Designation</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Effective 100 yr Zone AE - Floodway</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90964825"/>
                  </a:ext>
                </a:extLst>
              </a:tr>
              <a:tr h="152865">
                <a:tc>
                  <a:txBody>
                    <a:bodyPr/>
                    <a:lstStyle/>
                    <a:p>
                      <a:pPr algn="l" fontAlgn="b"/>
                      <a:r>
                        <a:rPr lang="en-US" sz="900" b="1" i="0" u="none" strike="noStrike">
                          <a:solidFill>
                            <a:srgbClr val="000000"/>
                          </a:solidFill>
                          <a:effectLst/>
                          <a:latin typeface="Calibri" panose="020F0502020204030204" pitchFamily="34" charset="0"/>
                        </a:rPr>
                        <a:t>Floodway</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Yes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76246474"/>
                  </a:ext>
                </a:extLst>
              </a:tr>
              <a:tr h="152865">
                <a:tc>
                  <a:txBody>
                    <a:bodyPr/>
                    <a:lstStyle/>
                    <a:p>
                      <a:pPr algn="l" fontAlgn="b"/>
                      <a:r>
                        <a:rPr lang="en-US" sz="900" b="1" i="0" u="none" strike="noStrike">
                          <a:solidFill>
                            <a:srgbClr val="000000"/>
                          </a:solidFill>
                          <a:effectLst/>
                          <a:latin typeface="Calibri" panose="020F0502020204030204" pitchFamily="34" charset="0"/>
                        </a:rPr>
                        <a:t>Year Built</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2011</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04735433"/>
                  </a:ext>
                </a:extLst>
              </a:tr>
              <a:tr h="152865">
                <a:tc>
                  <a:txBody>
                    <a:bodyPr/>
                    <a:lstStyle/>
                    <a:p>
                      <a:pPr algn="l" fontAlgn="b"/>
                      <a:r>
                        <a:rPr lang="en-US" sz="900" b="1" i="0" u="none" strike="noStrike">
                          <a:solidFill>
                            <a:srgbClr val="000000"/>
                          </a:solidFill>
                          <a:effectLst/>
                          <a:latin typeface="Calibri" panose="020F0502020204030204" pitchFamily="34" charset="0"/>
                        </a:rPr>
                        <a:t>FIRM Status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Post-FIRM</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37578424"/>
                  </a:ext>
                </a:extLst>
              </a:tr>
              <a:tr h="152865">
                <a:tc>
                  <a:txBody>
                    <a:bodyPr/>
                    <a:lstStyle/>
                    <a:p>
                      <a:pPr algn="l" fontAlgn="b"/>
                      <a:r>
                        <a:rPr lang="en-US" sz="900" b="0" i="0" u="none" strike="noStrike" dirty="0">
                          <a:solidFill>
                            <a:srgbClr val="000000"/>
                          </a:solidFill>
                          <a:effectLst/>
                          <a:latin typeface="Calibri" panose="020F0502020204030204" pitchFamily="34" charset="0"/>
                        </a:rPr>
                        <a:t>Hazard Occupancy Code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RES1</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23268060"/>
                  </a:ext>
                </a:extLst>
              </a:tr>
              <a:tr h="152865">
                <a:tc>
                  <a:txBody>
                    <a:bodyPr/>
                    <a:lstStyle/>
                    <a:p>
                      <a:pPr algn="l" fontAlgn="b"/>
                      <a:r>
                        <a:rPr lang="en-US" sz="900" b="0" i="0" u="none" strike="noStrike">
                          <a:solidFill>
                            <a:srgbClr val="000000"/>
                          </a:solidFill>
                          <a:effectLst/>
                          <a:latin typeface="Calibri" panose="020F0502020204030204" pitchFamily="34" charset="0"/>
                        </a:rPr>
                        <a:t>Stories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2</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22653662"/>
                  </a:ext>
                </a:extLst>
              </a:tr>
              <a:tr h="152865">
                <a:tc>
                  <a:txBody>
                    <a:bodyPr/>
                    <a:lstStyle/>
                    <a:p>
                      <a:pPr algn="l" fontAlgn="b"/>
                      <a:r>
                        <a:rPr lang="en-US" sz="900" b="1" i="0" u="none" strike="noStrike" dirty="0">
                          <a:solidFill>
                            <a:srgbClr val="000000"/>
                          </a:solidFill>
                          <a:effectLst/>
                          <a:latin typeface="Calibri" panose="020F0502020204030204" pitchFamily="34" charset="0"/>
                        </a:rPr>
                        <a:t>Basement Type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Crawl</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01204398"/>
                  </a:ext>
                </a:extLst>
              </a:tr>
              <a:tr h="152865">
                <a:tc>
                  <a:txBody>
                    <a:bodyPr/>
                    <a:lstStyle/>
                    <a:p>
                      <a:pPr algn="l" fontAlgn="b"/>
                      <a:r>
                        <a:rPr lang="en-US" sz="900" b="0" i="0" u="none" strike="noStrike">
                          <a:solidFill>
                            <a:srgbClr val="000000"/>
                          </a:solidFill>
                          <a:effectLst/>
                          <a:latin typeface="Calibri" panose="020F0502020204030204" pitchFamily="34" charset="0"/>
                        </a:rPr>
                        <a:t>First Floor Height</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dirty="0">
                          <a:solidFill>
                            <a:srgbClr val="000000"/>
                          </a:solidFill>
                          <a:effectLst/>
                          <a:latin typeface="Calibri" panose="020F0502020204030204" pitchFamily="34" charset="0"/>
                        </a:rPr>
                        <a:t>4.0</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98632943"/>
                  </a:ext>
                </a:extLst>
              </a:tr>
              <a:tr h="152865">
                <a:tc>
                  <a:txBody>
                    <a:bodyPr/>
                    <a:lstStyle/>
                    <a:p>
                      <a:pPr algn="l" fontAlgn="b"/>
                      <a:r>
                        <a:rPr lang="en-US" sz="900" b="1" i="0" u="none" strike="noStrike" dirty="0">
                          <a:solidFill>
                            <a:srgbClr val="000000"/>
                          </a:solidFill>
                          <a:effectLst/>
                          <a:latin typeface="Calibri" panose="020F0502020204030204" pitchFamily="34" charset="0"/>
                        </a:rPr>
                        <a:t>Building Appraisal</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$170,200</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89839433"/>
                  </a:ext>
                </a:extLst>
              </a:tr>
              <a:tr h="152865">
                <a:tc>
                  <a:txBody>
                    <a:bodyPr/>
                    <a:lstStyle/>
                    <a:p>
                      <a:pPr algn="l" fontAlgn="b"/>
                      <a:r>
                        <a:rPr lang="en-US" sz="900" b="0" i="0" u="none" strike="noStrike">
                          <a:solidFill>
                            <a:srgbClr val="000000"/>
                          </a:solidFill>
                          <a:effectLst/>
                          <a:latin typeface="Calibri" panose="020F0502020204030204" pitchFamily="34" charset="0"/>
                        </a:rPr>
                        <a:t>Structure Area</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2496</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5068679"/>
                  </a:ext>
                </a:extLst>
              </a:tr>
              <a:tr h="152865">
                <a:tc>
                  <a:txBody>
                    <a:bodyPr/>
                    <a:lstStyle/>
                    <a:p>
                      <a:pPr algn="l" fontAlgn="b"/>
                      <a:r>
                        <a:rPr lang="en-US" sz="900" b="1" i="0" u="none" strike="noStrike">
                          <a:solidFill>
                            <a:srgbClr val="000000"/>
                          </a:solidFill>
                          <a:effectLst/>
                          <a:latin typeface="Calibri" panose="020F0502020204030204" pitchFamily="34" charset="0"/>
                        </a:rPr>
                        <a:t>Flood Depth Value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9.8</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72121664"/>
                  </a:ext>
                </a:extLst>
              </a:tr>
              <a:tr h="152865">
                <a:tc>
                  <a:txBody>
                    <a:bodyPr/>
                    <a:lstStyle/>
                    <a:p>
                      <a:pPr algn="l" fontAlgn="b"/>
                      <a:r>
                        <a:rPr lang="en-US" sz="900" b="0" i="0" u="none" strike="noStrike">
                          <a:solidFill>
                            <a:srgbClr val="000000"/>
                          </a:solidFill>
                          <a:effectLst/>
                          <a:latin typeface="Calibri" panose="020F0502020204030204" pitchFamily="34" charset="0"/>
                        </a:rPr>
                        <a:t>Flood Depth Source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HEC-RAS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8193963"/>
                  </a:ext>
                </a:extLst>
              </a:tr>
              <a:tr h="152865">
                <a:tc>
                  <a:txBody>
                    <a:bodyPr/>
                    <a:lstStyle/>
                    <a:p>
                      <a:pPr algn="l" fontAlgn="b"/>
                      <a:r>
                        <a:rPr lang="en-US" sz="900" b="0" i="0" u="none" strike="noStrike">
                          <a:solidFill>
                            <a:srgbClr val="000000"/>
                          </a:solidFill>
                          <a:effectLst/>
                          <a:latin typeface="Calibri" panose="020F0502020204030204" pitchFamily="34" charset="0"/>
                        </a:rPr>
                        <a:t>WSEL Value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376.0</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1323270"/>
                  </a:ext>
                </a:extLst>
              </a:tr>
              <a:tr h="152865">
                <a:tc>
                  <a:txBody>
                    <a:bodyPr/>
                    <a:lstStyle/>
                    <a:p>
                      <a:pPr algn="l" fontAlgn="b"/>
                      <a:r>
                        <a:rPr lang="en-US" sz="900" b="0" i="0" u="none" strike="noStrike">
                          <a:solidFill>
                            <a:srgbClr val="000000"/>
                          </a:solidFill>
                          <a:effectLst/>
                          <a:latin typeface="Calibri" panose="020F0502020204030204" pitchFamily="34" charset="0"/>
                        </a:rPr>
                        <a:t>WSEL Source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UAE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130079"/>
                  </a:ext>
                </a:extLst>
              </a:tr>
              <a:tr h="152865">
                <a:tc>
                  <a:txBody>
                    <a:bodyPr/>
                    <a:lstStyle/>
                    <a:p>
                      <a:pPr algn="l" fontAlgn="b"/>
                      <a:r>
                        <a:rPr lang="en-US" sz="900" b="0" i="0" u="none" strike="noStrike">
                          <a:solidFill>
                            <a:srgbClr val="000000"/>
                          </a:solidFill>
                          <a:effectLst/>
                          <a:latin typeface="Calibri" panose="020F0502020204030204" pitchFamily="34" charset="0"/>
                        </a:rPr>
                        <a:t>Ground Elevation</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366.2</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5199190"/>
                  </a:ext>
                </a:extLst>
              </a:tr>
              <a:tr h="291038">
                <a:tc>
                  <a:txBody>
                    <a:bodyPr/>
                    <a:lstStyle/>
                    <a:p>
                      <a:pPr algn="l" fontAlgn="b"/>
                      <a:r>
                        <a:rPr lang="en-US" sz="900" b="0" i="0" u="none" strike="noStrike">
                          <a:solidFill>
                            <a:srgbClr val="000000"/>
                          </a:solidFill>
                          <a:effectLst/>
                          <a:latin typeface="Calibri" panose="020F0502020204030204" pitchFamily="34" charset="0"/>
                        </a:rPr>
                        <a:t>Ground Elevation Source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2012 FEMA Jefferson, Berkeley &amp; Morgan Lidar</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207168"/>
                  </a:ext>
                </a:extLst>
              </a:tr>
              <a:tr h="172154">
                <a:tc>
                  <a:txBody>
                    <a:bodyPr/>
                    <a:lstStyle/>
                    <a:p>
                      <a:pPr algn="l" fontAlgn="b"/>
                      <a:r>
                        <a:rPr lang="en-US" sz="900" b="0" i="0" u="none" strike="noStrike">
                          <a:solidFill>
                            <a:srgbClr val="000000"/>
                          </a:solidFill>
                          <a:effectLst/>
                          <a:latin typeface="Calibri" panose="020F0502020204030204" pitchFamily="34" charset="0"/>
                        </a:rPr>
                        <a:t>Grade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C+</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478839"/>
                  </a:ext>
                </a:extLst>
              </a:tr>
              <a:tr h="152865">
                <a:tc>
                  <a:txBody>
                    <a:bodyPr/>
                    <a:lstStyle/>
                    <a:p>
                      <a:pPr algn="l" fontAlgn="b"/>
                      <a:r>
                        <a:rPr lang="en-US" sz="900" b="0" i="0" u="none" strike="noStrike">
                          <a:solidFill>
                            <a:srgbClr val="000000"/>
                          </a:solidFill>
                          <a:effectLst/>
                          <a:latin typeface="Calibri" panose="020F0502020204030204" pitchFamily="34" charset="0"/>
                        </a:rPr>
                        <a:t>Tax Class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2</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8647328"/>
                  </a:ext>
                </a:extLst>
              </a:tr>
              <a:tr h="152865">
                <a:tc>
                  <a:txBody>
                    <a:bodyPr/>
                    <a:lstStyle/>
                    <a:p>
                      <a:pPr algn="l" fontAlgn="b"/>
                      <a:r>
                        <a:rPr lang="en-US" sz="900" b="0" i="0" u="none" strike="noStrike">
                          <a:solidFill>
                            <a:srgbClr val="000000"/>
                          </a:solidFill>
                          <a:effectLst/>
                          <a:latin typeface="Calibri" panose="020F0502020204030204" pitchFamily="34" charset="0"/>
                        </a:rPr>
                        <a:t>Land Use Description</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Residential 1 Family</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3967593"/>
                  </a:ext>
                </a:extLst>
              </a:tr>
              <a:tr h="152865">
                <a:tc>
                  <a:txBody>
                    <a:bodyPr/>
                    <a:lstStyle/>
                    <a:p>
                      <a:pPr algn="l" fontAlgn="b"/>
                      <a:r>
                        <a:rPr lang="en-US" sz="900" b="0" i="0" u="none" strike="noStrike">
                          <a:solidFill>
                            <a:srgbClr val="000000"/>
                          </a:solidFill>
                          <a:effectLst/>
                          <a:latin typeface="Calibri" panose="020F0502020204030204" pitchFamily="34" charset="0"/>
                        </a:rPr>
                        <a:t>Exterial Wall Type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Aluminum</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8591927"/>
                  </a:ext>
                </a:extLst>
              </a:tr>
            </a:tbl>
          </a:graphicData>
        </a:graphic>
      </p:graphicFrame>
      <p:sp>
        <p:nvSpPr>
          <p:cNvPr id="12" name="TextBox 11">
            <a:extLst>
              <a:ext uri="{FF2B5EF4-FFF2-40B4-BE49-F238E27FC236}">
                <a16:creationId xmlns:a16="http://schemas.microsoft.com/office/drawing/2014/main" id="{FC7B9439-BEA1-4BE9-8317-1612B88A863F}"/>
              </a:ext>
            </a:extLst>
          </p:cNvPr>
          <p:cNvSpPr txBox="1"/>
          <p:nvPr/>
        </p:nvSpPr>
        <p:spPr>
          <a:xfrm>
            <a:off x="2478014" y="4299399"/>
            <a:ext cx="1422777" cy="1477328"/>
          </a:xfrm>
          <a:prstGeom prst="rect">
            <a:avLst/>
          </a:prstGeom>
          <a:solidFill>
            <a:schemeClr val="tx1"/>
          </a:solidFill>
        </p:spPr>
        <p:txBody>
          <a:bodyPr wrap="square" rtlCol="0">
            <a:spAutoFit/>
          </a:bodyPr>
          <a:lstStyle/>
          <a:p>
            <a:pPr algn="ctr"/>
            <a:r>
              <a:rPr lang="en-US" b="1" dirty="0">
                <a:solidFill>
                  <a:srgbClr val="FFFF00"/>
                </a:solidFill>
              </a:rPr>
              <a:t>Building Inputs</a:t>
            </a:r>
          </a:p>
          <a:p>
            <a:pPr algn="ctr"/>
            <a:endParaRPr lang="en-US" b="1" dirty="0">
              <a:solidFill>
                <a:srgbClr val="FFFF00"/>
              </a:solidFill>
            </a:endParaRPr>
          </a:p>
          <a:p>
            <a:pPr algn="ctr"/>
            <a:r>
              <a:rPr lang="en-US" b="1" dirty="0">
                <a:solidFill>
                  <a:srgbClr val="FFFF00"/>
                </a:solidFill>
              </a:rPr>
              <a:t>Water Depth Input</a:t>
            </a:r>
          </a:p>
        </p:txBody>
      </p:sp>
      <p:sp>
        <p:nvSpPr>
          <p:cNvPr id="13" name="TextBox 12">
            <a:extLst>
              <a:ext uri="{FF2B5EF4-FFF2-40B4-BE49-F238E27FC236}">
                <a16:creationId xmlns:a16="http://schemas.microsoft.com/office/drawing/2014/main" id="{FC7B9439-BEA1-4BE9-8317-1612B88A863F}"/>
              </a:ext>
            </a:extLst>
          </p:cNvPr>
          <p:cNvSpPr txBox="1"/>
          <p:nvPr/>
        </p:nvSpPr>
        <p:spPr>
          <a:xfrm>
            <a:off x="6801479" y="5402883"/>
            <a:ext cx="1853292" cy="1200329"/>
          </a:xfrm>
          <a:prstGeom prst="rect">
            <a:avLst/>
          </a:prstGeom>
          <a:solidFill>
            <a:schemeClr val="tx1"/>
          </a:solidFill>
        </p:spPr>
        <p:txBody>
          <a:bodyPr wrap="square" rtlCol="0">
            <a:spAutoFit/>
          </a:bodyPr>
          <a:lstStyle/>
          <a:p>
            <a:pPr algn="ctr"/>
            <a:r>
              <a:rPr lang="en-US" b="1" dirty="0" err="1">
                <a:solidFill>
                  <a:srgbClr val="FFFF00"/>
                </a:solidFill>
              </a:rPr>
              <a:t>OpenHazus</a:t>
            </a:r>
            <a:r>
              <a:rPr lang="en-US" b="1" dirty="0">
                <a:solidFill>
                  <a:srgbClr val="FFFF00"/>
                </a:solidFill>
              </a:rPr>
              <a:t/>
            </a:r>
            <a:br>
              <a:rPr lang="en-US" b="1" dirty="0">
                <a:solidFill>
                  <a:srgbClr val="FFFF00"/>
                </a:solidFill>
              </a:rPr>
            </a:br>
            <a:r>
              <a:rPr lang="en-US" b="1" dirty="0">
                <a:solidFill>
                  <a:srgbClr val="FFFF00"/>
                </a:solidFill>
              </a:rPr>
              <a:t> FAST Utility Building Impact Output</a:t>
            </a:r>
          </a:p>
        </p:txBody>
      </p:sp>
      <p:grpSp>
        <p:nvGrpSpPr>
          <p:cNvPr id="16" name="Group 15"/>
          <p:cNvGrpSpPr/>
          <p:nvPr/>
        </p:nvGrpSpPr>
        <p:grpSpPr>
          <a:xfrm>
            <a:off x="6576611" y="1276316"/>
            <a:ext cx="1916571" cy="1998819"/>
            <a:chOff x="3188987" y="3521497"/>
            <a:chExt cx="1916571" cy="1998819"/>
          </a:xfrm>
        </p:grpSpPr>
        <p:sp>
          <p:nvSpPr>
            <p:cNvPr id="17" name="Oval 16"/>
            <p:cNvSpPr/>
            <p:nvPr/>
          </p:nvSpPr>
          <p:spPr>
            <a:xfrm>
              <a:off x="3188987" y="3521497"/>
              <a:ext cx="1916571" cy="1998819"/>
            </a:xfrm>
            <a:prstGeom prst="ellipse">
              <a:avLst/>
            </a:prstGeom>
            <a:solidFill>
              <a:srgbClr val="A50021"/>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8" name="Oval 4"/>
            <p:cNvSpPr txBox="1"/>
            <p:nvPr/>
          </p:nvSpPr>
          <p:spPr>
            <a:xfrm>
              <a:off x="3469661" y="3867509"/>
              <a:ext cx="1355221" cy="1413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
              </a:r>
              <a:br>
                <a:rPr lang="en-US" sz="1400" b="1" kern="1200" dirty="0"/>
              </a:br>
              <a:r>
                <a:rPr lang="en-US" sz="1400" b="1" kern="1200" dirty="0"/>
                <a:t>BLDG. LEVEL RISK ASSESSMENT (BLRA) DATABASE</a:t>
              </a:r>
            </a:p>
            <a:p>
              <a:pPr lvl="0" algn="ctr" defTabSz="622300">
                <a:lnSpc>
                  <a:spcPct val="90000"/>
                </a:lnSpc>
                <a:spcBef>
                  <a:spcPct val="0"/>
                </a:spcBef>
                <a:spcAft>
                  <a:spcPct val="35000"/>
                </a:spcAft>
              </a:pPr>
              <a:r>
                <a:rPr lang="en-US" sz="1000" b="0" kern="1200" dirty="0"/>
                <a:t/>
              </a:r>
              <a:br>
                <a:rPr lang="en-US" sz="1000" b="0" kern="1200" dirty="0"/>
              </a:br>
              <a:r>
                <a:rPr lang="en-US" sz="1000" b="0" kern="1200" dirty="0"/>
                <a:t/>
              </a:r>
              <a:br>
                <a:rPr lang="en-US" sz="1000" b="0" kern="1200" dirty="0"/>
              </a:br>
              <a:r>
                <a:rPr lang="en-US" sz="1000" b="0" kern="1200" dirty="0"/>
                <a:t>Building Level &amp; Community Level Outputs</a:t>
              </a:r>
            </a:p>
          </p:txBody>
        </p:sp>
      </p:grpSp>
      <p:sp>
        <p:nvSpPr>
          <p:cNvPr id="14" name="TextBox 13">
            <a:extLst>
              <a:ext uri="{FF2B5EF4-FFF2-40B4-BE49-F238E27FC236}">
                <a16:creationId xmlns:a16="http://schemas.microsoft.com/office/drawing/2014/main" id="{8A9B3094-6C0A-434E-A910-3F83129834EB}"/>
              </a:ext>
            </a:extLst>
          </p:cNvPr>
          <p:cNvSpPr txBox="1"/>
          <p:nvPr/>
        </p:nvSpPr>
        <p:spPr>
          <a:xfrm>
            <a:off x="7453653" y="1382900"/>
            <a:ext cx="231408" cy="276999"/>
          </a:xfrm>
          <a:prstGeom prst="rect">
            <a:avLst/>
          </a:prstGeom>
          <a:solidFill>
            <a:schemeClr val="tx1"/>
          </a:solidFill>
        </p:spPr>
        <p:txBody>
          <a:bodyPr wrap="square" rtlCol="0">
            <a:spAutoFit/>
          </a:bodyPr>
          <a:lstStyle/>
          <a:p>
            <a:pPr algn="ctr"/>
            <a:r>
              <a:rPr lang="en-US" sz="1200" b="1" dirty="0">
                <a:solidFill>
                  <a:schemeClr val="bg1"/>
                </a:solidFill>
              </a:rPr>
              <a:t>3</a:t>
            </a:r>
          </a:p>
        </p:txBody>
      </p:sp>
    </p:spTree>
    <p:extLst>
      <p:ext uri="{BB962C8B-B14F-4D97-AF65-F5344CB8AC3E}">
        <p14:creationId xmlns:p14="http://schemas.microsoft.com/office/powerpoint/2010/main" val="41863886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Top Non-Residential Loss Estimates</a:t>
            </a:r>
          </a:p>
        </p:txBody>
      </p:sp>
      <p:pic>
        <p:nvPicPr>
          <p:cNvPr id="4" name="Picture 3">
            <a:extLst>
              <a:ext uri="{FF2B5EF4-FFF2-40B4-BE49-F238E27FC236}">
                <a16:creationId xmlns:a16="http://schemas.microsoft.com/office/drawing/2014/main" id="{7475521E-3192-4463-B577-70E2B0E99A2D}"/>
              </a:ext>
            </a:extLst>
          </p:cNvPr>
          <p:cNvPicPr>
            <a:picLocks noChangeAspect="1"/>
          </p:cNvPicPr>
          <p:nvPr/>
        </p:nvPicPr>
        <p:blipFill>
          <a:blip r:embed="rId3"/>
          <a:stretch>
            <a:fillRect/>
          </a:stretch>
        </p:blipFill>
        <p:spPr>
          <a:xfrm>
            <a:off x="761999" y="965200"/>
            <a:ext cx="7531101" cy="5775295"/>
          </a:xfrm>
          <a:prstGeom prst="rect">
            <a:avLst/>
          </a:prstGeom>
        </p:spPr>
      </p:pic>
      <p:sp>
        <p:nvSpPr>
          <p:cNvPr id="2" name="TextBox 1">
            <a:extLst>
              <a:ext uri="{FF2B5EF4-FFF2-40B4-BE49-F238E27FC236}">
                <a16:creationId xmlns:a16="http://schemas.microsoft.com/office/drawing/2014/main" id="{90E7DE54-242D-464D-BFFD-2A2CE4779709}"/>
              </a:ext>
            </a:extLst>
          </p:cNvPr>
          <p:cNvSpPr txBox="1"/>
          <p:nvPr/>
        </p:nvSpPr>
        <p:spPr>
          <a:xfrm>
            <a:off x="958362" y="6239278"/>
            <a:ext cx="817684"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7339124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Top Residential Damage Loss ($)</a:t>
            </a:r>
          </a:p>
        </p:txBody>
      </p:sp>
      <p:pic>
        <p:nvPicPr>
          <p:cNvPr id="4" name="Picture 3">
            <a:extLst>
              <a:ext uri="{FF2B5EF4-FFF2-40B4-BE49-F238E27FC236}">
                <a16:creationId xmlns:a16="http://schemas.microsoft.com/office/drawing/2014/main" id="{5E82D5D9-A046-40F2-83C1-EA2E8731F475}"/>
              </a:ext>
            </a:extLst>
          </p:cNvPr>
          <p:cNvPicPr>
            <a:picLocks noChangeAspect="1"/>
          </p:cNvPicPr>
          <p:nvPr/>
        </p:nvPicPr>
        <p:blipFill>
          <a:blip r:embed="rId3"/>
          <a:stretch>
            <a:fillRect/>
          </a:stretch>
        </p:blipFill>
        <p:spPr>
          <a:xfrm>
            <a:off x="952500" y="990600"/>
            <a:ext cx="7433792" cy="5696586"/>
          </a:xfrm>
          <a:prstGeom prst="rect">
            <a:avLst/>
          </a:prstGeom>
        </p:spPr>
      </p:pic>
      <p:sp>
        <p:nvSpPr>
          <p:cNvPr id="2" name="TextBox 1">
            <a:extLst>
              <a:ext uri="{FF2B5EF4-FFF2-40B4-BE49-F238E27FC236}">
                <a16:creationId xmlns:a16="http://schemas.microsoft.com/office/drawing/2014/main" id="{F4A92CFE-E224-4E09-B130-A0C94653D7A4}"/>
              </a:ext>
            </a:extLst>
          </p:cNvPr>
          <p:cNvSpPr txBox="1"/>
          <p:nvPr/>
        </p:nvSpPr>
        <p:spPr>
          <a:xfrm>
            <a:off x="1075593" y="6198577"/>
            <a:ext cx="923194" cy="276999"/>
          </a:xfrm>
          <a:prstGeom prst="rect">
            <a:avLst/>
          </a:prstGeom>
          <a:noFill/>
        </p:spPr>
        <p:txBody>
          <a:bodyPr wrap="square" rtlCol="0">
            <a:spAutoFit/>
          </a:bodyPr>
          <a:lstStyle/>
          <a:p>
            <a:r>
              <a:rPr lang="en-US" sz="1200" dirty="0">
                <a:hlinkClick r:id="rId4"/>
              </a:rPr>
              <a:t>PDF Map</a:t>
            </a:r>
            <a:endParaRPr lang="en-US" sz="1200" dirty="0"/>
          </a:p>
        </p:txBody>
      </p:sp>
    </p:spTree>
    <p:extLst>
      <p:ext uri="{BB962C8B-B14F-4D97-AF65-F5344CB8AC3E}">
        <p14:creationId xmlns:p14="http://schemas.microsoft.com/office/powerpoint/2010/main" val="4193962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txBox="1">
            <a:spLocks/>
          </p:cNvSpPr>
          <p:nvPr/>
        </p:nvSpPr>
        <p:spPr>
          <a:xfrm>
            <a:off x="0" y="15876"/>
            <a:ext cx="9144000" cy="1192212"/>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08580" name="Rectangle 4"/>
          <p:cNvSpPr>
            <a:spLocks noGrp="1" noChangeArrowheads="1"/>
          </p:cNvSpPr>
          <p:nvPr>
            <p:ph type="body" idx="1"/>
          </p:nvPr>
        </p:nvSpPr>
        <p:spPr>
          <a:xfrm>
            <a:off x="914400" y="1528763"/>
            <a:ext cx="7620000" cy="1938337"/>
          </a:xfrm>
        </p:spPr>
        <p:txBody>
          <a:bodyPr>
            <a:normAutofit lnSpcReduction="10000"/>
          </a:bodyPr>
          <a:lstStyle/>
          <a:p>
            <a:pPr>
              <a:spcAft>
                <a:spcPts val="1200"/>
              </a:spcAft>
              <a:buFontTx/>
              <a:buNone/>
              <a:defRPr/>
            </a:pPr>
            <a:r>
              <a:rPr lang="en-US" sz="2800" dirty="0"/>
              <a:t>301.a Definition of “Building”</a:t>
            </a:r>
          </a:p>
          <a:p>
            <a:pPr marL="228600" indent="-228600">
              <a:buFont typeface="Arial" pitchFamily="34" charset="0"/>
              <a:buChar char="•"/>
              <a:defRPr/>
            </a:pPr>
            <a:r>
              <a:rPr lang="en-US" sz="2400" dirty="0"/>
              <a:t>2 or more exterior walls and a roof affixed to a site</a:t>
            </a:r>
          </a:p>
          <a:p>
            <a:pPr marL="228600" indent="-228600">
              <a:buFont typeface="Arial" pitchFamily="34" charset="0"/>
              <a:buChar char="•"/>
              <a:defRPr/>
            </a:pPr>
            <a:r>
              <a:rPr lang="en-US" sz="2400" dirty="0"/>
              <a:t>Manufactured (mobile) home</a:t>
            </a:r>
          </a:p>
          <a:p>
            <a:pPr marL="228600" indent="-228600">
              <a:buFont typeface="Arial" pitchFamily="34" charset="0"/>
              <a:buChar char="•"/>
              <a:defRPr/>
            </a:pPr>
            <a:r>
              <a:rPr lang="en-US" sz="2400" dirty="0"/>
              <a:t>Travel trailer without wheels</a:t>
            </a:r>
          </a:p>
        </p:txBody>
      </p:sp>
      <p:pic>
        <p:nvPicPr>
          <p:cNvPr id="15363" name="Picture 8" descr="100_2621"/>
          <p:cNvPicPr>
            <a:picLocks noChangeAspect="1" noChangeArrowheads="1"/>
          </p:cNvPicPr>
          <p:nvPr/>
        </p:nvPicPr>
        <p:blipFill>
          <a:blip r:embed="rId3">
            <a:extLst>
              <a:ext uri="{28A0092B-C50C-407E-A947-70E740481C1C}">
                <a14:useLocalDpi xmlns:a14="http://schemas.microsoft.com/office/drawing/2010/main" val="0"/>
              </a:ext>
            </a:extLst>
          </a:blip>
          <a:srcRect t="17303" b="19965"/>
          <a:stretch>
            <a:fillRect/>
          </a:stretch>
        </p:blipFill>
        <p:spPr bwMode="auto">
          <a:xfrm>
            <a:off x="3505200" y="3787775"/>
            <a:ext cx="541020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11"/>
          <p:cNvSpPr>
            <a:spLocks noChangeArrowheads="1"/>
          </p:cNvSpPr>
          <p:nvPr/>
        </p:nvSpPr>
        <p:spPr bwMode="auto">
          <a:xfrm>
            <a:off x="6114633" y="822325"/>
            <a:ext cx="2800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5000"/>
              </a:spcBef>
              <a:buSzPct val="100000"/>
              <a:buFont typeface="Wingdings" panose="05000000000000000000" pitchFamily="2" charset="2"/>
              <a:buChar char="§"/>
              <a:defRPr sz="2000" b="1">
                <a:solidFill>
                  <a:schemeClr val="tx1"/>
                </a:solidFill>
                <a:latin typeface="Arial" panose="020B0604020202020204" pitchFamily="34" charset="0"/>
              </a:defRPr>
            </a:lvl1pPr>
            <a:lvl2pPr marL="742950" indent="-285750" eaLnBrk="0" hangingPunct="0">
              <a:spcBef>
                <a:spcPct val="25000"/>
              </a:spcBef>
              <a:buClr>
                <a:srgbClr val="5B5C5E"/>
              </a:buClr>
              <a:buSzPct val="90000"/>
              <a:buChar char="•"/>
              <a:defRPr sz="2400">
                <a:solidFill>
                  <a:schemeClr val="tx1"/>
                </a:solidFill>
                <a:latin typeface="Arial" panose="020B0604020202020204" pitchFamily="34" charset="0"/>
              </a:defRPr>
            </a:lvl2pPr>
            <a:lvl3pPr marL="1143000" indent="-228600" eaLnBrk="0" hangingPunct="0">
              <a:spcBef>
                <a:spcPct val="25000"/>
              </a:spcBef>
              <a:buClr>
                <a:srgbClr val="C1C2C4"/>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4pPr>
            <a:lvl5pPr marL="20574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9pPr>
          </a:lstStyle>
          <a:p>
            <a:pPr algn="r" eaLnBrk="1" hangingPunct="1">
              <a:spcBef>
                <a:spcPct val="0"/>
              </a:spcBef>
              <a:buSzTx/>
              <a:buFontTx/>
              <a:buNone/>
            </a:pPr>
            <a:r>
              <a:rPr lang="en-US" altLang="en-US" sz="1800" i="1" dirty="0">
                <a:solidFill>
                  <a:srgbClr val="FFFF00"/>
                </a:solidFill>
              </a:rPr>
              <a:t>CRS Manual</a:t>
            </a:r>
            <a:r>
              <a:rPr lang="en-US" altLang="en-US" sz="1800" dirty="0">
                <a:solidFill>
                  <a:srgbClr val="FFFF00"/>
                </a:solidFill>
              </a:rPr>
              <a:t> Page 300-4</a:t>
            </a:r>
          </a:p>
        </p:txBody>
      </p:sp>
      <p:sp>
        <p:nvSpPr>
          <p:cNvPr id="3" name="Rectangle 2"/>
          <p:cNvSpPr/>
          <p:nvPr/>
        </p:nvSpPr>
        <p:spPr>
          <a:xfrm>
            <a:off x="914400" y="237828"/>
            <a:ext cx="4703532" cy="769441"/>
          </a:xfrm>
          <a:prstGeom prst="rect">
            <a:avLst/>
          </a:prstGeom>
        </p:spPr>
        <p:txBody>
          <a:bodyPr wrap="none">
            <a:spAutoFit/>
          </a:bodyPr>
          <a:lstStyle/>
          <a:p>
            <a:pPr algn="ctr"/>
            <a:r>
              <a:rPr lang="en-US" sz="4400" dirty="0">
                <a:solidFill>
                  <a:schemeClr val="bg1"/>
                </a:solidFill>
                <a:latin typeface="Arial" panose="020B0604020202020204" pitchFamily="34" charset="0"/>
                <a:cs typeface="Arial" panose="020B0604020202020204" pitchFamily="34" charset="0"/>
              </a:rPr>
              <a:t>Building Definition</a:t>
            </a:r>
          </a:p>
        </p:txBody>
      </p:sp>
    </p:spTree>
    <p:extLst>
      <p:ext uri="{BB962C8B-B14F-4D97-AF65-F5344CB8AC3E}">
        <p14:creationId xmlns:p14="http://schemas.microsoft.com/office/powerpoint/2010/main" val="6297622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858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858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0858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0"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Median Damage Value</a:t>
            </a:r>
          </a:p>
        </p:txBody>
      </p:sp>
      <p:pic>
        <p:nvPicPr>
          <p:cNvPr id="4" name="Picture 3">
            <a:extLst>
              <a:ext uri="{FF2B5EF4-FFF2-40B4-BE49-F238E27FC236}">
                <a16:creationId xmlns:a16="http://schemas.microsoft.com/office/drawing/2014/main" id="{967A3117-B529-47FE-B5CF-8A7931DE9CA6}"/>
              </a:ext>
            </a:extLst>
          </p:cNvPr>
          <p:cNvPicPr>
            <a:picLocks noChangeAspect="1"/>
          </p:cNvPicPr>
          <p:nvPr/>
        </p:nvPicPr>
        <p:blipFill>
          <a:blip r:embed="rId3"/>
          <a:stretch>
            <a:fillRect/>
          </a:stretch>
        </p:blipFill>
        <p:spPr>
          <a:xfrm>
            <a:off x="687387" y="965200"/>
            <a:ext cx="7580313" cy="5818402"/>
          </a:xfrm>
          <a:prstGeom prst="rect">
            <a:avLst/>
          </a:prstGeom>
        </p:spPr>
      </p:pic>
      <p:sp>
        <p:nvSpPr>
          <p:cNvPr id="2" name="TextBox 1">
            <a:extLst>
              <a:ext uri="{FF2B5EF4-FFF2-40B4-BE49-F238E27FC236}">
                <a16:creationId xmlns:a16="http://schemas.microsoft.com/office/drawing/2014/main" id="{9D77B6A1-9B08-4FA3-9D2C-50806EA44E0C}"/>
              </a:ext>
            </a:extLst>
          </p:cNvPr>
          <p:cNvSpPr txBox="1"/>
          <p:nvPr/>
        </p:nvSpPr>
        <p:spPr>
          <a:xfrm>
            <a:off x="792894" y="6277708"/>
            <a:ext cx="700833" cy="261610"/>
          </a:xfrm>
          <a:prstGeom prst="rect">
            <a:avLst/>
          </a:prstGeom>
          <a:noFill/>
        </p:spPr>
        <p:txBody>
          <a:bodyPr wrap="non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17353817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Substantial Damage Estimates</a:t>
            </a:r>
          </a:p>
        </p:txBody>
      </p:sp>
      <p:pic>
        <p:nvPicPr>
          <p:cNvPr id="4" name="Picture 3">
            <a:extLst>
              <a:ext uri="{FF2B5EF4-FFF2-40B4-BE49-F238E27FC236}">
                <a16:creationId xmlns:a16="http://schemas.microsoft.com/office/drawing/2014/main" id="{E2CD5453-01CC-4D7E-9EF3-3885A7A0572B}"/>
              </a:ext>
            </a:extLst>
          </p:cNvPr>
          <p:cNvPicPr>
            <a:picLocks noChangeAspect="1"/>
          </p:cNvPicPr>
          <p:nvPr/>
        </p:nvPicPr>
        <p:blipFill>
          <a:blip r:embed="rId3"/>
          <a:stretch>
            <a:fillRect/>
          </a:stretch>
        </p:blipFill>
        <p:spPr>
          <a:xfrm>
            <a:off x="793991" y="914400"/>
            <a:ext cx="7556017" cy="5820664"/>
          </a:xfrm>
          <a:prstGeom prst="rect">
            <a:avLst/>
          </a:prstGeom>
        </p:spPr>
      </p:pic>
      <p:sp>
        <p:nvSpPr>
          <p:cNvPr id="2" name="TextBox 1">
            <a:extLst>
              <a:ext uri="{FF2B5EF4-FFF2-40B4-BE49-F238E27FC236}">
                <a16:creationId xmlns:a16="http://schemas.microsoft.com/office/drawing/2014/main" id="{C1357D3E-6BEF-4341-B4E7-A7CEAD15914F}"/>
              </a:ext>
            </a:extLst>
          </p:cNvPr>
          <p:cNvSpPr txBox="1"/>
          <p:nvPr/>
        </p:nvSpPr>
        <p:spPr>
          <a:xfrm>
            <a:off x="1031631" y="6174154"/>
            <a:ext cx="898769" cy="276999"/>
          </a:xfrm>
          <a:prstGeom prst="rect">
            <a:avLst/>
          </a:prstGeom>
          <a:noFill/>
        </p:spPr>
        <p:txBody>
          <a:bodyPr wrap="square" rtlCol="0">
            <a:spAutoFit/>
          </a:bodyPr>
          <a:lstStyle/>
          <a:p>
            <a:r>
              <a:rPr lang="en-US" sz="1200" dirty="0">
                <a:hlinkClick r:id="rId4"/>
              </a:rPr>
              <a:t>PDF Map</a:t>
            </a:r>
            <a:endParaRPr lang="en-US" sz="1200" dirty="0"/>
          </a:p>
        </p:txBody>
      </p:sp>
    </p:spTree>
    <p:extLst>
      <p:ext uri="{BB962C8B-B14F-4D97-AF65-F5344CB8AC3E}">
        <p14:creationId xmlns:p14="http://schemas.microsoft.com/office/powerpoint/2010/main" val="12438309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R9 Substantial Damage Estimates</a:t>
            </a:r>
          </a:p>
        </p:txBody>
      </p:sp>
      <p:pic>
        <p:nvPicPr>
          <p:cNvPr id="4" name="Picture 12" descr="Related image">
            <a:extLst>
              <a:ext uri="{FF2B5EF4-FFF2-40B4-BE49-F238E27FC236}">
                <a16:creationId xmlns:a16="http://schemas.microsoft.com/office/drawing/2014/main" id="{DED64AB0-B48B-4EE4-9FA1-98A487E699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13" r="16769" b="-3"/>
          <a:stretch/>
        </p:blipFill>
        <p:spPr bwMode="auto">
          <a:xfrm>
            <a:off x="641826" y="1074152"/>
            <a:ext cx="1528018" cy="1139931"/>
          </a:xfrm>
          <a:prstGeom prst="rect">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6" name="Picture 4" descr="Free Press, WV">
            <a:extLst>
              <a:ext uri="{FF2B5EF4-FFF2-40B4-BE49-F238E27FC236}">
                <a16:creationId xmlns:a16="http://schemas.microsoft.com/office/drawing/2014/main" id="{EBD48860-1347-479B-8C54-79E0E7701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1664" y="1074152"/>
            <a:ext cx="1661584" cy="1121100"/>
          </a:xfrm>
          <a:prstGeom prst="rect">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8" name="Picture 6" descr="Harpers Ferry, WV Floods - Home | Facebook">
            <a:extLst>
              <a:ext uri="{FF2B5EF4-FFF2-40B4-BE49-F238E27FC236}">
                <a16:creationId xmlns:a16="http://schemas.microsoft.com/office/drawing/2014/main" id="{F27C5F65-901E-41A2-ADA1-2687EDB211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2725" y="1074152"/>
            <a:ext cx="1619250" cy="1097294"/>
          </a:xfrm>
          <a:prstGeom prst="rect">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CBF9DF0-A198-4405-8307-2AA8FBBB1A74}"/>
              </a:ext>
            </a:extLst>
          </p:cNvPr>
          <p:cNvPicPr>
            <a:picLocks noChangeAspect="1"/>
          </p:cNvPicPr>
          <p:nvPr/>
        </p:nvPicPr>
        <p:blipFill>
          <a:blip r:embed="rId6"/>
          <a:stretch>
            <a:fillRect/>
          </a:stretch>
        </p:blipFill>
        <p:spPr>
          <a:xfrm>
            <a:off x="4695069" y="1074152"/>
            <a:ext cx="1524756" cy="1098554"/>
          </a:xfrm>
          <a:prstGeom prst="rect">
            <a:avLst/>
          </a:prstGeom>
          <a:ln>
            <a:noFill/>
          </a:ln>
          <a:effectLst>
            <a:innerShdw blurRad="63500" dist="50800" dir="2700000">
              <a:prstClr val="black">
                <a:alpha val="50000"/>
              </a:prstClr>
            </a:innerShdw>
          </a:effectLst>
        </p:spPr>
      </p:pic>
      <p:graphicFrame>
        <p:nvGraphicFramePr>
          <p:cNvPr id="3" name="Table 2"/>
          <p:cNvGraphicFramePr>
            <a:graphicFrameLocks noGrp="1"/>
          </p:cNvGraphicFramePr>
          <p:nvPr/>
        </p:nvGraphicFramePr>
        <p:xfrm>
          <a:off x="319086" y="2373835"/>
          <a:ext cx="8505828" cy="3909171"/>
        </p:xfrm>
        <a:graphic>
          <a:graphicData uri="http://schemas.openxmlformats.org/drawingml/2006/table">
            <a:tbl>
              <a:tblPr/>
              <a:tblGrid>
                <a:gridCol w="1219201">
                  <a:extLst>
                    <a:ext uri="{9D8B030D-6E8A-4147-A177-3AD203B41FA5}">
                      <a16:colId xmlns:a16="http://schemas.microsoft.com/office/drawing/2014/main" val="2464193521"/>
                    </a:ext>
                  </a:extLst>
                </a:gridCol>
                <a:gridCol w="724077">
                  <a:extLst>
                    <a:ext uri="{9D8B030D-6E8A-4147-A177-3AD203B41FA5}">
                      <a16:colId xmlns:a16="http://schemas.microsoft.com/office/drawing/2014/main" val="3083038071"/>
                    </a:ext>
                  </a:extLst>
                </a:gridCol>
                <a:gridCol w="780497">
                  <a:extLst>
                    <a:ext uri="{9D8B030D-6E8A-4147-A177-3AD203B41FA5}">
                      <a16:colId xmlns:a16="http://schemas.microsoft.com/office/drawing/2014/main" val="2903715836"/>
                    </a:ext>
                  </a:extLst>
                </a:gridCol>
                <a:gridCol w="907926">
                  <a:extLst>
                    <a:ext uri="{9D8B030D-6E8A-4147-A177-3AD203B41FA5}">
                      <a16:colId xmlns:a16="http://schemas.microsoft.com/office/drawing/2014/main" val="1475485587"/>
                    </a:ext>
                  </a:extLst>
                </a:gridCol>
                <a:gridCol w="780497">
                  <a:extLst>
                    <a:ext uri="{9D8B030D-6E8A-4147-A177-3AD203B41FA5}">
                      <a16:colId xmlns:a16="http://schemas.microsoft.com/office/drawing/2014/main" val="945440361"/>
                    </a:ext>
                  </a:extLst>
                </a:gridCol>
                <a:gridCol w="780497">
                  <a:extLst>
                    <a:ext uri="{9D8B030D-6E8A-4147-A177-3AD203B41FA5}">
                      <a16:colId xmlns:a16="http://schemas.microsoft.com/office/drawing/2014/main" val="2252105347"/>
                    </a:ext>
                  </a:extLst>
                </a:gridCol>
                <a:gridCol w="764570">
                  <a:extLst>
                    <a:ext uri="{9D8B030D-6E8A-4147-A177-3AD203B41FA5}">
                      <a16:colId xmlns:a16="http://schemas.microsoft.com/office/drawing/2014/main" val="1997646643"/>
                    </a:ext>
                  </a:extLst>
                </a:gridCol>
                <a:gridCol w="764570">
                  <a:extLst>
                    <a:ext uri="{9D8B030D-6E8A-4147-A177-3AD203B41FA5}">
                      <a16:colId xmlns:a16="http://schemas.microsoft.com/office/drawing/2014/main" val="1645826828"/>
                    </a:ext>
                  </a:extLst>
                </a:gridCol>
                <a:gridCol w="828283">
                  <a:extLst>
                    <a:ext uri="{9D8B030D-6E8A-4147-A177-3AD203B41FA5}">
                      <a16:colId xmlns:a16="http://schemas.microsoft.com/office/drawing/2014/main" val="3635686682"/>
                    </a:ext>
                  </a:extLst>
                </a:gridCol>
                <a:gridCol w="955710">
                  <a:extLst>
                    <a:ext uri="{9D8B030D-6E8A-4147-A177-3AD203B41FA5}">
                      <a16:colId xmlns:a16="http://schemas.microsoft.com/office/drawing/2014/main" val="827918193"/>
                    </a:ext>
                  </a:extLst>
                </a:gridCol>
              </a:tblGrid>
              <a:tr h="960809">
                <a:tc>
                  <a:txBody>
                    <a:bodyPr/>
                    <a:lstStyle/>
                    <a:p>
                      <a:pPr algn="ctr" fontAlgn="ctr"/>
                      <a:r>
                        <a:rPr lang="en-US" sz="1200" b="0" i="0" u="none" strike="noStrike" dirty="0">
                          <a:solidFill>
                            <a:srgbClr val="000000"/>
                          </a:solidFill>
                          <a:effectLst/>
                          <a:latin typeface="Calibri" panose="020F0502020204030204" pitchFamily="34" charset="0"/>
                        </a:rPr>
                        <a:t>Community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200" b="0" i="0" u="none" strike="noStrike" dirty="0">
                          <a:solidFill>
                            <a:srgbClr val="000000"/>
                          </a:solidFill>
                          <a:effectLst/>
                          <a:latin typeface="Calibri" panose="020F0502020204030204" pitchFamily="34" charset="0"/>
                        </a:rPr>
                        <a:t>County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200" b="0" i="0" u="none" strike="noStrike" dirty="0">
                          <a:solidFill>
                            <a:srgbClr val="000000"/>
                          </a:solidFill>
                          <a:effectLst/>
                          <a:latin typeface="Calibri" panose="020F0502020204030204" pitchFamily="34" charset="0"/>
                        </a:rPr>
                        <a:t>Count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200" b="0" i="0" u="none" strike="noStrike" dirty="0">
                          <a:solidFill>
                            <a:srgbClr val="000000"/>
                          </a:solidFill>
                          <a:effectLst/>
                          <a:latin typeface="Calibri" panose="020F0502020204030204" pitchFamily="34" charset="0"/>
                        </a:rPr>
                        <a:t>Value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200" b="0" i="0" u="none" strike="noStrike">
                          <a:solidFill>
                            <a:srgbClr val="000000"/>
                          </a:solidFill>
                          <a:effectLst/>
                          <a:latin typeface="Calibri" panose="020F0502020204030204" pitchFamily="34" charset="0"/>
                        </a:rPr>
                        <a:t>TEIF Loss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a:solidFill>
                            <a:srgbClr val="000000"/>
                          </a:solidFill>
                          <a:effectLst/>
                          <a:latin typeface="Calibri" panose="020F0502020204030204" pitchFamily="34" charset="0"/>
                        </a:rPr>
                        <a:t>TEIF Loss Ratio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a:solidFill>
                            <a:srgbClr val="000000"/>
                          </a:solidFill>
                          <a:effectLst/>
                          <a:latin typeface="Calibri" panose="020F0502020204030204" pitchFamily="34" charset="0"/>
                        </a:rPr>
                        <a:t>Median Percent Damage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a:solidFill>
                            <a:srgbClr val="000000"/>
                          </a:solidFill>
                          <a:effectLst/>
                          <a:latin typeface="Calibri" panose="020F0502020204030204" pitchFamily="34" charset="0"/>
                        </a:rPr>
                        <a:t>Median Dollar Damage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a:solidFill>
                            <a:srgbClr val="000000"/>
                          </a:solidFill>
                          <a:effectLst/>
                          <a:latin typeface="Calibri" panose="020F0502020204030204" pitchFamily="34" charset="0"/>
                        </a:rPr>
                        <a:t>Debris Damage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dirty="0">
                          <a:solidFill>
                            <a:srgbClr val="000000"/>
                          </a:solidFill>
                          <a:effectLst/>
                          <a:latin typeface="Calibri" panose="020F0502020204030204" pitchFamily="34" charset="0"/>
                        </a:rPr>
                        <a:t>High Damage Count (</a:t>
                      </a:r>
                      <a:r>
                        <a:rPr lang="en-US" sz="1200" b="0" i="0" u="none" strike="noStrike" dirty="0" err="1">
                          <a:solidFill>
                            <a:srgbClr val="000000"/>
                          </a:solidFill>
                          <a:effectLst/>
                          <a:latin typeface="Calibri" panose="020F0502020204030204" pitchFamily="34" charset="0"/>
                        </a:rPr>
                        <a:t>BldgDmgPct</a:t>
                      </a:r>
                      <a:r>
                        <a:rPr lang="en-US" sz="1200" b="0" i="0" u="none" strike="noStrike" dirty="0">
                          <a:solidFill>
                            <a:srgbClr val="000000"/>
                          </a:solidFill>
                          <a:effectLst/>
                          <a:latin typeface="Calibri" panose="020F0502020204030204" pitchFamily="34" charset="0"/>
                        </a:rPr>
                        <a:t> &gt;= 50% OR </a:t>
                      </a:r>
                      <a:r>
                        <a:rPr lang="en-US" sz="1200" b="0" i="0" u="none" strike="noStrike" dirty="0" err="1">
                          <a:solidFill>
                            <a:srgbClr val="000000"/>
                          </a:solidFill>
                          <a:effectLst/>
                          <a:latin typeface="Calibri" panose="020F0502020204030204" pitchFamily="34" charset="0"/>
                        </a:rPr>
                        <a:t>BldgLossUSD</a:t>
                      </a:r>
                      <a:r>
                        <a:rPr lang="en-US" sz="1200" b="0" i="0" u="none" strike="noStrike" dirty="0">
                          <a:solidFill>
                            <a:srgbClr val="000000"/>
                          </a:solidFill>
                          <a:effectLst/>
                          <a:latin typeface="Calibri" panose="020F0502020204030204" pitchFamily="34" charset="0"/>
                        </a:rPr>
                        <a:t> &gt;  $10k)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561636632"/>
                  </a:ext>
                </a:extLst>
              </a:tr>
              <a:tr h="200169">
                <a:tc>
                  <a:txBody>
                    <a:bodyPr/>
                    <a:lstStyle/>
                    <a:p>
                      <a:pPr algn="l" fontAlgn="b"/>
                      <a:r>
                        <a:rPr lang="en-US" sz="1200" b="0" i="0" u="none" strike="noStrike">
                          <a:solidFill>
                            <a:srgbClr val="000000"/>
                          </a:solidFill>
                          <a:effectLst/>
                          <a:latin typeface="Calibri" panose="020F0502020204030204" pitchFamily="34" charset="0"/>
                        </a:rPr>
                        <a:t>Berkeley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200" b="0"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635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dirty="0">
                          <a:solidFill>
                            <a:srgbClr val="000000"/>
                          </a:solidFill>
                          <a:effectLst/>
                          <a:latin typeface="Calibri" panose="020F0502020204030204" pitchFamily="34" charset="0"/>
                        </a:rPr>
                        <a:t>$52,931K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a:solidFill>
                            <a:srgbClr val="000000"/>
                          </a:solidFill>
                          <a:effectLst/>
                          <a:latin typeface="Calibri" panose="020F0502020204030204" pitchFamily="34" charset="0"/>
                        </a:rPr>
                        <a:t>$5,729K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6,172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469628665"/>
                  </a:ext>
                </a:extLst>
              </a:tr>
              <a:tr h="200169">
                <a:tc>
                  <a:txBody>
                    <a:bodyPr/>
                    <a:lstStyle/>
                    <a:p>
                      <a:pPr algn="l" fontAlgn="b"/>
                      <a:r>
                        <a:rPr lang="en-US" sz="1200" b="0" i="0" u="none" strike="noStrike">
                          <a:solidFill>
                            <a:srgbClr val="000000"/>
                          </a:solidFill>
                          <a:effectLst/>
                          <a:latin typeface="Calibri" panose="020F0502020204030204" pitchFamily="34" charset="0"/>
                        </a:rPr>
                        <a:t>Martinsburg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$62,324K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$14,105K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9448825"/>
                  </a:ext>
                </a:extLst>
              </a:tr>
              <a:tr h="200169">
                <a:tc>
                  <a:txBody>
                    <a:bodyPr/>
                    <a:lstStyle/>
                    <a:p>
                      <a:pPr algn="l" fontAlgn="b"/>
                      <a:r>
                        <a:rPr lang="en-US" sz="12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1"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200" b="1" i="0" u="none" strike="noStrike" dirty="0">
                          <a:solidFill>
                            <a:srgbClr val="000000"/>
                          </a:solidFill>
                          <a:effectLst/>
                          <a:latin typeface="Calibri" panose="020F0502020204030204" pitchFamily="34" charset="0"/>
                        </a:rPr>
                        <a:t>$115,255K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200" b="1" i="0" u="none" strike="noStrike" dirty="0">
                          <a:solidFill>
                            <a:srgbClr val="000000"/>
                          </a:solidFill>
                          <a:effectLst/>
                          <a:latin typeface="Calibri" panose="020F0502020204030204" pitchFamily="34" charset="0"/>
                        </a:rPr>
                        <a:t>$19,834K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$13K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6,308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196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32623959"/>
                  </a:ext>
                </a:extLst>
              </a:tr>
              <a:tr h="200169">
                <a:tc>
                  <a:txBody>
                    <a:bodyPr/>
                    <a:lstStyle/>
                    <a:p>
                      <a:pPr algn="l" fontAlgn="b"/>
                      <a:r>
                        <a:rPr lang="en-US" sz="1200" b="0" i="0" u="none" strike="noStrike">
                          <a:solidFill>
                            <a:srgbClr val="000000"/>
                          </a:solidFill>
                          <a:effectLst/>
                          <a:latin typeface="Calibri" panose="020F0502020204030204" pitchFamily="34" charset="0"/>
                        </a:rPr>
                        <a:t>Jefferson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a:solidFill>
                            <a:srgbClr val="000000"/>
                          </a:solidFill>
                          <a:effectLst/>
                          <a:latin typeface="Calibri" panose="020F0502020204030204" pitchFamily="34" charset="0"/>
                        </a:rPr>
                        <a:t>$70,260K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dirty="0">
                          <a:solidFill>
                            <a:srgbClr val="000000"/>
                          </a:solidFill>
                          <a:effectLst/>
                          <a:latin typeface="Calibri" panose="020F0502020204030204" pitchFamily="34" charset="0"/>
                        </a:rPr>
                        <a:t>$6,047K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4,434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72909699"/>
                  </a:ext>
                </a:extLst>
              </a:tr>
              <a:tr h="200169">
                <a:tc>
                  <a:txBody>
                    <a:bodyPr/>
                    <a:lstStyle/>
                    <a:p>
                      <a:pPr algn="l" fontAlgn="b"/>
                      <a:r>
                        <a:rPr lang="en-US" sz="1200" b="0" i="0" u="none" strike="noStrike">
                          <a:solidFill>
                            <a:srgbClr val="000000"/>
                          </a:solidFill>
                          <a:effectLst/>
                          <a:latin typeface="Calibri" panose="020F0502020204030204" pitchFamily="34" charset="0"/>
                        </a:rPr>
                        <a:t>Bolivar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$251K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$118K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$37K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0601882"/>
                  </a:ext>
                </a:extLst>
              </a:tr>
              <a:tr h="200169">
                <a:tc>
                  <a:txBody>
                    <a:bodyPr/>
                    <a:lstStyle/>
                    <a:p>
                      <a:pPr algn="l" fontAlgn="b"/>
                      <a:r>
                        <a:rPr lang="en-US" sz="1200" b="0" i="0" u="none" strike="noStrike">
                          <a:solidFill>
                            <a:srgbClr val="000000"/>
                          </a:solidFill>
                          <a:effectLst/>
                          <a:latin typeface="Calibri" panose="020F0502020204030204" pitchFamily="34" charset="0"/>
                        </a:rPr>
                        <a:t>Charles Town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$3,180K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$27K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248779"/>
                  </a:ext>
                </a:extLst>
              </a:tr>
              <a:tr h="200169">
                <a:tc>
                  <a:txBody>
                    <a:bodyPr/>
                    <a:lstStyle/>
                    <a:p>
                      <a:pPr algn="l" fontAlgn="b"/>
                      <a:r>
                        <a:rPr lang="en-US" sz="1200" b="0" i="0" u="none" strike="noStrike">
                          <a:solidFill>
                            <a:srgbClr val="000000"/>
                          </a:solidFill>
                          <a:effectLst/>
                          <a:latin typeface="Calibri" panose="020F0502020204030204" pitchFamily="34" charset="0"/>
                        </a:rPr>
                        <a:t>Harpers Ferry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$6,965K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$4,785K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$131K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4,683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0297266"/>
                  </a:ext>
                </a:extLst>
              </a:tr>
              <a:tr h="200169">
                <a:tc>
                  <a:txBody>
                    <a:bodyPr/>
                    <a:lstStyle/>
                    <a:p>
                      <a:pPr algn="l" fontAlgn="b"/>
                      <a:r>
                        <a:rPr lang="en-US" sz="1200" b="0" i="0" u="none" strike="noStrike">
                          <a:solidFill>
                            <a:srgbClr val="000000"/>
                          </a:solidFill>
                          <a:effectLst/>
                          <a:latin typeface="Calibri" panose="020F0502020204030204" pitchFamily="34" charset="0"/>
                        </a:rPr>
                        <a:t>Ranson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$5,305K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$16K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418600"/>
                  </a:ext>
                </a:extLst>
              </a:tr>
              <a:tr h="200169">
                <a:tc>
                  <a:txBody>
                    <a:bodyPr/>
                    <a:lstStyle/>
                    <a:p>
                      <a:pPr algn="l" fontAlgn="b"/>
                      <a:r>
                        <a:rPr lang="en-US" sz="1200" b="0" i="0" u="none" strike="noStrike">
                          <a:solidFill>
                            <a:srgbClr val="000000"/>
                          </a:solidFill>
                          <a:effectLst/>
                          <a:latin typeface="Calibri" panose="020F0502020204030204" pitchFamily="34" charset="0"/>
                        </a:rPr>
                        <a:t>Shepherdstown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$18,724K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$1,058K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3281265"/>
                  </a:ext>
                </a:extLst>
              </a:tr>
              <a:tr h="200169">
                <a:tc>
                  <a:txBody>
                    <a:bodyPr/>
                    <a:lstStyle/>
                    <a:p>
                      <a:pPr algn="l" fontAlgn="b"/>
                      <a:r>
                        <a:rPr lang="en-US" sz="12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200" b="1"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n-US" sz="1200" b="1" i="0" u="none" strike="noStrike">
                          <a:solidFill>
                            <a:srgbClr val="000000"/>
                          </a:solidFill>
                          <a:effectLst/>
                          <a:latin typeface="Calibri" panose="020F0502020204030204" pitchFamily="34" charset="0"/>
                        </a:rPr>
                        <a:t>$104,685K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n-US" sz="1200" b="1" i="0" u="none" strike="noStrike">
                          <a:solidFill>
                            <a:srgbClr val="000000"/>
                          </a:solidFill>
                          <a:effectLst/>
                          <a:latin typeface="Calibri" panose="020F0502020204030204" pitchFamily="34" charset="0"/>
                        </a:rPr>
                        <a:t>$12,052K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$21K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9,695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323185034"/>
                  </a:ext>
                </a:extLst>
              </a:tr>
              <a:tr h="200169">
                <a:tc>
                  <a:txBody>
                    <a:bodyPr/>
                    <a:lstStyle/>
                    <a:p>
                      <a:pPr algn="l" fontAlgn="b"/>
                      <a:r>
                        <a:rPr lang="en-US" sz="1200" b="0" i="0" u="none" strike="noStrike">
                          <a:solidFill>
                            <a:srgbClr val="000000"/>
                          </a:solidFill>
                          <a:effectLst/>
                          <a:latin typeface="Calibri" panose="020F0502020204030204" pitchFamily="34" charset="0"/>
                        </a:rPr>
                        <a:t>Morgan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2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a:solidFill>
                            <a:srgbClr val="000000"/>
                          </a:solidFill>
                          <a:effectLst/>
                          <a:latin typeface="Calibri" panose="020F0502020204030204" pitchFamily="34" charset="0"/>
                        </a:rPr>
                        <a:t>$69,867K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a:solidFill>
                            <a:srgbClr val="000000"/>
                          </a:solidFill>
                          <a:effectLst/>
                          <a:latin typeface="Calibri" panose="020F0502020204030204" pitchFamily="34" charset="0"/>
                        </a:rPr>
                        <a:t>$7,057K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$16K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4,368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166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262214640"/>
                  </a:ext>
                </a:extLst>
              </a:tr>
              <a:tr h="200169">
                <a:tc>
                  <a:txBody>
                    <a:bodyPr/>
                    <a:lstStyle/>
                    <a:p>
                      <a:pPr algn="l" fontAlgn="b"/>
                      <a:r>
                        <a:rPr lang="en-US" sz="1200" b="0" i="0" u="none" strike="noStrike">
                          <a:solidFill>
                            <a:srgbClr val="000000"/>
                          </a:solidFill>
                          <a:effectLst/>
                          <a:latin typeface="Calibri" panose="020F0502020204030204" pitchFamily="34" charset="0"/>
                        </a:rPr>
                        <a:t>Bath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$35,224K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$2,621K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318613"/>
                  </a:ext>
                </a:extLst>
              </a:tr>
              <a:tr h="200169">
                <a:tc>
                  <a:txBody>
                    <a:bodyPr/>
                    <a:lstStyle/>
                    <a:p>
                      <a:pPr algn="l" fontAlgn="b"/>
                      <a:r>
                        <a:rPr lang="en-US" sz="1200" b="0" i="0" u="none" strike="noStrike">
                          <a:solidFill>
                            <a:srgbClr val="000000"/>
                          </a:solidFill>
                          <a:effectLst/>
                          <a:latin typeface="Calibri" panose="020F0502020204030204" pitchFamily="34" charset="0"/>
                        </a:rPr>
                        <a:t>Paw Paw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$2,770K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$16K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3126495"/>
                  </a:ext>
                </a:extLst>
              </a:tr>
              <a:tr h="200169">
                <a:tc>
                  <a:txBody>
                    <a:bodyPr/>
                    <a:lstStyle/>
                    <a:p>
                      <a:pPr algn="l" fontAlgn="b"/>
                      <a:r>
                        <a:rPr lang="en-US" sz="12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200" b="1"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643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n-US" sz="1200" b="1" i="0" u="none" strike="noStrike">
                          <a:solidFill>
                            <a:srgbClr val="000000"/>
                          </a:solidFill>
                          <a:effectLst/>
                          <a:latin typeface="Calibri" panose="020F0502020204030204" pitchFamily="34" charset="0"/>
                        </a:rPr>
                        <a:t>$107,862K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n-US" sz="1200" b="1" i="0" u="none" strike="noStrike">
                          <a:solidFill>
                            <a:srgbClr val="000000"/>
                          </a:solidFill>
                          <a:effectLst/>
                          <a:latin typeface="Calibri" panose="020F0502020204030204" pitchFamily="34" charset="0"/>
                        </a:rPr>
                        <a:t>$9,695K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$14K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5,085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70032976"/>
                  </a:ext>
                </a:extLst>
              </a:tr>
            </a:tbl>
          </a:graphicData>
        </a:graphic>
      </p:graphicFrame>
      <p:sp>
        <p:nvSpPr>
          <p:cNvPr id="10" name="TextBox 9"/>
          <p:cNvSpPr txBox="1"/>
          <p:nvPr/>
        </p:nvSpPr>
        <p:spPr>
          <a:xfrm>
            <a:off x="800985" y="6550223"/>
            <a:ext cx="7788167" cy="307777"/>
          </a:xfrm>
          <a:prstGeom prst="rect">
            <a:avLst/>
          </a:prstGeom>
          <a:noFill/>
        </p:spPr>
        <p:txBody>
          <a:bodyPr wrap="square" rtlCol="0">
            <a:spAutoFit/>
          </a:bodyPr>
          <a:lstStyle/>
          <a:p>
            <a:r>
              <a:rPr lang="en-US" sz="1400" i="1" dirty="0">
                <a:solidFill>
                  <a:schemeClr val="accent1">
                    <a:lumMod val="50000"/>
                  </a:schemeClr>
                </a:solidFill>
              </a:rPr>
              <a:t>Generated using FEMA’s Hazus flood loss software program for a 1%-annual-chance (100-yr) flood event</a:t>
            </a:r>
          </a:p>
        </p:txBody>
      </p:sp>
      <p:sp>
        <p:nvSpPr>
          <p:cNvPr id="11" name="TextBox 10"/>
          <p:cNvSpPr txBox="1"/>
          <p:nvPr/>
        </p:nvSpPr>
        <p:spPr>
          <a:xfrm>
            <a:off x="4714118" y="6242446"/>
            <a:ext cx="2647950" cy="261610"/>
          </a:xfrm>
          <a:prstGeom prst="rect">
            <a:avLst/>
          </a:prstGeom>
          <a:noFill/>
        </p:spPr>
        <p:txBody>
          <a:bodyPr wrap="square" rtlCol="0">
            <a:spAutoFit/>
          </a:bodyPr>
          <a:lstStyle/>
          <a:p>
            <a:r>
              <a:rPr lang="en-US" sz="1100" i="1" dirty="0">
                <a:solidFill>
                  <a:srgbClr val="0070C0"/>
                </a:solidFill>
              </a:rPr>
              <a:t>Statewide            17%                  $6K</a:t>
            </a:r>
          </a:p>
        </p:txBody>
      </p:sp>
      <p:sp>
        <p:nvSpPr>
          <p:cNvPr id="2" name="TextBox 1">
            <a:extLst>
              <a:ext uri="{FF2B5EF4-FFF2-40B4-BE49-F238E27FC236}">
                <a16:creationId xmlns:a16="http://schemas.microsoft.com/office/drawing/2014/main" id="{3C6B151A-7751-4846-8F4E-DF06E40FD6E6}"/>
              </a:ext>
            </a:extLst>
          </p:cNvPr>
          <p:cNvSpPr txBox="1"/>
          <p:nvPr/>
        </p:nvSpPr>
        <p:spPr>
          <a:xfrm>
            <a:off x="230602" y="6253298"/>
            <a:ext cx="1524000" cy="276999"/>
          </a:xfrm>
          <a:prstGeom prst="rect">
            <a:avLst/>
          </a:prstGeom>
          <a:noFill/>
        </p:spPr>
        <p:txBody>
          <a:bodyPr wrap="square" rtlCol="0">
            <a:spAutoFit/>
          </a:bodyPr>
          <a:lstStyle/>
          <a:p>
            <a:r>
              <a:rPr lang="en-US" sz="1200" dirty="0">
                <a:hlinkClick r:id="rId7"/>
              </a:rPr>
              <a:t>Damage Loss Tables</a:t>
            </a:r>
            <a:endParaRPr lang="en-US" sz="1200" dirty="0"/>
          </a:p>
        </p:txBody>
      </p:sp>
    </p:spTree>
    <p:extLst>
      <p:ext uri="{BB962C8B-B14F-4D97-AF65-F5344CB8AC3E}">
        <p14:creationId xmlns:p14="http://schemas.microsoft.com/office/powerpoint/2010/main" val="17515079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Damage Visualizations</a:t>
            </a:r>
          </a:p>
        </p:txBody>
      </p:sp>
      <p:graphicFrame>
        <p:nvGraphicFramePr>
          <p:cNvPr id="2" name="Table 1">
            <a:extLst>
              <a:ext uri="{FF2B5EF4-FFF2-40B4-BE49-F238E27FC236}">
                <a16:creationId xmlns:a16="http://schemas.microsoft.com/office/drawing/2014/main" id="{25986090-58E8-4847-A894-CFDDA6B55055}"/>
              </a:ext>
            </a:extLst>
          </p:cNvPr>
          <p:cNvGraphicFramePr>
            <a:graphicFrameLocks noGrp="1"/>
          </p:cNvGraphicFramePr>
          <p:nvPr>
            <p:extLst>
              <p:ext uri="{D42A27DB-BD31-4B8C-83A1-F6EECF244321}">
                <p14:modId xmlns:p14="http://schemas.microsoft.com/office/powerpoint/2010/main" val="2230748053"/>
              </p:ext>
            </p:extLst>
          </p:nvPr>
        </p:nvGraphicFramePr>
        <p:xfrm>
          <a:off x="323731" y="1178535"/>
          <a:ext cx="8191619" cy="490728"/>
        </p:xfrm>
        <a:graphic>
          <a:graphicData uri="http://schemas.openxmlformats.org/drawingml/2006/table">
            <a:tbl>
              <a:tblPr>
                <a:tableStyleId>{5C22544A-7EE6-4342-B048-85BDC9FD1C3A}</a:tableStyleId>
              </a:tblPr>
              <a:tblGrid>
                <a:gridCol w="8191619">
                  <a:extLst>
                    <a:ext uri="{9D8B030D-6E8A-4147-A177-3AD203B41FA5}">
                      <a16:colId xmlns:a16="http://schemas.microsoft.com/office/drawing/2014/main" val="2824056817"/>
                    </a:ext>
                  </a:extLst>
                </a:gridCol>
              </a:tblGrid>
              <a:tr h="0">
                <a:tc>
                  <a:txBody>
                    <a:bodyPr/>
                    <a:lstStyle/>
                    <a:p>
                      <a:pPr marL="0" marR="0" algn="l">
                        <a:lnSpc>
                          <a:spcPct val="115000"/>
                        </a:lnSpc>
                        <a:spcBef>
                          <a:spcPts val="0"/>
                        </a:spcBef>
                        <a:spcAft>
                          <a:spcPts val="0"/>
                        </a:spcAft>
                      </a:pPr>
                      <a:r>
                        <a:rPr lang="en-US" sz="1400" dirty="0">
                          <a:effectLst/>
                        </a:rPr>
                        <a:t>&lt;&lt; Harpers Ferry Flood Risk 3D Visualization Movie &gt;&gt;</a:t>
                      </a:r>
                    </a:p>
                    <a:p>
                      <a:pPr marL="0" marR="0" algn="l">
                        <a:lnSpc>
                          <a:spcPct val="115000"/>
                        </a:lnSpc>
                        <a:spcBef>
                          <a:spcPts val="0"/>
                        </a:spcBef>
                        <a:spcAft>
                          <a:spcPts val="1000"/>
                        </a:spcAft>
                      </a:pPr>
                      <a:r>
                        <a:rPr lang="en-US" sz="1400" u="sng" dirty="0">
                          <a:effectLst/>
                          <a:hlinkClick r:id="rId3"/>
                        </a:rPr>
                        <a:t>https://data.wvgis.wvu.edu/pub/RA/_resources/3Dflood/HarpersFerry_Jefferson_3D_Flood_2020_mp4.mp4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439579035"/>
                  </a:ext>
                </a:extLst>
              </a:tr>
            </a:tbl>
          </a:graphicData>
        </a:graphic>
      </p:graphicFrame>
      <p:pic>
        <p:nvPicPr>
          <p:cNvPr id="12" name="Picture 11">
            <a:extLst>
              <a:ext uri="{FF2B5EF4-FFF2-40B4-BE49-F238E27FC236}">
                <a16:creationId xmlns:a16="http://schemas.microsoft.com/office/drawing/2014/main" id="{0CF792B3-5C62-4D76-982E-4BC534583421}"/>
              </a:ext>
            </a:extLst>
          </p:cNvPr>
          <p:cNvPicPr/>
          <p:nvPr/>
        </p:nvPicPr>
        <p:blipFill>
          <a:blip r:embed="rId4">
            <a:extLst>
              <a:ext uri="{28A0092B-C50C-407E-A947-70E740481C1C}">
                <a14:useLocalDpi xmlns:a14="http://schemas.microsoft.com/office/drawing/2010/main" val="0"/>
              </a:ext>
            </a:extLst>
          </a:blip>
          <a:stretch>
            <a:fillRect/>
          </a:stretch>
        </p:blipFill>
        <p:spPr>
          <a:xfrm>
            <a:off x="323730" y="1936376"/>
            <a:ext cx="8414171" cy="4571999"/>
          </a:xfrm>
          <a:prstGeom prst="rect">
            <a:avLst/>
          </a:prstGeom>
        </p:spPr>
      </p:pic>
    </p:spTree>
    <p:extLst>
      <p:ext uri="{BB962C8B-B14F-4D97-AF65-F5344CB8AC3E}">
        <p14:creationId xmlns:p14="http://schemas.microsoft.com/office/powerpoint/2010/main" val="18950916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Debris Removal</a:t>
            </a:r>
          </a:p>
        </p:txBody>
      </p:sp>
      <p:pic>
        <p:nvPicPr>
          <p:cNvPr id="4" name="Picture 3">
            <a:extLst>
              <a:ext uri="{FF2B5EF4-FFF2-40B4-BE49-F238E27FC236}">
                <a16:creationId xmlns:a16="http://schemas.microsoft.com/office/drawing/2014/main" id="{014BD584-453C-4AC3-B989-B1BE611F7A9E}"/>
              </a:ext>
            </a:extLst>
          </p:cNvPr>
          <p:cNvPicPr>
            <a:picLocks noChangeAspect="1"/>
          </p:cNvPicPr>
          <p:nvPr/>
        </p:nvPicPr>
        <p:blipFill>
          <a:blip r:embed="rId3"/>
          <a:stretch>
            <a:fillRect/>
          </a:stretch>
        </p:blipFill>
        <p:spPr>
          <a:xfrm>
            <a:off x="660400" y="914400"/>
            <a:ext cx="7451901" cy="5768984"/>
          </a:xfrm>
          <a:prstGeom prst="rect">
            <a:avLst/>
          </a:prstGeom>
        </p:spPr>
      </p:pic>
      <p:sp>
        <p:nvSpPr>
          <p:cNvPr id="2" name="TextBox 1">
            <a:extLst>
              <a:ext uri="{FF2B5EF4-FFF2-40B4-BE49-F238E27FC236}">
                <a16:creationId xmlns:a16="http://schemas.microsoft.com/office/drawing/2014/main" id="{9F6DD64D-D07A-435B-87E7-6AF27ED0D57A}"/>
              </a:ext>
            </a:extLst>
          </p:cNvPr>
          <p:cNvSpPr txBox="1"/>
          <p:nvPr/>
        </p:nvSpPr>
        <p:spPr>
          <a:xfrm>
            <a:off x="875323" y="6122407"/>
            <a:ext cx="765908"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9241588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7FC2FD-4D6A-496F-B63D-D8DCA0E0F1BA}"/>
              </a:ext>
            </a:extLst>
          </p:cNvPr>
          <p:cNvPicPr>
            <a:picLocks noChangeAspect="1"/>
          </p:cNvPicPr>
          <p:nvPr/>
        </p:nvPicPr>
        <p:blipFill>
          <a:blip r:embed="rId3"/>
          <a:stretch>
            <a:fillRect/>
          </a:stretch>
        </p:blipFill>
        <p:spPr>
          <a:xfrm>
            <a:off x="466532" y="915087"/>
            <a:ext cx="7772480" cy="5852221"/>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Post-FIRM Structures (New Development)</a:t>
            </a:r>
          </a:p>
        </p:txBody>
      </p:sp>
      <p:sp>
        <p:nvSpPr>
          <p:cNvPr id="4" name="TextBox 3">
            <a:extLst>
              <a:ext uri="{FF2B5EF4-FFF2-40B4-BE49-F238E27FC236}">
                <a16:creationId xmlns:a16="http://schemas.microsoft.com/office/drawing/2014/main" id="{AEBCDE64-E17F-4B10-9F64-1322B352098F}"/>
              </a:ext>
            </a:extLst>
          </p:cNvPr>
          <p:cNvSpPr txBox="1"/>
          <p:nvPr/>
        </p:nvSpPr>
        <p:spPr>
          <a:xfrm>
            <a:off x="625232" y="6330462"/>
            <a:ext cx="804984"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1053141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Post-FIRM Minus-Rated Structures</a:t>
            </a:r>
          </a:p>
        </p:txBody>
      </p:sp>
      <p:pic>
        <p:nvPicPr>
          <p:cNvPr id="3" name="Picture 2">
            <a:extLst>
              <a:ext uri="{FF2B5EF4-FFF2-40B4-BE49-F238E27FC236}">
                <a16:creationId xmlns:a16="http://schemas.microsoft.com/office/drawing/2014/main" id="{439D8661-7B9F-486C-9A2F-80E043447873}"/>
              </a:ext>
            </a:extLst>
          </p:cNvPr>
          <p:cNvPicPr>
            <a:picLocks noChangeAspect="1"/>
          </p:cNvPicPr>
          <p:nvPr/>
        </p:nvPicPr>
        <p:blipFill>
          <a:blip r:embed="rId3"/>
          <a:stretch>
            <a:fillRect/>
          </a:stretch>
        </p:blipFill>
        <p:spPr>
          <a:xfrm>
            <a:off x="443549" y="892176"/>
            <a:ext cx="7836851" cy="5965823"/>
          </a:xfrm>
          <a:prstGeom prst="rect">
            <a:avLst/>
          </a:prstGeom>
        </p:spPr>
      </p:pic>
      <p:sp>
        <p:nvSpPr>
          <p:cNvPr id="4" name="TextBox 3">
            <a:extLst>
              <a:ext uri="{FF2B5EF4-FFF2-40B4-BE49-F238E27FC236}">
                <a16:creationId xmlns:a16="http://schemas.microsoft.com/office/drawing/2014/main" id="{AEBCDE64-E17F-4B10-9F64-1322B352098F}"/>
              </a:ext>
            </a:extLst>
          </p:cNvPr>
          <p:cNvSpPr txBox="1"/>
          <p:nvPr/>
        </p:nvSpPr>
        <p:spPr>
          <a:xfrm>
            <a:off x="625232" y="6330462"/>
            <a:ext cx="804984" cy="276999"/>
          </a:xfrm>
          <a:prstGeom prst="rect">
            <a:avLst/>
          </a:prstGeom>
          <a:noFill/>
        </p:spPr>
        <p:txBody>
          <a:bodyPr wrap="square" rtlCol="0">
            <a:spAutoFit/>
          </a:bodyPr>
          <a:lstStyle/>
          <a:p>
            <a:r>
              <a:rPr lang="en-US" sz="1200" dirty="0">
                <a:hlinkClick r:id="rId4"/>
              </a:rPr>
              <a:t>PDF Map</a:t>
            </a:r>
            <a:endParaRPr lang="en-US" sz="1200" dirty="0"/>
          </a:p>
        </p:txBody>
      </p:sp>
    </p:spTree>
    <p:extLst>
      <p:ext uri="{BB962C8B-B14F-4D97-AF65-F5344CB8AC3E}">
        <p14:creationId xmlns:p14="http://schemas.microsoft.com/office/powerpoint/2010/main" val="32144622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6F1897-3FE1-4140-8BAD-250538C41062}"/>
              </a:ext>
            </a:extLst>
          </p:cNvPr>
          <p:cNvPicPr>
            <a:picLocks noChangeAspect="1"/>
          </p:cNvPicPr>
          <p:nvPr/>
        </p:nvPicPr>
        <p:blipFill>
          <a:blip r:embed="rId3"/>
          <a:stretch>
            <a:fillRect/>
          </a:stretch>
        </p:blipFill>
        <p:spPr>
          <a:xfrm>
            <a:off x="1278413" y="1108547"/>
            <a:ext cx="7487160" cy="5749452"/>
          </a:xfrm>
          <a:prstGeom prst="rect">
            <a:avLst/>
          </a:prstGeom>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Road Inundation: 1% Flood</a:t>
            </a:r>
          </a:p>
        </p:txBody>
      </p:sp>
      <p:graphicFrame>
        <p:nvGraphicFramePr>
          <p:cNvPr id="5" name="Table 4">
            <a:extLst>
              <a:ext uri="{FF2B5EF4-FFF2-40B4-BE49-F238E27FC236}">
                <a16:creationId xmlns:a16="http://schemas.microsoft.com/office/drawing/2014/main" id="{53A49188-1250-4004-87D6-D65F98483CD3}"/>
              </a:ext>
            </a:extLst>
          </p:cNvPr>
          <p:cNvGraphicFramePr>
            <a:graphicFrameLocks noGrp="1"/>
          </p:cNvGraphicFramePr>
          <p:nvPr>
            <p:extLst>
              <p:ext uri="{D42A27DB-BD31-4B8C-83A1-F6EECF244321}">
                <p14:modId xmlns:p14="http://schemas.microsoft.com/office/powerpoint/2010/main" val="3732150470"/>
              </p:ext>
            </p:extLst>
          </p:nvPr>
        </p:nvGraphicFramePr>
        <p:xfrm>
          <a:off x="150608" y="1032734"/>
          <a:ext cx="3668358" cy="2066733"/>
        </p:xfrm>
        <a:graphic>
          <a:graphicData uri="http://schemas.openxmlformats.org/drawingml/2006/table">
            <a:tbl>
              <a:tblPr>
                <a:tableStyleId>{5C22544A-7EE6-4342-B048-85BDC9FD1C3A}</a:tableStyleId>
              </a:tblPr>
              <a:tblGrid>
                <a:gridCol w="3668358">
                  <a:extLst>
                    <a:ext uri="{9D8B030D-6E8A-4147-A177-3AD203B41FA5}">
                      <a16:colId xmlns:a16="http://schemas.microsoft.com/office/drawing/2014/main" val="3467424959"/>
                    </a:ext>
                  </a:extLst>
                </a:gridCol>
              </a:tblGrid>
              <a:tr h="2066733">
                <a:tc>
                  <a:txBody>
                    <a:bodyPr/>
                    <a:lstStyle/>
                    <a:p>
                      <a:pPr marL="0" marR="0" algn="l">
                        <a:lnSpc>
                          <a:spcPct val="115000"/>
                        </a:lnSpc>
                        <a:spcBef>
                          <a:spcPts val="0"/>
                        </a:spcBef>
                        <a:spcAft>
                          <a:spcPts val="0"/>
                        </a:spcAft>
                      </a:pPr>
                      <a:r>
                        <a:rPr lang="en-US" sz="1400" dirty="0">
                          <a:effectLst/>
                        </a:rPr>
                        <a:t>&lt;&lt; Highest Road Flooding Risk in the Nation &gt;&gt;</a:t>
                      </a:r>
                    </a:p>
                    <a:p>
                      <a:pPr marL="0" marR="0" algn="l">
                        <a:lnSpc>
                          <a:spcPct val="115000"/>
                        </a:lnSpc>
                        <a:spcBef>
                          <a:spcPts val="0"/>
                        </a:spcBef>
                        <a:spcAft>
                          <a:spcPts val="1000"/>
                        </a:spcAft>
                      </a:pPr>
                      <a:r>
                        <a:rPr lang="en-US" sz="1400" dirty="0">
                          <a:effectLst/>
                        </a:rPr>
                        <a:t>According to the nonprofit First Street Foundation’s October 2021 report titled "</a:t>
                      </a:r>
                      <a:r>
                        <a:rPr lang="en-US" sz="1400" u="sng" dirty="0">
                          <a:effectLst/>
                          <a:hlinkClick r:id="rId4"/>
                        </a:rPr>
                        <a:t>The 3rd National Risk Assessment: Infrastructure on the Brink</a:t>
                      </a:r>
                      <a:r>
                        <a:rPr lang="en-US" sz="1400" dirty="0">
                          <a:effectLst/>
                        </a:rPr>
                        <a:t>," </a:t>
                      </a:r>
                      <a:r>
                        <a:rPr lang="en-US" sz="1400" b="1" dirty="0">
                          <a:effectLst/>
                        </a:rPr>
                        <a:t>46 percent of the roads in the state and 51 percent of the state’s critical facilities </a:t>
                      </a:r>
                      <a:r>
                        <a:rPr lang="en-US" sz="1400" dirty="0">
                          <a:effectLst/>
                        </a:rPr>
                        <a:t>—</a:t>
                      </a:r>
                      <a:r>
                        <a:rPr lang="en-US" sz="1400" u="sng" dirty="0">
                          <a:effectLst/>
                          <a:hlinkClick r:id="rId5"/>
                        </a:rPr>
                        <a:t> the highest state-level figures in the Nation</a:t>
                      </a:r>
                      <a:r>
                        <a:rPr lang="en-US" sz="1400" dirty="0">
                          <a:effectLst/>
                        </a:rPr>
                        <a:t> — would be closed by flooding.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466317291"/>
                  </a:ext>
                </a:extLst>
              </a:tr>
            </a:tbl>
          </a:graphicData>
        </a:graphic>
      </p:graphicFrame>
      <p:sp>
        <p:nvSpPr>
          <p:cNvPr id="2" name="TextBox 1">
            <a:extLst>
              <a:ext uri="{FF2B5EF4-FFF2-40B4-BE49-F238E27FC236}">
                <a16:creationId xmlns:a16="http://schemas.microsoft.com/office/drawing/2014/main" id="{C870B148-3336-4486-A3DD-E8C5EBD34BBC}"/>
              </a:ext>
            </a:extLst>
          </p:cNvPr>
          <p:cNvSpPr txBox="1"/>
          <p:nvPr/>
        </p:nvSpPr>
        <p:spPr>
          <a:xfrm>
            <a:off x="1474236" y="6316824"/>
            <a:ext cx="839755" cy="276999"/>
          </a:xfrm>
          <a:prstGeom prst="rect">
            <a:avLst/>
          </a:prstGeom>
          <a:noFill/>
        </p:spPr>
        <p:txBody>
          <a:bodyPr wrap="square" rtlCol="0">
            <a:spAutoFit/>
          </a:bodyPr>
          <a:lstStyle/>
          <a:p>
            <a:r>
              <a:rPr lang="en-US" sz="1200" dirty="0">
                <a:hlinkClick r:id="rId6"/>
              </a:rPr>
              <a:t>PDF Map</a:t>
            </a:r>
            <a:endParaRPr lang="en-US" sz="1200" dirty="0"/>
          </a:p>
        </p:txBody>
      </p:sp>
    </p:spTree>
    <p:extLst>
      <p:ext uri="{BB962C8B-B14F-4D97-AF65-F5344CB8AC3E}">
        <p14:creationId xmlns:p14="http://schemas.microsoft.com/office/powerpoint/2010/main" val="2395857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Road Inundation: 1% Flood</a:t>
            </a:r>
          </a:p>
        </p:txBody>
      </p:sp>
      <p:pic>
        <p:nvPicPr>
          <p:cNvPr id="5" name="Picture 4">
            <a:extLst>
              <a:ext uri="{FF2B5EF4-FFF2-40B4-BE49-F238E27FC236}">
                <a16:creationId xmlns:a16="http://schemas.microsoft.com/office/drawing/2014/main" id="{9EA1C3A8-4B61-466D-9DD0-E1019EDD32F3}"/>
              </a:ext>
            </a:extLst>
          </p:cNvPr>
          <p:cNvPicPr/>
          <p:nvPr/>
        </p:nvPicPr>
        <p:blipFill>
          <a:blip r:embed="rId3"/>
          <a:stretch>
            <a:fillRect/>
          </a:stretch>
        </p:blipFill>
        <p:spPr>
          <a:xfrm>
            <a:off x="126999" y="1301675"/>
            <a:ext cx="8890002" cy="4927002"/>
          </a:xfrm>
          <a:prstGeom prst="rect">
            <a:avLst/>
          </a:prstGeom>
        </p:spPr>
      </p:pic>
    </p:spTree>
    <p:extLst>
      <p:ext uri="{BB962C8B-B14F-4D97-AF65-F5344CB8AC3E}">
        <p14:creationId xmlns:p14="http://schemas.microsoft.com/office/powerpoint/2010/main" val="22430957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Road Inundation Models</a:t>
            </a:r>
          </a:p>
        </p:txBody>
      </p:sp>
      <p:graphicFrame>
        <p:nvGraphicFramePr>
          <p:cNvPr id="6" name="Table 5"/>
          <p:cNvGraphicFramePr>
            <a:graphicFrameLocks noGrp="1"/>
          </p:cNvGraphicFramePr>
          <p:nvPr/>
        </p:nvGraphicFramePr>
        <p:xfrm>
          <a:off x="283779" y="1124606"/>
          <a:ext cx="7526282" cy="2469931"/>
        </p:xfrm>
        <a:graphic>
          <a:graphicData uri="http://schemas.openxmlformats.org/drawingml/2006/table">
            <a:tbl>
              <a:tblPr/>
              <a:tblGrid>
                <a:gridCol w="1714416">
                  <a:extLst>
                    <a:ext uri="{9D8B030D-6E8A-4147-A177-3AD203B41FA5}">
                      <a16:colId xmlns:a16="http://schemas.microsoft.com/office/drawing/2014/main" val="1074655079"/>
                    </a:ext>
                  </a:extLst>
                </a:gridCol>
                <a:gridCol w="1097226">
                  <a:extLst>
                    <a:ext uri="{9D8B030D-6E8A-4147-A177-3AD203B41FA5}">
                      <a16:colId xmlns:a16="http://schemas.microsoft.com/office/drawing/2014/main" val="3703244771"/>
                    </a:ext>
                  </a:extLst>
                </a:gridCol>
                <a:gridCol w="942928">
                  <a:extLst>
                    <a:ext uri="{9D8B030D-6E8A-4147-A177-3AD203B41FA5}">
                      <a16:colId xmlns:a16="http://schemas.microsoft.com/office/drawing/2014/main" val="1944815168"/>
                    </a:ext>
                  </a:extLst>
                </a:gridCol>
                <a:gridCol w="942928">
                  <a:extLst>
                    <a:ext uri="{9D8B030D-6E8A-4147-A177-3AD203B41FA5}">
                      <a16:colId xmlns:a16="http://schemas.microsoft.com/office/drawing/2014/main" val="239944827"/>
                    </a:ext>
                  </a:extLst>
                </a:gridCol>
                <a:gridCol w="942928">
                  <a:extLst>
                    <a:ext uri="{9D8B030D-6E8A-4147-A177-3AD203B41FA5}">
                      <a16:colId xmlns:a16="http://schemas.microsoft.com/office/drawing/2014/main" val="2828330364"/>
                    </a:ext>
                  </a:extLst>
                </a:gridCol>
                <a:gridCol w="942928">
                  <a:extLst>
                    <a:ext uri="{9D8B030D-6E8A-4147-A177-3AD203B41FA5}">
                      <a16:colId xmlns:a16="http://schemas.microsoft.com/office/drawing/2014/main" val="1245014730"/>
                    </a:ext>
                  </a:extLst>
                </a:gridCol>
                <a:gridCol w="942928">
                  <a:extLst>
                    <a:ext uri="{9D8B030D-6E8A-4147-A177-3AD203B41FA5}">
                      <a16:colId xmlns:a16="http://schemas.microsoft.com/office/drawing/2014/main" val="2254921229"/>
                    </a:ext>
                  </a:extLst>
                </a:gridCol>
              </a:tblGrid>
              <a:tr h="774881">
                <a:tc>
                  <a:txBody>
                    <a:bodyPr/>
                    <a:lstStyle/>
                    <a:p>
                      <a:pPr algn="ctr" fontAlgn="t"/>
                      <a:r>
                        <a:rPr lang="en-US" sz="1200" b="0" i="0" u="none" strike="noStrike" dirty="0">
                          <a:solidFill>
                            <a:srgbClr val="000000"/>
                          </a:solidFill>
                          <a:effectLst/>
                          <a:latin typeface="Calibri" panose="020F0502020204030204" pitchFamily="34" charset="0"/>
                        </a:rPr>
                        <a:t>Community Name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t"/>
                      <a:r>
                        <a:rPr lang="en-US" sz="1200" b="0" i="0" u="none" strike="noStrike" dirty="0">
                          <a:solidFill>
                            <a:srgbClr val="000000"/>
                          </a:solidFill>
                          <a:effectLst/>
                          <a:latin typeface="Calibri" panose="020F0502020204030204" pitchFamily="34" charset="0"/>
                        </a:rPr>
                        <a:t>County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t"/>
                      <a:r>
                        <a:rPr lang="en-US" sz="1200" b="0" i="0" u="none" strike="noStrike" dirty="0">
                          <a:solidFill>
                            <a:srgbClr val="000000"/>
                          </a:solidFill>
                          <a:effectLst/>
                          <a:latin typeface="Calibri" panose="020F0502020204030204" pitchFamily="34" charset="0"/>
                        </a:rPr>
                        <a:t>Roads in Flood Plain (miles)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t"/>
                      <a:r>
                        <a:rPr lang="en-US" sz="1200" b="0" i="0" u="none" strike="noStrike" dirty="0">
                          <a:solidFill>
                            <a:srgbClr val="000000"/>
                          </a:solidFill>
                          <a:effectLst/>
                          <a:latin typeface="Calibri" panose="020F0502020204030204" pitchFamily="34" charset="0"/>
                        </a:rPr>
                        <a:t>Roads Flooded (miles)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1200" b="0" i="0" u="none" strike="noStrike" dirty="0">
                          <a:solidFill>
                            <a:srgbClr val="000000"/>
                          </a:solidFill>
                          <a:effectLst/>
                          <a:latin typeface="Calibri" panose="020F0502020204030204" pitchFamily="34" charset="0"/>
                        </a:rPr>
                        <a:t>Roads Below 1ft (Ratio)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1200" b="0" i="0" u="none" strike="noStrike" dirty="0">
                          <a:solidFill>
                            <a:srgbClr val="000000"/>
                          </a:solidFill>
                          <a:effectLst/>
                          <a:latin typeface="Calibri" panose="020F0502020204030204" pitchFamily="34" charset="0"/>
                        </a:rPr>
                        <a:t>Roads 1 to 3ft (Ratio)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1200" b="0" i="0" u="none" strike="noStrike" dirty="0">
                          <a:solidFill>
                            <a:srgbClr val="000000"/>
                          </a:solidFill>
                          <a:effectLst/>
                          <a:latin typeface="Calibri" panose="020F0502020204030204" pitchFamily="34" charset="0"/>
                        </a:rPr>
                        <a:t>Roads Above 3ft (Ratio)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48556116"/>
                  </a:ext>
                </a:extLst>
              </a:tr>
              <a:tr h="242150">
                <a:tc>
                  <a:txBody>
                    <a:bodyPr/>
                    <a:lstStyle/>
                    <a:p>
                      <a:pPr algn="l" fontAlgn="b"/>
                      <a:r>
                        <a:rPr lang="en-US" sz="1200" b="0" i="0" u="none" strike="noStrike" dirty="0">
                          <a:solidFill>
                            <a:srgbClr val="000000"/>
                          </a:solidFill>
                          <a:effectLst/>
                          <a:latin typeface="Calibri" panose="020F0502020204030204" pitchFamily="34" charset="0"/>
                        </a:rPr>
                        <a:t>Berkeley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1195942"/>
                  </a:ext>
                </a:extLst>
              </a:tr>
              <a:tr h="242150">
                <a:tc>
                  <a:txBody>
                    <a:bodyPr/>
                    <a:lstStyle/>
                    <a:p>
                      <a:pPr algn="l" fontAlgn="b"/>
                      <a:r>
                        <a:rPr lang="en-US" sz="1200" b="0" i="0" u="none" strike="noStrike">
                          <a:solidFill>
                            <a:srgbClr val="000000"/>
                          </a:solidFill>
                          <a:effectLst/>
                          <a:latin typeface="Calibri" panose="020F0502020204030204" pitchFamily="34" charset="0"/>
                        </a:rPr>
                        <a:t>Martinsburg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5365791"/>
                  </a:ext>
                </a:extLst>
              </a:tr>
              <a:tr h="242150">
                <a:tc>
                  <a:txBody>
                    <a:bodyPr/>
                    <a:lstStyle/>
                    <a:p>
                      <a:pPr algn="l" fontAlgn="b"/>
                      <a:r>
                        <a:rPr lang="en-US" sz="12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09995377"/>
                  </a:ext>
                </a:extLst>
              </a:tr>
              <a:tr h="242150">
                <a:tc>
                  <a:txBody>
                    <a:bodyPr/>
                    <a:lstStyle/>
                    <a:p>
                      <a:pPr algn="l" fontAlgn="b"/>
                      <a:r>
                        <a:rPr lang="en-US" sz="1200" b="0" i="0" u="none" strike="noStrike">
                          <a:solidFill>
                            <a:srgbClr val="000000"/>
                          </a:solidFill>
                          <a:effectLst/>
                          <a:latin typeface="Calibri" panose="020F0502020204030204" pitchFamily="34" charset="0"/>
                        </a:rPr>
                        <a:t>Bath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4868612"/>
                  </a:ext>
                </a:extLst>
              </a:tr>
              <a:tr h="242150">
                <a:tc>
                  <a:txBody>
                    <a:bodyPr/>
                    <a:lstStyle/>
                    <a:p>
                      <a:pPr algn="l" fontAlgn="b"/>
                      <a:r>
                        <a:rPr lang="en-US" sz="1200" b="0" i="0" u="none" strike="noStrike">
                          <a:solidFill>
                            <a:srgbClr val="000000"/>
                          </a:solidFill>
                          <a:effectLst/>
                          <a:latin typeface="Calibri" panose="020F0502020204030204" pitchFamily="34" charset="0"/>
                        </a:rPr>
                        <a:t>Morgan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29857226"/>
                  </a:ext>
                </a:extLst>
              </a:tr>
              <a:tr h="242150">
                <a:tc>
                  <a:txBody>
                    <a:bodyPr/>
                    <a:lstStyle/>
                    <a:p>
                      <a:pPr algn="l" fontAlgn="b"/>
                      <a:r>
                        <a:rPr lang="en-US" sz="1200" b="0" i="0" u="none" strike="noStrike">
                          <a:solidFill>
                            <a:srgbClr val="000000"/>
                          </a:solidFill>
                          <a:effectLst/>
                          <a:latin typeface="Calibri" panose="020F0502020204030204" pitchFamily="34" charset="0"/>
                        </a:rPr>
                        <a:t>Paw Paw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605937"/>
                  </a:ext>
                </a:extLst>
              </a:tr>
              <a:tr h="242150">
                <a:tc>
                  <a:txBody>
                    <a:bodyPr/>
                    <a:lstStyle/>
                    <a:p>
                      <a:pPr algn="l" fontAlgn="b"/>
                      <a:r>
                        <a:rPr lang="en-US" sz="12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38.1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23.6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175828889"/>
                  </a:ext>
                </a:extLst>
              </a:tr>
            </a:tbl>
          </a:graphicData>
        </a:graphic>
      </p:graphicFrame>
      <p:pic>
        <p:nvPicPr>
          <p:cNvPr id="9" name="Picture 8">
            <a:extLst>
              <a:ext uri="{FF2B5EF4-FFF2-40B4-BE49-F238E27FC236}">
                <a16:creationId xmlns:a16="http://schemas.microsoft.com/office/drawing/2014/main" id="{5510EF2B-44BC-4863-8B6B-BE701C38BC3B}"/>
              </a:ext>
            </a:extLst>
          </p:cNvPr>
          <p:cNvPicPr>
            <a:picLocks noChangeAspect="1"/>
          </p:cNvPicPr>
          <p:nvPr/>
        </p:nvPicPr>
        <p:blipFill>
          <a:blip r:embed="rId3"/>
          <a:stretch>
            <a:fillRect/>
          </a:stretch>
        </p:blipFill>
        <p:spPr>
          <a:xfrm>
            <a:off x="815144" y="3731172"/>
            <a:ext cx="4992103" cy="2797683"/>
          </a:xfrm>
          <a:prstGeom prst="rect">
            <a:avLst/>
          </a:prstGeom>
        </p:spPr>
      </p:pic>
      <p:sp>
        <p:nvSpPr>
          <p:cNvPr id="11" name="TextBox 10"/>
          <p:cNvSpPr txBox="1"/>
          <p:nvPr/>
        </p:nvSpPr>
        <p:spPr>
          <a:xfrm>
            <a:off x="7892393" y="1811564"/>
            <a:ext cx="1251607" cy="738664"/>
          </a:xfrm>
          <a:prstGeom prst="rect">
            <a:avLst/>
          </a:prstGeom>
          <a:noFill/>
        </p:spPr>
        <p:txBody>
          <a:bodyPr wrap="square" rtlCol="0">
            <a:spAutoFit/>
          </a:bodyPr>
          <a:lstStyle/>
          <a:p>
            <a:r>
              <a:rPr lang="en-US" sz="1400" i="1" dirty="0">
                <a:solidFill>
                  <a:schemeClr val="accent1">
                    <a:lumMod val="50000"/>
                  </a:schemeClr>
                </a:solidFill>
              </a:rPr>
              <a:t>1%-annual-chance (100-yr) flood event</a:t>
            </a:r>
          </a:p>
        </p:txBody>
      </p:sp>
      <p:sp>
        <p:nvSpPr>
          <p:cNvPr id="12" name="TextBox 11"/>
          <p:cNvSpPr txBox="1"/>
          <p:nvPr/>
        </p:nvSpPr>
        <p:spPr>
          <a:xfrm>
            <a:off x="6264165" y="5337525"/>
            <a:ext cx="2081048" cy="369332"/>
          </a:xfrm>
          <a:prstGeom prst="rect">
            <a:avLst/>
          </a:prstGeom>
          <a:noFill/>
        </p:spPr>
        <p:txBody>
          <a:bodyPr wrap="square" rtlCol="0">
            <a:spAutoFit/>
          </a:bodyPr>
          <a:lstStyle/>
          <a:p>
            <a:r>
              <a:rPr lang="en-US" dirty="0">
                <a:hlinkClick r:id="rId4"/>
              </a:rPr>
              <a:t>I-81</a:t>
            </a:r>
            <a:r>
              <a:rPr lang="en-US" dirty="0"/>
              <a:t>  </a:t>
            </a:r>
            <a:r>
              <a:rPr lang="en-US" i="1" dirty="0">
                <a:solidFill>
                  <a:schemeClr val="accent1">
                    <a:lumMod val="50000"/>
                  </a:schemeClr>
                </a:solidFill>
                <a:latin typeface="Times New Roman" panose="02020603050405020304" pitchFamily="18" charset="0"/>
                <a:cs typeface="Times New Roman" panose="02020603050405020304" pitchFamily="18" charset="0"/>
              </a:rPr>
              <a:t>Middle Creek </a:t>
            </a:r>
          </a:p>
        </p:txBody>
      </p:sp>
      <p:sp>
        <p:nvSpPr>
          <p:cNvPr id="13" name="Rectangle 12"/>
          <p:cNvSpPr/>
          <p:nvPr/>
        </p:nvSpPr>
        <p:spPr>
          <a:xfrm>
            <a:off x="6243145" y="4760681"/>
            <a:ext cx="2593659" cy="369332"/>
          </a:xfrm>
          <a:prstGeom prst="rect">
            <a:avLst/>
          </a:prstGeom>
        </p:spPr>
        <p:txBody>
          <a:bodyPr wrap="none">
            <a:spAutoFit/>
          </a:bodyPr>
          <a:lstStyle/>
          <a:p>
            <a:r>
              <a:rPr lang="en-US" dirty="0">
                <a:hlinkClick r:id="rId5"/>
              </a:rPr>
              <a:t>US 522</a:t>
            </a:r>
            <a:r>
              <a:rPr lang="en-US" dirty="0"/>
              <a:t>  </a:t>
            </a:r>
            <a:r>
              <a:rPr lang="en-US" i="1" dirty="0">
                <a:solidFill>
                  <a:schemeClr val="accent1">
                    <a:lumMod val="50000"/>
                  </a:schemeClr>
                </a:solidFill>
                <a:latin typeface="Times New Roman" panose="02020603050405020304" pitchFamily="18" charset="0"/>
                <a:cs typeface="Times New Roman" panose="02020603050405020304" pitchFamily="18" charset="0"/>
              </a:rPr>
              <a:t>Warm Spring Run</a:t>
            </a:r>
          </a:p>
        </p:txBody>
      </p:sp>
    </p:spTree>
    <p:extLst>
      <p:ext uri="{BB962C8B-B14F-4D97-AF65-F5344CB8AC3E}">
        <p14:creationId xmlns:p14="http://schemas.microsoft.com/office/powerpoint/2010/main" val="14000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1"/>
          <p:cNvSpPr txBox="1">
            <a:spLocks/>
          </p:cNvSpPr>
          <p:nvPr/>
        </p:nvSpPr>
        <p:spPr>
          <a:xfrm>
            <a:off x="0" y="1"/>
            <a:ext cx="9144000" cy="1192212"/>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06531" name="Rectangle 3"/>
          <p:cNvSpPr>
            <a:spLocks noGrp="1" noChangeArrowheads="1"/>
          </p:cNvSpPr>
          <p:nvPr>
            <p:ph type="body" idx="1"/>
          </p:nvPr>
        </p:nvSpPr>
        <p:spPr>
          <a:xfrm>
            <a:off x="887094" y="1311409"/>
            <a:ext cx="7696200" cy="1862137"/>
          </a:xfrm>
        </p:spPr>
        <p:txBody>
          <a:bodyPr wrap="square"/>
          <a:lstStyle/>
          <a:p>
            <a:pPr>
              <a:spcBef>
                <a:spcPct val="0"/>
              </a:spcBef>
              <a:spcAft>
                <a:spcPts val="1200"/>
              </a:spcAft>
              <a:buFontTx/>
              <a:buNone/>
            </a:pPr>
            <a:r>
              <a:rPr lang="en-US" altLang="en-US" sz="2800" dirty="0"/>
              <a:t>“Not a Building”</a:t>
            </a:r>
          </a:p>
          <a:p>
            <a:pPr>
              <a:spcBef>
                <a:spcPct val="0"/>
              </a:spcBef>
              <a:buFont typeface="Wingdings" panose="05000000000000000000" pitchFamily="2" charset="2"/>
              <a:buChar char="ü"/>
            </a:pPr>
            <a:r>
              <a:rPr lang="en-US" altLang="en-US" sz="2400" dirty="0"/>
              <a:t>Open pavilions, carports, underground pump stations, trailers, etc. are not buildings</a:t>
            </a:r>
          </a:p>
          <a:p>
            <a:pPr>
              <a:spcBef>
                <a:spcPct val="0"/>
              </a:spcBef>
              <a:buFont typeface="Wingdings" panose="05000000000000000000" pitchFamily="2" charset="2"/>
              <a:buChar char="ü"/>
            </a:pPr>
            <a:r>
              <a:rPr lang="en-US" altLang="en-US" sz="2400" dirty="0"/>
              <a:t>Accessory structures are not counted</a:t>
            </a:r>
          </a:p>
        </p:txBody>
      </p:sp>
      <p:pic>
        <p:nvPicPr>
          <p:cNvPr id="7176" name="Picture 8" descr="http://www.cbrcparks.org/photos/DSCN19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27368"/>
            <a:ext cx="37338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descr="http://www.swingplans.com/images/garage_p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513" y="3127368"/>
            <a:ext cx="3595687"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1"/>
          <p:cNvSpPr>
            <a:spLocks noChangeArrowheads="1"/>
          </p:cNvSpPr>
          <p:nvPr/>
        </p:nvSpPr>
        <p:spPr bwMode="auto">
          <a:xfrm>
            <a:off x="6114633" y="822325"/>
            <a:ext cx="2800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5000"/>
              </a:spcBef>
              <a:buSzPct val="100000"/>
              <a:buFont typeface="Wingdings" panose="05000000000000000000" pitchFamily="2" charset="2"/>
              <a:buChar char="§"/>
              <a:defRPr sz="2000" b="1">
                <a:solidFill>
                  <a:schemeClr val="tx1"/>
                </a:solidFill>
                <a:latin typeface="Arial" panose="020B0604020202020204" pitchFamily="34" charset="0"/>
              </a:defRPr>
            </a:lvl1pPr>
            <a:lvl2pPr marL="742950" indent="-285750" eaLnBrk="0" hangingPunct="0">
              <a:spcBef>
                <a:spcPct val="25000"/>
              </a:spcBef>
              <a:buClr>
                <a:srgbClr val="5B5C5E"/>
              </a:buClr>
              <a:buSzPct val="90000"/>
              <a:buChar char="•"/>
              <a:defRPr sz="2400">
                <a:solidFill>
                  <a:schemeClr val="tx1"/>
                </a:solidFill>
                <a:latin typeface="Arial" panose="020B0604020202020204" pitchFamily="34" charset="0"/>
              </a:defRPr>
            </a:lvl2pPr>
            <a:lvl3pPr marL="1143000" indent="-228600" eaLnBrk="0" hangingPunct="0">
              <a:spcBef>
                <a:spcPct val="25000"/>
              </a:spcBef>
              <a:buClr>
                <a:srgbClr val="C1C2C4"/>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4pPr>
            <a:lvl5pPr marL="20574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9pPr>
          </a:lstStyle>
          <a:p>
            <a:pPr algn="r" eaLnBrk="1" hangingPunct="1">
              <a:spcBef>
                <a:spcPct val="0"/>
              </a:spcBef>
              <a:buSzTx/>
              <a:buFontTx/>
              <a:buNone/>
            </a:pPr>
            <a:r>
              <a:rPr lang="en-US" altLang="en-US" sz="1800" i="1" dirty="0">
                <a:solidFill>
                  <a:srgbClr val="FFFF00"/>
                </a:solidFill>
              </a:rPr>
              <a:t>CRS Manual</a:t>
            </a:r>
            <a:r>
              <a:rPr lang="en-US" altLang="en-US" sz="1800" dirty="0">
                <a:solidFill>
                  <a:srgbClr val="FFFF00"/>
                </a:solidFill>
              </a:rPr>
              <a:t> Page 300-5</a:t>
            </a:r>
          </a:p>
        </p:txBody>
      </p:sp>
      <p:sp>
        <p:nvSpPr>
          <p:cNvPr id="8" name="Rectangle 7"/>
          <p:cNvSpPr/>
          <p:nvPr/>
        </p:nvSpPr>
        <p:spPr>
          <a:xfrm>
            <a:off x="280428" y="121907"/>
            <a:ext cx="8404865" cy="769441"/>
          </a:xfrm>
          <a:prstGeom prst="rect">
            <a:avLst/>
          </a:prstGeom>
        </p:spPr>
        <p:txBody>
          <a:bodyPr wrap="none">
            <a:spAutoFit/>
          </a:bodyPr>
          <a:lstStyle/>
          <a:p>
            <a:pPr algn="ctr"/>
            <a:r>
              <a:rPr lang="en-US" sz="4400" dirty="0">
                <a:solidFill>
                  <a:schemeClr val="bg1"/>
                </a:solidFill>
                <a:latin typeface="Arial" panose="020B0604020202020204" pitchFamily="34" charset="0"/>
                <a:cs typeface="Arial" panose="020B0604020202020204" pitchFamily="34" charset="0"/>
              </a:rPr>
              <a:t>Primary Structure: Not a Building</a:t>
            </a:r>
          </a:p>
        </p:txBody>
      </p:sp>
      <p:sp>
        <p:nvSpPr>
          <p:cNvPr id="9" name="TextBox 8">
            <a:extLst>
              <a:ext uri="{FF2B5EF4-FFF2-40B4-BE49-F238E27FC236}">
                <a16:creationId xmlns:a16="http://schemas.microsoft.com/office/drawing/2014/main" id="{953CC7F6-F7F8-4D52-92C5-CE6C9BD317DE}"/>
              </a:ext>
            </a:extLst>
          </p:cNvPr>
          <p:cNvSpPr txBox="1"/>
          <p:nvPr/>
        </p:nvSpPr>
        <p:spPr>
          <a:xfrm>
            <a:off x="397941" y="6133182"/>
            <a:ext cx="5303249" cy="523220"/>
          </a:xfrm>
          <a:prstGeom prst="rect">
            <a:avLst/>
          </a:prstGeom>
          <a:noFill/>
        </p:spPr>
        <p:txBody>
          <a:bodyPr wrap="square" rtlCol="0">
            <a:spAutoFit/>
          </a:bodyPr>
          <a:lstStyle/>
          <a:p>
            <a:r>
              <a:rPr lang="en-US" sz="1400" i="1" dirty="0">
                <a:solidFill>
                  <a:schemeClr val="bg1">
                    <a:lumMod val="50000"/>
                  </a:schemeClr>
                </a:solidFill>
              </a:rPr>
              <a:t>All </a:t>
            </a:r>
            <a:r>
              <a:rPr lang="en-US" sz="1400" b="1" i="1" dirty="0">
                <a:solidFill>
                  <a:schemeClr val="bg1">
                    <a:lumMod val="50000"/>
                  </a:schemeClr>
                </a:solidFill>
              </a:rPr>
              <a:t>primary structures </a:t>
            </a:r>
            <a:r>
              <a:rPr lang="en-US" sz="1400" i="1" dirty="0">
                <a:solidFill>
                  <a:schemeClr val="bg1">
                    <a:lumMod val="50000"/>
                  </a:schemeClr>
                </a:solidFill>
              </a:rPr>
              <a:t>in high-risk flood zones are inventoried.</a:t>
            </a:r>
          </a:p>
          <a:p>
            <a:r>
              <a:rPr lang="en-US" sz="1400" b="1" i="1" dirty="0" smtClean="0">
                <a:solidFill>
                  <a:schemeClr val="bg1">
                    <a:lumMod val="50000"/>
                  </a:schemeClr>
                </a:solidFill>
              </a:rPr>
              <a:t>Essential Facilities </a:t>
            </a:r>
            <a:r>
              <a:rPr lang="en-US" sz="1400" i="1" dirty="0" smtClean="0">
                <a:solidFill>
                  <a:schemeClr val="bg1">
                    <a:lumMod val="50000"/>
                  </a:schemeClr>
                </a:solidFill>
              </a:rPr>
              <a:t>in </a:t>
            </a:r>
            <a:r>
              <a:rPr lang="en-US" sz="1400" i="1" dirty="0">
                <a:solidFill>
                  <a:schemeClr val="bg1">
                    <a:lumMod val="50000"/>
                  </a:schemeClr>
                </a:solidFill>
              </a:rPr>
              <a:t>moderate-risk flood zones also inventoried.</a:t>
            </a:r>
          </a:p>
        </p:txBody>
      </p:sp>
    </p:spTree>
    <p:extLst>
      <p:ext uri="{BB962C8B-B14F-4D97-AF65-F5344CB8AC3E}">
        <p14:creationId xmlns:p14="http://schemas.microsoft.com/office/powerpoint/2010/main" val="2879834972"/>
      </p:ext>
    </p:extLst>
  </p:cSld>
  <p:clrMapOvr>
    <a:masterClrMapping/>
  </p:clrMapOvr>
  <p:transition spd="slow"/>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Population in Floodplains</a:t>
            </a:r>
          </a:p>
        </p:txBody>
      </p:sp>
      <p:graphicFrame>
        <p:nvGraphicFramePr>
          <p:cNvPr id="7" name="Table 6"/>
          <p:cNvGraphicFramePr>
            <a:graphicFrameLocks noGrp="1"/>
          </p:cNvGraphicFramePr>
          <p:nvPr>
            <p:extLst>
              <p:ext uri="{D42A27DB-BD31-4B8C-83A1-F6EECF244321}">
                <p14:modId xmlns:p14="http://schemas.microsoft.com/office/powerpoint/2010/main" val="3224441168"/>
              </p:ext>
            </p:extLst>
          </p:nvPr>
        </p:nvGraphicFramePr>
        <p:xfrm>
          <a:off x="166654" y="1150610"/>
          <a:ext cx="4213971" cy="5258986"/>
        </p:xfrm>
        <a:graphic>
          <a:graphicData uri="http://schemas.openxmlformats.org/drawingml/2006/table">
            <a:tbl>
              <a:tblPr firstRow="1" firstCol="1" bandRow="1"/>
              <a:tblGrid>
                <a:gridCol w="1832161">
                  <a:extLst>
                    <a:ext uri="{9D8B030D-6E8A-4147-A177-3AD203B41FA5}">
                      <a16:colId xmlns:a16="http://schemas.microsoft.com/office/drawing/2014/main" val="3002328833"/>
                    </a:ext>
                  </a:extLst>
                </a:gridCol>
                <a:gridCol w="916081">
                  <a:extLst>
                    <a:ext uri="{9D8B030D-6E8A-4147-A177-3AD203B41FA5}">
                      <a16:colId xmlns:a16="http://schemas.microsoft.com/office/drawing/2014/main" val="4160611981"/>
                    </a:ext>
                  </a:extLst>
                </a:gridCol>
                <a:gridCol w="1465729">
                  <a:extLst>
                    <a:ext uri="{9D8B030D-6E8A-4147-A177-3AD203B41FA5}">
                      <a16:colId xmlns:a16="http://schemas.microsoft.com/office/drawing/2014/main" val="829004747"/>
                    </a:ext>
                  </a:extLst>
                </a:gridCol>
              </a:tblGrid>
              <a:tr h="693326">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County Unincorporated</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WV RPDC Region</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of Population Residing in High- Risk Flood Zone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636575846"/>
                  </a:ext>
                </a:extLst>
              </a:tr>
              <a:tr h="224192">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Boone County*</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3</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42%</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03039123"/>
                  </a:ext>
                </a:extLst>
              </a:tr>
              <a:tr h="224192">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Logan County*</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2</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37%</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46889405"/>
                  </a:ext>
                </a:extLst>
              </a:tr>
              <a:tr h="224192">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McDowell County*</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34%</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79939834"/>
                  </a:ext>
                </a:extLst>
              </a:tr>
              <a:tr h="224192">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Lincoln County*</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2</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33%</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656334378"/>
                  </a:ext>
                </a:extLst>
              </a:tr>
              <a:tr h="224192">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Mingo County*`</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2</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31%</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94357750"/>
                  </a:ext>
                </a:extLst>
              </a:tr>
              <a:tr h="224192">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Tyler County*</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29%</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43159820"/>
                  </a:ext>
                </a:extLst>
              </a:tr>
              <a:tr h="224192">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Wetzel County*</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10</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29%</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68316706"/>
                  </a:ext>
                </a:extLst>
              </a:tr>
              <a:tr h="224192">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Doddridge County*</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6</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28%</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73524523"/>
                  </a:ext>
                </a:extLst>
              </a:tr>
              <a:tr h="224192">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4</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28%</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91889753"/>
                  </a:ext>
                </a:extLst>
              </a:tr>
              <a:tr h="224192">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Clay County*</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3</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28%</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71508409"/>
                  </a:ext>
                </a:extLst>
              </a:tr>
              <a:tr h="224192">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Wyoming County*</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25%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664148586"/>
                  </a:ext>
                </a:extLst>
              </a:tr>
              <a:tr h="224192">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Pendleton County*</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8</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23%</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47035488"/>
                  </a:ext>
                </a:extLst>
              </a:tr>
              <a:tr h="224192">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Kanawha County*</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3</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23%</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11718833"/>
                  </a:ext>
                </a:extLst>
              </a:tr>
              <a:tr h="224192">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Wirt County*</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21%</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62899716"/>
                  </a:ext>
                </a:extLst>
              </a:tr>
              <a:tr h="224192">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Tucker County*</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7</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20%</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05772966"/>
                  </a:ext>
                </a:extLst>
              </a:tr>
              <a:tr h="224192">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Summers County*</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18%</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45557244"/>
                  </a:ext>
                </a:extLst>
              </a:tr>
              <a:tr h="224192">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Wayne County*</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2</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17%</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75524338"/>
                  </a:ext>
                </a:extLst>
              </a:tr>
              <a:tr h="224192">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Ritchie County*</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17%</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20860254"/>
                  </a:ext>
                </a:extLst>
              </a:tr>
              <a:tr h="224192">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Pocahontas County*</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4</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16%</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12998225"/>
                  </a:ext>
                </a:extLst>
              </a:tr>
              <a:tr h="224192">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Calhoun County*</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16%</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68416341"/>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2647217939"/>
              </p:ext>
            </p:extLst>
          </p:nvPr>
        </p:nvGraphicFramePr>
        <p:xfrm>
          <a:off x="4572000" y="1150617"/>
          <a:ext cx="4405347" cy="5250508"/>
        </p:xfrm>
        <a:graphic>
          <a:graphicData uri="http://schemas.openxmlformats.org/drawingml/2006/table">
            <a:tbl>
              <a:tblPr firstRow="1" firstCol="1" bandRow="1"/>
              <a:tblGrid>
                <a:gridCol w="1304925">
                  <a:extLst>
                    <a:ext uri="{9D8B030D-6E8A-4147-A177-3AD203B41FA5}">
                      <a16:colId xmlns:a16="http://schemas.microsoft.com/office/drawing/2014/main" val="2182258621"/>
                    </a:ext>
                  </a:extLst>
                </a:gridCol>
                <a:gridCol w="1619250">
                  <a:extLst>
                    <a:ext uri="{9D8B030D-6E8A-4147-A177-3AD203B41FA5}">
                      <a16:colId xmlns:a16="http://schemas.microsoft.com/office/drawing/2014/main" val="2184350833"/>
                    </a:ext>
                  </a:extLst>
                </a:gridCol>
                <a:gridCol w="1481172">
                  <a:extLst>
                    <a:ext uri="{9D8B030D-6E8A-4147-A177-3AD203B41FA5}">
                      <a16:colId xmlns:a16="http://schemas.microsoft.com/office/drawing/2014/main" val="953424"/>
                    </a:ext>
                  </a:extLst>
                </a:gridCol>
              </a:tblGrid>
              <a:tr h="684248">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of Population Residing in High-Risk Flood Zone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56020998"/>
                  </a:ext>
                </a:extLst>
              </a:tr>
              <a:tr h="224646">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Keystone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MCDOWELL</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100%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683156878"/>
                  </a:ext>
                </a:extLst>
              </a:tr>
              <a:tr h="224646">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Northfork</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MCDOWELL</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100%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050040904"/>
                  </a:ext>
                </a:extLst>
              </a:tr>
              <a:tr h="224646">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Rhodell</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RALEIGH</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100%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092524668"/>
                  </a:ext>
                </a:extLst>
              </a:tr>
              <a:tr h="224646">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Henderson</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MASON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100%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981856794"/>
                  </a:ext>
                </a:extLst>
              </a:tr>
              <a:tr h="224646">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Friendly</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TYLER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100%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964621506"/>
                  </a:ext>
                </a:extLst>
              </a:tr>
              <a:tr h="224646">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Anawalt</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MCDOWELL</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87%</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220045792"/>
                  </a:ext>
                </a:extLst>
              </a:tr>
              <a:tr h="224646">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Kimball</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MCDOWELL</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86%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384620165"/>
                  </a:ext>
                </a:extLst>
              </a:tr>
              <a:tr h="224646">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Sylvester</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BOONE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86%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247752651"/>
                  </a:ext>
                </a:extLst>
              </a:tr>
              <a:tr h="224646">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Gary</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MCDOWELL</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77%</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042488291"/>
                  </a:ext>
                </a:extLst>
              </a:tr>
              <a:tr h="224646">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Nitro**</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KANAWHA &amp; PUTNAM</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70%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047079005"/>
                  </a:ext>
                </a:extLst>
              </a:tr>
              <a:tr h="224646">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Hartford</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MASON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66%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161744666"/>
                  </a:ext>
                </a:extLst>
              </a:tr>
              <a:tr h="224646">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Marlinton</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65%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173890233"/>
                  </a:ext>
                </a:extLst>
              </a:tr>
              <a:tr h="224646">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Valley Grove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OHIO</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64%</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066571322"/>
                  </a:ext>
                </a:extLst>
              </a:tr>
              <a:tr h="224646">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Bruceton Mills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PRESTON</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60%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954343417"/>
                  </a:ext>
                </a:extLst>
              </a:tr>
              <a:tr h="224646">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Smithfield</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WETZEL</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60%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104251233"/>
                  </a:ext>
                </a:extLst>
              </a:tr>
              <a:tr h="224646">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Harman</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RANDOLPH</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58%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282125283"/>
                  </a:ext>
                </a:extLst>
              </a:tr>
              <a:tr h="224646">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Wellsburg</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BROOKE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56%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041003083"/>
                  </a:ext>
                </a:extLst>
              </a:tr>
              <a:tr h="224646">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Clendenin</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KANAWHA</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56%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817086954"/>
                  </a:ext>
                </a:extLst>
              </a:tr>
              <a:tr h="224646">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Buffalo</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PUTNAM</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54%</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63656912"/>
                  </a:ext>
                </a:extLst>
              </a:tr>
              <a:tr h="224646">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Kermit</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MINGO</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52%</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241547677"/>
                  </a:ext>
                </a:extLst>
              </a:tr>
            </a:tbl>
          </a:graphicData>
        </a:graphic>
      </p:graphicFrame>
      <p:sp>
        <p:nvSpPr>
          <p:cNvPr id="23" name="Rectangle 6"/>
          <p:cNvSpPr>
            <a:spLocks noChangeArrowheads="1"/>
          </p:cNvSpPr>
          <p:nvPr/>
        </p:nvSpPr>
        <p:spPr bwMode="auto">
          <a:xfrm>
            <a:off x="4572000" y="6327776"/>
            <a:ext cx="114992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Split Community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 name="Rectangle 23"/>
          <p:cNvSpPr/>
          <p:nvPr/>
        </p:nvSpPr>
        <p:spPr>
          <a:xfrm>
            <a:off x="1901867" y="6543220"/>
            <a:ext cx="5574726" cy="307777"/>
          </a:xfrm>
          <a:prstGeom prst="rect">
            <a:avLst/>
          </a:prstGeom>
        </p:spPr>
        <p:txBody>
          <a:bodyPr wrap="square">
            <a:spAutoFit/>
          </a:bodyPr>
          <a:lstStyle/>
          <a:p>
            <a:r>
              <a:rPr lang="en-US" sz="1400" i="1" dirty="0">
                <a:latin typeface="Calibri" panose="020F0502020204030204" pitchFamily="34" charset="0"/>
                <a:ea typeface="Calibri" panose="020F0502020204030204" pitchFamily="34" charset="0"/>
                <a:cs typeface="Arial" panose="020B0604020202020204" pitchFamily="34" charset="0"/>
              </a:rPr>
              <a:t>12% of West Virginia’s total population live in the high-risk flood zones</a:t>
            </a:r>
            <a:endParaRPr lang="en-US" sz="1400" dirty="0"/>
          </a:p>
        </p:txBody>
      </p:sp>
      <p:sp>
        <p:nvSpPr>
          <p:cNvPr id="25" name="TextBox 24">
            <a:extLst>
              <a:ext uri="{FF2B5EF4-FFF2-40B4-BE49-F238E27FC236}">
                <a16:creationId xmlns:a16="http://schemas.microsoft.com/office/drawing/2014/main" id="{4E64FA65-837F-4983-9233-F044B04BAA2C}"/>
              </a:ext>
            </a:extLst>
          </p:cNvPr>
          <p:cNvSpPr txBox="1"/>
          <p:nvPr/>
        </p:nvSpPr>
        <p:spPr>
          <a:xfrm>
            <a:off x="1322490" y="840934"/>
            <a:ext cx="2368296" cy="369332"/>
          </a:xfrm>
          <a:prstGeom prst="rect">
            <a:avLst/>
          </a:prstGeom>
          <a:noFill/>
        </p:spPr>
        <p:txBody>
          <a:bodyPr wrap="square" rtlCol="0">
            <a:spAutoFit/>
          </a:bodyPr>
          <a:lstStyle/>
          <a:p>
            <a:r>
              <a:rPr lang="en-US" dirty="0"/>
              <a:t>Unincorporated Areas</a:t>
            </a:r>
          </a:p>
        </p:txBody>
      </p:sp>
      <p:sp>
        <p:nvSpPr>
          <p:cNvPr id="26" name="TextBox 25">
            <a:extLst>
              <a:ext uri="{FF2B5EF4-FFF2-40B4-BE49-F238E27FC236}">
                <a16:creationId xmlns:a16="http://schemas.microsoft.com/office/drawing/2014/main" id="{CFD46987-A566-482B-A02E-3064CF7769CD}"/>
              </a:ext>
            </a:extLst>
          </p:cNvPr>
          <p:cNvSpPr txBox="1"/>
          <p:nvPr/>
        </p:nvSpPr>
        <p:spPr>
          <a:xfrm>
            <a:off x="5703115" y="821026"/>
            <a:ext cx="2368296" cy="369332"/>
          </a:xfrm>
          <a:prstGeom prst="rect">
            <a:avLst/>
          </a:prstGeom>
          <a:noFill/>
        </p:spPr>
        <p:txBody>
          <a:bodyPr wrap="square" rtlCol="0">
            <a:spAutoFit/>
          </a:bodyPr>
          <a:lstStyle/>
          <a:p>
            <a:r>
              <a:rPr lang="en-US" dirty="0"/>
              <a:t>Incorporated Places</a:t>
            </a:r>
          </a:p>
        </p:txBody>
      </p:sp>
      <p:sp>
        <p:nvSpPr>
          <p:cNvPr id="2" name="TextBox 1">
            <a:extLst>
              <a:ext uri="{FF2B5EF4-FFF2-40B4-BE49-F238E27FC236}">
                <a16:creationId xmlns:a16="http://schemas.microsoft.com/office/drawing/2014/main" id="{D6EBBB71-F8B6-4030-8DC6-FCE2EBC0E739}"/>
              </a:ext>
            </a:extLst>
          </p:cNvPr>
          <p:cNvSpPr txBox="1"/>
          <p:nvPr/>
        </p:nvSpPr>
        <p:spPr>
          <a:xfrm>
            <a:off x="7991546" y="6404720"/>
            <a:ext cx="985801" cy="276999"/>
          </a:xfrm>
          <a:prstGeom prst="rect">
            <a:avLst/>
          </a:prstGeom>
          <a:noFill/>
        </p:spPr>
        <p:txBody>
          <a:bodyPr wrap="square" rtlCol="0">
            <a:spAutoFit/>
          </a:bodyPr>
          <a:lstStyle/>
          <a:p>
            <a:r>
              <a:rPr lang="en-US" sz="1200" dirty="0">
                <a:hlinkClick r:id="rId3"/>
              </a:rPr>
              <a:t>Data Source</a:t>
            </a:r>
            <a:endParaRPr lang="en-US" sz="1200" dirty="0"/>
          </a:p>
        </p:txBody>
      </p:sp>
    </p:spTree>
    <p:extLst>
      <p:ext uri="{BB962C8B-B14F-4D97-AF65-F5344CB8AC3E}">
        <p14:creationId xmlns:p14="http://schemas.microsoft.com/office/powerpoint/2010/main" val="203080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Short-Term Shelter Needs</a:t>
            </a:r>
          </a:p>
        </p:txBody>
      </p:sp>
      <p:pic>
        <p:nvPicPr>
          <p:cNvPr id="6" name="Picture 5"/>
          <p:cNvPicPr>
            <a:picLocks noChangeAspect="1"/>
          </p:cNvPicPr>
          <p:nvPr/>
        </p:nvPicPr>
        <p:blipFill rotWithShape="1">
          <a:blip r:embed="rId3"/>
          <a:srcRect l="1049" t="1357" r="1565" b="2131"/>
          <a:stretch/>
        </p:blipFill>
        <p:spPr>
          <a:xfrm>
            <a:off x="181648" y="1681839"/>
            <a:ext cx="4390352" cy="3363685"/>
          </a:xfrm>
          <a:prstGeom prst="rect">
            <a:avLst/>
          </a:prstGeom>
        </p:spPr>
      </p:pic>
      <p:pic>
        <p:nvPicPr>
          <p:cNvPr id="7" name="Picture 6"/>
          <p:cNvPicPr>
            <a:picLocks noChangeAspect="1"/>
          </p:cNvPicPr>
          <p:nvPr/>
        </p:nvPicPr>
        <p:blipFill>
          <a:blip r:embed="rId4"/>
          <a:stretch>
            <a:fillRect/>
          </a:stretch>
        </p:blipFill>
        <p:spPr>
          <a:xfrm>
            <a:off x="4649344" y="1681839"/>
            <a:ext cx="4358323" cy="3363685"/>
          </a:xfrm>
          <a:prstGeom prst="rect">
            <a:avLst/>
          </a:prstGeom>
        </p:spPr>
      </p:pic>
      <p:sp>
        <p:nvSpPr>
          <p:cNvPr id="2" name="TextBox 1"/>
          <p:cNvSpPr txBox="1"/>
          <p:nvPr/>
        </p:nvSpPr>
        <p:spPr>
          <a:xfrm>
            <a:off x="1480457" y="1312507"/>
            <a:ext cx="2024743" cy="369332"/>
          </a:xfrm>
          <a:prstGeom prst="rect">
            <a:avLst/>
          </a:prstGeom>
          <a:noFill/>
        </p:spPr>
        <p:txBody>
          <a:bodyPr wrap="square" rtlCol="0">
            <a:spAutoFit/>
          </a:bodyPr>
          <a:lstStyle/>
          <a:p>
            <a:r>
              <a:rPr lang="en-US" dirty="0">
                <a:solidFill>
                  <a:schemeClr val="tx2">
                    <a:lumMod val="50000"/>
                  </a:schemeClr>
                </a:solidFill>
              </a:rPr>
              <a:t>Incorporated Areas</a:t>
            </a:r>
          </a:p>
        </p:txBody>
      </p:sp>
      <p:sp>
        <p:nvSpPr>
          <p:cNvPr id="8" name="TextBox 7"/>
          <p:cNvSpPr txBox="1"/>
          <p:nvPr/>
        </p:nvSpPr>
        <p:spPr>
          <a:xfrm>
            <a:off x="5833861" y="1312507"/>
            <a:ext cx="2548139" cy="369332"/>
          </a:xfrm>
          <a:prstGeom prst="rect">
            <a:avLst/>
          </a:prstGeom>
          <a:noFill/>
        </p:spPr>
        <p:txBody>
          <a:bodyPr wrap="square" rtlCol="0">
            <a:spAutoFit/>
          </a:bodyPr>
          <a:lstStyle/>
          <a:p>
            <a:r>
              <a:rPr lang="en-US" dirty="0">
                <a:solidFill>
                  <a:schemeClr val="tx2">
                    <a:lumMod val="50000"/>
                  </a:schemeClr>
                </a:solidFill>
              </a:rPr>
              <a:t>Unincorporated Areas</a:t>
            </a:r>
          </a:p>
        </p:txBody>
      </p:sp>
      <p:sp>
        <p:nvSpPr>
          <p:cNvPr id="9" name="TextBox 8"/>
          <p:cNvSpPr txBox="1"/>
          <p:nvPr/>
        </p:nvSpPr>
        <p:spPr>
          <a:xfrm>
            <a:off x="935419" y="5659074"/>
            <a:ext cx="7788167" cy="307777"/>
          </a:xfrm>
          <a:prstGeom prst="rect">
            <a:avLst/>
          </a:prstGeom>
          <a:noFill/>
        </p:spPr>
        <p:txBody>
          <a:bodyPr wrap="square" rtlCol="0">
            <a:spAutoFit/>
          </a:bodyPr>
          <a:lstStyle/>
          <a:p>
            <a:r>
              <a:rPr lang="en-US" sz="1400" i="1" dirty="0">
                <a:solidFill>
                  <a:schemeClr val="accent1">
                    <a:lumMod val="50000"/>
                  </a:schemeClr>
                </a:solidFill>
              </a:rPr>
              <a:t>Generated using FEMA’s Hazus flood loss guidelines for a 1%-annual-chance (100-yr) flood event</a:t>
            </a:r>
          </a:p>
        </p:txBody>
      </p:sp>
      <p:sp>
        <p:nvSpPr>
          <p:cNvPr id="3" name="TextBox 2">
            <a:extLst>
              <a:ext uri="{FF2B5EF4-FFF2-40B4-BE49-F238E27FC236}">
                <a16:creationId xmlns:a16="http://schemas.microsoft.com/office/drawing/2014/main" id="{9AB92503-4382-4292-B948-738876E7DE11}"/>
              </a:ext>
            </a:extLst>
          </p:cNvPr>
          <p:cNvSpPr txBox="1"/>
          <p:nvPr/>
        </p:nvSpPr>
        <p:spPr>
          <a:xfrm>
            <a:off x="270589" y="4747078"/>
            <a:ext cx="821094" cy="261610"/>
          </a:xfrm>
          <a:prstGeom prst="rect">
            <a:avLst/>
          </a:prstGeom>
          <a:noFill/>
        </p:spPr>
        <p:txBody>
          <a:bodyPr wrap="square" rtlCol="0">
            <a:spAutoFit/>
          </a:bodyPr>
          <a:lstStyle/>
          <a:p>
            <a:r>
              <a:rPr lang="en-US" sz="1050" dirty="0">
                <a:hlinkClick r:id="rId5"/>
              </a:rPr>
              <a:t>PDF Map</a:t>
            </a:r>
            <a:endParaRPr lang="en-US" sz="1050" dirty="0"/>
          </a:p>
        </p:txBody>
      </p:sp>
      <p:sp>
        <p:nvSpPr>
          <p:cNvPr id="4" name="TextBox 3">
            <a:extLst>
              <a:ext uri="{FF2B5EF4-FFF2-40B4-BE49-F238E27FC236}">
                <a16:creationId xmlns:a16="http://schemas.microsoft.com/office/drawing/2014/main" id="{F6BBCDEB-ED4A-46AE-AF80-6B8E9FEFCE26}"/>
              </a:ext>
            </a:extLst>
          </p:cNvPr>
          <p:cNvSpPr txBox="1"/>
          <p:nvPr/>
        </p:nvSpPr>
        <p:spPr>
          <a:xfrm>
            <a:off x="4660941" y="4768525"/>
            <a:ext cx="746449" cy="261610"/>
          </a:xfrm>
          <a:prstGeom prst="rect">
            <a:avLst/>
          </a:prstGeom>
          <a:noFill/>
        </p:spPr>
        <p:txBody>
          <a:bodyPr wrap="square" rtlCol="0">
            <a:spAutoFit/>
          </a:bodyPr>
          <a:lstStyle/>
          <a:p>
            <a:r>
              <a:rPr lang="en-US" sz="1050" dirty="0">
                <a:hlinkClick r:id="rId6"/>
              </a:rPr>
              <a:t>PDF Map</a:t>
            </a:r>
            <a:endParaRPr lang="en-US" sz="1050" dirty="0"/>
          </a:p>
        </p:txBody>
      </p:sp>
    </p:spTree>
    <p:extLst>
      <p:ext uri="{BB962C8B-B14F-4D97-AF65-F5344CB8AC3E}">
        <p14:creationId xmlns:p14="http://schemas.microsoft.com/office/powerpoint/2010/main" val="31074902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Population Change</a:t>
            </a:r>
          </a:p>
        </p:txBody>
      </p:sp>
      <p:pic>
        <p:nvPicPr>
          <p:cNvPr id="2" name="Picture 1"/>
          <p:cNvPicPr>
            <a:picLocks noChangeAspect="1"/>
          </p:cNvPicPr>
          <p:nvPr/>
        </p:nvPicPr>
        <p:blipFill>
          <a:blip r:embed="rId3"/>
          <a:stretch>
            <a:fillRect/>
          </a:stretch>
        </p:blipFill>
        <p:spPr>
          <a:xfrm>
            <a:off x="1550494" y="1014616"/>
            <a:ext cx="7593506" cy="5843384"/>
          </a:xfrm>
          <a:prstGeom prst="rect">
            <a:avLst/>
          </a:prstGeom>
        </p:spPr>
      </p:pic>
      <p:graphicFrame>
        <p:nvGraphicFramePr>
          <p:cNvPr id="4" name="Table 3">
            <a:extLst>
              <a:ext uri="{FF2B5EF4-FFF2-40B4-BE49-F238E27FC236}">
                <a16:creationId xmlns:a16="http://schemas.microsoft.com/office/drawing/2014/main" id="{984DDFE7-6BD6-42B1-B96C-DC50EAE0203B}"/>
              </a:ext>
            </a:extLst>
          </p:cNvPr>
          <p:cNvGraphicFramePr>
            <a:graphicFrameLocks noGrp="1"/>
          </p:cNvGraphicFramePr>
          <p:nvPr>
            <p:extLst>
              <p:ext uri="{D42A27DB-BD31-4B8C-83A1-F6EECF244321}">
                <p14:modId xmlns:p14="http://schemas.microsoft.com/office/powerpoint/2010/main" val="3755814689"/>
              </p:ext>
            </p:extLst>
          </p:nvPr>
        </p:nvGraphicFramePr>
        <p:xfrm>
          <a:off x="219075" y="1293526"/>
          <a:ext cx="3581400" cy="1597980"/>
        </p:xfrm>
        <a:graphic>
          <a:graphicData uri="http://schemas.openxmlformats.org/drawingml/2006/table">
            <a:tbl>
              <a:tblPr firstRow="1" firstCol="1" bandRow="1">
                <a:tableStyleId>{5C22544A-7EE6-4342-B048-85BDC9FD1C3A}</a:tableStyleId>
              </a:tblPr>
              <a:tblGrid>
                <a:gridCol w="2045216">
                  <a:extLst>
                    <a:ext uri="{9D8B030D-6E8A-4147-A177-3AD203B41FA5}">
                      <a16:colId xmlns:a16="http://schemas.microsoft.com/office/drawing/2014/main" val="3765716310"/>
                    </a:ext>
                  </a:extLst>
                </a:gridCol>
                <a:gridCol w="1536184">
                  <a:extLst>
                    <a:ext uri="{9D8B030D-6E8A-4147-A177-3AD203B41FA5}">
                      <a16:colId xmlns:a16="http://schemas.microsoft.com/office/drawing/2014/main" val="2681855654"/>
                    </a:ext>
                  </a:extLst>
                </a:gridCol>
              </a:tblGrid>
              <a:tr h="190500">
                <a:tc>
                  <a:txBody>
                    <a:bodyPr/>
                    <a:lstStyle/>
                    <a:p>
                      <a:pPr marL="46355" marR="0" algn="ctr">
                        <a:lnSpc>
                          <a:spcPct val="107000"/>
                        </a:lnSpc>
                        <a:spcBef>
                          <a:spcPts val="0"/>
                        </a:spcBef>
                        <a:spcAft>
                          <a:spcPts val="0"/>
                        </a:spcAft>
                      </a:pPr>
                      <a:r>
                        <a:rPr lang="en-US" sz="1400" dirty="0">
                          <a:effectLst/>
                        </a:rPr>
                        <a:t>Municipality</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Population Growth Rate</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82101637"/>
                  </a:ext>
                </a:extLst>
              </a:tr>
              <a:tr h="190500">
                <a:tc>
                  <a:txBody>
                    <a:bodyPr/>
                    <a:lstStyle/>
                    <a:p>
                      <a:pPr marL="46355" marR="0">
                        <a:lnSpc>
                          <a:spcPct val="107000"/>
                        </a:lnSpc>
                        <a:spcBef>
                          <a:spcPts val="0"/>
                        </a:spcBef>
                        <a:spcAft>
                          <a:spcPts val="0"/>
                        </a:spcAft>
                      </a:pPr>
                      <a:r>
                        <a:rPr lang="en-US" sz="1400" dirty="0">
                          <a:effectLst/>
                        </a:rPr>
                        <a:t>Rainelle</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-20.9%</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82402602"/>
                  </a:ext>
                </a:extLst>
              </a:tr>
              <a:tr h="190500">
                <a:tc>
                  <a:txBody>
                    <a:bodyPr/>
                    <a:lstStyle/>
                    <a:p>
                      <a:pPr marL="46355" marR="0">
                        <a:lnSpc>
                          <a:spcPct val="107000"/>
                        </a:lnSpc>
                        <a:spcBef>
                          <a:spcPts val="0"/>
                        </a:spcBef>
                        <a:spcAft>
                          <a:spcPts val="0"/>
                        </a:spcAft>
                      </a:pPr>
                      <a:r>
                        <a:rPr lang="en-US" sz="1400" dirty="0">
                          <a:effectLst/>
                        </a:rPr>
                        <a:t>White Sulphur Springs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-9.1%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71664104"/>
                  </a:ext>
                </a:extLst>
              </a:tr>
              <a:tr h="190500">
                <a:tc>
                  <a:txBody>
                    <a:bodyPr/>
                    <a:lstStyle/>
                    <a:p>
                      <a:pPr marL="46355" marR="0">
                        <a:lnSpc>
                          <a:spcPct val="107000"/>
                        </a:lnSpc>
                        <a:spcBef>
                          <a:spcPts val="0"/>
                        </a:spcBef>
                        <a:spcAft>
                          <a:spcPts val="0"/>
                        </a:spcAft>
                      </a:pPr>
                      <a:r>
                        <a:rPr lang="en-US" sz="1400" dirty="0">
                          <a:effectLst/>
                        </a:rPr>
                        <a:t>Clendenin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-30.4%</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714608"/>
                  </a:ext>
                </a:extLst>
              </a:tr>
              <a:tr h="190500">
                <a:tc>
                  <a:txBody>
                    <a:bodyPr/>
                    <a:lstStyle/>
                    <a:p>
                      <a:pPr marL="46355" marR="0">
                        <a:lnSpc>
                          <a:spcPct val="107000"/>
                        </a:lnSpc>
                        <a:spcBef>
                          <a:spcPts val="0"/>
                        </a:spcBef>
                        <a:spcAft>
                          <a:spcPts val="0"/>
                        </a:spcAft>
                      </a:pPr>
                      <a:r>
                        <a:rPr lang="en-US" sz="1400" dirty="0">
                          <a:effectLst/>
                        </a:rPr>
                        <a:t>Richwood</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-19.1%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03841616"/>
                  </a:ext>
                </a:extLst>
              </a:tr>
              <a:tr h="190500">
                <a:tc>
                  <a:txBody>
                    <a:bodyPr/>
                    <a:lstStyle/>
                    <a:p>
                      <a:pPr marL="46355" marR="0">
                        <a:lnSpc>
                          <a:spcPct val="107000"/>
                        </a:lnSpc>
                        <a:spcBef>
                          <a:spcPts val="0"/>
                        </a:spcBef>
                        <a:spcAft>
                          <a:spcPts val="0"/>
                        </a:spcAft>
                      </a:pPr>
                      <a:r>
                        <a:rPr lang="en-US" sz="1400" dirty="0">
                          <a:effectLst/>
                        </a:rPr>
                        <a:t>Camden-on-Gauley</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-25.4%</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91114002"/>
                  </a:ext>
                </a:extLst>
              </a:tr>
            </a:tbl>
          </a:graphicData>
        </a:graphic>
      </p:graphicFrame>
      <p:sp>
        <p:nvSpPr>
          <p:cNvPr id="5" name="TextBox 4">
            <a:extLst>
              <a:ext uri="{FF2B5EF4-FFF2-40B4-BE49-F238E27FC236}">
                <a16:creationId xmlns:a16="http://schemas.microsoft.com/office/drawing/2014/main" id="{A2AA9F01-15F1-42C3-9DA2-07D8D323DE45}"/>
              </a:ext>
            </a:extLst>
          </p:cNvPr>
          <p:cNvSpPr txBox="1"/>
          <p:nvPr/>
        </p:nvSpPr>
        <p:spPr>
          <a:xfrm>
            <a:off x="219075" y="2943224"/>
            <a:ext cx="2066925" cy="3046988"/>
          </a:xfrm>
          <a:prstGeom prst="rect">
            <a:avLst/>
          </a:prstGeom>
          <a:solidFill>
            <a:schemeClr val="accent4">
              <a:lumMod val="40000"/>
              <a:lumOff val="60000"/>
            </a:schemeClr>
          </a:solidFill>
        </p:spPr>
        <p:txBody>
          <a:bodyPr wrap="square" rtlCol="0">
            <a:spAutoFit/>
          </a:bodyPr>
          <a:lstStyle/>
          <a:p>
            <a:r>
              <a:rPr lang="en-US" sz="1200" dirty="0">
                <a:effectLst/>
                <a:latin typeface="Calibri" panose="020F0502020204030204" pitchFamily="34" charset="0"/>
                <a:ea typeface="Calibri" panose="020F0502020204030204" pitchFamily="34" charset="0"/>
              </a:rPr>
              <a:t>These disadvantaged communities had a </a:t>
            </a:r>
            <a:r>
              <a:rPr lang="en-US" sz="1200" b="1" dirty="0">
                <a:effectLst/>
                <a:latin typeface="Calibri" panose="020F0502020204030204" pitchFamily="34" charset="0"/>
                <a:ea typeface="Calibri" panose="020F0502020204030204" pitchFamily="34" charset="0"/>
              </a:rPr>
              <a:t>negative population growth rate between the 2010 and 2020 censuses. </a:t>
            </a:r>
            <a:r>
              <a:rPr lang="en-US" sz="1200" dirty="0">
                <a:effectLst/>
                <a:latin typeface="Calibri" panose="020F0502020204030204" pitchFamily="34" charset="0"/>
                <a:ea typeface="Calibri" panose="020F0502020204030204" pitchFamily="34" charset="0"/>
              </a:rPr>
              <a:t> FEMA's report </a:t>
            </a:r>
            <a:r>
              <a:rPr lang="en-US" sz="1200" u="sng" dirty="0">
                <a:solidFill>
                  <a:srgbClr val="0563C1"/>
                </a:solidFill>
                <a:effectLst/>
                <a:latin typeface="Calibri" panose="020F0502020204030204" pitchFamily="34" charset="0"/>
                <a:ea typeface="Calibri" panose="020F0502020204030204" pitchFamily="34" charset="0"/>
                <a:hlinkClick r:id="rId4"/>
              </a:rPr>
              <a:t>Community Resilience Indicator Analysis: County-Level Analysis of Commonly Used Indicators from Peer-Reviewed Research</a:t>
            </a:r>
            <a:r>
              <a:rPr lang="en-US" sz="1200" dirty="0">
                <a:effectLst/>
                <a:latin typeface="Calibri" panose="020F0502020204030204" pitchFamily="34" charset="0"/>
                <a:ea typeface="Calibri" panose="020F0502020204030204" pitchFamily="34" charset="0"/>
              </a:rPr>
              <a:t> uses population change as a risk factor.  A reduction in population reduces local tax income and community resources to respond to a disaster.</a:t>
            </a:r>
            <a:endParaRPr lang="en-US" sz="1200" dirty="0"/>
          </a:p>
        </p:txBody>
      </p:sp>
      <p:sp>
        <p:nvSpPr>
          <p:cNvPr id="6" name="TextBox 5">
            <a:extLst>
              <a:ext uri="{FF2B5EF4-FFF2-40B4-BE49-F238E27FC236}">
                <a16:creationId xmlns:a16="http://schemas.microsoft.com/office/drawing/2014/main" id="{AB2123D8-09D3-4920-B25D-965BF86A7F90}"/>
              </a:ext>
            </a:extLst>
          </p:cNvPr>
          <p:cNvSpPr txBox="1"/>
          <p:nvPr/>
        </p:nvSpPr>
        <p:spPr>
          <a:xfrm>
            <a:off x="356334" y="6029876"/>
            <a:ext cx="1056901" cy="276999"/>
          </a:xfrm>
          <a:prstGeom prst="rect">
            <a:avLst/>
          </a:prstGeom>
          <a:noFill/>
        </p:spPr>
        <p:txBody>
          <a:bodyPr wrap="square" rtlCol="0">
            <a:spAutoFit/>
          </a:bodyPr>
          <a:lstStyle/>
          <a:p>
            <a:r>
              <a:rPr lang="en-US" sz="1200" dirty="0">
                <a:hlinkClick r:id="rId5"/>
              </a:rPr>
              <a:t>Data Source</a:t>
            </a:r>
            <a:endParaRPr lang="en-US" sz="1200" dirty="0"/>
          </a:p>
        </p:txBody>
      </p:sp>
      <p:sp>
        <p:nvSpPr>
          <p:cNvPr id="7" name="TextBox 6">
            <a:extLst>
              <a:ext uri="{FF2B5EF4-FFF2-40B4-BE49-F238E27FC236}">
                <a16:creationId xmlns:a16="http://schemas.microsoft.com/office/drawing/2014/main" id="{17FFC428-8688-4245-8AE7-ACC35818C16F}"/>
              </a:ext>
            </a:extLst>
          </p:cNvPr>
          <p:cNvSpPr txBox="1"/>
          <p:nvPr/>
        </p:nvSpPr>
        <p:spPr>
          <a:xfrm>
            <a:off x="356334" y="6278377"/>
            <a:ext cx="1472466" cy="276999"/>
          </a:xfrm>
          <a:prstGeom prst="rect">
            <a:avLst/>
          </a:prstGeom>
          <a:noFill/>
        </p:spPr>
        <p:txBody>
          <a:bodyPr wrap="square" rtlCol="0">
            <a:spAutoFit/>
          </a:bodyPr>
          <a:lstStyle/>
          <a:p>
            <a:r>
              <a:rPr lang="en-US" sz="1200" dirty="0" smtClean="0">
                <a:hlinkClick r:id="rId6"/>
              </a:rPr>
              <a:t>Community Map</a:t>
            </a:r>
            <a:endParaRPr lang="en-US" sz="1200" dirty="0"/>
          </a:p>
        </p:txBody>
      </p:sp>
      <p:sp>
        <p:nvSpPr>
          <p:cNvPr id="8" name="TextBox 7">
            <a:extLst>
              <a:ext uri="{FF2B5EF4-FFF2-40B4-BE49-F238E27FC236}">
                <a16:creationId xmlns:a16="http://schemas.microsoft.com/office/drawing/2014/main" id="{17FFC428-8688-4245-8AE7-ACC35818C16F}"/>
              </a:ext>
            </a:extLst>
          </p:cNvPr>
          <p:cNvSpPr txBox="1"/>
          <p:nvPr/>
        </p:nvSpPr>
        <p:spPr>
          <a:xfrm>
            <a:off x="356334" y="6517092"/>
            <a:ext cx="1472466" cy="276999"/>
          </a:xfrm>
          <a:prstGeom prst="rect">
            <a:avLst/>
          </a:prstGeom>
          <a:noFill/>
        </p:spPr>
        <p:txBody>
          <a:bodyPr wrap="square" rtlCol="0">
            <a:spAutoFit/>
          </a:bodyPr>
          <a:lstStyle/>
          <a:p>
            <a:r>
              <a:rPr lang="en-US" sz="1200" dirty="0" smtClean="0"/>
              <a:t>County Map</a:t>
            </a:r>
            <a:endParaRPr lang="en-US" sz="1200" dirty="0"/>
          </a:p>
        </p:txBody>
      </p:sp>
    </p:spTree>
    <p:extLst>
      <p:ext uri="{BB962C8B-B14F-4D97-AF65-F5344CB8AC3E}">
        <p14:creationId xmlns:p14="http://schemas.microsoft.com/office/powerpoint/2010/main" val="19506350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 Risk </a:t>
            </a:r>
            <a:r>
              <a:rPr lang="en-US" dirty="0">
                <a:solidFill>
                  <a:schemeClr val="bg1"/>
                </a:solidFill>
                <a:latin typeface="Arial" panose="020B0604020202020204" pitchFamily="34" charset="0"/>
                <a:cs typeface="Arial" panose="020B0604020202020204" pitchFamily="34" charset="0"/>
              </a:rPr>
              <a:t>Assessment</a:t>
            </a:r>
          </a:p>
        </p:txBody>
      </p:sp>
      <p:sp>
        <p:nvSpPr>
          <p:cNvPr id="3" name="TextBox 2"/>
          <p:cNvSpPr txBox="1"/>
          <p:nvPr/>
        </p:nvSpPr>
        <p:spPr>
          <a:xfrm>
            <a:off x="410309" y="2069912"/>
            <a:ext cx="8440614" cy="2800767"/>
          </a:xfrm>
          <a:prstGeom prst="rect">
            <a:avLst/>
          </a:prstGeom>
          <a:solidFill>
            <a:schemeClr val="tx1"/>
          </a:solidFill>
        </p:spPr>
        <p:txBody>
          <a:bodyPr wrap="square" rtlCol="0">
            <a:spAutoFit/>
          </a:bodyPr>
          <a:lstStyle/>
          <a:p>
            <a:pPr marL="457200" indent="-457200">
              <a:buFont typeface="Arial" panose="020B0604020202020204" pitchFamily="34" charset="0"/>
              <a:buChar char="•"/>
            </a:pPr>
            <a:r>
              <a:rPr lang="en-US" sz="2800" dirty="0" smtClean="0">
                <a:solidFill>
                  <a:srgbClr val="FFFF00"/>
                </a:solidFill>
              </a:rPr>
              <a:t>DATA FIELD VERIFICATION of MITIGATED PROPERTIES</a:t>
            </a:r>
          </a:p>
          <a:p>
            <a:pPr marL="457200" indent="-457200">
              <a:buFont typeface="Arial" panose="020B0604020202020204" pitchFamily="34" charset="0"/>
              <a:buChar char="•"/>
            </a:pPr>
            <a:r>
              <a:rPr lang="en-US" sz="2800" dirty="0">
                <a:solidFill>
                  <a:srgbClr val="FFFF00"/>
                </a:solidFill>
              </a:rPr>
              <a:t>COMMUNITY </a:t>
            </a:r>
            <a:r>
              <a:rPr lang="en-US" sz="2800" dirty="0" smtClean="0">
                <a:solidFill>
                  <a:srgbClr val="FFFF00"/>
                </a:solidFill>
              </a:rPr>
              <a:t>ENGAGMENT</a:t>
            </a:r>
          </a:p>
          <a:p>
            <a:pPr marL="457200" indent="-457200">
              <a:buFont typeface="Arial" panose="020B0604020202020204" pitchFamily="34" charset="0"/>
              <a:buChar char="•"/>
            </a:pPr>
            <a:r>
              <a:rPr lang="en-US" sz="2800" dirty="0" smtClean="0">
                <a:solidFill>
                  <a:srgbClr val="FFFF00"/>
                </a:solidFill>
              </a:rPr>
              <a:t>IDENTIFY MITIGATED ACTIONS FOR HAZARD MITIGATION PLANS</a:t>
            </a:r>
            <a:endParaRPr lang="en-US" sz="2800" dirty="0">
              <a:solidFill>
                <a:srgbClr val="FFFF00"/>
              </a:solidFill>
            </a:endParaRPr>
          </a:p>
          <a:p>
            <a:pPr marL="457200" indent="-457200">
              <a:buFont typeface="Arial" panose="020B0604020202020204" pitchFamily="34" charset="0"/>
              <a:buChar char="•"/>
            </a:pPr>
            <a:endParaRPr lang="en-US" sz="3200" dirty="0">
              <a:solidFill>
                <a:srgbClr val="FFFF00"/>
              </a:solidFill>
            </a:endParaRPr>
          </a:p>
          <a:p>
            <a:pPr algn="ctr"/>
            <a:r>
              <a:rPr lang="en-US" sz="3200" i="1" dirty="0">
                <a:solidFill>
                  <a:schemeClr val="bg1"/>
                </a:solidFill>
              </a:rPr>
              <a:t>What mitigation actions can be identified</a:t>
            </a:r>
          </a:p>
        </p:txBody>
      </p:sp>
    </p:spTree>
    <p:extLst>
      <p:ext uri="{BB962C8B-B14F-4D97-AF65-F5344CB8AC3E}">
        <p14:creationId xmlns:p14="http://schemas.microsoft.com/office/powerpoint/2010/main" val="7753752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Field Verification</a:t>
            </a:r>
          </a:p>
        </p:txBody>
      </p:sp>
      <p:sp>
        <p:nvSpPr>
          <p:cNvPr id="8" name="Rectangle 7">
            <a:extLst>
              <a:ext uri="{FF2B5EF4-FFF2-40B4-BE49-F238E27FC236}">
                <a16:creationId xmlns:a16="http://schemas.microsoft.com/office/drawing/2014/main" id="{B52FCF50-05EC-4A82-87A0-56D04F5E8A92}"/>
              </a:ext>
            </a:extLst>
          </p:cNvPr>
          <p:cNvSpPr/>
          <p:nvPr/>
        </p:nvSpPr>
        <p:spPr>
          <a:xfrm>
            <a:off x="173112" y="5807574"/>
            <a:ext cx="7807911" cy="954107"/>
          </a:xfrm>
          <a:prstGeom prst="rect">
            <a:avLst/>
          </a:prstGeom>
        </p:spPr>
        <p:txBody>
          <a:bodyPr wrap="square">
            <a:spAutoFit/>
          </a:bodyPr>
          <a:lstStyle/>
          <a:p>
            <a:r>
              <a:rPr lang="en-US" sz="1200"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781 Avon Bend Road, Charles Town, WV  25414</a:t>
            </a:r>
            <a:r>
              <a:rPr lang="en-US" sz="1200" dirty="0">
                <a:solidFill>
                  <a:srgbClr val="1F497D"/>
                </a:solidFill>
                <a:latin typeface="Calibri" panose="020F0502020204030204" pitchFamily="34" charset="0"/>
                <a:ea typeface="Calibri" panose="020F0502020204030204" pitchFamily="34" charset="0"/>
                <a:cs typeface="Times New Roman" panose="02020603050405020304" pitchFamily="18" charset="0"/>
              </a:rPr>
              <a:t/>
            </a:r>
            <a:br>
              <a:rPr lang="en-US" sz="1200" dirty="0">
                <a:solidFill>
                  <a:srgbClr val="1F497D"/>
                </a:solidFill>
                <a:latin typeface="Calibri" panose="020F0502020204030204" pitchFamily="34" charset="0"/>
                <a:ea typeface="Calibri" panose="020F0502020204030204" pitchFamily="34" charset="0"/>
                <a:cs typeface="Times New Roman" panose="02020603050405020304" pitchFamily="18" charset="0"/>
              </a:rPr>
            </a:br>
            <a:r>
              <a:rPr lang="en-US" sz="1200" b="1" dirty="0">
                <a:solidFill>
                  <a:schemeClr val="accent1">
                    <a:lumMod val="50000"/>
                  </a:schemeClr>
                </a:solidFill>
              </a:rPr>
              <a:t>Parcel ID:  19-06-009H-0019-0000</a:t>
            </a:r>
            <a:r>
              <a:rPr lang="en-US" sz="1200" dirty="0">
                <a:solidFill>
                  <a:srgbClr val="1F497D"/>
                </a:solidFill>
                <a:latin typeface="Calibri" panose="020F0502020204030204" pitchFamily="34" charset="0"/>
                <a:ea typeface="Calibri" panose="020F0502020204030204" pitchFamily="34" charset="0"/>
                <a:cs typeface="Times New Roman" panose="02020603050405020304" pitchFamily="18" charset="0"/>
              </a:rPr>
              <a:t/>
            </a:r>
            <a:br>
              <a:rPr lang="en-US" sz="1200" dirty="0">
                <a:solidFill>
                  <a:srgbClr val="1F497D"/>
                </a:solidFill>
                <a:latin typeface="Calibri" panose="020F0502020204030204" pitchFamily="34" charset="0"/>
                <a:ea typeface="Calibri" panose="020F0502020204030204" pitchFamily="34" charset="0"/>
                <a:cs typeface="Times New Roman" panose="02020603050405020304" pitchFamily="18" charset="0"/>
              </a:rPr>
            </a:br>
            <a:r>
              <a:rPr lang="en-US" sz="1200" b="1" dirty="0">
                <a:solidFill>
                  <a:schemeClr val="accent1">
                    <a:lumMod val="50000"/>
                  </a:schemeClr>
                </a:solidFill>
              </a:rPr>
              <a:t>Building ID:  19-06-009H-0019-0000_781</a:t>
            </a:r>
            <a:r>
              <a:rPr lang="en-US" sz="1200" dirty="0">
                <a:solidFill>
                  <a:schemeClr val="accent1">
                    <a:lumMod val="50000"/>
                  </a:schemeClr>
                </a:solidFill>
              </a:rPr>
              <a:t> </a:t>
            </a:r>
            <a:r>
              <a:rPr lang="en-US" sz="1200" dirty="0">
                <a:solidFill>
                  <a:srgbClr val="1F497D"/>
                </a:solidFill>
                <a:latin typeface="Calibri" panose="020F0502020204030204" pitchFamily="34" charset="0"/>
                <a:ea typeface="Calibri" panose="020F0502020204030204" pitchFamily="34" charset="0"/>
                <a:cs typeface="Times New Roman" panose="02020603050405020304" pitchFamily="18" charset="0"/>
              </a:rPr>
              <a:t/>
            </a:r>
            <a:br>
              <a:rPr lang="en-US" sz="1200" dirty="0">
                <a:solidFill>
                  <a:srgbClr val="1F497D"/>
                </a:solidFill>
                <a:latin typeface="Calibri" panose="020F0502020204030204" pitchFamily="34" charset="0"/>
                <a:ea typeface="Calibri" panose="020F0502020204030204" pitchFamily="34" charset="0"/>
                <a:cs typeface="Times New Roman" panose="02020603050405020304" pitchFamily="18" charset="0"/>
              </a:rPr>
            </a:br>
            <a:r>
              <a:rPr lang="en-US" sz="1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WV Flood Tool Link:</a:t>
            </a:r>
            <a:br>
              <a:rPr lang="en-US" sz="1000" dirty="0">
                <a:solidFill>
                  <a:srgbClr val="1F497D"/>
                </a:solidFill>
                <a:latin typeface="Calibri" panose="020F0502020204030204" pitchFamily="34" charset="0"/>
                <a:ea typeface="Calibri" panose="020F0502020204030204" pitchFamily="34" charset="0"/>
                <a:cs typeface="Times New Roman" panose="02020603050405020304" pitchFamily="18" charset="0"/>
              </a:rPr>
            </a:br>
            <a:r>
              <a:rPr lang="en-US" sz="1000" dirty="0">
                <a:latin typeface="Calibri" panose="020F0502020204030204" pitchFamily="34" charset="0"/>
                <a:ea typeface="Calibri" panose="020F0502020204030204" pitchFamily="34" charset="0"/>
                <a:cs typeface="Times New Roman" panose="02020603050405020304" pitchFamily="18" charset="0"/>
                <a:hlinkClick r:id="rId3"/>
              </a:rPr>
              <a:t>https://mapwv.gov/flood/map/?wkid=102100&amp;x=-8664165&amp;y=4753090&amp;l=13&amp;v=1</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74071FDD-79D6-492B-9ECD-254A2C3FD531}"/>
              </a:ext>
            </a:extLst>
          </p:cNvPr>
          <p:cNvSpPr/>
          <p:nvPr/>
        </p:nvSpPr>
        <p:spPr>
          <a:xfrm>
            <a:off x="435005" y="961685"/>
            <a:ext cx="8043169" cy="369332"/>
          </a:xfrm>
          <a:prstGeom prst="rect">
            <a:avLst/>
          </a:prstGeom>
        </p:spPr>
        <p:txBody>
          <a:bodyPr wrap="square">
            <a:spAutoFit/>
          </a:bodyPr>
          <a:lstStyle/>
          <a:p>
            <a:r>
              <a:rPr lang="en-US"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Modified Foundation Type and First Floor Height – Rerun Hazus Flood Loos Model</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4B55C134-94EF-4C4D-8E73-1398A5D6E3C2}"/>
              </a:ext>
            </a:extLst>
          </p:cNvPr>
          <p:cNvPicPr>
            <a:picLocks noChangeAspect="1"/>
          </p:cNvPicPr>
          <p:nvPr/>
        </p:nvPicPr>
        <p:blipFill>
          <a:blip r:embed="rId4"/>
          <a:stretch>
            <a:fillRect/>
          </a:stretch>
        </p:blipFill>
        <p:spPr>
          <a:xfrm>
            <a:off x="257452" y="1331017"/>
            <a:ext cx="8629095" cy="4377325"/>
          </a:xfrm>
          <a:prstGeom prst="rect">
            <a:avLst/>
          </a:prstGeom>
        </p:spPr>
      </p:pic>
      <p:grpSp>
        <p:nvGrpSpPr>
          <p:cNvPr id="15" name="Group 14"/>
          <p:cNvGrpSpPr/>
          <p:nvPr/>
        </p:nvGrpSpPr>
        <p:grpSpPr>
          <a:xfrm>
            <a:off x="6984405" y="4841237"/>
            <a:ext cx="1833442" cy="1833442"/>
            <a:chOff x="1286672" y="1906485"/>
            <a:chExt cx="1833442" cy="1833442"/>
          </a:xfrm>
        </p:grpSpPr>
        <p:sp>
          <p:nvSpPr>
            <p:cNvPr id="16" name="Oval 15"/>
            <p:cNvSpPr/>
            <p:nvPr/>
          </p:nvSpPr>
          <p:spPr>
            <a:xfrm>
              <a:off x="1286672" y="1906485"/>
              <a:ext cx="1833442" cy="1833442"/>
            </a:xfrm>
            <a:prstGeom prst="ellipse">
              <a:avLst/>
            </a:prstGeom>
            <a:solidFill>
              <a:srgbClr val="7030A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7" name="Oval 4"/>
            <p:cNvSpPr txBox="1"/>
            <p:nvPr/>
          </p:nvSpPr>
          <p:spPr>
            <a:xfrm>
              <a:off x="1555173" y="2174986"/>
              <a:ext cx="1296440" cy="1296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
              </a:r>
              <a:br>
                <a:rPr lang="en-US" sz="1400" b="1" kern="1200" dirty="0"/>
              </a:br>
              <a:r>
                <a:rPr lang="en-US" sz="1400" b="1" kern="1200" dirty="0"/>
                <a:t/>
              </a:r>
              <a:br>
                <a:rPr lang="en-US" sz="1400" b="1" kern="1200" dirty="0"/>
              </a:br>
              <a:r>
                <a:rPr lang="en-US" sz="1400" b="1" kern="1200" dirty="0"/>
                <a:t>COMMUNITY ENGAGEMENT</a:t>
              </a:r>
            </a:p>
            <a:p>
              <a:pPr lvl="0" algn="ctr" defTabSz="622300">
                <a:lnSpc>
                  <a:spcPct val="90000"/>
                </a:lnSpc>
                <a:spcBef>
                  <a:spcPct val="0"/>
                </a:spcBef>
                <a:spcAft>
                  <a:spcPct val="35000"/>
                </a:spcAft>
              </a:pPr>
              <a:r>
                <a:rPr lang="en-US" sz="1000" kern="1200" dirty="0"/>
                <a:t>Risk Assessment</a:t>
              </a:r>
              <a:br>
                <a:rPr lang="en-US" sz="1000" kern="1200" dirty="0"/>
              </a:br>
              <a:r>
                <a:rPr lang="en-US" sz="1000" kern="1200" dirty="0"/>
                <a:t> Data Verification</a:t>
              </a:r>
              <a:br>
                <a:rPr lang="en-US" sz="1000" kern="1200" dirty="0"/>
              </a:br>
              <a:endParaRPr lang="en-US" sz="1000" kern="1200" dirty="0"/>
            </a:p>
            <a:p>
              <a:pPr lvl="0" algn="ctr" defTabSz="622300">
                <a:lnSpc>
                  <a:spcPct val="90000"/>
                </a:lnSpc>
                <a:spcBef>
                  <a:spcPct val="0"/>
                </a:spcBef>
                <a:spcAft>
                  <a:spcPct val="35000"/>
                </a:spcAft>
              </a:pPr>
              <a:r>
                <a:rPr lang="en-US" sz="1000" kern="1200" dirty="0"/>
                <a:t>Mitigation Actions Identified </a:t>
              </a:r>
            </a:p>
            <a:p>
              <a:pPr lvl="0" algn="ctr" defTabSz="622300">
                <a:lnSpc>
                  <a:spcPct val="90000"/>
                </a:lnSpc>
                <a:spcBef>
                  <a:spcPct val="0"/>
                </a:spcBef>
                <a:spcAft>
                  <a:spcPct val="35000"/>
                </a:spcAft>
              </a:pPr>
              <a:endParaRPr lang="en-US" sz="1100" kern="1200" dirty="0"/>
            </a:p>
          </p:txBody>
        </p:sp>
      </p:grpSp>
      <p:sp>
        <p:nvSpPr>
          <p:cNvPr id="14" name="TextBox 13">
            <a:extLst>
              <a:ext uri="{FF2B5EF4-FFF2-40B4-BE49-F238E27FC236}">
                <a16:creationId xmlns:a16="http://schemas.microsoft.com/office/drawing/2014/main" id="{45A89CC9-A16B-4879-9970-4F87B1BBA5AF}"/>
              </a:ext>
            </a:extLst>
          </p:cNvPr>
          <p:cNvSpPr txBox="1"/>
          <p:nvPr/>
        </p:nvSpPr>
        <p:spPr>
          <a:xfrm>
            <a:off x="7785422" y="4913777"/>
            <a:ext cx="231408" cy="276999"/>
          </a:xfrm>
          <a:prstGeom prst="rect">
            <a:avLst/>
          </a:prstGeom>
          <a:solidFill>
            <a:schemeClr val="tx1"/>
          </a:solidFill>
        </p:spPr>
        <p:txBody>
          <a:bodyPr wrap="square" rtlCol="0">
            <a:spAutoFit/>
          </a:bodyPr>
          <a:lstStyle/>
          <a:p>
            <a:pPr algn="ctr"/>
            <a:r>
              <a:rPr lang="en-US" sz="1200" b="1" dirty="0">
                <a:solidFill>
                  <a:schemeClr val="bg1"/>
                </a:solidFill>
              </a:rPr>
              <a:t>4</a:t>
            </a:r>
          </a:p>
        </p:txBody>
      </p:sp>
    </p:spTree>
    <p:extLst>
      <p:ext uri="{BB962C8B-B14F-4D97-AF65-F5344CB8AC3E}">
        <p14:creationId xmlns:p14="http://schemas.microsoft.com/office/powerpoint/2010/main" val="24379018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Field Verification</a:t>
            </a:r>
          </a:p>
        </p:txBody>
      </p:sp>
      <p:pic>
        <p:nvPicPr>
          <p:cNvPr id="2" name="Picture 1"/>
          <p:cNvPicPr>
            <a:picLocks noChangeAspect="1"/>
          </p:cNvPicPr>
          <p:nvPr/>
        </p:nvPicPr>
        <p:blipFill>
          <a:blip r:embed="rId3"/>
          <a:stretch>
            <a:fillRect/>
          </a:stretch>
        </p:blipFill>
        <p:spPr>
          <a:xfrm>
            <a:off x="600788" y="1274324"/>
            <a:ext cx="3495468" cy="5131644"/>
          </a:xfrm>
          <a:prstGeom prst="rect">
            <a:avLst/>
          </a:prstGeom>
        </p:spPr>
      </p:pic>
      <p:sp>
        <p:nvSpPr>
          <p:cNvPr id="4" name="Rectangle 3"/>
          <p:cNvSpPr/>
          <p:nvPr/>
        </p:nvSpPr>
        <p:spPr>
          <a:xfrm>
            <a:off x="4192621" y="1274324"/>
            <a:ext cx="4698459" cy="5509200"/>
          </a:xfrm>
          <a:prstGeom prst="rect">
            <a:avLst/>
          </a:prstGeom>
        </p:spPr>
        <p:txBody>
          <a:bodyPr wrap="square">
            <a:spAutoFit/>
          </a:bodyPr>
          <a:lstStyle/>
          <a:p>
            <a:r>
              <a:rPr lang="en-US"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Field Verification</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of the structure located at 781 Avon Bend Road in Charles Town along the Shenandoah River in the </a:t>
            </a:r>
            <a:r>
              <a:rPr lang="en-US"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Regulatory Floodway</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reveals that this </a:t>
            </a:r>
            <a:r>
              <a:rPr lang="en-US"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Post-FIRM</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(2011) structure is built on a </a:t>
            </a:r>
            <a:r>
              <a:rPr lang="en-US"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piles foundation</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The Foundation Type/First Floor Height will be changed in the Building Inventory and the </a:t>
            </a:r>
            <a:r>
              <a:rPr lang="en-US" dirty="0" err="1">
                <a:solidFill>
                  <a:srgbClr val="1F497D"/>
                </a:solidFill>
                <a:latin typeface="Calibri" panose="020F0502020204030204" pitchFamily="34" charset="0"/>
                <a:ea typeface="Calibri" panose="020F0502020204030204" pitchFamily="34" charset="0"/>
                <a:cs typeface="Times New Roman" panose="02020603050405020304" pitchFamily="18" charset="0"/>
              </a:rPr>
              <a:t>OpenHazus</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Flood Assessment Structure Tool (FAST) utility executed again for this structure.</a:t>
            </a:r>
            <a:b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The estimated Base Flood Water Depth for this structure is 10 feet.</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781 Avon Bend Road, Charles Town, WV  25414</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a:r>
            <a:b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br>
            <a:r>
              <a:rPr lang="en-US" b="1" dirty="0">
                <a:solidFill>
                  <a:schemeClr val="accent1">
                    <a:lumMod val="50000"/>
                  </a:schemeClr>
                </a:solidFill>
              </a:rPr>
              <a:t>Building ID</a:t>
            </a:r>
            <a:r>
              <a:rPr lang="en-US" dirty="0">
                <a:solidFill>
                  <a:schemeClr val="accent1">
                    <a:lumMod val="50000"/>
                  </a:schemeClr>
                </a:solidFill>
              </a:rPr>
              <a:t> </a:t>
            </a:r>
            <a:r>
              <a:rPr lang="en-US" b="1" dirty="0">
                <a:solidFill>
                  <a:schemeClr val="accent1">
                    <a:lumMod val="50000"/>
                  </a:schemeClr>
                </a:solidFill>
              </a:rPr>
              <a:t>19-06-009H-0019-0000_781</a:t>
            </a:r>
            <a:r>
              <a:rPr lang="en-US" dirty="0">
                <a:solidFill>
                  <a:schemeClr val="accent1">
                    <a:lumMod val="50000"/>
                  </a:schemeClr>
                </a:solidFill>
              </a:rPr>
              <a:t> </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a:r>
            <a:b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WV Flood Tool Link:</a:t>
            </a:r>
            <a:b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br>
            <a:r>
              <a:rPr lang="en-US" sz="1400" dirty="0">
                <a:latin typeface="Calibri" panose="020F0502020204030204" pitchFamily="34" charset="0"/>
                <a:ea typeface="Calibri" panose="020F0502020204030204" pitchFamily="34" charset="0"/>
                <a:cs typeface="Times New Roman" panose="02020603050405020304" pitchFamily="18" charset="0"/>
                <a:hlinkClick r:id="rId4"/>
              </a:rPr>
              <a:t>https://mapwv.gov/flood/map/?wkid=102100&amp;x=-8664165&amp;y=4753090&amp;l=13&amp;v=1</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01619" y="6403323"/>
            <a:ext cx="3594637" cy="338554"/>
          </a:xfrm>
          <a:prstGeom prst="rect">
            <a:avLst/>
          </a:prstGeom>
        </p:spPr>
        <p:txBody>
          <a:bodyPr wrap="none">
            <a:spAutoFit/>
          </a:bodyPr>
          <a:lstStyle/>
          <a:p>
            <a:pPr algn="ctr"/>
            <a:r>
              <a:rPr lang="en-US" sz="1600" i="1" dirty="0">
                <a:solidFill>
                  <a:schemeClr val="bg1">
                    <a:lumMod val="65000"/>
                  </a:schemeClr>
                </a:solidFill>
                <a:latin typeface="Arial" panose="020B0604020202020204" pitchFamily="34" charset="0"/>
                <a:cs typeface="Arial" panose="020B0604020202020204" pitchFamily="34" charset="0"/>
              </a:rPr>
              <a:t>Field Verified from Shenandoah River</a:t>
            </a:r>
          </a:p>
        </p:txBody>
      </p:sp>
      <p:sp>
        <p:nvSpPr>
          <p:cNvPr id="7" name="TextBox 6">
            <a:extLst>
              <a:ext uri="{FF2B5EF4-FFF2-40B4-BE49-F238E27FC236}">
                <a16:creationId xmlns:a16="http://schemas.microsoft.com/office/drawing/2014/main" id="{28C0E090-FEB6-4815-91E3-7110E184A640}"/>
              </a:ext>
            </a:extLst>
          </p:cNvPr>
          <p:cNvSpPr txBox="1"/>
          <p:nvPr/>
        </p:nvSpPr>
        <p:spPr>
          <a:xfrm>
            <a:off x="954816" y="4463603"/>
            <a:ext cx="2480021" cy="1200329"/>
          </a:xfrm>
          <a:prstGeom prst="rect">
            <a:avLst/>
          </a:prstGeom>
          <a:solidFill>
            <a:schemeClr val="tx1"/>
          </a:solidFill>
        </p:spPr>
        <p:txBody>
          <a:bodyPr wrap="square" rtlCol="0">
            <a:spAutoFit/>
          </a:bodyPr>
          <a:lstStyle/>
          <a:p>
            <a:pPr algn="ctr"/>
            <a:r>
              <a:rPr lang="en-US" b="1" u="sng" dirty="0">
                <a:solidFill>
                  <a:schemeClr val="bg1"/>
                </a:solidFill>
              </a:rPr>
              <a:t>Field Verification</a:t>
            </a:r>
            <a:r>
              <a:rPr lang="en-US" b="1" dirty="0">
                <a:solidFill>
                  <a:schemeClr val="bg1"/>
                </a:solidFill>
              </a:rPr>
              <a:t> is important to improve the accuracy of certain properties!</a:t>
            </a:r>
          </a:p>
        </p:txBody>
      </p:sp>
    </p:spTree>
    <p:extLst>
      <p:ext uri="{BB962C8B-B14F-4D97-AF65-F5344CB8AC3E}">
        <p14:creationId xmlns:p14="http://schemas.microsoft.com/office/powerpoint/2010/main" val="4592539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37146" y="912957"/>
            <a:ext cx="2221321" cy="369332"/>
          </a:xfrm>
          <a:prstGeom prst="rect">
            <a:avLst/>
          </a:prstGeom>
          <a:solidFill>
            <a:schemeClr val="bg1"/>
          </a:solidFill>
        </p:spPr>
        <p:txBody>
          <a:bodyPr wrap="square" rtlCol="0">
            <a:spAutoFit/>
          </a:bodyPr>
          <a:lstStyle/>
          <a:p>
            <a:r>
              <a:rPr lang="en-US" dirty="0"/>
              <a:t>Buckhannon, WV</a:t>
            </a:r>
          </a:p>
        </p:txBody>
      </p:sp>
      <p:pic>
        <p:nvPicPr>
          <p:cNvPr id="10" name="Picture 9">
            <a:extLst>
              <a:ext uri="{FF2B5EF4-FFF2-40B4-BE49-F238E27FC236}">
                <a16:creationId xmlns:a16="http://schemas.microsoft.com/office/drawing/2014/main" id="{0097F8D0-E575-4B1F-9A5E-CC77EC03C337}"/>
              </a:ext>
            </a:extLst>
          </p:cNvPr>
          <p:cNvPicPr>
            <a:picLocks noChangeAspect="1"/>
          </p:cNvPicPr>
          <p:nvPr/>
        </p:nvPicPr>
        <p:blipFill>
          <a:blip r:embed="rId3"/>
          <a:stretch>
            <a:fillRect/>
          </a:stretch>
        </p:blipFill>
        <p:spPr>
          <a:xfrm>
            <a:off x="126266" y="1227464"/>
            <a:ext cx="8891468" cy="5329504"/>
          </a:xfrm>
          <a:prstGeom prst="rect">
            <a:avLst/>
          </a:prstGeom>
          <a:ln>
            <a:solidFill>
              <a:schemeClr val="tx1"/>
            </a:solidFill>
          </a:ln>
        </p:spPr>
      </p:pic>
      <p:sp>
        <p:nvSpPr>
          <p:cNvPr id="5" name="Title 1"/>
          <p:cNvSpPr txBox="1">
            <a:spLocks/>
          </p:cNvSpPr>
          <p:nvPr/>
        </p:nvSpPr>
        <p:spPr>
          <a:xfrm>
            <a:off x="0" y="0"/>
            <a:ext cx="9144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Mitigated Properties </a:t>
            </a:r>
            <a:r>
              <a:rPr lang="en-US" dirty="0">
                <a:solidFill>
                  <a:schemeClr val="bg1"/>
                </a:solidFill>
                <a:latin typeface="Arial" panose="020B0604020202020204" pitchFamily="34" charset="0"/>
                <a:cs typeface="Arial" panose="020B0604020202020204" pitchFamily="34" charset="0"/>
              </a:rPr>
              <a:t>- Verification</a:t>
            </a:r>
          </a:p>
        </p:txBody>
      </p:sp>
      <p:sp>
        <p:nvSpPr>
          <p:cNvPr id="7" name="TextBox 6">
            <a:extLst>
              <a:ext uri="{FF2B5EF4-FFF2-40B4-BE49-F238E27FC236}">
                <a16:creationId xmlns:a16="http://schemas.microsoft.com/office/drawing/2014/main" id="{309A45AC-7056-4A62-93CB-BEE9BB385E86}"/>
              </a:ext>
            </a:extLst>
          </p:cNvPr>
          <p:cNvSpPr txBox="1"/>
          <p:nvPr/>
        </p:nvSpPr>
        <p:spPr>
          <a:xfrm>
            <a:off x="2080009" y="6625792"/>
            <a:ext cx="5318234" cy="477054"/>
          </a:xfrm>
          <a:prstGeom prst="rect">
            <a:avLst/>
          </a:prstGeom>
          <a:noFill/>
        </p:spPr>
        <p:txBody>
          <a:bodyPr wrap="square" rtlCol="0">
            <a:spAutoFit/>
          </a:bodyPr>
          <a:lstStyle/>
          <a:p>
            <a:r>
              <a:rPr lang="en-US" sz="1100" dirty="0">
                <a:hlinkClick r:id="rId4"/>
              </a:rPr>
              <a:t>https://mapwv.gov/flood/map/?wkid=102100&amp;x=-8929946&amp;y=4721378&amp;l=10&amp;v=2</a:t>
            </a:r>
            <a:endParaRPr lang="en-US" sz="1100" dirty="0"/>
          </a:p>
          <a:p>
            <a:endParaRPr lang="en-US" sz="1400" dirty="0">
              <a:highlight>
                <a:srgbClr val="FFFFFF"/>
              </a:highlight>
            </a:endParaRPr>
          </a:p>
        </p:txBody>
      </p:sp>
      <p:sp>
        <p:nvSpPr>
          <p:cNvPr id="8" name="Speech Bubble: Rectangle with Corners Rounded 7">
            <a:extLst>
              <a:ext uri="{FF2B5EF4-FFF2-40B4-BE49-F238E27FC236}">
                <a16:creationId xmlns:a16="http://schemas.microsoft.com/office/drawing/2014/main" id="{AF89F25A-1A12-4036-BAA5-0194551C9720}"/>
              </a:ext>
            </a:extLst>
          </p:cNvPr>
          <p:cNvSpPr/>
          <p:nvPr/>
        </p:nvSpPr>
        <p:spPr>
          <a:xfrm>
            <a:off x="2080009" y="6076334"/>
            <a:ext cx="1910861" cy="393291"/>
          </a:xfrm>
          <a:prstGeom prst="wedgeRoundRectCallout">
            <a:avLst>
              <a:gd name="adj1" fmla="val 83490"/>
              <a:gd name="adj2" fmla="val -138528"/>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Verify</a:t>
            </a:r>
            <a:br>
              <a:rPr lang="en-US" sz="1200" b="1" dirty="0">
                <a:solidFill>
                  <a:schemeClr val="bg1"/>
                </a:solidFill>
              </a:rPr>
            </a:br>
            <a:r>
              <a:rPr lang="en-US" sz="1200" b="1" dirty="0">
                <a:solidFill>
                  <a:srgbClr val="FFFF00"/>
                </a:solidFill>
              </a:rPr>
              <a:t>BUYOUT PROPERTY </a:t>
            </a:r>
            <a:r>
              <a:rPr lang="en-US" sz="1200" b="1" dirty="0">
                <a:solidFill>
                  <a:schemeClr val="bg1"/>
                </a:solidFill>
              </a:rPr>
              <a:t>Parcel</a:t>
            </a:r>
            <a:endParaRPr lang="en-US" sz="1200" dirty="0">
              <a:solidFill>
                <a:schemeClr val="bg1"/>
              </a:solidFill>
            </a:endParaRPr>
          </a:p>
        </p:txBody>
      </p:sp>
      <p:sp>
        <p:nvSpPr>
          <p:cNvPr id="11" name="Speech Bubble: Rectangle with Corners Rounded 10">
            <a:extLst>
              <a:ext uri="{FF2B5EF4-FFF2-40B4-BE49-F238E27FC236}">
                <a16:creationId xmlns:a16="http://schemas.microsoft.com/office/drawing/2014/main" id="{C0BDBF51-E618-48F3-9C3C-B3010EF3DCD8}"/>
              </a:ext>
            </a:extLst>
          </p:cNvPr>
          <p:cNvSpPr/>
          <p:nvPr/>
        </p:nvSpPr>
        <p:spPr>
          <a:xfrm>
            <a:off x="4571999" y="3943806"/>
            <a:ext cx="2029767" cy="441204"/>
          </a:xfrm>
          <a:prstGeom prst="wedgeRoundRectCallout">
            <a:avLst>
              <a:gd name="adj1" fmla="val -89386"/>
              <a:gd name="adj2" fmla="val 91963"/>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Verify</a:t>
            </a:r>
            <a:br>
              <a:rPr lang="en-US" sz="1200" b="1" dirty="0">
                <a:solidFill>
                  <a:schemeClr val="bg1"/>
                </a:solidFill>
              </a:rPr>
            </a:br>
            <a:r>
              <a:rPr lang="en-US" sz="1200" b="1" dirty="0">
                <a:solidFill>
                  <a:srgbClr val="FFFF00"/>
                </a:solidFill>
              </a:rPr>
              <a:t>MITIGATED STRUCTURE</a:t>
            </a:r>
            <a:endParaRPr lang="en-US" sz="1200" dirty="0">
              <a:solidFill>
                <a:srgbClr val="FFFF00"/>
              </a:solidFill>
            </a:endParaRPr>
          </a:p>
        </p:txBody>
      </p:sp>
      <p:sp>
        <p:nvSpPr>
          <p:cNvPr id="12" name="Speech Bubble: Rectangle with Corners Rounded 11">
            <a:extLst>
              <a:ext uri="{FF2B5EF4-FFF2-40B4-BE49-F238E27FC236}">
                <a16:creationId xmlns:a16="http://schemas.microsoft.com/office/drawing/2014/main" id="{960E0E2E-9204-48B2-AA6B-2FEEE6227AF5}"/>
              </a:ext>
            </a:extLst>
          </p:cNvPr>
          <p:cNvSpPr/>
          <p:nvPr/>
        </p:nvSpPr>
        <p:spPr>
          <a:xfrm>
            <a:off x="4079360" y="2517281"/>
            <a:ext cx="1767597" cy="552369"/>
          </a:xfrm>
          <a:prstGeom prst="wedgeRoundRectCallout">
            <a:avLst>
              <a:gd name="adj1" fmla="val -105113"/>
              <a:gd name="adj2" fmla="val 62486"/>
              <a:gd name="adj3" fmla="val 1666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Elevation Certificate</a:t>
            </a:r>
          </a:p>
          <a:p>
            <a:pPr algn="ctr"/>
            <a:r>
              <a:rPr lang="en-US" sz="1200" dirty="0">
                <a:solidFill>
                  <a:schemeClr val="tx1"/>
                </a:solidFill>
              </a:rPr>
              <a:t>of Elevated Structure (Bldg. Diagrams 5-8)</a:t>
            </a:r>
          </a:p>
        </p:txBody>
      </p:sp>
    </p:spTree>
    <p:extLst>
      <p:ext uri="{BB962C8B-B14F-4D97-AF65-F5344CB8AC3E}">
        <p14:creationId xmlns:p14="http://schemas.microsoft.com/office/powerpoint/2010/main" val="42527241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Buyout Properties</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97169" y="961290"/>
            <a:ext cx="7557026" cy="5861539"/>
          </a:xfrm>
          <a:prstGeom prst="rect">
            <a:avLst/>
          </a:prstGeom>
        </p:spPr>
      </p:pic>
      <p:sp>
        <p:nvSpPr>
          <p:cNvPr id="3" name="TextBox 2"/>
          <p:cNvSpPr txBox="1"/>
          <p:nvPr/>
        </p:nvSpPr>
        <p:spPr>
          <a:xfrm>
            <a:off x="4193627" y="6453352"/>
            <a:ext cx="756746" cy="261610"/>
          </a:xfrm>
          <a:prstGeom prst="rect">
            <a:avLst/>
          </a:prstGeom>
          <a:noFill/>
        </p:spPr>
        <p:txBody>
          <a:bodyPr wrap="square" rtlCol="0">
            <a:spAutoFit/>
          </a:bodyPr>
          <a:lstStyle/>
          <a:p>
            <a:r>
              <a:rPr lang="en-US" sz="1100" dirty="0" smtClean="0">
                <a:hlinkClick r:id="rId4"/>
              </a:rPr>
              <a:t>PDF Map</a:t>
            </a:r>
            <a:endParaRPr lang="en-US" sz="1100" dirty="0"/>
          </a:p>
        </p:txBody>
      </p:sp>
    </p:spTree>
    <p:extLst>
      <p:ext uri="{BB962C8B-B14F-4D97-AF65-F5344CB8AC3E}">
        <p14:creationId xmlns:p14="http://schemas.microsoft.com/office/powerpoint/2010/main" val="19623007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FFF00"/>
                </a:solidFill>
                <a:latin typeface="Arial" panose="020B0604020202020204" pitchFamily="34" charset="0"/>
                <a:cs typeface="Arial" panose="020B0604020202020204" pitchFamily="34" charset="0"/>
              </a:rPr>
              <a:t>Mitigated </a:t>
            </a:r>
            <a:r>
              <a:rPr lang="en-US" dirty="0">
                <a:solidFill>
                  <a:srgbClr val="FFFF00"/>
                </a:solidFill>
                <a:latin typeface="Arial" panose="020B0604020202020204" pitchFamily="34" charset="0"/>
                <a:cs typeface="Arial" panose="020B0604020202020204" pitchFamily="34" charset="0"/>
              </a:rPr>
              <a:t>Structure </a:t>
            </a:r>
            <a:r>
              <a:rPr lang="en-US" dirty="0">
                <a:solidFill>
                  <a:schemeClr val="bg1"/>
                </a:solidFill>
                <a:latin typeface="Arial" panose="020B0604020202020204" pitchFamily="34" charset="0"/>
                <a:cs typeface="Arial" panose="020B0604020202020204" pitchFamily="34" charset="0"/>
              </a:rPr>
              <a:t>– EC Bldg. #6</a:t>
            </a:r>
          </a:p>
        </p:txBody>
      </p:sp>
      <p:pic>
        <p:nvPicPr>
          <p:cNvPr id="11" name="Picture 10">
            <a:extLst>
              <a:ext uri="{FF2B5EF4-FFF2-40B4-BE49-F238E27FC236}">
                <a16:creationId xmlns:a16="http://schemas.microsoft.com/office/drawing/2014/main" id="{442CE3A7-E59B-4020-A7C2-A7398F9BB6D4}"/>
              </a:ext>
            </a:extLst>
          </p:cNvPr>
          <p:cNvPicPr>
            <a:picLocks noChangeAspect="1"/>
          </p:cNvPicPr>
          <p:nvPr/>
        </p:nvPicPr>
        <p:blipFill>
          <a:blip r:embed="rId3"/>
          <a:stretch>
            <a:fillRect/>
          </a:stretch>
        </p:blipFill>
        <p:spPr>
          <a:xfrm>
            <a:off x="147098" y="1863030"/>
            <a:ext cx="5444444" cy="4185234"/>
          </a:xfrm>
          <a:prstGeom prst="rect">
            <a:avLst/>
          </a:prstGeom>
        </p:spPr>
      </p:pic>
      <p:pic>
        <p:nvPicPr>
          <p:cNvPr id="4" name="Picture 3">
            <a:extLst>
              <a:ext uri="{FF2B5EF4-FFF2-40B4-BE49-F238E27FC236}">
                <a16:creationId xmlns:a16="http://schemas.microsoft.com/office/drawing/2014/main" id="{17EB9F82-1AA9-4F96-8C70-DCA1FA7BEAD0}"/>
              </a:ext>
            </a:extLst>
          </p:cNvPr>
          <p:cNvPicPr>
            <a:picLocks noChangeAspect="1"/>
          </p:cNvPicPr>
          <p:nvPr/>
        </p:nvPicPr>
        <p:blipFill>
          <a:blip r:embed="rId4"/>
          <a:stretch>
            <a:fillRect/>
          </a:stretch>
        </p:blipFill>
        <p:spPr>
          <a:xfrm>
            <a:off x="5701252" y="2524014"/>
            <a:ext cx="3295650" cy="3524250"/>
          </a:xfrm>
          <a:prstGeom prst="rect">
            <a:avLst/>
          </a:prstGeom>
        </p:spPr>
      </p:pic>
      <p:sp>
        <p:nvSpPr>
          <p:cNvPr id="15" name="TextBox 14">
            <a:extLst>
              <a:ext uri="{FF2B5EF4-FFF2-40B4-BE49-F238E27FC236}">
                <a16:creationId xmlns:a16="http://schemas.microsoft.com/office/drawing/2014/main" id="{3B826C80-1957-41A1-BA6A-53E226F56D73}"/>
              </a:ext>
            </a:extLst>
          </p:cNvPr>
          <p:cNvSpPr txBox="1"/>
          <p:nvPr/>
        </p:nvSpPr>
        <p:spPr>
          <a:xfrm>
            <a:off x="147097" y="1204048"/>
            <a:ext cx="8770761" cy="369332"/>
          </a:xfrm>
          <a:prstGeom prst="rect">
            <a:avLst/>
          </a:prstGeom>
          <a:solidFill>
            <a:schemeClr val="accent6">
              <a:lumMod val="20000"/>
              <a:lumOff val="80000"/>
            </a:schemeClr>
          </a:solidFill>
        </p:spPr>
        <p:txBody>
          <a:bodyPr wrap="square" rtlCol="0">
            <a:spAutoFit/>
          </a:bodyPr>
          <a:lstStyle/>
          <a:p>
            <a:pPr algn="ctr"/>
            <a:r>
              <a:rPr lang="en-US" b="1" dirty="0">
                <a:solidFill>
                  <a:schemeClr val="tx1">
                    <a:lumMod val="75000"/>
                    <a:lumOff val="25000"/>
                  </a:schemeClr>
                </a:solidFill>
              </a:rPr>
              <a:t>Building Diagram 6:  </a:t>
            </a:r>
            <a:r>
              <a:rPr lang="en-US" dirty="0">
                <a:solidFill>
                  <a:schemeClr val="tx1">
                    <a:lumMod val="75000"/>
                    <a:lumOff val="25000"/>
                  </a:schemeClr>
                </a:solidFill>
              </a:rPr>
              <a:t>Elevated Building with Enclosure (using piers, piles, posts)  </a:t>
            </a:r>
          </a:p>
        </p:txBody>
      </p:sp>
      <p:sp>
        <p:nvSpPr>
          <p:cNvPr id="16" name="Arrow: Down 15">
            <a:extLst>
              <a:ext uri="{FF2B5EF4-FFF2-40B4-BE49-F238E27FC236}">
                <a16:creationId xmlns:a16="http://schemas.microsoft.com/office/drawing/2014/main" id="{9D1C7055-6F75-4E09-AAC9-B9FEF1C4DC42}"/>
              </a:ext>
            </a:extLst>
          </p:cNvPr>
          <p:cNvSpPr/>
          <p:nvPr/>
        </p:nvSpPr>
        <p:spPr>
          <a:xfrm rot="12052711">
            <a:off x="1231681" y="5856078"/>
            <a:ext cx="301214" cy="3693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EBE0307-A991-447E-A53F-8453A38EF670}"/>
              </a:ext>
            </a:extLst>
          </p:cNvPr>
          <p:cNvSpPr txBox="1"/>
          <p:nvPr/>
        </p:nvSpPr>
        <p:spPr>
          <a:xfrm>
            <a:off x="434441" y="6266959"/>
            <a:ext cx="2131777" cy="338554"/>
          </a:xfrm>
          <a:prstGeom prst="rect">
            <a:avLst/>
          </a:prstGeom>
          <a:solidFill>
            <a:schemeClr val="bg1">
              <a:lumMod val="85000"/>
            </a:schemeClr>
          </a:solidFill>
        </p:spPr>
        <p:txBody>
          <a:bodyPr wrap="square" rtlCol="0">
            <a:spAutoFit/>
          </a:bodyPr>
          <a:lstStyle/>
          <a:p>
            <a:pPr algn="ctr"/>
            <a:r>
              <a:rPr lang="en-US" sz="1600" dirty="0">
                <a:solidFill>
                  <a:srgbClr val="FF0000"/>
                </a:solidFill>
              </a:rPr>
              <a:t>Partial Enclosure</a:t>
            </a:r>
          </a:p>
        </p:txBody>
      </p:sp>
    </p:spTree>
    <p:extLst>
      <p:ext uri="{BB962C8B-B14F-4D97-AF65-F5344CB8AC3E}">
        <p14:creationId xmlns:p14="http://schemas.microsoft.com/office/powerpoint/2010/main" val="30529764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A36FEAC-A5CE-41D1-8A49-8D780F96D16F}"/>
              </a:ext>
            </a:extLst>
          </p:cNvPr>
          <p:cNvPicPr>
            <a:picLocks noChangeAspect="1"/>
          </p:cNvPicPr>
          <p:nvPr/>
        </p:nvPicPr>
        <p:blipFill rotWithShape="1">
          <a:blip r:embed="rId3"/>
          <a:srcRect b="29035"/>
          <a:stretch/>
        </p:blipFill>
        <p:spPr>
          <a:xfrm>
            <a:off x="-4" y="937350"/>
            <a:ext cx="9144004" cy="2884974"/>
          </a:xfrm>
          <a:prstGeom prst="rect">
            <a:avLst/>
          </a:prstGeom>
        </p:spPr>
      </p:pic>
      <p:sp>
        <p:nvSpPr>
          <p:cNvPr id="5" name="Title 1"/>
          <p:cNvSpPr txBox="1">
            <a:spLocks/>
          </p:cNvSpPr>
          <p:nvPr/>
        </p:nvSpPr>
        <p:spPr>
          <a:xfrm>
            <a:off x="0" y="0"/>
            <a:ext cx="9144000" cy="914399"/>
          </a:xfrm>
          <a:prstGeom prst="rect">
            <a:avLst/>
          </a:prstGeom>
          <a:solidFill>
            <a:schemeClr val="accent6">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latin typeface="Arial" panose="020B0604020202020204" pitchFamily="34" charset="0"/>
                <a:cs typeface="Arial" panose="020B0604020202020204" pitchFamily="34" charset="0"/>
              </a:rPr>
              <a:t>Mitigated Structure </a:t>
            </a:r>
            <a:r>
              <a:rPr lang="en-US" dirty="0">
                <a:solidFill>
                  <a:schemeClr val="bg1"/>
                </a:solidFill>
                <a:latin typeface="Arial" panose="020B0604020202020204" pitchFamily="34" charset="0"/>
                <a:cs typeface="Arial" panose="020B0604020202020204" pitchFamily="34" charset="0"/>
              </a:rPr>
              <a:t>– First Floor Height</a:t>
            </a:r>
          </a:p>
        </p:txBody>
      </p:sp>
      <p:pic>
        <p:nvPicPr>
          <p:cNvPr id="3" name="Picture 2">
            <a:extLst>
              <a:ext uri="{FF2B5EF4-FFF2-40B4-BE49-F238E27FC236}">
                <a16:creationId xmlns:a16="http://schemas.microsoft.com/office/drawing/2014/main" id="{EE8D4C1B-B4CA-4DCD-A8E0-E1224712ADF8}"/>
              </a:ext>
            </a:extLst>
          </p:cNvPr>
          <p:cNvPicPr>
            <a:picLocks noChangeAspect="1"/>
          </p:cNvPicPr>
          <p:nvPr/>
        </p:nvPicPr>
        <p:blipFill>
          <a:blip r:embed="rId4"/>
          <a:stretch>
            <a:fillRect/>
          </a:stretch>
        </p:blipFill>
        <p:spPr>
          <a:xfrm>
            <a:off x="136668" y="4007886"/>
            <a:ext cx="4435332" cy="2490011"/>
          </a:xfrm>
          <a:prstGeom prst="rect">
            <a:avLst/>
          </a:prstGeom>
          <a:ln>
            <a:solidFill>
              <a:schemeClr val="tx1"/>
            </a:solidFill>
          </a:ln>
        </p:spPr>
      </p:pic>
      <p:sp>
        <p:nvSpPr>
          <p:cNvPr id="6" name="TextBox 5">
            <a:extLst>
              <a:ext uri="{FF2B5EF4-FFF2-40B4-BE49-F238E27FC236}">
                <a16:creationId xmlns:a16="http://schemas.microsoft.com/office/drawing/2014/main" id="{FD35B9C9-B7FE-4DB8-8519-C4322C716B04}"/>
              </a:ext>
            </a:extLst>
          </p:cNvPr>
          <p:cNvSpPr txBox="1"/>
          <p:nvPr/>
        </p:nvSpPr>
        <p:spPr>
          <a:xfrm>
            <a:off x="2467342" y="1050921"/>
            <a:ext cx="4964228" cy="646331"/>
          </a:xfrm>
          <a:prstGeom prst="rect">
            <a:avLst/>
          </a:prstGeom>
          <a:solidFill>
            <a:schemeClr val="accent6">
              <a:lumMod val="20000"/>
              <a:lumOff val="80000"/>
            </a:schemeClr>
          </a:solidFill>
        </p:spPr>
        <p:txBody>
          <a:bodyPr wrap="square" rtlCol="0">
            <a:spAutoFit/>
          </a:bodyPr>
          <a:lstStyle/>
          <a:p>
            <a:pPr algn="ctr"/>
            <a:r>
              <a:rPr lang="en-US" dirty="0">
                <a:solidFill>
                  <a:schemeClr val="tx1">
                    <a:lumMod val="75000"/>
                    <a:lumOff val="25000"/>
                  </a:schemeClr>
                </a:solidFill>
              </a:rPr>
              <a:t>Use </a:t>
            </a:r>
            <a:r>
              <a:rPr lang="en-US" b="1" dirty="0">
                <a:solidFill>
                  <a:schemeClr val="accent6">
                    <a:lumMod val="50000"/>
                  </a:schemeClr>
                </a:solidFill>
              </a:rPr>
              <a:t>Elevation Certificates </a:t>
            </a:r>
            <a:r>
              <a:rPr lang="en-US" dirty="0">
                <a:solidFill>
                  <a:schemeClr val="tx1">
                    <a:lumMod val="75000"/>
                    <a:lumOff val="25000"/>
                  </a:schemeClr>
                </a:solidFill>
              </a:rPr>
              <a:t>and </a:t>
            </a:r>
            <a:r>
              <a:rPr lang="en-US" b="1" dirty="0">
                <a:solidFill>
                  <a:schemeClr val="accent6">
                    <a:lumMod val="50000"/>
                  </a:schemeClr>
                </a:solidFill>
              </a:rPr>
              <a:t>Building Pictures </a:t>
            </a:r>
            <a:r>
              <a:rPr lang="en-US" dirty="0">
                <a:solidFill>
                  <a:schemeClr val="tx1">
                    <a:lumMod val="75000"/>
                    <a:lumOff val="25000"/>
                  </a:schemeClr>
                </a:solidFill>
              </a:rPr>
              <a:t>to identify Residential Elevated Structures &gt; 5 ft.</a:t>
            </a:r>
          </a:p>
        </p:txBody>
      </p:sp>
      <p:pic>
        <p:nvPicPr>
          <p:cNvPr id="7" name="Picture 6">
            <a:extLst>
              <a:ext uri="{FF2B5EF4-FFF2-40B4-BE49-F238E27FC236}">
                <a16:creationId xmlns:a16="http://schemas.microsoft.com/office/drawing/2014/main" id="{7AC57730-8F43-4EB3-979A-D4E5E8209A24}"/>
              </a:ext>
            </a:extLst>
          </p:cNvPr>
          <p:cNvPicPr>
            <a:picLocks noChangeAspect="1"/>
          </p:cNvPicPr>
          <p:nvPr/>
        </p:nvPicPr>
        <p:blipFill>
          <a:blip r:embed="rId5"/>
          <a:stretch>
            <a:fillRect/>
          </a:stretch>
        </p:blipFill>
        <p:spPr>
          <a:xfrm>
            <a:off x="4813174" y="4007887"/>
            <a:ext cx="4023040" cy="2490011"/>
          </a:xfrm>
          <a:prstGeom prst="rect">
            <a:avLst/>
          </a:prstGeom>
        </p:spPr>
      </p:pic>
      <p:sp>
        <p:nvSpPr>
          <p:cNvPr id="8" name="TextBox 7">
            <a:extLst>
              <a:ext uri="{FF2B5EF4-FFF2-40B4-BE49-F238E27FC236}">
                <a16:creationId xmlns:a16="http://schemas.microsoft.com/office/drawing/2014/main" id="{2F74C613-E9BA-4003-B995-FEA7F5EA40D2}"/>
              </a:ext>
            </a:extLst>
          </p:cNvPr>
          <p:cNvSpPr txBox="1"/>
          <p:nvPr/>
        </p:nvSpPr>
        <p:spPr>
          <a:xfrm>
            <a:off x="6974090" y="4157054"/>
            <a:ext cx="1747782" cy="307777"/>
          </a:xfrm>
          <a:prstGeom prst="rect">
            <a:avLst/>
          </a:prstGeom>
          <a:solidFill>
            <a:schemeClr val="bg1"/>
          </a:solidFill>
        </p:spPr>
        <p:txBody>
          <a:bodyPr wrap="square" rtlCol="0">
            <a:spAutoFit/>
          </a:bodyPr>
          <a:lstStyle/>
          <a:p>
            <a:r>
              <a:rPr lang="en-US" sz="1400" b="1" dirty="0"/>
              <a:t>16 blocks </a:t>
            </a:r>
            <a:r>
              <a:rPr lang="en-US" sz="1400" dirty="0"/>
              <a:t>x 8” = 11 ft. </a:t>
            </a:r>
          </a:p>
        </p:txBody>
      </p:sp>
      <p:sp>
        <p:nvSpPr>
          <p:cNvPr id="9" name="TextBox 8">
            <a:extLst>
              <a:ext uri="{FF2B5EF4-FFF2-40B4-BE49-F238E27FC236}">
                <a16:creationId xmlns:a16="http://schemas.microsoft.com/office/drawing/2014/main" id="{C9C6DA62-E3E5-485D-90FA-46EFAEF38DB5}"/>
              </a:ext>
            </a:extLst>
          </p:cNvPr>
          <p:cNvSpPr txBox="1"/>
          <p:nvPr/>
        </p:nvSpPr>
        <p:spPr>
          <a:xfrm>
            <a:off x="478993" y="4285858"/>
            <a:ext cx="3740277" cy="646331"/>
          </a:xfrm>
          <a:prstGeom prst="rect">
            <a:avLst/>
          </a:prstGeom>
          <a:solidFill>
            <a:schemeClr val="bg1"/>
          </a:solidFill>
        </p:spPr>
        <p:txBody>
          <a:bodyPr wrap="square" rtlCol="0">
            <a:spAutoFit/>
          </a:bodyPr>
          <a:lstStyle/>
          <a:p>
            <a:r>
              <a:rPr lang="en-US" b="1" dirty="0"/>
              <a:t>Elevation Certificate </a:t>
            </a:r>
            <a:r>
              <a:rPr lang="en-US" sz="1400" dirty="0"/>
              <a:t>(Diagram 7)</a:t>
            </a:r>
          </a:p>
          <a:p>
            <a:r>
              <a:rPr lang="en-US" sz="1400" dirty="0"/>
              <a:t>631.0 ft. (C2b) – 619.0 ft. (C2f) = 12 ft</a:t>
            </a:r>
            <a:r>
              <a:rPr lang="en-US" dirty="0"/>
              <a:t>. </a:t>
            </a:r>
          </a:p>
        </p:txBody>
      </p:sp>
      <p:sp>
        <p:nvSpPr>
          <p:cNvPr id="10" name="TextBox 9">
            <a:extLst>
              <a:ext uri="{FF2B5EF4-FFF2-40B4-BE49-F238E27FC236}">
                <a16:creationId xmlns:a16="http://schemas.microsoft.com/office/drawing/2014/main" id="{8719B077-A57A-4EA2-AAB9-913FC64B1234}"/>
              </a:ext>
            </a:extLst>
          </p:cNvPr>
          <p:cNvSpPr txBox="1"/>
          <p:nvPr/>
        </p:nvSpPr>
        <p:spPr>
          <a:xfrm>
            <a:off x="4848010" y="4158053"/>
            <a:ext cx="2011738" cy="307777"/>
          </a:xfrm>
          <a:prstGeom prst="rect">
            <a:avLst/>
          </a:prstGeom>
          <a:solidFill>
            <a:schemeClr val="bg1"/>
          </a:solidFill>
        </p:spPr>
        <p:txBody>
          <a:bodyPr wrap="square" rtlCol="0">
            <a:spAutoFit/>
          </a:bodyPr>
          <a:lstStyle/>
          <a:p>
            <a:r>
              <a:rPr lang="en-US" sz="1400" dirty="0"/>
              <a:t>19 </a:t>
            </a:r>
            <a:r>
              <a:rPr lang="en-US" sz="1400" b="1" dirty="0"/>
              <a:t>steps</a:t>
            </a:r>
            <a:r>
              <a:rPr lang="en-US" sz="1400" dirty="0"/>
              <a:t> x 7” rise = 11 ft. </a:t>
            </a:r>
          </a:p>
        </p:txBody>
      </p:sp>
      <p:sp>
        <p:nvSpPr>
          <p:cNvPr id="12" name="Speech Bubble: Rectangle with Corners Rounded 11">
            <a:extLst>
              <a:ext uri="{FF2B5EF4-FFF2-40B4-BE49-F238E27FC236}">
                <a16:creationId xmlns:a16="http://schemas.microsoft.com/office/drawing/2014/main" id="{74DEC854-3EDD-4BD9-BF13-8670DE14757E}"/>
              </a:ext>
            </a:extLst>
          </p:cNvPr>
          <p:cNvSpPr/>
          <p:nvPr/>
        </p:nvSpPr>
        <p:spPr>
          <a:xfrm>
            <a:off x="4848011" y="2366149"/>
            <a:ext cx="1976684" cy="603766"/>
          </a:xfrm>
          <a:prstGeom prst="wedgeRoundRectCallout">
            <a:avLst>
              <a:gd name="adj1" fmla="val -83507"/>
              <a:gd name="adj2" fmla="val 11649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Newly built </a:t>
            </a:r>
            <a:r>
              <a:rPr lang="en-US" sz="1400" b="1" u="sng" dirty="0">
                <a:solidFill>
                  <a:schemeClr val="tx1"/>
                </a:solidFill>
              </a:rPr>
              <a:t>Elevated Structure </a:t>
            </a:r>
            <a:r>
              <a:rPr lang="en-US" sz="1400" b="1" dirty="0">
                <a:solidFill>
                  <a:schemeClr val="tx1"/>
                </a:solidFill>
              </a:rPr>
              <a:t>not shown on aerial imagery</a:t>
            </a:r>
            <a:endParaRPr lang="en-US" sz="1400" dirty="0">
              <a:solidFill>
                <a:schemeClr val="tx1"/>
              </a:solidFill>
            </a:endParaRPr>
          </a:p>
        </p:txBody>
      </p:sp>
      <p:sp>
        <p:nvSpPr>
          <p:cNvPr id="13" name="Rectangle 12">
            <a:extLst>
              <a:ext uri="{FF2B5EF4-FFF2-40B4-BE49-F238E27FC236}">
                <a16:creationId xmlns:a16="http://schemas.microsoft.com/office/drawing/2014/main" id="{3889D355-A1A4-42C5-9E42-70BBB8355489}"/>
              </a:ext>
            </a:extLst>
          </p:cNvPr>
          <p:cNvSpPr/>
          <p:nvPr/>
        </p:nvSpPr>
        <p:spPr>
          <a:xfrm>
            <a:off x="1797175" y="6562736"/>
            <a:ext cx="4922277" cy="400110"/>
          </a:xfrm>
          <a:prstGeom prst="rect">
            <a:avLst/>
          </a:prstGeom>
        </p:spPr>
        <p:txBody>
          <a:bodyPr wrap="square">
            <a:spAutoFit/>
          </a:bodyPr>
          <a:lstStyle/>
          <a:p>
            <a:r>
              <a:rPr lang="en-US" sz="1000" dirty="0">
                <a:hlinkClick r:id="rId6"/>
              </a:rPr>
              <a:t>https://www.mapwv.gov/flood/map/?wkid=102100&amp;x=-9056061&amp;y=4648497&amp;l=12&amp;v=1</a:t>
            </a:r>
            <a:endParaRPr lang="en-US" sz="1000" dirty="0"/>
          </a:p>
          <a:p>
            <a:endParaRPr lang="en-US" sz="1000" dirty="0"/>
          </a:p>
        </p:txBody>
      </p:sp>
      <p:sp>
        <p:nvSpPr>
          <p:cNvPr id="14" name="TextBox 13">
            <a:extLst>
              <a:ext uri="{FF2B5EF4-FFF2-40B4-BE49-F238E27FC236}">
                <a16:creationId xmlns:a16="http://schemas.microsoft.com/office/drawing/2014/main" id="{F02A1057-67F1-457D-9259-6C3FA5B2253F}"/>
              </a:ext>
            </a:extLst>
          </p:cNvPr>
          <p:cNvSpPr txBox="1"/>
          <p:nvPr/>
        </p:nvSpPr>
        <p:spPr>
          <a:xfrm>
            <a:off x="7088432" y="6128565"/>
            <a:ext cx="1747782" cy="369332"/>
          </a:xfrm>
          <a:prstGeom prst="rect">
            <a:avLst/>
          </a:prstGeom>
          <a:noFill/>
        </p:spPr>
        <p:txBody>
          <a:bodyPr wrap="square" rtlCol="0">
            <a:spAutoFit/>
          </a:bodyPr>
          <a:lstStyle/>
          <a:p>
            <a:r>
              <a:rPr lang="en-US" b="1" dirty="0">
                <a:solidFill>
                  <a:schemeClr val="bg1"/>
                </a:solidFill>
              </a:rPr>
              <a:t>Building Picture</a:t>
            </a:r>
          </a:p>
        </p:txBody>
      </p:sp>
      <p:sp>
        <p:nvSpPr>
          <p:cNvPr id="16" name="TextBox 15">
            <a:extLst>
              <a:ext uri="{FF2B5EF4-FFF2-40B4-BE49-F238E27FC236}">
                <a16:creationId xmlns:a16="http://schemas.microsoft.com/office/drawing/2014/main" id="{BA3D8A46-6919-4A62-907C-6040CE8C20F8}"/>
              </a:ext>
            </a:extLst>
          </p:cNvPr>
          <p:cNvSpPr txBox="1"/>
          <p:nvPr/>
        </p:nvSpPr>
        <p:spPr>
          <a:xfrm>
            <a:off x="7269365" y="2228829"/>
            <a:ext cx="1747782" cy="523220"/>
          </a:xfrm>
          <a:prstGeom prst="rect">
            <a:avLst/>
          </a:prstGeom>
          <a:solidFill>
            <a:schemeClr val="accent1">
              <a:lumMod val="40000"/>
              <a:lumOff val="60000"/>
            </a:schemeClr>
          </a:solidFill>
        </p:spPr>
        <p:txBody>
          <a:bodyPr wrap="square" rtlCol="0">
            <a:spAutoFit/>
          </a:bodyPr>
          <a:lstStyle/>
          <a:p>
            <a:pPr algn="ctr"/>
            <a:r>
              <a:rPr lang="en-US" sz="1400" b="1" dirty="0"/>
              <a:t>Base Flood Depth</a:t>
            </a:r>
          </a:p>
          <a:p>
            <a:pPr algn="ctr"/>
            <a:r>
              <a:rPr lang="en-US" sz="1400" b="1" dirty="0"/>
              <a:t> is 6.7 ft.</a:t>
            </a:r>
            <a:endParaRPr lang="en-US" sz="1400" dirty="0"/>
          </a:p>
        </p:txBody>
      </p:sp>
    </p:spTree>
    <p:extLst>
      <p:ext uri="{BB962C8B-B14F-4D97-AF65-F5344CB8AC3E}">
        <p14:creationId xmlns:p14="http://schemas.microsoft.com/office/powerpoint/2010/main" val="3352175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1"/>
          <p:cNvSpPr txBox="1">
            <a:spLocks/>
          </p:cNvSpPr>
          <p:nvPr/>
        </p:nvSpPr>
        <p:spPr>
          <a:xfrm>
            <a:off x="0" y="1"/>
            <a:ext cx="9144000" cy="945435"/>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285423" y="121907"/>
            <a:ext cx="9308844" cy="707886"/>
          </a:xfrm>
          <a:prstGeom prst="rect">
            <a:avLst/>
          </a:prstGeom>
        </p:spPr>
        <p:txBody>
          <a:bodyPr wrap="square">
            <a:spAutoFit/>
          </a:bodyPr>
          <a:lstStyle/>
          <a:p>
            <a:pPr algn="ctr"/>
            <a:r>
              <a:rPr lang="en-US" sz="4000" dirty="0">
                <a:solidFill>
                  <a:schemeClr val="bg1"/>
                </a:solidFill>
                <a:latin typeface="Arial" panose="020B0604020202020204" pitchFamily="34" charset="0"/>
                <a:cs typeface="Arial" panose="020B0604020202020204" pitchFamily="34" charset="0"/>
              </a:rPr>
              <a:t>Multiple Structures in a Single Parcel</a:t>
            </a:r>
          </a:p>
        </p:txBody>
      </p:sp>
      <p:sp>
        <p:nvSpPr>
          <p:cNvPr id="9" name="TextBox 8"/>
          <p:cNvSpPr txBox="1"/>
          <p:nvPr/>
        </p:nvSpPr>
        <p:spPr>
          <a:xfrm>
            <a:off x="165370" y="948464"/>
            <a:ext cx="8858051" cy="2893100"/>
          </a:xfrm>
          <a:prstGeom prst="rect">
            <a:avLst/>
          </a:prstGeom>
          <a:noFill/>
        </p:spPr>
        <p:txBody>
          <a:bodyPr wrap="square" rtlCol="0">
            <a:spAutoFit/>
          </a:bodyPr>
          <a:lstStyle/>
          <a:p>
            <a:pPr marL="285750" indent="-285750">
              <a:buFont typeface="Wingdings" panose="05000000000000000000" pitchFamily="2" charset="2"/>
              <a:buChar char="§"/>
            </a:pPr>
            <a:r>
              <a:rPr lang="en-US" dirty="0">
                <a:solidFill>
                  <a:schemeClr val="tx2">
                    <a:lumMod val="50000"/>
                  </a:schemeClr>
                </a:solidFill>
              </a:rPr>
              <a:t>Single Building Point for Multiple Buildings on a Single Parcel/Assessment</a:t>
            </a:r>
          </a:p>
          <a:p>
            <a:pPr marL="742950" lvl="1" indent="-285750">
              <a:buFont typeface="Arial" panose="020B0604020202020204" pitchFamily="34" charset="0"/>
              <a:buChar char="•"/>
            </a:pPr>
            <a:r>
              <a:rPr lang="en-US" sz="1400" dirty="0">
                <a:solidFill>
                  <a:schemeClr val="tx2">
                    <a:lumMod val="50000"/>
                  </a:schemeClr>
                </a:solidFill>
              </a:rPr>
              <a:t>Outbuildings and detached structures associated with a Primary Structure as a single point that correlates with Building Appraisal Value.</a:t>
            </a:r>
          </a:p>
          <a:p>
            <a:pPr marL="742950" lvl="1" indent="-285750">
              <a:buFont typeface="Arial" panose="020B0604020202020204" pitchFamily="34" charset="0"/>
              <a:buChar char="•"/>
            </a:pPr>
            <a:r>
              <a:rPr lang="en-US" sz="1400" dirty="0">
                <a:solidFill>
                  <a:schemeClr val="tx2">
                    <a:lumMod val="50000"/>
                  </a:schemeClr>
                </a:solidFill>
              </a:rPr>
              <a:t>Multiple buildings associated with commercial, industrial, or agricultural sites are identified as a single Primary Structure point if all structures are in the flood zone and can be correlated with Total Building Appraisal Value in Assessment Report.</a:t>
            </a:r>
          </a:p>
          <a:p>
            <a:pPr marL="742950" lvl="1" indent="-285750">
              <a:buFont typeface="Arial" panose="020B0604020202020204" pitchFamily="34" charset="0"/>
              <a:buChar char="•"/>
            </a:pPr>
            <a:endParaRPr lang="en-US" sz="1600" dirty="0">
              <a:solidFill>
                <a:schemeClr val="tx2">
                  <a:lumMod val="50000"/>
                </a:schemeClr>
              </a:solidFill>
            </a:endParaRPr>
          </a:p>
          <a:p>
            <a:pPr marL="285750" indent="-285750">
              <a:buFont typeface="Wingdings" panose="05000000000000000000" pitchFamily="2" charset="2"/>
              <a:buChar char="§"/>
            </a:pPr>
            <a:r>
              <a:rPr lang="en-US" dirty="0">
                <a:solidFill>
                  <a:schemeClr val="tx2">
                    <a:lumMod val="50000"/>
                  </a:schemeClr>
                </a:solidFill>
              </a:rPr>
              <a:t>Multiple Building Points in Single Parcel/Assessment (see example below – 4 Apt. Bldgs.)</a:t>
            </a:r>
          </a:p>
          <a:p>
            <a:pPr marL="742950" lvl="1" indent="-285750">
              <a:buFont typeface="Arial" panose="020B0604020202020204" pitchFamily="34" charset="0"/>
              <a:buChar char="•"/>
            </a:pPr>
            <a:r>
              <a:rPr lang="en-US" sz="1400" dirty="0">
                <a:solidFill>
                  <a:schemeClr val="tx2">
                    <a:lumMod val="50000"/>
                  </a:schemeClr>
                </a:solidFill>
              </a:rPr>
              <a:t>Points are associated with each Primary Structure in Flood Zone.  Associated Model Input Parameters (Cost, Area, Occupancy Class, etc.) are recorded as separate building records.  3 apartments below are primary.</a:t>
            </a:r>
          </a:p>
          <a:p>
            <a:pPr marL="742950" lvl="1" indent="-285750">
              <a:buFont typeface="Wingdings" panose="05000000000000000000" pitchFamily="2" charset="2"/>
              <a:buChar char="§"/>
            </a:pPr>
            <a:endParaRPr lang="en-US" sz="1600" dirty="0">
              <a:solidFill>
                <a:schemeClr val="tx2">
                  <a:lumMod val="50000"/>
                </a:schemeClr>
              </a:solidFill>
            </a:endParaRPr>
          </a:p>
          <a:p>
            <a:pPr marL="742950" lvl="1" indent="-285750">
              <a:buFont typeface="Arial" panose="020B0604020202020204" pitchFamily="34" charset="0"/>
              <a:buChar char="•"/>
            </a:pPr>
            <a:endParaRPr lang="en-US" sz="1600" dirty="0">
              <a:solidFill>
                <a:schemeClr val="tx2">
                  <a:lumMod val="50000"/>
                </a:schemeClr>
              </a:solidFill>
            </a:endParaRPr>
          </a:p>
        </p:txBody>
      </p:sp>
      <p:pic>
        <p:nvPicPr>
          <p:cNvPr id="3" name="Picture 2"/>
          <p:cNvPicPr>
            <a:picLocks noChangeAspect="1"/>
          </p:cNvPicPr>
          <p:nvPr/>
        </p:nvPicPr>
        <p:blipFill>
          <a:blip r:embed="rId3"/>
          <a:stretch>
            <a:fillRect/>
          </a:stretch>
        </p:blipFill>
        <p:spPr>
          <a:xfrm>
            <a:off x="432731" y="3420376"/>
            <a:ext cx="2873177" cy="2864294"/>
          </a:xfrm>
          <a:prstGeom prst="rect">
            <a:avLst/>
          </a:prstGeom>
        </p:spPr>
      </p:pic>
      <p:pic>
        <p:nvPicPr>
          <p:cNvPr id="4" name="Picture 3"/>
          <p:cNvPicPr>
            <a:picLocks noChangeAspect="1"/>
          </p:cNvPicPr>
          <p:nvPr/>
        </p:nvPicPr>
        <p:blipFill>
          <a:blip r:embed="rId4"/>
          <a:stretch>
            <a:fillRect/>
          </a:stretch>
        </p:blipFill>
        <p:spPr>
          <a:xfrm>
            <a:off x="3924047" y="3414758"/>
            <a:ext cx="4964162" cy="2988483"/>
          </a:xfrm>
          <a:prstGeom prst="rect">
            <a:avLst/>
          </a:prstGeom>
        </p:spPr>
      </p:pic>
      <p:sp>
        <p:nvSpPr>
          <p:cNvPr id="16390" name="Rectangle 11"/>
          <p:cNvSpPr>
            <a:spLocks noChangeArrowheads="1"/>
          </p:cNvSpPr>
          <p:nvPr/>
        </p:nvSpPr>
        <p:spPr bwMode="auto">
          <a:xfrm>
            <a:off x="2198904" y="3841564"/>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5000"/>
              </a:spcBef>
              <a:buSzPct val="100000"/>
              <a:buFont typeface="Wingdings" panose="05000000000000000000" pitchFamily="2" charset="2"/>
              <a:buChar char="§"/>
              <a:defRPr sz="2000" b="1">
                <a:solidFill>
                  <a:schemeClr val="tx1"/>
                </a:solidFill>
                <a:latin typeface="Arial" panose="020B0604020202020204" pitchFamily="34" charset="0"/>
              </a:defRPr>
            </a:lvl1pPr>
            <a:lvl2pPr marL="742950" indent="-285750" eaLnBrk="0" hangingPunct="0">
              <a:spcBef>
                <a:spcPct val="25000"/>
              </a:spcBef>
              <a:buClr>
                <a:srgbClr val="5B5C5E"/>
              </a:buClr>
              <a:buSzPct val="90000"/>
              <a:buChar char="•"/>
              <a:defRPr sz="2400">
                <a:solidFill>
                  <a:schemeClr val="tx1"/>
                </a:solidFill>
                <a:latin typeface="Arial" panose="020B0604020202020204" pitchFamily="34" charset="0"/>
              </a:defRPr>
            </a:lvl2pPr>
            <a:lvl3pPr marL="1143000" indent="-228600" eaLnBrk="0" hangingPunct="0">
              <a:spcBef>
                <a:spcPct val="25000"/>
              </a:spcBef>
              <a:buClr>
                <a:srgbClr val="C1C2C4"/>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4pPr>
            <a:lvl5pPr marL="20574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9pPr>
          </a:lstStyle>
          <a:p>
            <a:pPr algn="r" eaLnBrk="1" hangingPunct="1">
              <a:spcBef>
                <a:spcPct val="0"/>
              </a:spcBef>
              <a:buSzTx/>
              <a:buFontTx/>
              <a:buNone/>
            </a:pPr>
            <a:r>
              <a:rPr lang="en-US" altLang="en-US" sz="1800" i="1" dirty="0">
                <a:solidFill>
                  <a:schemeClr val="bg1"/>
                </a:solidFill>
              </a:rPr>
              <a:t>682</a:t>
            </a:r>
            <a:endParaRPr lang="en-US" altLang="en-US" sz="1800" dirty="0">
              <a:solidFill>
                <a:schemeClr val="bg1"/>
              </a:solidFill>
            </a:endParaRPr>
          </a:p>
        </p:txBody>
      </p:sp>
      <p:sp>
        <p:nvSpPr>
          <p:cNvPr id="12" name="Rectangle 11"/>
          <p:cNvSpPr>
            <a:spLocks noChangeArrowheads="1"/>
          </p:cNvSpPr>
          <p:nvPr/>
        </p:nvSpPr>
        <p:spPr bwMode="auto">
          <a:xfrm>
            <a:off x="558752" y="5197277"/>
            <a:ext cx="736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5000"/>
              </a:spcBef>
              <a:buSzPct val="100000"/>
              <a:buFont typeface="Wingdings" panose="05000000000000000000" pitchFamily="2" charset="2"/>
              <a:buChar char="§"/>
              <a:defRPr sz="2000" b="1">
                <a:solidFill>
                  <a:schemeClr val="tx1"/>
                </a:solidFill>
                <a:latin typeface="Arial" panose="020B0604020202020204" pitchFamily="34" charset="0"/>
              </a:defRPr>
            </a:lvl1pPr>
            <a:lvl2pPr marL="742950" indent="-285750" eaLnBrk="0" hangingPunct="0">
              <a:spcBef>
                <a:spcPct val="25000"/>
              </a:spcBef>
              <a:buClr>
                <a:srgbClr val="5B5C5E"/>
              </a:buClr>
              <a:buSzPct val="90000"/>
              <a:buChar char="•"/>
              <a:defRPr sz="2400">
                <a:solidFill>
                  <a:schemeClr val="tx1"/>
                </a:solidFill>
                <a:latin typeface="Arial" panose="020B0604020202020204" pitchFamily="34" charset="0"/>
              </a:defRPr>
            </a:lvl2pPr>
            <a:lvl3pPr marL="1143000" indent="-228600" eaLnBrk="0" hangingPunct="0">
              <a:spcBef>
                <a:spcPct val="25000"/>
              </a:spcBef>
              <a:buClr>
                <a:srgbClr val="C1C2C4"/>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4pPr>
            <a:lvl5pPr marL="20574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9pPr>
          </a:lstStyle>
          <a:p>
            <a:pPr algn="r" eaLnBrk="1" hangingPunct="1">
              <a:spcBef>
                <a:spcPct val="0"/>
              </a:spcBef>
              <a:buSzTx/>
              <a:buFontTx/>
              <a:buNone/>
            </a:pPr>
            <a:r>
              <a:rPr lang="en-US" altLang="en-US" sz="1800" i="1" dirty="0">
                <a:solidFill>
                  <a:schemeClr val="bg1"/>
                </a:solidFill>
              </a:rPr>
              <a:t>680B</a:t>
            </a:r>
            <a:endParaRPr lang="en-US" altLang="en-US" sz="1800" dirty="0">
              <a:solidFill>
                <a:schemeClr val="bg1"/>
              </a:solidFill>
            </a:endParaRPr>
          </a:p>
        </p:txBody>
      </p:sp>
      <p:sp>
        <p:nvSpPr>
          <p:cNvPr id="13" name="Rectangle 12"/>
          <p:cNvSpPr>
            <a:spLocks noChangeArrowheads="1"/>
          </p:cNvSpPr>
          <p:nvPr/>
        </p:nvSpPr>
        <p:spPr bwMode="auto">
          <a:xfrm>
            <a:off x="1983551" y="5433530"/>
            <a:ext cx="736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5000"/>
              </a:spcBef>
              <a:buSzPct val="100000"/>
              <a:buFont typeface="Wingdings" panose="05000000000000000000" pitchFamily="2" charset="2"/>
              <a:buChar char="§"/>
              <a:defRPr sz="2000" b="1">
                <a:solidFill>
                  <a:schemeClr val="tx1"/>
                </a:solidFill>
                <a:latin typeface="Arial" panose="020B0604020202020204" pitchFamily="34" charset="0"/>
              </a:defRPr>
            </a:lvl1pPr>
            <a:lvl2pPr marL="742950" indent="-285750" eaLnBrk="0" hangingPunct="0">
              <a:spcBef>
                <a:spcPct val="25000"/>
              </a:spcBef>
              <a:buClr>
                <a:srgbClr val="5B5C5E"/>
              </a:buClr>
              <a:buSzPct val="90000"/>
              <a:buChar char="•"/>
              <a:defRPr sz="2400">
                <a:solidFill>
                  <a:schemeClr val="tx1"/>
                </a:solidFill>
                <a:latin typeface="Arial" panose="020B0604020202020204" pitchFamily="34" charset="0"/>
              </a:defRPr>
            </a:lvl2pPr>
            <a:lvl3pPr marL="1143000" indent="-228600" eaLnBrk="0" hangingPunct="0">
              <a:spcBef>
                <a:spcPct val="25000"/>
              </a:spcBef>
              <a:buClr>
                <a:srgbClr val="C1C2C4"/>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4pPr>
            <a:lvl5pPr marL="20574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9pPr>
          </a:lstStyle>
          <a:p>
            <a:pPr algn="r" eaLnBrk="1" hangingPunct="1">
              <a:spcBef>
                <a:spcPct val="0"/>
              </a:spcBef>
              <a:buSzTx/>
              <a:buFontTx/>
              <a:buNone/>
            </a:pPr>
            <a:r>
              <a:rPr lang="en-US" altLang="en-US" sz="1800" i="1" dirty="0">
                <a:solidFill>
                  <a:schemeClr val="bg1"/>
                </a:solidFill>
              </a:rPr>
              <a:t>680A</a:t>
            </a:r>
            <a:endParaRPr lang="en-US" altLang="en-US" sz="1800" dirty="0">
              <a:solidFill>
                <a:schemeClr val="bg1"/>
              </a:solidFill>
            </a:endParaRPr>
          </a:p>
        </p:txBody>
      </p:sp>
      <p:sp>
        <p:nvSpPr>
          <p:cNvPr id="14" name="TextBox 13">
            <a:extLst>
              <a:ext uri="{FF2B5EF4-FFF2-40B4-BE49-F238E27FC236}">
                <a16:creationId xmlns:a16="http://schemas.microsoft.com/office/drawing/2014/main" id="{28C0E090-FEB6-4815-91E3-7110E184A640}"/>
              </a:ext>
            </a:extLst>
          </p:cNvPr>
          <p:cNvSpPr txBox="1"/>
          <p:nvPr/>
        </p:nvSpPr>
        <p:spPr>
          <a:xfrm>
            <a:off x="6207123" y="4525384"/>
            <a:ext cx="2055076"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b="1" dirty="0">
                <a:solidFill>
                  <a:schemeClr val="bg1"/>
                </a:solidFill>
              </a:rPr>
              <a:t>Flood Tool Assessment Report</a:t>
            </a:r>
          </a:p>
        </p:txBody>
      </p:sp>
      <p:sp>
        <p:nvSpPr>
          <p:cNvPr id="15" name="TextBox 14">
            <a:extLst>
              <a:ext uri="{FF2B5EF4-FFF2-40B4-BE49-F238E27FC236}">
                <a16:creationId xmlns:a16="http://schemas.microsoft.com/office/drawing/2014/main" id="{28C0E090-FEB6-4815-91E3-7110E184A640}"/>
              </a:ext>
            </a:extLst>
          </p:cNvPr>
          <p:cNvSpPr txBox="1"/>
          <p:nvPr/>
        </p:nvSpPr>
        <p:spPr>
          <a:xfrm>
            <a:off x="823036" y="6315996"/>
            <a:ext cx="222254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b="1" dirty="0">
                <a:solidFill>
                  <a:schemeClr val="bg1"/>
                </a:solidFill>
              </a:rPr>
              <a:t>Flood Tool Map View</a:t>
            </a:r>
          </a:p>
        </p:txBody>
      </p:sp>
      <p:sp>
        <p:nvSpPr>
          <p:cNvPr id="16" name="TextBox 15">
            <a:extLst>
              <a:ext uri="{FF2B5EF4-FFF2-40B4-BE49-F238E27FC236}">
                <a16:creationId xmlns:a16="http://schemas.microsoft.com/office/drawing/2014/main" id="{953CC7F6-F7F8-4D52-92C5-CE6C9BD317DE}"/>
              </a:ext>
            </a:extLst>
          </p:cNvPr>
          <p:cNvSpPr txBox="1"/>
          <p:nvPr/>
        </p:nvSpPr>
        <p:spPr>
          <a:xfrm>
            <a:off x="4148617" y="6334780"/>
            <a:ext cx="5029006" cy="523220"/>
          </a:xfrm>
          <a:prstGeom prst="rect">
            <a:avLst/>
          </a:prstGeom>
          <a:noFill/>
        </p:spPr>
        <p:txBody>
          <a:bodyPr wrap="square" rtlCol="0">
            <a:spAutoFit/>
          </a:bodyPr>
          <a:lstStyle/>
          <a:p>
            <a:r>
              <a:rPr lang="en-US" sz="1400" i="1" dirty="0">
                <a:solidFill>
                  <a:schemeClr val="bg1">
                    <a:lumMod val="50000"/>
                  </a:schemeClr>
                </a:solidFill>
              </a:rPr>
              <a:t>The Web Parcel Assessment Reports provide a breakdown of individual building values and characteristics in single parcel </a:t>
            </a:r>
          </a:p>
        </p:txBody>
      </p:sp>
      <p:sp>
        <p:nvSpPr>
          <p:cNvPr id="5" name="Freeform 4"/>
          <p:cNvSpPr/>
          <p:nvPr/>
        </p:nvSpPr>
        <p:spPr>
          <a:xfrm>
            <a:off x="517323" y="3492230"/>
            <a:ext cx="2663621" cy="2704287"/>
          </a:xfrm>
          <a:custGeom>
            <a:avLst/>
            <a:gdLst>
              <a:gd name="connsiteX0" fmla="*/ 58366 w 2548647"/>
              <a:gd name="connsiteY0" fmla="*/ 0 h 2587558"/>
              <a:gd name="connsiteX1" fmla="*/ 2548647 w 2548647"/>
              <a:gd name="connsiteY1" fmla="*/ 321013 h 2587558"/>
              <a:gd name="connsiteX2" fmla="*/ 2500009 w 2548647"/>
              <a:gd name="connsiteY2" fmla="*/ 2587558 h 2587558"/>
              <a:gd name="connsiteX3" fmla="*/ 0 w 2548647"/>
              <a:gd name="connsiteY3" fmla="*/ 2227634 h 2587558"/>
              <a:gd name="connsiteX4" fmla="*/ 58366 w 2548647"/>
              <a:gd name="connsiteY4" fmla="*/ 0 h 2587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8647" h="2587558">
                <a:moveTo>
                  <a:pt x="58366" y="0"/>
                </a:moveTo>
                <a:lnTo>
                  <a:pt x="2548647" y="321013"/>
                </a:lnTo>
                <a:lnTo>
                  <a:pt x="2500009" y="2587558"/>
                </a:lnTo>
                <a:lnTo>
                  <a:pt x="0" y="2227634"/>
                </a:lnTo>
                <a:lnTo>
                  <a:pt x="58366"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noFill/>
            </a:endParaRPr>
          </a:p>
        </p:txBody>
      </p:sp>
      <p:sp>
        <p:nvSpPr>
          <p:cNvPr id="6" name="TextBox 5"/>
          <p:cNvSpPr txBox="1"/>
          <p:nvPr/>
        </p:nvSpPr>
        <p:spPr>
          <a:xfrm>
            <a:off x="823036" y="4540772"/>
            <a:ext cx="2451370" cy="307777"/>
          </a:xfrm>
          <a:prstGeom prst="rect">
            <a:avLst/>
          </a:prstGeom>
          <a:noFill/>
        </p:spPr>
        <p:txBody>
          <a:bodyPr wrap="square" rtlCol="0">
            <a:spAutoFit/>
          </a:bodyPr>
          <a:lstStyle/>
          <a:p>
            <a:r>
              <a:rPr lang="en-US" sz="1400" b="1" dirty="0">
                <a:solidFill>
                  <a:srgbClr val="FFFF00"/>
                </a:solidFill>
              </a:rPr>
              <a:t>PID: 31-15-0054-0215-0000</a:t>
            </a:r>
          </a:p>
        </p:txBody>
      </p:sp>
      <p:sp>
        <p:nvSpPr>
          <p:cNvPr id="17" name="Rectangle 16"/>
          <p:cNvSpPr/>
          <p:nvPr/>
        </p:nvSpPr>
        <p:spPr>
          <a:xfrm>
            <a:off x="3530478" y="5350213"/>
            <a:ext cx="5357729" cy="10530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18" name="TextBox 17"/>
          <p:cNvSpPr txBox="1"/>
          <p:nvPr/>
        </p:nvSpPr>
        <p:spPr>
          <a:xfrm>
            <a:off x="3478693" y="5699763"/>
            <a:ext cx="700391" cy="646331"/>
          </a:xfrm>
          <a:prstGeom prst="rect">
            <a:avLst/>
          </a:prstGeom>
          <a:noFill/>
        </p:spPr>
        <p:txBody>
          <a:bodyPr wrap="square" rtlCol="0">
            <a:spAutoFit/>
          </a:bodyPr>
          <a:lstStyle/>
          <a:p>
            <a:r>
              <a:rPr lang="en-US" sz="1200" dirty="0"/>
              <a:t>682</a:t>
            </a:r>
          </a:p>
          <a:p>
            <a:r>
              <a:rPr lang="en-US" sz="1200" dirty="0"/>
              <a:t>680A</a:t>
            </a:r>
          </a:p>
          <a:p>
            <a:r>
              <a:rPr lang="en-US" sz="1200" dirty="0"/>
              <a:t>680B</a:t>
            </a:r>
          </a:p>
        </p:txBody>
      </p:sp>
    </p:spTree>
    <p:extLst>
      <p:ext uri="{BB962C8B-B14F-4D97-AF65-F5344CB8AC3E}">
        <p14:creationId xmlns:p14="http://schemas.microsoft.com/office/powerpoint/2010/main" val="1121564216"/>
      </p:ext>
    </p:extLst>
  </p:cSld>
  <p:clrMapOvr>
    <a:masterClrMapping/>
  </p:clrMapOvr>
  <p:transition spd="slow"/>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Example Mitigated Structure</a:t>
            </a:r>
            <a:endParaRPr lang="en-US"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A4E9E33-C9B7-4C3F-8AD6-0C933ED16E01}"/>
              </a:ext>
            </a:extLst>
          </p:cNvPr>
          <p:cNvPicPr>
            <a:picLocks noChangeAspect="1"/>
          </p:cNvPicPr>
          <p:nvPr/>
        </p:nvPicPr>
        <p:blipFill>
          <a:blip r:embed="rId3"/>
          <a:stretch>
            <a:fillRect/>
          </a:stretch>
        </p:blipFill>
        <p:spPr>
          <a:xfrm>
            <a:off x="307786" y="1738730"/>
            <a:ext cx="5522772" cy="3369046"/>
          </a:xfrm>
          <a:prstGeom prst="rect">
            <a:avLst/>
          </a:prstGeom>
        </p:spPr>
      </p:pic>
      <p:pic>
        <p:nvPicPr>
          <p:cNvPr id="4" name="Picture 3">
            <a:extLst>
              <a:ext uri="{FF2B5EF4-FFF2-40B4-BE49-F238E27FC236}">
                <a16:creationId xmlns:a16="http://schemas.microsoft.com/office/drawing/2014/main" id="{4EACABEC-A2C5-4B5B-809F-66BA66FCC1F6}"/>
              </a:ext>
            </a:extLst>
          </p:cNvPr>
          <p:cNvPicPr>
            <a:picLocks noChangeAspect="1"/>
          </p:cNvPicPr>
          <p:nvPr/>
        </p:nvPicPr>
        <p:blipFill>
          <a:blip r:embed="rId4"/>
          <a:stretch>
            <a:fillRect/>
          </a:stretch>
        </p:blipFill>
        <p:spPr>
          <a:xfrm>
            <a:off x="6025518" y="1960478"/>
            <a:ext cx="2810696" cy="3174148"/>
          </a:xfrm>
          <a:prstGeom prst="rect">
            <a:avLst/>
          </a:prstGeom>
        </p:spPr>
      </p:pic>
      <p:sp>
        <p:nvSpPr>
          <p:cNvPr id="17" name="TextBox 16">
            <a:extLst>
              <a:ext uri="{FF2B5EF4-FFF2-40B4-BE49-F238E27FC236}">
                <a16:creationId xmlns:a16="http://schemas.microsoft.com/office/drawing/2014/main" id="{0FC30482-0D1C-4F53-BFBE-3587866142D4}"/>
              </a:ext>
            </a:extLst>
          </p:cNvPr>
          <p:cNvSpPr txBox="1"/>
          <p:nvPr/>
        </p:nvSpPr>
        <p:spPr>
          <a:xfrm>
            <a:off x="186619" y="1103366"/>
            <a:ext cx="8770761" cy="369332"/>
          </a:xfrm>
          <a:prstGeom prst="rect">
            <a:avLst/>
          </a:prstGeom>
          <a:solidFill>
            <a:schemeClr val="accent6">
              <a:lumMod val="20000"/>
              <a:lumOff val="80000"/>
            </a:schemeClr>
          </a:solidFill>
        </p:spPr>
        <p:txBody>
          <a:bodyPr wrap="square" rtlCol="0">
            <a:spAutoFit/>
          </a:bodyPr>
          <a:lstStyle/>
          <a:p>
            <a:pPr algn="ctr"/>
            <a:r>
              <a:rPr lang="en-US" dirty="0">
                <a:solidFill>
                  <a:schemeClr val="tx1">
                    <a:lumMod val="75000"/>
                    <a:lumOff val="25000"/>
                  </a:schemeClr>
                </a:solidFill>
              </a:rPr>
              <a:t>Elevated Building on Solid Foundation Walls (Full-Story)</a:t>
            </a:r>
          </a:p>
        </p:txBody>
      </p:sp>
      <p:pic>
        <p:nvPicPr>
          <p:cNvPr id="11" name="Picture 10">
            <a:extLst>
              <a:ext uri="{FF2B5EF4-FFF2-40B4-BE49-F238E27FC236}">
                <a16:creationId xmlns:a16="http://schemas.microsoft.com/office/drawing/2014/main" id="{21E7ED0A-8D64-4170-9615-0BEAC07C539B}"/>
              </a:ext>
            </a:extLst>
          </p:cNvPr>
          <p:cNvPicPr>
            <a:picLocks noChangeAspect="1"/>
          </p:cNvPicPr>
          <p:nvPr/>
        </p:nvPicPr>
        <p:blipFill>
          <a:blip r:embed="rId5"/>
          <a:stretch>
            <a:fillRect/>
          </a:stretch>
        </p:blipFill>
        <p:spPr>
          <a:xfrm>
            <a:off x="307786" y="5316560"/>
            <a:ext cx="2031283" cy="1410426"/>
          </a:xfrm>
          <a:prstGeom prst="rect">
            <a:avLst/>
          </a:prstGeom>
        </p:spPr>
      </p:pic>
      <p:pic>
        <p:nvPicPr>
          <p:cNvPr id="18" name="Picture 17">
            <a:extLst>
              <a:ext uri="{FF2B5EF4-FFF2-40B4-BE49-F238E27FC236}">
                <a16:creationId xmlns:a16="http://schemas.microsoft.com/office/drawing/2014/main" id="{48A45EAB-CC5B-438E-83FE-DFC50182FD5F}"/>
              </a:ext>
            </a:extLst>
          </p:cNvPr>
          <p:cNvPicPr>
            <a:picLocks noChangeAspect="1"/>
          </p:cNvPicPr>
          <p:nvPr/>
        </p:nvPicPr>
        <p:blipFill>
          <a:blip r:embed="rId6"/>
          <a:stretch>
            <a:fillRect/>
          </a:stretch>
        </p:blipFill>
        <p:spPr>
          <a:xfrm>
            <a:off x="2813359" y="5316560"/>
            <a:ext cx="3045992" cy="1411480"/>
          </a:xfrm>
          <a:prstGeom prst="rect">
            <a:avLst/>
          </a:prstGeom>
        </p:spPr>
      </p:pic>
      <p:sp>
        <p:nvSpPr>
          <p:cNvPr id="19" name="Arrow: Down 18">
            <a:extLst>
              <a:ext uri="{FF2B5EF4-FFF2-40B4-BE49-F238E27FC236}">
                <a16:creationId xmlns:a16="http://schemas.microsoft.com/office/drawing/2014/main" id="{8DE9EC94-5221-4498-BD4A-6BC95D450B08}"/>
              </a:ext>
            </a:extLst>
          </p:cNvPr>
          <p:cNvSpPr/>
          <p:nvPr/>
        </p:nvSpPr>
        <p:spPr>
          <a:xfrm rot="17399569">
            <a:off x="1220783" y="6226888"/>
            <a:ext cx="301214" cy="3693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AE79378-10DF-4271-B4D8-B3586BC6E06D}"/>
              </a:ext>
            </a:extLst>
          </p:cNvPr>
          <p:cNvSpPr txBox="1"/>
          <p:nvPr/>
        </p:nvSpPr>
        <p:spPr>
          <a:xfrm>
            <a:off x="1248215" y="5436998"/>
            <a:ext cx="978417" cy="584775"/>
          </a:xfrm>
          <a:prstGeom prst="rect">
            <a:avLst/>
          </a:prstGeom>
          <a:solidFill>
            <a:schemeClr val="bg1">
              <a:lumMod val="85000"/>
            </a:schemeClr>
          </a:solidFill>
        </p:spPr>
        <p:txBody>
          <a:bodyPr wrap="square" rtlCol="0">
            <a:spAutoFit/>
          </a:bodyPr>
          <a:lstStyle/>
          <a:p>
            <a:pPr algn="ctr"/>
            <a:r>
              <a:rPr lang="en-US" sz="1600" dirty="0">
                <a:solidFill>
                  <a:srgbClr val="FF0000"/>
                </a:solidFill>
              </a:rPr>
              <a:t>Walkout Opening</a:t>
            </a:r>
          </a:p>
        </p:txBody>
      </p:sp>
      <p:sp>
        <p:nvSpPr>
          <p:cNvPr id="21" name="TextBox 20">
            <a:extLst>
              <a:ext uri="{FF2B5EF4-FFF2-40B4-BE49-F238E27FC236}">
                <a16:creationId xmlns:a16="http://schemas.microsoft.com/office/drawing/2014/main" id="{0FDA19BE-57BF-44D3-9262-D0214E3F64A0}"/>
              </a:ext>
            </a:extLst>
          </p:cNvPr>
          <p:cNvSpPr txBox="1"/>
          <p:nvPr/>
        </p:nvSpPr>
        <p:spPr>
          <a:xfrm>
            <a:off x="3177642" y="6180795"/>
            <a:ext cx="2131777" cy="338554"/>
          </a:xfrm>
          <a:prstGeom prst="rect">
            <a:avLst/>
          </a:prstGeom>
          <a:solidFill>
            <a:schemeClr val="bg1">
              <a:lumMod val="85000"/>
            </a:schemeClr>
          </a:solidFill>
        </p:spPr>
        <p:txBody>
          <a:bodyPr wrap="square" rtlCol="0">
            <a:spAutoFit/>
          </a:bodyPr>
          <a:lstStyle/>
          <a:p>
            <a:pPr algn="ctr"/>
            <a:r>
              <a:rPr lang="en-US" sz="1600" dirty="0">
                <a:solidFill>
                  <a:srgbClr val="FF0000"/>
                </a:solidFill>
              </a:rPr>
              <a:t>Full-Story Enclosure</a:t>
            </a:r>
          </a:p>
        </p:txBody>
      </p:sp>
      <p:sp>
        <p:nvSpPr>
          <p:cNvPr id="3" name="Rectangle 2"/>
          <p:cNvSpPr/>
          <p:nvPr/>
        </p:nvSpPr>
        <p:spPr>
          <a:xfrm>
            <a:off x="6208468" y="5574567"/>
            <a:ext cx="2627746" cy="553998"/>
          </a:xfrm>
          <a:prstGeom prst="rect">
            <a:avLst/>
          </a:prstGeom>
        </p:spPr>
        <p:txBody>
          <a:bodyPr wrap="square">
            <a:spAutoFit/>
          </a:bodyPr>
          <a:lstStyle/>
          <a:p>
            <a:r>
              <a:rPr lang="en-US" sz="1400" dirty="0"/>
              <a:t>Building </a:t>
            </a:r>
            <a:r>
              <a:rPr lang="en-US" sz="1400" dirty="0">
                <a:hlinkClick r:id="rId7"/>
              </a:rPr>
              <a:t>08-06-0006-0058-0001</a:t>
            </a:r>
            <a:r>
              <a:rPr lang="en-US" sz="1400" dirty="0"/>
              <a:t> on the Elk River in Clay County</a:t>
            </a:r>
            <a:r>
              <a:rPr lang="en-US" sz="1600" b="1" dirty="0"/>
              <a:t> </a:t>
            </a:r>
          </a:p>
        </p:txBody>
      </p:sp>
    </p:spTree>
    <p:extLst>
      <p:ext uri="{BB962C8B-B14F-4D97-AF65-F5344CB8AC3E}">
        <p14:creationId xmlns:p14="http://schemas.microsoft.com/office/powerpoint/2010/main" val="36347365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Potential Structures for Mitigation</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799470" y="951343"/>
            <a:ext cx="7545060" cy="5819610"/>
          </a:xfrm>
          <a:prstGeom prst="rect">
            <a:avLst/>
          </a:prstGeom>
        </p:spPr>
      </p:pic>
      <p:sp>
        <p:nvSpPr>
          <p:cNvPr id="7" name="TextBox 6"/>
          <p:cNvSpPr txBox="1"/>
          <p:nvPr/>
        </p:nvSpPr>
        <p:spPr>
          <a:xfrm>
            <a:off x="5172364" y="6243782"/>
            <a:ext cx="1403927" cy="261610"/>
          </a:xfrm>
          <a:prstGeom prst="rect">
            <a:avLst/>
          </a:prstGeom>
          <a:noFill/>
        </p:spPr>
        <p:txBody>
          <a:bodyPr wrap="square" rtlCol="0">
            <a:spAutoFit/>
          </a:bodyPr>
          <a:lstStyle/>
          <a:p>
            <a:r>
              <a:rPr lang="en-US" sz="1050" dirty="0">
                <a:hlinkClick r:id="rId4"/>
              </a:rPr>
              <a:t>Source Graphic</a:t>
            </a:r>
            <a:endParaRPr lang="en-US" sz="1050" dirty="0"/>
          </a:p>
        </p:txBody>
      </p:sp>
    </p:spTree>
    <p:extLst>
      <p:ext uri="{BB962C8B-B14F-4D97-AF65-F5344CB8AC3E}">
        <p14:creationId xmlns:p14="http://schemas.microsoft.com/office/powerpoint/2010/main" val="33353492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F28B4-63C7-4664-A4BA-1AC3920833A8}"/>
              </a:ext>
            </a:extLst>
          </p:cNvPr>
          <p:cNvPicPr/>
          <p:nvPr/>
        </p:nvPicPr>
        <p:blipFill>
          <a:blip r:embed="rId3"/>
          <a:stretch>
            <a:fillRect/>
          </a:stretch>
        </p:blipFill>
        <p:spPr>
          <a:xfrm>
            <a:off x="527125" y="951474"/>
            <a:ext cx="7874598" cy="5906526"/>
          </a:xfrm>
          <a:prstGeom prst="rect">
            <a:avLst/>
          </a:prstGeom>
        </p:spPr>
      </p:pic>
      <p:sp>
        <p:nvSpPr>
          <p:cNvPr id="5" name="Title 1"/>
          <p:cNvSpPr txBox="1">
            <a:spLocks/>
          </p:cNvSpPr>
          <p:nvPr/>
        </p:nvSpPr>
        <p:spPr>
          <a:xfrm>
            <a:off x="0" y="0"/>
            <a:ext cx="9144000" cy="914399"/>
          </a:xfrm>
          <a:prstGeom prst="rect">
            <a:avLst/>
          </a:prstGeom>
          <a:solidFill>
            <a:schemeClr val="accent6">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FFFF00"/>
                </a:solidFill>
                <a:latin typeface="Arial" panose="020B0604020202020204" pitchFamily="34" charset="0"/>
                <a:cs typeface="Arial" panose="020B0604020202020204" pitchFamily="34" charset="0"/>
              </a:rPr>
              <a:t>Potential Structures for Wet Floodproofing</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5172364" y="6243782"/>
            <a:ext cx="1403927" cy="261610"/>
          </a:xfrm>
          <a:prstGeom prst="rect">
            <a:avLst/>
          </a:prstGeom>
          <a:noFill/>
        </p:spPr>
        <p:txBody>
          <a:bodyPr wrap="square" rtlCol="0">
            <a:spAutoFit/>
          </a:bodyPr>
          <a:lstStyle/>
          <a:p>
            <a:r>
              <a:rPr lang="en-US" sz="1050" dirty="0">
                <a:hlinkClick r:id="rId4"/>
              </a:rPr>
              <a:t>Source Graphic</a:t>
            </a:r>
            <a:endParaRPr lang="en-US" sz="1050" dirty="0"/>
          </a:p>
        </p:txBody>
      </p:sp>
    </p:spTree>
    <p:extLst>
      <p:ext uri="{BB962C8B-B14F-4D97-AF65-F5344CB8AC3E}">
        <p14:creationId xmlns:p14="http://schemas.microsoft.com/office/powerpoint/2010/main" val="222743968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888" y="1047747"/>
            <a:ext cx="8942223" cy="5240491"/>
          </a:xfrm>
          <a:prstGeom prst="rect">
            <a:avLst/>
          </a:prstGeom>
        </p:spPr>
      </p:pic>
      <p:sp>
        <p:nvSpPr>
          <p:cNvPr id="5" name="Title 1"/>
          <p:cNvSpPr txBox="1">
            <a:spLocks/>
          </p:cNvSpPr>
          <p:nvPr/>
        </p:nvSpPr>
        <p:spPr>
          <a:xfrm>
            <a:off x="0" y="1"/>
            <a:ext cx="9144000" cy="914399"/>
          </a:xfrm>
          <a:prstGeom prst="rect">
            <a:avLst/>
          </a:prstGeom>
          <a:solidFill>
            <a:schemeClr val="accent6">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Areas of Mitigation Interests /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Repetitive Loss Areas</a:t>
            </a:r>
          </a:p>
        </p:txBody>
      </p:sp>
      <p:sp>
        <p:nvSpPr>
          <p:cNvPr id="12" name="Rectangle 11"/>
          <p:cNvSpPr/>
          <p:nvPr/>
        </p:nvSpPr>
        <p:spPr>
          <a:xfrm>
            <a:off x="1838325" y="6423326"/>
            <a:ext cx="6496050" cy="276999"/>
          </a:xfrm>
          <a:prstGeom prst="rect">
            <a:avLst/>
          </a:prstGeom>
        </p:spPr>
        <p:txBody>
          <a:bodyPr wrap="square">
            <a:spAutoFit/>
          </a:bodyPr>
          <a:lstStyle/>
          <a:p>
            <a:r>
              <a:rPr lang="en-US" sz="1200" dirty="0">
                <a:hlinkClick r:id="rId4"/>
              </a:rPr>
              <a:t>https://www.mapwv.gov/flood/map/?wkid=102100&amp;x=-8669471&amp;y=4802931&amp;l=9&amp;v=2</a:t>
            </a:r>
            <a:endParaRPr lang="en-US" sz="1200" dirty="0"/>
          </a:p>
        </p:txBody>
      </p:sp>
      <p:sp>
        <p:nvSpPr>
          <p:cNvPr id="13" name="TextBox 12"/>
          <p:cNvSpPr txBox="1"/>
          <p:nvPr/>
        </p:nvSpPr>
        <p:spPr>
          <a:xfrm>
            <a:off x="5981700" y="4752975"/>
            <a:ext cx="2847975" cy="954107"/>
          </a:xfrm>
          <a:prstGeom prst="rect">
            <a:avLst/>
          </a:prstGeom>
          <a:solidFill>
            <a:schemeClr val="accent1">
              <a:lumMod val="20000"/>
              <a:lumOff val="8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sz="1400" dirty="0"/>
              <a:t>Repetitive Loss Areas</a:t>
            </a:r>
          </a:p>
          <a:p>
            <a:pPr marL="285750" indent="-285750">
              <a:buFont typeface="Arial" panose="020B0604020202020204" pitchFamily="34" charset="0"/>
              <a:buChar char="•"/>
            </a:pPr>
            <a:r>
              <a:rPr lang="en-US" sz="1400" dirty="0"/>
              <a:t>Substantial Damage Estimates</a:t>
            </a:r>
          </a:p>
          <a:p>
            <a:pPr marL="285750" indent="-285750">
              <a:buFont typeface="Arial" panose="020B0604020202020204" pitchFamily="34" charset="0"/>
              <a:buChar char="•"/>
            </a:pPr>
            <a:r>
              <a:rPr lang="en-US" sz="1400" dirty="0"/>
              <a:t>High-Water Marks</a:t>
            </a:r>
          </a:p>
          <a:p>
            <a:pPr marL="285750" indent="-285750">
              <a:buFont typeface="Arial" panose="020B0604020202020204" pitchFamily="34" charset="0"/>
              <a:buChar char="•"/>
            </a:pPr>
            <a:r>
              <a:rPr lang="en-US" sz="1400" dirty="0"/>
              <a:t>Buyout Properties</a:t>
            </a:r>
          </a:p>
        </p:txBody>
      </p:sp>
      <p:pic>
        <p:nvPicPr>
          <p:cNvPr id="14" name="Picture 13"/>
          <p:cNvPicPr>
            <a:picLocks noChangeAspect="1"/>
          </p:cNvPicPr>
          <p:nvPr/>
        </p:nvPicPr>
        <p:blipFill>
          <a:blip r:embed="rId5"/>
          <a:stretch>
            <a:fillRect/>
          </a:stretch>
        </p:blipFill>
        <p:spPr>
          <a:xfrm>
            <a:off x="536305" y="4752975"/>
            <a:ext cx="2931726" cy="1247543"/>
          </a:xfrm>
          <a:prstGeom prst="rect">
            <a:avLst/>
          </a:prstGeom>
          <a:ln>
            <a:solidFill>
              <a:schemeClr val="tx1"/>
            </a:solidFill>
          </a:ln>
        </p:spPr>
      </p:pic>
    </p:spTree>
    <p:extLst>
      <p:ext uri="{BB962C8B-B14F-4D97-AF65-F5344CB8AC3E}">
        <p14:creationId xmlns:p14="http://schemas.microsoft.com/office/powerpoint/2010/main" val="4368236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A6A74B-2A29-4163-B53C-4066F1E0CDE8}"/>
              </a:ext>
            </a:extLst>
          </p:cNvPr>
          <p:cNvPicPr>
            <a:picLocks noChangeAspect="1"/>
          </p:cNvPicPr>
          <p:nvPr/>
        </p:nvPicPr>
        <p:blipFill>
          <a:blip r:embed="rId3"/>
          <a:stretch>
            <a:fillRect/>
          </a:stretch>
        </p:blipFill>
        <p:spPr>
          <a:xfrm>
            <a:off x="655028" y="914399"/>
            <a:ext cx="7609686" cy="5804632"/>
          </a:xfrm>
          <a:prstGeom prst="rect">
            <a:avLst/>
          </a:prstGeom>
        </p:spPr>
      </p:pic>
      <p:sp>
        <p:nvSpPr>
          <p:cNvPr id="5" name="Title 1"/>
          <p:cNvSpPr txBox="1">
            <a:spLocks/>
          </p:cNvSpPr>
          <p:nvPr/>
        </p:nvSpPr>
        <p:spPr>
          <a:xfrm>
            <a:off x="0" y="0"/>
            <a:ext cx="9144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Areas of Mitigation (AoMI) Interest</a:t>
            </a:r>
            <a:endParaRPr lang="en-US"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76BEA0B-7DE4-46BA-87C1-48C6E99B416D}"/>
              </a:ext>
            </a:extLst>
          </p:cNvPr>
          <p:cNvSpPr txBox="1"/>
          <p:nvPr/>
        </p:nvSpPr>
        <p:spPr>
          <a:xfrm>
            <a:off x="843828" y="6267399"/>
            <a:ext cx="924162" cy="261610"/>
          </a:xfrm>
          <a:prstGeom prst="rect">
            <a:avLst/>
          </a:prstGeom>
          <a:noFill/>
        </p:spPr>
        <p:txBody>
          <a:bodyPr wrap="square" rtlCol="0">
            <a:spAutoFit/>
          </a:bodyPr>
          <a:lstStyle/>
          <a:p>
            <a:r>
              <a:rPr lang="en-US" sz="1050" dirty="0">
                <a:hlinkClick r:id="rId4"/>
              </a:rPr>
              <a:t>PDF Map</a:t>
            </a:r>
            <a:endParaRPr lang="en-US" sz="1050" dirty="0"/>
          </a:p>
        </p:txBody>
      </p:sp>
      <p:sp>
        <p:nvSpPr>
          <p:cNvPr id="9" name="TextBox 8">
            <a:extLst>
              <a:ext uri="{FF2B5EF4-FFF2-40B4-BE49-F238E27FC236}">
                <a16:creationId xmlns:a16="http://schemas.microsoft.com/office/drawing/2014/main" id="{C7EC0176-8BEF-4424-9945-B37DE95DF1A5}"/>
              </a:ext>
            </a:extLst>
          </p:cNvPr>
          <p:cNvSpPr txBox="1"/>
          <p:nvPr/>
        </p:nvSpPr>
        <p:spPr>
          <a:xfrm>
            <a:off x="5899638" y="1978269"/>
            <a:ext cx="1512277" cy="369332"/>
          </a:xfrm>
          <a:prstGeom prst="rect">
            <a:avLst/>
          </a:prstGeom>
          <a:noFill/>
        </p:spPr>
        <p:txBody>
          <a:bodyPr wrap="square" rtlCol="0">
            <a:spAutoFit/>
          </a:bodyPr>
          <a:lstStyle/>
          <a:p>
            <a:r>
              <a:rPr lang="en-US" i="1" dirty="0">
                <a:solidFill>
                  <a:srgbClr val="FF0000"/>
                </a:solidFill>
              </a:rPr>
              <a:t>In progress</a:t>
            </a:r>
          </a:p>
        </p:txBody>
      </p:sp>
    </p:spTree>
    <p:extLst>
      <p:ext uri="{BB962C8B-B14F-4D97-AF65-F5344CB8AC3E}">
        <p14:creationId xmlns:p14="http://schemas.microsoft.com/office/powerpoint/2010/main" val="8801981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Areas of Mitigation (AoMI) Interest</a:t>
            </a:r>
            <a:endParaRPr lang="en-US"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76BEA0B-7DE4-46BA-87C1-48C6E99B416D}"/>
              </a:ext>
            </a:extLst>
          </p:cNvPr>
          <p:cNvSpPr txBox="1"/>
          <p:nvPr/>
        </p:nvSpPr>
        <p:spPr>
          <a:xfrm>
            <a:off x="6288186" y="6330461"/>
            <a:ext cx="924162" cy="276999"/>
          </a:xfrm>
          <a:prstGeom prst="rect">
            <a:avLst/>
          </a:prstGeom>
          <a:noFill/>
        </p:spPr>
        <p:txBody>
          <a:bodyPr wrap="square" rtlCol="0">
            <a:spAutoFit/>
          </a:bodyPr>
          <a:lstStyle/>
          <a:p>
            <a:r>
              <a:rPr lang="en-US" sz="1200" dirty="0">
                <a:hlinkClick r:id="rId3"/>
              </a:rPr>
              <a:t>PDF Map</a:t>
            </a:r>
            <a:endParaRPr lang="en-US" sz="1200" dirty="0"/>
          </a:p>
        </p:txBody>
      </p:sp>
      <p:pic>
        <p:nvPicPr>
          <p:cNvPr id="2" name="Picture 1"/>
          <p:cNvPicPr>
            <a:picLocks noChangeAspect="1"/>
          </p:cNvPicPr>
          <p:nvPr/>
        </p:nvPicPr>
        <p:blipFill>
          <a:blip r:embed="rId4"/>
          <a:stretch>
            <a:fillRect/>
          </a:stretch>
        </p:blipFill>
        <p:spPr>
          <a:xfrm>
            <a:off x="758757" y="983360"/>
            <a:ext cx="7412477" cy="5719200"/>
          </a:xfrm>
          <a:prstGeom prst="rect">
            <a:avLst/>
          </a:prstGeom>
        </p:spPr>
      </p:pic>
      <p:sp>
        <p:nvSpPr>
          <p:cNvPr id="3" name="TextBox 2"/>
          <p:cNvSpPr txBox="1"/>
          <p:nvPr/>
        </p:nvSpPr>
        <p:spPr>
          <a:xfrm>
            <a:off x="1805432" y="6391632"/>
            <a:ext cx="807396" cy="261610"/>
          </a:xfrm>
          <a:prstGeom prst="rect">
            <a:avLst/>
          </a:prstGeom>
          <a:noFill/>
        </p:spPr>
        <p:txBody>
          <a:bodyPr wrap="square" rtlCol="0">
            <a:spAutoFit/>
          </a:bodyPr>
          <a:lstStyle/>
          <a:p>
            <a:r>
              <a:rPr lang="en-US" sz="1050" dirty="0" smtClean="0">
                <a:hlinkClick r:id="rId5"/>
              </a:rPr>
              <a:t>PDF Map</a:t>
            </a:r>
            <a:endParaRPr lang="en-US" sz="1050" dirty="0"/>
          </a:p>
        </p:txBody>
      </p:sp>
    </p:spTree>
    <p:extLst>
      <p:ext uri="{BB962C8B-B14F-4D97-AF65-F5344CB8AC3E}">
        <p14:creationId xmlns:p14="http://schemas.microsoft.com/office/powerpoint/2010/main" val="29265685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Repetitive Loss Structures</a:t>
            </a:r>
            <a:endParaRPr lang="en-US"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76BEA0B-7DE4-46BA-87C1-48C6E99B416D}"/>
              </a:ext>
            </a:extLst>
          </p:cNvPr>
          <p:cNvSpPr txBox="1"/>
          <p:nvPr/>
        </p:nvSpPr>
        <p:spPr>
          <a:xfrm>
            <a:off x="6288186" y="6330461"/>
            <a:ext cx="924162" cy="276999"/>
          </a:xfrm>
          <a:prstGeom prst="rect">
            <a:avLst/>
          </a:prstGeom>
          <a:noFill/>
        </p:spPr>
        <p:txBody>
          <a:bodyPr wrap="square" rtlCol="0">
            <a:spAutoFit/>
          </a:bodyPr>
          <a:lstStyle/>
          <a:p>
            <a:r>
              <a:rPr lang="en-US" sz="1200" dirty="0">
                <a:hlinkClick r:id="rId3"/>
              </a:rPr>
              <a:t>PDF Map</a:t>
            </a:r>
            <a:endParaRPr lang="en-US" sz="1200" dirty="0"/>
          </a:p>
        </p:txBody>
      </p:sp>
      <p:pic>
        <p:nvPicPr>
          <p:cNvPr id="2" name="Picture 1"/>
          <p:cNvPicPr>
            <a:picLocks noChangeAspect="1"/>
          </p:cNvPicPr>
          <p:nvPr/>
        </p:nvPicPr>
        <p:blipFill>
          <a:blip r:embed="rId4"/>
          <a:stretch>
            <a:fillRect/>
          </a:stretch>
        </p:blipFill>
        <p:spPr>
          <a:xfrm>
            <a:off x="942974" y="914399"/>
            <a:ext cx="7537349" cy="5829301"/>
          </a:xfrm>
          <a:prstGeom prst="rect">
            <a:avLst/>
          </a:prstGeom>
        </p:spPr>
      </p:pic>
      <p:sp>
        <p:nvSpPr>
          <p:cNvPr id="3" name="TextBox 2"/>
          <p:cNvSpPr txBox="1"/>
          <p:nvPr/>
        </p:nvSpPr>
        <p:spPr>
          <a:xfrm>
            <a:off x="1181100" y="6191961"/>
            <a:ext cx="790575" cy="276999"/>
          </a:xfrm>
          <a:prstGeom prst="rect">
            <a:avLst/>
          </a:prstGeom>
          <a:noFill/>
        </p:spPr>
        <p:txBody>
          <a:bodyPr wrap="square" rtlCol="0">
            <a:spAutoFit/>
          </a:bodyPr>
          <a:lstStyle/>
          <a:p>
            <a:r>
              <a:rPr lang="en-US" sz="1200" dirty="0" smtClean="0">
                <a:hlinkClick r:id="rId5"/>
              </a:rPr>
              <a:t>PDF Map</a:t>
            </a:r>
            <a:endParaRPr lang="en-US" sz="1200" dirty="0"/>
          </a:p>
        </p:txBody>
      </p:sp>
    </p:spTree>
    <p:extLst>
      <p:ext uri="{BB962C8B-B14F-4D97-AF65-F5344CB8AC3E}">
        <p14:creationId xmlns:p14="http://schemas.microsoft.com/office/powerpoint/2010/main" val="40181230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85725" y="1171575"/>
            <a:ext cx="8924925" cy="3257550"/>
          </a:xfrm>
          <a:prstGeom prst="rect">
            <a:avLst/>
          </a:prstGeom>
          <a:solidFill>
            <a:srgbClr val="EDE2F6"/>
          </a:solidFill>
        </p:spPr>
        <p:txBody>
          <a:bodyPr wrap="square" rtlCol="0">
            <a:spAutoFit/>
          </a:bodyPr>
          <a:lstStyle/>
          <a:p>
            <a:endParaRPr lang="en-US" dirty="0"/>
          </a:p>
        </p:txBody>
      </p:sp>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Local Community Engagement</a:t>
            </a:r>
          </a:p>
        </p:txBody>
      </p:sp>
      <p:sp>
        <p:nvSpPr>
          <p:cNvPr id="11" name="Rectangle 10"/>
          <p:cNvSpPr/>
          <p:nvPr/>
        </p:nvSpPr>
        <p:spPr>
          <a:xfrm>
            <a:off x="1989137" y="1572802"/>
            <a:ext cx="2968625" cy="584775"/>
          </a:xfrm>
          <a:prstGeom prst="rect">
            <a:avLst/>
          </a:prstGeom>
          <a:solidFill>
            <a:schemeClr val="accent4">
              <a:lumMod val="20000"/>
              <a:lumOff val="80000"/>
            </a:schemeClr>
          </a:solidFill>
        </p:spPr>
        <p:txBody>
          <a:bodyPr wrap="square">
            <a:spAutoFit/>
          </a:bodyPr>
          <a:lstStyle/>
          <a:p>
            <a:pPr algn="ctr"/>
            <a:r>
              <a:rPr lang="en-US" sz="1600" b="1" dirty="0">
                <a:solidFill>
                  <a:srgbClr val="9C5700"/>
                </a:solidFill>
              </a:rPr>
              <a:t>COMMUNITY ENGAGMENT &amp; VERIFICATION</a:t>
            </a:r>
            <a:r>
              <a:rPr lang="en-US" sz="1600" dirty="0"/>
              <a:t> </a:t>
            </a:r>
          </a:p>
        </p:txBody>
      </p:sp>
      <p:sp>
        <p:nvSpPr>
          <p:cNvPr id="17" name="Arrow: Right 1">
            <a:extLst>
              <a:ext uri="{FF2B5EF4-FFF2-40B4-BE49-F238E27FC236}">
                <a16:creationId xmlns:a16="http://schemas.microsoft.com/office/drawing/2014/main" id="{8A14A6C6-2371-4BE3-8E53-1359BDCF3517}"/>
              </a:ext>
            </a:extLst>
          </p:cNvPr>
          <p:cNvSpPr/>
          <p:nvPr/>
        </p:nvSpPr>
        <p:spPr>
          <a:xfrm>
            <a:off x="1409966" y="2854869"/>
            <a:ext cx="514084" cy="443966"/>
          </a:xfrm>
          <a:prstGeom prst="rightArrow">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100" dirty="0"/>
              <a:t>+</a:t>
            </a:r>
          </a:p>
        </p:txBody>
      </p:sp>
      <p:graphicFrame>
        <p:nvGraphicFramePr>
          <p:cNvPr id="19" name="Table 18"/>
          <p:cNvGraphicFramePr>
            <a:graphicFrameLocks noGrp="1"/>
          </p:cNvGraphicFramePr>
          <p:nvPr/>
        </p:nvGraphicFramePr>
        <p:xfrm>
          <a:off x="1989137" y="2307118"/>
          <a:ext cx="3060700" cy="1637410"/>
        </p:xfrm>
        <a:graphic>
          <a:graphicData uri="http://schemas.openxmlformats.org/drawingml/2006/table">
            <a:tbl>
              <a:tblPr/>
              <a:tblGrid>
                <a:gridCol w="3060700">
                  <a:extLst>
                    <a:ext uri="{9D8B030D-6E8A-4147-A177-3AD203B41FA5}">
                      <a16:colId xmlns:a16="http://schemas.microsoft.com/office/drawing/2014/main" val="575226218"/>
                    </a:ext>
                  </a:extLst>
                </a:gridCol>
              </a:tblGrid>
              <a:tr h="285750">
                <a:tc>
                  <a:txBody>
                    <a:bodyPr/>
                    <a:lstStyle/>
                    <a:p>
                      <a:pPr algn="ctr" fontAlgn="ctr"/>
                      <a:r>
                        <a:rPr lang="en-US" sz="1400" b="0" i="0" u="none" strike="noStrike" dirty="0">
                          <a:solidFill>
                            <a:srgbClr val="9C5700"/>
                          </a:solidFill>
                          <a:effectLst/>
                          <a:latin typeface="Calibri" panose="020F0502020204030204" pitchFamily="34" charset="0"/>
                        </a:rPr>
                        <a:t>Floodplain Building Risk Inventory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1044134187"/>
                  </a:ext>
                </a:extLst>
              </a:tr>
              <a:tr h="266700">
                <a:tc>
                  <a:txBody>
                    <a:bodyPr/>
                    <a:lstStyle/>
                    <a:p>
                      <a:pPr algn="ctr" fontAlgn="ctr"/>
                      <a:r>
                        <a:rPr lang="en-US" sz="1400" b="0" i="0" u="none" strike="noStrike">
                          <a:solidFill>
                            <a:srgbClr val="9C5700"/>
                          </a:solidFill>
                          <a:effectLst/>
                          <a:latin typeface="Calibri" panose="020F0502020204030204" pitchFamily="34" charset="0"/>
                        </a:rPr>
                        <a:t>Essential Facilities &amp; Community Assets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3025056170"/>
                  </a:ext>
                </a:extLst>
              </a:tr>
              <a:tr h="338200">
                <a:tc>
                  <a:txBody>
                    <a:bodyPr/>
                    <a:lstStyle/>
                    <a:p>
                      <a:pPr algn="ctr" fontAlgn="ctr"/>
                      <a:r>
                        <a:rPr lang="en-US" sz="1400" b="0" i="0" u="none" strike="noStrike" dirty="0">
                          <a:solidFill>
                            <a:srgbClr val="9C5700"/>
                          </a:solidFill>
                          <a:effectLst/>
                          <a:latin typeface="Calibri" panose="020F0502020204030204" pitchFamily="34" charset="0"/>
                        </a:rPr>
                        <a:t>Mitigated Structures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2685654042"/>
                  </a:ext>
                </a:extLst>
              </a:tr>
              <a:tr h="219075">
                <a:tc>
                  <a:txBody>
                    <a:bodyPr/>
                    <a:lstStyle/>
                    <a:p>
                      <a:pPr algn="ctr" fontAlgn="ctr"/>
                      <a:r>
                        <a:rPr lang="en-US" sz="1400" b="0" i="0" u="none" strike="noStrike">
                          <a:solidFill>
                            <a:srgbClr val="9C5700"/>
                          </a:solidFill>
                          <a:effectLst/>
                          <a:latin typeface="Calibri" panose="020F0502020204030204" pitchFamily="34" charset="0"/>
                        </a:rPr>
                        <a:t>Buyout Properties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1382816954"/>
                  </a:ext>
                </a:extLst>
              </a:tr>
              <a:tr h="285750">
                <a:tc>
                  <a:txBody>
                    <a:bodyPr/>
                    <a:lstStyle/>
                    <a:p>
                      <a:pPr algn="ctr" fontAlgn="ctr"/>
                      <a:r>
                        <a:rPr lang="en-US" sz="1400" b="0" i="0" u="none" strike="noStrike">
                          <a:solidFill>
                            <a:srgbClr val="9C5700"/>
                          </a:solidFill>
                          <a:effectLst/>
                          <a:latin typeface="Calibri" panose="020F0502020204030204" pitchFamily="34" charset="0"/>
                        </a:rPr>
                        <a:t>Areas of Mitigation Interest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2563108245"/>
                  </a:ext>
                </a:extLst>
              </a:tr>
              <a:tr h="238125">
                <a:tc>
                  <a:txBody>
                    <a:bodyPr/>
                    <a:lstStyle/>
                    <a:p>
                      <a:pPr algn="ctr" fontAlgn="ctr"/>
                      <a:r>
                        <a:rPr lang="en-US" sz="1400" b="0" i="0" u="none" strike="noStrike" dirty="0">
                          <a:solidFill>
                            <a:srgbClr val="9C5700"/>
                          </a:solidFill>
                          <a:effectLst/>
                          <a:latin typeface="Calibri" panose="020F0502020204030204" pitchFamily="34" charset="0"/>
                        </a:rPr>
                        <a:t>Other Mitigation Activities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3391534748"/>
                  </a:ext>
                </a:extLst>
              </a:tr>
            </a:tbl>
          </a:graphicData>
        </a:graphic>
      </p:graphicFrame>
      <p:graphicFrame>
        <p:nvGraphicFramePr>
          <p:cNvPr id="23" name="Object 22"/>
          <p:cNvGraphicFramePr>
            <a:graphicFrameLocks noChangeAspect="1"/>
          </p:cNvGraphicFramePr>
          <p:nvPr/>
        </p:nvGraphicFramePr>
        <p:xfrm>
          <a:off x="5729287" y="2719664"/>
          <a:ext cx="1104900" cy="723900"/>
        </p:xfrm>
        <a:graphic>
          <a:graphicData uri="http://schemas.openxmlformats.org/presentationml/2006/ole">
            <mc:AlternateContent xmlns:mc="http://schemas.openxmlformats.org/markup-compatibility/2006">
              <mc:Choice xmlns:v="urn:schemas-microsoft-com:vml" Requires="v">
                <p:oleObj spid="_x0000_s3178" name="Worksheet" r:id="rId4" imgW="1104900" imgH="723954" progId="Excel.Sheet.12">
                  <p:embed/>
                </p:oleObj>
              </mc:Choice>
              <mc:Fallback>
                <p:oleObj name="Worksheet" r:id="rId4" imgW="1104900" imgH="723954" progId="Excel.Sheet.12">
                  <p:embed/>
                  <p:pic>
                    <p:nvPicPr>
                      <p:cNvPr id="23" name="Object 22"/>
                      <p:cNvPicPr/>
                      <p:nvPr/>
                    </p:nvPicPr>
                    <p:blipFill>
                      <a:blip r:embed="rId5"/>
                      <a:stretch>
                        <a:fillRect/>
                      </a:stretch>
                    </p:blipFill>
                    <p:spPr>
                      <a:xfrm>
                        <a:off x="5729287" y="2719664"/>
                        <a:ext cx="1104900" cy="723900"/>
                      </a:xfrm>
                      <a:prstGeom prst="rect">
                        <a:avLst/>
                      </a:prstGeom>
                    </p:spPr>
                  </p:pic>
                </p:oleObj>
              </mc:Fallback>
            </mc:AlternateContent>
          </a:graphicData>
        </a:graphic>
      </p:graphicFrame>
      <p:graphicFrame>
        <p:nvGraphicFramePr>
          <p:cNvPr id="25" name="Object 24"/>
          <p:cNvGraphicFramePr>
            <a:graphicFrameLocks noChangeAspect="1"/>
          </p:cNvGraphicFramePr>
          <p:nvPr/>
        </p:nvGraphicFramePr>
        <p:xfrm>
          <a:off x="135070" y="2719664"/>
          <a:ext cx="1219200" cy="723900"/>
        </p:xfrm>
        <a:graphic>
          <a:graphicData uri="http://schemas.openxmlformats.org/presentationml/2006/ole">
            <mc:AlternateContent xmlns:mc="http://schemas.openxmlformats.org/markup-compatibility/2006">
              <mc:Choice xmlns:v="urn:schemas-microsoft-com:vml" Requires="v">
                <p:oleObj spid="_x0000_s3179" name="Worksheet" r:id="rId6" imgW="1219200" imgH="723954" progId="Excel.Sheet.12">
                  <p:embed/>
                </p:oleObj>
              </mc:Choice>
              <mc:Fallback>
                <p:oleObj name="Worksheet" r:id="rId6" imgW="1219200" imgH="723954" progId="Excel.Sheet.12">
                  <p:embed/>
                  <p:pic>
                    <p:nvPicPr>
                      <p:cNvPr id="25" name="Object 24"/>
                      <p:cNvPicPr/>
                      <p:nvPr/>
                    </p:nvPicPr>
                    <p:blipFill>
                      <a:blip r:embed="rId7"/>
                      <a:stretch>
                        <a:fillRect/>
                      </a:stretch>
                    </p:blipFill>
                    <p:spPr>
                      <a:xfrm>
                        <a:off x="135070" y="2719664"/>
                        <a:ext cx="1219200" cy="723900"/>
                      </a:xfrm>
                      <a:prstGeom prst="rect">
                        <a:avLst/>
                      </a:prstGeom>
                    </p:spPr>
                  </p:pic>
                </p:oleObj>
              </mc:Fallback>
            </mc:AlternateContent>
          </a:graphicData>
        </a:graphic>
      </p:graphicFrame>
      <p:sp>
        <p:nvSpPr>
          <p:cNvPr id="27" name="Arrow: Right 1">
            <a:extLst>
              <a:ext uri="{FF2B5EF4-FFF2-40B4-BE49-F238E27FC236}">
                <a16:creationId xmlns:a16="http://schemas.microsoft.com/office/drawing/2014/main" id="{8A14A6C6-2371-4BE3-8E53-1359BDCF3517}"/>
              </a:ext>
            </a:extLst>
          </p:cNvPr>
          <p:cNvSpPr/>
          <p:nvPr/>
        </p:nvSpPr>
        <p:spPr>
          <a:xfrm>
            <a:off x="5122995" y="2854869"/>
            <a:ext cx="514084" cy="443966"/>
          </a:xfrm>
          <a:prstGeom prst="rightArrow">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8" name="Arrow: Right 1">
            <a:extLst>
              <a:ext uri="{FF2B5EF4-FFF2-40B4-BE49-F238E27FC236}">
                <a16:creationId xmlns:a16="http://schemas.microsoft.com/office/drawing/2014/main" id="{8A14A6C6-2371-4BE3-8E53-1359BDCF3517}"/>
              </a:ext>
            </a:extLst>
          </p:cNvPr>
          <p:cNvSpPr/>
          <p:nvPr/>
        </p:nvSpPr>
        <p:spPr>
          <a:xfrm>
            <a:off x="6878770" y="2854869"/>
            <a:ext cx="514084" cy="443966"/>
          </a:xfrm>
          <a:prstGeom prst="rightArrow">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1" name="Rectangle 30"/>
          <p:cNvSpPr/>
          <p:nvPr/>
        </p:nvSpPr>
        <p:spPr>
          <a:xfrm>
            <a:off x="7513637" y="2627491"/>
            <a:ext cx="1401629" cy="954107"/>
          </a:xfrm>
          <a:prstGeom prst="rect">
            <a:avLst/>
          </a:prstGeom>
          <a:solidFill>
            <a:schemeClr val="bg1">
              <a:lumMod val="95000"/>
            </a:schemeClr>
          </a:solidFill>
          <a:ln>
            <a:solidFill>
              <a:schemeClr val="tx1"/>
            </a:solidFill>
          </a:ln>
        </p:spPr>
        <p:txBody>
          <a:bodyPr wrap="square">
            <a:spAutoFit/>
          </a:bodyPr>
          <a:lstStyle/>
          <a:p>
            <a:pPr algn="ctr"/>
            <a:r>
              <a:rPr lang="en-US" sz="1400" b="1" dirty="0">
                <a:solidFill>
                  <a:srgbClr val="000000"/>
                </a:solidFill>
              </a:rPr>
              <a:t/>
            </a:r>
            <a:br>
              <a:rPr lang="en-US" sz="1400" b="1" dirty="0">
                <a:solidFill>
                  <a:srgbClr val="000000"/>
                </a:solidFill>
              </a:rPr>
            </a:br>
            <a:r>
              <a:rPr lang="en-US" sz="1400" b="1" dirty="0">
                <a:solidFill>
                  <a:srgbClr val="000000"/>
                </a:solidFill>
              </a:rPr>
              <a:t>Local Hazard Mitigation Plan</a:t>
            </a:r>
          </a:p>
          <a:p>
            <a:pPr algn="ctr"/>
            <a:r>
              <a:rPr lang="en-US" sz="1400" dirty="0"/>
              <a:t> </a:t>
            </a:r>
          </a:p>
        </p:txBody>
      </p:sp>
      <p:sp>
        <p:nvSpPr>
          <p:cNvPr id="32" name="Rectangle 31"/>
          <p:cNvSpPr/>
          <p:nvPr/>
        </p:nvSpPr>
        <p:spPr>
          <a:xfrm>
            <a:off x="5947253" y="4711341"/>
            <a:ext cx="2667462" cy="954107"/>
          </a:xfrm>
          <a:prstGeom prst="rect">
            <a:avLst/>
          </a:prstGeom>
          <a:solidFill>
            <a:srgbClr val="F7F7F7"/>
          </a:solidFill>
        </p:spPr>
        <p:txBody>
          <a:bodyPr wrap="square">
            <a:spAutoFit/>
          </a:bodyPr>
          <a:lstStyle/>
          <a:p>
            <a:r>
              <a:rPr lang="en-US" sz="1400" dirty="0">
                <a:solidFill>
                  <a:schemeClr val="tx2">
                    <a:lumMod val="50000"/>
                  </a:schemeClr>
                </a:solidFill>
              </a:rPr>
              <a:t>Primary Objective:  Incorporating Mitigation Actions in Local Hazard Mitigation Planning</a:t>
            </a:r>
          </a:p>
          <a:p>
            <a:endParaRPr lang="en-US" sz="1400" dirty="0">
              <a:solidFill>
                <a:schemeClr val="tx2">
                  <a:lumMod val="50000"/>
                </a:schemeClr>
              </a:solidFill>
            </a:endParaRPr>
          </a:p>
        </p:txBody>
      </p:sp>
      <p:sp>
        <p:nvSpPr>
          <p:cNvPr id="33" name="Rectangle 32"/>
          <p:cNvSpPr/>
          <p:nvPr/>
        </p:nvSpPr>
        <p:spPr>
          <a:xfrm>
            <a:off x="329080" y="4640307"/>
            <a:ext cx="2929687" cy="954107"/>
          </a:xfrm>
          <a:prstGeom prst="rect">
            <a:avLst/>
          </a:prstGeom>
          <a:solidFill>
            <a:srgbClr val="FFF7F7"/>
          </a:solidFill>
        </p:spPr>
        <p:txBody>
          <a:bodyPr wrap="square">
            <a:spAutoFit/>
          </a:bodyPr>
          <a:lstStyle/>
          <a:p>
            <a:r>
              <a:rPr lang="en-US" sz="1400" dirty="0">
                <a:solidFill>
                  <a:srgbClr val="1F3864"/>
                </a:solidFill>
              </a:rPr>
              <a:t>Risk Assessment Data for Community Engagement, Verification, and Identifiable Mitigation Actions incorporated into Local Hazard Plans</a:t>
            </a:r>
            <a:r>
              <a:rPr lang="en-US" sz="1400" dirty="0"/>
              <a:t> </a:t>
            </a:r>
          </a:p>
        </p:txBody>
      </p:sp>
    </p:spTree>
    <p:extLst>
      <p:ext uri="{BB962C8B-B14F-4D97-AF65-F5344CB8AC3E}">
        <p14:creationId xmlns:p14="http://schemas.microsoft.com/office/powerpoint/2010/main" val="2944336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Community Engagement Focus 1-2</a:t>
            </a:r>
            <a:endParaRPr lang="en-US" dirty="0">
              <a:solidFill>
                <a:srgbClr val="FFFF00"/>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nvPr>
        </p:nvGraphicFramePr>
        <p:xfrm>
          <a:off x="205484" y="1047962"/>
          <a:ext cx="8733032" cy="4914488"/>
        </p:xfrm>
        <a:graphic>
          <a:graphicData uri="http://schemas.openxmlformats.org/drawingml/2006/table">
            <a:tbl>
              <a:tblPr/>
              <a:tblGrid>
                <a:gridCol w="1406594">
                  <a:extLst>
                    <a:ext uri="{9D8B030D-6E8A-4147-A177-3AD203B41FA5}">
                      <a16:colId xmlns:a16="http://schemas.microsoft.com/office/drawing/2014/main" val="2270540456"/>
                    </a:ext>
                  </a:extLst>
                </a:gridCol>
                <a:gridCol w="1436953">
                  <a:extLst>
                    <a:ext uri="{9D8B030D-6E8A-4147-A177-3AD203B41FA5}">
                      <a16:colId xmlns:a16="http://schemas.microsoft.com/office/drawing/2014/main" val="1557892636"/>
                    </a:ext>
                  </a:extLst>
                </a:gridCol>
                <a:gridCol w="2460221">
                  <a:extLst>
                    <a:ext uri="{9D8B030D-6E8A-4147-A177-3AD203B41FA5}">
                      <a16:colId xmlns:a16="http://schemas.microsoft.com/office/drawing/2014/main" val="3954293018"/>
                    </a:ext>
                  </a:extLst>
                </a:gridCol>
                <a:gridCol w="501130">
                  <a:extLst>
                    <a:ext uri="{9D8B030D-6E8A-4147-A177-3AD203B41FA5}">
                      <a16:colId xmlns:a16="http://schemas.microsoft.com/office/drawing/2014/main" val="2848562906"/>
                    </a:ext>
                  </a:extLst>
                </a:gridCol>
                <a:gridCol w="513708">
                  <a:extLst>
                    <a:ext uri="{9D8B030D-6E8A-4147-A177-3AD203B41FA5}">
                      <a16:colId xmlns:a16="http://schemas.microsoft.com/office/drawing/2014/main" val="2129499698"/>
                    </a:ext>
                  </a:extLst>
                </a:gridCol>
                <a:gridCol w="482885">
                  <a:extLst>
                    <a:ext uri="{9D8B030D-6E8A-4147-A177-3AD203B41FA5}">
                      <a16:colId xmlns:a16="http://schemas.microsoft.com/office/drawing/2014/main" val="1016813376"/>
                    </a:ext>
                  </a:extLst>
                </a:gridCol>
                <a:gridCol w="462337">
                  <a:extLst>
                    <a:ext uri="{9D8B030D-6E8A-4147-A177-3AD203B41FA5}">
                      <a16:colId xmlns:a16="http://schemas.microsoft.com/office/drawing/2014/main" val="318688977"/>
                    </a:ext>
                  </a:extLst>
                </a:gridCol>
                <a:gridCol w="1469204">
                  <a:extLst>
                    <a:ext uri="{9D8B030D-6E8A-4147-A177-3AD203B41FA5}">
                      <a16:colId xmlns:a16="http://schemas.microsoft.com/office/drawing/2014/main" val="3565961963"/>
                    </a:ext>
                  </a:extLst>
                </a:gridCol>
              </a:tblGrid>
              <a:tr h="58896">
                <a:tc>
                  <a:txBody>
                    <a:bodyPr/>
                    <a:lstStyle/>
                    <a:p>
                      <a:pPr algn="ctr" fontAlgn="ctr"/>
                      <a:endParaRPr lang="en-US" sz="1200" b="0" i="0" u="none" strike="noStrike" dirty="0">
                        <a:solidFill>
                          <a:srgbClr val="000000"/>
                        </a:solidFill>
                        <a:effectLst/>
                        <a:latin typeface="Calibri" panose="020F0502020204030204" pitchFamily="34" charset="0"/>
                      </a:endParaRPr>
                    </a:p>
                  </a:txBody>
                  <a:tcPr marL="6616" marR="6616" marT="661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200" b="1" i="0" u="none" strike="noStrike">
                        <a:solidFill>
                          <a:srgbClr val="000000"/>
                        </a:solidFill>
                        <a:effectLst/>
                        <a:latin typeface="Calibri" panose="020F0502020204030204" pitchFamily="34" charset="0"/>
                      </a:endParaRPr>
                    </a:p>
                  </a:txBody>
                  <a:tcPr marL="6616" marR="6616" marT="661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en-US" sz="1200" b="0" i="0" u="none" strike="noStrike" dirty="0">
                        <a:solidFill>
                          <a:srgbClr val="000000"/>
                        </a:solidFill>
                        <a:effectLst/>
                        <a:latin typeface="Calibri" panose="020F0502020204030204" pitchFamily="34" charset="0"/>
                      </a:endParaRPr>
                    </a:p>
                  </a:txBody>
                  <a:tcPr marL="6616" marR="6616" marT="6616" marB="0">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US" sz="1050" b="0" i="0" u="none" strike="noStrike">
                          <a:solidFill>
                            <a:srgbClr val="000000"/>
                          </a:solidFill>
                          <a:effectLst/>
                          <a:latin typeface="Calibri" panose="020F0502020204030204" pitchFamily="34" charset="0"/>
                        </a:rPr>
                        <a:t>Tables</a:t>
                      </a:r>
                    </a:p>
                  </a:txBody>
                  <a:tcPr marL="6616" marR="6616" marT="66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050" b="0" i="0" u="none" strike="noStrike">
                          <a:solidFill>
                            <a:srgbClr val="000000"/>
                          </a:solidFill>
                          <a:effectLst/>
                          <a:latin typeface="Calibri" panose="020F0502020204030204" pitchFamily="34" charset="0"/>
                        </a:rPr>
                        <a:t>Map</a:t>
                      </a:r>
                    </a:p>
                  </a:txBody>
                  <a:tcPr marL="6616" marR="6616" marT="66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Calibri" panose="020F0502020204030204" pitchFamily="34" charset="0"/>
                        </a:rPr>
                        <a:t>Report</a:t>
                      </a:r>
                    </a:p>
                  </a:txBody>
                  <a:tcPr marL="6616" marR="6616" marT="66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1" i="0" u="none" strike="noStrike">
                        <a:solidFill>
                          <a:srgbClr val="000000"/>
                        </a:solidFill>
                        <a:effectLst/>
                        <a:latin typeface="Calibri" panose="020F0502020204030204" pitchFamily="34" charset="0"/>
                      </a:endParaRPr>
                    </a:p>
                  </a:txBody>
                  <a:tcPr marL="6616" marR="6616" marT="6616"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1516896"/>
                  </a:ext>
                </a:extLst>
              </a:tr>
              <a:tr h="741032">
                <a:tc>
                  <a:txBody>
                    <a:bodyPr/>
                    <a:lstStyle/>
                    <a:p>
                      <a:pPr algn="ctr" fontAlgn="ctr"/>
                      <a:r>
                        <a:rPr lang="en-US" sz="1200" b="1" i="0" u="none" strike="noStrike">
                          <a:solidFill>
                            <a:srgbClr val="FFFFFF"/>
                          </a:solidFill>
                          <a:effectLst/>
                          <a:latin typeface="Calibri" panose="020F0502020204030204" pitchFamily="34" charset="0"/>
                        </a:rPr>
                        <a:t>Primary Focus Areas of Statewide Risk Assessment</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dirty="0">
                          <a:solidFill>
                            <a:srgbClr val="FFFFFF"/>
                          </a:solidFill>
                          <a:effectLst/>
                          <a:latin typeface="Calibri" panose="020F0502020204030204" pitchFamily="34" charset="0"/>
                        </a:rPr>
                        <a:t>Community Engagement</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dirty="0">
                          <a:solidFill>
                            <a:srgbClr val="FFFFFF"/>
                          </a:solidFill>
                          <a:effectLst/>
                          <a:latin typeface="Calibri" panose="020F0502020204030204" pitchFamily="34" charset="0"/>
                        </a:rPr>
                        <a:t>Specific Activities for Mitigation Plan</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100" b="1" i="0" u="none" strike="noStrike" dirty="0">
                          <a:solidFill>
                            <a:srgbClr val="FFFFFF"/>
                          </a:solidFill>
                          <a:effectLst/>
                          <a:latin typeface="Calibri" panose="020F0502020204030204" pitchFamily="34" charset="0"/>
                        </a:rPr>
                        <a:t>Com- munity Level (CL)</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100" b="1" i="0" u="none" strike="noStrike" dirty="0">
                          <a:solidFill>
                            <a:srgbClr val="FFFFFF"/>
                          </a:solidFill>
                          <a:effectLst/>
                          <a:latin typeface="Calibri" panose="020F0502020204030204" pitchFamily="34" charset="0"/>
                        </a:rPr>
                        <a:t>Bldg. (BL) or Feature (FL) Level</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100" b="1" i="0" u="none" strike="noStrike" dirty="0">
                          <a:solidFill>
                            <a:srgbClr val="FFFFFF"/>
                          </a:solidFill>
                          <a:effectLst/>
                          <a:latin typeface="Calibri" panose="020F0502020204030204" pitchFamily="34" charset="0"/>
                        </a:rPr>
                        <a:t>Flood Tool Risk MAP</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100" b="1" i="0" u="none" strike="noStrike" dirty="0" smtClean="0">
                          <a:solidFill>
                            <a:srgbClr val="FFFFFF"/>
                          </a:solidFill>
                          <a:effectLst/>
                          <a:latin typeface="Calibri" panose="020F0502020204030204" pitchFamily="34" charset="0"/>
                        </a:rPr>
                        <a:t>Report</a:t>
                      </a:r>
                      <a:endParaRPr lang="en-US" sz="1100" b="1" i="0" u="none" strike="noStrike" dirty="0">
                        <a:solidFill>
                          <a:srgbClr val="FFFFFF"/>
                        </a:solidFill>
                        <a:effectLst/>
                        <a:latin typeface="Calibri" panose="020F0502020204030204" pitchFamily="34" charset="0"/>
                      </a:endParaRP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dirty="0">
                          <a:solidFill>
                            <a:srgbClr val="FFFFFF"/>
                          </a:solidFill>
                          <a:effectLst/>
                          <a:latin typeface="Calibri" panose="020F0502020204030204" pitchFamily="34" charset="0"/>
                        </a:rPr>
                        <a:t>Include Answers to Questions below in Hazard Mitigation Plan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3297645929"/>
                  </a:ext>
                </a:extLst>
              </a:tr>
              <a:tr h="514753">
                <a:tc rowSpan="3">
                  <a:txBody>
                    <a:bodyPr/>
                    <a:lstStyle/>
                    <a:p>
                      <a:pPr algn="ctr" fontAlgn="ctr"/>
                      <a:r>
                        <a:rPr lang="en-US" sz="1200" b="1" i="0" u="none" strike="noStrike" dirty="0">
                          <a:solidFill>
                            <a:srgbClr val="000000"/>
                          </a:solidFill>
                          <a:effectLst/>
                          <a:latin typeface="Calibri" panose="020F0502020204030204" pitchFamily="34" charset="0"/>
                        </a:rPr>
                        <a:t>Floodplain</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 Building </a:t>
                      </a:r>
                      <a:r>
                        <a:rPr lang="en-US" sz="1200" b="1" i="0" u="none" strike="noStrike" dirty="0" smtClean="0">
                          <a:solidFill>
                            <a:srgbClr val="000000"/>
                          </a:solidFill>
                          <a:effectLst/>
                          <a:latin typeface="Calibri" panose="020F0502020204030204" pitchFamily="34" charset="0"/>
                        </a:rPr>
                        <a:t>Risk Inventory</a:t>
                      </a:r>
                      <a:endParaRPr lang="en-US" sz="1200" b="1" i="0" u="none" strike="noStrike" dirty="0">
                        <a:solidFill>
                          <a:srgbClr val="000000"/>
                        </a:solidFill>
                        <a:effectLst/>
                        <a:latin typeface="Calibri" panose="020F0502020204030204" pitchFamily="34" charset="0"/>
                      </a:endParaRP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3">
                  <a:txBody>
                    <a:bodyPr/>
                    <a:lstStyle/>
                    <a:p>
                      <a:pPr algn="ctr" fontAlgn="ctr"/>
                      <a:r>
                        <a:rPr lang="en-US" sz="1200" b="0" i="0" u="none" strike="noStrike" dirty="0">
                          <a:solidFill>
                            <a:srgbClr val="000000"/>
                          </a:solidFill>
                          <a:effectLst/>
                          <a:latin typeface="Calibri" panose="020F0502020204030204" pitchFamily="34" charset="0"/>
                        </a:rPr>
                        <a:t>Incorporate 1% Annual Chance Floodplain Building Risk Assessment Inventory into Mitigation and NFIP/CRS Management Activities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200" b="0" i="0" u="none" strike="noStrike" dirty="0">
                          <a:solidFill>
                            <a:srgbClr val="FF0000"/>
                          </a:solidFill>
                          <a:effectLst/>
                          <a:latin typeface="Calibri" panose="020F0502020204030204" pitchFamily="34" charset="0"/>
                        </a:rPr>
                        <a:t>For pre-disaster planning and emergency preparedness, preload floodplain structures into FEMA’s Substantial Damage Estimator Tool</a:t>
                      </a:r>
                    </a:p>
                  </a:txBody>
                  <a:tcPr marL="6616" marR="6616" marT="661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3">
                  <a:txBody>
                    <a:bodyPr/>
                    <a:lstStyle/>
                    <a:p>
                      <a:pPr algn="ctr" fontAlgn="ctr"/>
                      <a:r>
                        <a:rPr lang="en-US" sz="1200" b="0" i="0" u="none" strike="noStrike" dirty="0">
                          <a:solidFill>
                            <a:srgbClr val="000000"/>
                          </a:solidFill>
                          <a:effectLst/>
                          <a:latin typeface="Calibri" panose="020F0502020204030204" pitchFamily="34" charset="0"/>
                        </a:rPr>
                        <a:t>For each community, </a:t>
                      </a:r>
                      <a:r>
                        <a:rPr lang="en-US" sz="1200" b="0" i="1" u="none" strike="noStrike" dirty="0">
                          <a:solidFill>
                            <a:srgbClr val="000000"/>
                          </a:solidFill>
                          <a:effectLst/>
                          <a:latin typeface="Calibri" panose="020F0502020204030204" pitchFamily="34" charset="0"/>
                        </a:rPr>
                        <a:t>quantify </a:t>
                      </a:r>
                      <a:r>
                        <a:rPr lang="en-US" sz="1200" b="0" i="0" u="none" strike="noStrike" dirty="0">
                          <a:solidFill>
                            <a:srgbClr val="000000"/>
                          </a:solidFill>
                          <a:effectLst/>
                          <a:latin typeface="Calibri" panose="020F0502020204030204" pitchFamily="34" charset="0"/>
                        </a:rPr>
                        <a:t>the number and </a:t>
                      </a:r>
                      <a:r>
                        <a:rPr lang="en-US" sz="1200" b="0" i="1" u="none" strike="noStrike" dirty="0" smtClean="0">
                          <a:solidFill>
                            <a:srgbClr val="000000"/>
                          </a:solidFill>
                          <a:effectLst/>
                          <a:latin typeface="Calibri" panose="020F0502020204030204" pitchFamily="34" charset="0"/>
                        </a:rPr>
                        <a:t>type </a:t>
                      </a:r>
                      <a:r>
                        <a:rPr lang="en-US" sz="1200" b="0" i="0" u="none" strike="noStrike" dirty="0" smtClean="0">
                          <a:solidFill>
                            <a:srgbClr val="000000"/>
                          </a:solidFill>
                          <a:effectLst/>
                          <a:latin typeface="Calibri" panose="020F0502020204030204" pitchFamily="34" charset="0"/>
                        </a:rPr>
                        <a:t>of </a:t>
                      </a:r>
                      <a:r>
                        <a:rPr lang="en-US" sz="1200" b="0" i="0" u="none" strike="noStrike" dirty="0">
                          <a:solidFill>
                            <a:srgbClr val="000000"/>
                          </a:solidFill>
                          <a:effectLst/>
                          <a:latin typeface="Calibri" panose="020F0502020204030204" pitchFamily="34" charset="0"/>
                        </a:rPr>
                        <a:t>buildings structures at risk for a 1%-annual-chance flood event to include the </a:t>
                      </a:r>
                      <a:r>
                        <a:rPr lang="en-US" sz="1200" b="0" i="1" u="none" strike="noStrike" dirty="0">
                          <a:solidFill>
                            <a:srgbClr val="000000"/>
                          </a:solidFill>
                          <a:effectLst/>
                          <a:latin typeface="Calibri" panose="020F0502020204030204" pitchFamily="34" charset="0"/>
                        </a:rPr>
                        <a:t>degree</a:t>
                      </a:r>
                      <a:r>
                        <a:rPr lang="en-US" sz="1200" b="0" i="0" u="none" strike="noStrike" dirty="0">
                          <a:solidFill>
                            <a:srgbClr val="000000"/>
                          </a:solidFill>
                          <a:effectLst/>
                          <a:latin typeface="Calibri" panose="020F0502020204030204" pitchFamily="34" charset="0"/>
                        </a:rPr>
                        <a:t> of flood risk?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45397537"/>
                  </a:ext>
                </a:extLst>
              </a:tr>
              <a:tr h="291120">
                <a:tc vMerge="1">
                  <a:txBody>
                    <a:bodyPr/>
                    <a:lstStyle/>
                    <a:p>
                      <a:endParaRPr lang="en-US"/>
                    </a:p>
                  </a:txBody>
                  <a:tcPr/>
                </a:tc>
                <a:tc vMerge="1">
                  <a:txBody>
                    <a:bodyPr/>
                    <a:lstStyle/>
                    <a:p>
                      <a:endParaRPr lang="en-US"/>
                    </a:p>
                  </a:txBody>
                  <a:tcPr/>
                </a:tc>
                <a:tc>
                  <a:txBody>
                    <a:bodyPr/>
                    <a:lstStyle/>
                    <a:p>
                      <a:pPr algn="l" fontAlgn="t"/>
                      <a:r>
                        <a:rPr lang="en-US" sz="1200" b="0" i="0" u="none" strike="noStrike" dirty="0">
                          <a:solidFill>
                            <a:srgbClr val="FF0000"/>
                          </a:solidFill>
                          <a:effectLst/>
                          <a:latin typeface="Calibri" panose="020F0502020204030204" pitchFamily="34" charset="0"/>
                        </a:rPr>
                        <a:t>Local outreach to property owners about SFHA changes from new flood studies</a:t>
                      </a:r>
                    </a:p>
                  </a:txBody>
                  <a:tcPr marL="6616" marR="6616" marT="661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endParaRPr lang="en-US"/>
                    </a:p>
                  </a:txBody>
                  <a:tcPr/>
                </a:tc>
                <a:extLst>
                  <a:ext uri="{0D108BD9-81ED-4DB2-BD59-A6C34878D82A}">
                    <a16:rowId xmlns:a16="http://schemas.microsoft.com/office/drawing/2014/main" val="2611643865"/>
                  </a:ext>
                </a:extLst>
              </a:tr>
              <a:tr h="416831">
                <a:tc vMerge="1">
                  <a:txBody>
                    <a:bodyPr/>
                    <a:lstStyle/>
                    <a:p>
                      <a:endParaRPr lang="en-US"/>
                    </a:p>
                  </a:txBody>
                  <a:tcPr/>
                </a:tc>
                <a:tc vMerge="1">
                  <a:txBody>
                    <a:bodyPr/>
                    <a:lstStyle/>
                    <a:p>
                      <a:endParaRPr lang="en-US"/>
                    </a:p>
                  </a:txBody>
                  <a:tcPr/>
                </a:tc>
                <a:tc>
                  <a:txBody>
                    <a:bodyPr/>
                    <a:lstStyle/>
                    <a:p>
                      <a:pPr algn="l" fontAlgn="t"/>
                      <a:r>
                        <a:rPr lang="en-US" sz="1200" b="0" i="0" u="none" strike="noStrike" dirty="0">
                          <a:solidFill>
                            <a:schemeClr val="accent1">
                              <a:lumMod val="50000"/>
                            </a:schemeClr>
                          </a:solidFill>
                          <a:effectLst/>
                          <a:latin typeface="Calibri" panose="020F0502020204030204" pitchFamily="34" charset="0"/>
                        </a:rPr>
                        <a:t>Include Community-Level Flood Risk Assessment Profile of Built Environment into Hazard Mitigation Plan</a:t>
                      </a:r>
                    </a:p>
                  </a:txBody>
                  <a:tcPr marL="6616" marR="6616" marT="661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endParaRPr lang="en-US"/>
                    </a:p>
                  </a:txBody>
                  <a:tcPr/>
                </a:tc>
                <a:extLst>
                  <a:ext uri="{0D108BD9-81ED-4DB2-BD59-A6C34878D82A}">
                    <a16:rowId xmlns:a16="http://schemas.microsoft.com/office/drawing/2014/main" val="3458021777"/>
                  </a:ext>
                </a:extLst>
              </a:tr>
              <a:tr h="277887">
                <a:tc rowSpan="3">
                  <a:txBody>
                    <a:bodyPr/>
                    <a:lstStyle/>
                    <a:p>
                      <a:pPr algn="ctr" fontAlgn="ctr"/>
                      <a:r>
                        <a:rPr lang="en-US" sz="1200" b="1" i="0" u="none" strike="noStrike" dirty="0">
                          <a:solidFill>
                            <a:srgbClr val="000000"/>
                          </a:solidFill>
                          <a:effectLst/>
                          <a:latin typeface="Calibri" panose="020F0502020204030204" pitchFamily="34" charset="0"/>
                        </a:rPr>
                        <a:t>Essential Facilities</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 &amp;</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 Community Assets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rowSpan="3">
                  <a:txBody>
                    <a:bodyPr/>
                    <a:lstStyle/>
                    <a:p>
                      <a:pPr algn="ctr" fontAlgn="ctr"/>
                      <a:r>
                        <a:rPr lang="en-US" sz="1200" b="0" i="0" u="none" strike="noStrike" dirty="0">
                          <a:solidFill>
                            <a:srgbClr val="000000"/>
                          </a:solidFill>
                          <a:effectLst/>
                          <a:latin typeface="Calibri" panose="020F0502020204030204" pitchFamily="34" charset="0"/>
                        </a:rPr>
                        <a:t>Identify Mitigation Actions for Essential Facilities and Community Assets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t"/>
                      <a:r>
                        <a:rPr lang="en-US" sz="1200" b="0" i="0" u="none" strike="noStrike" dirty="0">
                          <a:solidFill>
                            <a:srgbClr val="FF0000"/>
                          </a:solidFill>
                          <a:effectLst/>
                          <a:latin typeface="Calibri" panose="020F0502020204030204" pitchFamily="34" charset="0"/>
                        </a:rPr>
                        <a:t>Confirm essential facilities inventoried in high and moderate risk floodplains</a:t>
                      </a:r>
                    </a:p>
                  </a:txBody>
                  <a:tcPr marL="6616" marR="6616" marT="661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rowSpan="3">
                  <a:txBody>
                    <a:bodyPr/>
                    <a:lstStyle/>
                    <a:p>
                      <a:pPr algn="ctr" fontAlgn="ctr"/>
                      <a:r>
                        <a:rPr lang="en-US" sz="1200" b="0" i="0" u="none" strike="noStrike" dirty="0">
                          <a:solidFill>
                            <a:srgbClr val="000000"/>
                          </a:solidFill>
                          <a:effectLst/>
                          <a:latin typeface="Calibri" panose="020F0502020204030204" pitchFamily="34" charset="0"/>
                        </a:rPr>
                        <a:t>Which </a:t>
                      </a:r>
                      <a:r>
                        <a:rPr lang="en-US" sz="1200" b="0" i="1" u="none" strike="noStrike" dirty="0">
                          <a:solidFill>
                            <a:srgbClr val="000000"/>
                          </a:solidFill>
                          <a:effectLst/>
                          <a:latin typeface="Calibri" panose="020F0502020204030204" pitchFamily="34" charset="0"/>
                        </a:rPr>
                        <a:t>essential facilities</a:t>
                      </a:r>
                      <a:r>
                        <a:rPr lang="en-US" sz="1200" b="0" i="0" u="none" strike="noStrike" dirty="0">
                          <a:solidFill>
                            <a:srgbClr val="000000"/>
                          </a:solidFill>
                          <a:effectLst/>
                          <a:latin typeface="Calibri" panose="020F0502020204030204" pitchFamily="34" charset="0"/>
                        </a:rPr>
                        <a:t> and </a:t>
                      </a:r>
                      <a:r>
                        <a:rPr lang="en-US" sz="1200" b="0" i="1" u="none" strike="noStrike" dirty="0">
                          <a:solidFill>
                            <a:srgbClr val="000000"/>
                          </a:solidFill>
                          <a:effectLst/>
                          <a:latin typeface="Calibri" panose="020F0502020204030204" pitchFamily="34" charset="0"/>
                        </a:rPr>
                        <a:t>community assets</a:t>
                      </a:r>
                      <a:r>
                        <a:rPr lang="en-US" sz="1200" b="0" i="0" u="none" strike="noStrike" dirty="0">
                          <a:solidFill>
                            <a:srgbClr val="000000"/>
                          </a:solidFill>
                          <a:effectLst/>
                          <a:latin typeface="Calibri" panose="020F0502020204030204" pitchFamily="34" charset="0"/>
                        </a:rPr>
                        <a:t> are most vulnerable to flooding? Which facilities can be mitigated?</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775236101"/>
                  </a:ext>
                </a:extLst>
              </a:tr>
              <a:tr h="416831">
                <a:tc vMerge="1">
                  <a:txBody>
                    <a:bodyPr/>
                    <a:lstStyle/>
                    <a:p>
                      <a:endParaRPr lang="en-US"/>
                    </a:p>
                  </a:txBody>
                  <a:tcPr/>
                </a:tc>
                <a:tc vMerge="1">
                  <a:txBody>
                    <a:bodyPr/>
                    <a:lstStyle/>
                    <a:p>
                      <a:endParaRPr lang="en-US"/>
                    </a:p>
                  </a:txBody>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smtClean="0">
                          <a:solidFill>
                            <a:srgbClr val="FF0000"/>
                          </a:solidFill>
                          <a:effectLst/>
                          <a:latin typeface="Calibri" panose="020F0502020204030204" pitchFamily="34" charset="0"/>
                        </a:rPr>
                        <a:t>For mitigation plan, identify a minimum of two (2) mitigation actions for essential facilities and community assets for each county</a:t>
                      </a:r>
                      <a:endParaRPr lang="en-US" sz="1200" b="0" i="0" u="none" strike="noStrike" dirty="0">
                        <a:solidFill>
                          <a:srgbClr val="FF0000"/>
                        </a:solidFill>
                        <a:effectLst/>
                        <a:latin typeface="Calibri" panose="020F0502020204030204" pitchFamily="34" charset="0"/>
                      </a:endParaRPr>
                    </a:p>
                  </a:txBody>
                  <a:tcPr marL="6616" marR="6616" marT="661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vMerge="1">
                  <a:txBody>
                    <a:bodyPr/>
                    <a:lstStyle/>
                    <a:p>
                      <a:endParaRPr lang="en-US"/>
                    </a:p>
                  </a:txBody>
                  <a:tcPr/>
                </a:tc>
                <a:extLst>
                  <a:ext uri="{0D108BD9-81ED-4DB2-BD59-A6C34878D82A}">
                    <a16:rowId xmlns:a16="http://schemas.microsoft.com/office/drawing/2014/main" val="2955633953"/>
                  </a:ext>
                </a:extLst>
              </a:tr>
              <a:tr h="555774">
                <a:tc vMerge="1">
                  <a:txBody>
                    <a:bodyPr/>
                    <a:lstStyle/>
                    <a:p>
                      <a:endParaRPr lang="en-US"/>
                    </a:p>
                  </a:txBody>
                  <a:tcPr/>
                </a:tc>
                <a:tc vMerge="1">
                  <a:txBody>
                    <a:bodyPr/>
                    <a:lstStyle/>
                    <a:p>
                      <a:endParaRPr lang="en-US"/>
                    </a:p>
                  </a:txBody>
                  <a:tcPr/>
                </a:tc>
                <a:tc>
                  <a:txBody>
                    <a:bodyPr/>
                    <a:lstStyle/>
                    <a:p>
                      <a:pPr algn="l" fontAlgn="t"/>
                      <a:r>
                        <a:rPr lang="en-US" sz="1200" b="0" i="0" u="none" strike="noStrike" dirty="0" smtClean="0">
                          <a:solidFill>
                            <a:schemeClr val="accent1">
                              <a:lumMod val="50000"/>
                            </a:schemeClr>
                          </a:solidFill>
                          <a:effectLst/>
                          <a:latin typeface="Calibri" panose="020F0502020204030204" pitchFamily="34" charset="0"/>
                        </a:rPr>
                        <a:t>Incorporate essential facility and community assessment risk assessment tables in hazard mitigation plan</a:t>
                      </a:r>
                      <a:endParaRPr lang="en-US" sz="1200" b="0" i="0" u="none" strike="noStrike" dirty="0">
                        <a:solidFill>
                          <a:schemeClr val="accent1">
                            <a:lumMod val="50000"/>
                          </a:schemeClr>
                        </a:solidFill>
                        <a:effectLst/>
                        <a:latin typeface="Calibri" panose="020F0502020204030204" pitchFamily="34" charset="0"/>
                      </a:endParaRPr>
                    </a:p>
                  </a:txBody>
                  <a:tcPr marL="6616" marR="6616" marT="661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vMerge="1">
                  <a:txBody>
                    <a:bodyPr/>
                    <a:lstStyle/>
                    <a:p>
                      <a:endParaRPr lang="en-US"/>
                    </a:p>
                  </a:txBody>
                  <a:tcPr/>
                </a:tc>
                <a:extLst>
                  <a:ext uri="{0D108BD9-81ED-4DB2-BD59-A6C34878D82A}">
                    <a16:rowId xmlns:a16="http://schemas.microsoft.com/office/drawing/2014/main" val="3710180582"/>
                  </a:ext>
                </a:extLst>
              </a:tr>
            </a:tbl>
          </a:graphicData>
        </a:graphic>
      </p:graphicFrame>
      <p:sp>
        <p:nvSpPr>
          <p:cNvPr id="8" name="TextBox 7"/>
          <p:cNvSpPr txBox="1"/>
          <p:nvPr/>
        </p:nvSpPr>
        <p:spPr>
          <a:xfrm>
            <a:off x="1140431" y="6107230"/>
            <a:ext cx="3154167" cy="369332"/>
          </a:xfrm>
          <a:prstGeom prst="rect">
            <a:avLst/>
          </a:prstGeom>
          <a:noFill/>
        </p:spPr>
        <p:txBody>
          <a:bodyPr wrap="square" rtlCol="0">
            <a:spAutoFit/>
          </a:bodyPr>
          <a:lstStyle/>
          <a:p>
            <a:r>
              <a:rPr lang="en-US" dirty="0" smtClean="0">
                <a:solidFill>
                  <a:srgbClr val="FF0000"/>
                </a:solidFill>
              </a:rPr>
              <a:t>Local Community Engagement</a:t>
            </a:r>
            <a:endParaRPr lang="en-US" dirty="0">
              <a:solidFill>
                <a:srgbClr val="FF0000"/>
              </a:solidFill>
            </a:endParaRPr>
          </a:p>
        </p:txBody>
      </p:sp>
      <p:sp>
        <p:nvSpPr>
          <p:cNvPr id="9" name="TextBox 8"/>
          <p:cNvSpPr txBox="1"/>
          <p:nvPr/>
        </p:nvSpPr>
        <p:spPr>
          <a:xfrm>
            <a:off x="4775770" y="6107230"/>
            <a:ext cx="3751781" cy="369332"/>
          </a:xfrm>
          <a:prstGeom prst="rect">
            <a:avLst/>
          </a:prstGeom>
          <a:noFill/>
        </p:spPr>
        <p:txBody>
          <a:bodyPr wrap="square" rtlCol="0">
            <a:spAutoFit/>
          </a:bodyPr>
          <a:lstStyle/>
          <a:p>
            <a:r>
              <a:rPr lang="en-US" dirty="0" smtClean="0">
                <a:solidFill>
                  <a:schemeClr val="accent1">
                    <a:lumMod val="50000"/>
                  </a:schemeClr>
                </a:solidFill>
              </a:rPr>
              <a:t>Hazard Mitigation Plan Engagement</a:t>
            </a:r>
            <a:endParaRPr lang="en-US" dirty="0">
              <a:solidFill>
                <a:schemeClr val="accent1">
                  <a:lumMod val="50000"/>
                </a:schemeClr>
              </a:solidFill>
            </a:endParaRPr>
          </a:p>
        </p:txBody>
      </p:sp>
    </p:spTree>
    <p:extLst>
      <p:ext uri="{BB962C8B-B14F-4D97-AF65-F5344CB8AC3E}">
        <p14:creationId xmlns:p14="http://schemas.microsoft.com/office/powerpoint/2010/main" val="115113713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Floodplain Building Risk Assessment</a:t>
            </a:r>
          </a:p>
        </p:txBody>
      </p:sp>
      <p:sp>
        <p:nvSpPr>
          <p:cNvPr id="9" name="Rectangle 8"/>
          <p:cNvSpPr/>
          <p:nvPr/>
        </p:nvSpPr>
        <p:spPr>
          <a:xfrm>
            <a:off x="516255" y="1014528"/>
            <a:ext cx="8248650" cy="646331"/>
          </a:xfrm>
          <a:prstGeom prst="rect">
            <a:avLst/>
          </a:prstGeom>
          <a:ln>
            <a:solidFill>
              <a:schemeClr val="tx1"/>
            </a:solidFill>
          </a:ln>
        </p:spPr>
        <p:txBody>
          <a:bodyPr wrap="square">
            <a:spAutoFit/>
          </a:bodyPr>
          <a:lstStyle/>
          <a:p>
            <a:pPr algn="ctr" fontAlgn="ctr"/>
            <a:r>
              <a:rPr lang="en-US" dirty="0" smtClean="0"/>
              <a:t>Incorporate </a:t>
            </a:r>
            <a:r>
              <a:rPr lang="en-US" i="1" dirty="0" smtClean="0"/>
              <a:t>Riverine</a:t>
            </a:r>
            <a:r>
              <a:rPr lang="en-US" dirty="0" smtClean="0"/>
              <a:t> </a:t>
            </a:r>
            <a:r>
              <a:rPr lang="en-US" dirty="0"/>
              <a:t>1% Annual Chance Floodplain Building Inventory </a:t>
            </a:r>
            <a:r>
              <a:rPr lang="en-US" dirty="0" smtClean="0"/>
              <a:t>into</a:t>
            </a:r>
            <a:br>
              <a:rPr lang="en-US" dirty="0" smtClean="0"/>
            </a:br>
            <a:r>
              <a:rPr lang="en-US" b="1" dirty="0" smtClean="0"/>
              <a:t> </a:t>
            </a:r>
            <a:r>
              <a:rPr lang="en-US" b="1" dirty="0"/>
              <a:t>Mitigation </a:t>
            </a:r>
            <a:r>
              <a:rPr lang="en-US" dirty="0"/>
              <a:t>and </a:t>
            </a:r>
            <a:r>
              <a:rPr lang="en-US" b="1" dirty="0"/>
              <a:t>NFIP/CRS Management </a:t>
            </a:r>
            <a:r>
              <a:rPr lang="en-US" b="1" dirty="0" smtClean="0"/>
              <a:t>Activities</a:t>
            </a:r>
            <a:endParaRPr lang="en-US" sz="2000" b="1" i="1" dirty="0">
              <a:solidFill>
                <a:srgbClr val="000000"/>
              </a:solidFill>
              <a:latin typeface="Calibri" panose="020F0502020204030204" pitchFamily="34" charset="0"/>
            </a:endParaRPr>
          </a:p>
        </p:txBody>
      </p:sp>
      <p:sp>
        <p:nvSpPr>
          <p:cNvPr id="2" name="Rectangle 1"/>
          <p:cNvSpPr/>
          <p:nvPr/>
        </p:nvSpPr>
        <p:spPr>
          <a:xfrm>
            <a:off x="516255" y="1760987"/>
            <a:ext cx="8248650" cy="4922886"/>
          </a:xfrm>
          <a:prstGeom prst="rect">
            <a:avLst/>
          </a:prstGeom>
          <a:solidFill>
            <a:srgbClr val="7030A0"/>
          </a:solidFill>
        </p:spPr>
        <p:txBody>
          <a:bodyPr wrap="square">
            <a:spAutoFit/>
          </a:bodyPr>
          <a:lstStyle/>
          <a:p>
            <a:pPr marL="342900" indent="-342900">
              <a:lnSpc>
                <a:spcPct val="107000"/>
              </a:lnSpc>
              <a:buFont typeface="+mj-lt"/>
              <a:buAutoNum type="alphaUcPeriod"/>
            </a:pPr>
            <a:r>
              <a:rPr lang="en-US" sz="14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Include Community-Level Flood Risk Assessment Profile of Built Environment into Hazard Mitigation Plan:</a:t>
            </a:r>
            <a:r>
              <a:rPr lang="en-US" sz="1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Incorporate into hazard mitigation plan community-level floodplain building counts, SFHA future map building conditions, building dollar exposure, building type (Residential/Non-Residential Occupancy Type, Building Year Pre/Post-FIRM), and building damage estimates (Minus Rated Structures, 1% Damage Loss Flood Models) </a:t>
            </a:r>
            <a:endParaRPr lang="en-US" sz="1400" i="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lphaUcPeriod"/>
            </a:pP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lphaUcPeriod"/>
            </a:pPr>
            <a:r>
              <a:rPr lang="en-US" sz="14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Preload Flood Risk Structures into FEMA’s Substantial Damage Estimator Tool:</a:t>
            </a:r>
            <a:r>
              <a:rPr lang="en-US" sz="1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Upload building inventory data into SDE.  The entire statewide flood risk inventory of 98,000 1% floodplain structures can be preloaded into FEMA’s SDE Tool.</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mj-lt"/>
              <a:buAutoNum type="arabicParenR"/>
            </a:pPr>
            <a:r>
              <a:rPr lang="en-US" sz="1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SDE Assessments:  Install FEMA’s Substantial Damage Estimator Tool version 3.0. Preload 1% floodplain countywide residential/non-residential structures into FEMA’s damage estimator software. Communities are eligible for CRS credit for preloaded structures in SDE.  https://www.fema.gov/emergency-managers/risk-management/building-science/substantial-damage-estimator-tool </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mj-lt"/>
              <a:buAutoNum type="arabicParenR"/>
            </a:pPr>
            <a:r>
              <a:rPr lang="en-US" sz="1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As part of pre-disaster planning and emergency readiness, each county should perform a residential and non-residential substantial damage assessment for potential high damage loss structures.  Submit damage estimates and feedback for mitigation plan and maintenance.</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mj-lt"/>
              <a:buAutoNum type="arabicParenR"/>
            </a:pPr>
            <a:r>
              <a:rPr lang="en-US" sz="1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Flood Map Restudy (if applicable).  Prepare community outreach communications for flood restudies (mapped into SFHA, mapped out of SFHA).  Restudied areas require updating floodplain management ordinance and an opportunity to review state model ordinance and incorporate higher standards.</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03253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2021 R9 Floodplain Building Inventory</a:t>
            </a:r>
          </a:p>
        </p:txBody>
      </p:sp>
      <p:sp>
        <p:nvSpPr>
          <p:cNvPr id="8" name="Rectangle 7"/>
          <p:cNvSpPr/>
          <p:nvPr/>
        </p:nvSpPr>
        <p:spPr>
          <a:xfrm>
            <a:off x="818351" y="3765175"/>
            <a:ext cx="2237591" cy="2893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27930" y="1056135"/>
            <a:ext cx="8888139" cy="5759825"/>
          </a:xfrm>
          <a:prstGeom prst="rect">
            <a:avLst/>
          </a:prstGeom>
        </p:spPr>
      </p:pic>
      <p:pic>
        <p:nvPicPr>
          <p:cNvPr id="10" name="Picture 9"/>
          <p:cNvPicPr/>
          <p:nvPr/>
        </p:nvPicPr>
        <p:blipFill>
          <a:blip r:embed="rId4"/>
          <a:stretch>
            <a:fillRect/>
          </a:stretch>
        </p:blipFill>
        <p:spPr>
          <a:xfrm>
            <a:off x="231227" y="5602789"/>
            <a:ext cx="2049518" cy="1134682"/>
          </a:xfrm>
          <a:prstGeom prst="rect">
            <a:avLst/>
          </a:prstGeom>
          <a:ln>
            <a:solidFill>
              <a:schemeClr val="tx1"/>
            </a:solidFill>
          </a:ln>
        </p:spPr>
      </p:pic>
      <p:sp>
        <p:nvSpPr>
          <p:cNvPr id="3" name="TextBox 2"/>
          <p:cNvSpPr txBox="1"/>
          <p:nvPr/>
        </p:nvSpPr>
        <p:spPr>
          <a:xfrm>
            <a:off x="3029114" y="6491250"/>
            <a:ext cx="4829011" cy="246221"/>
          </a:xfrm>
          <a:prstGeom prst="rect">
            <a:avLst/>
          </a:prstGeom>
          <a:solidFill>
            <a:schemeClr val="bg1">
              <a:lumMod val="85000"/>
            </a:schemeClr>
          </a:solidFill>
        </p:spPr>
        <p:txBody>
          <a:bodyPr wrap="square" rtlCol="0">
            <a:spAutoFit/>
          </a:bodyPr>
          <a:lstStyle/>
          <a:p>
            <a:r>
              <a:rPr lang="en-US" sz="1000" dirty="0">
                <a:hlinkClick r:id="rId5"/>
              </a:rPr>
              <a:t>https://www.mapwv.gov/flood/map/?wkid=102100&amp;x=-8680577&amp;y=4786710&amp;l=3&amp;v=2</a:t>
            </a:r>
            <a:endParaRPr lang="en-US" sz="1000" dirty="0"/>
          </a:p>
        </p:txBody>
      </p:sp>
    </p:spTree>
    <p:extLst>
      <p:ext uri="{BB962C8B-B14F-4D97-AF65-F5344CB8AC3E}">
        <p14:creationId xmlns:p14="http://schemas.microsoft.com/office/powerpoint/2010/main" val="25543882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781985" y="1417036"/>
            <a:ext cx="4161990" cy="5111027"/>
          </a:xfrm>
          <a:prstGeom prst="rect">
            <a:avLst/>
          </a:prstGeom>
          <a:solidFill>
            <a:schemeClr val="accent1">
              <a:lumMod val="20000"/>
              <a:lumOff val="80000"/>
            </a:schemeClr>
          </a:solidFill>
        </p:spPr>
        <p:txBody>
          <a:bodyPr wrap="square" rtlCol="0">
            <a:spAutoFit/>
          </a:bodyPr>
          <a:lstStyle/>
          <a:p>
            <a:endParaRPr lang="en-US" dirty="0"/>
          </a:p>
        </p:txBody>
      </p:sp>
      <p:sp>
        <p:nvSpPr>
          <p:cNvPr id="15" name="TextBox 14"/>
          <p:cNvSpPr txBox="1"/>
          <p:nvPr/>
        </p:nvSpPr>
        <p:spPr>
          <a:xfrm>
            <a:off x="190501" y="1417035"/>
            <a:ext cx="4086660" cy="5111027"/>
          </a:xfrm>
          <a:prstGeom prst="rect">
            <a:avLst/>
          </a:prstGeom>
          <a:solidFill>
            <a:schemeClr val="accent1">
              <a:lumMod val="20000"/>
              <a:lumOff val="80000"/>
            </a:schemeClr>
          </a:solidFill>
        </p:spPr>
        <p:txBody>
          <a:bodyPr wrap="square" rtlCol="0">
            <a:spAutoFit/>
          </a:bodyPr>
          <a:lstStyle/>
          <a:p>
            <a:endParaRPr lang="en-US" dirty="0"/>
          </a:p>
        </p:txBody>
      </p:sp>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Preload Structures into SDE</a:t>
            </a:r>
            <a:endParaRPr lang="en-US" dirty="0">
              <a:solidFill>
                <a:srgbClr val="FFFF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5267246" y="2820559"/>
            <a:ext cx="3171904" cy="3507911"/>
          </a:xfrm>
          <a:prstGeom prst="rect">
            <a:avLst/>
          </a:prstGeom>
          <a:ln>
            <a:solidFill>
              <a:schemeClr val="tx1"/>
            </a:solidFill>
          </a:ln>
        </p:spPr>
      </p:pic>
      <p:grpSp>
        <p:nvGrpSpPr>
          <p:cNvPr id="8" name="Group 7"/>
          <p:cNvGrpSpPr/>
          <p:nvPr/>
        </p:nvGrpSpPr>
        <p:grpSpPr>
          <a:xfrm>
            <a:off x="349248" y="4362450"/>
            <a:ext cx="3557170" cy="1951918"/>
            <a:chOff x="4081463" y="3814313"/>
            <a:chExt cx="4582207" cy="2346362"/>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1463" y="3814313"/>
              <a:ext cx="4582207" cy="2346362"/>
            </a:xfrm>
            <a:prstGeom prst="rect">
              <a:avLst/>
            </a:prstGeom>
            <a:ln>
              <a:solidFill>
                <a:schemeClr val="tx1"/>
              </a:solidFill>
            </a:ln>
          </p:spPr>
        </p:pic>
        <p:sp>
          <p:nvSpPr>
            <p:cNvPr id="10" name="Rounded Rectangle 9"/>
            <p:cNvSpPr/>
            <p:nvPr/>
          </p:nvSpPr>
          <p:spPr>
            <a:xfrm>
              <a:off x="7846012" y="5867400"/>
              <a:ext cx="659813" cy="223192"/>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1" name="Picture 10"/>
          <p:cNvPicPr/>
          <p:nvPr/>
        </p:nvPicPr>
        <p:blipFill>
          <a:blip r:embed="rId5">
            <a:extLst>
              <a:ext uri="{28A0092B-C50C-407E-A947-70E740481C1C}">
                <a14:useLocalDpi xmlns:a14="http://schemas.microsoft.com/office/drawing/2010/main" val="0"/>
              </a:ext>
            </a:extLst>
          </a:blip>
          <a:stretch>
            <a:fillRect/>
          </a:stretch>
        </p:blipFill>
        <p:spPr>
          <a:xfrm>
            <a:off x="967636" y="2881264"/>
            <a:ext cx="2364401" cy="1109241"/>
          </a:xfrm>
          <a:prstGeom prst="rect">
            <a:avLst/>
          </a:prstGeom>
        </p:spPr>
      </p:pic>
      <p:sp>
        <p:nvSpPr>
          <p:cNvPr id="4" name="TextBox 3"/>
          <p:cNvSpPr txBox="1"/>
          <p:nvPr/>
        </p:nvSpPr>
        <p:spPr>
          <a:xfrm>
            <a:off x="5238698" y="1518633"/>
            <a:ext cx="3543351" cy="1200329"/>
          </a:xfrm>
          <a:prstGeom prst="rect">
            <a:avLst/>
          </a:prstGeom>
          <a:noFill/>
        </p:spPr>
        <p:txBody>
          <a:bodyPr wrap="square" rtlCol="0">
            <a:spAutoFit/>
          </a:bodyPr>
          <a:lstStyle/>
          <a:p>
            <a:r>
              <a:rPr lang="en-US" b="1" dirty="0" smtClean="0"/>
              <a:t>STEP 2:  </a:t>
            </a:r>
            <a:r>
              <a:rPr lang="en-US" dirty="0" smtClean="0"/>
              <a:t>Community performs practice </a:t>
            </a:r>
            <a:r>
              <a:rPr lang="en-US" b="1" dirty="0" smtClean="0">
                <a:solidFill>
                  <a:schemeClr val="accent1">
                    <a:lumMod val="50000"/>
                  </a:schemeClr>
                </a:solidFill>
              </a:rPr>
              <a:t>Substantial Damage Assessments</a:t>
            </a:r>
            <a:r>
              <a:rPr lang="en-US" dirty="0" smtClean="0">
                <a:solidFill>
                  <a:schemeClr val="accent1">
                    <a:lumMod val="50000"/>
                  </a:schemeClr>
                </a:solidFill>
              </a:rPr>
              <a:t> </a:t>
            </a:r>
            <a:r>
              <a:rPr lang="en-US" dirty="0" smtClean="0"/>
              <a:t>for Residential and Non-Residential Properties</a:t>
            </a:r>
            <a:endParaRPr lang="en-US" dirty="0"/>
          </a:p>
        </p:txBody>
      </p:sp>
      <p:sp>
        <p:nvSpPr>
          <p:cNvPr id="13" name="TextBox 12"/>
          <p:cNvSpPr txBox="1"/>
          <p:nvPr/>
        </p:nvSpPr>
        <p:spPr>
          <a:xfrm>
            <a:off x="349248" y="1518633"/>
            <a:ext cx="3927913" cy="923330"/>
          </a:xfrm>
          <a:prstGeom prst="rect">
            <a:avLst/>
          </a:prstGeom>
          <a:noFill/>
        </p:spPr>
        <p:txBody>
          <a:bodyPr wrap="square" rtlCol="0">
            <a:spAutoFit/>
          </a:bodyPr>
          <a:lstStyle/>
          <a:p>
            <a:r>
              <a:rPr lang="en-US" b="1" dirty="0" smtClean="0"/>
              <a:t>STEP 1: </a:t>
            </a:r>
            <a:r>
              <a:rPr lang="en-US" dirty="0" smtClean="0"/>
              <a:t> Community </a:t>
            </a:r>
            <a:r>
              <a:rPr lang="en-US" b="1" dirty="0" smtClean="0">
                <a:solidFill>
                  <a:schemeClr val="accent1">
                    <a:lumMod val="50000"/>
                  </a:schemeClr>
                </a:solidFill>
              </a:rPr>
              <a:t>preloads Floodplain Properties </a:t>
            </a:r>
            <a:r>
              <a:rPr lang="en-US" dirty="0" smtClean="0"/>
              <a:t>into FEMA’s Substantial Damage Estimator software</a:t>
            </a:r>
            <a:endParaRPr lang="en-US" dirty="0"/>
          </a:p>
        </p:txBody>
      </p:sp>
      <p:sp>
        <p:nvSpPr>
          <p:cNvPr id="14" name="Rectangle 13"/>
          <p:cNvSpPr/>
          <p:nvPr/>
        </p:nvSpPr>
        <p:spPr>
          <a:xfrm>
            <a:off x="190501" y="6509272"/>
            <a:ext cx="4086659" cy="276999"/>
          </a:xfrm>
          <a:prstGeom prst="rect">
            <a:avLst/>
          </a:prstGeom>
        </p:spPr>
        <p:txBody>
          <a:bodyPr wrap="square">
            <a:spAutoFit/>
          </a:bodyPr>
          <a:lstStyle/>
          <a:p>
            <a:r>
              <a:rPr lang="en-US" sz="1200" b="1" i="1" dirty="0" smtClean="0">
                <a:solidFill>
                  <a:schemeClr val="accent1">
                    <a:lumMod val="50000"/>
                  </a:schemeClr>
                </a:solidFill>
                <a:cs typeface="Calibri" panose="020F0502020204030204" pitchFamily="34" charset="0"/>
              </a:rPr>
              <a:t>Greenbrier County has </a:t>
            </a:r>
            <a:r>
              <a:rPr lang="en-US" altLang="en-US" sz="1200" b="1" i="1" dirty="0" smtClean="0">
                <a:solidFill>
                  <a:schemeClr val="accent1">
                    <a:lumMod val="50000"/>
                  </a:schemeClr>
                </a:solidFill>
                <a:ea typeface="Calibri" panose="020F0502020204030204" pitchFamily="34" charset="0"/>
                <a:cs typeface="Calibri" panose="020F0502020204030204" pitchFamily="34" charset="0"/>
              </a:rPr>
              <a:t>2,225 Structures that can be uploaded</a:t>
            </a:r>
            <a:r>
              <a:rPr lang="en-US" sz="1200" b="1" i="1" dirty="0" smtClean="0">
                <a:solidFill>
                  <a:schemeClr val="accent1">
                    <a:lumMod val="50000"/>
                  </a:schemeClr>
                </a:solidFill>
                <a:cs typeface="Calibri" panose="020F0502020204030204" pitchFamily="34" charset="0"/>
              </a:rPr>
              <a:t> </a:t>
            </a:r>
            <a:endParaRPr lang="en-US" sz="1200" dirty="0"/>
          </a:p>
        </p:txBody>
      </p:sp>
      <p:sp>
        <p:nvSpPr>
          <p:cNvPr id="19" name="Rectangle 18"/>
          <p:cNvSpPr/>
          <p:nvPr/>
        </p:nvSpPr>
        <p:spPr>
          <a:xfrm>
            <a:off x="5688414" y="6509272"/>
            <a:ext cx="2643917" cy="307777"/>
          </a:xfrm>
          <a:prstGeom prst="rect">
            <a:avLst/>
          </a:prstGeom>
        </p:spPr>
        <p:txBody>
          <a:bodyPr wrap="square">
            <a:spAutoFit/>
          </a:bodyPr>
          <a:lstStyle/>
          <a:p>
            <a:r>
              <a:rPr lang="en-US" sz="1400" dirty="0" smtClean="0">
                <a:hlinkClick r:id="rId6"/>
              </a:rPr>
              <a:t>SDE Upload Files and Instructions</a:t>
            </a:r>
            <a:endParaRPr lang="en-US" sz="1400" dirty="0"/>
          </a:p>
        </p:txBody>
      </p:sp>
      <p:sp>
        <p:nvSpPr>
          <p:cNvPr id="20" name="Rectangle 19"/>
          <p:cNvSpPr/>
          <p:nvPr/>
        </p:nvSpPr>
        <p:spPr>
          <a:xfrm>
            <a:off x="0" y="950287"/>
            <a:ext cx="8943975" cy="307777"/>
          </a:xfrm>
          <a:prstGeom prst="rect">
            <a:avLst/>
          </a:prstGeom>
        </p:spPr>
        <p:txBody>
          <a:bodyPr wrap="square">
            <a:spAutoFit/>
          </a:bodyPr>
          <a:lstStyle/>
          <a:p>
            <a:pPr algn="ctr" fontAlgn="ctr"/>
            <a:r>
              <a:rPr lang="en-US" sz="1400" i="1" dirty="0">
                <a:solidFill>
                  <a:srgbClr val="000000"/>
                </a:solidFill>
                <a:latin typeface="Calibri" panose="020F0502020204030204" pitchFamily="34" charset="0"/>
              </a:rPr>
              <a:t>Incorporate 1% </a:t>
            </a:r>
            <a:r>
              <a:rPr lang="en-US" sz="1400" i="1" dirty="0" smtClean="0">
                <a:solidFill>
                  <a:srgbClr val="000000"/>
                </a:solidFill>
                <a:latin typeface="Calibri" panose="020F0502020204030204" pitchFamily="34" charset="0"/>
              </a:rPr>
              <a:t>Floodplain </a:t>
            </a:r>
            <a:r>
              <a:rPr lang="en-US" sz="1400" i="1" dirty="0">
                <a:solidFill>
                  <a:srgbClr val="000000"/>
                </a:solidFill>
                <a:latin typeface="Calibri" panose="020F0502020204030204" pitchFamily="34" charset="0"/>
              </a:rPr>
              <a:t>Building Risk Assessment Inventory into </a:t>
            </a:r>
            <a:r>
              <a:rPr lang="en-US" sz="1400" b="1" i="1" dirty="0">
                <a:solidFill>
                  <a:srgbClr val="000000"/>
                </a:solidFill>
                <a:latin typeface="Calibri" panose="020F0502020204030204" pitchFamily="34" charset="0"/>
              </a:rPr>
              <a:t>Mitigation </a:t>
            </a:r>
            <a:r>
              <a:rPr lang="en-US" sz="1400" i="1" dirty="0">
                <a:solidFill>
                  <a:srgbClr val="000000"/>
                </a:solidFill>
                <a:latin typeface="Calibri" panose="020F0502020204030204" pitchFamily="34" charset="0"/>
              </a:rPr>
              <a:t>and </a:t>
            </a:r>
            <a:r>
              <a:rPr lang="en-US" sz="1400" b="1" i="1" dirty="0">
                <a:solidFill>
                  <a:srgbClr val="000000"/>
                </a:solidFill>
                <a:latin typeface="Calibri" panose="020F0502020204030204" pitchFamily="34" charset="0"/>
              </a:rPr>
              <a:t>NFIP/CRS Management </a:t>
            </a:r>
            <a:r>
              <a:rPr lang="en-US" sz="1400" i="1" dirty="0">
                <a:solidFill>
                  <a:srgbClr val="000000"/>
                </a:solidFill>
                <a:latin typeface="Calibri" panose="020F0502020204030204" pitchFamily="34" charset="0"/>
              </a:rPr>
              <a:t>Activities  </a:t>
            </a:r>
          </a:p>
        </p:txBody>
      </p:sp>
    </p:spTree>
    <p:extLst>
      <p:ext uri="{BB962C8B-B14F-4D97-AF65-F5344CB8AC3E}">
        <p14:creationId xmlns:p14="http://schemas.microsoft.com/office/powerpoint/2010/main" val="112550161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679048" y="1215491"/>
            <a:ext cx="4285942" cy="5204358"/>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Flood Study Map Changes</a:t>
            </a:r>
          </a:p>
        </p:txBody>
      </p:sp>
      <p:pic>
        <p:nvPicPr>
          <p:cNvPr id="2" name="Picture 1"/>
          <p:cNvPicPr>
            <a:picLocks noChangeAspect="1"/>
          </p:cNvPicPr>
          <p:nvPr/>
        </p:nvPicPr>
        <p:blipFill>
          <a:blip r:embed="rId4"/>
          <a:stretch>
            <a:fillRect/>
          </a:stretch>
        </p:blipFill>
        <p:spPr>
          <a:xfrm>
            <a:off x="235585" y="1215492"/>
            <a:ext cx="3891548" cy="5204358"/>
          </a:xfrm>
          <a:prstGeom prst="rect">
            <a:avLst/>
          </a:prstGeom>
        </p:spPr>
      </p:pic>
      <p:sp>
        <p:nvSpPr>
          <p:cNvPr id="3" name="TextBox 2"/>
          <p:cNvSpPr txBox="1"/>
          <p:nvPr/>
        </p:nvSpPr>
        <p:spPr>
          <a:xfrm>
            <a:off x="355796" y="6520915"/>
            <a:ext cx="3938802" cy="307777"/>
          </a:xfrm>
          <a:prstGeom prst="rect">
            <a:avLst/>
          </a:prstGeom>
          <a:noFill/>
        </p:spPr>
        <p:txBody>
          <a:bodyPr wrap="square" rtlCol="0">
            <a:spAutoFit/>
          </a:bodyPr>
          <a:lstStyle/>
          <a:p>
            <a:r>
              <a:rPr lang="en-US" sz="1400" dirty="0" smtClean="0">
                <a:hlinkClick r:id="rId5"/>
              </a:rPr>
              <a:t>FEMA Region 3 Toolkit for New Flood Studies</a:t>
            </a:r>
            <a:endParaRPr lang="en-US" sz="1400" dirty="0"/>
          </a:p>
        </p:txBody>
      </p:sp>
      <p:sp>
        <p:nvSpPr>
          <p:cNvPr id="8" name="TextBox 7"/>
          <p:cNvSpPr txBox="1"/>
          <p:nvPr/>
        </p:nvSpPr>
        <p:spPr>
          <a:xfrm>
            <a:off x="4783823" y="6520915"/>
            <a:ext cx="4045852" cy="307777"/>
          </a:xfrm>
          <a:prstGeom prst="rect">
            <a:avLst/>
          </a:prstGeom>
          <a:noFill/>
        </p:spPr>
        <p:txBody>
          <a:bodyPr wrap="square" rtlCol="0">
            <a:spAutoFit/>
          </a:bodyPr>
          <a:lstStyle/>
          <a:p>
            <a:r>
              <a:rPr lang="en-US" sz="1400" dirty="0" smtClean="0">
                <a:hlinkClick r:id="rId6"/>
              </a:rPr>
              <a:t>Mail Merge Template for SFHA Mapped-in Structures</a:t>
            </a:r>
            <a:endParaRPr lang="en-US" sz="1400" dirty="0"/>
          </a:p>
        </p:txBody>
      </p:sp>
      <p:sp>
        <p:nvSpPr>
          <p:cNvPr id="6" name="TextBox 5"/>
          <p:cNvSpPr txBox="1"/>
          <p:nvPr/>
        </p:nvSpPr>
        <p:spPr>
          <a:xfrm>
            <a:off x="7062081" y="1538180"/>
            <a:ext cx="1831904" cy="738664"/>
          </a:xfrm>
          <a:prstGeom prst="rect">
            <a:avLst/>
          </a:prstGeom>
          <a:solidFill>
            <a:srgbClr val="FFC000"/>
          </a:solidFill>
        </p:spPr>
        <p:txBody>
          <a:bodyPr wrap="square" rtlCol="0">
            <a:spAutoFit/>
          </a:bodyPr>
          <a:lstStyle/>
          <a:p>
            <a:r>
              <a:rPr lang="en-US" sz="1400" i="1" dirty="0" smtClean="0"/>
              <a:t>White Sulphur Springs has 68 buildings being mapped into the SFHA</a:t>
            </a:r>
            <a:endParaRPr lang="en-US" sz="1400" i="1" dirty="0"/>
          </a:p>
        </p:txBody>
      </p:sp>
      <p:sp>
        <p:nvSpPr>
          <p:cNvPr id="11" name="Rectangle 10"/>
          <p:cNvSpPr/>
          <p:nvPr/>
        </p:nvSpPr>
        <p:spPr>
          <a:xfrm>
            <a:off x="235585" y="900258"/>
            <a:ext cx="8943975" cy="307777"/>
          </a:xfrm>
          <a:prstGeom prst="rect">
            <a:avLst/>
          </a:prstGeom>
        </p:spPr>
        <p:txBody>
          <a:bodyPr wrap="square">
            <a:spAutoFit/>
          </a:bodyPr>
          <a:lstStyle/>
          <a:p>
            <a:pPr algn="ctr" fontAlgn="ctr"/>
            <a:r>
              <a:rPr lang="en-US" sz="1400" i="1" dirty="0">
                <a:solidFill>
                  <a:srgbClr val="000000"/>
                </a:solidFill>
                <a:latin typeface="Calibri" panose="020F0502020204030204" pitchFamily="34" charset="0"/>
              </a:rPr>
              <a:t>Incorporate 1% </a:t>
            </a:r>
            <a:r>
              <a:rPr lang="en-US" sz="1400" i="1" dirty="0" smtClean="0">
                <a:solidFill>
                  <a:srgbClr val="000000"/>
                </a:solidFill>
                <a:latin typeface="Calibri" panose="020F0502020204030204" pitchFamily="34" charset="0"/>
              </a:rPr>
              <a:t>Floodplain </a:t>
            </a:r>
            <a:r>
              <a:rPr lang="en-US" sz="1400" i="1" dirty="0">
                <a:solidFill>
                  <a:srgbClr val="000000"/>
                </a:solidFill>
                <a:latin typeface="Calibri" panose="020F0502020204030204" pitchFamily="34" charset="0"/>
              </a:rPr>
              <a:t>Building Risk Assessment Inventory into </a:t>
            </a:r>
            <a:r>
              <a:rPr lang="en-US" sz="1400" b="1" i="1" dirty="0">
                <a:solidFill>
                  <a:srgbClr val="000000"/>
                </a:solidFill>
                <a:latin typeface="Calibri" panose="020F0502020204030204" pitchFamily="34" charset="0"/>
              </a:rPr>
              <a:t>Mitigation </a:t>
            </a:r>
            <a:r>
              <a:rPr lang="en-US" sz="1400" i="1" dirty="0">
                <a:solidFill>
                  <a:srgbClr val="000000"/>
                </a:solidFill>
                <a:latin typeface="Calibri" panose="020F0502020204030204" pitchFamily="34" charset="0"/>
              </a:rPr>
              <a:t>and </a:t>
            </a:r>
            <a:r>
              <a:rPr lang="en-US" sz="1400" b="1" i="1" dirty="0">
                <a:solidFill>
                  <a:srgbClr val="000000"/>
                </a:solidFill>
                <a:latin typeface="Calibri" panose="020F0502020204030204" pitchFamily="34" charset="0"/>
              </a:rPr>
              <a:t>NFIP/CRS Management </a:t>
            </a:r>
            <a:r>
              <a:rPr lang="en-US" sz="1400" i="1" dirty="0">
                <a:solidFill>
                  <a:srgbClr val="000000"/>
                </a:solidFill>
                <a:latin typeface="Calibri" panose="020F0502020204030204" pitchFamily="34" charset="0"/>
              </a:rPr>
              <a:t>Activities  </a:t>
            </a:r>
          </a:p>
        </p:txBody>
      </p:sp>
    </p:spTree>
    <p:extLst>
      <p:ext uri="{BB962C8B-B14F-4D97-AF65-F5344CB8AC3E}">
        <p14:creationId xmlns:p14="http://schemas.microsoft.com/office/powerpoint/2010/main" val="381373549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Essential Facilities &amp; Community Assets</a:t>
            </a:r>
          </a:p>
        </p:txBody>
      </p:sp>
      <p:sp>
        <p:nvSpPr>
          <p:cNvPr id="9" name="Rectangle 8"/>
          <p:cNvSpPr/>
          <p:nvPr/>
        </p:nvSpPr>
        <p:spPr>
          <a:xfrm>
            <a:off x="717745" y="1271733"/>
            <a:ext cx="8039100" cy="400110"/>
          </a:xfrm>
          <a:prstGeom prst="rect">
            <a:avLst/>
          </a:prstGeom>
          <a:ln>
            <a:solidFill>
              <a:schemeClr val="tx1"/>
            </a:solidFill>
          </a:ln>
        </p:spPr>
        <p:txBody>
          <a:bodyPr wrap="square">
            <a:spAutoFit/>
          </a:bodyPr>
          <a:lstStyle/>
          <a:p>
            <a:pPr algn="ctr" fontAlgn="ctr"/>
            <a:r>
              <a:rPr lang="en-US" sz="2000" i="1" dirty="0">
                <a:solidFill>
                  <a:srgbClr val="000000"/>
                </a:solidFill>
                <a:latin typeface="Calibri" panose="020F0502020204030204" pitchFamily="34" charset="0"/>
              </a:rPr>
              <a:t>Identify </a:t>
            </a:r>
            <a:r>
              <a:rPr lang="en-US" sz="2000" b="1" i="1" dirty="0">
                <a:solidFill>
                  <a:srgbClr val="000000"/>
                </a:solidFill>
                <a:latin typeface="Calibri" panose="020F0502020204030204" pitchFamily="34" charset="0"/>
              </a:rPr>
              <a:t>Mitigation Actions </a:t>
            </a:r>
            <a:r>
              <a:rPr lang="en-US" sz="2000" i="1" dirty="0">
                <a:solidFill>
                  <a:srgbClr val="000000"/>
                </a:solidFill>
                <a:latin typeface="Calibri" panose="020F0502020204030204" pitchFamily="34" charset="0"/>
              </a:rPr>
              <a:t>for Essential Facilities and Community Assets</a:t>
            </a:r>
          </a:p>
        </p:txBody>
      </p:sp>
      <p:sp>
        <p:nvSpPr>
          <p:cNvPr id="7" name="Rectangle 6"/>
          <p:cNvSpPr/>
          <p:nvPr/>
        </p:nvSpPr>
        <p:spPr>
          <a:xfrm>
            <a:off x="633706" y="2029176"/>
            <a:ext cx="8320171" cy="4476097"/>
          </a:xfrm>
          <a:prstGeom prst="rect">
            <a:avLst/>
          </a:prstGeom>
          <a:solidFill>
            <a:srgbClr val="7030A0"/>
          </a:solidFill>
        </p:spPr>
        <p:txBody>
          <a:bodyPr wrap="square">
            <a:spAutoFit/>
          </a:bodyPr>
          <a:lstStyle/>
          <a:p>
            <a:pPr>
              <a:lnSpc>
                <a:spcPct val="107000"/>
              </a:lnSpc>
            </a:pPr>
            <a:r>
              <a:rPr lang="en-US" sz="2000" b="1"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For </a:t>
            </a:r>
            <a:r>
              <a:rPr lang="en-US" sz="2000" b="1" i="1" dirty="0">
                <a:solidFill>
                  <a:srgbClr val="EDE2F6"/>
                </a:solidFill>
                <a:latin typeface="Calibri" panose="020F0502020204030204" pitchFamily="34" charset="0"/>
                <a:ea typeface="Calibri" panose="020F0502020204030204" pitchFamily="34" charset="0"/>
                <a:cs typeface="Times New Roman" panose="02020603050405020304" pitchFamily="18" charset="0"/>
              </a:rPr>
              <a:t>mitigation </a:t>
            </a:r>
            <a:r>
              <a:rPr lang="en-US" sz="2000" b="1"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plan, </a:t>
            </a:r>
            <a:r>
              <a:rPr lang="en-US" sz="2000" b="1" i="1" dirty="0">
                <a:solidFill>
                  <a:srgbClr val="EDE2F6"/>
                </a:solidFill>
                <a:latin typeface="Calibri" panose="020F0502020204030204" pitchFamily="34" charset="0"/>
                <a:ea typeface="Calibri" panose="020F0502020204030204" pitchFamily="34" charset="0"/>
                <a:cs typeface="Times New Roman" panose="02020603050405020304" pitchFamily="18" charset="0"/>
              </a:rPr>
              <a:t>incorporate a minimum of two (2) identifiable mitigation actions for essential facilities and community assets for each county.</a:t>
            </a:r>
            <a:endParaRPr lang="en-US" sz="2000" dirty="0">
              <a:solidFill>
                <a:srgbClr val="EDE2F6"/>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buFont typeface="+mj-lt"/>
              <a:buAutoNum type="arabicParenR"/>
            </a:pP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Compare </a:t>
            </a:r>
            <a:r>
              <a:rPr lang="en-US" sz="2000" i="1" dirty="0">
                <a:solidFill>
                  <a:srgbClr val="EDE2F6"/>
                </a:solidFill>
                <a:latin typeface="Calibri" panose="020F0502020204030204" pitchFamily="34" charset="0"/>
                <a:ea typeface="Calibri" panose="020F0502020204030204" pitchFamily="34" charset="0"/>
                <a:cs typeface="Times New Roman" panose="02020603050405020304" pitchFamily="18" charset="0"/>
              </a:rPr>
              <a:t>existing essential facilities inventoried to previous plan update and denote any mitigation progress</a:t>
            </a: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a:t>
            </a:r>
            <a:b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br>
            <a:endParaRPr lang="en-US" sz="2000" dirty="0">
              <a:solidFill>
                <a:srgbClr val="EDE2F6"/>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buFont typeface="+mj-lt"/>
              <a:buAutoNum type="arabicParenR"/>
            </a:pP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Review </a:t>
            </a:r>
            <a:r>
              <a:rPr lang="en-US" sz="2000" i="1" dirty="0">
                <a:solidFill>
                  <a:srgbClr val="EDE2F6"/>
                </a:solidFill>
                <a:latin typeface="Calibri" panose="020F0502020204030204" pitchFamily="34" charset="0"/>
                <a:ea typeface="Calibri" panose="020F0502020204030204" pitchFamily="34" charset="0"/>
                <a:cs typeface="Times New Roman" panose="02020603050405020304" pitchFamily="18" charset="0"/>
              </a:rPr>
              <a:t>top statewide building listing of high-value dollar essential facilities/community assets exposure and substantial damage</a:t>
            </a: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a:t>
            </a:r>
            <a:b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b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solidFill>
                <a:srgbClr val="EDE2F6"/>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buFont typeface="+mj-lt"/>
              <a:buAutoNum type="arabicParenR"/>
            </a:pP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Identify </a:t>
            </a:r>
            <a:r>
              <a:rPr lang="en-US" sz="2000" i="1" dirty="0">
                <a:solidFill>
                  <a:srgbClr val="EDE2F6"/>
                </a:solidFill>
                <a:latin typeface="Calibri" panose="020F0502020204030204" pitchFamily="34" charset="0"/>
                <a:ea typeface="Calibri" panose="020F0502020204030204" pitchFamily="34" charset="0"/>
                <a:cs typeface="Times New Roman" panose="02020603050405020304" pitchFamily="18" charset="0"/>
              </a:rPr>
              <a:t>socio-economic effects if key facilities are not restored to original function within days after flood event</a:t>
            </a: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a:t>
            </a:r>
            <a:b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br>
            <a:endParaRPr lang="en-US" sz="2000" dirty="0">
              <a:solidFill>
                <a:srgbClr val="EDE2F6"/>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mj-lt"/>
              <a:buAutoNum type="arabicParenR"/>
            </a:pP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Review </a:t>
            </a:r>
            <a:r>
              <a:rPr lang="en-US" sz="2000" i="1" dirty="0">
                <a:solidFill>
                  <a:srgbClr val="EDE2F6"/>
                </a:solidFill>
                <a:latin typeface="Calibri" panose="020F0502020204030204" pitchFamily="34" charset="0"/>
                <a:ea typeface="Calibri" panose="020F0502020204030204" pitchFamily="34" charset="0"/>
                <a:cs typeface="Times New Roman" panose="02020603050405020304" pitchFamily="18" charset="0"/>
              </a:rPr>
              <a:t>existing emergency action plans</a:t>
            </a: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a:t>
            </a:r>
          </a:p>
          <a:p>
            <a:pPr marL="457200" indent="-457200">
              <a:lnSpc>
                <a:spcPct val="107000"/>
              </a:lnSpc>
              <a:spcAft>
                <a:spcPts val="800"/>
              </a:spcAft>
              <a:buFont typeface="+mj-lt"/>
              <a:buAutoNum type="arabicParenR"/>
            </a:pPr>
            <a:r>
              <a:rPr lang="en-US" sz="2000" i="1" dirty="0" smtClean="0">
                <a:solidFill>
                  <a:srgbClr val="EDE2F6"/>
                </a:solidFill>
                <a:effectLst/>
                <a:latin typeface="Calibri" panose="020F0502020204030204" pitchFamily="34" charset="0"/>
                <a:ea typeface="Calibri" panose="020F0502020204030204" pitchFamily="34" charset="0"/>
                <a:cs typeface="Times New Roman" panose="02020603050405020304" pitchFamily="18" charset="0"/>
              </a:rPr>
              <a:t>Incorporate into CRS Activity 510 Floodplain Management Planning (FMP)</a:t>
            </a:r>
            <a:endParaRPr lang="en-US" sz="2000" dirty="0">
              <a:solidFill>
                <a:srgbClr val="EDE2F6"/>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127985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Community Engagement Focus 3-5</a:t>
            </a:r>
            <a:endParaRPr lang="en-US" dirty="0">
              <a:solidFill>
                <a:srgbClr val="FFFF00"/>
              </a:solidFill>
              <a:latin typeface="Arial" panose="020B0604020202020204" pitchFamily="34" charset="0"/>
              <a:cs typeface="Arial" panose="020B0604020202020204" pitchFamily="34" charset="0"/>
            </a:endParaRPr>
          </a:p>
        </p:txBody>
      </p:sp>
      <p:sp>
        <p:nvSpPr>
          <p:cNvPr id="8" name="TextBox 7"/>
          <p:cNvSpPr txBox="1"/>
          <p:nvPr/>
        </p:nvSpPr>
        <p:spPr>
          <a:xfrm>
            <a:off x="1207106" y="5905219"/>
            <a:ext cx="3154167" cy="369332"/>
          </a:xfrm>
          <a:prstGeom prst="rect">
            <a:avLst/>
          </a:prstGeom>
          <a:noFill/>
        </p:spPr>
        <p:txBody>
          <a:bodyPr wrap="square" rtlCol="0">
            <a:spAutoFit/>
          </a:bodyPr>
          <a:lstStyle/>
          <a:p>
            <a:r>
              <a:rPr lang="en-US" dirty="0" smtClean="0">
                <a:solidFill>
                  <a:srgbClr val="FF0000"/>
                </a:solidFill>
              </a:rPr>
              <a:t>Local Community Engagement</a:t>
            </a:r>
            <a:endParaRPr lang="en-US" dirty="0">
              <a:solidFill>
                <a:srgbClr val="FF0000"/>
              </a:solidFill>
            </a:endParaRPr>
          </a:p>
        </p:txBody>
      </p:sp>
      <p:sp>
        <p:nvSpPr>
          <p:cNvPr id="9" name="TextBox 8"/>
          <p:cNvSpPr txBox="1"/>
          <p:nvPr/>
        </p:nvSpPr>
        <p:spPr>
          <a:xfrm>
            <a:off x="4747195" y="5905219"/>
            <a:ext cx="3751781" cy="369332"/>
          </a:xfrm>
          <a:prstGeom prst="rect">
            <a:avLst/>
          </a:prstGeom>
          <a:noFill/>
        </p:spPr>
        <p:txBody>
          <a:bodyPr wrap="square" rtlCol="0">
            <a:spAutoFit/>
          </a:bodyPr>
          <a:lstStyle/>
          <a:p>
            <a:r>
              <a:rPr lang="en-US" dirty="0" smtClean="0">
                <a:solidFill>
                  <a:schemeClr val="accent1">
                    <a:lumMod val="50000"/>
                  </a:schemeClr>
                </a:solidFill>
              </a:rPr>
              <a:t>Hazard Mitigation Plan Engagement</a:t>
            </a:r>
            <a:endParaRPr lang="en-US" dirty="0">
              <a:solidFill>
                <a:schemeClr val="accent1">
                  <a:lumMod val="50000"/>
                </a:schemeClr>
              </a:solidFill>
            </a:endParaRPr>
          </a:p>
        </p:txBody>
      </p:sp>
      <p:graphicFrame>
        <p:nvGraphicFramePr>
          <p:cNvPr id="2" name="Table 1"/>
          <p:cNvGraphicFramePr>
            <a:graphicFrameLocks noGrp="1"/>
          </p:cNvGraphicFramePr>
          <p:nvPr>
            <p:extLst/>
          </p:nvPr>
        </p:nvGraphicFramePr>
        <p:xfrm>
          <a:off x="155643" y="914400"/>
          <a:ext cx="8813258" cy="4400400"/>
        </p:xfrm>
        <a:graphic>
          <a:graphicData uri="http://schemas.openxmlformats.org/drawingml/2006/table">
            <a:tbl>
              <a:tblPr/>
              <a:tblGrid>
                <a:gridCol w="1079770">
                  <a:extLst>
                    <a:ext uri="{9D8B030D-6E8A-4147-A177-3AD203B41FA5}">
                      <a16:colId xmlns:a16="http://schemas.microsoft.com/office/drawing/2014/main" val="1585419380"/>
                    </a:ext>
                  </a:extLst>
                </a:gridCol>
                <a:gridCol w="1245140">
                  <a:extLst>
                    <a:ext uri="{9D8B030D-6E8A-4147-A177-3AD203B41FA5}">
                      <a16:colId xmlns:a16="http://schemas.microsoft.com/office/drawing/2014/main" val="3269799177"/>
                    </a:ext>
                  </a:extLst>
                </a:gridCol>
                <a:gridCol w="3093396">
                  <a:extLst>
                    <a:ext uri="{9D8B030D-6E8A-4147-A177-3AD203B41FA5}">
                      <a16:colId xmlns:a16="http://schemas.microsoft.com/office/drawing/2014/main" val="4026329847"/>
                    </a:ext>
                  </a:extLst>
                </a:gridCol>
                <a:gridCol w="603115">
                  <a:extLst>
                    <a:ext uri="{9D8B030D-6E8A-4147-A177-3AD203B41FA5}">
                      <a16:colId xmlns:a16="http://schemas.microsoft.com/office/drawing/2014/main" val="1351494353"/>
                    </a:ext>
                  </a:extLst>
                </a:gridCol>
                <a:gridCol w="573427">
                  <a:extLst>
                    <a:ext uri="{9D8B030D-6E8A-4147-A177-3AD203B41FA5}">
                      <a16:colId xmlns:a16="http://schemas.microsoft.com/office/drawing/2014/main" val="4121110312"/>
                    </a:ext>
                  </a:extLst>
                </a:gridCol>
                <a:gridCol w="525798">
                  <a:extLst>
                    <a:ext uri="{9D8B030D-6E8A-4147-A177-3AD203B41FA5}">
                      <a16:colId xmlns:a16="http://schemas.microsoft.com/office/drawing/2014/main" val="4218287642"/>
                    </a:ext>
                  </a:extLst>
                </a:gridCol>
                <a:gridCol w="1692612">
                  <a:extLst>
                    <a:ext uri="{9D8B030D-6E8A-4147-A177-3AD203B41FA5}">
                      <a16:colId xmlns:a16="http://schemas.microsoft.com/office/drawing/2014/main" val="3750448714"/>
                    </a:ext>
                  </a:extLst>
                </a:gridCol>
              </a:tblGrid>
              <a:tr h="145622">
                <a:tc>
                  <a:txBody>
                    <a:bodyPr/>
                    <a:lstStyle/>
                    <a:p>
                      <a:pPr algn="ctr" fontAlgn="ctr"/>
                      <a:endParaRPr lang="en-US" sz="900" b="0" i="0" u="none" strike="noStrike">
                        <a:solidFill>
                          <a:srgbClr val="000000"/>
                        </a:solidFill>
                        <a:effectLst/>
                        <a:latin typeface="Calibri" panose="020F0502020204030204" pitchFamily="34" charset="0"/>
                      </a:endParaRPr>
                    </a:p>
                  </a:txBody>
                  <a:tcPr marL="6934" marR="6934" marT="693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700" b="1" i="0" u="none" strike="noStrike">
                        <a:solidFill>
                          <a:srgbClr val="000000"/>
                        </a:solidFill>
                        <a:effectLst/>
                        <a:latin typeface="Calibri" panose="020F0502020204030204" pitchFamily="34" charset="0"/>
                      </a:endParaRPr>
                    </a:p>
                  </a:txBody>
                  <a:tcPr marL="6934" marR="6934" marT="693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en-US" sz="700" b="0" i="0" u="none" strike="noStrike">
                        <a:solidFill>
                          <a:srgbClr val="000000"/>
                        </a:solidFill>
                        <a:effectLst/>
                        <a:latin typeface="Calibri" panose="020F0502020204030204" pitchFamily="34" charset="0"/>
                      </a:endParaRPr>
                    </a:p>
                  </a:txBody>
                  <a:tcPr marL="6934" marR="6934" marT="6934" marB="0">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US" sz="700" b="0" i="0" u="none" strike="noStrike">
                          <a:solidFill>
                            <a:srgbClr val="000000"/>
                          </a:solidFill>
                          <a:effectLst/>
                          <a:latin typeface="Calibri" panose="020F0502020204030204" pitchFamily="34" charset="0"/>
                        </a:rPr>
                        <a:t>Tables</a:t>
                      </a:r>
                    </a:p>
                  </a:txBody>
                  <a:tcPr marL="6934" marR="6934" marT="69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700" b="0" i="0" u="none" strike="noStrike">
                          <a:solidFill>
                            <a:srgbClr val="000000"/>
                          </a:solidFill>
                          <a:effectLst/>
                          <a:latin typeface="Calibri" panose="020F0502020204030204" pitchFamily="34" charset="0"/>
                        </a:rPr>
                        <a:t>Map</a:t>
                      </a:r>
                    </a:p>
                  </a:txBody>
                  <a:tcPr marL="6934" marR="6934" marT="69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700" b="1" i="0" u="none" strike="noStrike">
                        <a:solidFill>
                          <a:srgbClr val="000000"/>
                        </a:solidFill>
                        <a:effectLst/>
                        <a:latin typeface="Calibri" panose="020F0502020204030204" pitchFamily="34" charset="0"/>
                      </a:endParaRPr>
                    </a:p>
                  </a:txBody>
                  <a:tcPr marL="6934" marR="6934" marT="6934"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2519514"/>
                  </a:ext>
                </a:extLst>
              </a:tr>
              <a:tr h="776650">
                <a:tc>
                  <a:txBody>
                    <a:bodyPr/>
                    <a:lstStyle/>
                    <a:p>
                      <a:pPr algn="ctr" fontAlgn="ctr"/>
                      <a:r>
                        <a:rPr lang="en-US" sz="1200" b="1" i="0" u="none" strike="noStrike" dirty="0">
                          <a:solidFill>
                            <a:srgbClr val="FFFFFF"/>
                          </a:solidFill>
                          <a:effectLst/>
                          <a:latin typeface="Calibri" panose="020F0502020204030204" pitchFamily="34" charset="0"/>
                        </a:rPr>
                        <a:t>Primary Focus Areas of Statewide Risk Assessment</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dirty="0">
                          <a:solidFill>
                            <a:srgbClr val="FFFFFF"/>
                          </a:solidFill>
                          <a:effectLst/>
                          <a:latin typeface="Calibri" panose="020F0502020204030204" pitchFamily="34" charset="0"/>
                        </a:rPr>
                        <a:t>Community Engagement</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a:solidFill>
                            <a:srgbClr val="FFFFFF"/>
                          </a:solidFill>
                          <a:effectLst/>
                          <a:latin typeface="Calibri" panose="020F0502020204030204" pitchFamily="34" charset="0"/>
                        </a:rPr>
                        <a:t>Specific Activities for Mitigation Plan</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a:solidFill>
                            <a:srgbClr val="FFFFFF"/>
                          </a:solidFill>
                          <a:effectLst/>
                          <a:latin typeface="Calibri" panose="020F0502020204030204" pitchFamily="34" charset="0"/>
                        </a:rPr>
                        <a:t>Com- munity Level (CL)</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a:solidFill>
                            <a:srgbClr val="FFFFFF"/>
                          </a:solidFill>
                          <a:effectLst/>
                          <a:latin typeface="Calibri" panose="020F0502020204030204" pitchFamily="34" charset="0"/>
                        </a:rPr>
                        <a:t>Bldg. (BL) or Feature (FL) Level</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a:solidFill>
                            <a:srgbClr val="FFFFFF"/>
                          </a:solidFill>
                          <a:effectLst/>
                          <a:latin typeface="Calibri" panose="020F0502020204030204" pitchFamily="34" charset="0"/>
                        </a:rPr>
                        <a:t>Flood Tool Risk MAP</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a:solidFill>
                            <a:srgbClr val="FFFFFF"/>
                          </a:solidFill>
                          <a:effectLst/>
                          <a:latin typeface="Calibri" panose="020F0502020204030204" pitchFamily="34" charset="0"/>
                        </a:rPr>
                        <a:t>Include Answers to Questions below in Hazard Mitigation Plan </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3159286984"/>
                  </a:ext>
                </a:extLst>
              </a:tr>
              <a:tr h="291244">
                <a:tc rowSpan="2">
                  <a:txBody>
                    <a:bodyPr/>
                    <a:lstStyle/>
                    <a:p>
                      <a:pPr algn="ctr" fontAlgn="ctr"/>
                      <a:r>
                        <a:rPr lang="en-US" sz="1200" b="1" i="0" u="none" strike="noStrike">
                          <a:solidFill>
                            <a:srgbClr val="000000"/>
                          </a:solidFill>
                          <a:effectLst/>
                          <a:latin typeface="Calibri" panose="020F0502020204030204" pitchFamily="34" charset="0"/>
                        </a:rPr>
                        <a:t>Mitigated Structures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n-US" sz="1200" b="0" i="0" u="none" strike="noStrike" dirty="0">
                          <a:solidFill>
                            <a:srgbClr val="000000"/>
                          </a:solidFill>
                          <a:effectLst/>
                          <a:latin typeface="Calibri" panose="020F0502020204030204" pitchFamily="34" charset="0"/>
                        </a:rPr>
                        <a:t>Validate Mitigated Structures and Post-FIRM Development </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200" b="0" i="0" u="none" strike="noStrike" dirty="0">
                          <a:solidFill>
                            <a:srgbClr val="FF0000"/>
                          </a:solidFill>
                          <a:effectLst/>
                          <a:latin typeface="Calibri" panose="020F0502020204030204" pitchFamily="34" charset="0"/>
                        </a:rPr>
                        <a:t>Determine if Post-FIRM minus-rated structures are mitigated</a:t>
                      </a:r>
                    </a:p>
                  </a:txBody>
                  <a:tcPr marL="6934" marR="6934" marT="69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n-US" sz="1200" b="0" i="0" u="none" strike="noStrike">
                          <a:solidFill>
                            <a:srgbClr val="000000"/>
                          </a:solidFill>
                          <a:effectLst/>
                          <a:latin typeface="Calibri" panose="020F0502020204030204" pitchFamily="34" charset="0"/>
                        </a:rPr>
                        <a:t>Which </a:t>
                      </a:r>
                      <a:r>
                        <a:rPr lang="en-US" sz="1200" b="0" i="1" u="none" strike="noStrike">
                          <a:solidFill>
                            <a:srgbClr val="000000"/>
                          </a:solidFill>
                          <a:effectLst/>
                          <a:latin typeface="Calibri" panose="020F0502020204030204" pitchFamily="34" charset="0"/>
                        </a:rPr>
                        <a:t>Post-FIRM structures </a:t>
                      </a:r>
                      <a:r>
                        <a:rPr lang="en-US" sz="1200" b="0" i="0" u="none" strike="noStrike">
                          <a:solidFill>
                            <a:srgbClr val="000000"/>
                          </a:solidFill>
                          <a:effectLst/>
                          <a:latin typeface="Calibri" panose="020F0502020204030204" pitchFamily="34" charset="0"/>
                        </a:rPr>
                        <a:t>in the 1% floodplain have been mitigated?</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39169728"/>
                  </a:ext>
                </a:extLst>
              </a:tr>
              <a:tr h="539495">
                <a:tc vMerge="1">
                  <a:txBody>
                    <a:bodyPr/>
                    <a:lstStyle/>
                    <a:p>
                      <a:endParaRPr lang="en-US"/>
                    </a:p>
                  </a:txBody>
                  <a:tcPr/>
                </a:tc>
                <a:tc vMerge="1">
                  <a:txBody>
                    <a:bodyPr/>
                    <a:lstStyle/>
                    <a:p>
                      <a:endParaRPr lang="en-US"/>
                    </a:p>
                  </a:txBody>
                  <a:tcPr/>
                </a:tc>
                <a:tc>
                  <a:txBody>
                    <a:bodyPr/>
                    <a:lstStyle/>
                    <a:p>
                      <a:pPr algn="l" fontAlgn="t"/>
                      <a:r>
                        <a:rPr lang="en-US" sz="1200" b="0" i="0" u="none" strike="noStrike" dirty="0">
                          <a:solidFill>
                            <a:srgbClr val="000000"/>
                          </a:solidFill>
                          <a:effectLst/>
                          <a:latin typeface="Calibri" panose="020F0502020204030204" pitchFamily="34" charset="0"/>
                        </a:rPr>
                        <a:t>In the mitigation plan, include a table that describes the number and types of mitigated structures for each flood prone community</a:t>
                      </a:r>
                    </a:p>
                  </a:txBody>
                  <a:tcPr marL="6934" marR="6934" marT="69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Ongoing</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endParaRPr lang="en-US"/>
                    </a:p>
                  </a:txBody>
                  <a:tcPr/>
                </a:tc>
                <a:extLst>
                  <a:ext uri="{0D108BD9-81ED-4DB2-BD59-A6C34878D82A}">
                    <a16:rowId xmlns:a16="http://schemas.microsoft.com/office/drawing/2014/main" val="4083253573"/>
                  </a:ext>
                </a:extLst>
              </a:tr>
              <a:tr h="291244">
                <a:tc rowSpan="2">
                  <a:txBody>
                    <a:bodyPr/>
                    <a:lstStyle/>
                    <a:p>
                      <a:pPr algn="ctr" fontAlgn="ctr"/>
                      <a:r>
                        <a:rPr lang="en-US" sz="1200" b="1" i="0" u="none" strike="noStrike" dirty="0">
                          <a:solidFill>
                            <a:srgbClr val="000000"/>
                          </a:solidFill>
                          <a:effectLst/>
                          <a:latin typeface="Calibri" panose="020F0502020204030204" pitchFamily="34" charset="0"/>
                        </a:rPr>
                        <a:t>Buyout Properties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rowSpan="2">
                  <a:txBody>
                    <a:bodyPr/>
                    <a:lstStyle/>
                    <a:p>
                      <a:pPr algn="ctr" fontAlgn="ctr"/>
                      <a:r>
                        <a:rPr lang="en-US" sz="1200" b="0" i="0" u="none" strike="noStrike" dirty="0">
                          <a:solidFill>
                            <a:srgbClr val="000000"/>
                          </a:solidFill>
                          <a:effectLst/>
                          <a:latin typeface="Calibri" panose="020F0502020204030204" pitchFamily="34" charset="0"/>
                        </a:rPr>
                        <a:t>Confirm Mitigated Buyout Properties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t"/>
                      <a:r>
                        <a:rPr lang="en-US" sz="1200" b="0" i="0" u="none" strike="noStrike">
                          <a:solidFill>
                            <a:srgbClr val="FF0000"/>
                          </a:solidFill>
                          <a:effectLst/>
                          <a:latin typeface="Calibri" panose="020F0502020204030204" pitchFamily="34" charset="0"/>
                        </a:rPr>
                        <a:t>Confirm buyout properties are allowable for open space purposes only</a:t>
                      </a:r>
                    </a:p>
                  </a:txBody>
                  <a:tcPr marL="6934" marR="6934" marT="69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rowSpan="2">
                  <a:txBody>
                    <a:bodyPr/>
                    <a:lstStyle/>
                    <a:p>
                      <a:pPr algn="ctr" fontAlgn="ctr"/>
                      <a:r>
                        <a:rPr lang="en-US" sz="1200" b="0" i="0" u="none" strike="noStrike" dirty="0">
                          <a:solidFill>
                            <a:srgbClr val="000000"/>
                          </a:solidFill>
                          <a:effectLst/>
                          <a:latin typeface="Calibri" panose="020F0502020204030204" pitchFamily="34" charset="0"/>
                        </a:rPr>
                        <a:t>How many mitigated </a:t>
                      </a:r>
                      <a:r>
                        <a:rPr lang="en-US" sz="1200" b="0" i="1" u="none" strike="noStrike" dirty="0">
                          <a:solidFill>
                            <a:srgbClr val="000000"/>
                          </a:solidFill>
                          <a:effectLst/>
                          <a:latin typeface="Calibri" panose="020F0502020204030204" pitchFamily="34" charset="0"/>
                        </a:rPr>
                        <a:t>buyout propertie</a:t>
                      </a:r>
                      <a:r>
                        <a:rPr lang="en-US" sz="1200" b="0" i="0" u="none" strike="noStrike" dirty="0">
                          <a:solidFill>
                            <a:srgbClr val="000000"/>
                          </a:solidFill>
                          <a:effectLst/>
                          <a:latin typeface="Calibri" panose="020F0502020204030204" pitchFamily="34" charset="0"/>
                        </a:rPr>
                        <a:t>s in each community exist?</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524084845"/>
                  </a:ext>
                </a:extLst>
              </a:tr>
              <a:tr h="436866">
                <a:tc vMerge="1">
                  <a:txBody>
                    <a:bodyPr/>
                    <a:lstStyle/>
                    <a:p>
                      <a:endParaRPr lang="en-US"/>
                    </a:p>
                  </a:txBody>
                  <a:tcPr/>
                </a:tc>
                <a:tc vMerge="1">
                  <a:txBody>
                    <a:bodyPr/>
                    <a:lstStyle/>
                    <a:p>
                      <a:endParaRPr lang="en-US"/>
                    </a:p>
                  </a:txBody>
                  <a:tcPr/>
                </a:tc>
                <a:tc>
                  <a:txBody>
                    <a:bodyPr/>
                    <a:lstStyle/>
                    <a:p>
                      <a:pPr algn="l" fontAlgn="t"/>
                      <a:r>
                        <a:rPr lang="en-US" sz="1200" b="0" i="0" u="none" strike="noStrike">
                          <a:solidFill>
                            <a:srgbClr val="000000"/>
                          </a:solidFill>
                          <a:effectLst/>
                          <a:latin typeface="Calibri" panose="020F0502020204030204" pitchFamily="34" charset="0"/>
                        </a:rPr>
                        <a:t>In the mitigation plan, include a table that lists the number of verified and unverified mitigated buyout properties </a:t>
                      </a:r>
                    </a:p>
                  </a:txBody>
                  <a:tcPr marL="6934" marR="6934" marT="69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vMerge="1">
                  <a:txBody>
                    <a:bodyPr/>
                    <a:lstStyle/>
                    <a:p>
                      <a:endParaRPr lang="en-US"/>
                    </a:p>
                  </a:txBody>
                  <a:tcPr/>
                </a:tc>
                <a:extLst>
                  <a:ext uri="{0D108BD9-81ED-4DB2-BD59-A6C34878D82A}">
                    <a16:rowId xmlns:a16="http://schemas.microsoft.com/office/drawing/2014/main" val="378431023"/>
                  </a:ext>
                </a:extLst>
              </a:tr>
              <a:tr h="728110">
                <a:tc rowSpan="2">
                  <a:txBody>
                    <a:bodyPr/>
                    <a:lstStyle/>
                    <a:p>
                      <a:pPr algn="ctr" fontAlgn="ctr"/>
                      <a:r>
                        <a:rPr lang="en-US" sz="1200" b="1" i="0" u="none" strike="noStrike">
                          <a:solidFill>
                            <a:srgbClr val="000000"/>
                          </a:solidFill>
                          <a:effectLst/>
                          <a:latin typeface="Calibri" panose="020F0502020204030204" pitchFamily="34" charset="0"/>
                        </a:rPr>
                        <a:t>Areas of Mitigation Interest</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n-US" sz="1200" b="0" i="0" u="none" strike="noStrike">
                          <a:solidFill>
                            <a:srgbClr val="000000"/>
                          </a:solidFill>
                          <a:effectLst/>
                          <a:latin typeface="Calibri" panose="020F0502020204030204" pitchFamily="34" charset="0"/>
                        </a:rPr>
                        <a:t>Evaluate Areas of Mitigation Interest or Repetitive Loss Areas  </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200" b="0" i="0" u="none" strike="noStrike" dirty="0">
                          <a:solidFill>
                            <a:srgbClr val="FF0000"/>
                          </a:solidFill>
                          <a:effectLst/>
                          <a:latin typeface="Calibri" panose="020F0502020204030204" pitchFamily="34" charset="0"/>
                        </a:rPr>
                        <a:t>Determine the mitigation status of Post-FIRM building construction, repetitive loss structures, substantial damage estimates, and buyout properties for designated Areas of Mitigation Interest.</a:t>
                      </a:r>
                    </a:p>
                  </a:txBody>
                  <a:tcPr marL="6934" marR="6934" marT="69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n-US" sz="1200" b="0" i="0" u="none" strike="noStrike" dirty="0">
                          <a:solidFill>
                            <a:srgbClr val="000000"/>
                          </a:solidFill>
                          <a:effectLst/>
                          <a:latin typeface="Calibri" panose="020F0502020204030204" pitchFamily="34" charset="0"/>
                        </a:rPr>
                        <a:t>What are the </a:t>
                      </a:r>
                      <a:r>
                        <a:rPr lang="en-US" sz="1200" b="0" i="1" u="none" strike="noStrike" dirty="0">
                          <a:solidFill>
                            <a:srgbClr val="000000"/>
                          </a:solidFill>
                          <a:effectLst/>
                          <a:latin typeface="Calibri" panose="020F0502020204030204" pitchFamily="34" charset="0"/>
                        </a:rPr>
                        <a:t>Areas of Mitigation Interest</a:t>
                      </a:r>
                      <a:r>
                        <a:rPr lang="en-US" sz="1200" b="0" i="0" u="none" strike="noStrike" dirty="0">
                          <a:solidFill>
                            <a:srgbClr val="000000"/>
                          </a:solidFill>
                          <a:effectLst/>
                          <a:latin typeface="Calibri" panose="020F0502020204030204" pitchFamily="34" charset="0"/>
                        </a:rPr>
                        <a:t> or Repetitive Loss Areas identified for mitigation? </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32367249"/>
                  </a:ext>
                </a:extLst>
              </a:tr>
              <a:tr h="436866">
                <a:tc vMerge="1">
                  <a:txBody>
                    <a:bodyPr/>
                    <a:lstStyle/>
                    <a:p>
                      <a:endParaRPr lang="en-US"/>
                    </a:p>
                  </a:txBody>
                  <a:tcPr/>
                </a:tc>
                <a:tc vMerge="1">
                  <a:txBody>
                    <a:bodyPr/>
                    <a:lstStyle/>
                    <a:p>
                      <a:endParaRPr lang="en-US"/>
                    </a:p>
                  </a:txBody>
                  <a:tcPr/>
                </a:tc>
                <a:tc>
                  <a:txBody>
                    <a:bodyPr/>
                    <a:lstStyle/>
                    <a:p>
                      <a:pPr algn="l" fontAlgn="t"/>
                      <a:r>
                        <a:rPr lang="en-US" sz="1200" b="0" i="0" u="none" strike="noStrike">
                          <a:solidFill>
                            <a:srgbClr val="000000"/>
                          </a:solidFill>
                          <a:effectLst/>
                          <a:latin typeface="Calibri" panose="020F0502020204030204" pitchFamily="34" charset="0"/>
                        </a:rPr>
                        <a:t>In the mitigation plan, include a table that lists and describes the areas of mitigation interest for each community</a:t>
                      </a:r>
                    </a:p>
                  </a:txBody>
                  <a:tcPr marL="6934" marR="6934" marT="69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Ongoing</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endParaRPr lang="en-US"/>
                    </a:p>
                  </a:txBody>
                  <a:tcPr/>
                </a:tc>
                <a:extLst>
                  <a:ext uri="{0D108BD9-81ED-4DB2-BD59-A6C34878D82A}">
                    <a16:rowId xmlns:a16="http://schemas.microsoft.com/office/drawing/2014/main" val="3857014710"/>
                  </a:ext>
                </a:extLst>
              </a:tr>
            </a:tbl>
          </a:graphicData>
        </a:graphic>
      </p:graphicFrame>
    </p:spTree>
    <p:extLst>
      <p:ext uri="{BB962C8B-B14F-4D97-AF65-F5344CB8AC3E}">
        <p14:creationId xmlns:p14="http://schemas.microsoft.com/office/powerpoint/2010/main" val="394896709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Mitigated Structures</a:t>
            </a:r>
          </a:p>
        </p:txBody>
      </p:sp>
      <p:sp>
        <p:nvSpPr>
          <p:cNvPr id="9" name="Rectangle 8"/>
          <p:cNvSpPr/>
          <p:nvPr/>
        </p:nvSpPr>
        <p:spPr>
          <a:xfrm>
            <a:off x="633705" y="1032977"/>
            <a:ext cx="8123140" cy="400110"/>
          </a:xfrm>
          <a:prstGeom prst="rect">
            <a:avLst/>
          </a:prstGeom>
          <a:ln>
            <a:solidFill>
              <a:schemeClr val="tx1"/>
            </a:solidFill>
          </a:ln>
        </p:spPr>
        <p:txBody>
          <a:bodyPr wrap="square">
            <a:spAutoFit/>
          </a:bodyPr>
          <a:lstStyle/>
          <a:p>
            <a:pPr algn="ctr" fontAlgn="ctr"/>
            <a:r>
              <a:rPr lang="en-US" sz="2000" dirty="0">
                <a:solidFill>
                  <a:srgbClr val="000000"/>
                </a:solidFill>
                <a:latin typeface="Calibri" panose="020F0502020204030204" pitchFamily="34" charset="0"/>
              </a:rPr>
              <a:t>Validate </a:t>
            </a:r>
            <a:r>
              <a:rPr lang="en-US" sz="2000" b="1" dirty="0">
                <a:solidFill>
                  <a:srgbClr val="000000"/>
                </a:solidFill>
                <a:latin typeface="Calibri" panose="020F0502020204030204" pitchFamily="34" charset="0"/>
              </a:rPr>
              <a:t>Mitigated Structures </a:t>
            </a:r>
            <a:r>
              <a:rPr lang="en-US" sz="2000" dirty="0">
                <a:solidFill>
                  <a:srgbClr val="000000"/>
                </a:solidFill>
                <a:latin typeface="Calibri" panose="020F0502020204030204" pitchFamily="34" charset="0"/>
              </a:rPr>
              <a:t>and </a:t>
            </a:r>
            <a:r>
              <a:rPr lang="en-US" sz="2000" b="1" dirty="0">
                <a:solidFill>
                  <a:srgbClr val="000000"/>
                </a:solidFill>
                <a:latin typeface="Calibri" panose="020F0502020204030204" pitchFamily="34" charset="0"/>
              </a:rPr>
              <a:t>Post-FIRM Development </a:t>
            </a:r>
          </a:p>
        </p:txBody>
      </p:sp>
      <p:sp>
        <p:nvSpPr>
          <p:cNvPr id="2" name="Rectangle 1"/>
          <p:cNvSpPr/>
          <p:nvPr/>
        </p:nvSpPr>
        <p:spPr>
          <a:xfrm>
            <a:off x="633705" y="1646554"/>
            <a:ext cx="8123140" cy="4933017"/>
          </a:xfrm>
          <a:prstGeom prst="rect">
            <a:avLst/>
          </a:prstGeom>
          <a:solidFill>
            <a:srgbClr val="7030A0"/>
          </a:solidFill>
          <a:ln>
            <a:noFill/>
          </a:ln>
        </p:spPr>
        <p:txBody>
          <a:bodyPr wrap="square">
            <a:spAutoFit/>
          </a:bodyPr>
          <a:lstStyle/>
          <a:p>
            <a:pPr>
              <a:lnSpc>
                <a:spcPct val="107000"/>
              </a:lnSpc>
            </a:pPr>
            <a:r>
              <a:rPr lang="en-US" sz="2000" b="1" i="1" dirty="0">
                <a:solidFill>
                  <a:schemeClr val="bg1"/>
                </a:solidFill>
              </a:rPr>
              <a:t>Mitigation Plan Cross Walk Requirements:  For mitigation plan, verify Post-FIRM mitigated structures provided in minus-rated </a:t>
            </a:r>
            <a:r>
              <a:rPr lang="en-US" sz="2000" b="1" i="1" dirty="0" smtClean="0">
                <a:solidFill>
                  <a:schemeClr val="bg1"/>
                </a:solidFill>
              </a:rPr>
              <a:t>property tables.</a:t>
            </a:r>
            <a:br>
              <a:rPr lang="en-US" sz="2000" b="1" i="1" dirty="0" smtClean="0">
                <a:solidFill>
                  <a:schemeClr val="bg1"/>
                </a:solidFill>
              </a:rPr>
            </a:br>
            <a:endParaRPr lang="en-US" sz="2000" b="1" i="1" dirty="0">
              <a:solidFill>
                <a:schemeClr val="bg1"/>
              </a:solidFill>
            </a:endParaRPr>
          </a:p>
          <a:p>
            <a:pPr marL="228600" indent="-228600">
              <a:lnSpc>
                <a:spcPct val="107000"/>
              </a:lnSpc>
              <a:buFont typeface="+mj-lt"/>
              <a:buAutoNum type="arabicParenR"/>
            </a:pPr>
            <a:r>
              <a:rPr lang="en-US" i="1" dirty="0">
                <a:solidFill>
                  <a:schemeClr val="bg1"/>
                </a:solidFill>
              </a:rPr>
              <a:t>Determine if Post-FIRM minus-rated structures are mitigated.  Focus initially on structures with the highest minus ratings (or highest water-in-depth values) and high dollar loss estimates.  For each structure of interest identify if a permit and elevation certificate are on file.  Annotate permit and elevation certificate information on minus-rated table.  Submit building pictures if no elevation certificates exist. </a:t>
            </a:r>
            <a:r>
              <a:rPr lang="en-US" i="1" dirty="0" smtClean="0">
                <a:solidFill>
                  <a:schemeClr val="bg1"/>
                </a:solidFill>
              </a:rPr>
              <a:t/>
            </a:r>
            <a:br>
              <a:rPr lang="en-US" i="1" dirty="0" smtClean="0">
                <a:solidFill>
                  <a:schemeClr val="bg1"/>
                </a:solidFill>
              </a:rPr>
            </a:br>
            <a:endParaRPr lang="en-US" i="1" dirty="0">
              <a:solidFill>
                <a:schemeClr val="bg1"/>
              </a:solidFill>
            </a:endParaRPr>
          </a:p>
          <a:p>
            <a:pPr marL="228600" indent="-228600">
              <a:lnSpc>
                <a:spcPct val="107000"/>
              </a:lnSpc>
              <a:buFont typeface="+mj-lt"/>
              <a:buAutoNum type="arabicParenR"/>
            </a:pPr>
            <a:r>
              <a:rPr lang="en-US" i="1" dirty="0">
                <a:solidFill>
                  <a:schemeClr val="bg1"/>
                </a:solidFill>
              </a:rPr>
              <a:t>In the mitigation plan, include a table that describes the number and types of mitigated structures for each flood prone community</a:t>
            </a:r>
            <a:r>
              <a:rPr lang="en-US" i="1" dirty="0" smtClean="0">
                <a:solidFill>
                  <a:schemeClr val="bg1"/>
                </a:solidFill>
              </a:rPr>
              <a:t>. </a:t>
            </a:r>
            <a:br>
              <a:rPr lang="en-US" i="1" dirty="0" smtClean="0">
                <a:solidFill>
                  <a:schemeClr val="bg1"/>
                </a:solidFill>
              </a:rPr>
            </a:br>
            <a:r>
              <a:rPr lang="en-US" i="1" dirty="0" smtClean="0">
                <a:solidFill>
                  <a:schemeClr val="bg1"/>
                </a:solidFill>
              </a:rPr>
              <a:t> </a:t>
            </a:r>
            <a:endParaRPr lang="en-US" i="1" dirty="0">
              <a:solidFill>
                <a:schemeClr val="bg1"/>
              </a:solidFill>
            </a:endParaRPr>
          </a:p>
          <a:p>
            <a:pPr marL="228600" indent="-228600">
              <a:lnSpc>
                <a:spcPct val="107000"/>
              </a:lnSpc>
              <a:spcAft>
                <a:spcPts val="800"/>
              </a:spcAft>
              <a:buFont typeface="+mj-lt"/>
              <a:buAutoNum type="arabicParenR"/>
            </a:pPr>
            <a:r>
              <a:rPr lang="en-US" i="1" dirty="0">
                <a:solidFill>
                  <a:schemeClr val="bg1"/>
                </a:solidFill>
              </a:rPr>
              <a:t>Identify mitigation actions for specific structures, to include outreach/education to community/ homeowners about mitigation best practices, mitigation funding opportunities, NFIP office involvement for non-compliant structures). </a:t>
            </a:r>
          </a:p>
        </p:txBody>
      </p:sp>
    </p:spTree>
    <p:extLst>
      <p:ext uri="{BB962C8B-B14F-4D97-AF65-F5344CB8AC3E}">
        <p14:creationId xmlns:p14="http://schemas.microsoft.com/office/powerpoint/2010/main" val="402176475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Buyout Properties</a:t>
            </a:r>
          </a:p>
        </p:txBody>
      </p:sp>
      <p:sp>
        <p:nvSpPr>
          <p:cNvPr id="9" name="Rectangle 8"/>
          <p:cNvSpPr/>
          <p:nvPr/>
        </p:nvSpPr>
        <p:spPr>
          <a:xfrm>
            <a:off x="114300" y="1032977"/>
            <a:ext cx="8915400" cy="400110"/>
          </a:xfrm>
          <a:prstGeom prst="rect">
            <a:avLst/>
          </a:prstGeom>
          <a:ln>
            <a:solidFill>
              <a:schemeClr val="tx1"/>
            </a:solidFill>
          </a:ln>
        </p:spPr>
        <p:txBody>
          <a:bodyPr wrap="square">
            <a:spAutoFit/>
          </a:bodyPr>
          <a:lstStyle/>
          <a:p>
            <a:pPr algn="ctr" fontAlgn="ctr"/>
            <a:r>
              <a:rPr lang="en-US" sz="2000" dirty="0">
                <a:solidFill>
                  <a:srgbClr val="000000"/>
                </a:solidFill>
                <a:latin typeface="Calibri" panose="020F0502020204030204" pitchFamily="34" charset="0"/>
              </a:rPr>
              <a:t>Confirm Mitigated </a:t>
            </a:r>
            <a:r>
              <a:rPr lang="en-US" sz="2000" b="1" dirty="0">
                <a:solidFill>
                  <a:srgbClr val="000000"/>
                </a:solidFill>
                <a:latin typeface="Calibri" panose="020F0502020204030204" pitchFamily="34" charset="0"/>
              </a:rPr>
              <a:t>Buyout Properties</a:t>
            </a:r>
          </a:p>
        </p:txBody>
      </p:sp>
      <p:sp>
        <p:nvSpPr>
          <p:cNvPr id="7" name="Rectangle 6"/>
          <p:cNvSpPr/>
          <p:nvPr/>
        </p:nvSpPr>
        <p:spPr>
          <a:xfrm>
            <a:off x="114300" y="1517374"/>
            <a:ext cx="8915400" cy="5170646"/>
          </a:xfrm>
          <a:prstGeom prst="rect">
            <a:avLst/>
          </a:prstGeom>
          <a:solidFill>
            <a:srgbClr val="7030A0"/>
          </a:solidFill>
          <a:ln>
            <a:noFill/>
          </a:ln>
        </p:spPr>
        <p:txBody>
          <a:bodyPr wrap="square">
            <a:spAutoFit/>
          </a:bodyPr>
          <a:lstStyle/>
          <a:p>
            <a:r>
              <a:rPr lang="en-US" sz="2000" b="1" i="1" dirty="0">
                <a:solidFill>
                  <a:schemeClr val="bg1"/>
                </a:solidFill>
              </a:rPr>
              <a:t>Mitigation Plan Cross Walk Requirements:  For mitigation plan, validate verified and unverified properties</a:t>
            </a:r>
            <a:r>
              <a:rPr lang="en-US" sz="2000" b="1" i="1" dirty="0" smtClean="0">
                <a:solidFill>
                  <a:schemeClr val="bg1"/>
                </a:solidFill>
              </a:rPr>
              <a:t>.</a:t>
            </a:r>
            <a:br>
              <a:rPr lang="en-US" sz="2000" b="1" i="1" dirty="0" smtClean="0">
                <a:solidFill>
                  <a:schemeClr val="bg1"/>
                </a:solidFill>
              </a:rPr>
            </a:br>
            <a:r>
              <a:rPr lang="en-US" sz="2000" b="1" i="1" dirty="0" smtClean="0">
                <a:solidFill>
                  <a:schemeClr val="bg1"/>
                </a:solidFill>
              </a:rPr>
              <a:t>  </a:t>
            </a:r>
            <a:endParaRPr lang="en-US" sz="2000" b="1" dirty="0">
              <a:solidFill>
                <a:schemeClr val="bg1"/>
              </a:solidFill>
            </a:endParaRPr>
          </a:p>
          <a:p>
            <a:pPr marL="342900" indent="-342900">
              <a:buFont typeface="+mj-lt"/>
              <a:buAutoNum type="arabicParenR"/>
            </a:pPr>
            <a:r>
              <a:rPr lang="en-US" i="1" dirty="0">
                <a:solidFill>
                  <a:schemeClr val="bg1"/>
                </a:solidFill>
              </a:rPr>
              <a:t>Confirm buyout properties are allowable for open space purposes only.  Every three years communities are required to inspect and certify that buyout properties are uses only for allowable open space purposes.  Source:  </a:t>
            </a:r>
            <a:r>
              <a:rPr lang="en-US" i="1" u="sng" dirty="0">
                <a:solidFill>
                  <a:schemeClr val="bg1"/>
                </a:solidFill>
                <a:hlinkClick r:id="rId3"/>
              </a:rPr>
              <a:t>https://www.fema.gov/sites/default/files/2020-07/fy15_hma_addendum.pdf</a:t>
            </a:r>
            <a:endParaRPr lang="en-US" dirty="0">
              <a:solidFill>
                <a:schemeClr val="bg1"/>
              </a:solidFill>
            </a:endParaRPr>
          </a:p>
          <a:p>
            <a:pPr marL="800100" lvl="1" indent="-342900">
              <a:buFont typeface="Arial" panose="020B0604020202020204" pitchFamily="34" charset="0"/>
              <a:buChar char="•"/>
            </a:pPr>
            <a:r>
              <a:rPr lang="en-US" i="1" dirty="0">
                <a:solidFill>
                  <a:schemeClr val="bg1"/>
                </a:solidFill>
              </a:rPr>
              <a:t>Verify all deed-restricted buyout properties are shown on the WV Flood Tool.</a:t>
            </a:r>
            <a:endParaRPr lang="en-US" dirty="0">
              <a:solidFill>
                <a:schemeClr val="bg1"/>
              </a:solidFill>
            </a:endParaRPr>
          </a:p>
          <a:p>
            <a:pPr marL="800100" lvl="1" indent="-342900">
              <a:buFont typeface="Arial" panose="020B0604020202020204" pitchFamily="34" charset="0"/>
              <a:buChar char="•"/>
            </a:pPr>
            <a:r>
              <a:rPr lang="en-US" i="1" dirty="0">
                <a:solidFill>
                  <a:schemeClr val="bg1"/>
                </a:solidFill>
              </a:rPr>
              <a:t>Unverified properties (possible buyout properties) are compiled from the statewide property tax database where the parcel intersects the high-risk 1% floodplain, maximum building value is $1000, and part of the owner name contains “commission” or “council” or “city” or “town</a:t>
            </a:r>
            <a:r>
              <a:rPr lang="en-US" i="1" dirty="0" smtClean="0">
                <a:solidFill>
                  <a:schemeClr val="bg1"/>
                </a:solidFill>
              </a:rPr>
              <a:t>.”</a:t>
            </a:r>
            <a:br>
              <a:rPr lang="en-US" i="1" dirty="0" smtClean="0">
                <a:solidFill>
                  <a:schemeClr val="bg1"/>
                </a:solidFill>
              </a:rPr>
            </a:br>
            <a:endParaRPr lang="en-US" dirty="0">
              <a:solidFill>
                <a:schemeClr val="bg1"/>
              </a:solidFill>
            </a:endParaRPr>
          </a:p>
          <a:p>
            <a:pPr marL="342900" indent="-342900">
              <a:buFont typeface="+mj-lt"/>
              <a:buAutoNum type="arabicParenR"/>
            </a:pPr>
            <a:r>
              <a:rPr lang="en-US" i="1" dirty="0">
                <a:solidFill>
                  <a:schemeClr val="bg1"/>
                </a:solidFill>
              </a:rPr>
              <a:t>In the mitigation plan, include a table that lists the number of verified and unverified mitigated buyout properties</a:t>
            </a:r>
            <a:r>
              <a:rPr lang="en-US" i="1" dirty="0" smtClean="0">
                <a:solidFill>
                  <a:schemeClr val="bg1"/>
                </a:solidFill>
              </a:rPr>
              <a:t>.</a:t>
            </a:r>
          </a:p>
          <a:p>
            <a:pPr marL="342900" indent="-342900">
              <a:buFont typeface="+mj-lt"/>
              <a:buAutoNum type="arabicParenR"/>
            </a:pPr>
            <a:endParaRPr lang="en-US" i="1" dirty="0">
              <a:solidFill>
                <a:schemeClr val="bg1"/>
              </a:solidFill>
            </a:endParaRPr>
          </a:p>
          <a:p>
            <a:pPr marL="342900" indent="-342900">
              <a:buFont typeface="+mj-lt"/>
              <a:buAutoNum type="arabicParenR"/>
            </a:pPr>
            <a:r>
              <a:rPr lang="en-US" i="1" dirty="0" smtClean="0">
                <a:solidFill>
                  <a:schemeClr val="bg1"/>
                </a:solidFill>
              </a:rPr>
              <a:t>List </a:t>
            </a:r>
            <a:r>
              <a:rPr lang="en-US" i="1" dirty="0">
                <a:solidFill>
                  <a:schemeClr val="bg1"/>
                </a:solidFill>
              </a:rPr>
              <a:t>a minimum of two properties for each county that should be considered for buyout mitigation.  Discuss potential properties in mitigation plan</a:t>
            </a:r>
            <a:r>
              <a:rPr lang="en-US" i="1"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51867709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Areas of Mitigation (AoMI) Interest</a:t>
            </a:r>
            <a:endParaRPr lang="en-US"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572654" y="1584840"/>
            <a:ext cx="7998691" cy="4083297"/>
          </a:xfrm>
          <a:prstGeom prst="rect">
            <a:avLst/>
          </a:prstGeom>
          <a:solidFill>
            <a:schemeClr val="accent6">
              <a:lumMod val="20000"/>
              <a:lumOff val="80000"/>
            </a:schemeClr>
          </a:solidFill>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Areas of Mitigation (AoMI) are identified by Repetitive Loss structures, Substantial Damage Model Estimates, Mitigated Properties, Flood Depths, High-Water Marks, and Similar Topography.  Graphics of reference data for AoMI determinations: </a:t>
            </a:r>
          </a:p>
          <a:p>
            <a:pPr marL="342900" marR="0" lvl="0" indent="-342900">
              <a:lnSpc>
                <a:spcPct val="115000"/>
              </a:lnSpc>
              <a:spcBef>
                <a:spcPts val="0"/>
              </a:spcBef>
              <a:spcAft>
                <a:spcPts val="1000"/>
              </a:spcAft>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Areas of Mitigation Interest (AoMI)</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Repetitive Loss Structures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Buyout Properties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High Flood Depths or Water Depths-in-Structure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High-Water Marks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Building Damage $ Non-Residential</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Building Damage $ Residential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rPr>
              <a:t>Substantial Damage Estimates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77093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Community Rating System</a:t>
            </a:r>
            <a:endParaRPr lang="en-US" dirty="0">
              <a:solidFill>
                <a:srgbClr val="FFFF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82621" y="1019175"/>
            <a:ext cx="7489395" cy="5474608"/>
          </a:xfrm>
          <a:prstGeom prst="rect">
            <a:avLst/>
          </a:prstGeom>
        </p:spPr>
      </p:pic>
      <p:sp>
        <p:nvSpPr>
          <p:cNvPr id="3" name="TextBox 2"/>
          <p:cNvSpPr txBox="1"/>
          <p:nvPr/>
        </p:nvSpPr>
        <p:spPr>
          <a:xfrm>
            <a:off x="1266092" y="6493783"/>
            <a:ext cx="1488831" cy="276999"/>
          </a:xfrm>
          <a:prstGeom prst="rect">
            <a:avLst/>
          </a:prstGeom>
          <a:noFill/>
        </p:spPr>
        <p:txBody>
          <a:bodyPr wrap="square" rtlCol="0">
            <a:spAutoFit/>
          </a:bodyPr>
          <a:lstStyle/>
          <a:p>
            <a:r>
              <a:rPr lang="en-US" sz="1200" dirty="0" smtClean="0">
                <a:hlinkClick r:id="rId4"/>
              </a:rPr>
              <a:t>8.5x11 PDF Graphic</a:t>
            </a:r>
            <a:endParaRPr lang="en-US" sz="1200" dirty="0"/>
          </a:p>
        </p:txBody>
      </p:sp>
      <p:sp>
        <p:nvSpPr>
          <p:cNvPr id="4" name="TextBox 3"/>
          <p:cNvSpPr txBox="1"/>
          <p:nvPr/>
        </p:nvSpPr>
        <p:spPr>
          <a:xfrm>
            <a:off x="3815861" y="6493783"/>
            <a:ext cx="1512278" cy="276999"/>
          </a:xfrm>
          <a:prstGeom prst="rect">
            <a:avLst/>
          </a:prstGeom>
          <a:noFill/>
        </p:spPr>
        <p:txBody>
          <a:bodyPr wrap="square" rtlCol="0">
            <a:spAutoFit/>
          </a:bodyPr>
          <a:lstStyle/>
          <a:p>
            <a:r>
              <a:rPr lang="en-US" sz="1200" dirty="0" smtClean="0">
                <a:hlinkClick r:id="rId5"/>
              </a:rPr>
              <a:t>11x17 PDF Graphic</a:t>
            </a:r>
            <a:endParaRPr lang="en-US" sz="1200" dirty="0"/>
          </a:p>
        </p:txBody>
      </p:sp>
    </p:spTree>
    <p:extLst>
      <p:ext uri="{BB962C8B-B14F-4D97-AF65-F5344CB8AC3E}">
        <p14:creationId xmlns:p14="http://schemas.microsoft.com/office/powerpoint/2010/main" val="1790153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1227" y="1212020"/>
            <a:ext cx="8739966" cy="544696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Floodplain Building-Level Risk</a:t>
            </a:r>
          </a:p>
        </p:txBody>
      </p:sp>
      <p:pic>
        <p:nvPicPr>
          <p:cNvPr id="10" name="Picture 9"/>
          <p:cNvPicPr/>
          <p:nvPr/>
        </p:nvPicPr>
        <p:blipFill>
          <a:blip r:embed="rId4"/>
          <a:stretch>
            <a:fillRect/>
          </a:stretch>
        </p:blipFill>
        <p:spPr>
          <a:xfrm>
            <a:off x="6046104" y="3058036"/>
            <a:ext cx="2769005" cy="1533014"/>
          </a:xfrm>
          <a:prstGeom prst="rect">
            <a:avLst/>
          </a:prstGeom>
          <a:ln>
            <a:solidFill>
              <a:schemeClr val="tx1"/>
            </a:solidFill>
          </a:ln>
        </p:spPr>
      </p:pic>
      <p:sp>
        <p:nvSpPr>
          <p:cNvPr id="3" name="TextBox 2"/>
          <p:cNvSpPr txBox="1"/>
          <p:nvPr/>
        </p:nvSpPr>
        <p:spPr>
          <a:xfrm>
            <a:off x="5454870" y="2175641"/>
            <a:ext cx="3478924" cy="584775"/>
          </a:xfrm>
          <a:prstGeom prst="rect">
            <a:avLst/>
          </a:prstGeom>
          <a:solidFill>
            <a:schemeClr val="bg1">
              <a:lumMod val="50000"/>
            </a:schemeClr>
          </a:solidFill>
        </p:spPr>
        <p:txBody>
          <a:bodyPr wrap="square" rtlCol="0">
            <a:spAutoFit/>
          </a:bodyPr>
          <a:lstStyle/>
          <a:p>
            <a:pPr algn="ctr"/>
            <a:r>
              <a:rPr lang="en-US" sz="1600" dirty="0">
                <a:solidFill>
                  <a:schemeClr val="bg1"/>
                </a:solidFill>
              </a:rPr>
              <a:t>High-Risk Effective &amp; Advisory</a:t>
            </a:r>
          </a:p>
          <a:p>
            <a:pPr algn="ctr"/>
            <a:r>
              <a:rPr lang="en-US" sz="1600" dirty="0">
                <a:solidFill>
                  <a:schemeClr val="bg1"/>
                </a:solidFill>
              </a:rPr>
              <a:t> 1%-Annual-Chance (100-Yr) Floodplains</a:t>
            </a:r>
          </a:p>
        </p:txBody>
      </p:sp>
      <p:sp>
        <p:nvSpPr>
          <p:cNvPr id="6" name="Speech Bubble: Rectangle with Corners Rounded 14">
            <a:extLst>
              <a:ext uri="{FF2B5EF4-FFF2-40B4-BE49-F238E27FC236}">
                <a16:creationId xmlns:a16="http://schemas.microsoft.com/office/drawing/2014/main" id="{0ED1C770-B1D6-4603-BB25-A749DDCA06CF}"/>
              </a:ext>
            </a:extLst>
          </p:cNvPr>
          <p:cNvSpPr/>
          <p:nvPr/>
        </p:nvSpPr>
        <p:spPr>
          <a:xfrm flipH="1">
            <a:off x="4297136" y="995581"/>
            <a:ext cx="1876441" cy="882440"/>
          </a:xfrm>
          <a:prstGeom prst="wedgeRoundRectCallout">
            <a:avLst>
              <a:gd name="adj1" fmla="val 72926"/>
              <a:gd name="adj2" fmla="val 119172"/>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All Risk Assessment and Mitigation Layers are displayed on the RiskMAP View of the WV Flood Tool</a:t>
            </a:r>
            <a:endParaRPr lang="en-US" sz="1100" dirty="0">
              <a:solidFill>
                <a:schemeClr val="bg1"/>
              </a:solidFill>
            </a:endParaRPr>
          </a:p>
        </p:txBody>
      </p:sp>
      <p:sp>
        <p:nvSpPr>
          <p:cNvPr id="2" name="TextBox 1"/>
          <p:cNvSpPr txBox="1"/>
          <p:nvPr/>
        </p:nvSpPr>
        <p:spPr>
          <a:xfrm>
            <a:off x="1676400" y="6315075"/>
            <a:ext cx="4867275" cy="246221"/>
          </a:xfrm>
          <a:prstGeom prst="rect">
            <a:avLst/>
          </a:prstGeom>
          <a:solidFill>
            <a:schemeClr val="bg1">
              <a:lumMod val="85000"/>
            </a:schemeClr>
          </a:solidFill>
        </p:spPr>
        <p:txBody>
          <a:bodyPr wrap="square" rtlCol="0">
            <a:spAutoFit/>
          </a:bodyPr>
          <a:lstStyle/>
          <a:p>
            <a:r>
              <a:rPr lang="en-US" sz="1000" dirty="0">
                <a:hlinkClick r:id="rId5"/>
              </a:rPr>
              <a:t>https://www.mapwv.gov/flood/map/?wkid=102100&amp;x=-8938946&amp;y=4550516&amp;l=9&amp;v=2</a:t>
            </a:r>
            <a:endParaRPr lang="en-US" sz="1000" dirty="0"/>
          </a:p>
        </p:txBody>
      </p:sp>
      <p:sp>
        <p:nvSpPr>
          <p:cNvPr id="7" name="TextBox 6"/>
          <p:cNvSpPr txBox="1"/>
          <p:nvPr/>
        </p:nvSpPr>
        <p:spPr>
          <a:xfrm>
            <a:off x="314326" y="4469059"/>
            <a:ext cx="1162049" cy="923330"/>
          </a:xfrm>
          <a:prstGeom prst="rect">
            <a:avLst/>
          </a:prstGeom>
          <a:solidFill>
            <a:schemeClr val="bg1"/>
          </a:solidFill>
        </p:spPr>
        <p:txBody>
          <a:bodyPr wrap="square" rtlCol="0">
            <a:spAutoFit/>
          </a:bodyPr>
          <a:lstStyle/>
          <a:p>
            <a:pPr algn="ctr"/>
            <a:r>
              <a:rPr lang="en-US" dirty="0"/>
              <a:t>White Sulphur Springs</a:t>
            </a:r>
          </a:p>
        </p:txBody>
      </p:sp>
    </p:spTree>
    <p:extLst>
      <p:ext uri="{BB962C8B-B14F-4D97-AF65-F5344CB8AC3E}">
        <p14:creationId xmlns:p14="http://schemas.microsoft.com/office/powerpoint/2010/main" val="3809123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Primary Structures (Martinsburg)</a:t>
            </a:r>
          </a:p>
        </p:txBody>
      </p:sp>
      <p:pic>
        <p:nvPicPr>
          <p:cNvPr id="4" name="Picture 3"/>
          <p:cNvPicPr/>
          <p:nvPr/>
        </p:nvPicPr>
        <p:blipFill>
          <a:blip r:embed="rId3"/>
          <a:stretch>
            <a:fillRect/>
          </a:stretch>
        </p:blipFill>
        <p:spPr>
          <a:xfrm>
            <a:off x="862648" y="984386"/>
            <a:ext cx="7439725" cy="5403051"/>
          </a:xfrm>
          <a:prstGeom prst="rect">
            <a:avLst/>
          </a:prstGeom>
          <a:ln>
            <a:solidFill>
              <a:schemeClr val="tx1"/>
            </a:solidFill>
          </a:ln>
        </p:spPr>
      </p:pic>
      <p:sp>
        <p:nvSpPr>
          <p:cNvPr id="2" name="Rectangle 1"/>
          <p:cNvSpPr/>
          <p:nvPr/>
        </p:nvSpPr>
        <p:spPr>
          <a:xfrm>
            <a:off x="1051834" y="6355907"/>
            <a:ext cx="7439725" cy="553357"/>
          </a:xfrm>
          <a:prstGeom prst="rect">
            <a:avLst/>
          </a:prstGeom>
        </p:spPr>
        <p:txBody>
          <a:bodyPr wrap="square">
            <a:spAutoFit/>
          </a:bodyPr>
          <a:lstStyle/>
          <a:p>
            <a:pP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Martinsburg’s </a:t>
            </a:r>
            <a:r>
              <a:rPr lang="en-US" sz="1400" i="1" dirty="0">
                <a:latin typeface="Calibri" panose="020F0502020204030204" pitchFamily="34" charset="0"/>
                <a:ea typeface="Calibri" panose="020F0502020204030204" pitchFamily="34" charset="0"/>
                <a:cs typeface="Times New Roman" panose="02020603050405020304" pitchFamily="18" charset="0"/>
              </a:rPr>
              <a:t>primary structures</a:t>
            </a:r>
            <a:r>
              <a:rPr lang="en-US" sz="1400" dirty="0">
                <a:latin typeface="Calibri" panose="020F0502020204030204" pitchFamily="34" charset="0"/>
                <a:ea typeface="Calibri" panose="020F0502020204030204" pitchFamily="34" charset="0"/>
                <a:cs typeface="Times New Roman" panose="02020603050405020304" pitchFamily="18" charset="0"/>
              </a:rPr>
              <a:t> viewable on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Risk MAP View</a:t>
            </a:r>
            <a:r>
              <a:rPr lang="en-US" sz="1400" dirty="0">
                <a:latin typeface="Calibri" panose="020F0502020204030204" pitchFamily="34" charset="0"/>
                <a:ea typeface="Calibri" panose="020F0502020204030204" pitchFamily="34" charset="0"/>
                <a:cs typeface="Times New Roman" panose="02020603050405020304" pitchFamily="18" charset="0"/>
              </a:rPr>
              <a:t> of the WV Flood Tool.  Symbol letters indicate general occupancy (</a:t>
            </a:r>
            <a:r>
              <a:rPr lang="en-US" sz="1400" b="1" dirty="0">
                <a:latin typeface="Calibri" panose="020F0502020204030204" pitchFamily="34" charset="0"/>
                <a:ea typeface="Calibri" panose="020F0502020204030204" pitchFamily="34" charset="0"/>
                <a:cs typeface="Times New Roman" panose="02020603050405020304" pitchFamily="18" charset="0"/>
              </a:rPr>
              <a:t>R</a:t>
            </a:r>
            <a:r>
              <a:rPr lang="en-US" sz="1400" dirty="0">
                <a:latin typeface="Calibri" panose="020F0502020204030204" pitchFamily="34" charset="0"/>
                <a:ea typeface="Calibri" panose="020F0502020204030204" pitchFamily="34" charset="0"/>
                <a:cs typeface="Times New Roman" panose="02020603050405020304" pitchFamily="18" charset="0"/>
              </a:rPr>
              <a:t>esidential, </a:t>
            </a:r>
            <a:r>
              <a:rPr lang="en-US" sz="1400" b="1" dirty="0">
                <a:latin typeface="Calibri" panose="020F0502020204030204" pitchFamily="34" charset="0"/>
                <a:ea typeface="Calibri" panose="020F0502020204030204" pitchFamily="34" charset="0"/>
                <a:cs typeface="Times New Roman" panose="02020603050405020304" pitchFamily="18" charset="0"/>
              </a:rPr>
              <a:t>C</a:t>
            </a:r>
            <a:r>
              <a:rPr lang="en-US" sz="1400" dirty="0">
                <a:latin typeface="Calibri" panose="020F0502020204030204" pitchFamily="34" charset="0"/>
                <a:ea typeface="Calibri" panose="020F0502020204030204" pitchFamily="34" charset="0"/>
                <a:cs typeface="Times New Roman" panose="02020603050405020304" pitchFamily="18" charset="0"/>
              </a:rPr>
              <a:t>ommercial, </a:t>
            </a:r>
            <a:r>
              <a:rPr lang="en-US" sz="1400" b="1" dirty="0">
                <a:latin typeface="Calibri" panose="020F0502020204030204" pitchFamily="34" charset="0"/>
                <a:ea typeface="Calibri" panose="020F0502020204030204" pitchFamily="34" charset="0"/>
                <a:cs typeface="Times New Roman" panose="02020603050405020304" pitchFamily="18" charset="0"/>
              </a:rPr>
              <a:t>O</a:t>
            </a:r>
            <a:r>
              <a:rPr lang="en-US" sz="1400" dirty="0">
                <a:latin typeface="Calibri" panose="020F0502020204030204" pitchFamily="34" charset="0"/>
                <a:ea typeface="Calibri" panose="020F0502020204030204" pitchFamily="34" charset="0"/>
                <a:cs typeface="Times New Roman" panose="02020603050405020304" pitchFamily="18" charset="0"/>
              </a:rPr>
              <a:t>ther Non-Residential).</a:t>
            </a:r>
          </a:p>
        </p:txBody>
      </p:sp>
      <p:pic>
        <p:nvPicPr>
          <p:cNvPr id="7" name="Picture 6"/>
          <p:cNvPicPr/>
          <p:nvPr/>
        </p:nvPicPr>
        <p:blipFill>
          <a:blip r:embed="rId5"/>
          <a:stretch>
            <a:fillRect/>
          </a:stretch>
        </p:blipFill>
        <p:spPr>
          <a:xfrm>
            <a:off x="1230203" y="4663965"/>
            <a:ext cx="2752725" cy="1524000"/>
          </a:xfrm>
          <a:prstGeom prst="rect">
            <a:avLst/>
          </a:prstGeom>
          <a:ln>
            <a:solidFill>
              <a:schemeClr val="tx1"/>
            </a:solidFill>
          </a:ln>
        </p:spPr>
      </p:pic>
    </p:spTree>
    <p:extLst>
      <p:ext uri="{BB962C8B-B14F-4D97-AF65-F5344CB8AC3E}">
        <p14:creationId xmlns:p14="http://schemas.microsoft.com/office/powerpoint/2010/main" val="2937485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2002 Building Inventory</a:t>
            </a:r>
          </a:p>
        </p:txBody>
      </p:sp>
      <p:sp>
        <p:nvSpPr>
          <p:cNvPr id="3" name="TextBox 2"/>
          <p:cNvSpPr txBox="1"/>
          <p:nvPr/>
        </p:nvSpPr>
        <p:spPr>
          <a:xfrm>
            <a:off x="492251" y="1222138"/>
            <a:ext cx="8159497" cy="1015663"/>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 Inventories</a:t>
            </a:r>
            <a:endParaRPr lang="en-US" sz="4000" b="1" u="sng" dirty="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pic>
        <p:nvPicPr>
          <p:cNvPr id="8194" name="Picture 2" descr="Image result for Flood (At-Risk Floodplain Structures)">
            <a:extLst>
              <a:ext uri="{FF2B5EF4-FFF2-40B4-BE49-F238E27FC236}">
                <a16:creationId xmlns:a16="http://schemas.microsoft.com/office/drawing/2014/main" id="{CB97431F-08A2-4403-949C-D603EE0A0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00" y="2523089"/>
            <a:ext cx="4229911" cy="38069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C1D0ABA-2A16-4CAB-B07E-B21950B2133E}"/>
              </a:ext>
            </a:extLst>
          </p:cNvPr>
          <p:cNvSpPr/>
          <p:nvPr/>
        </p:nvSpPr>
        <p:spPr>
          <a:xfrm>
            <a:off x="4996158" y="5791510"/>
            <a:ext cx="4572000" cy="553998"/>
          </a:xfrm>
          <a:prstGeom prst="rect">
            <a:avLst/>
          </a:prstGeom>
        </p:spPr>
        <p:txBody>
          <a:bodyPr>
            <a:spAutoFit/>
          </a:bodyPr>
          <a:lstStyle/>
          <a:p>
            <a:r>
              <a:rPr lang="en-US" sz="1600" dirty="0">
                <a:solidFill>
                  <a:srgbClr val="1F497D"/>
                </a:solidFill>
                <a:latin typeface="Calibri" panose="020F0502020204030204" pitchFamily="34" charset="0"/>
              </a:rPr>
              <a:t>&lt;&lt; USACE Inventoried Floodplain Structures &gt;&gt;</a:t>
            </a:r>
            <a:endParaRPr lang="en-US" sz="1600" dirty="0">
              <a:solidFill>
                <a:srgbClr val="201F1E"/>
              </a:solidFill>
              <a:latin typeface="Calibri" panose="020F0502020204030204" pitchFamily="34" charset="0"/>
            </a:endParaRPr>
          </a:p>
          <a:p>
            <a:r>
              <a:rPr lang="en-US" sz="1400" u="sng" dirty="0">
                <a:solidFill>
                  <a:srgbClr val="954F72"/>
                </a:solidFill>
                <a:latin typeface="Calibri" panose="020F0502020204030204" pitchFamily="34" charset="0"/>
                <a:hlinkClick r:id="rId3"/>
              </a:rPr>
              <a:t>http://wvgis.wvu.edu/data/dataset.php?ID=230</a:t>
            </a:r>
            <a:endParaRPr lang="en-US" sz="1400" dirty="0">
              <a:solidFill>
                <a:srgbClr val="201F1E"/>
              </a:solidFill>
              <a:latin typeface="Calibri" panose="020F0502020204030204" pitchFamily="34" charset="0"/>
            </a:endParaRPr>
          </a:p>
        </p:txBody>
      </p:sp>
      <p:sp>
        <p:nvSpPr>
          <p:cNvPr id="8" name="Rectangle 7">
            <a:extLst>
              <a:ext uri="{FF2B5EF4-FFF2-40B4-BE49-F238E27FC236}">
                <a16:creationId xmlns:a16="http://schemas.microsoft.com/office/drawing/2014/main" id="{2B0E56E2-99E7-41A9-82CD-C88526BC9E66}"/>
              </a:ext>
            </a:extLst>
          </p:cNvPr>
          <p:cNvSpPr/>
          <p:nvPr/>
        </p:nvSpPr>
        <p:spPr>
          <a:xfrm>
            <a:off x="5068109" y="2523089"/>
            <a:ext cx="3696512" cy="2862322"/>
          </a:xfrm>
          <a:prstGeom prst="rect">
            <a:avLst/>
          </a:prstGeom>
          <a:solidFill>
            <a:schemeClr val="accent1">
              <a:lumMod val="20000"/>
              <a:lumOff val="80000"/>
            </a:schemeClr>
          </a:solidFill>
        </p:spPr>
        <p:txBody>
          <a:bodyPr wrap="square">
            <a:spAutoFit/>
          </a:bodyPr>
          <a:lstStyle/>
          <a:p>
            <a:r>
              <a:rPr lang="en-US" dirty="0"/>
              <a:t>Nearly 20 years ago more than </a:t>
            </a:r>
            <a:r>
              <a:rPr lang="en-US" b="1" dirty="0"/>
              <a:t>80,000 structures </a:t>
            </a:r>
            <a:r>
              <a:rPr lang="en-US" dirty="0"/>
              <a:t>in the floodplain were inventoried by the </a:t>
            </a:r>
            <a:r>
              <a:rPr lang="en-US" b="1" dirty="0"/>
              <a:t>Pittsburgh District Army Corps of Engineers </a:t>
            </a:r>
            <a:r>
              <a:rPr lang="en-US" dirty="0"/>
              <a:t>using statewide 1996-99 1-meter resolution Digital Orthophoto Quarter Quads.  A combination of FEMA's Q3 and DFIRM floodplain data (available for 37 of the 55 counties) was overlaid onto DOQQ's. </a:t>
            </a:r>
          </a:p>
        </p:txBody>
      </p:sp>
    </p:spTree>
    <p:extLst>
      <p:ext uri="{BB962C8B-B14F-4D97-AF65-F5344CB8AC3E}">
        <p14:creationId xmlns:p14="http://schemas.microsoft.com/office/powerpoint/2010/main" val="3872493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rug&#10;&#10;Description automatically generated">
            <a:extLst>
              <a:ext uri="{FF2B5EF4-FFF2-40B4-BE49-F238E27FC236}">
                <a16:creationId xmlns:a16="http://schemas.microsoft.com/office/drawing/2014/main" id="{009EE6DF-083A-4ED9-AD8D-B4CC35797F3F}"/>
              </a:ext>
            </a:extLst>
          </p:cNvPr>
          <p:cNvPicPr>
            <a:picLocks noChangeAspect="1"/>
          </p:cNvPicPr>
          <p:nvPr/>
        </p:nvPicPr>
        <p:blipFill rotWithShape="1">
          <a:blip r:embed="rId2">
            <a:extLst>
              <a:ext uri="{28A0092B-C50C-407E-A947-70E740481C1C}">
                <a14:useLocalDpi xmlns:a14="http://schemas.microsoft.com/office/drawing/2010/main" val="0"/>
              </a:ext>
            </a:extLst>
          </a:blip>
          <a:srcRect l="21380" t="4541" r="26598" b="3291"/>
          <a:stretch/>
        </p:blipFill>
        <p:spPr>
          <a:xfrm>
            <a:off x="4395200" y="846305"/>
            <a:ext cx="4756828" cy="6011694"/>
          </a:xfrm>
          <a:prstGeom prst="rect">
            <a:avLst/>
          </a:prstGeom>
        </p:spPr>
      </p:pic>
      <p:pic>
        <p:nvPicPr>
          <p:cNvPr id="10" name="Picture 9" descr="A picture containing table, cake, sitting, food&#10;&#10;Description automatically generated">
            <a:extLst>
              <a:ext uri="{FF2B5EF4-FFF2-40B4-BE49-F238E27FC236}">
                <a16:creationId xmlns:a16="http://schemas.microsoft.com/office/drawing/2014/main" id="{EB6E9FF2-60FD-4E81-B3C5-CC08C2CC1D61}"/>
              </a:ext>
            </a:extLst>
          </p:cNvPr>
          <p:cNvPicPr>
            <a:picLocks noChangeAspect="1"/>
          </p:cNvPicPr>
          <p:nvPr/>
        </p:nvPicPr>
        <p:blipFill rotWithShape="1">
          <a:blip r:embed="rId3">
            <a:extLst>
              <a:ext uri="{28A0092B-C50C-407E-A947-70E740481C1C}">
                <a14:useLocalDpi xmlns:a14="http://schemas.microsoft.com/office/drawing/2010/main" val="0"/>
              </a:ext>
            </a:extLst>
          </a:blip>
          <a:srcRect l="23775" t="2535" r="25160" b="3729"/>
          <a:stretch/>
        </p:blipFill>
        <p:spPr>
          <a:xfrm>
            <a:off x="0" y="744107"/>
            <a:ext cx="4669277" cy="611389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Building Inventories</a:t>
            </a:r>
          </a:p>
        </p:txBody>
      </p:sp>
      <p:sp>
        <p:nvSpPr>
          <p:cNvPr id="2" name="Rectangle 1">
            <a:extLst>
              <a:ext uri="{FF2B5EF4-FFF2-40B4-BE49-F238E27FC236}">
                <a16:creationId xmlns:a16="http://schemas.microsoft.com/office/drawing/2014/main" id="{6A00822E-A5E5-45BF-9332-047E0CC43DA5}"/>
              </a:ext>
            </a:extLst>
          </p:cNvPr>
          <p:cNvSpPr/>
          <p:nvPr/>
        </p:nvSpPr>
        <p:spPr>
          <a:xfrm>
            <a:off x="1921819" y="673126"/>
            <a:ext cx="4834039" cy="246221"/>
          </a:xfrm>
          <a:prstGeom prst="rect">
            <a:avLst/>
          </a:prstGeom>
          <a:solidFill>
            <a:schemeClr val="accent1">
              <a:lumMod val="60000"/>
              <a:lumOff val="40000"/>
            </a:schemeClr>
          </a:solidFill>
        </p:spPr>
        <p:txBody>
          <a:bodyPr wrap="square">
            <a:spAutoFit/>
          </a:bodyPr>
          <a:lstStyle/>
          <a:p>
            <a:r>
              <a:rPr lang="en-US" sz="1000" dirty="0">
                <a:hlinkClick r:id="rId4"/>
              </a:rPr>
              <a:t>https://www.mapwv.gov/flood/map/?wkid=102100&amp;x=-9070843&amp;y=4497058&amp;l=11&amp;v=2</a:t>
            </a:r>
            <a:endParaRPr lang="en-US" sz="1000" dirty="0"/>
          </a:p>
        </p:txBody>
      </p:sp>
      <p:sp>
        <p:nvSpPr>
          <p:cNvPr id="9" name="TextBox 8">
            <a:extLst>
              <a:ext uri="{FF2B5EF4-FFF2-40B4-BE49-F238E27FC236}">
                <a16:creationId xmlns:a16="http://schemas.microsoft.com/office/drawing/2014/main" id="{CDCB7A49-0F48-4519-B9A7-4166B2B5C850}"/>
              </a:ext>
            </a:extLst>
          </p:cNvPr>
          <p:cNvSpPr txBox="1"/>
          <p:nvPr/>
        </p:nvSpPr>
        <p:spPr>
          <a:xfrm>
            <a:off x="1267964" y="962394"/>
            <a:ext cx="2270785" cy="369332"/>
          </a:xfrm>
          <a:prstGeom prst="rect">
            <a:avLst/>
          </a:prstGeom>
          <a:solidFill>
            <a:schemeClr val="tx1">
              <a:lumMod val="95000"/>
              <a:lumOff val="5000"/>
            </a:schemeClr>
          </a:solidFill>
        </p:spPr>
        <p:txBody>
          <a:bodyPr wrap="square" rtlCol="0">
            <a:spAutoFit/>
          </a:bodyPr>
          <a:lstStyle/>
          <a:p>
            <a:r>
              <a:rPr lang="en-US" b="1" dirty="0">
                <a:solidFill>
                  <a:schemeClr val="bg1"/>
                </a:solidFill>
              </a:rPr>
              <a:t>1998 Aerial Imagery</a:t>
            </a:r>
          </a:p>
        </p:txBody>
      </p:sp>
      <p:sp>
        <p:nvSpPr>
          <p:cNvPr id="11" name="TextBox 10">
            <a:extLst>
              <a:ext uri="{FF2B5EF4-FFF2-40B4-BE49-F238E27FC236}">
                <a16:creationId xmlns:a16="http://schemas.microsoft.com/office/drawing/2014/main" id="{8052E159-937E-4C1E-A720-52E34391B2AD}"/>
              </a:ext>
            </a:extLst>
          </p:cNvPr>
          <p:cNvSpPr txBox="1"/>
          <p:nvPr/>
        </p:nvSpPr>
        <p:spPr>
          <a:xfrm>
            <a:off x="5983572" y="962394"/>
            <a:ext cx="2215784" cy="369332"/>
          </a:xfrm>
          <a:prstGeom prst="rect">
            <a:avLst/>
          </a:prstGeom>
          <a:solidFill>
            <a:schemeClr val="tx1">
              <a:lumMod val="95000"/>
              <a:lumOff val="5000"/>
            </a:schemeClr>
          </a:solidFill>
        </p:spPr>
        <p:txBody>
          <a:bodyPr wrap="square" rtlCol="0">
            <a:spAutoFit/>
          </a:bodyPr>
          <a:lstStyle/>
          <a:p>
            <a:r>
              <a:rPr lang="en-US" b="1" dirty="0">
                <a:solidFill>
                  <a:schemeClr val="bg1"/>
                </a:solidFill>
              </a:rPr>
              <a:t>2018 Aerial Imagery</a:t>
            </a:r>
          </a:p>
        </p:txBody>
      </p:sp>
      <p:sp>
        <p:nvSpPr>
          <p:cNvPr id="14" name="TextBox 13">
            <a:extLst>
              <a:ext uri="{FF2B5EF4-FFF2-40B4-BE49-F238E27FC236}">
                <a16:creationId xmlns:a16="http://schemas.microsoft.com/office/drawing/2014/main" id="{DF445C1C-D4D0-4D2C-93FC-6DE657653BD7}"/>
              </a:ext>
            </a:extLst>
          </p:cNvPr>
          <p:cNvSpPr txBox="1"/>
          <p:nvPr/>
        </p:nvSpPr>
        <p:spPr>
          <a:xfrm>
            <a:off x="430054" y="6273305"/>
            <a:ext cx="2549040" cy="369332"/>
          </a:xfrm>
          <a:prstGeom prst="rect">
            <a:avLst/>
          </a:prstGeom>
          <a:solidFill>
            <a:schemeClr val="accent1">
              <a:lumMod val="50000"/>
            </a:schemeClr>
          </a:solidFill>
        </p:spPr>
        <p:txBody>
          <a:bodyPr wrap="square" rtlCol="0">
            <a:spAutoFit/>
          </a:bodyPr>
          <a:lstStyle/>
          <a:p>
            <a:r>
              <a:rPr lang="en-US" dirty="0">
                <a:solidFill>
                  <a:schemeClr val="accent1">
                    <a:lumMod val="20000"/>
                    <a:lumOff val="80000"/>
                  </a:schemeClr>
                </a:solidFill>
              </a:rPr>
              <a:t>2002 USACE Inventory</a:t>
            </a:r>
          </a:p>
        </p:txBody>
      </p:sp>
      <p:sp>
        <p:nvSpPr>
          <p:cNvPr id="7" name="Oval 6">
            <a:extLst>
              <a:ext uri="{FF2B5EF4-FFF2-40B4-BE49-F238E27FC236}">
                <a16:creationId xmlns:a16="http://schemas.microsoft.com/office/drawing/2014/main" id="{4A4C4936-A83A-4230-A435-B6568CA42A6B}"/>
              </a:ext>
            </a:extLst>
          </p:cNvPr>
          <p:cNvSpPr/>
          <p:nvPr/>
        </p:nvSpPr>
        <p:spPr>
          <a:xfrm>
            <a:off x="201849" y="6355181"/>
            <a:ext cx="186863" cy="205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2" name="TextBox 11">
            <a:extLst>
              <a:ext uri="{FF2B5EF4-FFF2-40B4-BE49-F238E27FC236}">
                <a16:creationId xmlns:a16="http://schemas.microsoft.com/office/drawing/2014/main" id="{9C0B0F08-37AE-4F18-9667-8D2A0B0BF6BA}"/>
              </a:ext>
            </a:extLst>
          </p:cNvPr>
          <p:cNvSpPr txBox="1"/>
          <p:nvPr/>
        </p:nvSpPr>
        <p:spPr>
          <a:xfrm>
            <a:off x="6954882" y="3390487"/>
            <a:ext cx="1858376" cy="646331"/>
          </a:xfrm>
          <a:prstGeom prst="rect">
            <a:avLst/>
          </a:prstGeom>
          <a:noFill/>
        </p:spPr>
        <p:txBody>
          <a:bodyPr wrap="square" rtlCol="0">
            <a:spAutoFit/>
          </a:bodyPr>
          <a:lstStyle/>
          <a:p>
            <a:r>
              <a:rPr lang="en-US" dirty="0">
                <a:solidFill>
                  <a:schemeClr val="bg1">
                    <a:lumMod val="95000"/>
                  </a:schemeClr>
                </a:solidFill>
              </a:rPr>
              <a:t>Elkhorn Creek, McDowell County</a:t>
            </a:r>
          </a:p>
        </p:txBody>
      </p:sp>
      <p:sp>
        <p:nvSpPr>
          <p:cNvPr id="13" name="TextBox 12">
            <a:extLst>
              <a:ext uri="{FF2B5EF4-FFF2-40B4-BE49-F238E27FC236}">
                <a16:creationId xmlns:a16="http://schemas.microsoft.com/office/drawing/2014/main" id="{DF445C1C-D4D0-4D2C-93FC-6DE657653BD7}"/>
              </a:ext>
            </a:extLst>
          </p:cNvPr>
          <p:cNvSpPr txBox="1"/>
          <p:nvPr/>
        </p:nvSpPr>
        <p:spPr>
          <a:xfrm>
            <a:off x="4871126" y="6273304"/>
            <a:ext cx="2196424" cy="369332"/>
          </a:xfrm>
          <a:prstGeom prst="rect">
            <a:avLst/>
          </a:prstGeom>
          <a:solidFill>
            <a:schemeClr val="accent1">
              <a:lumMod val="50000"/>
            </a:schemeClr>
          </a:solidFill>
        </p:spPr>
        <p:txBody>
          <a:bodyPr wrap="square" rtlCol="0">
            <a:spAutoFit/>
          </a:bodyPr>
          <a:lstStyle/>
          <a:p>
            <a:r>
              <a:rPr lang="en-US" dirty="0">
                <a:solidFill>
                  <a:schemeClr val="accent1">
                    <a:lumMod val="20000"/>
                    <a:lumOff val="80000"/>
                  </a:schemeClr>
                </a:solidFill>
              </a:rPr>
              <a:t>2021 WVU Inventory</a:t>
            </a:r>
          </a:p>
        </p:txBody>
      </p:sp>
    </p:spTree>
    <p:extLst>
      <p:ext uri="{BB962C8B-B14F-4D97-AF65-F5344CB8AC3E}">
        <p14:creationId xmlns:p14="http://schemas.microsoft.com/office/powerpoint/2010/main" val="90138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USACE 2002 Building Inventory</a:t>
            </a:r>
          </a:p>
        </p:txBody>
      </p:sp>
      <p:pic>
        <p:nvPicPr>
          <p:cNvPr id="8" name="Picture 7" descr="A close up of a fish&#10;&#10;Description automatically generated">
            <a:extLst>
              <a:ext uri="{FF2B5EF4-FFF2-40B4-BE49-F238E27FC236}">
                <a16:creationId xmlns:a16="http://schemas.microsoft.com/office/drawing/2014/main" id="{32DA03E3-03DB-4D28-B6BF-5DE3DA2C5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6213513"/>
          </a:xfrm>
          <a:prstGeom prst="rect">
            <a:avLst/>
          </a:prstGeom>
        </p:spPr>
      </p:pic>
      <p:sp>
        <p:nvSpPr>
          <p:cNvPr id="13" name="TextBox 12">
            <a:extLst>
              <a:ext uri="{FF2B5EF4-FFF2-40B4-BE49-F238E27FC236}">
                <a16:creationId xmlns:a16="http://schemas.microsoft.com/office/drawing/2014/main" id="{9108C464-7F66-4097-9037-746382F7C85C}"/>
              </a:ext>
            </a:extLst>
          </p:cNvPr>
          <p:cNvSpPr txBox="1"/>
          <p:nvPr/>
        </p:nvSpPr>
        <p:spPr>
          <a:xfrm>
            <a:off x="430054" y="6464223"/>
            <a:ext cx="2549040" cy="369332"/>
          </a:xfrm>
          <a:prstGeom prst="rect">
            <a:avLst/>
          </a:prstGeom>
          <a:noFill/>
        </p:spPr>
        <p:txBody>
          <a:bodyPr wrap="square" rtlCol="0">
            <a:spAutoFit/>
          </a:bodyPr>
          <a:lstStyle/>
          <a:p>
            <a:r>
              <a:rPr lang="en-US" dirty="0">
                <a:solidFill>
                  <a:schemeClr val="accent1">
                    <a:lumMod val="20000"/>
                    <a:lumOff val="80000"/>
                  </a:schemeClr>
                </a:solidFill>
              </a:rPr>
              <a:t>2002 USACE Inventory</a:t>
            </a:r>
          </a:p>
        </p:txBody>
      </p:sp>
      <p:sp>
        <p:nvSpPr>
          <p:cNvPr id="14" name="Oval 13">
            <a:extLst>
              <a:ext uri="{FF2B5EF4-FFF2-40B4-BE49-F238E27FC236}">
                <a16:creationId xmlns:a16="http://schemas.microsoft.com/office/drawing/2014/main" id="{E983A46A-BE2E-4654-8E37-9F8FFC8ADA5C}"/>
              </a:ext>
            </a:extLst>
          </p:cNvPr>
          <p:cNvSpPr/>
          <p:nvPr/>
        </p:nvSpPr>
        <p:spPr>
          <a:xfrm>
            <a:off x="201849" y="6546099"/>
            <a:ext cx="186863" cy="205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5" name="TextBox 14">
            <a:extLst>
              <a:ext uri="{FF2B5EF4-FFF2-40B4-BE49-F238E27FC236}">
                <a16:creationId xmlns:a16="http://schemas.microsoft.com/office/drawing/2014/main" id="{086F699E-CE2D-4CF4-A279-EB58D4209AEC}"/>
              </a:ext>
            </a:extLst>
          </p:cNvPr>
          <p:cNvSpPr txBox="1"/>
          <p:nvPr/>
        </p:nvSpPr>
        <p:spPr>
          <a:xfrm>
            <a:off x="5334000" y="2679413"/>
            <a:ext cx="3542413" cy="646331"/>
          </a:xfrm>
          <a:prstGeom prst="rect">
            <a:avLst/>
          </a:prstGeom>
          <a:solidFill>
            <a:schemeClr val="accent6">
              <a:lumMod val="75000"/>
            </a:schemeClr>
          </a:solidFill>
          <a:effectLst>
            <a:glow rad="63500">
              <a:schemeClr val="accent4">
                <a:satMod val="175000"/>
                <a:alpha val="40000"/>
              </a:schemeClr>
            </a:glow>
          </a:effectLst>
        </p:spPr>
        <p:txBody>
          <a:bodyPr wrap="square" rtlCol="0">
            <a:spAutoFit/>
          </a:bodyPr>
          <a:lstStyle/>
          <a:p>
            <a:pPr algn="ctr"/>
            <a:r>
              <a:rPr lang="en-US" dirty="0">
                <a:solidFill>
                  <a:schemeClr val="bg1"/>
                </a:solidFill>
              </a:rPr>
              <a:t>Buyout Properties since</a:t>
            </a:r>
            <a:br>
              <a:rPr lang="en-US" dirty="0">
                <a:solidFill>
                  <a:schemeClr val="bg1"/>
                </a:solidFill>
              </a:rPr>
            </a:br>
            <a:r>
              <a:rPr lang="en-US" dirty="0">
                <a:solidFill>
                  <a:schemeClr val="bg1"/>
                </a:solidFill>
              </a:rPr>
              <a:t>2002 USACE Inventory</a:t>
            </a:r>
          </a:p>
        </p:txBody>
      </p:sp>
      <p:cxnSp>
        <p:nvCxnSpPr>
          <p:cNvPr id="19" name="Straight Arrow Connector 18">
            <a:extLst>
              <a:ext uri="{FF2B5EF4-FFF2-40B4-BE49-F238E27FC236}">
                <a16:creationId xmlns:a16="http://schemas.microsoft.com/office/drawing/2014/main" id="{1AAC29C1-E93E-42A5-9519-48A73CEB72C5}"/>
              </a:ext>
            </a:extLst>
          </p:cNvPr>
          <p:cNvCxnSpPr/>
          <p:nvPr/>
        </p:nvCxnSpPr>
        <p:spPr>
          <a:xfrm flipH="1">
            <a:off x="6381345" y="3429000"/>
            <a:ext cx="583659" cy="714983"/>
          </a:xfrm>
          <a:prstGeom prst="straightConnector1">
            <a:avLst/>
          </a:prstGeom>
          <a:ln w="38100">
            <a:solidFill>
              <a:schemeClr val="accent6">
                <a:lumMod val="75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8392934-47C9-4E95-A46B-262F93F57CA2}"/>
              </a:ext>
            </a:extLst>
          </p:cNvPr>
          <p:cNvSpPr/>
          <p:nvPr/>
        </p:nvSpPr>
        <p:spPr>
          <a:xfrm>
            <a:off x="1923211" y="962633"/>
            <a:ext cx="5306264" cy="261610"/>
          </a:xfrm>
          <a:prstGeom prst="rect">
            <a:avLst/>
          </a:prstGeom>
          <a:solidFill>
            <a:schemeClr val="bg2">
              <a:lumMod val="90000"/>
            </a:schemeClr>
          </a:solidFill>
        </p:spPr>
        <p:txBody>
          <a:bodyPr wrap="square">
            <a:spAutoFit/>
          </a:bodyPr>
          <a:lstStyle/>
          <a:p>
            <a:r>
              <a:rPr lang="en-US" sz="1100" dirty="0">
                <a:hlinkClick r:id="rId3"/>
              </a:rPr>
              <a:t>https://www.mapwv.gov/flood/map/?wkid=102100&amp;x=-9069713&amp;y=4496689&amp;l=10&amp;v=2</a:t>
            </a:r>
            <a:endParaRPr lang="en-US" sz="1100" dirty="0"/>
          </a:p>
        </p:txBody>
      </p:sp>
      <p:sp>
        <p:nvSpPr>
          <p:cNvPr id="21" name="TextBox 20">
            <a:extLst>
              <a:ext uri="{FF2B5EF4-FFF2-40B4-BE49-F238E27FC236}">
                <a16:creationId xmlns:a16="http://schemas.microsoft.com/office/drawing/2014/main" id="{0722EC7A-5FCA-44D4-B275-E76EDED7FF9B}"/>
              </a:ext>
            </a:extLst>
          </p:cNvPr>
          <p:cNvSpPr txBox="1"/>
          <p:nvPr/>
        </p:nvSpPr>
        <p:spPr>
          <a:xfrm>
            <a:off x="5534247" y="6488668"/>
            <a:ext cx="3342166" cy="369332"/>
          </a:xfrm>
          <a:prstGeom prst="rect">
            <a:avLst/>
          </a:prstGeom>
          <a:noFill/>
        </p:spPr>
        <p:txBody>
          <a:bodyPr wrap="square" rtlCol="0">
            <a:spAutoFit/>
          </a:bodyPr>
          <a:lstStyle/>
          <a:p>
            <a:r>
              <a:rPr lang="en-US" dirty="0">
                <a:solidFill>
                  <a:schemeClr val="bg1">
                    <a:lumMod val="95000"/>
                  </a:schemeClr>
                </a:solidFill>
              </a:rPr>
              <a:t>Elkhorn Creek, McDowell County</a:t>
            </a:r>
          </a:p>
        </p:txBody>
      </p:sp>
    </p:spTree>
    <p:extLst>
      <p:ext uri="{BB962C8B-B14F-4D97-AF65-F5344CB8AC3E}">
        <p14:creationId xmlns:p14="http://schemas.microsoft.com/office/powerpoint/2010/main" val="3612237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044DD0-9ECA-4753-97ED-D9584D2F7450}"/>
              </a:ext>
            </a:extLst>
          </p:cNvPr>
          <p:cNvPicPr>
            <a:picLocks noChangeAspect="1"/>
          </p:cNvPicPr>
          <p:nvPr/>
        </p:nvPicPr>
        <p:blipFill>
          <a:blip r:embed="rId2"/>
          <a:stretch>
            <a:fillRect/>
          </a:stretch>
        </p:blipFill>
        <p:spPr>
          <a:xfrm>
            <a:off x="0" y="1095615"/>
            <a:ext cx="9144000" cy="466677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Assessment Layers on Flood Tool</a:t>
            </a:r>
          </a:p>
        </p:txBody>
      </p:sp>
      <p:sp>
        <p:nvSpPr>
          <p:cNvPr id="7" name="Rectangle 6">
            <a:extLst>
              <a:ext uri="{FF2B5EF4-FFF2-40B4-BE49-F238E27FC236}">
                <a16:creationId xmlns:a16="http://schemas.microsoft.com/office/drawing/2014/main" id="{F602ACEB-48B0-470F-90B3-2F2FA8A91059}"/>
              </a:ext>
            </a:extLst>
          </p:cNvPr>
          <p:cNvSpPr/>
          <p:nvPr/>
        </p:nvSpPr>
        <p:spPr>
          <a:xfrm>
            <a:off x="2274054" y="5743545"/>
            <a:ext cx="5145437" cy="400110"/>
          </a:xfrm>
          <a:prstGeom prst="rect">
            <a:avLst/>
          </a:prstGeom>
        </p:spPr>
        <p:txBody>
          <a:bodyPr wrap="square">
            <a:spAutoFit/>
          </a:bodyPr>
          <a:lstStyle/>
          <a:p>
            <a:r>
              <a:rPr lang="en-US" sz="1000" dirty="0">
                <a:hlinkClick r:id="rId3"/>
              </a:rPr>
              <a:t>https://www.mapwv.gov/flood/map/?wkid=102100&amp;x=-8771562&amp;y=4715438&amp;l=7&amp;v=2</a:t>
            </a:r>
            <a:endParaRPr lang="en-US" sz="1000" dirty="0"/>
          </a:p>
          <a:p>
            <a:endParaRPr lang="en-US" sz="1000" dirty="0"/>
          </a:p>
        </p:txBody>
      </p:sp>
      <p:sp>
        <p:nvSpPr>
          <p:cNvPr id="8" name="TextBox 7">
            <a:extLst>
              <a:ext uri="{FF2B5EF4-FFF2-40B4-BE49-F238E27FC236}">
                <a16:creationId xmlns:a16="http://schemas.microsoft.com/office/drawing/2014/main" id="{D21790DB-9FB1-47D0-8D66-CA1D21255CAE}"/>
              </a:ext>
            </a:extLst>
          </p:cNvPr>
          <p:cNvSpPr txBox="1"/>
          <p:nvPr/>
        </p:nvSpPr>
        <p:spPr>
          <a:xfrm>
            <a:off x="219075" y="6200597"/>
            <a:ext cx="8801100" cy="523220"/>
          </a:xfrm>
          <a:prstGeom prst="rect">
            <a:avLst/>
          </a:prstGeom>
          <a:noFill/>
        </p:spPr>
        <p:txBody>
          <a:bodyPr wrap="square" rtlCol="0">
            <a:spAutoFit/>
          </a:bodyPr>
          <a:lstStyle/>
          <a:p>
            <a:pPr algn="ctr"/>
            <a:r>
              <a:rPr lang="en-US" sz="1600" i="1" dirty="0">
                <a:solidFill>
                  <a:schemeClr val="tx2">
                    <a:lumMod val="50000"/>
                  </a:schemeClr>
                </a:solidFill>
              </a:rPr>
              <a:t>Potential Flood, Dam Failure and Landslide Vulnerabilities on WV Flood Tool’s RiskMAP View</a:t>
            </a:r>
            <a:r>
              <a:rPr lang="en-US" i="1" dirty="0">
                <a:solidFill>
                  <a:schemeClr val="tx2">
                    <a:lumMod val="50000"/>
                  </a:schemeClr>
                </a:solidFill>
              </a:rPr>
              <a:t/>
            </a:r>
            <a:br>
              <a:rPr lang="en-US" i="1" dirty="0">
                <a:solidFill>
                  <a:schemeClr val="tx2">
                    <a:lumMod val="50000"/>
                  </a:schemeClr>
                </a:solidFill>
              </a:rPr>
            </a:br>
            <a:r>
              <a:rPr lang="en-US" sz="1200" i="1" dirty="0">
                <a:solidFill>
                  <a:schemeClr val="tx2">
                    <a:lumMod val="50000"/>
                  </a:schemeClr>
                </a:solidFill>
              </a:rPr>
              <a:t>Hardy County, West Virginia</a:t>
            </a:r>
          </a:p>
        </p:txBody>
      </p:sp>
      <p:sp>
        <p:nvSpPr>
          <p:cNvPr id="9" name="TextBox 8">
            <a:extLst>
              <a:ext uri="{FF2B5EF4-FFF2-40B4-BE49-F238E27FC236}">
                <a16:creationId xmlns:a16="http://schemas.microsoft.com/office/drawing/2014/main" id="{9E58B5F2-99E1-442C-A857-F4BE0D3406F1}"/>
              </a:ext>
            </a:extLst>
          </p:cNvPr>
          <p:cNvSpPr txBox="1"/>
          <p:nvPr/>
        </p:nvSpPr>
        <p:spPr>
          <a:xfrm>
            <a:off x="5632885" y="2588956"/>
            <a:ext cx="1098656" cy="369332"/>
          </a:xfrm>
          <a:prstGeom prst="rect">
            <a:avLst/>
          </a:prstGeom>
          <a:solidFill>
            <a:schemeClr val="tx1"/>
          </a:solidFill>
        </p:spPr>
        <p:txBody>
          <a:bodyPr wrap="square" rtlCol="0">
            <a:spAutoFit/>
          </a:bodyPr>
          <a:lstStyle/>
          <a:p>
            <a:pPr algn="ctr"/>
            <a:r>
              <a:rPr lang="en-US" b="1" dirty="0">
                <a:solidFill>
                  <a:srgbClr val="FFFF00"/>
                </a:solidFill>
              </a:rPr>
              <a:t>Landslide</a:t>
            </a:r>
          </a:p>
        </p:txBody>
      </p:sp>
      <p:sp>
        <p:nvSpPr>
          <p:cNvPr id="10" name="TextBox 9">
            <a:extLst>
              <a:ext uri="{FF2B5EF4-FFF2-40B4-BE49-F238E27FC236}">
                <a16:creationId xmlns:a16="http://schemas.microsoft.com/office/drawing/2014/main" id="{9FDA882C-09DA-4C23-87CF-92F828FAE15C}"/>
              </a:ext>
            </a:extLst>
          </p:cNvPr>
          <p:cNvSpPr txBox="1"/>
          <p:nvPr/>
        </p:nvSpPr>
        <p:spPr>
          <a:xfrm>
            <a:off x="3692113" y="2773622"/>
            <a:ext cx="717151" cy="369332"/>
          </a:xfrm>
          <a:prstGeom prst="rect">
            <a:avLst/>
          </a:prstGeom>
          <a:solidFill>
            <a:schemeClr val="tx1"/>
          </a:solidFill>
        </p:spPr>
        <p:txBody>
          <a:bodyPr wrap="square" rtlCol="0">
            <a:spAutoFit/>
          </a:bodyPr>
          <a:lstStyle/>
          <a:p>
            <a:pPr algn="ctr"/>
            <a:r>
              <a:rPr lang="en-US" b="1" dirty="0">
                <a:solidFill>
                  <a:srgbClr val="FFFF00"/>
                </a:solidFill>
              </a:rPr>
              <a:t>Dam</a:t>
            </a:r>
          </a:p>
        </p:txBody>
      </p:sp>
      <p:sp>
        <p:nvSpPr>
          <p:cNvPr id="12" name="TextBox 11">
            <a:extLst>
              <a:ext uri="{FF2B5EF4-FFF2-40B4-BE49-F238E27FC236}">
                <a16:creationId xmlns:a16="http://schemas.microsoft.com/office/drawing/2014/main" id="{84B0800C-1FA3-4222-84D4-2F6DB6A5B61F}"/>
              </a:ext>
            </a:extLst>
          </p:cNvPr>
          <p:cNvSpPr txBox="1"/>
          <p:nvPr/>
        </p:nvSpPr>
        <p:spPr>
          <a:xfrm>
            <a:off x="3379176" y="4891922"/>
            <a:ext cx="1343024" cy="369332"/>
          </a:xfrm>
          <a:prstGeom prst="rect">
            <a:avLst/>
          </a:prstGeom>
          <a:solidFill>
            <a:schemeClr val="tx1"/>
          </a:solidFill>
        </p:spPr>
        <p:txBody>
          <a:bodyPr wrap="square" rtlCol="0">
            <a:spAutoFit/>
          </a:bodyPr>
          <a:lstStyle/>
          <a:p>
            <a:pPr algn="ctr"/>
            <a:r>
              <a:rPr lang="en-US" b="1" dirty="0">
                <a:solidFill>
                  <a:srgbClr val="FFFF00"/>
                </a:solidFill>
              </a:rPr>
              <a:t>Flood Zone</a:t>
            </a:r>
          </a:p>
        </p:txBody>
      </p:sp>
      <p:sp>
        <p:nvSpPr>
          <p:cNvPr id="13" name="TextBox 12">
            <a:extLst>
              <a:ext uri="{FF2B5EF4-FFF2-40B4-BE49-F238E27FC236}">
                <a16:creationId xmlns:a16="http://schemas.microsoft.com/office/drawing/2014/main" id="{0783A8C1-7FBD-49E1-A57D-A04E32FCFA26}"/>
              </a:ext>
            </a:extLst>
          </p:cNvPr>
          <p:cNvSpPr txBox="1"/>
          <p:nvPr/>
        </p:nvSpPr>
        <p:spPr>
          <a:xfrm>
            <a:off x="2274054" y="5981306"/>
            <a:ext cx="5547878" cy="438582"/>
          </a:xfrm>
          <a:prstGeom prst="rect">
            <a:avLst/>
          </a:prstGeom>
          <a:noFill/>
        </p:spPr>
        <p:txBody>
          <a:bodyPr wrap="square">
            <a:spAutoFit/>
          </a:bodyPr>
          <a:lstStyle/>
          <a:p>
            <a:r>
              <a:rPr lang="en-US" sz="1000" dirty="0">
                <a:hlinkClick r:id="rId4"/>
              </a:rPr>
              <a:t>https://www.google.com/maps/@38.9409315,-78.805837,1690a,35y,44.59t/data=!3m1!1e3</a:t>
            </a:r>
            <a:endParaRPr lang="en-US" sz="1000" dirty="0"/>
          </a:p>
          <a:p>
            <a:endParaRPr lang="en-US" sz="1200" dirty="0"/>
          </a:p>
        </p:txBody>
      </p:sp>
    </p:spTree>
    <p:extLst>
      <p:ext uri="{BB962C8B-B14F-4D97-AF65-F5344CB8AC3E}">
        <p14:creationId xmlns:p14="http://schemas.microsoft.com/office/powerpoint/2010/main" val="4039306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Statewide Risk Assessment</a:t>
            </a:r>
          </a:p>
        </p:txBody>
      </p:sp>
      <p:sp>
        <p:nvSpPr>
          <p:cNvPr id="3" name="TextBox 2"/>
          <p:cNvSpPr txBox="1"/>
          <p:nvPr/>
        </p:nvSpPr>
        <p:spPr>
          <a:xfrm>
            <a:off x="1035579" y="3244417"/>
            <a:ext cx="7072841" cy="584775"/>
          </a:xfrm>
          <a:prstGeom prst="rect">
            <a:avLst/>
          </a:prstGeom>
          <a:solidFill>
            <a:schemeClr val="tx1"/>
          </a:solidFill>
        </p:spPr>
        <p:txBody>
          <a:bodyPr wrap="square" rtlCol="0">
            <a:spAutoFit/>
          </a:bodyPr>
          <a:lstStyle/>
          <a:p>
            <a:pPr algn="ctr"/>
            <a:r>
              <a:rPr lang="en-US" sz="3200" dirty="0">
                <a:solidFill>
                  <a:srgbClr val="FFFF00"/>
                </a:solidFill>
              </a:rPr>
              <a:t>GIS Data for Enhanced Building Inventory</a:t>
            </a:r>
          </a:p>
        </p:txBody>
      </p:sp>
    </p:spTree>
    <p:extLst>
      <p:ext uri="{BB962C8B-B14F-4D97-AF65-F5344CB8AC3E}">
        <p14:creationId xmlns:p14="http://schemas.microsoft.com/office/powerpoint/2010/main" val="1098181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GIS Data Development</a:t>
            </a:r>
          </a:p>
        </p:txBody>
      </p:sp>
      <p:pic>
        <p:nvPicPr>
          <p:cNvPr id="2" name="Picture 1"/>
          <p:cNvPicPr>
            <a:picLocks noChangeAspect="1"/>
          </p:cNvPicPr>
          <p:nvPr/>
        </p:nvPicPr>
        <p:blipFill rotWithShape="1">
          <a:blip r:embed="rId2"/>
          <a:srcRect r="13793"/>
          <a:stretch/>
        </p:blipFill>
        <p:spPr>
          <a:xfrm>
            <a:off x="2430703" y="1806320"/>
            <a:ext cx="1997649"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7209" r="9890"/>
          <a:stretch/>
        </p:blipFill>
        <p:spPr>
          <a:xfrm>
            <a:off x="7005315" y="1826781"/>
            <a:ext cx="1908388" cy="2460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a:srcRect l="20356" t="-3661" r="13359" b="32264"/>
          <a:stretch/>
        </p:blipFill>
        <p:spPr>
          <a:xfrm>
            <a:off x="4716558" y="1806320"/>
            <a:ext cx="2054578"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16582" y="1198606"/>
            <a:ext cx="8763001" cy="369332"/>
          </a:xfrm>
          <a:prstGeom prst="rect">
            <a:avLst/>
          </a:prstGeom>
          <a:noFill/>
        </p:spPr>
        <p:txBody>
          <a:bodyPr wrap="square" rtlCol="0">
            <a:spAutoFit/>
          </a:bodyPr>
          <a:lstStyle/>
          <a:p>
            <a:r>
              <a:rPr lang="en-US" dirty="0"/>
              <a:t>           Parcels                      Site Addresses                     Aerial Imagery                   Elevation</a:t>
            </a:r>
          </a:p>
        </p:txBody>
      </p:sp>
      <p:sp>
        <p:nvSpPr>
          <p:cNvPr id="15" name="TextBox 14"/>
          <p:cNvSpPr txBox="1"/>
          <p:nvPr/>
        </p:nvSpPr>
        <p:spPr>
          <a:xfrm>
            <a:off x="174768" y="5943711"/>
            <a:ext cx="5131839" cy="707886"/>
          </a:xfrm>
          <a:prstGeom prst="rect">
            <a:avLst/>
          </a:prstGeom>
          <a:noFill/>
        </p:spPr>
        <p:txBody>
          <a:bodyPr wrap="square" rtlCol="0">
            <a:spAutoFit/>
          </a:bodyPr>
          <a:lstStyle/>
          <a:p>
            <a:pPr algn="ctr"/>
            <a:r>
              <a:rPr lang="en-US" sz="2000" i="1" dirty="0">
                <a:solidFill>
                  <a:schemeClr val="tx2">
                    <a:lumMod val="50000"/>
                  </a:schemeClr>
                </a:solidFill>
              </a:rPr>
              <a:t>Parcels, Assessment Records, Aerial Imagery</a:t>
            </a:r>
            <a:br>
              <a:rPr lang="en-US" sz="2000" i="1" dirty="0">
                <a:solidFill>
                  <a:schemeClr val="tx2">
                    <a:lumMod val="50000"/>
                  </a:schemeClr>
                </a:solidFill>
              </a:rPr>
            </a:br>
            <a:r>
              <a:rPr lang="en-US" sz="2000" i="1" dirty="0">
                <a:solidFill>
                  <a:schemeClr val="tx2">
                    <a:lumMod val="50000"/>
                  </a:schemeClr>
                </a:solidFill>
              </a:rPr>
              <a:t>important for pinpointing flood-risk structures</a:t>
            </a:r>
          </a:p>
        </p:txBody>
      </p:sp>
      <p:pic>
        <p:nvPicPr>
          <p:cNvPr id="10" name="Picture 6" descr="C:\gis_data\tax\Powerpoint\scanned_tax_ma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720"/>
          <a:stretch/>
        </p:blipFill>
        <p:spPr bwMode="auto">
          <a:xfrm>
            <a:off x="302980" y="1806320"/>
            <a:ext cx="1849245" cy="248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720160" y="4520621"/>
            <a:ext cx="1108640" cy="1169551"/>
          </a:xfrm>
          <a:prstGeom prst="rect">
            <a:avLst/>
          </a:prstGeom>
          <a:noFill/>
        </p:spPr>
        <p:txBody>
          <a:bodyPr wrap="square" rtlCol="0">
            <a:spAutoFit/>
          </a:bodyPr>
          <a:lstStyle/>
          <a:p>
            <a:r>
              <a:rPr lang="en-US" sz="1400" i="1" dirty="0"/>
              <a:t>Migrate six counties from paper to digital parcels</a:t>
            </a:r>
          </a:p>
        </p:txBody>
      </p:sp>
      <p:sp>
        <p:nvSpPr>
          <p:cNvPr id="12" name="TextBox 11"/>
          <p:cNvSpPr txBox="1"/>
          <p:nvPr/>
        </p:nvSpPr>
        <p:spPr>
          <a:xfrm>
            <a:off x="2740688" y="4520621"/>
            <a:ext cx="1221711" cy="1169551"/>
          </a:xfrm>
          <a:prstGeom prst="rect">
            <a:avLst/>
          </a:prstGeom>
          <a:noFill/>
        </p:spPr>
        <p:txBody>
          <a:bodyPr wrap="square" rtlCol="0">
            <a:spAutoFit/>
          </a:bodyPr>
          <a:lstStyle/>
          <a:p>
            <a:r>
              <a:rPr lang="en-US" sz="1400" i="1" dirty="0"/>
              <a:t>Flood-risk communities with missing or incorrect E-911 addresses</a:t>
            </a:r>
          </a:p>
        </p:txBody>
      </p:sp>
      <p:sp>
        <p:nvSpPr>
          <p:cNvPr id="13" name="TextBox 12"/>
          <p:cNvSpPr txBox="1"/>
          <p:nvPr/>
        </p:nvSpPr>
        <p:spPr>
          <a:xfrm>
            <a:off x="5132991" y="4520621"/>
            <a:ext cx="1221711" cy="954107"/>
          </a:xfrm>
          <a:prstGeom prst="rect">
            <a:avLst/>
          </a:prstGeom>
          <a:noFill/>
        </p:spPr>
        <p:txBody>
          <a:bodyPr wrap="square" rtlCol="0">
            <a:spAutoFit/>
          </a:bodyPr>
          <a:lstStyle/>
          <a:p>
            <a:r>
              <a:rPr lang="en-US" sz="1400" i="1" dirty="0"/>
              <a:t>County Leaf-off imagery no older than 5 years</a:t>
            </a:r>
          </a:p>
        </p:txBody>
      </p:sp>
      <p:sp>
        <p:nvSpPr>
          <p:cNvPr id="14" name="TextBox 13"/>
          <p:cNvSpPr txBox="1"/>
          <p:nvPr/>
        </p:nvSpPr>
        <p:spPr>
          <a:xfrm>
            <a:off x="7348653" y="4538860"/>
            <a:ext cx="1221711" cy="1600438"/>
          </a:xfrm>
          <a:prstGeom prst="rect">
            <a:avLst/>
          </a:prstGeom>
          <a:noFill/>
        </p:spPr>
        <p:txBody>
          <a:bodyPr wrap="square" rtlCol="0">
            <a:spAutoFit/>
          </a:bodyPr>
          <a:lstStyle/>
          <a:p>
            <a:r>
              <a:rPr lang="en-US" sz="1400" i="1" dirty="0"/>
              <a:t>Statewide 1-meter DEM and 1-ft. contours.  Flood Studies, Depth &amp; WSEL Grids</a:t>
            </a:r>
          </a:p>
        </p:txBody>
      </p:sp>
      <p:grpSp>
        <p:nvGrpSpPr>
          <p:cNvPr id="16" name="Group 15">
            <a:extLst>
              <a:ext uri="{FF2B5EF4-FFF2-40B4-BE49-F238E27FC236}">
                <a16:creationId xmlns:a16="http://schemas.microsoft.com/office/drawing/2014/main" id="{3B3698AA-1A0F-4D8C-8EBA-457F570A0FEB}"/>
              </a:ext>
            </a:extLst>
          </p:cNvPr>
          <p:cNvGrpSpPr/>
          <p:nvPr/>
        </p:nvGrpSpPr>
        <p:grpSpPr>
          <a:xfrm>
            <a:off x="3555733" y="2130516"/>
            <a:ext cx="1853292" cy="1853292"/>
            <a:chOff x="3309451" y="1996"/>
            <a:chExt cx="1853292" cy="1853292"/>
          </a:xfrm>
        </p:grpSpPr>
        <p:sp>
          <p:nvSpPr>
            <p:cNvPr id="17" name="Oval 16">
              <a:extLst>
                <a:ext uri="{FF2B5EF4-FFF2-40B4-BE49-F238E27FC236}">
                  <a16:creationId xmlns:a16="http://schemas.microsoft.com/office/drawing/2014/main" id="{CD63864B-E46D-4E1A-B68C-203B1890AE66}"/>
                </a:ext>
              </a:extLst>
            </p:cNvPr>
            <p:cNvSpPr/>
            <p:nvPr/>
          </p:nvSpPr>
          <p:spPr>
            <a:xfrm>
              <a:off x="3309451" y="1996"/>
              <a:ext cx="1853292" cy="1853292"/>
            </a:xfrm>
            <a:prstGeom prst="ellips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8" name="Oval 4">
              <a:extLst>
                <a:ext uri="{FF2B5EF4-FFF2-40B4-BE49-F238E27FC236}">
                  <a16:creationId xmlns:a16="http://schemas.microsoft.com/office/drawing/2014/main" id="{38B360C0-564C-4FE7-9E96-88F513881F28}"/>
                </a:ext>
              </a:extLst>
            </p:cNvPr>
            <p:cNvSpPr txBox="1"/>
            <p:nvPr/>
          </p:nvSpPr>
          <p:spPr>
            <a:xfrm>
              <a:off x="3580859" y="273404"/>
              <a:ext cx="1310476" cy="1310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
              </a:r>
              <a:br>
                <a:rPr lang="en-US" sz="1400" b="1" kern="1200" dirty="0"/>
              </a:br>
              <a:r>
                <a:rPr lang="en-US" sz="1400" b="1" kern="1200" dirty="0"/>
                <a:t/>
              </a:r>
              <a:br>
                <a:rPr lang="en-US" sz="1400" b="1" kern="1200" dirty="0"/>
              </a:br>
              <a:r>
                <a:rPr lang="en-US" sz="1400" b="1" kern="1200" dirty="0"/>
                <a:t/>
              </a:r>
              <a:br>
                <a:rPr lang="en-US" sz="1400" b="1" kern="1200" dirty="0"/>
              </a:br>
              <a:r>
                <a:rPr lang="en-US" sz="1400" b="1" kern="1200" dirty="0" smtClean="0"/>
                <a:t>BUILDING INVENTORY</a:t>
              </a:r>
              <a:endParaRPr lang="en-US" sz="1100" b="0" i="1" kern="1200" dirty="0"/>
            </a:p>
            <a:p>
              <a:pPr marL="0" lvl="0" indent="0" algn="ctr" defTabSz="622300">
                <a:lnSpc>
                  <a:spcPct val="90000"/>
                </a:lnSpc>
                <a:spcBef>
                  <a:spcPct val="0"/>
                </a:spcBef>
                <a:spcAft>
                  <a:spcPct val="35000"/>
                </a:spcAft>
                <a:buNone/>
              </a:pPr>
              <a:r>
                <a:rPr lang="en-US" sz="1100" b="0" i="1" kern="1200" dirty="0"/>
                <a:t>GIS Reference &amp; Elevation Data</a:t>
              </a:r>
              <a:r>
                <a:rPr lang="en-US" sz="1400" b="0" kern="1200" dirty="0"/>
                <a:t/>
              </a:r>
              <a:br>
                <a:rPr lang="en-US" sz="1400" b="0" kern="1200" dirty="0"/>
              </a:br>
              <a:r>
                <a:rPr lang="en-US" sz="1100" b="0" kern="1200" dirty="0"/>
                <a:t/>
              </a:r>
              <a:br>
                <a:rPr lang="en-US" sz="1100" b="0" kern="1200" dirty="0"/>
              </a:br>
              <a:r>
                <a:rPr lang="en-US" sz="1100" b="0" kern="1200" dirty="0"/>
                <a:t>Flood Studies</a:t>
              </a:r>
              <a:br>
                <a:rPr lang="en-US" sz="1100" b="0" kern="1200" dirty="0"/>
              </a:br>
              <a:r>
                <a:rPr lang="en-US" sz="1100" b="0" kern="1200" dirty="0"/>
                <a:t>Depth &amp; WSEL Grids</a:t>
              </a:r>
              <a:br>
                <a:rPr lang="en-US" sz="1100" b="0" kern="1200" dirty="0"/>
              </a:br>
              <a:r>
                <a:rPr lang="en-US" sz="1100" b="0" kern="1200" dirty="0"/>
                <a:t>Building Stock</a:t>
              </a:r>
            </a:p>
            <a:p>
              <a:pPr marL="0" lvl="0" indent="0" algn="ctr" defTabSz="622300">
                <a:lnSpc>
                  <a:spcPct val="90000"/>
                </a:lnSpc>
                <a:spcBef>
                  <a:spcPct val="0"/>
                </a:spcBef>
                <a:spcAft>
                  <a:spcPct val="35000"/>
                </a:spcAft>
                <a:buNone/>
              </a:pPr>
              <a:r>
                <a:rPr lang="en-US" sz="1100" b="0" i="1" kern="1200" dirty="0"/>
                <a:t/>
              </a:r>
              <a:br>
                <a:rPr lang="en-US" sz="1100" b="0" i="1" kern="1200" dirty="0"/>
              </a:br>
              <a:endParaRPr lang="en-US" sz="1100" b="0" kern="1200" dirty="0"/>
            </a:p>
          </p:txBody>
        </p:sp>
      </p:grpSp>
      <p:sp>
        <p:nvSpPr>
          <p:cNvPr id="19" name="TextBox 18">
            <a:extLst>
              <a:ext uri="{FF2B5EF4-FFF2-40B4-BE49-F238E27FC236}">
                <a16:creationId xmlns:a16="http://schemas.microsoft.com/office/drawing/2014/main" id="{89F3C139-F2F1-4C8D-9284-E6C01F6D7ACC}"/>
              </a:ext>
            </a:extLst>
          </p:cNvPr>
          <p:cNvSpPr txBox="1"/>
          <p:nvPr/>
        </p:nvSpPr>
        <p:spPr>
          <a:xfrm>
            <a:off x="4392224" y="2181419"/>
            <a:ext cx="231408" cy="276999"/>
          </a:xfrm>
          <a:prstGeom prst="rect">
            <a:avLst/>
          </a:prstGeom>
          <a:solidFill>
            <a:schemeClr val="tx1"/>
          </a:solidFill>
        </p:spPr>
        <p:txBody>
          <a:bodyPr wrap="square" rtlCol="0">
            <a:spAutoFit/>
          </a:bodyPr>
          <a:lstStyle/>
          <a:p>
            <a:pPr algn="ctr"/>
            <a:r>
              <a:rPr lang="en-US" sz="1200" b="1" dirty="0">
                <a:solidFill>
                  <a:schemeClr val="bg1"/>
                </a:solidFill>
              </a:rPr>
              <a:t>1</a:t>
            </a:r>
          </a:p>
        </p:txBody>
      </p:sp>
      <p:sp>
        <p:nvSpPr>
          <p:cNvPr id="3" name="TextBox 2"/>
          <p:cNvSpPr txBox="1"/>
          <p:nvPr/>
        </p:nvSpPr>
        <p:spPr>
          <a:xfrm>
            <a:off x="5619750" y="6420818"/>
            <a:ext cx="3293953" cy="276999"/>
          </a:xfrm>
          <a:prstGeom prst="rect">
            <a:avLst/>
          </a:prstGeom>
          <a:noFill/>
        </p:spPr>
        <p:txBody>
          <a:bodyPr wrap="square" rtlCol="0">
            <a:spAutoFit/>
          </a:bodyPr>
          <a:lstStyle/>
          <a:p>
            <a:r>
              <a:rPr lang="en-US" sz="1200" dirty="0">
                <a:hlinkClick r:id="rId6"/>
              </a:rPr>
              <a:t>More info about WV Flood Tool’s Reference Layers</a:t>
            </a:r>
            <a:endParaRPr lang="en-US" sz="1200" dirty="0"/>
          </a:p>
        </p:txBody>
      </p:sp>
    </p:spTree>
    <p:extLst>
      <p:ext uri="{BB962C8B-B14F-4D97-AF65-F5344CB8AC3E}">
        <p14:creationId xmlns:p14="http://schemas.microsoft.com/office/powerpoint/2010/main" val="134082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D56B08-1DAF-43AA-982D-0B79D02E2650}"/>
              </a:ext>
            </a:extLst>
          </p:cNvPr>
          <p:cNvPicPr>
            <a:picLocks noChangeAspect="1"/>
          </p:cNvPicPr>
          <p:nvPr/>
        </p:nvPicPr>
        <p:blipFill>
          <a:blip r:embed="rId2"/>
          <a:stretch>
            <a:fillRect/>
          </a:stretch>
        </p:blipFill>
        <p:spPr>
          <a:xfrm>
            <a:off x="175363" y="1075757"/>
            <a:ext cx="8832601" cy="5429619"/>
          </a:xfrm>
          <a:prstGeom prst="rect">
            <a:avLst/>
          </a:prstGeom>
          <a:solidFill>
            <a:schemeClr val="tx1"/>
          </a:solidFill>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 1-ft. Contours</a:t>
            </a:r>
          </a:p>
        </p:txBody>
      </p:sp>
      <p:sp>
        <p:nvSpPr>
          <p:cNvPr id="6" name="TextBox 5">
            <a:extLst>
              <a:ext uri="{FF2B5EF4-FFF2-40B4-BE49-F238E27FC236}">
                <a16:creationId xmlns:a16="http://schemas.microsoft.com/office/drawing/2014/main" id="{176C5151-A83C-4244-BA24-A7C80C08EEFF}"/>
              </a:ext>
            </a:extLst>
          </p:cNvPr>
          <p:cNvSpPr txBox="1"/>
          <p:nvPr/>
        </p:nvSpPr>
        <p:spPr>
          <a:xfrm>
            <a:off x="3628103" y="2405575"/>
            <a:ext cx="2969345" cy="954107"/>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600 FEET MATCHES 1-METER </a:t>
            </a:r>
            <a:r>
              <a:rPr lang="en-US" sz="1400" b="1" dirty="0">
                <a:solidFill>
                  <a:srgbClr val="FFFF00"/>
                </a:solidFill>
              </a:rPr>
              <a:t>GRID SURFACE ELEVATION</a:t>
            </a:r>
            <a:r>
              <a:rPr lang="en-US" sz="1400" b="1" dirty="0">
                <a:solidFill>
                  <a:schemeClr val="bg1"/>
                </a:solidFill>
              </a:rPr>
              <a:t>  OF 600 FEET 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840599" y="645095"/>
            <a:ext cx="5978996" cy="538609"/>
          </a:xfrm>
          <a:prstGeom prst="rect">
            <a:avLst/>
          </a:prstGeom>
        </p:spPr>
        <p:txBody>
          <a:bodyPr wrap="square">
            <a:spAutoFit/>
          </a:bodyPr>
          <a:lstStyle/>
          <a:p>
            <a:r>
              <a:rPr lang="en-US" sz="1100" dirty="0">
                <a:hlinkClick r:id="rId3"/>
              </a:rPr>
              <a:t>https://www.mapwv.gov/flood/map/?wkid=102100&amp;x=-9177701&amp;y=4611497&amp;l=13&amp;v=1</a:t>
            </a:r>
            <a:endParaRPr lang="en-US" sz="1100" dirty="0"/>
          </a:p>
          <a:p>
            <a:endParaRPr lang="en-US"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309662" y="6523535"/>
            <a:ext cx="6151049"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1-Meter DEM and 1-Foot Contours</a:t>
            </a:r>
          </a:p>
        </p:txBody>
      </p:sp>
      <p:sp>
        <p:nvSpPr>
          <p:cNvPr id="9" name="TextBox 8">
            <a:extLst>
              <a:ext uri="{FF2B5EF4-FFF2-40B4-BE49-F238E27FC236}">
                <a16:creationId xmlns:a16="http://schemas.microsoft.com/office/drawing/2014/main" id="{9E58B5F2-99E1-442C-A857-F4BE0D3406F1}"/>
              </a:ext>
            </a:extLst>
          </p:cNvPr>
          <p:cNvSpPr txBox="1"/>
          <p:nvPr/>
        </p:nvSpPr>
        <p:spPr>
          <a:xfrm>
            <a:off x="7376701" y="4937308"/>
            <a:ext cx="1537362" cy="461665"/>
          </a:xfrm>
          <a:prstGeom prst="rect">
            <a:avLst/>
          </a:prstGeom>
          <a:solidFill>
            <a:schemeClr val="tx1"/>
          </a:solidFill>
        </p:spPr>
        <p:txBody>
          <a:bodyPr wrap="square" rtlCol="0">
            <a:spAutoFit/>
          </a:bodyPr>
          <a:lstStyle/>
          <a:p>
            <a:pPr algn="ctr"/>
            <a:r>
              <a:rPr lang="en-US" sz="1200" b="1" dirty="0">
                <a:solidFill>
                  <a:srgbClr val="FFFF00"/>
                </a:solidFill>
              </a:rPr>
              <a:t>Elevation:  600 ft.</a:t>
            </a:r>
          </a:p>
          <a:p>
            <a:pPr algn="ctr"/>
            <a:r>
              <a:rPr lang="en-US" sz="1200" b="1" dirty="0">
                <a:solidFill>
                  <a:srgbClr val="FFFF00"/>
                </a:solidFill>
              </a:rPr>
              <a:t>Source: FEMA 2018</a:t>
            </a:r>
          </a:p>
        </p:txBody>
      </p:sp>
      <p:sp>
        <p:nvSpPr>
          <p:cNvPr id="10" name="TextBox 9">
            <a:extLst>
              <a:ext uri="{FF2B5EF4-FFF2-40B4-BE49-F238E27FC236}">
                <a16:creationId xmlns:a16="http://schemas.microsoft.com/office/drawing/2014/main" id="{D4A29680-ACFA-4CE8-93EB-7FD2C1DFF29E}"/>
              </a:ext>
            </a:extLst>
          </p:cNvPr>
          <p:cNvSpPr txBox="1"/>
          <p:nvPr/>
        </p:nvSpPr>
        <p:spPr>
          <a:xfrm>
            <a:off x="229937" y="4706476"/>
            <a:ext cx="1077753" cy="1384995"/>
          </a:xfrm>
          <a:prstGeom prst="rect">
            <a:avLst/>
          </a:prstGeom>
          <a:solidFill>
            <a:schemeClr val="tx1"/>
          </a:solidFill>
        </p:spPr>
        <p:txBody>
          <a:bodyPr wrap="square" rtlCol="0">
            <a:spAutoFit/>
          </a:bodyPr>
          <a:lstStyle/>
          <a:p>
            <a:pPr algn="ctr"/>
            <a:r>
              <a:rPr lang="en-US" sz="1200" b="1" dirty="0">
                <a:solidFill>
                  <a:schemeClr val="bg1"/>
                </a:solidFill>
              </a:rPr>
              <a:t>1-ft Contours Display at </a:t>
            </a:r>
            <a:r>
              <a:rPr lang="en-US" sz="1200" b="1" i="1" dirty="0">
                <a:solidFill>
                  <a:schemeClr val="bg1"/>
                </a:solidFill>
              </a:rPr>
              <a:t>two</a:t>
            </a:r>
            <a:r>
              <a:rPr lang="en-US" sz="1200" b="1" dirty="0">
                <a:solidFill>
                  <a:schemeClr val="bg1"/>
                </a:solidFill>
              </a:rPr>
              <a:t> Highest Zoom Levels (1:564  and 1:282 Map Scales)</a:t>
            </a:r>
          </a:p>
        </p:txBody>
      </p:sp>
      <p:sp>
        <p:nvSpPr>
          <p:cNvPr id="11" name="Oval 10">
            <a:extLst>
              <a:ext uri="{FF2B5EF4-FFF2-40B4-BE49-F238E27FC236}">
                <a16:creationId xmlns:a16="http://schemas.microsoft.com/office/drawing/2014/main" id="{6BE5B81E-562F-4C3E-806C-A595CC3BB5F8}"/>
              </a:ext>
            </a:extLst>
          </p:cNvPr>
          <p:cNvSpPr/>
          <p:nvPr/>
        </p:nvSpPr>
        <p:spPr>
          <a:xfrm>
            <a:off x="6086168" y="4758813"/>
            <a:ext cx="324464" cy="2326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DBA3F8-3AB2-4099-B984-0F5306FFFB36}"/>
              </a:ext>
            </a:extLst>
          </p:cNvPr>
          <p:cNvSpPr/>
          <p:nvPr/>
        </p:nvSpPr>
        <p:spPr>
          <a:xfrm>
            <a:off x="1668546" y="1895924"/>
            <a:ext cx="769854" cy="4441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DFF206-E6F1-4B3C-9D2C-AA781AE48B77}"/>
              </a:ext>
            </a:extLst>
          </p:cNvPr>
          <p:cNvSpPr txBox="1"/>
          <p:nvPr/>
        </p:nvSpPr>
        <p:spPr>
          <a:xfrm>
            <a:off x="5838382" y="5300048"/>
            <a:ext cx="820036" cy="369332"/>
          </a:xfrm>
          <a:prstGeom prst="rect">
            <a:avLst/>
          </a:prstGeom>
          <a:solidFill>
            <a:srgbClr val="FFFFFF">
              <a:alpha val="54902"/>
            </a:srgbClr>
          </a:solidFill>
          <a:ln w="19050">
            <a:solidFill>
              <a:schemeClr val="tx1"/>
            </a:solidFill>
          </a:ln>
        </p:spPr>
        <p:txBody>
          <a:bodyPr wrap="square" rtlCol="0">
            <a:spAutoFit/>
          </a:bodyPr>
          <a:lstStyle/>
          <a:p>
            <a:r>
              <a:rPr lang="en-US" dirty="0"/>
              <a:t>600 ft.</a:t>
            </a:r>
          </a:p>
        </p:txBody>
      </p:sp>
      <p:sp>
        <p:nvSpPr>
          <p:cNvPr id="13" name="TextBox 12">
            <a:extLst>
              <a:ext uri="{FF2B5EF4-FFF2-40B4-BE49-F238E27FC236}">
                <a16:creationId xmlns:a16="http://schemas.microsoft.com/office/drawing/2014/main" id="{FF5CC74D-DD18-490F-9CA8-4CE4C1D9F140}"/>
              </a:ext>
            </a:extLst>
          </p:cNvPr>
          <p:cNvSpPr txBox="1"/>
          <p:nvPr/>
        </p:nvSpPr>
        <p:spPr>
          <a:xfrm>
            <a:off x="2576052" y="1584910"/>
            <a:ext cx="3618271" cy="276999"/>
          </a:xfrm>
          <a:prstGeom prst="rect">
            <a:avLst/>
          </a:prstGeom>
          <a:solidFill>
            <a:schemeClr val="tx1"/>
          </a:solidFill>
        </p:spPr>
        <p:txBody>
          <a:bodyPr wrap="square" rtlCol="0">
            <a:spAutoFit/>
          </a:bodyPr>
          <a:lstStyle/>
          <a:p>
            <a:pPr algn="ctr"/>
            <a:r>
              <a:rPr lang="en-US" sz="1200" dirty="0">
                <a:solidFill>
                  <a:schemeClr val="bg1"/>
                </a:solidFill>
              </a:rPr>
              <a:t>Make </a:t>
            </a:r>
            <a:r>
              <a:rPr lang="en-US" sz="1200" b="1" dirty="0">
                <a:solidFill>
                  <a:srgbClr val="FFFF00"/>
                </a:solidFill>
              </a:rPr>
              <a:t>Contour Lines </a:t>
            </a:r>
            <a:r>
              <a:rPr lang="en-US" sz="1200" dirty="0">
                <a:solidFill>
                  <a:schemeClr val="bg1"/>
                </a:solidFill>
              </a:rPr>
              <a:t>visible under </a:t>
            </a:r>
            <a:r>
              <a:rPr lang="en-US" sz="1200" b="1" dirty="0">
                <a:solidFill>
                  <a:schemeClr val="bg1"/>
                </a:solidFill>
              </a:rPr>
              <a:t>REFERENCE LAYERS</a:t>
            </a:r>
          </a:p>
        </p:txBody>
      </p:sp>
      <p:sp>
        <p:nvSpPr>
          <p:cNvPr id="14" name="Arrow: Down 13">
            <a:extLst>
              <a:ext uri="{FF2B5EF4-FFF2-40B4-BE49-F238E27FC236}">
                <a16:creationId xmlns:a16="http://schemas.microsoft.com/office/drawing/2014/main" id="{071B30CF-4618-4CAC-B0F0-EDA34961BD63}"/>
              </a:ext>
            </a:extLst>
          </p:cNvPr>
          <p:cNvSpPr/>
          <p:nvPr/>
        </p:nvSpPr>
        <p:spPr>
          <a:xfrm rot="558019">
            <a:off x="6209853" y="3567629"/>
            <a:ext cx="318873" cy="876417"/>
          </a:xfrm>
          <a:prstGeom prst="down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p:txBody>
      </p:sp>
      <p:sp>
        <p:nvSpPr>
          <p:cNvPr id="15" name="TextBox 14">
            <a:extLst>
              <a:ext uri="{FF2B5EF4-FFF2-40B4-BE49-F238E27FC236}">
                <a16:creationId xmlns:a16="http://schemas.microsoft.com/office/drawing/2014/main" id="{1D1E9D5E-B8A3-4DA0-91FF-8EE3606EF2C1}"/>
              </a:ext>
            </a:extLst>
          </p:cNvPr>
          <p:cNvSpPr txBox="1"/>
          <p:nvPr/>
        </p:nvSpPr>
        <p:spPr>
          <a:xfrm>
            <a:off x="1924186" y="6107275"/>
            <a:ext cx="4004665" cy="353943"/>
          </a:xfrm>
          <a:prstGeom prst="rect">
            <a:avLst/>
          </a:prstGeom>
          <a:solidFill>
            <a:schemeClr val="bg1"/>
          </a:solidFill>
        </p:spPr>
        <p:txBody>
          <a:bodyPr wrap="square" rtlCol="0">
            <a:spAutoFit/>
          </a:bodyPr>
          <a:lstStyle/>
          <a:p>
            <a:r>
              <a:rPr lang="en-US" sz="1700" i="1" dirty="0">
                <a:solidFill>
                  <a:schemeClr val="tx2">
                    <a:lumMod val="50000"/>
                  </a:schemeClr>
                </a:solidFill>
              </a:rPr>
              <a:t>1-foot contours published for 10 counties</a:t>
            </a:r>
          </a:p>
        </p:txBody>
      </p:sp>
    </p:spTree>
    <p:extLst>
      <p:ext uri="{BB962C8B-B14F-4D97-AF65-F5344CB8AC3E}">
        <p14:creationId xmlns:p14="http://schemas.microsoft.com/office/powerpoint/2010/main" val="925998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4"/>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Mount Hope – 2010 Imagery</a:t>
            </a:r>
          </a:p>
        </p:txBody>
      </p:sp>
      <p:pic>
        <p:nvPicPr>
          <p:cNvPr id="2" name="Picture 1"/>
          <p:cNvPicPr>
            <a:picLocks noChangeAspect="1"/>
          </p:cNvPicPr>
          <p:nvPr/>
        </p:nvPicPr>
        <p:blipFill>
          <a:blip r:embed="rId2"/>
          <a:stretch>
            <a:fillRect/>
          </a:stretch>
        </p:blipFill>
        <p:spPr>
          <a:xfrm>
            <a:off x="860079" y="1083648"/>
            <a:ext cx="7697284" cy="5510184"/>
          </a:xfrm>
          <a:prstGeom prst="rect">
            <a:avLst/>
          </a:prstGeom>
          <a:ln>
            <a:solidFill>
              <a:schemeClr val="tx1"/>
            </a:solidFill>
          </a:ln>
        </p:spPr>
      </p:pic>
      <p:sp>
        <p:nvSpPr>
          <p:cNvPr id="4" name="Rectangle 3"/>
          <p:cNvSpPr/>
          <p:nvPr/>
        </p:nvSpPr>
        <p:spPr>
          <a:xfrm>
            <a:off x="3562350" y="1346986"/>
            <a:ext cx="4842944" cy="246221"/>
          </a:xfrm>
          <a:prstGeom prst="rect">
            <a:avLst/>
          </a:prstGeom>
          <a:solidFill>
            <a:schemeClr val="accent1">
              <a:lumMod val="60000"/>
              <a:lumOff val="40000"/>
            </a:schemeClr>
          </a:solidFill>
        </p:spPr>
        <p:txBody>
          <a:bodyPr wrap="square">
            <a:spAutoFit/>
          </a:bodyPr>
          <a:lstStyle/>
          <a:p>
            <a:r>
              <a:rPr lang="en-US" sz="1000" dirty="0">
                <a:hlinkClick r:id="rId3"/>
              </a:rPr>
              <a:t>https://www.mapwv.gov/flood/map/?wkid=102100&amp;x=-9034811&amp;y=4564776&amp;l=11&amp;v=1</a:t>
            </a:r>
            <a:endParaRPr lang="en-US" sz="1000" dirty="0"/>
          </a:p>
        </p:txBody>
      </p:sp>
    </p:spTree>
    <p:extLst>
      <p:ext uri="{BB962C8B-B14F-4D97-AF65-F5344CB8AC3E}">
        <p14:creationId xmlns:p14="http://schemas.microsoft.com/office/powerpoint/2010/main" val="1628886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4"/>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Mount Hope – 2015 Imagery</a:t>
            </a:r>
          </a:p>
        </p:txBody>
      </p:sp>
      <p:pic>
        <p:nvPicPr>
          <p:cNvPr id="3" name="Picture 2"/>
          <p:cNvPicPr>
            <a:picLocks noChangeAspect="1"/>
          </p:cNvPicPr>
          <p:nvPr/>
        </p:nvPicPr>
        <p:blipFill>
          <a:blip r:embed="rId2"/>
          <a:stretch>
            <a:fillRect/>
          </a:stretch>
        </p:blipFill>
        <p:spPr>
          <a:xfrm>
            <a:off x="589206" y="1024232"/>
            <a:ext cx="7657770" cy="5758117"/>
          </a:xfrm>
          <a:prstGeom prst="rect">
            <a:avLst/>
          </a:prstGeom>
        </p:spPr>
      </p:pic>
      <p:sp>
        <p:nvSpPr>
          <p:cNvPr id="4" name="TextBox 3"/>
          <p:cNvSpPr txBox="1"/>
          <p:nvPr/>
        </p:nvSpPr>
        <p:spPr>
          <a:xfrm>
            <a:off x="4074059" y="5658416"/>
            <a:ext cx="4074060" cy="923330"/>
          </a:xfrm>
          <a:prstGeom prst="rect">
            <a:avLst/>
          </a:prstGeom>
          <a:solidFill>
            <a:schemeClr val="bg1"/>
          </a:solidFill>
        </p:spPr>
        <p:txBody>
          <a:bodyPr wrap="square" rtlCol="0">
            <a:spAutoFit/>
          </a:bodyPr>
          <a:lstStyle/>
          <a:p>
            <a:r>
              <a:rPr lang="en-US" dirty="0"/>
              <a:t>The 2015 aerial imagery shows structures have been removed but E-911 addresses are still indicated</a:t>
            </a:r>
          </a:p>
        </p:txBody>
      </p:sp>
      <p:sp>
        <p:nvSpPr>
          <p:cNvPr id="2" name="Rectangle 1"/>
          <p:cNvSpPr/>
          <p:nvPr/>
        </p:nvSpPr>
        <p:spPr>
          <a:xfrm>
            <a:off x="3305175" y="1372285"/>
            <a:ext cx="4842944" cy="246221"/>
          </a:xfrm>
          <a:prstGeom prst="rect">
            <a:avLst/>
          </a:prstGeom>
          <a:solidFill>
            <a:schemeClr val="accent1">
              <a:lumMod val="60000"/>
              <a:lumOff val="40000"/>
            </a:schemeClr>
          </a:solidFill>
        </p:spPr>
        <p:txBody>
          <a:bodyPr wrap="square">
            <a:spAutoFit/>
          </a:bodyPr>
          <a:lstStyle/>
          <a:p>
            <a:r>
              <a:rPr lang="en-US" sz="1000" dirty="0">
                <a:hlinkClick r:id="rId3"/>
              </a:rPr>
              <a:t>https://www.mapwv.gov/flood/map/?wkid=102100&amp;x=-9034811&amp;y=4564776&amp;l=11&amp;v=1</a:t>
            </a:r>
            <a:endParaRPr lang="en-US" sz="1000" dirty="0"/>
          </a:p>
        </p:txBody>
      </p:sp>
    </p:spTree>
    <p:extLst>
      <p:ext uri="{BB962C8B-B14F-4D97-AF65-F5344CB8AC3E}">
        <p14:creationId xmlns:p14="http://schemas.microsoft.com/office/powerpoint/2010/main" val="244508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24D90D-8AB2-49FC-AA72-49961A8BC1A9}"/>
              </a:ext>
            </a:extLst>
          </p:cNvPr>
          <p:cNvPicPr>
            <a:picLocks noChangeAspect="1"/>
          </p:cNvPicPr>
          <p:nvPr/>
        </p:nvPicPr>
        <p:blipFill>
          <a:blip r:embed="rId2"/>
          <a:stretch>
            <a:fillRect/>
          </a:stretch>
        </p:blipFill>
        <p:spPr>
          <a:xfrm>
            <a:off x="0" y="938048"/>
            <a:ext cx="9144000" cy="5708764"/>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Mount Hope – 2020 Imagery</a:t>
            </a:r>
          </a:p>
        </p:txBody>
      </p:sp>
      <p:sp>
        <p:nvSpPr>
          <p:cNvPr id="4" name="TextBox 3"/>
          <p:cNvSpPr txBox="1"/>
          <p:nvPr/>
        </p:nvSpPr>
        <p:spPr>
          <a:xfrm>
            <a:off x="3867807" y="5971579"/>
            <a:ext cx="5129048" cy="646331"/>
          </a:xfrm>
          <a:prstGeom prst="rect">
            <a:avLst/>
          </a:prstGeom>
          <a:solidFill>
            <a:schemeClr val="bg1"/>
          </a:solidFill>
        </p:spPr>
        <p:txBody>
          <a:bodyPr wrap="square" rtlCol="0">
            <a:spAutoFit/>
          </a:bodyPr>
          <a:lstStyle/>
          <a:p>
            <a:r>
              <a:rPr lang="en-US" dirty="0"/>
              <a:t>The 2020 aerial imagery showing buyout properties (green polygons) and updated E-911 addresses</a:t>
            </a:r>
          </a:p>
        </p:txBody>
      </p:sp>
      <p:sp>
        <p:nvSpPr>
          <p:cNvPr id="7" name="TextBox 6">
            <a:extLst>
              <a:ext uri="{FF2B5EF4-FFF2-40B4-BE49-F238E27FC236}">
                <a16:creationId xmlns:a16="http://schemas.microsoft.com/office/drawing/2014/main" id="{309A45AC-7056-4A62-93CB-BEE9BB385E86}"/>
              </a:ext>
            </a:extLst>
          </p:cNvPr>
          <p:cNvSpPr txBox="1"/>
          <p:nvPr/>
        </p:nvSpPr>
        <p:spPr>
          <a:xfrm>
            <a:off x="1545022" y="6625792"/>
            <a:ext cx="5318234" cy="477054"/>
          </a:xfrm>
          <a:prstGeom prst="rect">
            <a:avLst/>
          </a:prstGeom>
          <a:noFill/>
        </p:spPr>
        <p:txBody>
          <a:bodyPr wrap="square" rtlCol="0">
            <a:spAutoFit/>
          </a:bodyPr>
          <a:lstStyle/>
          <a:p>
            <a:r>
              <a:rPr lang="en-US" sz="1100" dirty="0">
                <a:highlight>
                  <a:srgbClr val="FFFFFF"/>
                </a:highlight>
                <a:hlinkClick r:id="rId3"/>
              </a:rPr>
              <a:t>https://www.mapwv.gov/flood/map/?wkid=102100&amp;x=-9034818&amp;y=4564756&amp;l=12&amp;v=1</a:t>
            </a:r>
            <a:endParaRPr lang="en-US" sz="1100" dirty="0">
              <a:highlight>
                <a:srgbClr val="FFFFFF"/>
              </a:highlight>
            </a:endParaRPr>
          </a:p>
          <a:p>
            <a:endParaRPr lang="en-US" sz="1400" dirty="0">
              <a:highlight>
                <a:srgbClr val="FFFFFF"/>
              </a:highlight>
            </a:endParaRPr>
          </a:p>
        </p:txBody>
      </p:sp>
    </p:spTree>
    <p:extLst>
      <p:ext uri="{BB962C8B-B14F-4D97-AF65-F5344CB8AC3E}">
        <p14:creationId xmlns:p14="http://schemas.microsoft.com/office/powerpoint/2010/main" val="3601563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039D31-0B14-41BD-94DC-656D6885E05D}"/>
              </a:ext>
            </a:extLst>
          </p:cNvPr>
          <p:cNvPicPr>
            <a:picLocks noChangeAspect="1"/>
          </p:cNvPicPr>
          <p:nvPr/>
        </p:nvPicPr>
        <p:blipFill>
          <a:blip r:embed="rId2"/>
          <a:stretch>
            <a:fillRect/>
          </a:stretch>
        </p:blipFill>
        <p:spPr>
          <a:xfrm>
            <a:off x="214245" y="1090236"/>
            <a:ext cx="6463872" cy="5767762"/>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Leaf-Off Aerial Imagery Web Service</a:t>
            </a:r>
          </a:p>
        </p:txBody>
      </p:sp>
      <p:sp>
        <p:nvSpPr>
          <p:cNvPr id="7" name="TextBox 6"/>
          <p:cNvSpPr txBox="1"/>
          <p:nvPr/>
        </p:nvSpPr>
        <p:spPr>
          <a:xfrm>
            <a:off x="6678117" y="3086383"/>
            <a:ext cx="2222250" cy="646331"/>
          </a:xfrm>
          <a:prstGeom prst="rect">
            <a:avLst/>
          </a:prstGeom>
          <a:noFill/>
        </p:spPr>
        <p:txBody>
          <a:bodyPr wrap="square" rtlCol="0">
            <a:spAutoFit/>
          </a:bodyPr>
          <a:lstStyle/>
          <a:p>
            <a:pPr algn="ctr"/>
            <a:r>
              <a:rPr lang="en-US" dirty="0"/>
              <a:t>2021 Harrison County</a:t>
            </a:r>
            <a:br>
              <a:rPr lang="en-US" dirty="0"/>
            </a:br>
            <a:r>
              <a:rPr lang="en-US" dirty="0"/>
              <a:t> Aerial Imagery</a:t>
            </a:r>
          </a:p>
        </p:txBody>
      </p:sp>
      <p:sp>
        <p:nvSpPr>
          <p:cNvPr id="8" name="Oval 7"/>
          <p:cNvSpPr/>
          <p:nvPr/>
        </p:nvSpPr>
        <p:spPr>
          <a:xfrm>
            <a:off x="2964401" y="3142095"/>
            <a:ext cx="481780" cy="43757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5517" y="822987"/>
            <a:ext cx="7743412" cy="415498"/>
          </a:xfrm>
          <a:prstGeom prst="rect">
            <a:avLst/>
          </a:prstGeom>
        </p:spPr>
        <p:txBody>
          <a:bodyPr wrap="square">
            <a:spAutoFit/>
          </a:bodyPr>
          <a:lstStyle/>
          <a:p>
            <a:r>
              <a:rPr lang="en-US" sz="1000" u="sng" dirty="0" smtClean="0">
                <a:hlinkClick r:id="rId3"/>
              </a:rPr>
              <a:t>https://services.wvgis.wvu.edu/arcgis/rest/services/Imagery_BaseMaps_EarthCover/wv_imagery_WVGISTC_leaf_off_mosaic/MapServer?f=jsapi</a:t>
            </a:r>
            <a:endParaRPr lang="en-US" sz="1000" dirty="0"/>
          </a:p>
          <a:p>
            <a:endParaRPr lang="en-US" sz="1100" dirty="0"/>
          </a:p>
        </p:txBody>
      </p:sp>
      <p:sp>
        <p:nvSpPr>
          <p:cNvPr id="10" name="TextBox 9"/>
          <p:cNvSpPr txBox="1"/>
          <p:nvPr/>
        </p:nvSpPr>
        <p:spPr>
          <a:xfrm>
            <a:off x="3250096" y="1290387"/>
            <a:ext cx="5650271" cy="830997"/>
          </a:xfrm>
          <a:prstGeom prst="rect">
            <a:avLst/>
          </a:prstGeom>
          <a:noFill/>
        </p:spPr>
        <p:txBody>
          <a:bodyPr wrap="square" rtlCol="0">
            <a:spAutoFit/>
          </a:bodyPr>
          <a:lstStyle/>
          <a:p>
            <a:pPr algn="ctr"/>
            <a:r>
              <a:rPr lang="en-US" sz="2400" i="1" dirty="0"/>
              <a:t>Counties provide leaf-off imagery</a:t>
            </a:r>
          </a:p>
          <a:p>
            <a:pPr algn="ctr"/>
            <a:r>
              <a:rPr lang="en-US" sz="2400" i="1" dirty="0"/>
              <a:t> for State Imagery Web Service</a:t>
            </a:r>
            <a:endParaRPr lang="en-US" sz="2400" b="1" i="1" dirty="0">
              <a:solidFill>
                <a:schemeClr val="tx2"/>
              </a:solidFill>
            </a:endParaRPr>
          </a:p>
        </p:txBody>
      </p:sp>
      <p:pic>
        <p:nvPicPr>
          <p:cNvPr id="4" name="Picture 3"/>
          <p:cNvPicPr>
            <a:picLocks noChangeAspect="1"/>
          </p:cNvPicPr>
          <p:nvPr/>
        </p:nvPicPr>
        <p:blipFill>
          <a:blip r:embed="rId4"/>
          <a:stretch>
            <a:fillRect/>
          </a:stretch>
        </p:blipFill>
        <p:spPr>
          <a:xfrm>
            <a:off x="5538645" y="3903739"/>
            <a:ext cx="3361722" cy="2612781"/>
          </a:xfrm>
          <a:prstGeom prst="rect">
            <a:avLst/>
          </a:prstGeom>
        </p:spPr>
      </p:pic>
      <p:sp>
        <p:nvSpPr>
          <p:cNvPr id="6" name="TextBox 5">
            <a:extLst>
              <a:ext uri="{FF2B5EF4-FFF2-40B4-BE49-F238E27FC236}">
                <a16:creationId xmlns:a16="http://schemas.microsoft.com/office/drawing/2014/main" id="{0715364A-DF31-436B-A39D-4C8DAD29FD40}"/>
              </a:ext>
            </a:extLst>
          </p:cNvPr>
          <p:cNvSpPr txBox="1"/>
          <p:nvPr/>
        </p:nvSpPr>
        <p:spPr>
          <a:xfrm>
            <a:off x="4572000" y="2118003"/>
            <a:ext cx="3361722" cy="307777"/>
          </a:xfrm>
          <a:prstGeom prst="rect">
            <a:avLst/>
          </a:prstGeom>
          <a:noFill/>
        </p:spPr>
        <p:txBody>
          <a:bodyPr wrap="square" rtlCol="0">
            <a:spAutoFit/>
          </a:bodyPr>
          <a:lstStyle/>
          <a:p>
            <a:r>
              <a:rPr lang="en-US" sz="1400" dirty="0"/>
              <a:t>Cached to 1:282 Zoom Level or Map Scale</a:t>
            </a:r>
          </a:p>
        </p:txBody>
      </p:sp>
    </p:spTree>
    <p:extLst>
      <p:ext uri="{BB962C8B-B14F-4D97-AF65-F5344CB8AC3E}">
        <p14:creationId xmlns:p14="http://schemas.microsoft.com/office/powerpoint/2010/main" val="410330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7942" t="23852" r="1029" b="5762"/>
          <a:stretch/>
        </p:blipFill>
        <p:spPr>
          <a:xfrm>
            <a:off x="169681" y="1216442"/>
            <a:ext cx="7086526" cy="3955517"/>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2019 Leaf-Off Aerial Imagery</a:t>
            </a:r>
            <a:endParaRPr lang="en-US"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1536812" y="954832"/>
            <a:ext cx="5203354" cy="261610"/>
          </a:xfrm>
          <a:prstGeom prst="rect">
            <a:avLst/>
          </a:prstGeom>
          <a:solidFill>
            <a:schemeClr val="bg1">
              <a:lumMod val="95000"/>
            </a:schemeClr>
          </a:solidFill>
        </p:spPr>
        <p:txBody>
          <a:bodyPr wrap="square" rtlCol="0">
            <a:spAutoFit/>
          </a:bodyPr>
          <a:lstStyle/>
          <a:p>
            <a:r>
              <a:rPr lang="en-US" sz="1100" dirty="0">
                <a:hlinkClick r:id="rId4"/>
              </a:rPr>
              <a:t>http://www.mapwv.gov/floodtest/?wkid=102100&amp;x=-9176629&amp;y=4583554&amp;l=13&amp;v=1</a:t>
            </a:r>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7386012" y="1216442"/>
            <a:ext cx="1630169" cy="5293757"/>
          </a:xfrm>
          <a:prstGeom prst="rect">
            <a:avLst/>
          </a:prstGeom>
          <a:solidFill>
            <a:schemeClr val="accent5">
              <a:lumMod val="20000"/>
              <a:lumOff val="80000"/>
            </a:schemeClr>
          </a:solidFill>
        </p:spPr>
        <p:txBody>
          <a:bodyPr wrap="square" rtlCol="0">
            <a:spAutoFit/>
          </a:bodyPr>
          <a:lstStyle/>
          <a:p>
            <a:pPr algn="ctr"/>
            <a:r>
              <a:rPr lang="en-US" sz="1400" b="1" dirty="0"/>
              <a:t>New 2019 Imagery</a:t>
            </a:r>
          </a:p>
          <a:p>
            <a:pPr algn="ctr"/>
            <a:r>
              <a:rPr lang="en-US" sz="1400" b="1" dirty="0"/>
              <a:t>on Flood Tool</a:t>
            </a:r>
          </a:p>
          <a:p>
            <a:endParaRPr lang="en-US" sz="1400" dirty="0"/>
          </a:p>
          <a:p>
            <a:pPr marL="285750" indent="-285750">
              <a:buFont typeface="Arial" panose="020B0604020202020204" pitchFamily="34" charset="0"/>
              <a:buChar char="•"/>
            </a:pPr>
            <a:r>
              <a:rPr lang="en-US" sz="1400" dirty="0"/>
              <a:t>Braxton</a:t>
            </a:r>
          </a:p>
          <a:p>
            <a:pPr marL="285750" indent="-285750">
              <a:buFont typeface="Arial" panose="020B0604020202020204" pitchFamily="34" charset="0"/>
              <a:buChar char="•"/>
            </a:pPr>
            <a:r>
              <a:rPr lang="en-US" sz="1400" dirty="0"/>
              <a:t>Cabell</a:t>
            </a:r>
          </a:p>
          <a:p>
            <a:pPr marL="285750" indent="-285750">
              <a:buFont typeface="Arial" panose="020B0604020202020204" pitchFamily="34" charset="0"/>
              <a:buChar char="•"/>
            </a:pPr>
            <a:r>
              <a:rPr lang="en-US" sz="1400" dirty="0"/>
              <a:t>Calhoun</a:t>
            </a:r>
          </a:p>
          <a:p>
            <a:pPr marL="285750" indent="-285750">
              <a:buFont typeface="Arial" panose="020B0604020202020204" pitchFamily="34" charset="0"/>
              <a:buChar char="•"/>
            </a:pPr>
            <a:r>
              <a:rPr lang="en-US" sz="1400" dirty="0"/>
              <a:t>Clay</a:t>
            </a:r>
          </a:p>
          <a:p>
            <a:pPr marL="285750" indent="-285750">
              <a:buFont typeface="Arial" panose="020B0604020202020204" pitchFamily="34" charset="0"/>
              <a:buChar char="•"/>
            </a:pPr>
            <a:r>
              <a:rPr lang="en-US" sz="1400" dirty="0"/>
              <a:t>Doddridge</a:t>
            </a:r>
          </a:p>
          <a:p>
            <a:pPr marL="285750" indent="-285750">
              <a:buFont typeface="Arial" panose="020B0604020202020204" pitchFamily="34" charset="0"/>
              <a:buChar char="•"/>
            </a:pPr>
            <a:r>
              <a:rPr lang="en-US" sz="1400" dirty="0"/>
              <a:t>Gilmer</a:t>
            </a:r>
          </a:p>
          <a:p>
            <a:pPr marL="285750" indent="-285750">
              <a:buFont typeface="Arial" panose="020B0604020202020204" pitchFamily="34" charset="0"/>
              <a:buChar char="•"/>
            </a:pPr>
            <a:r>
              <a:rPr lang="en-US" sz="1400" dirty="0"/>
              <a:t>Harrison</a:t>
            </a:r>
          </a:p>
          <a:p>
            <a:pPr marL="285750" indent="-285750">
              <a:buFont typeface="Arial" panose="020B0604020202020204" pitchFamily="34" charset="0"/>
              <a:buChar char="•"/>
            </a:pPr>
            <a:r>
              <a:rPr lang="en-US" sz="1400" dirty="0"/>
              <a:t>Jackson</a:t>
            </a:r>
          </a:p>
          <a:p>
            <a:pPr marL="285750" indent="-285750">
              <a:buFont typeface="Arial" panose="020B0604020202020204" pitchFamily="34" charset="0"/>
              <a:buChar char="•"/>
            </a:pPr>
            <a:r>
              <a:rPr lang="en-US" sz="1400" dirty="0"/>
              <a:t>Marshall</a:t>
            </a:r>
          </a:p>
          <a:p>
            <a:pPr marL="285750" indent="-285750">
              <a:buFont typeface="Arial" panose="020B0604020202020204" pitchFamily="34" charset="0"/>
              <a:buChar char="•"/>
            </a:pPr>
            <a:r>
              <a:rPr lang="en-US" sz="1400" dirty="0"/>
              <a:t>Monongalia</a:t>
            </a:r>
          </a:p>
          <a:p>
            <a:pPr marL="285750" indent="-285750">
              <a:buFont typeface="Arial" panose="020B0604020202020204" pitchFamily="34" charset="0"/>
              <a:buChar char="•"/>
            </a:pPr>
            <a:r>
              <a:rPr lang="en-US" sz="1400" dirty="0"/>
              <a:t>Ohio</a:t>
            </a:r>
          </a:p>
          <a:p>
            <a:pPr marL="285750" indent="-285750">
              <a:buFont typeface="Arial" panose="020B0604020202020204" pitchFamily="34" charset="0"/>
              <a:buChar char="•"/>
            </a:pPr>
            <a:r>
              <a:rPr lang="en-US" sz="1400" dirty="0"/>
              <a:t>Pocahontas</a:t>
            </a:r>
          </a:p>
          <a:p>
            <a:pPr marL="285750" indent="-285750">
              <a:buFont typeface="Arial" panose="020B0604020202020204" pitchFamily="34" charset="0"/>
              <a:buChar char="•"/>
            </a:pPr>
            <a:r>
              <a:rPr lang="en-US" sz="1400" dirty="0"/>
              <a:t>Putnam</a:t>
            </a:r>
          </a:p>
          <a:p>
            <a:pPr marL="285750" indent="-285750">
              <a:buFont typeface="Arial" panose="020B0604020202020204" pitchFamily="34" charset="0"/>
              <a:buChar char="•"/>
            </a:pPr>
            <a:r>
              <a:rPr lang="en-US" sz="1400" dirty="0"/>
              <a:t>Roane</a:t>
            </a:r>
          </a:p>
          <a:p>
            <a:pPr marL="285750" indent="-285750">
              <a:buFont typeface="Arial" panose="020B0604020202020204" pitchFamily="34" charset="0"/>
              <a:buChar char="•"/>
            </a:pPr>
            <a:r>
              <a:rPr lang="en-US" sz="1400" dirty="0"/>
              <a:t>Taylor</a:t>
            </a:r>
          </a:p>
          <a:p>
            <a:pPr marL="285750" indent="-285750">
              <a:buFont typeface="Arial" panose="020B0604020202020204" pitchFamily="34" charset="0"/>
              <a:buChar char="•"/>
            </a:pPr>
            <a:r>
              <a:rPr lang="en-US" sz="1400" dirty="0"/>
              <a:t>Tucker</a:t>
            </a:r>
          </a:p>
          <a:p>
            <a:pPr marL="285750" indent="-285750">
              <a:buFont typeface="Arial" panose="020B0604020202020204" pitchFamily="34" charset="0"/>
              <a:buChar char="•"/>
            </a:pPr>
            <a:r>
              <a:rPr lang="en-US" sz="1400" dirty="0"/>
              <a:t>Tyler</a:t>
            </a:r>
          </a:p>
          <a:p>
            <a:pPr marL="285750" indent="-285750">
              <a:buFont typeface="Arial" panose="020B0604020202020204" pitchFamily="34" charset="0"/>
              <a:buChar char="•"/>
            </a:pPr>
            <a:r>
              <a:rPr lang="en-US" sz="1400" dirty="0"/>
              <a:t>Wayne</a:t>
            </a:r>
          </a:p>
          <a:p>
            <a:pPr marL="285750" indent="-285750">
              <a:buFont typeface="Arial" panose="020B0604020202020204" pitchFamily="34" charset="0"/>
              <a:buChar char="•"/>
            </a:pPr>
            <a:r>
              <a:rPr lang="en-US" sz="1400" dirty="0"/>
              <a:t>Wetzel</a:t>
            </a:r>
          </a:p>
          <a:p>
            <a:pPr marL="285750" indent="-285750">
              <a:buFont typeface="Arial" panose="020B0604020202020204" pitchFamily="34" charset="0"/>
              <a:buChar char="•"/>
            </a:pPr>
            <a:r>
              <a:rPr lang="en-US" sz="1400" dirty="0"/>
              <a:t>Wirt</a:t>
            </a:r>
          </a:p>
          <a:p>
            <a:endParaRPr lang="en-US" sz="1600" dirty="0"/>
          </a:p>
        </p:txBody>
      </p:sp>
      <p:sp>
        <p:nvSpPr>
          <p:cNvPr id="8" name="TextBox 7">
            <a:extLst>
              <a:ext uri="{FF2B5EF4-FFF2-40B4-BE49-F238E27FC236}">
                <a16:creationId xmlns:a16="http://schemas.microsoft.com/office/drawing/2014/main" id="{BAD44766-61A6-4054-87E7-CB3C553AD281}"/>
              </a:ext>
            </a:extLst>
          </p:cNvPr>
          <p:cNvSpPr txBox="1"/>
          <p:nvPr/>
        </p:nvSpPr>
        <p:spPr>
          <a:xfrm>
            <a:off x="4283751" y="5556213"/>
            <a:ext cx="2512975" cy="923330"/>
          </a:xfrm>
          <a:prstGeom prst="rect">
            <a:avLst/>
          </a:prstGeom>
          <a:solidFill>
            <a:schemeClr val="accent1">
              <a:lumMod val="50000"/>
            </a:schemeClr>
          </a:solidFill>
        </p:spPr>
        <p:txBody>
          <a:bodyPr wrap="square" rtlCol="0">
            <a:spAutoFit/>
          </a:bodyPr>
          <a:lstStyle/>
          <a:p>
            <a:pPr algn="ctr"/>
            <a:r>
              <a:rPr lang="en-US" b="1" dirty="0">
                <a:solidFill>
                  <a:schemeClr val="bg1"/>
                </a:solidFill>
              </a:rPr>
              <a:t>Cows in the Floodway</a:t>
            </a:r>
          </a:p>
          <a:p>
            <a:pPr algn="ctr"/>
            <a:r>
              <a:rPr lang="en-US" dirty="0">
                <a:solidFill>
                  <a:srgbClr val="FFC000"/>
                </a:solidFill>
              </a:rPr>
              <a:t>West Fork </a:t>
            </a:r>
            <a:r>
              <a:rPr lang="en-US" dirty="0" err="1">
                <a:solidFill>
                  <a:srgbClr val="FFC000"/>
                </a:solidFill>
              </a:rPr>
              <a:t>Twelvepole</a:t>
            </a:r>
            <a:r>
              <a:rPr lang="en-US" dirty="0">
                <a:solidFill>
                  <a:srgbClr val="FFC000"/>
                </a:solidFill>
              </a:rPr>
              <a:t> Creek, Wayne County</a:t>
            </a:r>
            <a:endParaRPr lang="en-US" b="1" dirty="0">
              <a:solidFill>
                <a:srgbClr val="FFFF00"/>
              </a:solidFill>
            </a:endParaRPr>
          </a:p>
        </p:txBody>
      </p:sp>
      <p:pic>
        <p:nvPicPr>
          <p:cNvPr id="9" name="Picture 8"/>
          <p:cNvPicPr>
            <a:picLocks noChangeAspect="1"/>
          </p:cNvPicPr>
          <p:nvPr/>
        </p:nvPicPr>
        <p:blipFill>
          <a:blip r:embed="rId5"/>
          <a:stretch>
            <a:fillRect/>
          </a:stretch>
        </p:blipFill>
        <p:spPr>
          <a:xfrm>
            <a:off x="355027" y="5659078"/>
            <a:ext cx="3362325" cy="1047750"/>
          </a:xfrm>
          <a:prstGeom prst="rect">
            <a:avLst/>
          </a:prstGeom>
        </p:spPr>
      </p:pic>
      <p:sp>
        <p:nvSpPr>
          <p:cNvPr id="10" name="TextBox 9"/>
          <p:cNvSpPr txBox="1"/>
          <p:nvPr/>
        </p:nvSpPr>
        <p:spPr>
          <a:xfrm>
            <a:off x="355027" y="5320524"/>
            <a:ext cx="3481683" cy="338554"/>
          </a:xfrm>
          <a:prstGeom prst="rect">
            <a:avLst/>
          </a:prstGeom>
          <a:noFill/>
        </p:spPr>
        <p:txBody>
          <a:bodyPr wrap="square" rtlCol="0">
            <a:spAutoFit/>
          </a:bodyPr>
          <a:lstStyle/>
          <a:p>
            <a:r>
              <a:rPr lang="en-US" sz="1600" dirty="0"/>
              <a:t>Choose </a:t>
            </a:r>
            <a:r>
              <a:rPr lang="en-US" sz="1600" b="1" dirty="0"/>
              <a:t>WV Best Leaves Off </a:t>
            </a:r>
            <a:r>
              <a:rPr lang="en-US" sz="1600" dirty="0"/>
              <a:t>Base Map </a:t>
            </a:r>
          </a:p>
        </p:txBody>
      </p:sp>
      <p:sp>
        <p:nvSpPr>
          <p:cNvPr id="11" name="TextBox 10">
            <a:extLst>
              <a:ext uri="{FF2B5EF4-FFF2-40B4-BE49-F238E27FC236}">
                <a16:creationId xmlns:a16="http://schemas.microsoft.com/office/drawing/2014/main" id="{207FCDD4-BA26-40FF-B287-CE37C1783BDF}"/>
              </a:ext>
            </a:extLst>
          </p:cNvPr>
          <p:cNvSpPr txBox="1"/>
          <p:nvPr/>
        </p:nvSpPr>
        <p:spPr>
          <a:xfrm>
            <a:off x="3026004" y="1364388"/>
            <a:ext cx="2366127" cy="369332"/>
          </a:xfrm>
          <a:prstGeom prst="rect">
            <a:avLst/>
          </a:prstGeom>
          <a:solidFill>
            <a:schemeClr val="tx1"/>
          </a:solidFill>
        </p:spPr>
        <p:txBody>
          <a:bodyPr wrap="square" rtlCol="0">
            <a:spAutoFit/>
          </a:bodyPr>
          <a:lstStyle/>
          <a:p>
            <a:r>
              <a:rPr lang="en-US" b="1" dirty="0">
                <a:solidFill>
                  <a:srgbClr val="FFFF00"/>
                </a:solidFill>
              </a:rPr>
              <a:t>4-Inch Pixel Resolution</a:t>
            </a:r>
          </a:p>
        </p:txBody>
      </p:sp>
    </p:spTree>
    <p:extLst>
      <p:ext uri="{BB962C8B-B14F-4D97-AF65-F5344CB8AC3E}">
        <p14:creationId xmlns:p14="http://schemas.microsoft.com/office/powerpoint/2010/main" val="3033266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E-911 Addresses</a:t>
            </a:r>
          </a:p>
        </p:txBody>
      </p:sp>
      <p:sp>
        <p:nvSpPr>
          <p:cNvPr id="3" name="TextBox 2"/>
          <p:cNvSpPr txBox="1"/>
          <p:nvPr/>
        </p:nvSpPr>
        <p:spPr>
          <a:xfrm>
            <a:off x="678786" y="1038928"/>
            <a:ext cx="7747929" cy="646331"/>
          </a:xfrm>
          <a:prstGeom prst="rect">
            <a:avLst/>
          </a:prstGeom>
          <a:solidFill>
            <a:schemeClr val="tx2">
              <a:lumMod val="20000"/>
              <a:lumOff val="80000"/>
            </a:schemeClr>
          </a:solidFill>
        </p:spPr>
        <p:txBody>
          <a:bodyPr wrap="square" rtlCol="0">
            <a:spAutoFit/>
          </a:bodyPr>
          <a:lstStyle/>
          <a:p>
            <a:pPr algn="ctr"/>
            <a:r>
              <a:rPr lang="en-US" sz="3600" b="1" dirty="0">
                <a:solidFill>
                  <a:schemeClr val="accent1">
                    <a:lumMod val="50000"/>
                  </a:schemeClr>
                </a:solidFill>
                <a:latin typeface="Arial" panose="020B0604020202020204" pitchFamily="34" charset="0"/>
                <a:cs typeface="Arial" panose="020B0604020202020204" pitchFamily="34" charset="0"/>
              </a:rPr>
              <a:t>Missing Address Site Numbers</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DDE3F83-20CC-4AB8-8C11-B91A9988F7B1}"/>
              </a:ext>
            </a:extLst>
          </p:cNvPr>
          <p:cNvPicPr>
            <a:picLocks noChangeAspect="1"/>
          </p:cNvPicPr>
          <p:nvPr/>
        </p:nvPicPr>
        <p:blipFill>
          <a:blip r:embed="rId2"/>
          <a:stretch>
            <a:fillRect/>
          </a:stretch>
        </p:blipFill>
        <p:spPr>
          <a:xfrm>
            <a:off x="546751" y="1855097"/>
            <a:ext cx="8050491" cy="4862468"/>
          </a:xfrm>
          <a:prstGeom prst="rect">
            <a:avLst/>
          </a:prstGeom>
        </p:spPr>
      </p:pic>
      <p:sp>
        <p:nvSpPr>
          <p:cNvPr id="9" name="Rectangle 8">
            <a:extLst>
              <a:ext uri="{FF2B5EF4-FFF2-40B4-BE49-F238E27FC236}">
                <a16:creationId xmlns:a16="http://schemas.microsoft.com/office/drawing/2014/main" id="{6B3B4495-7DAA-4E67-8E32-CCA8384ACF25}"/>
              </a:ext>
            </a:extLst>
          </p:cNvPr>
          <p:cNvSpPr>
            <a:spLocks noChangeArrowheads="1"/>
          </p:cNvSpPr>
          <p:nvPr/>
        </p:nvSpPr>
        <p:spPr bwMode="auto">
          <a:xfrm>
            <a:off x="768788" y="1990417"/>
            <a:ext cx="2461927" cy="33855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Berkeley Springs,</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0532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Improved Property Parcel Mapping</a:t>
            </a:r>
          </a:p>
        </p:txBody>
      </p:sp>
      <p:pic>
        <p:nvPicPr>
          <p:cNvPr id="6" name="Picture 5">
            <a:extLst>
              <a:ext uri="{FF2B5EF4-FFF2-40B4-BE49-F238E27FC236}">
                <a16:creationId xmlns:a16="http://schemas.microsoft.com/office/drawing/2014/main" id="{0E3D2FD0-A93D-44F7-8B64-6CB5D35CEB91}"/>
              </a:ext>
            </a:extLst>
          </p:cNvPr>
          <p:cNvPicPr>
            <a:picLocks noChangeAspect="1"/>
          </p:cNvPicPr>
          <p:nvPr/>
        </p:nvPicPr>
        <p:blipFill rotWithShape="1">
          <a:blip r:embed="rId2"/>
          <a:srcRect l="2652" t="13842" r="4062" b="6578"/>
          <a:stretch/>
        </p:blipFill>
        <p:spPr>
          <a:xfrm>
            <a:off x="612395" y="1174459"/>
            <a:ext cx="8067464" cy="5427677"/>
          </a:xfrm>
          <a:prstGeom prst="rect">
            <a:avLst/>
          </a:prstGeom>
          <a:ln>
            <a:solidFill>
              <a:schemeClr val="tx1"/>
            </a:solidFill>
          </a:ln>
        </p:spPr>
      </p:pic>
      <p:sp>
        <p:nvSpPr>
          <p:cNvPr id="2" name="TextBox 1">
            <a:extLst>
              <a:ext uri="{FF2B5EF4-FFF2-40B4-BE49-F238E27FC236}">
                <a16:creationId xmlns:a16="http://schemas.microsoft.com/office/drawing/2014/main" id="{6C1A669B-A3F2-40F9-9EF3-4C42B219E2D5}"/>
              </a:ext>
            </a:extLst>
          </p:cNvPr>
          <p:cNvSpPr txBox="1"/>
          <p:nvPr/>
        </p:nvSpPr>
        <p:spPr>
          <a:xfrm>
            <a:off x="880844" y="1442906"/>
            <a:ext cx="755009" cy="461665"/>
          </a:xfrm>
          <a:prstGeom prst="rect">
            <a:avLst/>
          </a:prstGeom>
          <a:noFill/>
        </p:spPr>
        <p:txBody>
          <a:bodyPr wrap="square" rtlCol="0">
            <a:spAutoFit/>
          </a:bodyPr>
          <a:lstStyle/>
          <a:p>
            <a:r>
              <a:rPr lang="en-US" sz="1200" dirty="0"/>
              <a:t>Logan</a:t>
            </a:r>
            <a:br>
              <a:rPr lang="en-US" sz="1200" dirty="0"/>
            </a:br>
            <a:r>
              <a:rPr lang="en-US" sz="1200" dirty="0"/>
              <a:t>County</a:t>
            </a:r>
          </a:p>
        </p:txBody>
      </p:sp>
      <p:sp>
        <p:nvSpPr>
          <p:cNvPr id="3" name="Rectangle 2">
            <a:extLst>
              <a:ext uri="{FF2B5EF4-FFF2-40B4-BE49-F238E27FC236}">
                <a16:creationId xmlns:a16="http://schemas.microsoft.com/office/drawing/2014/main" id="{1D6847A3-AF0F-40E7-BAD2-0908AC9D992A}"/>
              </a:ext>
            </a:extLst>
          </p:cNvPr>
          <p:cNvSpPr/>
          <p:nvPr/>
        </p:nvSpPr>
        <p:spPr>
          <a:xfrm>
            <a:off x="5845679" y="6002971"/>
            <a:ext cx="2790787" cy="507831"/>
          </a:xfrm>
          <a:prstGeom prst="rect">
            <a:avLst/>
          </a:prstGeom>
          <a:solidFill>
            <a:schemeClr val="bg2">
              <a:lumMod val="75000"/>
            </a:schemeClr>
          </a:solidFill>
        </p:spPr>
        <p:txBody>
          <a:bodyPr wrap="square">
            <a:spAutoFit/>
          </a:bodyPr>
          <a:lstStyle/>
          <a:p>
            <a:r>
              <a:rPr lang="en-US" sz="900" u="sng" dirty="0">
                <a:latin typeface="Arimo"/>
              </a:rPr>
              <a:t>1322 WEST FORK RD TRLR, WEST FORK, WV, </a:t>
            </a:r>
            <a:r>
              <a:rPr lang="en-US" sz="900" u="sng" dirty="0" smtClean="0">
                <a:latin typeface="Arimo"/>
              </a:rPr>
              <a:t>25508</a:t>
            </a:r>
            <a:endParaRPr lang="en-US" sz="900" u="sng" dirty="0">
              <a:latin typeface="Arimo"/>
            </a:endParaRPr>
          </a:p>
          <a:p>
            <a:r>
              <a:rPr lang="en-US" sz="900" dirty="0">
                <a:hlinkClick r:id="rId3"/>
              </a:rPr>
              <a:t>https://mapwv.gov/parcel/?pid=23-02-0109-0019-0004</a:t>
            </a:r>
            <a:endParaRPr lang="en-US" sz="900" dirty="0"/>
          </a:p>
        </p:txBody>
      </p:sp>
      <p:sp>
        <p:nvSpPr>
          <p:cNvPr id="8" name="TextBox 7">
            <a:extLst>
              <a:ext uri="{FF2B5EF4-FFF2-40B4-BE49-F238E27FC236}">
                <a16:creationId xmlns:a16="http://schemas.microsoft.com/office/drawing/2014/main" id="{5AD9EAA5-CE55-4A60-9D5B-53B3AE4E72F7}"/>
              </a:ext>
            </a:extLst>
          </p:cNvPr>
          <p:cNvSpPr txBox="1"/>
          <p:nvPr/>
        </p:nvSpPr>
        <p:spPr>
          <a:xfrm>
            <a:off x="4018327" y="2038525"/>
            <a:ext cx="2969701" cy="369332"/>
          </a:xfrm>
          <a:prstGeom prst="rect">
            <a:avLst/>
          </a:prstGeom>
          <a:solidFill>
            <a:srgbClr val="33CCFF"/>
          </a:solidFill>
        </p:spPr>
        <p:txBody>
          <a:bodyPr wrap="square" rtlCol="0">
            <a:spAutoFit/>
          </a:bodyPr>
          <a:lstStyle/>
          <a:p>
            <a:r>
              <a:rPr lang="en-US" dirty="0"/>
              <a:t>Parcel 23-02-0109-0019-0004</a:t>
            </a:r>
          </a:p>
        </p:txBody>
      </p:sp>
      <p:sp>
        <p:nvSpPr>
          <p:cNvPr id="9" name="TextBox 8">
            <a:extLst>
              <a:ext uri="{FF2B5EF4-FFF2-40B4-BE49-F238E27FC236}">
                <a16:creationId xmlns:a16="http://schemas.microsoft.com/office/drawing/2014/main" id="{8FE99E98-B1EB-45DE-9895-88E3F00C4F9E}"/>
              </a:ext>
            </a:extLst>
          </p:cNvPr>
          <p:cNvSpPr txBox="1"/>
          <p:nvPr/>
        </p:nvSpPr>
        <p:spPr>
          <a:xfrm rot="20666579">
            <a:off x="3046842" y="5310903"/>
            <a:ext cx="4494020" cy="369332"/>
          </a:xfrm>
          <a:prstGeom prst="rect">
            <a:avLst/>
          </a:prstGeom>
          <a:noFill/>
        </p:spPr>
        <p:txBody>
          <a:bodyPr wrap="square" rtlCol="0">
            <a:spAutoFit/>
          </a:bodyPr>
          <a:lstStyle/>
          <a:p>
            <a:r>
              <a:rPr lang="en-US" dirty="0">
                <a:solidFill>
                  <a:srgbClr val="33CCFF"/>
                </a:solidFill>
              </a:rPr>
              <a:t>Parcel Geometry Map Accuracy Improved</a:t>
            </a:r>
          </a:p>
        </p:txBody>
      </p:sp>
      <p:sp>
        <p:nvSpPr>
          <p:cNvPr id="11" name="TextBox 10">
            <a:extLst>
              <a:ext uri="{FF2B5EF4-FFF2-40B4-BE49-F238E27FC236}">
                <a16:creationId xmlns:a16="http://schemas.microsoft.com/office/drawing/2014/main" id="{F890D904-EE5D-4482-98D8-0B25FA2AF8CD}"/>
              </a:ext>
            </a:extLst>
          </p:cNvPr>
          <p:cNvSpPr txBox="1"/>
          <p:nvPr/>
        </p:nvSpPr>
        <p:spPr>
          <a:xfrm>
            <a:off x="1912690" y="3888297"/>
            <a:ext cx="1276525" cy="461665"/>
          </a:xfrm>
          <a:prstGeom prst="rect">
            <a:avLst/>
          </a:prstGeom>
          <a:solidFill>
            <a:srgbClr val="FFC000"/>
          </a:solidFill>
        </p:spPr>
        <p:txBody>
          <a:bodyPr wrap="square" rtlCol="0">
            <a:spAutoFit/>
          </a:bodyPr>
          <a:lstStyle/>
          <a:p>
            <a:pPr algn="ctr"/>
            <a:r>
              <a:rPr lang="en-US" sz="1200" dirty="0"/>
              <a:t>High Risk Advisory Zone</a:t>
            </a:r>
          </a:p>
        </p:txBody>
      </p:sp>
    </p:spTree>
    <p:extLst>
      <p:ext uri="{BB962C8B-B14F-4D97-AF65-F5344CB8AC3E}">
        <p14:creationId xmlns:p14="http://schemas.microsoft.com/office/powerpoint/2010/main" val="3807202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Statewide Risk Assessment</a:t>
            </a:r>
          </a:p>
        </p:txBody>
      </p:sp>
      <p:sp>
        <p:nvSpPr>
          <p:cNvPr id="3" name="TextBox 2"/>
          <p:cNvSpPr txBox="1"/>
          <p:nvPr/>
        </p:nvSpPr>
        <p:spPr>
          <a:xfrm>
            <a:off x="1271059" y="3253942"/>
            <a:ext cx="6432330" cy="584775"/>
          </a:xfrm>
          <a:prstGeom prst="rect">
            <a:avLst/>
          </a:prstGeom>
          <a:solidFill>
            <a:schemeClr val="tx1"/>
          </a:solidFill>
        </p:spPr>
        <p:txBody>
          <a:bodyPr wrap="square" rtlCol="0">
            <a:spAutoFit/>
          </a:bodyPr>
          <a:lstStyle/>
          <a:p>
            <a:pPr algn="ctr"/>
            <a:r>
              <a:rPr lang="en-US" sz="3200" dirty="0">
                <a:solidFill>
                  <a:srgbClr val="FFFF00"/>
                </a:solidFill>
              </a:rPr>
              <a:t>Building Level Risk Assessment</a:t>
            </a:r>
          </a:p>
        </p:txBody>
      </p:sp>
    </p:spTree>
    <p:extLst>
      <p:ext uri="{BB962C8B-B14F-4D97-AF65-F5344CB8AC3E}">
        <p14:creationId xmlns:p14="http://schemas.microsoft.com/office/powerpoint/2010/main" val="3344250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 GIS Data Contracts</a:t>
            </a:r>
          </a:p>
        </p:txBody>
      </p:sp>
      <p:pic>
        <p:nvPicPr>
          <p:cNvPr id="4" name="Picture 3">
            <a:extLst>
              <a:ext uri="{FF2B5EF4-FFF2-40B4-BE49-F238E27FC236}">
                <a16:creationId xmlns:a16="http://schemas.microsoft.com/office/drawing/2014/main" id="{36A6C0D4-65D1-408F-A653-63BBC42433C7}"/>
              </a:ext>
            </a:extLst>
          </p:cNvPr>
          <p:cNvPicPr>
            <a:picLocks noChangeAspect="1"/>
          </p:cNvPicPr>
          <p:nvPr/>
        </p:nvPicPr>
        <p:blipFill>
          <a:blip r:embed="rId2"/>
          <a:stretch>
            <a:fillRect/>
          </a:stretch>
        </p:blipFill>
        <p:spPr>
          <a:xfrm>
            <a:off x="398110" y="914400"/>
            <a:ext cx="7672388" cy="5891738"/>
          </a:xfrm>
          <a:prstGeom prst="rect">
            <a:avLst/>
          </a:prstGeom>
        </p:spPr>
      </p:pic>
      <p:sp>
        <p:nvSpPr>
          <p:cNvPr id="7" name="TextBox 6">
            <a:extLst>
              <a:ext uri="{FF2B5EF4-FFF2-40B4-BE49-F238E27FC236}">
                <a16:creationId xmlns:a16="http://schemas.microsoft.com/office/drawing/2014/main" id="{F1536F48-E7F4-4D69-B45E-FF3DDD63A752}"/>
              </a:ext>
            </a:extLst>
          </p:cNvPr>
          <p:cNvSpPr txBox="1"/>
          <p:nvPr/>
        </p:nvSpPr>
        <p:spPr>
          <a:xfrm>
            <a:off x="647700" y="1200150"/>
            <a:ext cx="2667000" cy="923330"/>
          </a:xfrm>
          <a:prstGeom prst="rect">
            <a:avLst/>
          </a:prstGeom>
          <a:solidFill>
            <a:schemeClr val="accent1">
              <a:lumMod val="40000"/>
              <a:lumOff val="60000"/>
            </a:schemeClr>
          </a:solidFill>
        </p:spPr>
        <p:txBody>
          <a:bodyPr wrap="square" rtlCol="0">
            <a:spAutoFit/>
          </a:bodyPr>
          <a:lstStyle/>
          <a:p>
            <a:r>
              <a:rPr lang="en-US" dirty="0"/>
              <a:t>2 State Contracts for Aerial Imagery, Parcels, and Addresses</a:t>
            </a:r>
          </a:p>
        </p:txBody>
      </p:sp>
      <p:sp>
        <p:nvSpPr>
          <p:cNvPr id="2" name="TextBox 1"/>
          <p:cNvSpPr txBox="1"/>
          <p:nvPr/>
        </p:nvSpPr>
        <p:spPr>
          <a:xfrm>
            <a:off x="533400" y="6191250"/>
            <a:ext cx="809625" cy="276999"/>
          </a:xfrm>
          <a:prstGeom prst="rect">
            <a:avLst/>
          </a:prstGeom>
          <a:noFill/>
        </p:spPr>
        <p:txBody>
          <a:bodyPr wrap="square" rtlCol="0">
            <a:spAutoFit/>
          </a:bodyPr>
          <a:lstStyle/>
          <a:p>
            <a:r>
              <a:rPr lang="en-US" sz="1200" dirty="0">
                <a:hlinkClick r:id="rId3"/>
              </a:rPr>
              <a:t>Map PDF</a:t>
            </a:r>
            <a:endParaRPr lang="en-US" sz="1200" dirty="0"/>
          </a:p>
        </p:txBody>
      </p:sp>
    </p:spTree>
    <p:extLst>
      <p:ext uri="{BB962C8B-B14F-4D97-AF65-F5344CB8AC3E}">
        <p14:creationId xmlns:p14="http://schemas.microsoft.com/office/powerpoint/2010/main" val="1492826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pic>
        <p:nvPicPr>
          <p:cNvPr id="6" name="Picture 5">
            <a:extLst>
              <a:ext uri="{FF2B5EF4-FFF2-40B4-BE49-F238E27FC236}">
                <a16:creationId xmlns:a16="http://schemas.microsoft.com/office/drawing/2014/main" id="{EE9DA9E8-F46A-494E-B3B1-DB743377FE0E}"/>
              </a:ext>
            </a:extLst>
          </p:cNvPr>
          <p:cNvPicPr/>
          <p:nvPr/>
        </p:nvPicPr>
        <p:blipFill rotWithShape="1">
          <a:blip r:embed="rId2" cstate="print">
            <a:extLst>
              <a:ext uri="{28A0092B-C50C-407E-A947-70E740481C1C}">
                <a14:useLocalDpi xmlns:a14="http://schemas.microsoft.com/office/drawing/2010/main" val="0"/>
              </a:ext>
            </a:extLst>
          </a:blip>
          <a:srcRect l="1608" t="4368" r="2583" b="31228"/>
          <a:stretch/>
        </p:blipFill>
        <p:spPr bwMode="auto">
          <a:xfrm>
            <a:off x="516860" y="1104900"/>
            <a:ext cx="8249770" cy="4244520"/>
          </a:xfrm>
          <a:prstGeom prst="rect">
            <a:avLst/>
          </a:prstGeom>
          <a:noFill/>
          <a:ln>
            <a:noFill/>
          </a:ln>
        </p:spPr>
      </p:pic>
      <p:sp>
        <p:nvSpPr>
          <p:cNvPr id="10" name="TextBox 9">
            <a:extLst>
              <a:ext uri="{FF2B5EF4-FFF2-40B4-BE49-F238E27FC236}">
                <a16:creationId xmlns:a16="http://schemas.microsoft.com/office/drawing/2014/main" id="{27294AC0-6EAD-48CC-9ACA-88D5CE95E125}"/>
              </a:ext>
            </a:extLst>
          </p:cNvPr>
          <p:cNvSpPr txBox="1"/>
          <p:nvPr/>
        </p:nvSpPr>
        <p:spPr>
          <a:xfrm>
            <a:off x="442475" y="5349420"/>
            <a:ext cx="8398539" cy="1384995"/>
          </a:xfrm>
          <a:prstGeom prst="rect">
            <a:avLst/>
          </a:prstGeom>
          <a:noFill/>
        </p:spPr>
        <p:txBody>
          <a:bodyPr wrap="square">
            <a:spAutoFit/>
          </a:bodyPr>
          <a:lstStyle/>
          <a:p>
            <a:pPr marL="285750" indent="-285750">
              <a:buFont typeface="Arial" panose="020B0604020202020204" pitchFamily="34" charset="0"/>
              <a:buChar char="•"/>
            </a:pPr>
            <a:r>
              <a:rPr lang="en-US" sz="1400" dirty="0"/>
              <a:t>2018 </a:t>
            </a:r>
            <a:r>
              <a:rPr lang="en-US" sz="1400" b="1" dirty="0">
                <a:solidFill>
                  <a:schemeClr val="accent1">
                    <a:lumMod val="50000"/>
                  </a:schemeClr>
                </a:solidFill>
              </a:rPr>
              <a:t>Microsoft Building Footprints </a:t>
            </a:r>
            <a:r>
              <a:rPr lang="en-US" sz="1400" dirty="0"/>
              <a:t>(for WV):  1,020,048 structure footprints</a:t>
            </a:r>
          </a:p>
          <a:p>
            <a:pPr marL="285750" indent="-285750">
              <a:buFont typeface="Arial" panose="020B0604020202020204" pitchFamily="34" charset="0"/>
              <a:buChar char="•"/>
            </a:pPr>
            <a:r>
              <a:rPr lang="en-US" sz="1400" dirty="0"/>
              <a:t>2021 </a:t>
            </a:r>
            <a:r>
              <a:rPr lang="en-US" sz="1400" b="1" dirty="0">
                <a:solidFill>
                  <a:schemeClr val="accent1">
                    <a:lumMod val="50000"/>
                  </a:schemeClr>
                </a:solidFill>
              </a:rPr>
              <a:t>FEMA's USA Structures </a:t>
            </a:r>
            <a:r>
              <a:rPr lang="en-US" sz="1400" dirty="0"/>
              <a:t>(for WV):  1,085,876 structure footprints</a:t>
            </a:r>
          </a:p>
          <a:p>
            <a:pPr marL="285750" indent="-285750">
              <a:buFont typeface="Arial" panose="020B0604020202020204" pitchFamily="34" charset="0"/>
              <a:buChar char="•"/>
            </a:pPr>
            <a:r>
              <a:rPr lang="en-US" sz="1400" dirty="0"/>
              <a:t>2022 </a:t>
            </a:r>
            <a:r>
              <a:rPr lang="en-US" sz="1400" b="1" dirty="0">
                <a:solidFill>
                  <a:schemeClr val="accent1">
                    <a:lumMod val="50000"/>
                  </a:schemeClr>
                </a:solidFill>
              </a:rPr>
              <a:t>WVU Building Footprints </a:t>
            </a:r>
            <a:r>
              <a:rPr lang="en-US" sz="1400" dirty="0"/>
              <a:t>(in progress)</a:t>
            </a:r>
          </a:p>
          <a:p>
            <a:endParaRPr lang="en-US" sz="1400" dirty="0"/>
          </a:p>
          <a:p>
            <a:r>
              <a:rPr lang="en-US" sz="1400" dirty="0"/>
              <a:t>Verification Layer:  WV Building-Level Risk Assessment (BLRA):  98,467 points of primary structures located in the 1%-annual-chance floodplain</a:t>
            </a:r>
          </a:p>
        </p:txBody>
      </p:sp>
    </p:spTree>
    <p:extLst>
      <p:ext uri="{BB962C8B-B14F-4D97-AF65-F5344CB8AC3E}">
        <p14:creationId xmlns:p14="http://schemas.microsoft.com/office/powerpoint/2010/main" val="1803579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Building Unique Identifier</a:t>
            </a:r>
          </a:p>
        </p:txBody>
      </p:sp>
      <p:pic>
        <p:nvPicPr>
          <p:cNvPr id="2" name="Picture 1">
            <a:extLst>
              <a:ext uri="{FF2B5EF4-FFF2-40B4-BE49-F238E27FC236}">
                <a16:creationId xmlns:a16="http://schemas.microsoft.com/office/drawing/2014/main" id="{A4F90ACE-ADBA-439B-9A60-7AE71640F771}"/>
              </a:ext>
            </a:extLst>
          </p:cNvPr>
          <p:cNvPicPr>
            <a:picLocks noChangeAspect="1"/>
          </p:cNvPicPr>
          <p:nvPr/>
        </p:nvPicPr>
        <p:blipFill>
          <a:blip r:embed="rId2"/>
          <a:stretch>
            <a:fillRect/>
          </a:stretch>
        </p:blipFill>
        <p:spPr>
          <a:xfrm>
            <a:off x="505838" y="3712176"/>
            <a:ext cx="3521791" cy="2585144"/>
          </a:xfrm>
          <a:prstGeom prst="rect">
            <a:avLst/>
          </a:prstGeom>
        </p:spPr>
      </p:pic>
      <p:graphicFrame>
        <p:nvGraphicFramePr>
          <p:cNvPr id="9" name="Table 8">
            <a:extLst>
              <a:ext uri="{FF2B5EF4-FFF2-40B4-BE49-F238E27FC236}">
                <a16:creationId xmlns:a16="http://schemas.microsoft.com/office/drawing/2014/main" id="{31869F61-EC15-49E3-9AE2-C6C82B9D6A86}"/>
              </a:ext>
            </a:extLst>
          </p:cNvPr>
          <p:cNvGraphicFramePr>
            <a:graphicFrameLocks noGrp="1"/>
          </p:cNvGraphicFramePr>
          <p:nvPr>
            <p:extLst>
              <p:ext uri="{D42A27DB-BD31-4B8C-83A1-F6EECF244321}">
                <p14:modId xmlns:p14="http://schemas.microsoft.com/office/powerpoint/2010/main" val="2358515008"/>
              </p:ext>
            </p:extLst>
          </p:nvPr>
        </p:nvGraphicFramePr>
        <p:xfrm>
          <a:off x="698034" y="1299641"/>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10357">
                <a:tc>
                  <a:txBody>
                    <a:bodyPr/>
                    <a:lstStyle/>
                    <a:p>
                      <a:r>
                        <a:rPr lang="en-US" sz="2000" dirty="0"/>
                        <a:t>Parcel ID</a:t>
                      </a:r>
                    </a:p>
                  </a:txBody>
                  <a:tcPr/>
                </a:tc>
                <a:tc>
                  <a:txBody>
                    <a:bodyPr/>
                    <a:lstStyle/>
                    <a:p>
                      <a:r>
                        <a:rPr lang="en-US" sz="2000" b="1" i="0" u="none" kern="1200" dirty="0">
                          <a:solidFill>
                            <a:srgbClr val="FFFF00"/>
                          </a:solidFill>
                          <a:effectLst/>
                          <a:latin typeface="+mn-lt"/>
                          <a:ea typeface="+mn-ea"/>
                          <a:cs typeface="+mn-cs"/>
                        </a:rPr>
                        <a:t>01-08-0011-0069-0000</a:t>
                      </a:r>
                      <a:endParaRPr lang="en-US" sz="2000" b="1" u="none" dirty="0">
                        <a:solidFill>
                          <a:srgbClr val="FFFF00"/>
                        </a:solidFill>
                      </a:endParaRPr>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E617802-3F15-4594-8C92-65F1DD709F91}"/>
              </a:ext>
            </a:extLst>
          </p:cNvPr>
          <p:cNvGraphicFramePr>
            <a:graphicFrameLocks noGrp="1"/>
          </p:cNvGraphicFramePr>
          <p:nvPr>
            <p:extLst>
              <p:ext uri="{D42A27DB-BD31-4B8C-83A1-F6EECF244321}">
                <p14:modId xmlns:p14="http://schemas.microsoft.com/office/powerpoint/2010/main" val="1888853135"/>
              </p:ext>
            </p:extLst>
          </p:nvPr>
        </p:nvGraphicFramePr>
        <p:xfrm>
          <a:off x="729926" y="2110161"/>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1" i="0" u="none" kern="1200" dirty="0">
                          <a:solidFill>
                            <a:schemeClr val="bg1"/>
                          </a:solidFill>
                          <a:effectLst/>
                          <a:latin typeface="+mn-lt"/>
                          <a:ea typeface="+mn-ea"/>
                          <a:cs typeface="+mn-cs"/>
                        </a:rPr>
                        <a:t>604</a:t>
                      </a:r>
                      <a:r>
                        <a:rPr lang="en-US" sz="2000" b="0" i="0" u="none" kern="1200" dirty="0">
                          <a:solidFill>
                            <a:schemeClr val="lt1"/>
                          </a:solidFill>
                          <a:effectLst/>
                          <a:latin typeface="+mn-lt"/>
                          <a:ea typeface="+mn-ea"/>
                          <a:cs typeface="+mn-cs"/>
                        </a:rPr>
                        <a:t>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E162F9C2-FD24-411B-88D3-738F2F4F28F5}"/>
              </a:ext>
            </a:extLst>
          </p:cNvPr>
          <p:cNvGraphicFramePr>
            <a:graphicFrameLocks noGrp="1"/>
          </p:cNvGraphicFramePr>
          <p:nvPr>
            <p:extLst>
              <p:ext uri="{D42A27DB-BD31-4B8C-83A1-F6EECF244321}">
                <p14:modId xmlns:p14="http://schemas.microsoft.com/office/powerpoint/2010/main" val="2075280606"/>
              </p:ext>
            </p:extLst>
          </p:nvPr>
        </p:nvGraphicFramePr>
        <p:xfrm>
          <a:off x="3516617" y="1671722"/>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dirty="0">
                          <a:effectLst/>
                        </a:rPr>
                        <a:t>County</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Parcel</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3" name="Table 12">
            <a:extLst>
              <a:ext uri="{FF2B5EF4-FFF2-40B4-BE49-F238E27FC236}">
                <a16:creationId xmlns:a16="http://schemas.microsoft.com/office/drawing/2014/main" id="{8AD95164-5B8E-4791-9A64-90C3C01CCF98}"/>
              </a:ext>
            </a:extLst>
          </p:cNvPr>
          <p:cNvGraphicFramePr>
            <a:graphicFrameLocks noGrp="1"/>
          </p:cNvGraphicFramePr>
          <p:nvPr>
            <p:extLst>
              <p:ext uri="{D42A27DB-BD31-4B8C-83A1-F6EECF244321}">
                <p14:modId xmlns:p14="http://schemas.microsoft.com/office/powerpoint/2010/main" val="2127204618"/>
              </p:ext>
            </p:extLst>
          </p:nvPr>
        </p:nvGraphicFramePr>
        <p:xfrm>
          <a:off x="698029" y="2827486"/>
          <a:ext cx="7747929" cy="64008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br>
                        <a:rPr lang="en-US" sz="2000" dirty="0"/>
                      </a:br>
                      <a:r>
                        <a:rPr lang="en-US" sz="1600" dirty="0"/>
                        <a:t>(Parcel ID + Address No.)</a:t>
                      </a:r>
                      <a:endParaRPr lang="en-US" sz="2000" dirty="0"/>
                    </a:p>
                  </a:txBody>
                  <a:tcPr>
                    <a:solidFill>
                      <a:srgbClr val="C00000"/>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i="0" u="none" kern="1200" dirty="0">
                          <a:solidFill>
                            <a:srgbClr val="FFFF00"/>
                          </a:solidFill>
                          <a:effectLst/>
                          <a:latin typeface="+mn-lt"/>
                          <a:ea typeface="+mn-ea"/>
                          <a:cs typeface="+mn-cs"/>
                        </a:rPr>
                        <a:t>01-08-0011-0069-0000</a:t>
                      </a:r>
                      <a:r>
                        <a:rPr lang="en-US" sz="2000" b="0" i="0" u="none" kern="1200" dirty="0">
                          <a:solidFill>
                            <a:schemeClr val="bg1">
                              <a:lumMod val="75000"/>
                            </a:schemeClr>
                          </a:solidFill>
                          <a:effectLst/>
                          <a:latin typeface="+mn-lt"/>
                          <a:ea typeface="+mn-ea"/>
                          <a:cs typeface="+mn-cs"/>
                        </a:rPr>
                        <a:t>_</a:t>
                      </a:r>
                      <a:r>
                        <a:rPr lang="en-US" sz="2000" b="1" i="0" u="none" kern="1200" dirty="0">
                          <a:solidFill>
                            <a:schemeClr val="bg1"/>
                          </a:solidFill>
                          <a:effectLst/>
                          <a:latin typeface="+mn-lt"/>
                          <a:ea typeface="+mn-ea"/>
                          <a:cs typeface="+mn-cs"/>
                        </a:rPr>
                        <a:t>604</a:t>
                      </a:r>
                      <a:endParaRPr lang="en-US" sz="2000" b="1" u="none" dirty="0">
                        <a:solidFill>
                          <a:schemeClr val="bg1"/>
                        </a:solidFill>
                      </a:endParaRPr>
                    </a:p>
                  </a:txBody>
                  <a:tcPr>
                    <a:solidFill>
                      <a:srgbClr val="C00000"/>
                    </a:solidFill>
                  </a:tcPr>
                </a:tc>
                <a:extLst>
                  <a:ext uri="{0D108BD9-81ED-4DB2-BD59-A6C34878D82A}">
                    <a16:rowId xmlns:a16="http://schemas.microsoft.com/office/drawing/2014/main" val="2578656347"/>
                  </a:ext>
                </a:extLst>
              </a:tr>
            </a:tbl>
          </a:graphicData>
        </a:graphic>
      </p:graphicFrame>
      <p:sp>
        <p:nvSpPr>
          <p:cNvPr id="14" name="5-Point Star 6">
            <a:extLst>
              <a:ext uri="{FF2B5EF4-FFF2-40B4-BE49-F238E27FC236}">
                <a16:creationId xmlns:a16="http://schemas.microsoft.com/office/drawing/2014/main" id="{DAD85DFB-B227-4C42-8415-23BF7AD98BF2}"/>
              </a:ext>
            </a:extLst>
          </p:cNvPr>
          <p:cNvSpPr/>
          <p:nvPr/>
        </p:nvSpPr>
        <p:spPr>
          <a:xfrm>
            <a:off x="214008" y="2932449"/>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DE986B-4B1A-448A-AF48-1EAC7594FD3B}"/>
              </a:ext>
            </a:extLst>
          </p:cNvPr>
          <p:cNvPicPr>
            <a:picLocks noChangeAspect="1"/>
          </p:cNvPicPr>
          <p:nvPr/>
        </p:nvPicPr>
        <p:blipFill>
          <a:blip r:embed="rId3"/>
          <a:stretch>
            <a:fillRect/>
          </a:stretch>
        </p:blipFill>
        <p:spPr>
          <a:xfrm>
            <a:off x="4442522" y="3534431"/>
            <a:ext cx="4003436" cy="2940635"/>
          </a:xfrm>
          <a:prstGeom prst="rect">
            <a:avLst/>
          </a:prstGeom>
        </p:spPr>
      </p:pic>
      <p:sp>
        <p:nvSpPr>
          <p:cNvPr id="6" name="TextBox 5">
            <a:extLst>
              <a:ext uri="{FF2B5EF4-FFF2-40B4-BE49-F238E27FC236}">
                <a16:creationId xmlns:a16="http://schemas.microsoft.com/office/drawing/2014/main" id="{D421412B-C054-4DA9-85CC-8623151DE902}"/>
              </a:ext>
            </a:extLst>
          </p:cNvPr>
          <p:cNvSpPr txBox="1"/>
          <p:nvPr/>
        </p:nvSpPr>
        <p:spPr>
          <a:xfrm>
            <a:off x="1174283" y="6453516"/>
            <a:ext cx="2213815" cy="338554"/>
          </a:xfrm>
          <a:prstGeom prst="rect">
            <a:avLst/>
          </a:prstGeom>
          <a:noFill/>
        </p:spPr>
        <p:txBody>
          <a:bodyPr wrap="square" rtlCol="0">
            <a:spAutoFit/>
          </a:bodyPr>
          <a:lstStyle/>
          <a:p>
            <a:r>
              <a:rPr lang="en-US" sz="1600" dirty="0"/>
              <a:t>Link to </a:t>
            </a:r>
            <a:r>
              <a:rPr lang="en-US" sz="1600" b="1" dirty="0"/>
              <a:t>Property</a:t>
            </a:r>
            <a:r>
              <a:rPr lang="en-US" sz="1600" dirty="0"/>
              <a:t> Record</a:t>
            </a:r>
          </a:p>
        </p:txBody>
      </p:sp>
      <p:sp>
        <p:nvSpPr>
          <p:cNvPr id="15" name="TextBox 14">
            <a:extLst>
              <a:ext uri="{FF2B5EF4-FFF2-40B4-BE49-F238E27FC236}">
                <a16:creationId xmlns:a16="http://schemas.microsoft.com/office/drawing/2014/main" id="{969C7219-816F-442F-8BFF-9A43B7C5F7CD}"/>
              </a:ext>
            </a:extLst>
          </p:cNvPr>
          <p:cNvSpPr txBox="1"/>
          <p:nvPr/>
        </p:nvSpPr>
        <p:spPr>
          <a:xfrm>
            <a:off x="5370892" y="6451554"/>
            <a:ext cx="2213815" cy="338554"/>
          </a:xfrm>
          <a:prstGeom prst="rect">
            <a:avLst/>
          </a:prstGeom>
          <a:noFill/>
        </p:spPr>
        <p:txBody>
          <a:bodyPr wrap="square" rtlCol="0">
            <a:spAutoFit/>
          </a:bodyPr>
          <a:lstStyle/>
          <a:p>
            <a:r>
              <a:rPr lang="en-US" sz="1600" dirty="0"/>
              <a:t>Link to </a:t>
            </a:r>
            <a:r>
              <a:rPr lang="en-US" sz="1600" b="1" dirty="0"/>
              <a:t>Structure</a:t>
            </a:r>
            <a:r>
              <a:rPr lang="en-US" sz="1600" dirty="0"/>
              <a:t> Record</a:t>
            </a:r>
          </a:p>
        </p:txBody>
      </p:sp>
      <p:sp>
        <p:nvSpPr>
          <p:cNvPr id="3" name="TextBox 2"/>
          <p:cNvSpPr txBox="1"/>
          <p:nvPr/>
        </p:nvSpPr>
        <p:spPr>
          <a:xfrm>
            <a:off x="2419350" y="938291"/>
            <a:ext cx="3971925" cy="307777"/>
          </a:xfrm>
          <a:prstGeom prst="rect">
            <a:avLst/>
          </a:prstGeom>
          <a:noFill/>
        </p:spPr>
        <p:txBody>
          <a:bodyPr wrap="square" rtlCol="0">
            <a:spAutoFit/>
          </a:bodyPr>
          <a:lstStyle/>
          <a:p>
            <a:r>
              <a:rPr lang="en-US" sz="1400" dirty="0">
                <a:hlinkClick r:id="rId4"/>
              </a:rPr>
              <a:t>Click here for more info on Building Identification</a:t>
            </a:r>
            <a:endParaRPr lang="en-US" sz="1400" dirty="0"/>
          </a:p>
        </p:txBody>
      </p:sp>
    </p:spTree>
    <p:extLst>
      <p:ext uri="{BB962C8B-B14F-4D97-AF65-F5344CB8AC3E}">
        <p14:creationId xmlns:p14="http://schemas.microsoft.com/office/powerpoint/2010/main" val="141616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53C567-52F3-4876-8F56-F3887DC8B327}"/>
              </a:ext>
            </a:extLst>
          </p:cNvPr>
          <p:cNvPicPr>
            <a:picLocks noChangeAspect="1"/>
          </p:cNvPicPr>
          <p:nvPr/>
        </p:nvPicPr>
        <p:blipFill>
          <a:blip r:embed="rId2"/>
          <a:stretch>
            <a:fillRect/>
          </a:stretch>
        </p:blipFill>
        <p:spPr>
          <a:xfrm>
            <a:off x="289821" y="989026"/>
            <a:ext cx="8639175" cy="559874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Identification – Bldg. ID</a:t>
            </a:r>
          </a:p>
        </p:txBody>
      </p:sp>
      <p:sp>
        <p:nvSpPr>
          <p:cNvPr id="4" name="Rectangle 3">
            <a:extLst>
              <a:ext uri="{FF2B5EF4-FFF2-40B4-BE49-F238E27FC236}">
                <a16:creationId xmlns:a16="http://schemas.microsoft.com/office/drawing/2014/main" id="{2D64B0CC-EB9F-4FBD-BCF0-3D278F8AAEF5}"/>
              </a:ext>
            </a:extLst>
          </p:cNvPr>
          <p:cNvSpPr/>
          <p:nvPr/>
        </p:nvSpPr>
        <p:spPr>
          <a:xfrm>
            <a:off x="1238250" y="6579820"/>
            <a:ext cx="5601215" cy="246221"/>
          </a:xfrm>
          <a:prstGeom prst="rect">
            <a:avLst/>
          </a:prstGeom>
          <a:solidFill>
            <a:schemeClr val="bg1"/>
          </a:solidFill>
        </p:spPr>
        <p:txBody>
          <a:bodyPr wrap="square">
            <a:spAutoFit/>
          </a:bodyPr>
          <a:lstStyle/>
          <a:p>
            <a:r>
              <a:rPr lang="en-US" sz="1000" dirty="0"/>
              <a:t>Share Link: </a:t>
            </a:r>
            <a:r>
              <a:rPr lang="en-US" sz="1000" dirty="0">
                <a:hlinkClick r:id="rId3"/>
              </a:rPr>
              <a:t>https://www.mapwv.gov/flood/map/?wkid=102100&amp;x=-8909292&amp;y=4742427&amp;l=12&amp;v=1</a:t>
            </a:r>
            <a:endParaRPr lang="en-US" sz="1000" dirty="0"/>
          </a:p>
        </p:txBody>
      </p:sp>
      <p:sp>
        <p:nvSpPr>
          <p:cNvPr id="7" name="TextBox 6">
            <a:extLst>
              <a:ext uri="{FF2B5EF4-FFF2-40B4-BE49-F238E27FC236}">
                <a16:creationId xmlns:a16="http://schemas.microsoft.com/office/drawing/2014/main" id="{091617F0-91D1-4D09-933E-960DEAFA5260}"/>
              </a:ext>
            </a:extLst>
          </p:cNvPr>
          <p:cNvSpPr txBox="1"/>
          <p:nvPr/>
        </p:nvSpPr>
        <p:spPr>
          <a:xfrm>
            <a:off x="4943172" y="4406561"/>
            <a:ext cx="1304435" cy="369332"/>
          </a:xfrm>
          <a:prstGeom prst="rect">
            <a:avLst/>
          </a:prstGeom>
          <a:solidFill>
            <a:schemeClr val="tx1"/>
          </a:solidFill>
        </p:spPr>
        <p:txBody>
          <a:bodyPr wrap="square" rtlCol="0">
            <a:spAutoFit/>
          </a:bodyPr>
          <a:lstStyle/>
          <a:p>
            <a:pPr algn="ctr"/>
            <a:r>
              <a:rPr lang="en-US" b="1" dirty="0">
                <a:solidFill>
                  <a:srgbClr val="FFFF00"/>
                </a:solidFill>
              </a:rPr>
              <a:t>X,Y COORD.</a:t>
            </a:r>
          </a:p>
        </p:txBody>
      </p:sp>
      <p:sp>
        <p:nvSpPr>
          <p:cNvPr id="8" name="TextBox 7">
            <a:extLst>
              <a:ext uri="{FF2B5EF4-FFF2-40B4-BE49-F238E27FC236}">
                <a16:creationId xmlns:a16="http://schemas.microsoft.com/office/drawing/2014/main" id="{FC7B9439-BEA1-4BE9-8317-1612B88A863F}"/>
              </a:ext>
            </a:extLst>
          </p:cNvPr>
          <p:cNvSpPr txBox="1"/>
          <p:nvPr/>
        </p:nvSpPr>
        <p:spPr>
          <a:xfrm>
            <a:off x="4949046" y="5115983"/>
            <a:ext cx="1304435" cy="369332"/>
          </a:xfrm>
          <a:prstGeom prst="rect">
            <a:avLst/>
          </a:prstGeom>
          <a:solidFill>
            <a:schemeClr val="tx1"/>
          </a:solidFill>
        </p:spPr>
        <p:txBody>
          <a:bodyPr wrap="square" rtlCol="0">
            <a:spAutoFit/>
          </a:bodyPr>
          <a:lstStyle/>
          <a:p>
            <a:pPr algn="ctr"/>
            <a:r>
              <a:rPr lang="en-US" b="1" dirty="0">
                <a:solidFill>
                  <a:srgbClr val="FFFF00"/>
                </a:solidFill>
              </a:rPr>
              <a:t>ADDRESS</a:t>
            </a:r>
          </a:p>
        </p:txBody>
      </p:sp>
      <p:sp>
        <p:nvSpPr>
          <p:cNvPr id="9" name="TextBox 8">
            <a:extLst>
              <a:ext uri="{FF2B5EF4-FFF2-40B4-BE49-F238E27FC236}">
                <a16:creationId xmlns:a16="http://schemas.microsoft.com/office/drawing/2014/main" id="{571E874B-F50A-42ED-B23B-DCB1C4291533}"/>
              </a:ext>
            </a:extLst>
          </p:cNvPr>
          <p:cNvSpPr txBox="1"/>
          <p:nvPr/>
        </p:nvSpPr>
        <p:spPr>
          <a:xfrm>
            <a:off x="7000503" y="1318285"/>
            <a:ext cx="1810122" cy="369332"/>
          </a:xfrm>
          <a:prstGeom prst="rect">
            <a:avLst/>
          </a:prstGeom>
          <a:solidFill>
            <a:schemeClr val="tx1"/>
          </a:solidFill>
        </p:spPr>
        <p:txBody>
          <a:bodyPr wrap="square" rtlCol="0">
            <a:spAutoFit/>
          </a:bodyPr>
          <a:lstStyle/>
          <a:p>
            <a:pPr algn="ctr"/>
            <a:r>
              <a:rPr lang="en-US" b="1" dirty="0">
                <a:solidFill>
                  <a:srgbClr val="FFFF00"/>
                </a:solidFill>
              </a:rPr>
              <a:t>SHARE LINK</a:t>
            </a:r>
          </a:p>
        </p:txBody>
      </p:sp>
      <p:sp>
        <p:nvSpPr>
          <p:cNvPr id="10" name="TextBox 9">
            <a:extLst>
              <a:ext uri="{FF2B5EF4-FFF2-40B4-BE49-F238E27FC236}">
                <a16:creationId xmlns:a16="http://schemas.microsoft.com/office/drawing/2014/main" id="{28C0E090-FEB6-4815-91E3-7110E184A640}"/>
              </a:ext>
            </a:extLst>
          </p:cNvPr>
          <p:cNvSpPr txBox="1"/>
          <p:nvPr/>
        </p:nvSpPr>
        <p:spPr>
          <a:xfrm>
            <a:off x="4943173" y="5574434"/>
            <a:ext cx="1304435" cy="369332"/>
          </a:xfrm>
          <a:prstGeom prst="rect">
            <a:avLst/>
          </a:prstGeom>
          <a:solidFill>
            <a:schemeClr val="tx1"/>
          </a:solidFill>
        </p:spPr>
        <p:txBody>
          <a:bodyPr wrap="square" rtlCol="0">
            <a:spAutoFit/>
          </a:bodyPr>
          <a:lstStyle/>
          <a:p>
            <a:pPr algn="ctr"/>
            <a:r>
              <a:rPr lang="en-US" b="1" dirty="0">
                <a:solidFill>
                  <a:srgbClr val="FFFF00"/>
                </a:solidFill>
              </a:rPr>
              <a:t>PARCEL</a:t>
            </a:r>
          </a:p>
        </p:txBody>
      </p:sp>
      <p:sp>
        <p:nvSpPr>
          <p:cNvPr id="11" name="TextBox 10">
            <a:extLst>
              <a:ext uri="{FF2B5EF4-FFF2-40B4-BE49-F238E27FC236}">
                <a16:creationId xmlns:a16="http://schemas.microsoft.com/office/drawing/2014/main" id="{7A793ECD-B493-4B9C-AAB1-A56EFE02D915}"/>
              </a:ext>
            </a:extLst>
          </p:cNvPr>
          <p:cNvSpPr txBox="1"/>
          <p:nvPr/>
        </p:nvSpPr>
        <p:spPr>
          <a:xfrm>
            <a:off x="1585154" y="2675329"/>
            <a:ext cx="2920178" cy="276999"/>
          </a:xfrm>
          <a:prstGeom prst="rect">
            <a:avLst/>
          </a:prstGeom>
          <a:solidFill>
            <a:schemeClr val="accent1">
              <a:lumMod val="50000"/>
            </a:schemeClr>
          </a:solidFill>
        </p:spPr>
        <p:txBody>
          <a:bodyPr wrap="square" rtlCol="0">
            <a:spAutoFit/>
          </a:bodyPr>
          <a:lstStyle/>
          <a:p>
            <a:r>
              <a:rPr lang="en-US" sz="1200" b="1" dirty="0">
                <a:solidFill>
                  <a:schemeClr val="bg1"/>
                </a:solidFill>
              </a:rPr>
              <a:t>Address:  </a:t>
            </a:r>
            <a:r>
              <a:rPr lang="en-US" sz="1200" b="1" dirty="0">
                <a:solidFill>
                  <a:srgbClr val="FFFF00"/>
                </a:solidFill>
              </a:rPr>
              <a:t>604 </a:t>
            </a:r>
            <a:r>
              <a:rPr lang="en-US" sz="1200" b="1" dirty="0">
                <a:solidFill>
                  <a:schemeClr val="accent2">
                    <a:lumMod val="40000"/>
                    <a:lumOff val="60000"/>
                  </a:schemeClr>
                </a:solidFill>
              </a:rPr>
              <a:t>Main St, Philippi, WV  26416</a:t>
            </a:r>
          </a:p>
        </p:txBody>
      </p:sp>
      <p:sp>
        <p:nvSpPr>
          <p:cNvPr id="15" name="Oval 14">
            <a:extLst>
              <a:ext uri="{FF2B5EF4-FFF2-40B4-BE49-F238E27FC236}">
                <a16:creationId xmlns:a16="http://schemas.microsoft.com/office/drawing/2014/main" id="{5B79BD0B-7D0E-4FC3-B2C4-C5E66BDA6AFC}"/>
              </a:ext>
            </a:extLst>
          </p:cNvPr>
          <p:cNvSpPr/>
          <p:nvPr/>
        </p:nvSpPr>
        <p:spPr>
          <a:xfrm flipV="1">
            <a:off x="7856617" y="1748096"/>
            <a:ext cx="348916" cy="361060"/>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644B80-5657-4908-954D-9DF9A51068CA}"/>
              </a:ext>
            </a:extLst>
          </p:cNvPr>
          <p:cNvSpPr/>
          <p:nvPr/>
        </p:nvSpPr>
        <p:spPr>
          <a:xfrm>
            <a:off x="6348285" y="4424518"/>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78CBB1-A1F0-4768-9765-1D9B6BDB73AD}"/>
              </a:ext>
            </a:extLst>
          </p:cNvPr>
          <p:cNvSpPr/>
          <p:nvPr/>
        </p:nvSpPr>
        <p:spPr>
          <a:xfrm>
            <a:off x="6391839" y="5192202"/>
            <a:ext cx="2462340" cy="309015"/>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31230F-7254-40C8-96FE-73A9AE2EEBB5}"/>
              </a:ext>
            </a:extLst>
          </p:cNvPr>
          <p:cNvSpPr/>
          <p:nvPr/>
        </p:nvSpPr>
        <p:spPr>
          <a:xfrm>
            <a:off x="6391839" y="5574434"/>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5E7B12-DA2F-4665-9844-C575D8DF8FD4}"/>
              </a:ext>
            </a:extLst>
          </p:cNvPr>
          <p:cNvSpPr txBox="1"/>
          <p:nvPr/>
        </p:nvSpPr>
        <p:spPr>
          <a:xfrm>
            <a:off x="1585154" y="5501217"/>
            <a:ext cx="2986846" cy="923330"/>
          </a:xfrm>
          <a:prstGeom prst="rect">
            <a:avLst/>
          </a:prstGeom>
          <a:solidFill>
            <a:srgbClr val="FF0000"/>
          </a:solidFill>
        </p:spPr>
        <p:txBody>
          <a:bodyPr wrap="square" rtlCol="0">
            <a:spAutoFit/>
          </a:bodyPr>
          <a:lstStyle/>
          <a:p>
            <a:pPr algn="ctr"/>
            <a:r>
              <a:rPr lang="en-US" b="1" dirty="0">
                <a:solidFill>
                  <a:schemeClr val="bg1"/>
                </a:solidFill>
              </a:rPr>
              <a:t>Building ID:</a:t>
            </a:r>
          </a:p>
          <a:p>
            <a:pPr algn="ctr"/>
            <a:r>
              <a:rPr lang="en-US" b="1" dirty="0">
                <a:solidFill>
                  <a:schemeClr val="bg1"/>
                </a:solidFill>
              </a:rPr>
              <a:t> (Parcel ID + Address No.)</a:t>
            </a:r>
          </a:p>
          <a:p>
            <a:pPr algn="ctr"/>
            <a:r>
              <a:rPr lang="en-US" b="1" dirty="0">
                <a:solidFill>
                  <a:schemeClr val="bg1"/>
                </a:solidFill>
              </a:rPr>
              <a:t> </a:t>
            </a:r>
            <a:r>
              <a:rPr lang="en-US" b="1" dirty="0">
                <a:solidFill>
                  <a:srgbClr val="FFFF00"/>
                </a:solidFill>
              </a:rPr>
              <a:t>01-08-0011-0069-0000_604</a:t>
            </a:r>
          </a:p>
        </p:txBody>
      </p:sp>
      <p:sp>
        <p:nvSpPr>
          <p:cNvPr id="19" name="TextBox 18">
            <a:extLst>
              <a:ext uri="{FF2B5EF4-FFF2-40B4-BE49-F238E27FC236}">
                <a16:creationId xmlns:a16="http://schemas.microsoft.com/office/drawing/2014/main" id="{2A389D5F-3B87-4596-BA15-E98CCC04333D}"/>
              </a:ext>
            </a:extLst>
          </p:cNvPr>
          <p:cNvSpPr txBox="1"/>
          <p:nvPr/>
        </p:nvSpPr>
        <p:spPr>
          <a:xfrm>
            <a:off x="4572000" y="1807169"/>
            <a:ext cx="2021397" cy="230832"/>
          </a:xfrm>
          <a:prstGeom prst="rect">
            <a:avLst/>
          </a:prstGeom>
          <a:solidFill>
            <a:srgbClr val="FFFF00"/>
          </a:solidFill>
        </p:spPr>
        <p:txBody>
          <a:bodyPr wrap="square" rtlCol="0">
            <a:spAutoFit/>
          </a:bodyPr>
          <a:lstStyle/>
          <a:p>
            <a:r>
              <a:rPr lang="en-US" sz="900" dirty="0">
                <a:solidFill>
                  <a:schemeClr val="accent1">
                    <a:lumMod val="50000"/>
                  </a:schemeClr>
                </a:solidFill>
              </a:rPr>
              <a:t>604 S. Main St., Philippi, WV  26416</a:t>
            </a:r>
          </a:p>
        </p:txBody>
      </p:sp>
      <p:sp>
        <p:nvSpPr>
          <p:cNvPr id="20" name="TextBox 19">
            <a:extLst>
              <a:ext uri="{FF2B5EF4-FFF2-40B4-BE49-F238E27FC236}">
                <a16:creationId xmlns:a16="http://schemas.microsoft.com/office/drawing/2014/main" id="{9693FF29-9E0C-4B95-A8DC-64CFCBBF6DBA}"/>
              </a:ext>
            </a:extLst>
          </p:cNvPr>
          <p:cNvSpPr txBox="1"/>
          <p:nvPr/>
        </p:nvSpPr>
        <p:spPr>
          <a:xfrm>
            <a:off x="1585154" y="3206576"/>
            <a:ext cx="2920178" cy="276999"/>
          </a:xfrm>
          <a:prstGeom prst="rect">
            <a:avLst/>
          </a:prstGeom>
          <a:solidFill>
            <a:schemeClr val="accent1">
              <a:lumMod val="50000"/>
            </a:schemeClr>
          </a:solidFill>
        </p:spPr>
        <p:txBody>
          <a:bodyPr wrap="square" rtlCol="0">
            <a:spAutoFit/>
          </a:bodyPr>
          <a:lstStyle/>
          <a:p>
            <a:r>
              <a:rPr lang="en-US" sz="1200" b="1" dirty="0">
                <a:solidFill>
                  <a:schemeClr val="bg1"/>
                </a:solidFill>
              </a:rPr>
              <a:t>Parcel ID: </a:t>
            </a:r>
            <a:r>
              <a:rPr lang="en-US" sz="1200" b="1" dirty="0">
                <a:solidFill>
                  <a:srgbClr val="FFFF00"/>
                </a:solidFill>
              </a:rPr>
              <a:t>01-08-0011-0069-0000</a:t>
            </a:r>
          </a:p>
        </p:txBody>
      </p:sp>
      <p:sp>
        <p:nvSpPr>
          <p:cNvPr id="21" name="Oval 20">
            <a:extLst>
              <a:ext uri="{FF2B5EF4-FFF2-40B4-BE49-F238E27FC236}">
                <a16:creationId xmlns:a16="http://schemas.microsoft.com/office/drawing/2014/main" id="{E572A8D9-0FDB-4666-B59A-1FA0C036FAC9}"/>
              </a:ext>
            </a:extLst>
          </p:cNvPr>
          <p:cNvSpPr/>
          <p:nvPr/>
        </p:nvSpPr>
        <p:spPr>
          <a:xfrm>
            <a:off x="2795716" y="3831574"/>
            <a:ext cx="1405113" cy="105505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00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5" grpId="0" animBg="1"/>
      <p:bldP spid="16"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cs typeface="Arial" panose="020B0604020202020204" pitchFamily="34" charset="0"/>
              </a:rPr>
              <a:t>Building 19-07-022B-0021-0000_7170 </a:t>
            </a:r>
            <a:endParaRPr lang="en-US" b="1" dirty="0"/>
          </a:p>
        </p:txBody>
      </p:sp>
      <p:sp>
        <p:nvSpPr>
          <p:cNvPr id="3" name="Rectangle 2"/>
          <p:cNvSpPr/>
          <p:nvPr/>
        </p:nvSpPr>
        <p:spPr>
          <a:xfrm>
            <a:off x="933856" y="5512232"/>
            <a:ext cx="4572000" cy="1200329"/>
          </a:xfrm>
          <a:prstGeom prst="rect">
            <a:avLst/>
          </a:prstGeom>
        </p:spPr>
        <p:txBody>
          <a:bodyPr>
            <a:spAutoFit/>
          </a:bodyPr>
          <a:lstStyle/>
          <a:p>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&lt;&lt; 781 Avon Bend Road, Charles Town, WV  25414 &gt;&gt;</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3"/>
              </a:rPr>
              <a:t>https://www.mapwv.gov/flood/map/?wkid=102100&amp;x=-8664166&amp;y=4753097&amp;l=13&amp;v=0</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1"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7" y="959120"/>
            <a:ext cx="793432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7B9439-BEA1-4BE9-8317-1612B88A863F}"/>
              </a:ext>
            </a:extLst>
          </p:cNvPr>
          <p:cNvSpPr txBox="1"/>
          <p:nvPr/>
        </p:nvSpPr>
        <p:spPr>
          <a:xfrm>
            <a:off x="2744314" y="4056830"/>
            <a:ext cx="951083" cy="646331"/>
          </a:xfrm>
          <a:prstGeom prst="rect">
            <a:avLst/>
          </a:prstGeom>
          <a:solidFill>
            <a:schemeClr val="tx1"/>
          </a:solidFill>
        </p:spPr>
        <p:txBody>
          <a:bodyPr wrap="square" rtlCol="0">
            <a:spAutoFit/>
          </a:bodyPr>
          <a:lstStyle/>
          <a:p>
            <a:pPr algn="ctr"/>
            <a:r>
              <a:rPr lang="en-US" b="1" dirty="0">
                <a:solidFill>
                  <a:srgbClr val="FFFF00"/>
                </a:solidFill>
              </a:rPr>
              <a:t>Built 2011</a:t>
            </a:r>
          </a:p>
        </p:txBody>
      </p:sp>
      <p:sp>
        <p:nvSpPr>
          <p:cNvPr id="8" name="TextBox 7">
            <a:extLst>
              <a:ext uri="{FF2B5EF4-FFF2-40B4-BE49-F238E27FC236}">
                <a16:creationId xmlns:a16="http://schemas.microsoft.com/office/drawing/2014/main" id="{FC7B9439-BEA1-4BE9-8317-1612B88A863F}"/>
              </a:ext>
            </a:extLst>
          </p:cNvPr>
          <p:cNvSpPr txBox="1"/>
          <p:nvPr/>
        </p:nvSpPr>
        <p:spPr>
          <a:xfrm>
            <a:off x="2500922" y="5341466"/>
            <a:ext cx="1422777" cy="646331"/>
          </a:xfrm>
          <a:prstGeom prst="rect">
            <a:avLst/>
          </a:prstGeom>
          <a:solidFill>
            <a:schemeClr val="tx1"/>
          </a:solidFill>
        </p:spPr>
        <p:txBody>
          <a:bodyPr wrap="square" rtlCol="0">
            <a:spAutoFit/>
          </a:bodyPr>
          <a:lstStyle/>
          <a:p>
            <a:pPr algn="ctr"/>
            <a:r>
              <a:rPr lang="en-US" b="1" dirty="0">
                <a:solidFill>
                  <a:srgbClr val="FFFF00"/>
                </a:solidFill>
              </a:rPr>
              <a:t>Crawl Basement</a:t>
            </a:r>
          </a:p>
        </p:txBody>
      </p:sp>
      <p:sp>
        <p:nvSpPr>
          <p:cNvPr id="9" name="TextBox 8">
            <a:extLst>
              <a:ext uri="{FF2B5EF4-FFF2-40B4-BE49-F238E27FC236}">
                <a16:creationId xmlns:a16="http://schemas.microsoft.com/office/drawing/2014/main" id="{FC7B9439-BEA1-4BE9-8317-1612B88A863F}"/>
              </a:ext>
            </a:extLst>
          </p:cNvPr>
          <p:cNvSpPr txBox="1"/>
          <p:nvPr/>
        </p:nvSpPr>
        <p:spPr>
          <a:xfrm>
            <a:off x="7034514" y="3516979"/>
            <a:ext cx="1422777" cy="646331"/>
          </a:xfrm>
          <a:prstGeom prst="rect">
            <a:avLst/>
          </a:prstGeom>
          <a:solidFill>
            <a:schemeClr val="tx1"/>
          </a:solidFill>
        </p:spPr>
        <p:txBody>
          <a:bodyPr wrap="square" rtlCol="0">
            <a:spAutoFit/>
          </a:bodyPr>
          <a:lstStyle/>
          <a:p>
            <a:pPr algn="ctr"/>
            <a:r>
              <a:rPr lang="en-US" b="1" dirty="0">
                <a:solidFill>
                  <a:srgbClr val="FFFF00"/>
                </a:solidFill>
              </a:rPr>
              <a:t>10 ft. Water Depth</a:t>
            </a:r>
          </a:p>
        </p:txBody>
      </p:sp>
      <p:sp>
        <p:nvSpPr>
          <p:cNvPr id="6" name="Rectangle 5">
            <a:extLst>
              <a:ext uri="{FF2B5EF4-FFF2-40B4-BE49-F238E27FC236}">
                <a16:creationId xmlns:a16="http://schemas.microsoft.com/office/drawing/2014/main" id="{2DFBD1B7-EB77-46F6-9C58-9A0EA7EDD32F}"/>
              </a:ext>
            </a:extLst>
          </p:cNvPr>
          <p:cNvSpPr/>
          <p:nvPr/>
        </p:nvSpPr>
        <p:spPr>
          <a:xfrm>
            <a:off x="2744314" y="2200053"/>
            <a:ext cx="3281668" cy="307777"/>
          </a:xfrm>
          <a:prstGeom prst="rect">
            <a:avLst/>
          </a:prstGeom>
        </p:spPr>
        <p:txBody>
          <a:bodyPr wrap="none">
            <a:spAutoFit/>
          </a:bodyPr>
          <a:lstStyle/>
          <a:p>
            <a:r>
              <a:rPr lang="en-US" sz="1400" dirty="0">
                <a:solidFill>
                  <a:schemeClr val="bg1"/>
                </a:solidFill>
                <a:cs typeface="Arial" panose="020B0604020202020204" pitchFamily="34" charset="0"/>
              </a:rPr>
              <a:t>Building ID:  19-07-022B-0021-0000_7170 </a:t>
            </a:r>
            <a:endParaRPr lang="en-US" sz="1400" dirty="0"/>
          </a:p>
        </p:txBody>
      </p:sp>
    </p:spTree>
    <p:extLst>
      <p:ext uri="{BB962C8B-B14F-4D97-AF65-F5344CB8AC3E}">
        <p14:creationId xmlns:p14="http://schemas.microsoft.com/office/powerpoint/2010/main" val="3095288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Assessment</a:t>
            </a:r>
          </a:p>
        </p:txBody>
      </p:sp>
      <p:sp>
        <p:nvSpPr>
          <p:cNvPr id="3" name="TextBox 2"/>
          <p:cNvSpPr txBox="1"/>
          <p:nvPr/>
        </p:nvSpPr>
        <p:spPr>
          <a:xfrm>
            <a:off x="1076875" y="2619812"/>
            <a:ext cx="7251839" cy="1938992"/>
          </a:xfrm>
          <a:prstGeom prst="rect">
            <a:avLst/>
          </a:prstGeom>
          <a:solidFill>
            <a:schemeClr val="tx1"/>
          </a:solidFill>
        </p:spPr>
        <p:txBody>
          <a:bodyPr wrap="square" rtlCol="0">
            <a:spAutoFit/>
          </a:bodyPr>
          <a:lstStyle/>
          <a:p>
            <a:pPr algn="ctr"/>
            <a:r>
              <a:rPr lang="en-US" sz="3200" dirty="0">
                <a:solidFill>
                  <a:srgbClr val="FFFF00"/>
                </a:solidFill>
              </a:rPr>
              <a:t>FLOOD ZONE MAP INFORMATION</a:t>
            </a:r>
            <a:br>
              <a:rPr lang="en-US" sz="3200" dirty="0">
                <a:solidFill>
                  <a:srgbClr val="FFFF00"/>
                </a:solidFill>
              </a:rPr>
            </a:br>
            <a:endParaRPr lang="en-US" sz="3200" dirty="0">
              <a:solidFill>
                <a:srgbClr val="FFFF00"/>
              </a:solidFill>
            </a:endParaRPr>
          </a:p>
          <a:p>
            <a:pPr algn="ctr"/>
            <a:r>
              <a:rPr lang="en-US" sz="2800" i="1" dirty="0">
                <a:solidFill>
                  <a:schemeClr val="bg1"/>
                </a:solidFill>
              </a:rPr>
              <a:t>What flood zone map information is available now or in the future?</a:t>
            </a:r>
          </a:p>
        </p:txBody>
      </p:sp>
    </p:spTree>
    <p:extLst>
      <p:ext uri="{BB962C8B-B14F-4D97-AF65-F5344CB8AC3E}">
        <p14:creationId xmlns:p14="http://schemas.microsoft.com/office/powerpoint/2010/main" val="4168372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7332" y="956370"/>
            <a:ext cx="7390941" cy="5720261"/>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Historical Flood Information</a:t>
            </a:r>
          </a:p>
        </p:txBody>
      </p:sp>
      <p:sp>
        <p:nvSpPr>
          <p:cNvPr id="7" name="Rectangle 6"/>
          <p:cNvSpPr/>
          <p:nvPr/>
        </p:nvSpPr>
        <p:spPr>
          <a:xfrm>
            <a:off x="5275911" y="1685925"/>
            <a:ext cx="1620189" cy="369332"/>
          </a:xfrm>
          <a:prstGeom prst="rect">
            <a:avLst/>
          </a:prstGeom>
        </p:spPr>
        <p:txBody>
          <a:bodyPr wrap="square">
            <a:spAutoFit/>
          </a:bodyPr>
          <a:lstStyle/>
          <a:p>
            <a:r>
              <a:rPr lang="en-US" dirty="0">
                <a:solidFill>
                  <a:srgbClr val="1F497D"/>
                </a:solidFill>
                <a:latin typeface="Calibri" panose="020F0502020204030204" pitchFamily="34" charset="0"/>
                <a:ea typeface="Calibri" panose="020F0502020204030204" pitchFamily="34" charset="0"/>
              </a:rPr>
              <a:t> </a:t>
            </a:r>
            <a:r>
              <a:rPr lang="en-US" sz="1000" u="sng" dirty="0">
                <a:solidFill>
                  <a:srgbClr val="0563C1"/>
                </a:solidFill>
                <a:latin typeface="Calibri" panose="020F0502020204030204" pitchFamily="34" charset="0"/>
                <a:ea typeface="Calibri" panose="020F0502020204030204" pitchFamily="34" charset="0"/>
                <a:hlinkClick r:id="rId4"/>
              </a:rPr>
              <a:t>High-Water Marks Graphic</a:t>
            </a:r>
            <a:endParaRPr lang="en-US" dirty="0"/>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771523" y="3205018"/>
            <a:ext cx="2271829" cy="864966"/>
          </a:xfrm>
          <a:prstGeom prst="wedgeRoundRectCallout">
            <a:avLst>
              <a:gd name="adj1" fmla="val -45990"/>
              <a:gd name="adj2" fmla="val 83670"/>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Historical flood information including high water marks of past flooding events should be reviewed.</a:t>
            </a:r>
            <a:endParaRPr lang="en-US" sz="1100" dirty="0">
              <a:solidFill>
                <a:schemeClr val="bg1"/>
              </a:solidFill>
            </a:endParaRPr>
          </a:p>
        </p:txBody>
      </p:sp>
      <p:sp>
        <p:nvSpPr>
          <p:cNvPr id="3" name="Rectangle 2"/>
          <p:cNvSpPr/>
          <p:nvPr/>
        </p:nvSpPr>
        <p:spPr>
          <a:xfrm>
            <a:off x="771524" y="1039595"/>
            <a:ext cx="2537927" cy="1661993"/>
          </a:xfrm>
          <a:prstGeom prst="rect">
            <a:avLst/>
          </a:prstGeom>
          <a:solidFill>
            <a:schemeClr val="accent1">
              <a:lumMod val="20000"/>
              <a:lumOff val="80000"/>
            </a:schemeClr>
          </a:solid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STORY MAPS:</a:t>
            </a:r>
            <a:endParaRPr lang="en-US" sz="2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5"/>
              </a:rPr>
              <a:t>Flood Risk in West Virginia:  What We Learned from the June 2016 Flood</a:t>
            </a:r>
            <a:endParaRPr lang="en-US" sz="12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6"/>
              </a:rPr>
              <a:t>WV Flooded Towns, June 2016. The Historic Flooding of Southern West Virginia on June 23, 2016</a:t>
            </a:r>
            <a:endParaRPr lang="en-US" sz="1200" dirty="0">
              <a:latin typeface="Calibri" panose="020F0502020204030204" pitchFamily="34" charset="0"/>
              <a:ea typeface="Calibri" panose="020F0502020204030204" pitchFamily="34" charset="0"/>
            </a:endParaRPr>
          </a:p>
        </p:txBody>
      </p:sp>
      <p:sp>
        <p:nvSpPr>
          <p:cNvPr id="6" name="Rectangle 5"/>
          <p:cNvSpPr/>
          <p:nvPr/>
        </p:nvSpPr>
        <p:spPr>
          <a:xfrm>
            <a:off x="4362802" y="5901630"/>
            <a:ext cx="3528644" cy="646331"/>
          </a:xfrm>
          <a:prstGeom prst="rect">
            <a:avLst/>
          </a:prstGeom>
          <a:solidFill>
            <a:schemeClr val="accent1">
              <a:lumMod val="20000"/>
              <a:lumOff val="80000"/>
            </a:schemeClr>
          </a:solidFill>
        </p:spPr>
        <p:txBody>
          <a:bodyPr wrap="square">
            <a:spAutoFit/>
          </a:bodyPr>
          <a:lstStyle/>
          <a:p>
            <a:pPr algn="ctr"/>
            <a:r>
              <a:rPr lang="en-US" sz="1200" b="1" u="sng" dirty="0">
                <a:hlinkClick r:id="rId7"/>
              </a:rPr>
              <a:t>FEMA Region 3 Report</a:t>
            </a:r>
            <a:r>
              <a:rPr lang="en-US" sz="1200" u="sng" dirty="0">
                <a:hlinkClick r:id="rId7"/>
              </a:rPr>
              <a:t/>
            </a:r>
            <a:br>
              <a:rPr lang="en-US" sz="1200" u="sng" dirty="0">
                <a:hlinkClick r:id="rId7"/>
              </a:rPr>
            </a:br>
            <a:r>
              <a:rPr lang="en-US" sz="1200" u="sng" dirty="0">
                <a:hlinkClick r:id="rId7"/>
              </a:rPr>
              <a:t>Understanding Flood Dangers in Central West Virginia: LESSONS LEARNED FROM THE JUNE 2016 FLOOD</a:t>
            </a:r>
            <a:endParaRPr lang="en-US" sz="1200" dirty="0"/>
          </a:p>
        </p:txBody>
      </p:sp>
    </p:spTree>
    <p:extLst>
      <p:ext uri="{BB962C8B-B14F-4D97-AF65-F5344CB8AC3E}">
        <p14:creationId xmlns:p14="http://schemas.microsoft.com/office/powerpoint/2010/main" val="2583957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Risk Advisory Zones </a:t>
            </a:r>
          </a:p>
        </p:txBody>
      </p:sp>
      <p:pic>
        <p:nvPicPr>
          <p:cNvPr id="2" name="Picture 1">
            <a:extLst>
              <a:ext uri="{FF2B5EF4-FFF2-40B4-BE49-F238E27FC236}">
                <a16:creationId xmlns:a16="http://schemas.microsoft.com/office/drawing/2014/main" id="{52988B8D-6B62-44DD-A33F-1D10B099A631}"/>
              </a:ext>
            </a:extLst>
          </p:cNvPr>
          <p:cNvPicPr>
            <a:picLocks noChangeAspect="1"/>
          </p:cNvPicPr>
          <p:nvPr/>
        </p:nvPicPr>
        <p:blipFill>
          <a:blip r:embed="rId2"/>
          <a:stretch>
            <a:fillRect/>
          </a:stretch>
        </p:blipFill>
        <p:spPr>
          <a:xfrm>
            <a:off x="387211" y="1180859"/>
            <a:ext cx="2781404" cy="5069470"/>
          </a:xfrm>
          <a:prstGeom prst="rect">
            <a:avLst/>
          </a:prstGeom>
        </p:spPr>
      </p:pic>
      <p:sp>
        <p:nvSpPr>
          <p:cNvPr id="6" name="TextBox 5">
            <a:extLst>
              <a:ext uri="{FF2B5EF4-FFF2-40B4-BE49-F238E27FC236}">
                <a16:creationId xmlns:a16="http://schemas.microsoft.com/office/drawing/2014/main" id="{1424FA78-6725-45BD-8BBE-90618047B4D3}"/>
              </a:ext>
            </a:extLst>
          </p:cNvPr>
          <p:cNvSpPr txBox="1"/>
          <p:nvPr/>
        </p:nvSpPr>
        <p:spPr>
          <a:xfrm>
            <a:off x="706055" y="6332122"/>
            <a:ext cx="1950243" cy="369332"/>
          </a:xfrm>
          <a:prstGeom prst="rect">
            <a:avLst/>
          </a:prstGeom>
          <a:solidFill>
            <a:schemeClr val="tx2"/>
          </a:solidFill>
        </p:spPr>
        <p:txBody>
          <a:bodyPr wrap="square" rtlCol="0">
            <a:spAutoFit/>
          </a:bodyPr>
          <a:lstStyle/>
          <a:p>
            <a:pPr algn="ctr"/>
            <a:r>
              <a:rPr lang="en-US" b="1" dirty="0">
                <a:solidFill>
                  <a:schemeClr val="bg1"/>
                </a:solidFill>
              </a:rPr>
              <a:t>Preliminary NFHL</a:t>
            </a:r>
          </a:p>
        </p:txBody>
      </p:sp>
      <p:pic>
        <p:nvPicPr>
          <p:cNvPr id="3" name="Picture 2">
            <a:extLst>
              <a:ext uri="{FF2B5EF4-FFF2-40B4-BE49-F238E27FC236}">
                <a16:creationId xmlns:a16="http://schemas.microsoft.com/office/drawing/2014/main" id="{06A8F81D-9665-4F49-8A3D-72AA2D0B45D0}"/>
              </a:ext>
            </a:extLst>
          </p:cNvPr>
          <p:cNvPicPr>
            <a:picLocks noChangeAspect="1"/>
          </p:cNvPicPr>
          <p:nvPr/>
        </p:nvPicPr>
        <p:blipFill rotWithShape="1">
          <a:blip r:embed="rId3"/>
          <a:srcRect l="7384"/>
          <a:stretch/>
        </p:blipFill>
        <p:spPr>
          <a:xfrm>
            <a:off x="3387832" y="1180858"/>
            <a:ext cx="2655922" cy="5069469"/>
          </a:xfrm>
          <a:prstGeom prst="rect">
            <a:avLst/>
          </a:prstGeom>
        </p:spPr>
      </p:pic>
      <p:sp>
        <p:nvSpPr>
          <p:cNvPr id="7" name="TextBox 6">
            <a:extLst>
              <a:ext uri="{FF2B5EF4-FFF2-40B4-BE49-F238E27FC236}">
                <a16:creationId xmlns:a16="http://schemas.microsoft.com/office/drawing/2014/main" id="{889EED45-32F1-4E82-B009-BFC0FF315A4C}"/>
              </a:ext>
            </a:extLst>
          </p:cNvPr>
          <p:cNvSpPr txBox="1"/>
          <p:nvPr/>
        </p:nvSpPr>
        <p:spPr>
          <a:xfrm>
            <a:off x="3767369" y="6332122"/>
            <a:ext cx="1950243" cy="369332"/>
          </a:xfrm>
          <a:prstGeom prst="rect">
            <a:avLst/>
          </a:prstGeom>
          <a:solidFill>
            <a:schemeClr val="tx2"/>
          </a:solidFill>
        </p:spPr>
        <p:txBody>
          <a:bodyPr wrap="square" rtlCol="0">
            <a:spAutoFit/>
          </a:bodyPr>
          <a:lstStyle/>
          <a:p>
            <a:pPr algn="ctr"/>
            <a:r>
              <a:rPr lang="en-US" b="1" dirty="0">
                <a:solidFill>
                  <a:schemeClr val="bg1"/>
                </a:solidFill>
              </a:rPr>
              <a:t>Advisory A</a:t>
            </a:r>
          </a:p>
        </p:txBody>
      </p:sp>
      <p:sp>
        <p:nvSpPr>
          <p:cNvPr id="8" name="TextBox 7">
            <a:extLst>
              <a:ext uri="{FF2B5EF4-FFF2-40B4-BE49-F238E27FC236}">
                <a16:creationId xmlns:a16="http://schemas.microsoft.com/office/drawing/2014/main" id="{A63B2444-C27C-43E8-A8CC-7C7011818AC9}"/>
              </a:ext>
            </a:extLst>
          </p:cNvPr>
          <p:cNvSpPr txBox="1"/>
          <p:nvPr/>
        </p:nvSpPr>
        <p:spPr>
          <a:xfrm>
            <a:off x="6674545" y="6343938"/>
            <a:ext cx="1950243" cy="369332"/>
          </a:xfrm>
          <a:prstGeom prst="rect">
            <a:avLst/>
          </a:prstGeom>
          <a:solidFill>
            <a:schemeClr val="tx2"/>
          </a:solidFill>
        </p:spPr>
        <p:txBody>
          <a:bodyPr wrap="square" rtlCol="0">
            <a:spAutoFit/>
          </a:bodyPr>
          <a:lstStyle/>
          <a:p>
            <a:pPr algn="ctr"/>
            <a:r>
              <a:rPr lang="en-US" b="1" dirty="0">
                <a:solidFill>
                  <a:schemeClr val="bg1"/>
                </a:solidFill>
              </a:rPr>
              <a:t>Updated AE</a:t>
            </a:r>
          </a:p>
        </p:txBody>
      </p:sp>
      <p:sp>
        <p:nvSpPr>
          <p:cNvPr id="9" name="TextBox 8">
            <a:extLst>
              <a:ext uri="{FF2B5EF4-FFF2-40B4-BE49-F238E27FC236}">
                <a16:creationId xmlns:a16="http://schemas.microsoft.com/office/drawing/2014/main" id="{F4C251D4-1CEE-4AF6-B831-CCD441A102CC}"/>
              </a:ext>
            </a:extLst>
          </p:cNvPr>
          <p:cNvSpPr txBox="1"/>
          <p:nvPr/>
        </p:nvSpPr>
        <p:spPr>
          <a:xfrm>
            <a:off x="923126" y="2876836"/>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11" name="TextBox 10">
            <a:extLst>
              <a:ext uri="{FF2B5EF4-FFF2-40B4-BE49-F238E27FC236}">
                <a16:creationId xmlns:a16="http://schemas.microsoft.com/office/drawing/2014/main" id="{9EDBFF72-BE63-4530-83CC-3F5FA56C459A}"/>
              </a:ext>
            </a:extLst>
          </p:cNvPr>
          <p:cNvSpPr txBox="1"/>
          <p:nvPr/>
        </p:nvSpPr>
        <p:spPr>
          <a:xfrm>
            <a:off x="4823515" y="3167503"/>
            <a:ext cx="1119994" cy="307777"/>
          </a:xfrm>
          <a:prstGeom prst="rect">
            <a:avLst/>
          </a:prstGeom>
          <a:solidFill>
            <a:schemeClr val="accent2"/>
          </a:solidFill>
        </p:spPr>
        <p:txBody>
          <a:bodyPr wrap="square" rtlCol="0">
            <a:spAutoFit/>
          </a:bodyPr>
          <a:lstStyle/>
          <a:p>
            <a:pPr algn="ctr"/>
            <a:r>
              <a:rPr lang="en-US" sz="1400" b="1" dirty="0"/>
              <a:t>Advisory A</a:t>
            </a:r>
          </a:p>
        </p:txBody>
      </p:sp>
      <p:pic>
        <p:nvPicPr>
          <p:cNvPr id="13" name="Picture 12">
            <a:extLst>
              <a:ext uri="{FF2B5EF4-FFF2-40B4-BE49-F238E27FC236}">
                <a16:creationId xmlns:a16="http://schemas.microsoft.com/office/drawing/2014/main" id="{04C34E3A-704D-4C28-9313-17C0505AF6C7}"/>
              </a:ext>
            </a:extLst>
          </p:cNvPr>
          <p:cNvPicPr>
            <a:picLocks noChangeAspect="1"/>
          </p:cNvPicPr>
          <p:nvPr/>
        </p:nvPicPr>
        <p:blipFill rotWithShape="1">
          <a:blip r:embed="rId4"/>
          <a:srcRect l="-356" t="432" r="5138" b="-432"/>
          <a:stretch/>
        </p:blipFill>
        <p:spPr>
          <a:xfrm>
            <a:off x="6228244" y="1202742"/>
            <a:ext cx="2781405" cy="5069470"/>
          </a:xfrm>
          <a:prstGeom prst="rect">
            <a:avLst/>
          </a:prstGeom>
        </p:spPr>
      </p:pic>
      <p:sp>
        <p:nvSpPr>
          <p:cNvPr id="14" name="TextBox 13">
            <a:extLst>
              <a:ext uri="{FF2B5EF4-FFF2-40B4-BE49-F238E27FC236}">
                <a16:creationId xmlns:a16="http://schemas.microsoft.com/office/drawing/2014/main" id="{B703400C-151A-435A-AFFF-DE799EED878A}"/>
              </a:ext>
            </a:extLst>
          </p:cNvPr>
          <p:cNvSpPr txBox="1"/>
          <p:nvPr/>
        </p:nvSpPr>
        <p:spPr>
          <a:xfrm>
            <a:off x="7406599" y="4650992"/>
            <a:ext cx="1119994" cy="307777"/>
          </a:xfrm>
          <a:prstGeom prst="rect">
            <a:avLst/>
          </a:prstGeom>
          <a:solidFill>
            <a:schemeClr val="accent2"/>
          </a:solidFill>
        </p:spPr>
        <p:txBody>
          <a:bodyPr wrap="square" rtlCol="0">
            <a:spAutoFit/>
          </a:bodyPr>
          <a:lstStyle/>
          <a:p>
            <a:pPr algn="ctr"/>
            <a:r>
              <a:rPr lang="en-US" sz="1400" b="1" dirty="0"/>
              <a:t>Updated AE</a:t>
            </a:r>
          </a:p>
        </p:txBody>
      </p:sp>
      <p:sp>
        <p:nvSpPr>
          <p:cNvPr id="4" name="TextBox 3"/>
          <p:cNvSpPr txBox="1"/>
          <p:nvPr/>
        </p:nvSpPr>
        <p:spPr>
          <a:xfrm>
            <a:off x="3272997" y="876300"/>
            <a:ext cx="3101036" cy="307777"/>
          </a:xfrm>
          <a:prstGeom prst="rect">
            <a:avLst/>
          </a:prstGeom>
          <a:noFill/>
        </p:spPr>
        <p:txBody>
          <a:bodyPr wrap="square" rtlCol="0">
            <a:spAutoFit/>
          </a:bodyPr>
          <a:lstStyle/>
          <a:p>
            <a:r>
              <a:rPr lang="en-US" sz="1400" dirty="0">
                <a:hlinkClick r:id="rId5"/>
              </a:rPr>
              <a:t>More info on </a:t>
            </a:r>
            <a:r>
              <a:rPr lang="en-US" sz="1400" dirty="0" smtClean="0">
                <a:hlinkClick r:id="rId5"/>
              </a:rPr>
              <a:t>High-Risk </a:t>
            </a:r>
            <a:r>
              <a:rPr lang="en-US" sz="1400" dirty="0">
                <a:hlinkClick r:id="rId5"/>
              </a:rPr>
              <a:t>Advisory Zones</a:t>
            </a:r>
            <a:endParaRPr lang="en-US" sz="1400" dirty="0"/>
          </a:p>
        </p:txBody>
      </p:sp>
    </p:spTree>
    <p:extLst>
      <p:ext uri="{BB962C8B-B14F-4D97-AF65-F5344CB8AC3E}">
        <p14:creationId xmlns:p14="http://schemas.microsoft.com/office/powerpoint/2010/main" val="1295645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4170" y="989314"/>
            <a:ext cx="8699623" cy="578680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Building Future Map Conditions</a:t>
            </a:r>
          </a:p>
        </p:txBody>
      </p:sp>
      <p:pic>
        <p:nvPicPr>
          <p:cNvPr id="10" name="Picture 9"/>
          <p:cNvPicPr/>
          <p:nvPr/>
        </p:nvPicPr>
        <p:blipFill>
          <a:blip r:embed="rId4"/>
          <a:stretch>
            <a:fillRect/>
          </a:stretch>
        </p:blipFill>
        <p:spPr>
          <a:xfrm>
            <a:off x="298135" y="5533083"/>
            <a:ext cx="2049518" cy="1134682"/>
          </a:xfrm>
          <a:prstGeom prst="rect">
            <a:avLst/>
          </a:prstGeom>
          <a:ln>
            <a:solidFill>
              <a:schemeClr val="tx1"/>
            </a:solidFill>
          </a:ln>
        </p:spPr>
      </p:pic>
      <p:sp>
        <p:nvSpPr>
          <p:cNvPr id="7" name="TextBox 6"/>
          <p:cNvSpPr txBox="1"/>
          <p:nvPr/>
        </p:nvSpPr>
        <p:spPr>
          <a:xfrm>
            <a:off x="5292945" y="2128016"/>
            <a:ext cx="3478924" cy="584775"/>
          </a:xfrm>
          <a:prstGeom prst="rect">
            <a:avLst/>
          </a:prstGeom>
          <a:solidFill>
            <a:schemeClr val="bg1">
              <a:lumMod val="50000"/>
            </a:schemeClr>
          </a:solidFill>
        </p:spPr>
        <p:txBody>
          <a:bodyPr wrap="square" rtlCol="0">
            <a:spAutoFit/>
          </a:bodyPr>
          <a:lstStyle/>
          <a:p>
            <a:pPr algn="ctr"/>
            <a:r>
              <a:rPr lang="en-US" sz="1600" dirty="0">
                <a:solidFill>
                  <a:schemeClr val="bg1"/>
                </a:solidFill>
              </a:rPr>
              <a:t>High-Risk Effective &amp; Advisory</a:t>
            </a:r>
          </a:p>
          <a:p>
            <a:pPr algn="ctr"/>
            <a:r>
              <a:rPr lang="en-US" sz="1600" dirty="0">
                <a:solidFill>
                  <a:schemeClr val="bg1"/>
                </a:solidFill>
              </a:rPr>
              <a:t> 1%-Annual-Chance (100-Yr) Floodplains</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4921469" y="3081980"/>
            <a:ext cx="1841280" cy="548965"/>
          </a:xfrm>
          <a:prstGeom prst="wedgeRoundRectCallout">
            <a:avLst>
              <a:gd name="adj1" fmla="val 78139"/>
              <a:gd name="adj2" fmla="val 12820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t>
            </a:r>
            <a:r>
              <a:rPr lang="en-US" sz="1200" dirty="0">
                <a:solidFill>
                  <a:schemeClr val="tx1"/>
                </a:solidFill>
              </a:rPr>
              <a:t>esidential Structure “mapped out” of SFHA</a:t>
            </a:r>
          </a:p>
        </p:txBody>
      </p:sp>
      <p:sp>
        <p:nvSpPr>
          <p:cNvPr id="2" name="TextBox 1"/>
          <p:cNvSpPr txBox="1"/>
          <p:nvPr/>
        </p:nvSpPr>
        <p:spPr>
          <a:xfrm>
            <a:off x="5589002" y="6021434"/>
            <a:ext cx="3260505" cy="646331"/>
          </a:xfrm>
          <a:prstGeom prst="rect">
            <a:avLst/>
          </a:prstGeom>
          <a:solidFill>
            <a:schemeClr val="bg1">
              <a:lumMod val="50000"/>
            </a:schemeClr>
          </a:solidFill>
        </p:spPr>
        <p:txBody>
          <a:bodyPr wrap="square" rtlCol="0">
            <a:spAutoFit/>
          </a:bodyPr>
          <a:lstStyle/>
          <a:p>
            <a:r>
              <a:rPr lang="en-US" sz="1200" b="1" dirty="0">
                <a:solidFill>
                  <a:schemeClr val="bg1"/>
                </a:solidFill>
              </a:rPr>
              <a:t>Future Map Conditions for structures are inventoried for counties with mapped High-Risk Advisory Floodplains</a:t>
            </a:r>
            <a:endParaRPr lang="en-US" sz="1200" dirty="0"/>
          </a:p>
        </p:txBody>
      </p:sp>
      <p:sp>
        <p:nvSpPr>
          <p:cNvPr id="9" name="Speech Bubble: Rectangle with Corners Rounded 14">
            <a:extLst>
              <a:ext uri="{FF2B5EF4-FFF2-40B4-BE49-F238E27FC236}">
                <a16:creationId xmlns:a16="http://schemas.microsoft.com/office/drawing/2014/main" id="{0ED1C770-B1D6-4603-BB25-A749DDCA06CF}"/>
              </a:ext>
            </a:extLst>
          </p:cNvPr>
          <p:cNvSpPr/>
          <p:nvPr/>
        </p:nvSpPr>
        <p:spPr>
          <a:xfrm flipH="1">
            <a:off x="506373" y="4836945"/>
            <a:ext cx="1841280" cy="548965"/>
          </a:xfrm>
          <a:prstGeom prst="wedgeRoundRectCallout">
            <a:avLst>
              <a:gd name="adj1" fmla="val -106538"/>
              <a:gd name="adj2" fmla="val -185847"/>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a:t>
            </a:r>
            <a:r>
              <a:rPr lang="en-US" sz="1200" dirty="0">
                <a:solidFill>
                  <a:schemeClr val="tx1"/>
                </a:solidFill>
              </a:rPr>
              <a:t>ommercial Structure “mapped in” of SFHA</a:t>
            </a:r>
          </a:p>
        </p:txBody>
      </p:sp>
      <p:sp>
        <p:nvSpPr>
          <p:cNvPr id="11" name="Speech Bubble: Rectangle with Corners Rounded 14">
            <a:extLst>
              <a:ext uri="{FF2B5EF4-FFF2-40B4-BE49-F238E27FC236}">
                <a16:creationId xmlns:a16="http://schemas.microsoft.com/office/drawing/2014/main" id="{0ED1C770-B1D6-4603-BB25-A749DDCA06CF}"/>
              </a:ext>
            </a:extLst>
          </p:cNvPr>
          <p:cNvSpPr/>
          <p:nvPr/>
        </p:nvSpPr>
        <p:spPr>
          <a:xfrm flipH="1">
            <a:off x="298135" y="2163826"/>
            <a:ext cx="1841280" cy="548965"/>
          </a:xfrm>
          <a:prstGeom prst="wedgeRoundRectCallout">
            <a:avLst>
              <a:gd name="adj1" fmla="val -123609"/>
              <a:gd name="adj2" fmla="val 2409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t>
            </a:r>
            <a:r>
              <a:rPr lang="en-US" sz="1200" dirty="0">
                <a:solidFill>
                  <a:schemeClr val="tx1"/>
                </a:solidFill>
              </a:rPr>
              <a:t>esidential Structure “remains same” in SFHA</a:t>
            </a:r>
          </a:p>
        </p:txBody>
      </p:sp>
      <p:sp>
        <p:nvSpPr>
          <p:cNvPr id="12" name="TextBox 11"/>
          <p:cNvSpPr txBox="1"/>
          <p:nvPr/>
        </p:nvSpPr>
        <p:spPr>
          <a:xfrm>
            <a:off x="2571751" y="6421544"/>
            <a:ext cx="1514474" cy="246221"/>
          </a:xfrm>
          <a:prstGeom prst="rect">
            <a:avLst/>
          </a:prstGeom>
          <a:solidFill>
            <a:schemeClr val="bg1">
              <a:lumMod val="75000"/>
            </a:schemeClr>
          </a:solidFill>
        </p:spPr>
        <p:txBody>
          <a:bodyPr wrap="square" rtlCol="0">
            <a:spAutoFit/>
          </a:bodyPr>
          <a:lstStyle/>
          <a:p>
            <a:r>
              <a:rPr lang="en-US" sz="1000" dirty="0">
                <a:hlinkClick r:id="rId5"/>
              </a:rPr>
              <a:t>WV Flood Tool Map Link</a:t>
            </a:r>
            <a:endParaRPr lang="en-US" sz="1000" dirty="0"/>
          </a:p>
        </p:txBody>
      </p:sp>
    </p:spTree>
    <p:extLst>
      <p:ext uri="{BB962C8B-B14F-4D97-AF65-F5344CB8AC3E}">
        <p14:creationId xmlns:p14="http://schemas.microsoft.com/office/powerpoint/2010/main" val="1168129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Map Revisions</a:t>
            </a:r>
            <a:r>
              <a:rPr lang="en-US" sz="3600"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en-US" sz="3600" dirty="0">
                <a:solidFill>
                  <a:schemeClr val="bg1"/>
                </a:solidFill>
                <a:latin typeface="Arial" panose="020B0604020202020204" pitchFamily="34" charset="0"/>
                <a:cs typeface="Arial" panose="020B0604020202020204" pitchFamily="34" charset="0"/>
              </a:rPr>
              <a:t>High Risk Advisory Zones </a:t>
            </a:r>
          </a:p>
        </p:txBody>
      </p:sp>
      <p:graphicFrame>
        <p:nvGraphicFramePr>
          <p:cNvPr id="7" name="Table 7">
            <a:extLst>
              <a:ext uri="{FF2B5EF4-FFF2-40B4-BE49-F238E27FC236}">
                <a16:creationId xmlns:a16="http://schemas.microsoft.com/office/drawing/2014/main" id="{F2A54198-D659-475D-B64A-C23C22501B40}"/>
              </a:ext>
            </a:extLst>
          </p:cNvPr>
          <p:cNvGraphicFramePr>
            <a:graphicFrameLocks noGrp="1"/>
          </p:cNvGraphicFramePr>
          <p:nvPr>
            <p:extLst>
              <p:ext uri="{D42A27DB-BD31-4B8C-83A1-F6EECF244321}">
                <p14:modId xmlns:p14="http://schemas.microsoft.com/office/powerpoint/2010/main" val="3446718092"/>
              </p:ext>
            </p:extLst>
          </p:nvPr>
        </p:nvGraphicFramePr>
        <p:xfrm>
          <a:off x="726610" y="1122851"/>
          <a:ext cx="7619114" cy="3609593"/>
        </p:xfrm>
        <a:graphic>
          <a:graphicData uri="http://schemas.openxmlformats.org/drawingml/2006/table">
            <a:tbl>
              <a:tblPr firstRow="1" bandRow="1">
                <a:tableStyleId>{5C22544A-7EE6-4342-B048-85BDC9FD1C3A}</a:tableStyleId>
              </a:tblPr>
              <a:tblGrid>
                <a:gridCol w="1918454">
                  <a:extLst>
                    <a:ext uri="{9D8B030D-6E8A-4147-A177-3AD203B41FA5}">
                      <a16:colId xmlns:a16="http://schemas.microsoft.com/office/drawing/2014/main" val="3958379005"/>
                    </a:ext>
                  </a:extLst>
                </a:gridCol>
                <a:gridCol w="1928631">
                  <a:extLst>
                    <a:ext uri="{9D8B030D-6E8A-4147-A177-3AD203B41FA5}">
                      <a16:colId xmlns:a16="http://schemas.microsoft.com/office/drawing/2014/main" val="1311110871"/>
                    </a:ext>
                  </a:extLst>
                </a:gridCol>
                <a:gridCol w="1609700">
                  <a:extLst>
                    <a:ext uri="{9D8B030D-6E8A-4147-A177-3AD203B41FA5}">
                      <a16:colId xmlns:a16="http://schemas.microsoft.com/office/drawing/2014/main" val="3365412142"/>
                    </a:ext>
                  </a:extLst>
                </a:gridCol>
                <a:gridCol w="2162329">
                  <a:extLst>
                    <a:ext uri="{9D8B030D-6E8A-4147-A177-3AD203B41FA5}">
                      <a16:colId xmlns:a16="http://schemas.microsoft.com/office/drawing/2014/main" val="593205174"/>
                    </a:ext>
                  </a:extLst>
                </a:gridCol>
              </a:tblGrid>
              <a:tr h="598710">
                <a:tc>
                  <a:txBody>
                    <a:bodyPr/>
                    <a:lstStyle/>
                    <a:p>
                      <a:pPr algn="ctr"/>
                      <a:r>
                        <a:rPr lang="en-US" dirty="0"/>
                        <a:t>Advisory Flood Zone*</a:t>
                      </a:r>
                    </a:p>
                  </a:txBody>
                  <a:tcPr/>
                </a:tc>
                <a:tc>
                  <a:txBody>
                    <a:bodyPr/>
                    <a:lstStyle/>
                    <a:p>
                      <a:pPr algn="ctr"/>
                      <a:r>
                        <a:rPr lang="en-US" dirty="0"/>
                        <a:t>Map Revision Type</a:t>
                      </a:r>
                    </a:p>
                  </a:txBody>
                  <a:tcPr/>
                </a:tc>
                <a:tc>
                  <a:txBody>
                    <a:bodyPr/>
                    <a:lstStyle/>
                    <a:p>
                      <a:pPr algn="ctr"/>
                      <a:r>
                        <a:rPr lang="en-US" dirty="0"/>
                        <a:t>Initiated</a:t>
                      </a:r>
                    </a:p>
                  </a:txBody>
                  <a:tcPr/>
                </a:tc>
                <a:tc>
                  <a:txBody>
                    <a:bodyPr/>
                    <a:lstStyle/>
                    <a:p>
                      <a:pPr algn="ctr"/>
                      <a:r>
                        <a:rPr lang="en-US" dirty="0"/>
                        <a:t>Applicable Zones</a:t>
                      </a:r>
                    </a:p>
                  </a:txBody>
                  <a:tcPr/>
                </a:tc>
                <a:extLst>
                  <a:ext uri="{0D108BD9-81ED-4DB2-BD59-A6C34878D82A}">
                    <a16:rowId xmlns:a16="http://schemas.microsoft.com/office/drawing/2014/main" val="1357967578"/>
                  </a:ext>
                </a:extLst>
              </a:tr>
              <a:tr h="670535">
                <a:tc>
                  <a:txBody>
                    <a:bodyPr/>
                    <a:lstStyle/>
                    <a:p>
                      <a:r>
                        <a:rPr lang="en-US" sz="1800" b="1" dirty="0">
                          <a:solidFill>
                            <a:schemeClr val="accent1">
                              <a:lumMod val="50000"/>
                            </a:schemeClr>
                          </a:solidFill>
                        </a:rPr>
                        <a:t>Preliminary NFHL or DFIRM</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Risk MAP Restudy or Study</a:t>
                      </a:r>
                    </a:p>
                  </a:txBody>
                  <a:tcPr/>
                </a:tc>
                <a:tc>
                  <a:txBody>
                    <a:bodyPr/>
                    <a:lstStyle/>
                    <a:p>
                      <a:r>
                        <a:rPr lang="en-US" dirty="0">
                          <a:solidFill>
                            <a:schemeClr val="accent1">
                              <a:lumMod val="50000"/>
                            </a:schemeClr>
                          </a:solidFill>
                        </a:rPr>
                        <a:t>FEMA</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2462138867"/>
                  </a:ext>
                </a:extLst>
              </a:tr>
              <a:tr h="670535">
                <a:tc>
                  <a:txBody>
                    <a:bodyPr/>
                    <a:lstStyle/>
                    <a:p>
                      <a:r>
                        <a:rPr lang="en-US" sz="1800" b="1" dirty="0">
                          <a:solidFill>
                            <a:schemeClr val="accent1">
                              <a:lumMod val="50000"/>
                            </a:schemeClr>
                          </a:solidFill>
                        </a:rPr>
                        <a:t>Draft NFHL or DFIRM</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Risk MAP Restudy or Study</a:t>
                      </a:r>
                    </a:p>
                  </a:txBody>
                  <a:tcPr/>
                </a:tc>
                <a:tc>
                  <a:txBody>
                    <a:bodyPr/>
                    <a:lstStyle/>
                    <a:p>
                      <a:r>
                        <a:rPr lang="en-US" dirty="0">
                          <a:solidFill>
                            <a:schemeClr val="accent1">
                              <a:lumMod val="50000"/>
                            </a:schemeClr>
                          </a:solidFill>
                        </a:rPr>
                        <a:t>FEMA</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2076522357"/>
                  </a:ext>
                </a:extLst>
              </a:tr>
              <a:tr h="670535">
                <a:tc>
                  <a:txBody>
                    <a:bodyPr/>
                    <a:lstStyle/>
                    <a:p>
                      <a:r>
                        <a:rPr lang="en-US" sz="1800" b="1" dirty="0">
                          <a:solidFill>
                            <a:schemeClr val="accent1">
                              <a:lumMod val="50000"/>
                            </a:schemeClr>
                          </a:solidFill>
                        </a:rPr>
                        <a:t>Advisory A</a:t>
                      </a:r>
                      <a:endParaRPr lang="en-US" dirty="0">
                        <a:solidFill>
                          <a:schemeClr val="accent1">
                            <a:lumMod val="50000"/>
                          </a:schemeClr>
                        </a:solidFill>
                      </a:endParaRPr>
                    </a:p>
                  </a:txBody>
                  <a:tcPr/>
                </a:tc>
                <a:tc>
                  <a:txBody>
                    <a:bodyPr/>
                    <a:lstStyle/>
                    <a:p>
                      <a:r>
                        <a:rPr lang="en-US" dirty="0">
                          <a:solidFill>
                            <a:schemeClr val="accent1">
                              <a:lumMod val="50000"/>
                            </a:schemeClr>
                          </a:solidFill>
                        </a:rPr>
                        <a:t>AFH Model-Backed Studies</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Approximate A Zone</a:t>
                      </a:r>
                    </a:p>
                  </a:txBody>
                  <a:tcPr/>
                </a:tc>
                <a:extLst>
                  <a:ext uri="{0D108BD9-81ED-4DB2-BD59-A6C34878D82A}">
                    <a16:rowId xmlns:a16="http://schemas.microsoft.com/office/drawing/2014/main" val="3820692176"/>
                  </a:ext>
                </a:extLst>
              </a:tr>
              <a:tr h="957908">
                <a:tc>
                  <a:txBody>
                    <a:bodyPr/>
                    <a:lstStyle/>
                    <a:p>
                      <a:r>
                        <a:rPr lang="en-US" b="1" dirty="0">
                          <a:solidFill>
                            <a:schemeClr val="accent1">
                              <a:lumMod val="50000"/>
                            </a:schemeClr>
                          </a:solidFill>
                        </a:rPr>
                        <a:t>Updated AE</a:t>
                      </a:r>
                      <a:endParaRPr lang="en-US" dirty="0">
                        <a:solidFill>
                          <a:schemeClr val="accent1">
                            <a:lumMod val="50000"/>
                          </a:schemeClr>
                        </a:solidFill>
                      </a:endParaRPr>
                    </a:p>
                  </a:txBody>
                  <a:tcPr/>
                </a:tc>
                <a:tc>
                  <a:txBody>
                    <a:bodyPr/>
                    <a:lstStyle/>
                    <a:p>
                      <a:r>
                        <a:rPr lang="en-US" dirty="0">
                          <a:solidFill>
                            <a:schemeClr val="accent1">
                              <a:lumMod val="50000"/>
                            </a:schemeClr>
                          </a:solidFill>
                        </a:rPr>
                        <a:t>Non-Restudy Redelineation</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AE Zone</a:t>
                      </a:r>
                    </a:p>
                  </a:txBody>
                  <a:tcPr/>
                </a:tc>
                <a:extLst>
                  <a:ext uri="{0D108BD9-81ED-4DB2-BD59-A6C34878D82A}">
                    <a16:rowId xmlns:a16="http://schemas.microsoft.com/office/drawing/2014/main" val="3483540409"/>
                  </a:ext>
                </a:extLst>
              </a:tr>
            </a:tbl>
          </a:graphicData>
        </a:graphic>
      </p:graphicFrame>
      <p:sp>
        <p:nvSpPr>
          <p:cNvPr id="8" name="Rectangle 7">
            <a:extLst>
              <a:ext uri="{FF2B5EF4-FFF2-40B4-BE49-F238E27FC236}">
                <a16:creationId xmlns:a16="http://schemas.microsoft.com/office/drawing/2014/main" id="{DBFF3FD8-691E-4008-B2CA-FF62BBA83700}"/>
              </a:ext>
            </a:extLst>
          </p:cNvPr>
          <p:cNvSpPr/>
          <p:nvPr/>
        </p:nvSpPr>
        <p:spPr>
          <a:xfrm>
            <a:off x="639061" y="4836822"/>
            <a:ext cx="6164827" cy="307777"/>
          </a:xfrm>
          <a:prstGeom prst="rect">
            <a:avLst/>
          </a:prstGeom>
        </p:spPr>
        <p:txBody>
          <a:bodyPr wrap="square">
            <a:spAutoFit/>
          </a:bodyPr>
          <a:lstStyle/>
          <a:p>
            <a:r>
              <a:rPr lang="en-US" sz="1400" dirty="0">
                <a:solidFill>
                  <a:schemeClr val="accent1">
                    <a:lumMod val="50000"/>
                  </a:schemeClr>
                </a:solidFill>
              </a:rPr>
              <a:t>* Note:  Advisory Floodplains may be mapped outside of the official FIRM</a:t>
            </a:r>
            <a:endParaRPr lang="en-US" sz="1400" dirty="0"/>
          </a:p>
        </p:txBody>
      </p:sp>
      <p:sp>
        <p:nvSpPr>
          <p:cNvPr id="2" name="TextBox 1">
            <a:extLst>
              <a:ext uri="{FF2B5EF4-FFF2-40B4-BE49-F238E27FC236}">
                <a16:creationId xmlns:a16="http://schemas.microsoft.com/office/drawing/2014/main" id="{C355B6DA-F2D5-4868-8A8F-93EEF045DD16}"/>
              </a:ext>
            </a:extLst>
          </p:cNvPr>
          <p:cNvSpPr txBox="1"/>
          <p:nvPr/>
        </p:nvSpPr>
        <p:spPr>
          <a:xfrm>
            <a:off x="726610" y="5482955"/>
            <a:ext cx="7767485" cy="646331"/>
          </a:xfrm>
          <a:prstGeom prst="rect">
            <a:avLst/>
          </a:prstGeom>
          <a:noFill/>
        </p:spPr>
        <p:txBody>
          <a:bodyPr wrap="square" rtlCol="0">
            <a:spAutoFit/>
          </a:bodyPr>
          <a:lstStyle/>
          <a:p>
            <a:r>
              <a:rPr lang="en-US" b="1" dirty="0">
                <a:solidFill>
                  <a:srgbClr val="002060"/>
                </a:solidFill>
              </a:rPr>
              <a:t>High-Risk Advisory Zone Flood Products:</a:t>
            </a:r>
            <a:r>
              <a:rPr lang="en-US" dirty="0"/>
              <a:t/>
            </a:r>
            <a:br>
              <a:rPr lang="en-US" dirty="0"/>
            </a:br>
            <a:r>
              <a:rPr lang="en-US" dirty="0"/>
              <a:t>(1) Advisory Floodplain Boundary, (2) Flood Height Grid, (3) Flood Depth Grid </a:t>
            </a:r>
          </a:p>
        </p:txBody>
      </p:sp>
      <p:sp>
        <p:nvSpPr>
          <p:cNvPr id="3" name="TextBox 2"/>
          <p:cNvSpPr txBox="1"/>
          <p:nvPr/>
        </p:nvSpPr>
        <p:spPr>
          <a:xfrm>
            <a:off x="5467350" y="6467642"/>
            <a:ext cx="3552825" cy="276999"/>
          </a:xfrm>
          <a:prstGeom prst="rect">
            <a:avLst/>
          </a:prstGeom>
          <a:noFill/>
        </p:spPr>
        <p:txBody>
          <a:bodyPr wrap="square" rtlCol="0">
            <a:spAutoFit/>
          </a:bodyPr>
          <a:lstStyle/>
          <a:p>
            <a:r>
              <a:rPr lang="en-US" sz="1200" dirty="0"/>
              <a:t>Refer to </a:t>
            </a:r>
            <a:r>
              <a:rPr lang="en-US" sz="1200" dirty="0">
                <a:hlinkClick r:id="rId2"/>
              </a:rPr>
              <a:t>WV Flood Tool Glossary </a:t>
            </a:r>
            <a:r>
              <a:rPr lang="en-US" sz="1200" dirty="0"/>
              <a:t>for more information</a:t>
            </a:r>
          </a:p>
        </p:txBody>
      </p:sp>
    </p:spTree>
    <p:extLst>
      <p:ext uri="{BB962C8B-B14F-4D97-AF65-F5344CB8AC3E}">
        <p14:creationId xmlns:p14="http://schemas.microsoft.com/office/powerpoint/2010/main" val="2215879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WV </a:t>
            </a:r>
            <a:r>
              <a:rPr lang="en-US" sz="3600" dirty="0">
                <a:solidFill>
                  <a:srgbClr val="FFFF00"/>
                </a:solidFill>
                <a:latin typeface="Arial" panose="020B0604020202020204" pitchFamily="34" charset="0"/>
                <a:cs typeface="Arial" panose="020B0604020202020204" pitchFamily="34" charset="0"/>
              </a:rPr>
              <a:t>Building-Level</a:t>
            </a:r>
            <a:r>
              <a:rPr lang="en-US" sz="3600" dirty="0">
                <a:solidFill>
                  <a:schemeClr val="bg1"/>
                </a:solidFill>
                <a:latin typeface="Arial" panose="020B0604020202020204" pitchFamily="34" charset="0"/>
                <a:cs typeface="Arial" panose="020B0604020202020204" pitchFamily="34" charset="0"/>
              </a:rPr>
              <a:t> Flood Risk Assessment</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2" name="Diagram 1"/>
          <p:cNvGraphicFramePr/>
          <p:nvPr/>
        </p:nvGraphicFramePr>
        <p:xfrm>
          <a:off x="1894113" y="1035591"/>
          <a:ext cx="8298102" cy="5729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242596" y="5301447"/>
            <a:ext cx="2556588" cy="1415772"/>
          </a:xfrm>
          <a:prstGeom prst="rect">
            <a:avLst/>
          </a:prstGeom>
          <a:solidFill>
            <a:schemeClr val="accent1">
              <a:lumMod val="40000"/>
              <a:lumOff val="60000"/>
            </a:schemeClr>
          </a:solidFill>
        </p:spPr>
        <p:txBody>
          <a:bodyPr wrap="square" rtlCol="0">
            <a:spAutoFit/>
          </a:bodyPr>
          <a:lstStyle/>
          <a:p>
            <a:r>
              <a:rPr lang="en-US" sz="1600" dirty="0"/>
              <a:t>Methodology</a:t>
            </a:r>
          </a:p>
          <a:p>
            <a:pPr marL="285750" indent="-285750">
              <a:buFont typeface="Wingdings" panose="05000000000000000000" pitchFamily="2" charset="2"/>
              <a:buChar char="§"/>
            </a:pPr>
            <a:r>
              <a:rPr lang="en-US" sz="1400" dirty="0"/>
              <a:t>Consistent methodology statewide</a:t>
            </a:r>
          </a:p>
          <a:p>
            <a:pPr marL="285750" indent="-285750">
              <a:buFont typeface="Wingdings" panose="05000000000000000000" pitchFamily="2" charset="2"/>
              <a:buChar char="§"/>
            </a:pPr>
            <a:r>
              <a:rPr lang="en-US" sz="1400" dirty="0"/>
              <a:t>Semi-automated workflows</a:t>
            </a:r>
          </a:p>
          <a:p>
            <a:pPr marL="285750" indent="-285750">
              <a:buFont typeface="Wingdings" panose="05000000000000000000" pitchFamily="2" charset="2"/>
              <a:buChar char="§"/>
            </a:pPr>
            <a:r>
              <a:rPr lang="en-US" sz="1400" dirty="0"/>
              <a:t>Continuous cycle to improve and update assessments</a:t>
            </a:r>
          </a:p>
        </p:txBody>
      </p:sp>
      <p:sp>
        <p:nvSpPr>
          <p:cNvPr id="7" name="TextBox 6"/>
          <p:cNvSpPr txBox="1"/>
          <p:nvPr/>
        </p:nvSpPr>
        <p:spPr>
          <a:xfrm>
            <a:off x="242596" y="1079477"/>
            <a:ext cx="2556588" cy="1446550"/>
          </a:xfrm>
          <a:prstGeom prst="rect">
            <a:avLst/>
          </a:prstGeom>
          <a:solidFill>
            <a:schemeClr val="accent1">
              <a:lumMod val="40000"/>
              <a:lumOff val="60000"/>
            </a:schemeClr>
          </a:solidFill>
        </p:spPr>
        <p:txBody>
          <a:bodyPr wrap="square" rtlCol="0">
            <a:spAutoFit/>
          </a:bodyPr>
          <a:lstStyle/>
          <a:p>
            <a:r>
              <a:rPr lang="en-US" sz="1600" dirty="0"/>
              <a:t>Building-Level Flood Risk Assessments support:</a:t>
            </a:r>
          </a:p>
          <a:p>
            <a:pPr marL="285750" indent="-285750">
              <a:buFont typeface="Wingdings" panose="05000000000000000000" pitchFamily="2" charset="2"/>
              <a:buChar char="§"/>
            </a:pPr>
            <a:r>
              <a:rPr lang="en-US" sz="1400" dirty="0"/>
              <a:t>Hazard Mitigation Plans </a:t>
            </a:r>
          </a:p>
          <a:p>
            <a:pPr marL="285750" indent="-285750">
              <a:buFont typeface="Wingdings" panose="05000000000000000000" pitchFamily="2" charset="2"/>
              <a:buChar char="§"/>
            </a:pPr>
            <a:r>
              <a:rPr lang="en-US" sz="1400" dirty="0"/>
              <a:t>Floodplain Management</a:t>
            </a:r>
          </a:p>
          <a:p>
            <a:pPr marL="285750" indent="-285750">
              <a:buFont typeface="Wingdings" panose="05000000000000000000" pitchFamily="2" charset="2"/>
              <a:buChar char="§"/>
            </a:pPr>
            <a:r>
              <a:rPr lang="en-US" sz="1400" dirty="0"/>
              <a:t>Community Assisted Visits </a:t>
            </a:r>
          </a:p>
          <a:p>
            <a:pPr marL="285750" indent="-285750">
              <a:buFont typeface="Wingdings" panose="05000000000000000000" pitchFamily="2" charset="2"/>
              <a:buChar char="§"/>
            </a:pPr>
            <a:r>
              <a:rPr lang="en-US" sz="1400" dirty="0"/>
              <a:t>Community Rating System</a:t>
            </a:r>
          </a:p>
        </p:txBody>
      </p:sp>
      <p:sp>
        <p:nvSpPr>
          <p:cNvPr id="9" name="TextBox 8"/>
          <p:cNvSpPr txBox="1"/>
          <p:nvPr/>
        </p:nvSpPr>
        <p:spPr>
          <a:xfrm>
            <a:off x="242596" y="2755888"/>
            <a:ext cx="2556588" cy="2277547"/>
          </a:xfrm>
          <a:prstGeom prst="rect">
            <a:avLst/>
          </a:prstGeom>
          <a:solidFill>
            <a:schemeClr val="accent1">
              <a:lumMod val="40000"/>
              <a:lumOff val="60000"/>
            </a:schemeClr>
          </a:solidFill>
        </p:spPr>
        <p:txBody>
          <a:bodyPr wrap="square" rtlCol="0">
            <a:spAutoFit/>
          </a:bodyPr>
          <a:lstStyle/>
          <a:p>
            <a:r>
              <a:rPr lang="en-US" sz="1600" dirty="0"/>
              <a:t>Benefits</a:t>
            </a:r>
          </a:p>
          <a:p>
            <a:pPr marL="285750" indent="-285750">
              <a:buFont typeface="Wingdings" panose="05000000000000000000" pitchFamily="2" charset="2"/>
              <a:buChar char="§"/>
            </a:pPr>
            <a:r>
              <a:rPr lang="en-US" sz="1400" dirty="0"/>
              <a:t>More detailed and accurate assessments</a:t>
            </a:r>
          </a:p>
          <a:p>
            <a:pPr marL="285750" indent="-285750">
              <a:buFont typeface="Wingdings" panose="05000000000000000000" pitchFamily="2" charset="2"/>
              <a:buChar char="§"/>
            </a:pPr>
            <a:r>
              <a:rPr lang="en-US" sz="1400" dirty="0"/>
              <a:t>Automated scripts generate outputs quickly </a:t>
            </a:r>
          </a:p>
          <a:p>
            <a:pPr marL="285750" indent="-285750">
              <a:buFont typeface="Wingdings" panose="05000000000000000000" pitchFamily="2" charset="2"/>
              <a:buChar char="§"/>
            </a:pPr>
            <a:r>
              <a:rPr lang="en-US" sz="1400" dirty="0"/>
              <a:t>Cost savings through efficiencies</a:t>
            </a:r>
          </a:p>
          <a:p>
            <a:pPr marL="285750" indent="-285750">
              <a:buFont typeface="Wingdings" panose="05000000000000000000" pitchFamily="2" charset="2"/>
              <a:buChar char="§"/>
            </a:pPr>
            <a:r>
              <a:rPr lang="en-US" sz="1400" dirty="0"/>
              <a:t>Helps multiple stakeholders</a:t>
            </a:r>
          </a:p>
          <a:p>
            <a:pPr marL="285750" indent="-285750">
              <a:buFont typeface="Wingdings" panose="05000000000000000000" pitchFamily="2" charset="2"/>
              <a:buChar char="§"/>
            </a:pPr>
            <a:r>
              <a:rPr lang="en-US" sz="1400" dirty="0"/>
              <a:t>Comprehensive Building Risk Spatial Database</a:t>
            </a:r>
          </a:p>
        </p:txBody>
      </p:sp>
      <p:sp>
        <p:nvSpPr>
          <p:cNvPr id="6" name="TextBox 5"/>
          <p:cNvSpPr txBox="1"/>
          <p:nvPr/>
        </p:nvSpPr>
        <p:spPr>
          <a:xfrm>
            <a:off x="5245341" y="3143572"/>
            <a:ext cx="1640438" cy="969496"/>
          </a:xfrm>
          <a:prstGeom prst="rect">
            <a:avLst/>
          </a:prstGeom>
          <a:noFill/>
        </p:spPr>
        <p:txBody>
          <a:bodyPr wrap="square" rtlCol="0">
            <a:spAutoFit/>
          </a:bodyPr>
          <a:lstStyle/>
          <a:p>
            <a:pPr algn="ctr"/>
            <a:r>
              <a:rPr lang="en-US" sz="1600" dirty="0"/>
              <a:t>Building-Level Risk Assessment (BLRA) Cycle</a:t>
            </a:r>
            <a:br>
              <a:rPr lang="en-US" sz="1600" dirty="0"/>
            </a:br>
            <a:endParaRPr lang="en-US" sz="900" dirty="0">
              <a:solidFill>
                <a:schemeClr val="bg2">
                  <a:lumMod val="50000"/>
                </a:schemeClr>
              </a:solidFill>
            </a:endParaRPr>
          </a:p>
        </p:txBody>
      </p:sp>
      <p:sp>
        <p:nvSpPr>
          <p:cNvPr id="12" name="TextBox 11"/>
          <p:cNvSpPr txBox="1"/>
          <p:nvPr/>
        </p:nvSpPr>
        <p:spPr>
          <a:xfrm>
            <a:off x="5901201" y="1035591"/>
            <a:ext cx="231408" cy="276999"/>
          </a:xfrm>
          <a:prstGeom prst="rect">
            <a:avLst/>
          </a:prstGeom>
          <a:solidFill>
            <a:schemeClr val="tx1"/>
          </a:solidFill>
        </p:spPr>
        <p:txBody>
          <a:bodyPr wrap="square" rtlCol="0">
            <a:spAutoFit/>
          </a:bodyPr>
          <a:lstStyle/>
          <a:p>
            <a:pPr algn="ctr"/>
            <a:r>
              <a:rPr lang="en-US" sz="1200" b="1" dirty="0">
                <a:solidFill>
                  <a:schemeClr val="bg1"/>
                </a:solidFill>
              </a:rPr>
              <a:t>1</a:t>
            </a:r>
          </a:p>
        </p:txBody>
      </p:sp>
      <p:sp>
        <p:nvSpPr>
          <p:cNvPr id="13" name="TextBox 12"/>
          <p:cNvSpPr txBox="1"/>
          <p:nvPr/>
        </p:nvSpPr>
        <p:spPr>
          <a:xfrm>
            <a:off x="7910030" y="3048254"/>
            <a:ext cx="231408" cy="276999"/>
          </a:xfrm>
          <a:prstGeom prst="rect">
            <a:avLst/>
          </a:prstGeom>
          <a:solidFill>
            <a:schemeClr val="tx1"/>
          </a:solidFill>
        </p:spPr>
        <p:txBody>
          <a:bodyPr wrap="square" rtlCol="0">
            <a:spAutoFit/>
          </a:bodyPr>
          <a:lstStyle/>
          <a:p>
            <a:pPr algn="ctr"/>
            <a:r>
              <a:rPr lang="en-US" sz="1200" b="1" dirty="0">
                <a:solidFill>
                  <a:schemeClr val="bg1"/>
                </a:solidFill>
              </a:rPr>
              <a:t>2</a:t>
            </a:r>
          </a:p>
        </p:txBody>
      </p:sp>
      <p:sp>
        <p:nvSpPr>
          <p:cNvPr id="14" name="TextBox 13"/>
          <p:cNvSpPr txBox="1"/>
          <p:nvPr/>
        </p:nvSpPr>
        <p:spPr>
          <a:xfrm>
            <a:off x="5912050" y="4812263"/>
            <a:ext cx="231408" cy="276999"/>
          </a:xfrm>
          <a:prstGeom prst="rect">
            <a:avLst/>
          </a:prstGeom>
          <a:solidFill>
            <a:schemeClr val="tx1"/>
          </a:solidFill>
        </p:spPr>
        <p:txBody>
          <a:bodyPr wrap="square" rtlCol="0">
            <a:spAutoFit/>
          </a:bodyPr>
          <a:lstStyle/>
          <a:p>
            <a:pPr algn="ctr"/>
            <a:r>
              <a:rPr lang="en-US" sz="1200" b="1" dirty="0">
                <a:solidFill>
                  <a:schemeClr val="bg1"/>
                </a:solidFill>
              </a:rPr>
              <a:t>3</a:t>
            </a:r>
          </a:p>
        </p:txBody>
      </p:sp>
      <p:sp>
        <p:nvSpPr>
          <p:cNvPr id="15" name="TextBox 14"/>
          <p:cNvSpPr txBox="1"/>
          <p:nvPr/>
        </p:nvSpPr>
        <p:spPr>
          <a:xfrm>
            <a:off x="3974021" y="3048254"/>
            <a:ext cx="231408" cy="276999"/>
          </a:xfrm>
          <a:prstGeom prst="rect">
            <a:avLst/>
          </a:prstGeom>
          <a:solidFill>
            <a:schemeClr val="tx1"/>
          </a:solidFill>
        </p:spPr>
        <p:txBody>
          <a:bodyPr wrap="square" rtlCol="0">
            <a:spAutoFit/>
          </a:bodyPr>
          <a:lstStyle/>
          <a:p>
            <a:pPr algn="ctr"/>
            <a:r>
              <a:rPr lang="en-US" sz="1200" b="1" dirty="0">
                <a:solidFill>
                  <a:schemeClr val="bg1"/>
                </a:solidFill>
              </a:rPr>
              <a:t>4</a:t>
            </a:r>
          </a:p>
        </p:txBody>
      </p:sp>
      <p:pic>
        <p:nvPicPr>
          <p:cNvPr id="5" name="Picture 4">
            <a:extLst>
              <a:ext uri="{FF2B5EF4-FFF2-40B4-BE49-F238E27FC236}">
                <a16:creationId xmlns:a16="http://schemas.microsoft.com/office/drawing/2014/main" id="{438815E4-ECE6-429B-A2D8-02B4A6FB213A}"/>
              </a:ext>
            </a:extLst>
          </p:cNvPr>
          <p:cNvPicPr>
            <a:picLocks noChangeAspect="1"/>
          </p:cNvPicPr>
          <p:nvPr/>
        </p:nvPicPr>
        <p:blipFill rotWithShape="1">
          <a:blip r:embed="rId8"/>
          <a:srcRect l="1965" t="5238" r="9886" b="3882"/>
          <a:stretch/>
        </p:blipFill>
        <p:spPr>
          <a:xfrm>
            <a:off x="7097073" y="5319970"/>
            <a:ext cx="1804331" cy="13142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 name="Picture 15">
            <a:extLst>
              <a:ext uri="{FF2B5EF4-FFF2-40B4-BE49-F238E27FC236}">
                <a16:creationId xmlns:a16="http://schemas.microsoft.com/office/drawing/2014/main" id="{D9607252-A067-43AF-83ED-75177EADFD18}"/>
              </a:ext>
            </a:extLst>
          </p:cNvPr>
          <p:cNvPicPr>
            <a:picLocks noChangeAspect="1"/>
          </p:cNvPicPr>
          <p:nvPr/>
        </p:nvPicPr>
        <p:blipFill>
          <a:blip r:embed="rId9"/>
          <a:stretch>
            <a:fillRect/>
          </a:stretch>
        </p:blipFill>
        <p:spPr>
          <a:xfrm>
            <a:off x="2963243" y="5393164"/>
            <a:ext cx="1954386" cy="138455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9" name="TextBox 18">
            <a:extLst>
              <a:ext uri="{FF2B5EF4-FFF2-40B4-BE49-F238E27FC236}">
                <a16:creationId xmlns:a16="http://schemas.microsoft.com/office/drawing/2014/main" id="{86A3AE2A-B197-4537-AAF4-6A311B3D3B9D}"/>
              </a:ext>
            </a:extLst>
          </p:cNvPr>
          <p:cNvSpPr txBox="1"/>
          <p:nvPr/>
        </p:nvSpPr>
        <p:spPr>
          <a:xfrm>
            <a:off x="3294382" y="5336216"/>
            <a:ext cx="1147864" cy="276999"/>
          </a:xfrm>
          <a:prstGeom prst="rect">
            <a:avLst/>
          </a:prstGeom>
          <a:noFill/>
        </p:spPr>
        <p:txBody>
          <a:bodyPr wrap="square" rtlCol="0">
            <a:spAutoFit/>
          </a:bodyPr>
          <a:lstStyle/>
          <a:p>
            <a:r>
              <a:rPr lang="en-US" sz="1200" dirty="0"/>
              <a:t>Tabular Output</a:t>
            </a:r>
          </a:p>
        </p:txBody>
      </p:sp>
      <p:sp>
        <p:nvSpPr>
          <p:cNvPr id="20" name="TextBox 19">
            <a:extLst>
              <a:ext uri="{FF2B5EF4-FFF2-40B4-BE49-F238E27FC236}">
                <a16:creationId xmlns:a16="http://schemas.microsoft.com/office/drawing/2014/main" id="{EC76B673-EB6A-4286-A005-1AE27455F917}"/>
              </a:ext>
            </a:extLst>
          </p:cNvPr>
          <p:cNvSpPr txBox="1"/>
          <p:nvPr/>
        </p:nvSpPr>
        <p:spPr>
          <a:xfrm>
            <a:off x="7692061" y="5235208"/>
            <a:ext cx="1147864" cy="276999"/>
          </a:xfrm>
          <a:prstGeom prst="rect">
            <a:avLst/>
          </a:prstGeom>
          <a:noFill/>
        </p:spPr>
        <p:txBody>
          <a:bodyPr wrap="square" rtlCol="0">
            <a:spAutoFit/>
          </a:bodyPr>
          <a:lstStyle/>
          <a:p>
            <a:r>
              <a:rPr lang="en-US" sz="1200" dirty="0"/>
              <a:t>Map Output</a:t>
            </a:r>
          </a:p>
        </p:txBody>
      </p:sp>
      <p:pic>
        <p:nvPicPr>
          <p:cNvPr id="18" name="Picture 17">
            <a:extLst>
              <a:ext uri="{FF2B5EF4-FFF2-40B4-BE49-F238E27FC236}">
                <a16:creationId xmlns:a16="http://schemas.microsoft.com/office/drawing/2014/main" id="{6C92D24A-4505-4BA2-95B6-000BC3B66BCB}"/>
              </a:ext>
            </a:extLst>
          </p:cNvPr>
          <p:cNvPicPr>
            <a:picLocks noChangeAspect="1"/>
          </p:cNvPicPr>
          <p:nvPr/>
        </p:nvPicPr>
        <p:blipFill>
          <a:blip r:embed="rId10"/>
          <a:stretch>
            <a:fillRect/>
          </a:stretch>
        </p:blipFill>
        <p:spPr>
          <a:xfrm>
            <a:off x="5748113" y="3998691"/>
            <a:ext cx="740683" cy="637674"/>
          </a:xfrm>
          <a:prstGeom prst="rect">
            <a:avLst/>
          </a:prstGeom>
        </p:spPr>
      </p:pic>
      <p:sp>
        <p:nvSpPr>
          <p:cNvPr id="22" name="TextBox 21"/>
          <p:cNvSpPr txBox="1"/>
          <p:nvPr/>
        </p:nvSpPr>
        <p:spPr>
          <a:xfrm>
            <a:off x="5192588" y="5861930"/>
            <a:ext cx="1851732" cy="261610"/>
          </a:xfrm>
          <a:prstGeom prst="rect">
            <a:avLst/>
          </a:prstGeom>
          <a:noFill/>
        </p:spPr>
        <p:txBody>
          <a:bodyPr wrap="square" rtlCol="0">
            <a:spAutoFit/>
          </a:bodyPr>
          <a:lstStyle/>
          <a:p>
            <a:r>
              <a:rPr lang="en-US" sz="1100" b="1" i="1" dirty="0">
                <a:solidFill>
                  <a:srgbClr val="FFFF00"/>
                </a:solidFill>
              </a:rPr>
              <a:t>Published to WV Flood Tool</a:t>
            </a:r>
          </a:p>
        </p:txBody>
      </p:sp>
      <p:sp>
        <p:nvSpPr>
          <p:cNvPr id="8" name="TextBox 7">
            <a:hlinkClick r:id="rId11"/>
          </p:cNvPr>
          <p:cNvSpPr txBox="1"/>
          <p:nvPr/>
        </p:nvSpPr>
        <p:spPr>
          <a:xfrm>
            <a:off x="2963243" y="1135051"/>
            <a:ext cx="2282098" cy="292388"/>
          </a:xfrm>
          <a:prstGeom prst="rect">
            <a:avLst/>
          </a:prstGeom>
          <a:noFill/>
        </p:spPr>
        <p:txBody>
          <a:bodyPr wrap="square" rtlCol="0">
            <a:spAutoFit/>
          </a:bodyPr>
          <a:lstStyle/>
          <a:p>
            <a:r>
              <a:rPr lang="en-US" sz="1300" dirty="0">
                <a:hlinkClick r:id="rId11"/>
              </a:rPr>
              <a:t>BLRA Cycle and Methodology</a:t>
            </a:r>
            <a:endParaRPr lang="en-US" sz="1300" dirty="0"/>
          </a:p>
        </p:txBody>
      </p:sp>
    </p:spTree>
    <p:extLst>
      <p:ext uri="{BB962C8B-B14F-4D97-AF65-F5344CB8AC3E}">
        <p14:creationId xmlns:p14="http://schemas.microsoft.com/office/powerpoint/2010/main" val="2339239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6762" y="949248"/>
            <a:ext cx="7610475" cy="588645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Active FEMA Flood Studies</a:t>
            </a:r>
          </a:p>
        </p:txBody>
      </p:sp>
      <p:sp>
        <p:nvSpPr>
          <p:cNvPr id="7" name="Rectangle 6"/>
          <p:cNvSpPr/>
          <p:nvPr/>
        </p:nvSpPr>
        <p:spPr>
          <a:xfrm>
            <a:off x="3943430" y="6349305"/>
            <a:ext cx="2433146" cy="369332"/>
          </a:xfrm>
          <a:prstGeom prst="rect">
            <a:avLst/>
          </a:prstGeom>
        </p:spPr>
        <p:txBody>
          <a:bodyPr wrap="square">
            <a:spAutoFit/>
          </a:bodyPr>
          <a:lstStyle/>
          <a:p>
            <a:r>
              <a:rPr lang="en-US" dirty="0">
                <a:solidFill>
                  <a:srgbClr val="1F497D"/>
                </a:solidFill>
                <a:latin typeface="Calibri" panose="020F0502020204030204" pitchFamily="34" charset="0"/>
                <a:ea typeface="Calibri" panose="020F0502020204030204" pitchFamily="34" charset="0"/>
              </a:rPr>
              <a:t> </a:t>
            </a:r>
            <a:r>
              <a:rPr lang="en-US" sz="1000" u="sng" dirty="0">
                <a:solidFill>
                  <a:srgbClr val="0563C1"/>
                </a:solidFill>
                <a:latin typeface="Calibri" panose="020F0502020204030204" pitchFamily="34" charset="0"/>
                <a:ea typeface="Calibri" panose="020F0502020204030204" pitchFamily="34" charset="0"/>
                <a:hlinkClick r:id="rId4"/>
              </a:rPr>
              <a:t>Flood Study Project Status Map PDF</a:t>
            </a:r>
            <a:endParaRPr lang="en-US" dirty="0"/>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6376576" y="3524250"/>
            <a:ext cx="2705105" cy="1409700"/>
          </a:xfrm>
          <a:prstGeom prst="wedgeRoundRectCallout">
            <a:avLst>
              <a:gd name="adj1" fmla="val 127462"/>
              <a:gd name="adj2" fmla="val 8560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FEMA is creating new flood maps for communities in eastern and southern West Virginia.  All flood maps will be updated with the new LiDAR.</a:t>
            </a:r>
            <a:endParaRPr lang="en-US" sz="1400" dirty="0">
              <a:solidFill>
                <a:schemeClr val="bg1"/>
              </a:solidFill>
            </a:endParaRPr>
          </a:p>
        </p:txBody>
      </p:sp>
    </p:spTree>
    <p:extLst>
      <p:ext uri="{BB962C8B-B14F-4D97-AF65-F5344CB8AC3E}">
        <p14:creationId xmlns:p14="http://schemas.microsoft.com/office/powerpoint/2010/main" val="987210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043180B-0ECC-4DD3-A5B5-66D19EE14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69" y="1006679"/>
            <a:ext cx="8716874" cy="526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Draft NFHL</a:t>
            </a:r>
          </a:p>
        </p:txBody>
      </p:sp>
      <p:sp>
        <p:nvSpPr>
          <p:cNvPr id="7" name="TextBox 6">
            <a:extLst>
              <a:ext uri="{FF2B5EF4-FFF2-40B4-BE49-F238E27FC236}">
                <a16:creationId xmlns:a16="http://schemas.microsoft.com/office/drawing/2014/main" id="{B41A5917-3877-452B-B541-7657E0817DA1}"/>
              </a:ext>
            </a:extLst>
          </p:cNvPr>
          <p:cNvSpPr txBox="1"/>
          <p:nvPr/>
        </p:nvSpPr>
        <p:spPr>
          <a:xfrm>
            <a:off x="3892889" y="4983057"/>
            <a:ext cx="1472834" cy="307777"/>
          </a:xfrm>
          <a:prstGeom prst="rect">
            <a:avLst/>
          </a:prstGeom>
          <a:solidFill>
            <a:schemeClr val="accent2"/>
          </a:solidFill>
        </p:spPr>
        <p:txBody>
          <a:bodyPr wrap="square" rtlCol="0">
            <a:spAutoFit/>
          </a:bodyPr>
          <a:lstStyle/>
          <a:p>
            <a:pPr algn="ctr"/>
            <a:r>
              <a:rPr lang="en-US" sz="1400" b="1" dirty="0"/>
              <a:t>Draft NFHL</a:t>
            </a:r>
          </a:p>
        </p:txBody>
      </p:sp>
      <p:sp>
        <p:nvSpPr>
          <p:cNvPr id="8" name="Rectangle 7">
            <a:extLst>
              <a:ext uri="{FF2B5EF4-FFF2-40B4-BE49-F238E27FC236}">
                <a16:creationId xmlns:a16="http://schemas.microsoft.com/office/drawing/2014/main" id="{C1F319D6-79CA-4787-94DD-B18A3732FF19}"/>
              </a:ext>
            </a:extLst>
          </p:cNvPr>
          <p:cNvSpPr/>
          <p:nvPr/>
        </p:nvSpPr>
        <p:spPr>
          <a:xfrm>
            <a:off x="156257" y="6276652"/>
            <a:ext cx="8351135"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rPr>
              <a:t>Draft NFHL Flood Zone:</a:t>
            </a:r>
            <a:r>
              <a:rPr lang="en-US" sz="1600" dirty="0">
                <a:latin typeface="Calibri" panose="020F0502020204030204" pitchFamily="34" charset="0"/>
                <a:ea typeface="Calibri" panose="020F0502020204030204" pitchFamily="34" charset="0"/>
              </a:rPr>
              <a:t>  Pre-Preliminary FEMA National Flood Hazard Layers (NFHL) pending to become effective on updated Flood Insurance Rate Maps (FIRMs)</a:t>
            </a:r>
            <a:endParaRPr lang="en-US" sz="1600" dirty="0"/>
          </a:p>
        </p:txBody>
      </p:sp>
    </p:spTree>
    <p:extLst>
      <p:ext uri="{BB962C8B-B14F-4D97-AF65-F5344CB8AC3E}">
        <p14:creationId xmlns:p14="http://schemas.microsoft.com/office/powerpoint/2010/main" val="3929762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0C887B-6454-4B8D-B9C2-4E7CD914EEB8}"/>
              </a:ext>
            </a:extLst>
          </p:cNvPr>
          <p:cNvPicPr/>
          <p:nvPr/>
        </p:nvPicPr>
        <p:blipFill>
          <a:blip r:embed="rId2">
            <a:extLst>
              <a:ext uri="{28A0092B-C50C-407E-A947-70E740481C1C}">
                <a14:useLocalDpi xmlns:a14="http://schemas.microsoft.com/office/drawing/2010/main" val="0"/>
              </a:ext>
            </a:extLst>
          </a:blip>
          <a:stretch>
            <a:fillRect/>
          </a:stretch>
        </p:blipFill>
        <p:spPr>
          <a:xfrm>
            <a:off x="353093" y="988743"/>
            <a:ext cx="8154298" cy="5362688"/>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Preliminary NFHL (Rainelle, WV)</a:t>
            </a:r>
          </a:p>
        </p:txBody>
      </p:sp>
      <p:sp>
        <p:nvSpPr>
          <p:cNvPr id="8" name="Rectangle 7">
            <a:extLst>
              <a:ext uri="{FF2B5EF4-FFF2-40B4-BE49-F238E27FC236}">
                <a16:creationId xmlns:a16="http://schemas.microsoft.com/office/drawing/2014/main" id="{C1F319D6-79CA-4787-94DD-B18A3732FF19}"/>
              </a:ext>
            </a:extLst>
          </p:cNvPr>
          <p:cNvSpPr/>
          <p:nvPr/>
        </p:nvSpPr>
        <p:spPr>
          <a:xfrm>
            <a:off x="254675" y="6351431"/>
            <a:ext cx="8351135" cy="487569"/>
          </a:xfrm>
          <a:prstGeom prst="rect">
            <a:avLst/>
          </a:prstGeom>
        </p:spPr>
        <p:txBody>
          <a:bodyPr wrap="square">
            <a:spAutoFit/>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rPr>
              <a:t>Example of mapped in structures to new SFHA from Preliminary Flood Study of </a:t>
            </a:r>
            <a:r>
              <a:rPr lang="en-US" sz="1200" dirty="0">
                <a:effectLst/>
                <a:latin typeface="Calibri" panose="020F0502020204030204" pitchFamily="34" charset="0"/>
                <a:ea typeface="Calibri" panose="020F0502020204030204" pitchFamily="34" charset="0"/>
                <a:hlinkClick r:id="rId3"/>
              </a:rPr>
              <a:t>Rainelle, WV</a:t>
            </a:r>
            <a:r>
              <a:rPr lang="en-US" sz="1200" dirty="0">
                <a:effectLst/>
                <a:latin typeface="Calibri" panose="020F0502020204030204" pitchFamily="34" charset="0"/>
                <a:ea typeface="Calibri" panose="020F0502020204030204" pitchFamily="34" charset="0"/>
              </a:rPr>
              <a:t>.  Mapped in structures (orange circles) and flood loss estimates are updated in the statewide Building Level Risk Assessment (BLRA).</a:t>
            </a:r>
            <a:endParaRPr lang="en-US" sz="1200" dirty="0">
              <a:effectLst/>
              <a:latin typeface="Times New Roman" panose="02020603050405020304" pitchFamily="18" charset="0"/>
              <a:ea typeface="Calibri" panose="020F0502020204030204" pitchFamily="34" charset="0"/>
            </a:endParaRPr>
          </a:p>
        </p:txBody>
      </p:sp>
      <p:sp>
        <p:nvSpPr>
          <p:cNvPr id="2" name="TextBox 1">
            <a:extLst>
              <a:ext uri="{FF2B5EF4-FFF2-40B4-BE49-F238E27FC236}">
                <a16:creationId xmlns:a16="http://schemas.microsoft.com/office/drawing/2014/main" id="{8784BC23-B1E7-4976-8588-7794E48D14E0}"/>
              </a:ext>
            </a:extLst>
          </p:cNvPr>
          <p:cNvSpPr txBox="1"/>
          <p:nvPr/>
        </p:nvSpPr>
        <p:spPr>
          <a:xfrm>
            <a:off x="4430242" y="5760262"/>
            <a:ext cx="3000375" cy="369332"/>
          </a:xfrm>
          <a:prstGeom prst="rect">
            <a:avLst/>
          </a:prstGeom>
          <a:solidFill>
            <a:srgbClr val="FFC000"/>
          </a:solidFill>
        </p:spPr>
        <p:txBody>
          <a:bodyPr wrap="square" rtlCol="0">
            <a:spAutoFit/>
          </a:bodyPr>
          <a:lstStyle/>
          <a:p>
            <a:r>
              <a:rPr lang="en-US" dirty="0"/>
              <a:t>Rainelle, Greenbrier County</a:t>
            </a:r>
          </a:p>
        </p:txBody>
      </p:sp>
    </p:spTree>
    <p:extLst>
      <p:ext uri="{BB962C8B-B14F-4D97-AF65-F5344CB8AC3E}">
        <p14:creationId xmlns:p14="http://schemas.microsoft.com/office/powerpoint/2010/main" val="4059923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Draft NFHL (Summers County)</a:t>
            </a:r>
          </a:p>
        </p:txBody>
      </p:sp>
      <p:sp>
        <p:nvSpPr>
          <p:cNvPr id="8" name="Rectangle 7">
            <a:extLst>
              <a:ext uri="{FF2B5EF4-FFF2-40B4-BE49-F238E27FC236}">
                <a16:creationId xmlns:a16="http://schemas.microsoft.com/office/drawing/2014/main" id="{C1F319D6-79CA-4787-94DD-B18A3732FF19}"/>
              </a:ext>
            </a:extLst>
          </p:cNvPr>
          <p:cNvSpPr/>
          <p:nvPr/>
        </p:nvSpPr>
        <p:spPr>
          <a:xfrm>
            <a:off x="206377" y="6024283"/>
            <a:ext cx="8731246" cy="783869"/>
          </a:xfrm>
          <a:prstGeom prst="rect">
            <a:avLst/>
          </a:prstGeom>
        </p:spPr>
        <p:txBody>
          <a:bodyPr wrap="square">
            <a:spAutoFit/>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rPr>
              <a:t>Example of mapped in structures to new SFHA from Preliminary Flood Study along Summer-Greenbrier county border near </a:t>
            </a:r>
            <a:r>
              <a:rPr lang="en-US" sz="1400" dirty="0">
                <a:effectLst/>
                <a:latin typeface="Calibri" panose="020F0502020204030204" pitchFamily="34" charset="0"/>
                <a:ea typeface="Calibri" panose="020F0502020204030204" pitchFamily="34" charset="0"/>
                <a:hlinkClick r:id="rId2"/>
              </a:rPr>
              <a:t>Glenray</a:t>
            </a:r>
            <a:r>
              <a:rPr lang="en-US" sz="1400" dirty="0">
                <a:effectLst/>
                <a:latin typeface="Calibri" panose="020F0502020204030204" pitchFamily="34" charset="0"/>
                <a:ea typeface="Calibri" panose="020F0502020204030204" pitchFamily="34" charset="0"/>
              </a:rPr>
              <a:t>.  Mapped in structures (orange circles) and flood loss estimates are updated in the statewide Building Level Risk Assessment (BLRA).</a:t>
            </a:r>
            <a:endParaRPr lang="en-US" sz="1400" dirty="0">
              <a:effectLst/>
              <a:latin typeface="Times New Roman" panose="02020603050405020304" pitchFamily="18" charset="0"/>
              <a:ea typeface="Calibri" panose="020F0502020204030204" pitchFamily="34" charset="0"/>
            </a:endParaRPr>
          </a:p>
        </p:txBody>
      </p:sp>
      <p:pic>
        <p:nvPicPr>
          <p:cNvPr id="10" name="Picture 9">
            <a:extLst>
              <a:ext uri="{FF2B5EF4-FFF2-40B4-BE49-F238E27FC236}">
                <a16:creationId xmlns:a16="http://schemas.microsoft.com/office/drawing/2014/main" id="{C850C682-707E-4A25-AC75-8AAA8CA8AC20}"/>
              </a:ext>
            </a:extLst>
          </p:cNvPr>
          <p:cNvPicPr/>
          <p:nvPr/>
        </p:nvPicPr>
        <p:blipFill>
          <a:blip r:embed="rId3"/>
          <a:stretch>
            <a:fillRect/>
          </a:stretch>
        </p:blipFill>
        <p:spPr>
          <a:xfrm>
            <a:off x="206377" y="1190382"/>
            <a:ext cx="8731246" cy="4833901"/>
          </a:xfrm>
          <a:prstGeom prst="rect">
            <a:avLst/>
          </a:prstGeom>
        </p:spPr>
      </p:pic>
      <p:sp>
        <p:nvSpPr>
          <p:cNvPr id="11" name="TextBox 10">
            <a:extLst>
              <a:ext uri="{FF2B5EF4-FFF2-40B4-BE49-F238E27FC236}">
                <a16:creationId xmlns:a16="http://schemas.microsoft.com/office/drawing/2014/main" id="{A9EDB860-7EC9-422D-8153-3F4DC84BA2A2}"/>
              </a:ext>
            </a:extLst>
          </p:cNvPr>
          <p:cNvSpPr txBox="1"/>
          <p:nvPr/>
        </p:nvSpPr>
        <p:spPr>
          <a:xfrm>
            <a:off x="387689" y="4535382"/>
            <a:ext cx="1472834" cy="307777"/>
          </a:xfrm>
          <a:prstGeom prst="rect">
            <a:avLst/>
          </a:prstGeom>
          <a:solidFill>
            <a:schemeClr val="accent2"/>
          </a:solidFill>
        </p:spPr>
        <p:txBody>
          <a:bodyPr wrap="square" rtlCol="0">
            <a:spAutoFit/>
          </a:bodyPr>
          <a:lstStyle/>
          <a:p>
            <a:pPr algn="ctr"/>
            <a:r>
              <a:rPr lang="en-US" sz="1400" b="1" dirty="0"/>
              <a:t>Draft NFHL</a:t>
            </a:r>
          </a:p>
        </p:txBody>
      </p:sp>
    </p:spTree>
    <p:extLst>
      <p:ext uri="{BB962C8B-B14F-4D97-AF65-F5344CB8AC3E}">
        <p14:creationId xmlns:p14="http://schemas.microsoft.com/office/powerpoint/2010/main" val="2079923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0247" y="938430"/>
            <a:ext cx="8663506" cy="531834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Flood Maps</a:t>
            </a:r>
          </a:p>
        </p:txBody>
      </p:sp>
      <p:sp>
        <p:nvSpPr>
          <p:cNvPr id="7" name="Rectangle 6"/>
          <p:cNvSpPr/>
          <p:nvPr/>
        </p:nvSpPr>
        <p:spPr>
          <a:xfrm>
            <a:off x="4147623" y="5894909"/>
            <a:ext cx="4645208" cy="830997"/>
          </a:xfrm>
          <a:prstGeom prst="rect">
            <a:avLst/>
          </a:prstGeom>
          <a:solidFill>
            <a:schemeClr val="accent4">
              <a:lumMod val="40000"/>
              <a:lumOff val="60000"/>
            </a:schemeClr>
          </a:solidFill>
        </p:spPr>
        <p:txBody>
          <a:bodyPr wrap="square">
            <a:spAutoFit/>
          </a:bodyPr>
          <a:lstStyle/>
          <a:p>
            <a:r>
              <a:rPr lang="en-US" sz="1200" dirty="0">
                <a:solidFill>
                  <a:srgbClr val="1F497D"/>
                </a:solidFill>
                <a:latin typeface="Calibri" panose="020F0502020204030204" pitchFamily="34" charset="0"/>
                <a:ea typeface="Calibri" panose="020F0502020204030204" pitchFamily="34" charset="0"/>
              </a:rPr>
              <a:t>The June 2016 Flood High-Water Mark was 9.1 feet for Building </a:t>
            </a:r>
            <a:r>
              <a:rPr lang="en-US" sz="1200" dirty="0">
                <a:solidFill>
                  <a:srgbClr val="1F497D"/>
                </a:solidFill>
                <a:latin typeface="Calibri" panose="020F0502020204030204" pitchFamily="34" charset="0"/>
                <a:ea typeface="Calibri" panose="020F0502020204030204" pitchFamily="34" charset="0"/>
                <a:hlinkClick r:id="rId4"/>
              </a:rPr>
              <a:t>51-04-0003-0007-0000_91</a:t>
            </a:r>
            <a:r>
              <a:rPr lang="en-US" sz="1200" dirty="0">
                <a:solidFill>
                  <a:srgbClr val="1F497D"/>
                </a:solidFill>
                <a:latin typeface="Calibri" panose="020F0502020204030204" pitchFamily="34" charset="0"/>
                <a:ea typeface="Calibri" panose="020F0502020204030204" pitchFamily="34" charset="0"/>
              </a:rPr>
              <a:t> located near the town Camden-On-Gauley (Webster County) on the Gauley River.  The Base Flood Elevation is increasing by 6 feet on the new FEMA flood maps for this location.</a:t>
            </a:r>
            <a:endParaRPr lang="en-US" sz="1200" dirty="0"/>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3762452" y="914400"/>
            <a:ext cx="2562147" cy="1238250"/>
          </a:xfrm>
          <a:prstGeom prst="wedgeRoundRectCallout">
            <a:avLst>
              <a:gd name="adj1" fmla="val 60110"/>
              <a:gd name="adj2" fmla="val 170939"/>
              <a:gd name="adj3" fmla="val 16667"/>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FEMA is creating new flood maps for select communities in Region 4 which will alter the floodplain boundaries and base flood elevations.  The new flood maps will affect the at-risk building inventories as well.  The BFE is increasing 6 feet at this location.</a:t>
            </a:r>
            <a:endParaRPr lang="en-US" sz="1100" dirty="0">
              <a:solidFill>
                <a:schemeClr val="bg1"/>
              </a:solidFill>
            </a:endParaRPr>
          </a:p>
        </p:txBody>
      </p:sp>
      <p:pic>
        <p:nvPicPr>
          <p:cNvPr id="3074" name="x_x_Picture 44"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09" y="4702032"/>
            <a:ext cx="3787252" cy="215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A6E2C2F-0E47-4E42-A56E-88688650F8AD}"/>
              </a:ext>
            </a:extLst>
          </p:cNvPr>
          <p:cNvSpPr txBox="1"/>
          <p:nvPr/>
        </p:nvSpPr>
        <p:spPr>
          <a:xfrm>
            <a:off x="6791325" y="2405359"/>
            <a:ext cx="1114425" cy="276999"/>
          </a:xfrm>
          <a:prstGeom prst="rect">
            <a:avLst/>
          </a:prstGeom>
          <a:solidFill>
            <a:srgbClr val="FFC7CE"/>
          </a:solidFill>
        </p:spPr>
        <p:txBody>
          <a:bodyPr wrap="square" rtlCol="0">
            <a:spAutoFit/>
          </a:bodyPr>
          <a:lstStyle/>
          <a:p>
            <a:r>
              <a:rPr lang="en-US" sz="1200" dirty="0"/>
              <a:t>Gauley River</a:t>
            </a:r>
          </a:p>
        </p:txBody>
      </p:sp>
    </p:spTree>
    <p:extLst>
      <p:ext uri="{BB962C8B-B14F-4D97-AF65-F5344CB8AC3E}">
        <p14:creationId xmlns:p14="http://schemas.microsoft.com/office/powerpoint/2010/main" val="26287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59DF3A-A438-409C-8C8C-135ADB2EDC12}"/>
              </a:ext>
            </a:extLst>
          </p:cNvPr>
          <p:cNvPicPr>
            <a:picLocks noChangeAspect="1"/>
          </p:cNvPicPr>
          <p:nvPr/>
        </p:nvPicPr>
        <p:blipFill>
          <a:blip r:embed="rId3"/>
          <a:stretch>
            <a:fillRect/>
          </a:stretch>
        </p:blipFill>
        <p:spPr>
          <a:xfrm>
            <a:off x="771364" y="995929"/>
            <a:ext cx="7543961" cy="579794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Zone A Mapping (Advisory)</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224598" y="2318876"/>
            <a:ext cx="2577287" cy="634795"/>
          </a:xfrm>
          <a:prstGeom prst="wedgeRoundRectCallout">
            <a:avLst>
              <a:gd name="adj1" fmla="val -46370"/>
              <a:gd name="adj2" fmla="val 138698"/>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15 Counties have no Advisory Base Flood Heights for A Zones </a:t>
            </a:r>
            <a:endParaRPr lang="en-US" sz="1400" dirty="0">
              <a:solidFill>
                <a:schemeClr val="bg1"/>
              </a:solidFill>
            </a:endParaRPr>
          </a:p>
        </p:txBody>
      </p:sp>
      <p:sp>
        <p:nvSpPr>
          <p:cNvPr id="2" name="TextBox 1"/>
          <p:cNvSpPr txBox="1"/>
          <p:nvPr/>
        </p:nvSpPr>
        <p:spPr>
          <a:xfrm>
            <a:off x="971551" y="6353175"/>
            <a:ext cx="838200" cy="261610"/>
          </a:xfrm>
          <a:prstGeom prst="rect">
            <a:avLst/>
          </a:prstGeom>
          <a:noFill/>
        </p:spPr>
        <p:txBody>
          <a:bodyPr wrap="square" rtlCol="0">
            <a:spAutoFit/>
          </a:bodyPr>
          <a:lstStyle/>
          <a:p>
            <a:r>
              <a:rPr lang="en-US" sz="1100" dirty="0">
                <a:hlinkClick r:id="rId4"/>
              </a:rPr>
              <a:t>PDF Map</a:t>
            </a:r>
            <a:endParaRPr lang="en-US" sz="1100" dirty="0"/>
          </a:p>
        </p:txBody>
      </p:sp>
      <p:sp>
        <p:nvSpPr>
          <p:cNvPr id="4" name="TextBox 3">
            <a:extLst>
              <a:ext uri="{FF2B5EF4-FFF2-40B4-BE49-F238E27FC236}">
                <a16:creationId xmlns:a16="http://schemas.microsoft.com/office/drawing/2014/main" id="{1DAD03CD-DB38-4D13-80D1-4A788CEA181E}"/>
              </a:ext>
            </a:extLst>
          </p:cNvPr>
          <p:cNvSpPr txBox="1"/>
          <p:nvPr/>
        </p:nvSpPr>
        <p:spPr>
          <a:xfrm>
            <a:off x="5064369" y="6400801"/>
            <a:ext cx="2321169" cy="276999"/>
          </a:xfrm>
          <a:prstGeom prst="rect">
            <a:avLst/>
          </a:prstGeom>
          <a:noFill/>
        </p:spPr>
        <p:txBody>
          <a:bodyPr wrap="square" rtlCol="0">
            <a:spAutoFit/>
          </a:bodyPr>
          <a:lstStyle/>
          <a:p>
            <a:r>
              <a:rPr lang="en-US" sz="1200" dirty="0">
                <a:hlinkClick r:id="rId5"/>
              </a:rPr>
              <a:t>Advisory Flood Height Handout</a:t>
            </a:r>
            <a:endParaRPr lang="en-US" sz="1200" dirty="0"/>
          </a:p>
        </p:txBody>
      </p:sp>
    </p:spTree>
    <p:extLst>
      <p:ext uri="{BB962C8B-B14F-4D97-AF65-F5344CB8AC3E}">
        <p14:creationId xmlns:p14="http://schemas.microsoft.com/office/powerpoint/2010/main" val="24374190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B3ED51-1C99-4EF6-80C9-D666811F4D51}"/>
              </a:ext>
            </a:extLst>
          </p:cNvPr>
          <p:cNvPicPr>
            <a:picLocks noChangeAspect="1"/>
          </p:cNvPicPr>
          <p:nvPr/>
        </p:nvPicPr>
        <p:blipFill>
          <a:blip r:embed="rId3"/>
          <a:stretch>
            <a:fillRect/>
          </a:stretch>
        </p:blipFill>
        <p:spPr>
          <a:xfrm>
            <a:off x="824247" y="979177"/>
            <a:ext cx="7532731" cy="5802623"/>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AE Redelineation (Advisory)</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114299" y="2019300"/>
            <a:ext cx="2600324" cy="1409700"/>
          </a:xfrm>
          <a:prstGeom prst="wedgeRoundRectCallout">
            <a:avLst>
              <a:gd name="adj1" fmla="val -61240"/>
              <a:gd name="adj2" fmla="val 36272"/>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All Non-Restudy Areas:</a:t>
            </a:r>
            <a:br>
              <a:rPr lang="en-US" sz="1400" b="1" dirty="0">
                <a:solidFill>
                  <a:schemeClr val="bg1"/>
                </a:solidFill>
              </a:rPr>
            </a:br>
            <a:r>
              <a:rPr lang="en-US" sz="1400" b="1" dirty="0">
                <a:solidFill>
                  <a:schemeClr val="bg1"/>
                </a:solidFill>
              </a:rPr>
              <a:t>Redelineated AE Floodplains with Depth/WSEL grids mapped </a:t>
            </a:r>
            <a:r>
              <a:rPr lang="en-US" sz="1400" b="1">
                <a:solidFill>
                  <a:schemeClr val="bg1"/>
                </a:solidFill>
              </a:rPr>
              <a:t>using LiDAR-derived </a:t>
            </a:r>
            <a:r>
              <a:rPr lang="en-US" sz="1400" b="1">
                <a:solidFill>
                  <a:srgbClr val="FFFF00"/>
                </a:solidFill>
              </a:rPr>
              <a:t>1-meter elevation </a:t>
            </a:r>
            <a:r>
              <a:rPr lang="en-US" sz="1400" b="1" dirty="0">
                <a:solidFill>
                  <a:srgbClr val="FFFF00"/>
                </a:solidFill>
              </a:rPr>
              <a:t>data resolution </a:t>
            </a:r>
            <a:endParaRPr lang="en-US" sz="1400" dirty="0">
              <a:solidFill>
                <a:srgbClr val="FFFF00"/>
              </a:solidFill>
            </a:endParaRPr>
          </a:p>
        </p:txBody>
      </p:sp>
      <p:sp>
        <p:nvSpPr>
          <p:cNvPr id="4" name="TextBox 3"/>
          <p:cNvSpPr txBox="1"/>
          <p:nvPr/>
        </p:nvSpPr>
        <p:spPr>
          <a:xfrm>
            <a:off x="824247" y="6476226"/>
            <a:ext cx="762000" cy="261610"/>
          </a:xfrm>
          <a:prstGeom prst="rect">
            <a:avLst/>
          </a:prstGeom>
          <a:noFill/>
        </p:spPr>
        <p:txBody>
          <a:bodyPr wrap="square" rtlCol="0">
            <a:spAutoFit/>
          </a:bodyPr>
          <a:lstStyle/>
          <a:p>
            <a:r>
              <a:rPr lang="en-US" sz="1100" dirty="0">
                <a:hlinkClick r:id="rId4"/>
              </a:rPr>
              <a:t>PDF Map</a:t>
            </a:r>
            <a:endParaRPr lang="en-US" sz="1100" dirty="0"/>
          </a:p>
        </p:txBody>
      </p:sp>
      <p:sp>
        <p:nvSpPr>
          <p:cNvPr id="9" name="TextBox 8">
            <a:extLst>
              <a:ext uri="{FF2B5EF4-FFF2-40B4-BE49-F238E27FC236}">
                <a16:creationId xmlns:a16="http://schemas.microsoft.com/office/drawing/2014/main" id="{6F995625-2B29-4B8A-A2FA-BF54C82E8F34}"/>
              </a:ext>
            </a:extLst>
          </p:cNvPr>
          <p:cNvSpPr txBox="1"/>
          <p:nvPr/>
        </p:nvSpPr>
        <p:spPr>
          <a:xfrm>
            <a:off x="3938954" y="6476226"/>
            <a:ext cx="1951892" cy="261610"/>
          </a:xfrm>
          <a:prstGeom prst="rect">
            <a:avLst/>
          </a:prstGeom>
          <a:noFill/>
        </p:spPr>
        <p:txBody>
          <a:bodyPr wrap="square" rtlCol="0">
            <a:spAutoFit/>
          </a:bodyPr>
          <a:lstStyle/>
          <a:p>
            <a:r>
              <a:rPr lang="en-US" sz="1100" dirty="0">
                <a:hlinkClick r:id="rId5"/>
              </a:rPr>
              <a:t>Redelineation Methodology</a:t>
            </a:r>
            <a:endParaRPr lang="en-US" sz="1100" dirty="0"/>
          </a:p>
        </p:txBody>
      </p:sp>
    </p:spTree>
    <p:extLst>
      <p:ext uri="{BB962C8B-B14F-4D97-AF65-F5344CB8AC3E}">
        <p14:creationId xmlns:p14="http://schemas.microsoft.com/office/powerpoint/2010/main" val="1193591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245D19-9848-44C3-BA48-260F51F26902}"/>
              </a:ext>
            </a:extLst>
          </p:cNvPr>
          <p:cNvPicPr>
            <a:picLocks noChangeAspect="1"/>
          </p:cNvPicPr>
          <p:nvPr/>
        </p:nvPicPr>
        <p:blipFill>
          <a:blip r:embed="rId3"/>
          <a:stretch>
            <a:fillRect/>
          </a:stretch>
        </p:blipFill>
        <p:spPr>
          <a:xfrm>
            <a:off x="139403" y="972403"/>
            <a:ext cx="8865194" cy="5474942"/>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a:t>
            </a:r>
            <a:r>
              <a:rPr lang="en-US" b="1" dirty="0">
                <a:solidFill>
                  <a:schemeClr val="bg1"/>
                </a:solidFill>
                <a:latin typeface="Arial" panose="020B0604020202020204" pitchFamily="34" charset="0"/>
                <a:cs typeface="Arial" panose="020B0604020202020204" pitchFamily="34" charset="0"/>
              </a:rPr>
              <a:t>BFE Non-Restudy</a:t>
            </a:r>
            <a:endParaRPr lang="en-US"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241467" y="6505349"/>
            <a:ext cx="5525017" cy="261610"/>
          </a:xfrm>
          <a:prstGeom prst="rect">
            <a:avLst/>
          </a:prstGeom>
          <a:noFill/>
        </p:spPr>
        <p:txBody>
          <a:bodyPr wrap="square" rtlCol="0">
            <a:spAutoFit/>
          </a:bodyPr>
          <a:lstStyle/>
          <a:p>
            <a:r>
              <a:rPr lang="en-US" sz="1100" dirty="0">
                <a:hlinkClick r:id="rId4"/>
              </a:rPr>
              <a:t>https://www.mapwv.gov/flood/map/?wkid=102100&amp;x=-8916222&amp;y=4610916&amp;l=12&amp;v=1</a:t>
            </a:r>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230315" y="5495076"/>
            <a:ext cx="6028245" cy="892552"/>
          </a:xfrm>
          <a:prstGeom prst="rect">
            <a:avLst/>
          </a:prstGeom>
          <a:solidFill>
            <a:schemeClr val="accent2">
              <a:lumMod val="20000"/>
              <a:lumOff val="80000"/>
            </a:schemeClr>
          </a:solidFill>
        </p:spPr>
        <p:txBody>
          <a:bodyPr wrap="square" rtlCol="0">
            <a:spAutoFit/>
          </a:bodyPr>
          <a:lstStyle/>
          <a:p>
            <a:r>
              <a:rPr lang="en-US" sz="1600" b="1" dirty="0"/>
              <a:t>FLOOD HEIGHTS (</a:t>
            </a:r>
            <a:r>
              <a:rPr lang="en-US" sz="1600" b="1" dirty="0">
                <a:highlight>
                  <a:srgbClr val="FFFF00"/>
                </a:highlight>
              </a:rPr>
              <a:t>Example for Pocahontas County)</a:t>
            </a:r>
            <a:endParaRPr lang="en-US" sz="1600" dirty="0"/>
          </a:p>
          <a:p>
            <a:pPr algn="ctr"/>
            <a:endParaRPr lang="en-US" sz="1200" b="1" dirty="0"/>
          </a:p>
          <a:p>
            <a:r>
              <a:rPr lang="en-US" sz="1200" dirty="0"/>
              <a:t>Non-Restudy Base Flood Elevation Heights displayed in Flood Query Results Panel </a:t>
            </a:r>
          </a:p>
          <a:p>
            <a:r>
              <a:rPr lang="en-US" sz="1200" dirty="0"/>
              <a:t>Data Products: </a:t>
            </a:r>
            <a:r>
              <a:rPr lang="en-US" sz="1200" b="1" dirty="0"/>
              <a:t>Redelineated Floodplains, Water Surface Elevation Grid, Depth Grid</a:t>
            </a:r>
            <a:endParaRPr lang="en-US" sz="1200" dirty="0"/>
          </a:p>
        </p:txBody>
      </p:sp>
      <p:sp>
        <p:nvSpPr>
          <p:cNvPr id="5" name="TextBox 4">
            <a:extLst>
              <a:ext uri="{FF2B5EF4-FFF2-40B4-BE49-F238E27FC236}">
                <a16:creationId xmlns:a16="http://schemas.microsoft.com/office/drawing/2014/main" id="{207FCDD4-BA26-40FF-B287-CE37C1783BDF}"/>
              </a:ext>
            </a:extLst>
          </p:cNvPr>
          <p:cNvSpPr txBox="1"/>
          <p:nvPr/>
        </p:nvSpPr>
        <p:spPr>
          <a:xfrm>
            <a:off x="6820935" y="5756686"/>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3160769" y="2022984"/>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1213476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(Camp Dawson)</a:t>
            </a:r>
          </a:p>
        </p:txBody>
      </p:sp>
      <p:pic>
        <p:nvPicPr>
          <p:cNvPr id="6" name="Picture 5">
            <a:extLst>
              <a:ext uri="{FF2B5EF4-FFF2-40B4-BE49-F238E27FC236}">
                <a16:creationId xmlns:a16="http://schemas.microsoft.com/office/drawing/2014/main" id="{1A45CDAD-99EC-4270-A042-2F2E92FFB283}"/>
              </a:ext>
            </a:extLst>
          </p:cNvPr>
          <p:cNvPicPr/>
          <p:nvPr/>
        </p:nvPicPr>
        <p:blipFill>
          <a:blip r:embed="rId3"/>
          <a:stretch>
            <a:fillRect/>
          </a:stretch>
        </p:blipFill>
        <p:spPr>
          <a:xfrm>
            <a:off x="178226" y="1129694"/>
            <a:ext cx="8787547" cy="5390376"/>
          </a:xfrm>
          <a:prstGeom prst="rect">
            <a:avLst/>
          </a:prstGeom>
        </p:spPr>
      </p:pic>
    </p:spTree>
    <p:extLst>
      <p:ext uri="{BB962C8B-B14F-4D97-AF65-F5344CB8AC3E}">
        <p14:creationId xmlns:p14="http://schemas.microsoft.com/office/powerpoint/2010/main" val="3167211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(Camp Dawson)</a:t>
            </a:r>
          </a:p>
        </p:txBody>
      </p:sp>
      <p:pic>
        <p:nvPicPr>
          <p:cNvPr id="4" name="Picture 3">
            <a:extLst>
              <a:ext uri="{FF2B5EF4-FFF2-40B4-BE49-F238E27FC236}">
                <a16:creationId xmlns:a16="http://schemas.microsoft.com/office/drawing/2014/main" id="{CD7A0639-41F6-42AB-B728-A778DE3D7E0C}"/>
              </a:ext>
            </a:extLst>
          </p:cNvPr>
          <p:cNvPicPr/>
          <p:nvPr/>
        </p:nvPicPr>
        <p:blipFill>
          <a:blip r:embed="rId3"/>
          <a:stretch>
            <a:fillRect/>
          </a:stretch>
        </p:blipFill>
        <p:spPr>
          <a:xfrm>
            <a:off x="1097279" y="1232310"/>
            <a:ext cx="6949440" cy="5390742"/>
          </a:xfrm>
          <a:prstGeom prst="rect">
            <a:avLst/>
          </a:prstGeom>
        </p:spPr>
      </p:pic>
      <p:sp>
        <p:nvSpPr>
          <p:cNvPr id="7" name="TextBox 6">
            <a:extLst>
              <a:ext uri="{FF2B5EF4-FFF2-40B4-BE49-F238E27FC236}">
                <a16:creationId xmlns:a16="http://schemas.microsoft.com/office/drawing/2014/main" id="{CFAA9B69-ED1A-4C2E-B981-ADE2E15A3419}"/>
              </a:ext>
            </a:extLst>
          </p:cNvPr>
          <p:cNvSpPr txBox="1"/>
          <p:nvPr/>
        </p:nvSpPr>
        <p:spPr>
          <a:xfrm>
            <a:off x="1097279" y="967753"/>
            <a:ext cx="6949439"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Major Riverine Flooding Forecasted for Camp Dawson on 1 March 2021.</a:t>
            </a:r>
            <a:endParaRPr lang="en-US" dirty="0"/>
          </a:p>
        </p:txBody>
      </p:sp>
      <p:sp>
        <p:nvSpPr>
          <p:cNvPr id="2" name="TextBox 1"/>
          <p:cNvSpPr txBox="1"/>
          <p:nvPr/>
        </p:nvSpPr>
        <p:spPr>
          <a:xfrm>
            <a:off x="2762251" y="6552426"/>
            <a:ext cx="3429000" cy="276999"/>
          </a:xfrm>
          <a:prstGeom prst="rect">
            <a:avLst/>
          </a:prstGeom>
          <a:noFill/>
        </p:spPr>
        <p:txBody>
          <a:bodyPr wrap="square" rtlCol="0">
            <a:spAutoFit/>
          </a:bodyPr>
          <a:lstStyle/>
          <a:p>
            <a:r>
              <a:rPr lang="en-US" sz="1200" dirty="0">
                <a:hlinkClick r:id="rId4"/>
              </a:rPr>
              <a:t>USGS Cheat River Stream Gage at Rowlesburg, WV</a:t>
            </a:r>
            <a:endParaRPr lang="en-US" sz="1200" dirty="0"/>
          </a:p>
        </p:txBody>
      </p:sp>
    </p:spTree>
    <p:extLst>
      <p:ext uri="{BB962C8B-B14F-4D97-AF65-F5344CB8AC3E}">
        <p14:creationId xmlns:p14="http://schemas.microsoft.com/office/powerpoint/2010/main" val="4119786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Access</a:t>
            </a:r>
            <a:r>
              <a:rPr lang="en-US" dirty="0">
                <a:solidFill>
                  <a:schemeClr val="bg1"/>
                </a:solidFill>
                <a:latin typeface="Arial" panose="020B0604020202020204" pitchFamily="34" charset="0"/>
                <a:cs typeface="Arial" panose="020B0604020202020204" pitchFamily="34" charset="0"/>
              </a:rPr>
              <a:t> Risk Assessment Info</a:t>
            </a:r>
          </a:p>
        </p:txBody>
      </p:sp>
      <p:sp>
        <p:nvSpPr>
          <p:cNvPr id="6" name="TextBox 5"/>
          <p:cNvSpPr txBox="1"/>
          <p:nvPr/>
        </p:nvSpPr>
        <p:spPr>
          <a:xfrm>
            <a:off x="5163127" y="1881340"/>
            <a:ext cx="3663631" cy="4278094"/>
          </a:xfrm>
          <a:prstGeom prst="rect">
            <a:avLst/>
          </a:prstGeom>
          <a:solidFill>
            <a:schemeClr val="accent2">
              <a:lumMod val="20000"/>
              <a:lumOff val="80000"/>
            </a:schemeClr>
          </a:solidFill>
        </p:spPr>
        <p:txBody>
          <a:bodyPr wrap="square" rtlCol="0">
            <a:spAutoFit/>
          </a:bodyPr>
          <a:lstStyle/>
          <a:p>
            <a:pPr algn="ctr"/>
            <a:r>
              <a:rPr lang="en-US" sz="2000" dirty="0">
                <a:solidFill>
                  <a:srgbClr val="C00000"/>
                </a:solidFill>
              </a:rPr>
              <a:t>Building Level Risk Assessment (BLRA) Products</a:t>
            </a:r>
          </a:p>
          <a:p>
            <a:r>
              <a:rPr lang="en-US" u="sng" dirty="0"/>
              <a:t> </a:t>
            </a:r>
          </a:p>
          <a:p>
            <a:pPr marL="285750" indent="-285750">
              <a:buFont typeface="Arial" panose="020B0604020202020204" pitchFamily="34" charset="0"/>
              <a:buChar char="•"/>
            </a:pPr>
            <a:r>
              <a:rPr lang="en-US" b="1" dirty="0">
                <a:solidFill>
                  <a:schemeClr val="accent1">
                    <a:lumMod val="50000"/>
                  </a:schemeClr>
                </a:solidFill>
              </a:rPr>
              <a:t>GIS Files</a:t>
            </a:r>
          </a:p>
          <a:p>
            <a:pPr marL="285750" indent="-285750">
              <a:buFont typeface="Arial" panose="020B0604020202020204" pitchFamily="34" charset="0"/>
              <a:buChar char="•"/>
            </a:pPr>
            <a:r>
              <a:rPr lang="en-US" b="1" dirty="0">
                <a:solidFill>
                  <a:schemeClr val="accent1">
                    <a:lumMod val="50000"/>
                  </a:schemeClr>
                </a:solidFill>
              </a:rPr>
              <a:t>Tables</a:t>
            </a:r>
            <a:r>
              <a:rPr lang="en-US" dirty="0"/>
              <a:t> </a:t>
            </a:r>
            <a:r>
              <a:rPr lang="en-US" dirty="0">
                <a:solidFill>
                  <a:schemeClr val="tx1">
                    <a:lumMod val="85000"/>
                    <a:lumOff val="15000"/>
                  </a:schemeClr>
                </a:solidFill>
              </a:rPr>
              <a:t>(Excel)</a:t>
            </a:r>
          </a:p>
          <a:p>
            <a:pPr marL="742950" lvl="1" indent="-285750">
              <a:buFont typeface="Courier New" panose="02070309020205020404" pitchFamily="49" charset="0"/>
              <a:buChar char="o"/>
            </a:pPr>
            <a:r>
              <a:rPr lang="en-US" sz="1600" dirty="0">
                <a:solidFill>
                  <a:schemeClr val="tx1">
                    <a:lumMod val="85000"/>
                    <a:lumOff val="15000"/>
                  </a:schemeClr>
                </a:solidFill>
              </a:rPr>
              <a:t>Community Level (CL)</a:t>
            </a:r>
          </a:p>
          <a:p>
            <a:pPr marL="742950" lvl="1" indent="-285750">
              <a:buFont typeface="Courier New" panose="02070309020205020404" pitchFamily="49" charset="0"/>
              <a:buChar char="o"/>
            </a:pPr>
            <a:r>
              <a:rPr lang="en-US" sz="1600" dirty="0">
                <a:solidFill>
                  <a:schemeClr val="tx1">
                    <a:lumMod val="85000"/>
                    <a:lumOff val="15000"/>
                  </a:schemeClr>
                </a:solidFill>
              </a:rPr>
              <a:t>Building (or Feature) Level (BL) with links to online maps </a:t>
            </a:r>
          </a:p>
          <a:p>
            <a:pPr marL="1200150" lvl="2" indent="-285750">
              <a:buFont typeface="Wingdings" panose="05000000000000000000" pitchFamily="2" charset="2"/>
              <a:buChar char="§"/>
            </a:pPr>
            <a:r>
              <a:rPr lang="en-US" sz="1400" dirty="0">
                <a:solidFill>
                  <a:schemeClr val="tx1">
                    <a:lumMod val="85000"/>
                    <a:lumOff val="15000"/>
                  </a:schemeClr>
                </a:solidFill>
              </a:rPr>
              <a:t>Table Extracts</a:t>
            </a:r>
          </a:p>
          <a:p>
            <a:pPr marL="1200150" lvl="2" indent="-285750">
              <a:buFont typeface="Wingdings" panose="05000000000000000000" pitchFamily="2" charset="2"/>
              <a:buChar char="§"/>
            </a:pPr>
            <a:r>
              <a:rPr lang="en-US" sz="1400" dirty="0">
                <a:solidFill>
                  <a:schemeClr val="tx1">
                    <a:lumMod val="85000"/>
                    <a:lumOff val="15000"/>
                  </a:schemeClr>
                </a:solidFill>
              </a:rPr>
              <a:t>Top Lists </a:t>
            </a:r>
          </a:p>
          <a:p>
            <a:pPr marL="285750" indent="-285750">
              <a:buFont typeface="Arial" panose="020B0604020202020204" pitchFamily="34" charset="0"/>
              <a:buChar char="•"/>
            </a:pPr>
            <a:r>
              <a:rPr lang="en-US" b="1" dirty="0">
                <a:solidFill>
                  <a:schemeClr val="accent1">
                    <a:lumMod val="50000"/>
                  </a:schemeClr>
                </a:solidFill>
              </a:rPr>
              <a:t>Maps</a:t>
            </a:r>
          </a:p>
          <a:p>
            <a:pPr marL="742950" lvl="1" indent="-285750">
              <a:buFont typeface="Courier New" panose="02070309020205020404" pitchFamily="49" charset="0"/>
              <a:buChar char="o"/>
            </a:pPr>
            <a:r>
              <a:rPr lang="en-US" sz="1600" dirty="0">
                <a:solidFill>
                  <a:schemeClr val="tx1">
                    <a:lumMod val="85000"/>
                    <a:lumOff val="15000"/>
                  </a:schemeClr>
                </a:solidFill>
              </a:rPr>
              <a:t>Interactive Web Maps</a:t>
            </a:r>
          </a:p>
          <a:p>
            <a:pPr marL="742950" lvl="1" indent="-285750">
              <a:buFont typeface="Courier New" panose="02070309020205020404" pitchFamily="49" charset="0"/>
              <a:buChar char="o"/>
            </a:pPr>
            <a:r>
              <a:rPr lang="en-US" sz="1600" dirty="0">
                <a:solidFill>
                  <a:schemeClr val="tx1">
                    <a:lumMod val="85000"/>
                    <a:lumOff val="15000"/>
                  </a:schemeClr>
                </a:solidFill>
              </a:rPr>
              <a:t>Graphics and Maps</a:t>
            </a:r>
            <a:r>
              <a:rPr lang="en-US" sz="1600" dirty="0"/>
              <a:t/>
            </a:r>
            <a:br>
              <a:rPr lang="en-US" sz="1600" dirty="0"/>
            </a:br>
            <a:endParaRPr lang="en-US" sz="1600" dirty="0"/>
          </a:p>
          <a:p>
            <a:pPr marL="285750" indent="-285750">
              <a:buFont typeface="Arial" panose="020B0604020202020204" pitchFamily="34" charset="0"/>
              <a:buChar char="•"/>
            </a:pPr>
            <a:r>
              <a:rPr lang="en-US" b="1" dirty="0">
                <a:solidFill>
                  <a:schemeClr val="accent1">
                    <a:lumMod val="50000"/>
                  </a:schemeClr>
                </a:solidFill>
              </a:rPr>
              <a:t>Reports </a:t>
            </a:r>
            <a:r>
              <a:rPr lang="en-US" dirty="0">
                <a:solidFill>
                  <a:schemeClr val="tx1">
                    <a:lumMod val="85000"/>
                    <a:lumOff val="15000"/>
                  </a:schemeClr>
                </a:solidFill>
              </a:rPr>
              <a:t>(Word Docs)</a:t>
            </a:r>
          </a:p>
          <a:p>
            <a:pPr marL="285750" indent="-285750">
              <a:buFont typeface="Arial" panose="020B0604020202020204" pitchFamily="34" charset="0"/>
              <a:buChar char="•"/>
            </a:pPr>
            <a:r>
              <a:rPr lang="en-US" b="1" dirty="0">
                <a:solidFill>
                  <a:schemeClr val="accent1">
                    <a:lumMod val="50000"/>
                  </a:schemeClr>
                </a:solidFill>
              </a:rPr>
              <a:t>3D Flood Visualizations</a:t>
            </a:r>
          </a:p>
        </p:txBody>
      </p:sp>
      <p:cxnSp>
        <p:nvCxnSpPr>
          <p:cNvPr id="8" name="Straight Connector 7"/>
          <p:cNvCxnSpPr/>
          <p:nvPr/>
        </p:nvCxnSpPr>
        <p:spPr>
          <a:xfrm flipV="1">
            <a:off x="5374431" y="2572540"/>
            <a:ext cx="3461659" cy="933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20138" y="959982"/>
            <a:ext cx="5737212" cy="369332"/>
          </a:xfrm>
          <a:prstGeom prst="rect">
            <a:avLst/>
          </a:prstGeom>
          <a:noFill/>
        </p:spPr>
        <p:txBody>
          <a:bodyPr wrap="none" rtlCol="0">
            <a:spAutoFit/>
          </a:bodyPr>
          <a:lstStyle/>
          <a:p>
            <a:r>
              <a:rPr lang="en-US" dirty="0"/>
              <a:t>Use the </a:t>
            </a:r>
            <a:r>
              <a:rPr lang="en-US" dirty="0">
                <a:hlinkClick r:id="rId3"/>
              </a:rPr>
              <a:t>Risk Information Index</a:t>
            </a:r>
            <a:r>
              <a:rPr lang="en-US" dirty="0"/>
              <a:t> to access Data and Products</a:t>
            </a:r>
          </a:p>
        </p:txBody>
      </p:sp>
      <p:pic>
        <p:nvPicPr>
          <p:cNvPr id="16" name="Picture 15"/>
          <p:cNvPicPr>
            <a:picLocks noChangeAspect="1"/>
          </p:cNvPicPr>
          <p:nvPr/>
        </p:nvPicPr>
        <p:blipFill>
          <a:blip r:embed="rId4"/>
          <a:stretch>
            <a:fillRect/>
          </a:stretch>
        </p:blipFill>
        <p:spPr>
          <a:xfrm>
            <a:off x="218783" y="1374897"/>
            <a:ext cx="4637185" cy="5371816"/>
          </a:xfrm>
          <a:prstGeom prst="rect">
            <a:avLst/>
          </a:prstGeom>
        </p:spPr>
      </p:pic>
      <p:sp>
        <p:nvSpPr>
          <p:cNvPr id="9" name="TextBox 8">
            <a:extLst>
              <a:ext uri="{FF2B5EF4-FFF2-40B4-BE49-F238E27FC236}">
                <a16:creationId xmlns:a16="http://schemas.microsoft.com/office/drawing/2014/main" id="{1FDE3F97-8171-47DF-B23A-68D3661A6684}"/>
              </a:ext>
            </a:extLst>
          </p:cNvPr>
          <p:cNvSpPr txBox="1"/>
          <p:nvPr/>
        </p:nvSpPr>
        <p:spPr>
          <a:xfrm>
            <a:off x="5320781" y="6235804"/>
            <a:ext cx="3568958" cy="510909"/>
          </a:xfrm>
          <a:prstGeom prst="rect">
            <a:avLst/>
          </a:prstGeom>
          <a:noFill/>
        </p:spPr>
        <p:txBody>
          <a:bodyPr wrap="square">
            <a:spAutoFit/>
          </a:bodyPr>
          <a:lstStyle/>
          <a:p>
            <a:pPr marL="0" marR="0">
              <a:lnSpc>
                <a:spcPct val="107000"/>
              </a:lnSpc>
              <a:spcBef>
                <a:spcPts val="0"/>
              </a:spcBef>
              <a:spcAft>
                <a:spcPts val="800"/>
              </a:spcAft>
            </a:pPr>
            <a:r>
              <a:rPr lang="en-US" sz="13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Most of the risk assessment data can be viewed on the </a:t>
            </a:r>
            <a:r>
              <a:rPr lang="en-US" sz="13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RiskMAP View </a:t>
            </a:r>
            <a:r>
              <a:rPr lang="en-US" sz="13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of the </a:t>
            </a:r>
            <a:r>
              <a:rPr lang="en-US" sz="1300" dirty="0">
                <a:effectLst/>
                <a:latin typeface="Calibri" panose="020F0502020204030204" pitchFamily="34" charset="0"/>
                <a:ea typeface="Calibri" panose="020F0502020204030204" pitchFamily="34" charset="0"/>
                <a:cs typeface="Times New Roman" panose="02020603050405020304" pitchFamily="18" charset="0"/>
                <a:hlinkClick r:id="rId5"/>
              </a:rPr>
              <a:t>WV Flood Tool</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20786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(Camp Dawson)</a:t>
            </a:r>
          </a:p>
        </p:txBody>
      </p:sp>
      <p:pic>
        <p:nvPicPr>
          <p:cNvPr id="7" name="Picture 6">
            <a:extLst>
              <a:ext uri="{FF2B5EF4-FFF2-40B4-BE49-F238E27FC236}">
                <a16:creationId xmlns:a16="http://schemas.microsoft.com/office/drawing/2014/main" id="{BD678DFF-4888-4DDE-959E-D7D89A94CF91}"/>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13006" y="2632450"/>
            <a:ext cx="3858994" cy="3737464"/>
          </a:xfrm>
          <a:prstGeom prst="rect">
            <a:avLst/>
          </a:prstGeom>
          <a:noFill/>
          <a:ln>
            <a:noFill/>
          </a:ln>
        </p:spPr>
      </p:pic>
      <p:pic>
        <p:nvPicPr>
          <p:cNvPr id="8" name="Picture 7">
            <a:extLst>
              <a:ext uri="{FF2B5EF4-FFF2-40B4-BE49-F238E27FC236}">
                <a16:creationId xmlns:a16="http://schemas.microsoft.com/office/drawing/2014/main" id="{E31EE5EC-FE0E-44F7-87C5-80BD85BC705F}"/>
              </a:ext>
            </a:extLst>
          </p:cNvPr>
          <p:cNvPicPr/>
          <p:nvPr/>
        </p:nvPicPr>
        <p:blipFill>
          <a:blip r:embed="rId5">
            <a:extLst>
              <a:ext uri="{28A0092B-C50C-407E-A947-70E740481C1C}">
                <a14:useLocalDpi xmlns:a14="http://schemas.microsoft.com/office/drawing/2010/main" val="0"/>
              </a:ext>
            </a:extLst>
          </a:blip>
          <a:stretch>
            <a:fillRect/>
          </a:stretch>
        </p:blipFill>
        <p:spPr>
          <a:xfrm>
            <a:off x="5496872" y="2660278"/>
            <a:ext cx="2770018" cy="3681808"/>
          </a:xfrm>
          <a:prstGeom prst="rect">
            <a:avLst/>
          </a:prstGeom>
          <a:ln>
            <a:solidFill>
              <a:schemeClr val="tx1"/>
            </a:solidFill>
          </a:ln>
        </p:spPr>
      </p:pic>
      <p:pic>
        <p:nvPicPr>
          <p:cNvPr id="9" name="Picture 8">
            <a:extLst>
              <a:ext uri="{FF2B5EF4-FFF2-40B4-BE49-F238E27FC236}">
                <a16:creationId xmlns:a16="http://schemas.microsoft.com/office/drawing/2014/main" id="{7F36C288-ADB9-4BAA-856D-48A4A60F1C2E}"/>
              </a:ext>
            </a:extLst>
          </p:cNvPr>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2262119" y="5303185"/>
            <a:ext cx="2153920" cy="1111885"/>
          </a:xfrm>
          <a:prstGeom prst="rect">
            <a:avLst/>
          </a:prstGeom>
          <a:noFill/>
          <a:ln>
            <a:noFill/>
          </a:ln>
        </p:spPr>
      </p:pic>
      <p:sp>
        <p:nvSpPr>
          <p:cNvPr id="10" name="TextBox 9">
            <a:extLst>
              <a:ext uri="{FF2B5EF4-FFF2-40B4-BE49-F238E27FC236}">
                <a16:creationId xmlns:a16="http://schemas.microsoft.com/office/drawing/2014/main" id="{BCDBA39E-3F26-44EC-A8EB-E3ED751C8D12}"/>
              </a:ext>
            </a:extLst>
          </p:cNvPr>
          <p:cNvSpPr txBox="1"/>
          <p:nvPr/>
        </p:nvSpPr>
        <p:spPr>
          <a:xfrm>
            <a:off x="374083" y="1098100"/>
            <a:ext cx="8395834" cy="1477328"/>
          </a:xfrm>
          <a:prstGeom prst="rect">
            <a:avLst/>
          </a:prstGeom>
          <a:solidFill>
            <a:schemeClr val="accent1">
              <a:lumMod val="20000"/>
              <a:lumOff val="80000"/>
            </a:schemeClr>
          </a:solidFill>
        </p:spPr>
        <p:txBody>
          <a:bodyPr wrap="square">
            <a:spAutoFit/>
          </a:bodyPr>
          <a:lstStyle/>
          <a:p>
            <a:r>
              <a:rPr lang="en-US" sz="1800" dirty="0">
                <a:effectLst/>
                <a:latin typeface="Calibri" panose="020F0502020204030204" pitchFamily="34" charset="0"/>
                <a:ea typeface="Calibri" panose="020F0502020204030204" pitchFamily="34" charset="0"/>
              </a:rPr>
              <a:t>Camp Dawson, Preston County, a military complex on the Cheat River, has one of the highest cumulative </a:t>
            </a:r>
            <a:r>
              <a:rPr lang="en-US" sz="1800" u="sng" dirty="0">
                <a:solidFill>
                  <a:srgbClr val="0563C1"/>
                </a:solidFill>
                <a:effectLst/>
                <a:latin typeface="Calibri" panose="020F0502020204030204" pitchFamily="34" charset="0"/>
                <a:ea typeface="Calibri" panose="020F0502020204030204" pitchFamily="34" charset="0"/>
                <a:hlinkClick r:id="rId8"/>
              </a:rPr>
              <a:t>building dollar exposures</a:t>
            </a:r>
            <a:r>
              <a:rPr lang="en-US" sz="1800" dirty="0">
                <a:effectLst/>
                <a:latin typeface="Calibri" panose="020F0502020204030204" pitchFamily="34" charset="0"/>
                <a:ea typeface="Calibri" panose="020F0502020204030204" pitchFamily="34" charset="0"/>
                <a:hlinkClick r:id="rId8"/>
              </a:rPr>
              <a:t> </a:t>
            </a:r>
            <a:r>
              <a:rPr lang="en-US" sz="1800" dirty="0">
                <a:effectLst/>
                <a:latin typeface="Calibri" panose="020F0502020204030204" pitchFamily="34" charset="0"/>
                <a:ea typeface="Calibri" panose="020F0502020204030204" pitchFamily="34" charset="0"/>
              </a:rPr>
              <a:t>($276M) and </a:t>
            </a:r>
            <a:r>
              <a:rPr lang="en-US" sz="1800" u="sng" dirty="0">
                <a:solidFill>
                  <a:srgbClr val="0563C1"/>
                </a:solidFill>
                <a:effectLst/>
                <a:latin typeface="Calibri" panose="020F0502020204030204" pitchFamily="34" charset="0"/>
                <a:ea typeface="Calibri" panose="020F0502020204030204" pitchFamily="34" charset="0"/>
                <a:hlinkClick r:id="rId9"/>
              </a:rPr>
              <a:t>building damage loss estimates</a:t>
            </a:r>
            <a:r>
              <a:rPr lang="en-US" sz="1800" dirty="0">
                <a:effectLst/>
                <a:latin typeface="Calibri" panose="020F0502020204030204" pitchFamily="34" charset="0"/>
                <a:ea typeface="Calibri" panose="020F0502020204030204" pitchFamily="34" charset="0"/>
              </a:rPr>
              <a:t> ($20M) in the State.  A hydrograph on March 1, 2021, predicted major riverine flooding at 22.2 ft. (8 feet above flood stage of 16 feet); however, fortunately the flooding forecast for major flooding did not occur.</a:t>
            </a:r>
            <a:endParaRPr lang="en-US" dirty="0"/>
          </a:p>
        </p:txBody>
      </p:sp>
      <p:sp>
        <p:nvSpPr>
          <p:cNvPr id="11" name="TextBox 10">
            <a:extLst>
              <a:ext uri="{FF2B5EF4-FFF2-40B4-BE49-F238E27FC236}">
                <a16:creationId xmlns:a16="http://schemas.microsoft.com/office/drawing/2014/main" id="{CF779E0F-5024-4BE4-B593-B14FE9465BC7}"/>
              </a:ext>
            </a:extLst>
          </p:cNvPr>
          <p:cNvSpPr txBox="1"/>
          <p:nvPr/>
        </p:nvSpPr>
        <p:spPr>
          <a:xfrm>
            <a:off x="880104" y="6454764"/>
            <a:ext cx="8263896" cy="307777"/>
          </a:xfrm>
          <a:prstGeom prst="rect">
            <a:avLst/>
          </a:prstGeom>
          <a:noFill/>
        </p:spPr>
        <p:txBody>
          <a:bodyPr wrap="square">
            <a:spAutoFit/>
          </a:bodyPr>
          <a:lstStyle/>
          <a:p>
            <a:r>
              <a:rPr lang="en-US" sz="1400" dirty="0">
                <a:effectLst/>
                <a:latin typeface="Calibri" panose="020F0502020204030204" pitchFamily="34" charset="0"/>
                <a:ea typeface="Calibri" panose="020F0502020204030204" pitchFamily="34" charset="0"/>
              </a:rPr>
              <a:t>High value building exposure of Camp Dawson structures in AE Zone (</a:t>
            </a:r>
            <a:r>
              <a:rPr lang="en-US" sz="1400" u="sng" dirty="0">
                <a:solidFill>
                  <a:srgbClr val="0563C1"/>
                </a:solidFill>
                <a:effectLst/>
                <a:latin typeface="Calibri" panose="020F0502020204030204" pitchFamily="34" charset="0"/>
                <a:ea typeface="Calibri" panose="020F0502020204030204" pitchFamily="34" charset="0"/>
                <a:hlinkClick r:id="rId10"/>
              </a:rPr>
              <a:t>WV Flood Tool Risk Map View</a:t>
            </a:r>
            <a:r>
              <a:rPr lang="en-US" sz="1400" dirty="0">
                <a:effectLst/>
                <a:latin typeface="Calibri" panose="020F0502020204030204" pitchFamily="34" charset="0"/>
                <a:ea typeface="Calibri" panose="020F0502020204030204" pitchFamily="34" charset="0"/>
              </a:rPr>
              <a:t>)</a:t>
            </a:r>
            <a:endParaRPr lang="en-US" sz="1400" dirty="0"/>
          </a:p>
        </p:txBody>
      </p:sp>
    </p:spTree>
    <p:extLst>
      <p:ext uri="{BB962C8B-B14F-4D97-AF65-F5344CB8AC3E}">
        <p14:creationId xmlns:p14="http://schemas.microsoft.com/office/powerpoint/2010/main" val="2228854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Depth (Camp Dawson)</a:t>
            </a:r>
          </a:p>
        </p:txBody>
      </p:sp>
      <p:pic>
        <p:nvPicPr>
          <p:cNvPr id="4" name="Picture 3">
            <a:extLst>
              <a:ext uri="{FF2B5EF4-FFF2-40B4-BE49-F238E27FC236}">
                <a16:creationId xmlns:a16="http://schemas.microsoft.com/office/drawing/2014/main" id="{40EE72B3-CED9-4D44-9FBC-3D4B60C95EEB}"/>
              </a:ext>
            </a:extLst>
          </p:cNvPr>
          <p:cNvPicPr/>
          <p:nvPr/>
        </p:nvPicPr>
        <p:blipFill rotWithShape="1">
          <a:blip r:embed="rId3">
            <a:extLst>
              <a:ext uri="{28A0092B-C50C-407E-A947-70E740481C1C}">
                <a14:useLocalDpi xmlns:a14="http://schemas.microsoft.com/office/drawing/2010/main" val="0"/>
              </a:ext>
            </a:extLst>
          </a:blip>
          <a:srcRect t="244" r="2244" b="3133"/>
          <a:stretch/>
        </p:blipFill>
        <p:spPr bwMode="auto">
          <a:xfrm>
            <a:off x="933450" y="1005256"/>
            <a:ext cx="7277100" cy="5562598"/>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864EBD8D-A9FD-4F05-AE1E-6A138D03232F}"/>
              </a:ext>
            </a:extLst>
          </p:cNvPr>
          <p:cNvSpPr txBox="1"/>
          <p:nvPr/>
        </p:nvSpPr>
        <p:spPr>
          <a:xfrm>
            <a:off x="1951893" y="6520210"/>
            <a:ext cx="5715000" cy="276999"/>
          </a:xfrm>
          <a:prstGeom prst="rect">
            <a:avLst/>
          </a:prstGeom>
          <a:noFill/>
        </p:spPr>
        <p:txBody>
          <a:bodyPr wrap="square">
            <a:spAutoFit/>
          </a:bodyPr>
          <a:lstStyle/>
          <a:p>
            <a:r>
              <a:rPr lang="en-US" sz="1200" dirty="0">
                <a:hlinkClick r:id="rId4"/>
              </a:rPr>
              <a:t>https://www.mapwv.gov/flood/map/?wkid=102100&amp;x=-8868186&amp;y=4786467&amp;l=9&amp;v=2</a:t>
            </a:r>
            <a:endParaRPr lang="en-US" sz="1200" dirty="0"/>
          </a:p>
        </p:txBody>
      </p:sp>
    </p:spTree>
    <p:extLst>
      <p:ext uri="{BB962C8B-B14F-4D97-AF65-F5344CB8AC3E}">
        <p14:creationId xmlns:p14="http://schemas.microsoft.com/office/powerpoint/2010/main" val="1987088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Risk Assessment</a:t>
            </a:r>
          </a:p>
        </p:txBody>
      </p:sp>
      <p:sp>
        <p:nvSpPr>
          <p:cNvPr id="3" name="TextBox 2"/>
          <p:cNvSpPr txBox="1"/>
          <p:nvPr/>
        </p:nvSpPr>
        <p:spPr>
          <a:xfrm>
            <a:off x="1458628" y="1753388"/>
            <a:ext cx="6432330" cy="1569660"/>
          </a:xfrm>
          <a:prstGeom prst="rect">
            <a:avLst/>
          </a:prstGeom>
          <a:solidFill>
            <a:schemeClr val="tx1"/>
          </a:solidFill>
        </p:spPr>
        <p:txBody>
          <a:bodyPr wrap="square" rtlCol="0">
            <a:spAutoFit/>
          </a:bodyPr>
          <a:lstStyle/>
          <a:p>
            <a:pPr algn="ctr"/>
            <a:r>
              <a:rPr lang="en-US" sz="3200" dirty="0">
                <a:solidFill>
                  <a:srgbClr val="FFFF00"/>
                </a:solidFill>
              </a:rPr>
              <a:t>FLOODPLAIN BUIDLING INVENTORY &amp; FUTURE MAP CONDITIONS</a:t>
            </a:r>
          </a:p>
          <a:p>
            <a:pPr algn="ctr"/>
            <a:r>
              <a:rPr lang="en-US" sz="3200" i="1" dirty="0">
                <a:solidFill>
                  <a:schemeClr val="bg1"/>
                </a:solidFill>
              </a:rPr>
              <a:t>What buildings are at risk?</a:t>
            </a:r>
          </a:p>
        </p:txBody>
      </p:sp>
      <p:sp>
        <p:nvSpPr>
          <p:cNvPr id="4" name="TextBox 3"/>
          <p:cNvSpPr txBox="1"/>
          <p:nvPr/>
        </p:nvSpPr>
        <p:spPr>
          <a:xfrm>
            <a:off x="1458629" y="3754317"/>
            <a:ext cx="6432330" cy="2062103"/>
          </a:xfrm>
          <a:prstGeom prst="rect">
            <a:avLst/>
          </a:prstGeom>
          <a:solidFill>
            <a:schemeClr val="accent2">
              <a:lumMod val="40000"/>
              <a:lumOff val="60000"/>
            </a:schemeClr>
          </a:solidFill>
        </p:spPr>
        <p:txBody>
          <a:bodyPr wrap="square" rtlCol="0">
            <a:spAutoFit/>
          </a:bodyPr>
          <a:lstStyle/>
          <a:p>
            <a:pPr algn="ctr"/>
            <a:r>
              <a:rPr lang="en-US" sz="3200" dirty="0" smtClean="0">
                <a:solidFill>
                  <a:srgbClr val="C00000"/>
                </a:solidFill>
              </a:rPr>
              <a:t>Other Flood Risk Indicators</a:t>
            </a:r>
          </a:p>
          <a:p>
            <a:pPr algn="ctr"/>
            <a:endParaRPr lang="en-US" sz="3200" dirty="0">
              <a:solidFill>
                <a:srgbClr val="FFFF00"/>
              </a:solidFill>
            </a:endParaRPr>
          </a:p>
          <a:p>
            <a:pPr algn="ctr"/>
            <a:endParaRPr lang="en-US" sz="3200" dirty="0" smtClean="0">
              <a:solidFill>
                <a:srgbClr val="FFFF00"/>
              </a:solidFill>
            </a:endParaRPr>
          </a:p>
          <a:p>
            <a:pPr algn="ctr"/>
            <a:endParaRPr lang="en-US" sz="3200" dirty="0">
              <a:solidFill>
                <a:srgbClr val="FFFF00"/>
              </a:solidFill>
            </a:endParaRPr>
          </a:p>
        </p:txBody>
      </p:sp>
      <p:sp>
        <p:nvSpPr>
          <p:cNvPr id="6" name="TextBox 5"/>
          <p:cNvSpPr txBox="1"/>
          <p:nvPr/>
        </p:nvSpPr>
        <p:spPr>
          <a:xfrm>
            <a:off x="1824267" y="4640052"/>
            <a:ext cx="2567354" cy="923330"/>
          </a:xfrm>
          <a:prstGeom prst="rect">
            <a:avLst/>
          </a:prstGeom>
          <a:noFill/>
        </p:spPr>
        <p:txBody>
          <a:bodyPr wrap="square" rtlCol="0">
            <a:spAutoFit/>
          </a:bodyPr>
          <a:lstStyle/>
          <a:p>
            <a:r>
              <a:rPr lang="en-US" dirty="0" smtClean="0">
                <a:hlinkClick r:id="rId3"/>
              </a:rPr>
              <a:t>FEMA Risk Indicators: Community Engagement Prioritization (CEP) 2019</a:t>
            </a:r>
            <a:endParaRPr lang="en-US" dirty="0"/>
          </a:p>
        </p:txBody>
      </p:sp>
      <p:sp>
        <p:nvSpPr>
          <p:cNvPr id="7" name="TextBox 6"/>
          <p:cNvSpPr txBox="1"/>
          <p:nvPr/>
        </p:nvSpPr>
        <p:spPr>
          <a:xfrm>
            <a:off x="5669435" y="4640052"/>
            <a:ext cx="1863969" cy="923330"/>
          </a:xfrm>
          <a:prstGeom prst="rect">
            <a:avLst/>
          </a:prstGeom>
          <a:noFill/>
        </p:spPr>
        <p:txBody>
          <a:bodyPr wrap="square" rtlCol="0">
            <a:spAutoFit/>
          </a:bodyPr>
          <a:lstStyle/>
          <a:p>
            <a:r>
              <a:rPr lang="en-US" dirty="0" smtClean="0">
                <a:hlinkClick r:id="rId4"/>
              </a:rPr>
              <a:t>Disadvantaged Community Graphics</a:t>
            </a:r>
            <a:endParaRPr lang="en-US" dirty="0"/>
          </a:p>
        </p:txBody>
      </p:sp>
    </p:spTree>
    <p:extLst>
      <p:ext uri="{BB962C8B-B14F-4D97-AF65-F5344CB8AC3E}">
        <p14:creationId xmlns:p14="http://schemas.microsoft.com/office/powerpoint/2010/main" val="20398282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0827" y="1162969"/>
            <a:ext cx="2654297" cy="4985980"/>
          </a:xfrm>
          <a:prstGeom prst="rect">
            <a:avLst/>
          </a:prstGeom>
          <a:solidFill>
            <a:schemeClr val="accent2">
              <a:lumMod val="20000"/>
              <a:lumOff val="80000"/>
            </a:schemeClr>
          </a:solidFill>
        </p:spPr>
        <p:txBody>
          <a:bodyPr wrap="square" rtlCol="0">
            <a:spAutoFit/>
          </a:bodyPr>
          <a:lstStyle/>
          <a:p>
            <a:pPr algn="ctr"/>
            <a:r>
              <a:rPr lang="en-US" u="sng" dirty="0"/>
              <a:t>Building Estimates</a:t>
            </a:r>
            <a:br>
              <a:rPr lang="en-US" u="sng" dirty="0"/>
            </a:br>
            <a:endParaRPr lang="en-US" u="sng" dirty="0"/>
          </a:p>
          <a:p>
            <a:pPr marL="285750" indent="-285750">
              <a:buFont typeface="Arial" panose="020B0604020202020204" pitchFamily="34" charset="0"/>
              <a:buChar char="•"/>
            </a:pPr>
            <a:r>
              <a:rPr lang="en-US" sz="1600" b="1" dirty="0"/>
              <a:t>84,351 structures </a:t>
            </a:r>
            <a:r>
              <a:rPr lang="en-US" sz="1600" dirty="0"/>
              <a:t>in </a:t>
            </a:r>
            <a:r>
              <a:rPr lang="en-US" sz="1600" b="1" dirty="0">
                <a:solidFill>
                  <a:schemeClr val="accent1">
                    <a:lumMod val="50000"/>
                  </a:schemeClr>
                </a:solidFill>
              </a:rPr>
              <a:t>SFHA</a:t>
            </a:r>
            <a:r>
              <a:rPr lang="en-US" sz="1600" dirty="0"/>
              <a:t/>
            </a:r>
            <a:br>
              <a:rPr lang="en-US" sz="1600" dirty="0"/>
            </a:br>
            <a:endParaRPr lang="en-US" sz="1600" dirty="0"/>
          </a:p>
          <a:p>
            <a:pPr marL="285750" indent="-285750">
              <a:buFont typeface="Arial" panose="020B0604020202020204" pitchFamily="34" charset="0"/>
              <a:buChar char="•"/>
            </a:pPr>
            <a:r>
              <a:rPr lang="en-US" sz="1600" b="1" dirty="0"/>
              <a:t>13,996 structures </a:t>
            </a:r>
            <a:r>
              <a:rPr lang="en-US" sz="1600" dirty="0"/>
              <a:t>in </a:t>
            </a:r>
            <a:r>
              <a:rPr lang="en-US" sz="1600" b="1" dirty="0">
                <a:solidFill>
                  <a:schemeClr val="accent1">
                    <a:lumMod val="50000"/>
                  </a:schemeClr>
                </a:solidFill>
              </a:rPr>
              <a:t>“High-Risk” Advisory </a:t>
            </a:r>
            <a:r>
              <a:rPr lang="en-US" sz="1600" dirty="0"/>
              <a:t>(Orange Zones)</a:t>
            </a:r>
            <a:br>
              <a:rPr lang="en-US" sz="1600" dirty="0"/>
            </a:br>
            <a:endParaRPr lang="en-US" sz="1600" dirty="0"/>
          </a:p>
          <a:p>
            <a:pPr marL="285750" indent="-285750">
              <a:buFont typeface="Arial" panose="020B0604020202020204" pitchFamily="34" charset="0"/>
              <a:buChar char="•"/>
            </a:pPr>
            <a:r>
              <a:rPr lang="en-US" sz="1600" b="1" dirty="0"/>
              <a:t>354 Essential Facilities </a:t>
            </a:r>
            <a:r>
              <a:rPr lang="en-US" sz="1600" dirty="0"/>
              <a:t>in </a:t>
            </a:r>
            <a:r>
              <a:rPr lang="en-US" sz="1600" b="1" dirty="0">
                <a:solidFill>
                  <a:schemeClr val="accent1">
                    <a:lumMod val="50000"/>
                  </a:schemeClr>
                </a:solidFill>
              </a:rPr>
              <a:t>High-Risk Flood Zones</a:t>
            </a:r>
            <a:br>
              <a:rPr lang="en-US" sz="1600" b="1" dirty="0">
                <a:solidFill>
                  <a:schemeClr val="accent1">
                    <a:lumMod val="50000"/>
                  </a:schemeClr>
                </a:solidFill>
              </a:rPr>
            </a:br>
            <a:r>
              <a:rPr lang="en-US" sz="1400" dirty="0"/>
              <a:t>(K-12 Schools, 911 Centers, Police/Fire Stations Depts., Hospitals, Nursing Homes)</a:t>
            </a:r>
            <a:r>
              <a:rPr lang="en-US" sz="1600" dirty="0"/>
              <a:t/>
            </a:r>
            <a:br>
              <a:rPr lang="en-US" sz="1600" dirty="0"/>
            </a:br>
            <a:r>
              <a:rPr lang="en-US" sz="1600" dirty="0"/>
              <a:t> </a:t>
            </a:r>
          </a:p>
          <a:p>
            <a:pPr marL="285750" indent="-285750">
              <a:buFont typeface="Arial" panose="020B0604020202020204" pitchFamily="34" charset="0"/>
              <a:buChar char="•"/>
            </a:pPr>
            <a:r>
              <a:rPr lang="en-US" sz="1600" b="1" dirty="0"/>
              <a:t>38 Essential Facilities </a:t>
            </a:r>
            <a:r>
              <a:rPr lang="en-US" sz="1600" dirty="0"/>
              <a:t>in </a:t>
            </a:r>
            <a:r>
              <a:rPr lang="en-US" sz="1600" b="1" dirty="0">
                <a:solidFill>
                  <a:schemeClr val="accent1">
                    <a:lumMod val="50000"/>
                  </a:schemeClr>
                </a:solidFill>
              </a:rPr>
              <a:t>Regulatory Floodway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a:t>503 Essential Facilities </a:t>
            </a:r>
            <a:r>
              <a:rPr lang="en-US" sz="1600" dirty="0"/>
              <a:t>total in both </a:t>
            </a:r>
            <a:r>
              <a:rPr lang="en-US" sz="1600" b="1" dirty="0">
                <a:solidFill>
                  <a:schemeClr val="accent1">
                    <a:lumMod val="50000"/>
                  </a:schemeClr>
                </a:solidFill>
              </a:rPr>
              <a:t>high and moderate risk floodplains</a:t>
            </a:r>
          </a:p>
        </p:txBody>
      </p:sp>
      <p:sp>
        <p:nvSpPr>
          <p:cNvPr id="7" name="TextBox 6"/>
          <p:cNvSpPr txBox="1"/>
          <p:nvPr/>
        </p:nvSpPr>
        <p:spPr>
          <a:xfrm>
            <a:off x="3286824" y="1162969"/>
            <a:ext cx="2339652" cy="3077766"/>
          </a:xfrm>
          <a:prstGeom prst="rect">
            <a:avLst/>
          </a:prstGeom>
          <a:solidFill>
            <a:schemeClr val="bg1">
              <a:lumMod val="95000"/>
            </a:schemeClr>
          </a:solidFill>
        </p:spPr>
        <p:txBody>
          <a:bodyPr wrap="square" rtlCol="0">
            <a:spAutoFit/>
          </a:bodyPr>
          <a:lstStyle/>
          <a:p>
            <a:pPr algn="ctr"/>
            <a:r>
              <a:rPr lang="en-US" u="sng" dirty="0"/>
              <a:t>Buildings</a:t>
            </a:r>
            <a:br>
              <a:rPr lang="en-US" u="sng" dirty="0"/>
            </a:br>
            <a:r>
              <a:rPr lang="en-US" u="sng" dirty="0"/>
              <a:t> Pre-FIRM/Post-FIRM</a:t>
            </a:r>
          </a:p>
          <a:p>
            <a:pPr algn="ctr"/>
            <a:endParaRPr lang="en-US" u="sng" dirty="0"/>
          </a:p>
          <a:p>
            <a:pPr marL="285750" indent="-285750">
              <a:buFont typeface="Arial" panose="020B0604020202020204" pitchFamily="34" charset="0"/>
              <a:buChar char="•"/>
            </a:pPr>
            <a:r>
              <a:rPr lang="en-US" sz="1600" b="1" dirty="0"/>
              <a:t>67% are Pre-FIRM (majority)</a:t>
            </a:r>
          </a:p>
          <a:p>
            <a:endParaRPr lang="en-US" sz="1600" dirty="0"/>
          </a:p>
          <a:p>
            <a:pPr marL="285750" indent="-285750">
              <a:buFont typeface="Arial" panose="020B0604020202020204" pitchFamily="34" charset="0"/>
              <a:buChar char="•"/>
            </a:pPr>
            <a:r>
              <a:rPr lang="en-US" sz="1600" dirty="0"/>
              <a:t>26% are Post-FIRM</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7% are unknown</a:t>
            </a:r>
            <a:br>
              <a:rPr lang="en-US" sz="1600" dirty="0"/>
            </a:br>
            <a:endParaRPr lang="en-US" sz="1600" dirty="0"/>
          </a:p>
          <a:p>
            <a:pPr algn="ctr"/>
            <a:r>
              <a:rPr lang="en-US" sz="1400" i="1" dirty="0"/>
              <a:t>Based on </a:t>
            </a:r>
            <a:r>
              <a:rPr lang="en-US" sz="1400" b="1" i="1" dirty="0"/>
              <a:t>Building Year </a:t>
            </a:r>
            <a:r>
              <a:rPr lang="en-US" sz="1400" i="1" dirty="0"/>
              <a:t>of assessment data</a:t>
            </a:r>
          </a:p>
        </p:txBody>
      </p:sp>
      <p:sp>
        <p:nvSpPr>
          <p:cNvPr id="8" name="Title 1">
            <a:extLst>
              <a:ext uri="{FF2B5EF4-FFF2-40B4-BE49-F238E27FC236}">
                <a16:creationId xmlns:a16="http://schemas.microsoft.com/office/drawing/2014/main" id="{CD340F2B-1A30-4358-8A11-504A93B07B97}"/>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Building Inventory</a:t>
            </a:r>
          </a:p>
        </p:txBody>
      </p:sp>
      <p:graphicFrame>
        <p:nvGraphicFramePr>
          <p:cNvPr id="9" name="Table 8">
            <a:extLst>
              <a:ext uri="{FF2B5EF4-FFF2-40B4-BE49-F238E27FC236}">
                <a16:creationId xmlns:a16="http://schemas.microsoft.com/office/drawing/2014/main" id="{D608E510-743D-4ADA-9815-367473FEC1D5}"/>
              </a:ext>
            </a:extLst>
          </p:cNvPr>
          <p:cNvGraphicFramePr>
            <a:graphicFrameLocks noGrp="1"/>
          </p:cNvGraphicFramePr>
          <p:nvPr>
            <p:extLst>
              <p:ext uri="{D42A27DB-BD31-4B8C-83A1-F6EECF244321}">
                <p14:modId xmlns:p14="http://schemas.microsoft.com/office/powerpoint/2010/main" val="1165544131"/>
              </p:ext>
            </p:extLst>
          </p:nvPr>
        </p:nvGraphicFramePr>
        <p:xfrm>
          <a:off x="6008176" y="1176764"/>
          <a:ext cx="2736337" cy="5004644"/>
        </p:xfrm>
        <a:graphic>
          <a:graphicData uri="http://schemas.openxmlformats.org/drawingml/2006/table">
            <a:tbl>
              <a:tblPr/>
              <a:tblGrid>
                <a:gridCol w="1738981">
                  <a:extLst>
                    <a:ext uri="{9D8B030D-6E8A-4147-A177-3AD203B41FA5}">
                      <a16:colId xmlns:a16="http://schemas.microsoft.com/office/drawing/2014/main" val="2706818897"/>
                    </a:ext>
                  </a:extLst>
                </a:gridCol>
                <a:gridCol w="997356">
                  <a:extLst>
                    <a:ext uri="{9D8B030D-6E8A-4147-A177-3AD203B41FA5}">
                      <a16:colId xmlns:a16="http://schemas.microsoft.com/office/drawing/2014/main" val="2209008092"/>
                    </a:ext>
                  </a:extLst>
                </a:gridCol>
              </a:tblGrid>
              <a:tr h="438984">
                <a:tc>
                  <a:txBody>
                    <a:bodyPr/>
                    <a:lstStyle/>
                    <a:p>
                      <a:pPr algn="ctr" fontAlgn="ctr"/>
                      <a:r>
                        <a:rPr lang="en-US" sz="1400" b="1" i="0" u="none" strike="noStrike">
                          <a:solidFill>
                            <a:srgbClr val="000000"/>
                          </a:solidFill>
                          <a:effectLst/>
                          <a:latin typeface="Calibri" panose="020F0502020204030204" pitchFamily="34" charset="0"/>
                        </a:rPr>
                        <a:t>Community</a:t>
                      </a:r>
                      <a:endParaRPr lang="en-US" sz="1400" b="1" i="0" u="none" strike="noStrike" dirty="0">
                        <a:solidFill>
                          <a:srgbClr val="000000"/>
                        </a:solidFill>
                        <a:effectLst/>
                        <a:latin typeface="Calibri" panose="020F0502020204030204" pitchFamily="34" charset="0"/>
                      </a:endParaRPr>
                    </a:p>
                  </a:txBody>
                  <a:tcPr marL="10975" marR="10975" marT="109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400" b="1" i="0" u="none" strike="noStrike" dirty="0">
                          <a:solidFill>
                            <a:srgbClr val="000000"/>
                          </a:solidFill>
                          <a:effectLst/>
                          <a:latin typeface="Calibri" panose="020F0502020204030204" pitchFamily="34" charset="0"/>
                        </a:rPr>
                        <a:t>Buildings in SFHA</a:t>
                      </a:r>
                    </a:p>
                  </a:txBody>
                  <a:tcPr marL="10975" marR="10975" marT="109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865059175"/>
                  </a:ext>
                </a:extLst>
              </a:tr>
              <a:tr h="219493">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Kanawha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8,890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62733171"/>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Logan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5,247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39680797"/>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Mingo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3,393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11580164"/>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Boone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3,313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56800087"/>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Wheeling**</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2,836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24596908"/>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Lincoln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2,563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85051734"/>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McDowell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2,408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99038203"/>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Raleigh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2,252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81130084"/>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Mercer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2,233</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23679623"/>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Wyoming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2,226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43167168"/>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Wayne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2,221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98108858"/>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Putnam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1,902</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30169688"/>
                  </a:ext>
                </a:extLst>
              </a:tr>
              <a:tr h="219493">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Cabell County*</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1,887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80753437"/>
                  </a:ext>
                </a:extLst>
              </a:tr>
              <a:tr h="219493">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Charleston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1,872</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4075001"/>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Wood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1,562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7637034"/>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1,528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44214105"/>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Randolph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1,268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67078469"/>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1,182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09561503"/>
                  </a:ext>
                </a:extLst>
              </a:tr>
              <a:tr h="219493">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Marion County*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1,162</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27332797"/>
                  </a:ext>
                </a:extLst>
              </a:tr>
              <a:tr h="219493">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Huntington**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5691206"/>
                  </a:ext>
                </a:extLst>
              </a:tr>
            </a:tbl>
          </a:graphicData>
        </a:graphic>
      </p:graphicFrame>
      <p:sp>
        <p:nvSpPr>
          <p:cNvPr id="10" name="TextBox 9">
            <a:extLst>
              <a:ext uri="{FF2B5EF4-FFF2-40B4-BE49-F238E27FC236}">
                <a16:creationId xmlns:a16="http://schemas.microsoft.com/office/drawing/2014/main" id="{E4936D29-4359-470C-8A44-30CFF49E1B1F}"/>
              </a:ext>
            </a:extLst>
          </p:cNvPr>
          <p:cNvSpPr txBox="1"/>
          <p:nvPr/>
        </p:nvSpPr>
        <p:spPr>
          <a:xfrm>
            <a:off x="6479943" y="6181408"/>
            <a:ext cx="2264569" cy="369332"/>
          </a:xfrm>
          <a:prstGeom prst="rect">
            <a:avLst/>
          </a:prstGeom>
          <a:noFill/>
        </p:spPr>
        <p:txBody>
          <a:bodyPr wrap="square" rtlCol="0">
            <a:spAutoFit/>
          </a:bodyPr>
          <a:lstStyle/>
          <a:p>
            <a:r>
              <a:rPr lang="en-US" dirty="0"/>
              <a:t>Top 20 Communities</a:t>
            </a:r>
          </a:p>
        </p:txBody>
      </p:sp>
      <p:sp>
        <p:nvSpPr>
          <p:cNvPr id="2" name="TextBox 1">
            <a:extLst>
              <a:ext uri="{FF2B5EF4-FFF2-40B4-BE49-F238E27FC236}">
                <a16:creationId xmlns:a16="http://schemas.microsoft.com/office/drawing/2014/main" id="{4C9C9838-6AD2-4969-A9D5-910558DC9EEB}"/>
              </a:ext>
            </a:extLst>
          </p:cNvPr>
          <p:cNvSpPr txBox="1"/>
          <p:nvPr/>
        </p:nvSpPr>
        <p:spPr>
          <a:xfrm>
            <a:off x="3286824" y="4856213"/>
            <a:ext cx="2339652" cy="923330"/>
          </a:xfrm>
          <a:prstGeom prst="rect">
            <a:avLst/>
          </a:prstGeom>
          <a:solidFill>
            <a:schemeClr val="accent1">
              <a:lumMod val="50000"/>
            </a:schemeClr>
          </a:solidFill>
        </p:spPr>
        <p:txBody>
          <a:bodyPr wrap="square" rtlCol="0">
            <a:spAutoFit/>
          </a:bodyPr>
          <a:lstStyle/>
          <a:p>
            <a:pPr algn="ctr"/>
            <a:r>
              <a:rPr lang="en-US" dirty="0">
                <a:solidFill>
                  <a:schemeClr val="bg1"/>
                </a:solidFill>
              </a:rPr>
              <a:t>All ESSENTIAL FACILITIES SHOULD BE FIELD VERIFIED</a:t>
            </a:r>
          </a:p>
        </p:txBody>
      </p:sp>
      <p:sp>
        <p:nvSpPr>
          <p:cNvPr id="3" name="TextBox 2">
            <a:extLst>
              <a:ext uri="{FF2B5EF4-FFF2-40B4-BE49-F238E27FC236}">
                <a16:creationId xmlns:a16="http://schemas.microsoft.com/office/drawing/2014/main" id="{DF1790D6-DF5B-4C41-A991-F1C541E9D4FA}"/>
              </a:ext>
            </a:extLst>
          </p:cNvPr>
          <p:cNvSpPr txBox="1"/>
          <p:nvPr/>
        </p:nvSpPr>
        <p:spPr>
          <a:xfrm>
            <a:off x="6479943" y="6449591"/>
            <a:ext cx="2264570" cy="276999"/>
          </a:xfrm>
          <a:prstGeom prst="rect">
            <a:avLst/>
          </a:prstGeom>
          <a:noFill/>
        </p:spPr>
        <p:txBody>
          <a:bodyPr wrap="square" rtlCol="0">
            <a:spAutoFit/>
          </a:bodyPr>
          <a:lstStyle/>
          <a:p>
            <a:r>
              <a:rPr lang="en-US" sz="1200" dirty="0">
                <a:hlinkClick r:id="rId2"/>
              </a:rPr>
              <a:t>Building Counts by Flood Zone</a:t>
            </a:r>
            <a:endParaRPr lang="en-US" sz="1200" dirty="0"/>
          </a:p>
        </p:txBody>
      </p:sp>
    </p:spTree>
    <p:extLst>
      <p:ext uri="{BB962C8B-B14F-4D97-AF65-F5344CB8AC3E}">
        <p14:creationId xmlns:p14="http://schemas.microsoft.com/office/powerpoint/2010/main" val="923569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Stock in Flood Zones</a:t>
            </a:r>
          </a:p>
        </p:txBody>
      </p:sp>
      <p:sp>
        <p:nvSpPr>
          <p:cNvPr id="21" name="TextBox 20"/>
          <p:cNvSpPr txBox="1"/>
          <p:nvPr/>
        </p:nvSpPr>
        <p:spPr>
          <a:xfrm>
            <a:off x="124488" y="1002544"/>
            <a:ext cx="6179861" cy="738664"/>
          </a:xfrm>
          <a:prstGeom prst="rect">
            <a:avLst/>
          </a:prstGeom>
          <a:solidFill>
            <a:schemeClr val="accent1">
              <a:lumMod val="20000"/>
              <a:lumOff val="80000"/>
            </a:schemeClr>
          </a:solidFill>
        </p:spPr>
        <p:txBody>
          <a:bodyPr wrap="square" rtlCol="0">
            <a:spAutoFit/>
          </a:bodyPr>
          <a:lstStyle/>
          <a:p>
            <a:r>
              <a:rPr lang="en-US" sz="1400" i="1" dirty="0"/>
              <a:t>Although only 31% of the State has mapped </a:t>
            </a:r>
            <a:r>
              <a:rPr lang="en-US" sz="1400" i="1" dirty="0">
                <a:solidFill>
                  <a:srgbClr val="C00000"/>
                </a:solidFill>
              </a:rPr>
              <a:t>Detailed Flood Zones </a:t>
            </a:r>
            <a:r>
              <a:rPr lang="en-US" sz="1400" i="1" dirty="0"/>
              <a:t>(AE / AO / AH), the </a:t>
            </a:r>
            <a:r>
              <a:rPr lang="en-US" sz="1400" i="1" dirty="0">
                <a:solidFill>
                  <a:srgbClr val="C00000"/>
                </a:solidFill>
              </a:rPr>
              <a:t>Detailed Flood Zones </a:t>
            </a:r>
            <a:r>
              <a:rPr lang="en-US" sz="1400" i="1" dirty="0"/>
              <a:t>contain 65% of the Building Stock Located in SFHA.  Most of the buildings are in mapped </a:t>
            </a:r>
            <a:r>
              <a:rPr lang="en-US" sz="1400" i="1" dirty="0">
                <a:solidFill>
                  <a:srgbClr val="C00000"/>
                </a:solidFill>
              </a:rPr>
              <a:t>Detailed Flood Zones</a:t>
            </a:r>
            <a:r>
              <a:rPr lang="en-US" sz="1400" i="1" dirty="0"/>
              <a:t>.</a:t>
            </a:r>
          </a:p>
        </p:txBody>
      </p:sp>
      <p:sp>
        <p:nvSpPr>
          <p:cNvPr id="5" name="TextBox 4"/>
          <p:cNvSpPr txBox="1"/>
          <p:nvPr/>
        </p:nvSpPr>
        <p:spPr>
          <a:xfrm>
            <a:off x="6452896" y="1004090"/>
            <a:ext cx="2569806" cy="1000274"/>
          </a:xfrm>
          <a:prstGeom prst="rect">
            <a:avLst/>
          </a:prstGeom>
          <a:solidFill>
            <a:schemeClr val="accent2">
              <a:lumMod val="40000"/>
              <a:lumOff val="60000"/>
            </a:schemeClr>
          </a:solidFill>
        </p:spPr>
        <p:txBody>
          <a:bodyPr wrap="square" rtlCol="0">
            <a:spAutoFit/>
          </a:bodyPr>
          <a:lstStyle/>
          <a:p>
            <a:pPr algn="ctr"/>
            <a:r>
              <a:rPr lang="en-US" sz="1700" b="1" dirty="0"/>
              <a:t>FLOOD HAZARD ZONES</a:t>
            </a:r>
            <a:endParaRPr lang="en-US" sz="1600" dirty="0">
              <a:solidFill>
                <a:schemeClr val="tx1">
                  <a:lumMod val="95000"/>
                  <a:lumOff val="5000"/>
                </a:schemeClr>
              </a:solidFill>
            </a:endParaRPr>
          </a:p>
          <a:p>
            <a:pPr marL="285750" indent="-285750">
              <a:buFont typeface="Arial" panose="020B0604020202020204" pitchFamily="34" charset="0"/>
              <a:buChar char="•"/>
            </a:pPr>
            <a:r>
              <a:rPr lang="en-US" sz="1400" dirty="0">
                <a:solidFill>
                  <a:schemeClr val="tx1">
                    <a:lumMod val="65000"/>
                    <a:lumOff val="35000"/>
                  </a:schemeClr>
                </a:solidFill>
              </a:rPr>
              <a:t>Stream Miles Length</a:t>
            </a:r>
          </a:p>
          <a:p>
            <a:pPr marL="285750" indent="-285750">
              <a:buFont typeface="Arial" panose="020B0604020202020204" pitchFamily="34" charset="0"/>
              <a:buChar char="•"/>
            </a:pPr>
            <a:r>
              <a:rPr lang="en-US" sz="1400" dirty="0">
                <a:solidFill>
                  <a:schemeClr val="accent1">
                    <a:lumMod val="75000"/>
                  </a:schemeClr>
                </a:solidFill>
              </a:rPr>
              <a:t>69% Approximate A</a:t>
            </a:r>
            <a:endParaRPr lang="en-US" sz="1400" dirty="0"/>
          </a:p>
          <a:p>
            <a:pPr marL="285750" indent="-285750">
              <a:buFont typeface="Arial" panose="020B0604020202020204" pitchFamily="34" charset="0"/>
              <a:buChar char="•"/>
            </a:pPr>
            <a:r>
              <a:rPr lang="en-US" sz="1400" dirty="0">
                <a:solidFill>
                  <a:srgbClr val="C00000"/>
                </a:solidFill>
              </a:rPr>
              <a:t>31% Detailed Zones</a:t>
            </a:r>
          </a:p>
        </p:txBody>
      </p:sp>
      <p:sp>
        <p:nvSpPr>
          <p:cNvPr id="11" name="TextBox 10"/>
          <p:cNvSpPr txBox="1"/>
          <p:nvPr/>
        </p:nvSpPr>
        <p:spPr>
          <a:xfrm>
            <a:off x="6452896" y="2139246"/>
            <a:ext cx="2569806" cy="1215717"/>
          </a:xfrm>
          <a:prstGeom prst="rect">
            <a:avLst/>
          </a:prstGeom>
          <a:solidFill>
            <a:schemeClr val="accent2">
              <a:lumMod val="40000"/>
              <a:lumOff val="60000"/>
            </a:schemeClr>
          </a:solidFill>
        </p:spPr>
        <p:txBody>
          <a:bodyPr wrap="square" rtlCol="0">
            <a:spAutoFit/>
          </a:bodyPr>
          <a:lstStyle/>
          <a:p>
            <a:pPr algn="ctr"/>
            <a:r>
              <a:rPr lang="en-US" sz="1700" b="1" dirty="0"/>
              <a:t>Special Flood Hazard Area</a:t>
            </a:r>
          </a:p>
          <a:p>
            <a:pPr marL="285750" indent="-285750">
              <a:buFont typeface="Arial" panose="020B0604020202020204" pitchFamily="34" charset="0"/>
              <a:buChar char="•"/>
            </a:pPr>
            <a:r>
              <a:rPr lang="en-US" sz="1400" dirty="0">
                <a:solidFill>
                  <a:schemeClr val="tx1">
                    <a:lumMod val="65000"/>
                    <a:lumOff val="35000"/>
                  </a:schemeClr>
                </a:solidFill>
              </a:rPr>
              <a:t>84,351 buildings</a:t>
            </a:r>
          </a:p>
          <a:p>
            <a:pPr marL="285750" indent="-285750">
              <a:buFont typeface="Arial" panose="020B0604020202020204" pitchFamily="34" charset="0"/>
              <a:buChar char="•"/>
            </a:pPr>
            <a:r>
              <a:rPr lang="en-US" sz="1400" dirty="0">
                <a:solidFill>
                  <a:schemeClr val="accent1">
                    <a:lumMod val="75000"/>
                  </a:schemeClr>
                </a:solidFill>
              </a:rPr>
              <a:t>35% in Approximate Zone A</a:t>
            </a:r>
          </a:p>
          <a:p>
            <a:pPr marL="285750" indent="-285750">
              <a:buFont typeface="Arial" panose="020B0604020202020204" pitchFamily="34" charset="0"/>
              <a:buChar char="•"/>
            </a:pPr>
            <a:r>
              <a:rPr lang="en-US" sz="1400" dirty="0">
                <a:solidFill>
                  <a:srgbClr val="C00000"/>
                </a:solidFill>
              </a:rPr>
              <a:t>65%  in Detailed Zone AE (9% in Regulatory Floodway)</a:t>
            </a:r>
          </a:p>
        </p:txBody>
      </p:sp>
      <p:sp>
        <p:nvSpPr>
          <p:cNvPr id="13" name="TextBox 12"/>
          <p:cNvSpPr txBox="1"/>
          <p:nvPr/>
        </p:nvSpPr>
        <p:spPr>
          <a:xfrm>
            <a:off x="6452896" y="5131404"/>
            <a:ext cx="2569806" cy="1585049"/>
          </a:xfrm>
          <a:prstGeom prst="rect">
            <a:avLst/>
          </a:prstGeom>
          <a:solidFill>
            <a:srgbClr val="FBFEE6"/>
          </a:solidFill>
        </p:spPr>
        <p:txBody>
          <a:bodyPr wrap="square" rtlCol="0">
            <a:spAutoFit/>
          </a:bodyPr>
          <a:lstStyle/>
          <a:p>
            <a:pPr algn="ctr"/>
            <a:r>
              <a:rPr lang="en-US" sz="1700" b="1" dirty="0"/>
              <a:t>BUILDINGS IN SHADED X</a:t>
            </a:r>
            <a:endParaRPr lang="en-US" sz="1700" u="sng" dirty="0"/>
          </a:p>
          <a:p>
            <a:pPr marL="285750" indent="-285750">
              <a:buFont typeface="Arial" panose="020B0604020202020204" pitchFamily="34" charset="0"/>
              <a:buChar char="•"/>
            </a:pPr>
            <a:r>
              <a:rPr lang="en-US" sz="1600" dirty="0">
                <a:solidFill>
                  <a:schemeClr val="tx1">
                    <a:lumMod val="65000"/>
                    <a:lumOff val="35000"/>
                  </a:schemeClr>
                </a:solidFill>
              </a:rPr>
              <a:t>Moderate Risk</a:t>
            </a:r>
          </a:p>
          <a:p>
            <a:pPr marL="285750" indent="-285750">
              <a:buFont typeface="Arial" panose="020B0604020202020204" pitchFamily="34" charset="0"/>
              <a:buChar char="•"/>
            </a:pPr>
            <a:r>
              <a:rPr lang="en-US" sz="1600" dirty="0">
                <a:solidFill>
                  <a:schemeClr val="tx1">
                    <a:lumMod val="65000"/>
                    <a:lumOff val="35000"/>
                  </a:schemeClr>
                </a:solidFill>
              </a:rPr>
              <a:t>44,415 structures in 500-YR floodplains</a:t>
            </a:r>
          </a:p>
          <a:p>
            <a:pPr marL="285750" indent="-285750">
              <a:buFont typeface="Arial" panose="020B0604020202020204" pitchFamily="34" charset="0"/>
              <a:buChar char="•"/>
            </a:pPr>
            <a:r>
              <a:rPr lang="en-US" sz="1600" dirty="0">
                <a:solidFill>
                  <a:schemeClr val="tx1">
                    <a:lumMod val="65000"/>
                    <a:lumOff val="35000"/>
                  </a:schemeClr>
                </a:solidFill>
              </a:rPr>
              <a:t>9,718 structures in Levee Protected Zones</a:t>
            </a:r>
          </a:p>
        </p:txBody>
      </p:sp>
      <p:sp>
        <p:nvSpPr>
          <p:cNvPr id="19" name="TextBox 18"/>
          <p:cNvSpPr txBox="1"/>
          <p:nvPr/>
        </p:nvSpPr>
        <p:spPr>
          <a:xfrm>
            <a:off x="6452896" y="3577833"/>
            <a:ext cx="2569806" cy="1477328"/>
          </a:xfrm>
          <a:prstGeom prst="rect">
            <a:avLst/>
          </a:prstGeom>
          <a:solidFill>
            <a:schemeClr val="accent4">
              <a:lumMod val="40000"/>
              <a:lumOff val="60000"/>
            </a:schemeClr>
          </a:solidFill>
        </p:spPr>
        <p:txBody>
          <a:bodyPr wrap="square" rtlCol="0">
            <a:spAutoFit/>
          </a:bodyPr>
          <a:lstStyle/>
          <a:p>
            <a:pPr algn="ctr"/>
            <a:r>
              <a:rPr lang="en-US" sz="1700" b="1" dirty="0"/>
              <a:t>BUILDINGS IN NON-REGULATORY ZONES </a:t>
            </a:r>
          </a:p>
          <a:p>
            <a:pPr marL="285750" indent="-285750">
              <a:buFont typeface="Arial" panose="020B0604020202020204" pitchFamily="34" charset="0"/>
              <a:buChar char="•"/>
            </a:pPr>
            <a:r>
              <a:rPr lang="en-US" sz="1400" dirty="0">
                <a:solidFill>
                  <a:schemeClr val="tx1">
                    <a:lumMod val="65000"/>
                    <a:lumOff val="35000"/>
                  </a:schemeClr>
                </a:solidFill>
              </a:rPr>
              <a:t>13,966 Structures (14%) mapped in High-Risk Zone Advisory A / AE </a:t>
            </a:r>
          </a:p>
          <a:p>
            <a:pPr marL="285750" indent="-285750">
              <a:buFont typeface="Arial" panose="020B0604020202020204" pitchFamily="34" charset="0"/>
              <a:buChar char="•"/>
            </a:pPr>
            <a:r>
              <a:rPr lang="en-US" sz="1400" dirty="0" smtClean="0">
                <a:solidFill>
                  <a:schemeClr val="tx1">
                    <a:lumMod val="65000"/>
                    <a:lumOff val="35000"/>
                  </a:schemeClr>
                </a:solidFill>
              </a:rPr>
              <a:t>98,317 </a:t>
            </a:r>
            <a:r>
              <a:rPr lang="en-US" sz="1400" dirty="0">
                <a:solidFill>
                  <a:schemeClr val="tx1">
                    <a:lumMod val="65000"/>
                    <a:lumOff val="35000"/>
                  </a:schemeClr>
                </a:solidFill>
              </a:rPr>
              <a:t>Total High-Risk</a:t>
            </a:r>
          </a:p>
        </p:txBody>
      </p:sp>
      <p:pic>
        <p:nvPicPr>
          <p:cNvPr id="2" name="Picture 1"/>
          <p:cNvPicPr>
            <a:picLocks noChangeAspect="1"/>
          </p:cNvPicPr>
          <p:nvPr/>
        </p:nvPicPr>
        <p:blipFill>
          <a:blip r:embed="rId3"/>
          <a:stretch>
            <a:fillRect/>
          </a:stretch>
        </p:blipFill>
        <p:spPr>
          <a:xfrm>
            <a:off x="124489" y="1892730"/>
            <a:ext cx="6145278" cy="4715585"/>
          </a:xfrm>
          <a:prstGeom prst="rect">
            <a:avLst/>
          </a:prstGeom>
        </p:spPr>
      </p:pic>
      <p:sp>
        <p:nvSpPr>
          <p:cNvPr id="4" name="TextBox 3">
            <a:hlinkClick r:id="rId4"/>
            <a:extLst>
              <a:ext uri="{FF2B5EF4-FFF2-40B4-BE49-F238E27FC236}">
                <a16:creationId xmlns:a16="http://schemas.microsoft.com/office/drawing/2014/main" id="{01DC8F0A-C38D-4905-A02C-2BFC216773A8}"/>
              </a:ext>
            </a:extLst>
          </p:cNvPr>
          <p:cNvSpPr txBox="1"/>
          <p:nvPr/>
        </p:nvSpPr>
        <p:spPr>
          <a:xfrm>
            <a:off x="298938" y="6233746"/>
            <a:ext cx="923193"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161558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Potential Detailed Flood Studies</a:t>
            </a:r>
          </a:p>
        </p:txBody>
      </p:sp>
      <p:pic>
        <p:nvPicPr>
          <p:cNvPr id="6146" name="Picture 1">
            <a:extLst>
              <a:ext uri="{FF2B5EF4-FFF2-40B4-BE49-F238E27FC236}">
                <a16:creationId xmlns:a16="http://schemas.microsoft.com/office/drawing/2014/main" id="{98259ECA-3BC2-4052-B1FC-A570656F6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582" y="1011976"/>
            <a:ext cx="7555132" cy="584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D861F1F-0B11-460C-B261-ED665C3C7562}"/>
              </a:ext>
            </a:extLst>
          </p:cNvPr>
          <p:cNvSpPr txBox="1"/>
          <p:nvPr/>
        </p:nvSpPr>
        <p:spPr>
          <a:xfrm>
            <a:off x="274906" y="1011976"/>
            <a:ext cx="4206240" cy="1600438"/>
          </a:xfrm>
          <a:prstGeom prst="rect">
            <a:avLst/>
          </a:prstGeom>
          <a:solidFill>
            <a:schemeClr val="accent1">
              <a:lumMod val="20000"/>
              <a:lumOff val="80000"/>
            </a:schemeClr>
          </a:solidFill>
        </p:spPr>
        <p:txBody>
          <a:bodyPr wrap="square">
            <a:spAutoFit/>
          </a:bodyPr>
          <a:lstStyle/>
          <a:p>
            <a:pPr marL="0" marR="0">
              <a:spcBef>
                <a:spcPts val="0"/>
              </a:spcBef>
              <a:spcAft>
                <a:spcPts val="0"/>
              </a:spcAft>
            </a:pPr>
            <a:r>
              <a:rPr lang="en-US" sz="1400" i="1" dirty="0">
                <a:effectLst/>
                <a:latin typeface="Calibri" panose="020F0502020204030204" pitchFamily="34" charset="0"/>
                <a:ea typeface="Calibri" panose="020F0502020204030204" pitchFamily="34" charset="0"/>
              </a:rPr>
              <a:t>Objective:</a:t>
            </a:r>
            <a:r>
              <a:rPr lang="en-US" sz="1400" dirty="0">
                <a:effectLst/>
                <a:latin typeface="Calibri" panose="020F0502020204030204" pitchFamily="34" charset="0"/>
                <a:ea typeface="Calibri" panose="020F0502020204030204" pitchFamily="34" charset="0"/>
              </a:rPr>
              <a:t>  Evaluate potential Approximate A Zone rivers/streams for more comprehensive Detailed Flood Studies where clusters of buildings with high damage potential exist.  The cluster analysis identifies a higher density (or higher development) of structures located in the Approximate A Zone.  Refer to </a:t>
            </a:r>
            <a:r>
              <a:rPr lang="en-US" sz="1400" dirty="0">
                <a:effectLst/>
                <a:latin typeface="Calibri" panose="020F0502020204030204" pitchFamily="34" charset="0"/>
                <a:ea typeface="Calibri" panose="020F0502020204030204" pitchFamily="34" charset="0"/>
                <a:hlinkClick r:id="rId4"/>
              </a:rPr>
              <a:t>Zone A Cluster Analysis </a:t>
            </a:r>
            <a:r>
              <a:rPr lang="en-US" sz="1400" dirty="0">
                <a:effectLst/>
                <a:latin typeface="Calibri" panose="020F0502020204030204" pitchFamily="34" charset="0"/>
                <a:ea typeface="Calibri" panose="020F0502020204030204" pitchFamily="34" charset="0"/>
              </a:rPr>
              <a:t>for more information.</a:t>
            </a:r>
          </a:p>
        </p:txBody>
      </p:sp>
      <p:sp>
        <p:nvSpPr>
          <p:cNvPr id="4" name="TextBox 3">
            <a:extLst>
              <a:ext uri="{FF2B5EF4-FFF2-40B4-BE49-F238E27FC236}">
                <a16:creationId xmlns:a16="http://schemas.microsoft.com/office/drawing/2014/main" id="{3723ED4B-6BD8-433C-90FB-22692167911F}"/>
              </a:ext>
            </a:extLst>
          </p:cNvPr>
          <p:cNvSpPr txBox="1"/>
          <p:nvPr/>
        </p:nvSpPr>
        <p:spPr>
          <a:xfrm>
            <a:off x="6550269" y="6444761"/>
            <a:ext cx="2112303" cy="276999"/>
          </a:xfrm>
          <a:prstGeom prst="rect">
            <a:avLst/>
          </a:prstGeom>
          <a:noFill/>
        </p:spPr>
        <p:txBody>
          <a:bodyPr wrap="square" rtlCol="0">
            <a:spAutoFit/>
          </a:bodyPr>
          <a:lstStyle/>
          <a:p>
            <a:r>
              <a:rPr lang="en-US" sz="1200" dirty="0">
                <a:hlinkClick r:id="rId4"/>
              </a:rPr>
              <a:t>Zone A Cluster PDF Tax Maps</a:t>
            </a:r>
            <a:endParaRPr lang="en-US" sz="1200" dirty="0"/>
          </a:p>
        </p:txBody>
      </p:sp>
    </p:spTree>
    <p:extLst>
      <p:ext uri="{BB962C8B-B14F-4D97-AF65-F5344CB8AC3E}">
        <p14:creationId xmlns:p14="http://schemas.microsoft.com/office/powerpoint/2010/main" val="26608110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Potential Detailed Flood Studies</a:t>
            </a:r>
          </a:p>
        </p:txBody>
      </p:sp>
      <p:graphicFrame>
        <p:nvGraphicFramePr>
          <p:cNvPr id="8" name="Table 7">
            <a:extLst>
              <a:ext uri="{FF2B5EF4-FFF2-40B4-BE49-F238E27FC236}">
                <a16:creationId xmlns:a16="http://schemas.microsoft.com/office/drawing/2014/main" id="{4A24941F-45A7-4640-BDB9-17AF60D0B079}"/>
              </a:ext>
            </a:extLst>
          </p:cNvPr>
          <p:cNvGraphicFramePr>
            <a:graphicFrameLocks noGrp="1"/>
          </p:cNvGraphicFramePr>
          <p:nvPr>
            <p:extLst>
              <p:ext uri="{D42A27DB-BD31-4B8C-83A1-F6EECF244321}">
                <p14:modId xmlns:p14="http://schemas.microsoft.com/office/powerpoint/2010/main" val="2981626882"/>
              </p:ext>
            </p:extLst>
          </p:nvPr>
        </p:nvGraphicFramePr>
        <p:xfrm>
          <a:off x="314961" y="1020921"/>
          <a:ext cx="8402321" cy="2478405"/>
        </p:xfrm>
        <a:graphic>
          <a:graphicData uri="http://schemas.openxmlformats.org/drawingml/2006/table">
            <a:tbl>
              <a:tblPr firstRow="1" firstCol="1" bandRow="1"/>
              <a:tblGrid>
                <a:gridCol w="1333341">
                  <a:extLst>
                    <a:ext uri="{9D8B030D-6E8A-4147-A177-3AD203B41FA5}">
                      <a16:colId xmlns:a16="http://schemas.microsoft.com/office/drawing/2014/main" val="1852840183"/>
                    </a:ext>
                  </a:extLst>
                </a:gridCol>
                <a:gridCol w="1812718">
                  <a:extLst>
                    <a:ext uri="{9D8B030D-6E8A-4147-A177-3AD203B41FA5}">
                      <a16:colId xmlns:a16="http://schemas.microsoft.com/office/drawing/2014/main" val="2181019846"/>
                    </a:ext>
                  </a:extLst>
                </a:gridCol>
                <a:gridCol w="1812718">
                  <a:extLst>
                    <a:ext uri="{9D8B030D-6E8A-4147-A177-3AD203B41FA5}">
                      <a16:colId xmlns:a16="http://schemas.microsoft.com/office/drawing/2014/main" val="3728352334"/>
                    </a:ext>
                  </a:extLst>
                </a:gridCol>
                <a:gridCol w="1153468">
                  <a:extLst>
                    <a:ext uri="{9D8B030D-6E8A-4147-A177-3AD203B41FA5}">
                      <a16:colId xmlns:a16="http://schemas.microsoft.com/office/drawing/2014/main" val="736770828"/>
                    </a:ext>
                  </a:extLst>
                </a:gridCol>
                <a:gridCol w="1153468">
                  <a:extLst>
                    <a:ext uri="{9D8B030D-6E8A-4147-A177-3AD203B41FA5}">
                      <a16:colId xmlns:a16="http://schemas.microsoft.com/office/drawing/2014/main" val="1006749091"/>
                    </a:ext>
                  </a:extLst>
                </a:gridCol>
                <a:gridCol w="1136608">
                  <a:extLst>
                    <a:ext uri="{9D8B030D-6E8A-4147-A177-3AD203B41FA5}">
                      <a16:colId xmlns:a16="http://schemas.microsoft.com/office/drawing/2014/main" val="1822597142"/>
                    </a:ext>
                  </a:extLst>
                </a:gridCol>
              </a:tblGrid>
              <a:tr h="200025">
                <a:tc>
                  <a:txBody>
                    <a:bodyPr/>
                    <a:lstStyle/>
                    <a:p>
                      <a:pPr marL="0" marR="0" algn="ctr">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rPr>
                        <a:t>Rank</a:t>
                      </a:r>
                      <a:endParaRPr lang="en-US" sz="14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a:txBody>
                    <a:bodyPr/>
                    <a:lstStyle/>
                    <a:p>
                      <a:pPr marL="0" marR="0" algn="ctr">
                        <a:spcBef>
                          <a:spcPts val="0"/>
                        </a:spcBef>
                        <a:spcAft>
                          <a:spcPts val="0"/>
                        </a:spcAft>
                      </a:pPr>
                      <a:r>
                        <a:rPr lang="en-US" sz="1400" b="1">
                          <a:solidFill>
                            <a:srgbClr val="FFFFFF"/>
                          </a:solidFill>
                          <a:effectLst/>
                          <a:latin typeface="Calibri" panose="020F0502020204030204" pitchFamily="34" charset="0"/>
                          <a:ea typeface="Calibri" panose="020F0502020204030204" pitchFamily="34" charset="0"/>
                        </a:rPr>
                        <a:t>1</a:t>
                      </a:r>
                      <a:endParaRPr lang="en-US" sz="14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a:txBody>
                    <a:bodyPr/>
                    <a:lstStyle/>
                    <a:p>
                      <a:pPr marL="0" marR="0" algn="ctr">
                        <a:spcBef>
                          <a:spcPts val="0"/>
                        </a:spcBef>
                        <a:spcAft>
                          <a:spcPts val="0"/>
                        </a:spcAft>
                      </a:pPr>
                      <a:r>
                        <a:rPr lang="en-US" sz="1400" b="1">
                          <a:solidFill>
                            <a:srgbClr val="FFFFFF"/>
                          </a:solidFill>
                          <a:effectLst/>
                          <a:latin typeface="Calibri" panose="020F0502020204030204" pitchFamily="34" charset="0"/>
                          <a:ea typeface="Calibri" panose="020F0502020204030204" pitchFamily="34" charset="0"/>
                        </a:rPr>
                        <a:t>2</a:t>
                      </a:r>
                      <a:endParaRPr lang="en-US" sz="14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a:txBody>
                    <a:bodyPr/>
                    <a:lstStyle/>
                    <a:p>
                      <a:pPr marL="0" marR="0" algn="ctr">
                        <a:spcBef>
                          <a:spcPts val="0"/>
                        </a:spcBef>
                        <a:spcAft>
                          <a:spcPts val="0"/>
                        </a:spcAft>
                      </a:pPr>
                      <a:r>
                        <a:rPr lang="en-US" sz="1400" b="1">
                          <a:solidFill>
                            <a:srgbClr val="FFFFFF"/>
                          </a:solidFill>
                          <a:effectLst/>
                          <a:latin typeface="Calibri" panose="020F0502020204030204" pitchFamily="34" charset="0"/>
                          <a:ea typeface="Calibri" panose="020F0502020204030204" pitchFamily="34" charset="0"/>
                        </a:rPr>
                        <a:t>3</a:t>
                      </a:r>
                      <a:endParaRPr lang="en-US" sz="14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a:txBody>
                    <a:bodyPr/>
                    <a:lstStyle/>
                    <a:p>
                      <a:pPr marL="0" marR="0" algn="ctr">
                        <a:spcBef>
                          <a:spcPts val="0"/>
                        </a:spcBef>
                        <a:spcAft>
                          <a:spcPts val="0"/>
                        </a:spcAft>
                      </a:pPr>
                      <a:r>
                        <a:rPr lang="en-US" sz="1400" b="1">
                          <a:solidFill>
                            <a:srgbClr val="FFFFFF"/>
                          </a:solidFill>
                          <a:effectLst/>
                          <a:latin typeface="Calibri" panose="020F0502020204030204" pitchFamily="34" charset="0"/>
                          <a:ea typeface="Calibri" panose="020F0502020204030204" pitchFamily="34" charset="0"/>
                        </a:rPr>
                        <a:t>4</a:t>
                      </a:r>
                      <a:endParaRPr lang="en-US" sz="14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a:txBody>
                    <a:bodyPr/>
                    <a:lstStyle/>
                    <a:p>
                      <a:pPr marL="0" marR="0" algn="ctr">
                        <a:spcBef>
                          <a:spcPts val="0"/>
                        </a:spcBef>
                        <a:spcAft>
                          <a:spcPts val="0"/>
                        </a:spcAft>
                      </a:pPr>
                      <a:r>
                        <a:rPr lang="en-US" sz="1400" b="1">
                          <a:solidFill>
                            <a:srgbClr val="FFFFFF"/>
                          </a:solidFill>
                          <a:effectLst/>
                          <a:latin typeface="Calibri" panose="020F0502020204030204" pitchFamily="34" charset="0"/>
                          <a:ea typeface="Calibri" panose="020F0502020204030204" pitchFamily="34" charset="0"/>
                        </a:rPr>
                        <a:t>5</a:t>
                      </a:r>
                      <a:endParaRPr lang="en-US" sz="14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752969770"/>
                  </a:ext>
                </a:extLst>
              </a:tr>
              <a:tr h="190500">
                <a:tc rowSpan="2">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rPr>
                        <a:t>BUILDING COUNT</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b="1" i="1" dirty="0">
                          <a:solidFill>
                            <a:srgbClr val="0070C0"/>
                          </a:solidFill>
                          <a:effectLst/>
                          <a:latin typeface="Calibri" panose="020F0502020204030204" pitchFamily="34" charset="0"/>
                          <a:ea typeface="Calibri" panose="020F0502020204030204" pitchFamily="34" charset="0"/>
                        </a:rPr>
                        <a:t>Buckhannon</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East Fork Twelvepole</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Potomac</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Shenandoah</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Cacapon</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260698406"/>
                  </a:ext>
                </a:extLst>
              </a:tr>
              <a:tr h="200025">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47</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42</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38</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31</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28</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086789892"/>
                  </a:ext>
                </a:extLst>
              </a:tr>
              <a:tr h="190500">
                <a:tc rowSpan="2">
                  <a:txBody>
                    <a:bodyPr/>
                    <a:lstStyle/>
                    <a:p>
                      <a:pPr marL="0" marR="0" algn="ctr">
                        <a:spcBef>
                          <a:spcPts val="0"/>
                        </a:spcBef>
                        <a:spcAft>
                          <a:spcPts val="0"/>
                        </a:spcAft>
                      </a:pPr>
                      <a:r>
                        <a:rPr lang="en-US" sz="1400" b="1">
                          <a:solidFill>
                            <a:srgbClr val="000000"/>
                          </a:solidFill>
                          <a:effectLst/>
                          <a:latin typeface="Calibri" panose="020F0502020204030204" pitchFamily="34" charset="0"/>
                          <a:ea typeface="Calibri" panose="020F0502020204030204" pitchFamily="34" charset="0"/>
                        </a:rPr>
                        <a:t>BUILDING DOLLAR EXPOSURE</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Shenandoah</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dirty="0">
                          <a:solidFill>
                            <a:srgbClr val="0070C0"/>
                          </a:solidFill>
                          <a:effectLst/>
                          <a:latin typeface="Calibri" panose="020F0502020204030204" pitchFamily="34" charset="0"/>
                          <a:ea typeface="Calibri" panose="020F0502020204030204" pitchFamily="34" charset="0"/>
                        </a:rPr>
                        <a:t>Cheat</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Buckhannon</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Tygart Valley</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Potomac</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034026965"/>
                  </a:ext>
                </a:extLst>
              </a:tr>
              <a:tr h="200025">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$10.7M</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$3.1M</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$2.0M</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$2.0M</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$1.9M</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363349719"/>
                  </a:ext>
                </a:extLst>
              </a:tr>
              <a:tr h="190500">
                <a:tc rowSpan="2">
                  <a:txBody>
                    <a:bodyPr/>
                    <a:lstStyle/>
                    <a:p>
                      <a:pPr marL="0" marR="0" algn="ctr">
                        <a:spcBef>
                          <a:spcPts val="0"/>
                        </a:spcBef>
                        <a:spcAft>
                          <a:spcPts val="0"/>
                        </a:spcAft>
                      </a:pPr>
                      <a:r>
                        <a:rPr lang="en-US" sz="1400" b="1">
                          <a:solidFill>
                            <a:srgbClr val="000000"/>
                          </a:solidFill>
                          <a:effectLst/>
                          <a:latin typeface="Calibri" panose="020F0502020204030204" pitchFamily="34" charset="0"/>
                          <a:ea typeface="Calibri" panose="020F0502020204030204" pitchFamily="34" charset="0"/>
                        </a:rPr>
                        <a:t>BUILDING DAMAGE LOSS</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Shenandoah</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Cheat</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dirty="0">
                          <a:solidFill>
                            <a:srgbClr val="0070C0"/>
                          </a:solidFill>
                          <a:effectLst/>
                          <a:latin typeface="Calibri" panose="020F0502020204030204" pitchFamily="34" charset="0"/>
                          <a:ea typeface="Calibri" panose="020F0502020204030204" pitchFamily="34" charset="0"/>
                        </a:rPr>
                        <a:t>Potomac</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Buckhannon</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Tygart Valley</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366488207"/>
                  </a:ext>
                </a:extLst>
              </a:tr>
              <a:tr h="200025">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$5.5M</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$1.7M</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$1.3M</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$1.3M</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$1.3M</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660142185"/>
                  </a:ext>
                </a:extLst>
              </a:tr>
              <a:tr h="381000">
                <a:tc rowSpan="2">
                  <a:txBody>
                    <a:bodyPr/>
                    <a:lstStyle/>
                    <a:p>
                      <a:pPr marL="0" marR="0" algn="ctr">
                        <a:spcBef>
                          <a:spcPts val="0"/>
                        </a:spcBef>
                        <a:spcAft>
                          <a:spcPts val="0"/>
                        </a:spcAft>
                      </a:pPr>
                      <a:r>
                        <a:rPr lang="en-US" sz="1400" b="1">
                          <a:solidFill>
                            <a:srgbClr val="000000"/>
                          </a:solidFill>
                          <a:effectLst/>
                          <a:latin typeface="Calibri" panose="020F0502020204030204" pitchFamily="34" charset="0"/>
                          <a:ea typeface="Calibri" panose="020F0502020204030204" pitchFamily="34" charset="0"/>
                        </a:rPr>
                        <a:t>DAMAGE ≥ 50%</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Buckhannon</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East Fork Twelvepole</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a:solidFill>
                            <a:srgbClr val="0070C0"/>
                          </a:solidFill>
                          <a:effectLst/>
                          <a:latin typeface="Calibri" panose="020F0502020204030204" pitchFamily="34" charset="0"/>
                          <a:ea typeface="Calibri" panose="020F0502020204030204" pitchFamily="34" charset="0"/>
                        </a:rPr>
                        <a:t>Potomac</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dirty="0">
                          <a:solidFill>
                            <a:srgbClr val="0070C0"/>
                          </a:solidFill>
                          <a:effectLst/>
                          <a:latin typeface="Calibri" panose="020F0502020204030204" pitchFamily="34" charset="0"/>
                          <a:ea typeface="Calibri" panose="020F0502020204030204" pitchFamily="34" charset="0"/>
                        </a:rPr>
                        <a:t>Shenandoah</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b="1" i="1" dirty="0">
                          <a:solidFill>
                            <a:srgbClr val="0070C0"/>
                          </a:solidFill>
                          <a:effectLst/>
                          <a:latin typeface="Calibri" panose="020F0502020204030204" pitchFamily="34" charset="0"/>
                          <a:ea typeface="Calibri" panose="020F0502020204030204" pitchFamily="34" charset="0"/>
                        </a:rPr>
                        <a:t>Cacapon</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662691389"/>
                  </a:ext>
                </a:extLst>
              </a:tr>
              <a:tr h="390525">
                <a:tc vMerge="1">
                  <a:txBody>
                    <a:bodyPr/>
                    <a:lstStyle/>
                    <a:p>
                      <a:endParaRPr lang="en-US"/>
                    </a:p>
                  </a:txBody>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44</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38</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35</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25</a:t>
                      </a:r>
                      <a:endParaRPr lang="en-US" sz="14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25</a:t>
                      </a:r>
                      <a:endParaRPr lang="en-US" sz="1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656581567"/>
                  </a:ext>
                </a:extLst>
              </a:tr>
            </a:tbl>
          </a:graphicData>
        </a:graphic>
      </p:graphicFrame>
      <p:sp>
        <p:nvSpPr>
          <p:cNvPr id="12" name="TextBox 11">
            <a:extLst>
              <a:ext uri="{FF2B5EF4-FFF2-40B4-BE49-F238E27FC236}">
                <a16:creationId xmlns:a16="http://schemas.microsoft.com/office/drawing/2014/main" id="{9726D191-08BF-4595-BC11-3B3608C76A88}"/>
              </a:ext>
            </a:extLst>
          </p:cNvPr>
          <p:cNvSpPr txBox="1"/>
          <p:nvPr/>
        </p:nvSpPr>
        <p:spPr>
          <a:xfrm>
            <a:off x="314961" y="3605847"/>
            <a:ext cx="7589519" cy="307777"/>
          </a:xfrm>
          <a:prstGeom prst="rect">
            <a:avLst/>
          </a:prstGeom>
          <a:noFill/>
        </p:spPr>
        <p:txBody>
          <a:bodyPr wrap="square">
            <a:spAutoFit/>
          </a:bodyPr>
          <a:lstStyle/>
          <a:p>
            <a:r>
              <a:rPr lang="en-US" sz="1400" i="1" dirty="0">
                <a:solidFill>
                  <a:schemeClr val="tx2">
                    <a:lumMod val="50000"/>
                  </a:schemeClr>
                </a:solidFill>
                <a:effectLst/>
                <a:latin typeface="Calibri" panose="020F0502020204030204" pitchFamily="34" charset="0"/>
                <a:ea typeface="Calibri" panose="020F0502020204030204" pitchFamily="34" charset="0"/>
              </a:rPr>
              <a:t>Water Depth in Structure ≥ 10 feet:  </a:t>
            </a:r>
            <a:r>
              <a:rPr lang="en-US" sz="1400" dirty="0">
                <a:solidFill>
                  <a:schemeClr val="tx2">
                    <a:lumMod val="50000"/>
                  </a:schemeClr>
                </a:solidFill>
                <a:effectLst/>
                <a:latin typeface="Calibri" panose="020F0502020204030204" pitchFamily="34" charset="0"/>
                <a:ea typeface="Calibri" panose="020F0502020204030204" pitchFamily="34" charset="0"/>
              </a:rPr>
              <a:t>Flooding exceeds entire first floor of non-elevated structures</a:t>
            </a:r>
            <a:endParaRPr lang="en-US" sz="1400" dirty="0">
              <a:solidFill>
                <a:schemeClr val="tx2">
                  <a:lumMod val="50000"/>
                </a:schemeClr>
              </a:solidFill>
            </a:endParaRPr>
          </a:p>
        </p:txBody>
      </p:sp>
      <p:sp>
        <p:nvSpPr>
          <p:cNvPr id="10" name="Rectangle 1">
            <a:extLst>
              <a:ext uri="{FF2B5EF4-FFF2-40B4-BE49-F238E27FC236}">
                <a16:creationId xmlns:a16="http://schemas.microsoft.com/office/drawing/2014/main" id="{267208C5-91B3-4952-BF8D-28985580286B}"/>
              </a:ext>
            </a:extLst>
          </p:cNvPr>
          <p:cNvSpPr>
            <a:spLocks noChangeArrowheads="1"/>
          </p:cNvSpPr>
          <p:nvPr/>
        </p:nvSpPr>
        <p:spPr bwMode="auto">
          <a:xfrm>
            <a:off x="955040" y="6357619"/>
            <a:ext cx="723392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endParaRPr lang="en-US"/>
          </a:p>
        </p:txBody>
      </p:sp>
      <p:sp>
        <p:nvSpPr>
          <p:cNvPr id="11" name="Rectangle 2">
            <a:extLst>
              <a:ext uri="{FF2B5EF4-FFF2-40B4-BE49-F238E27FC236}">
                <a16:creationId xmlns:a16="http://schemas.microsoft.com/office/drawing/2014/main" id="{000D2211-D577-47AC-BA9E-D61565738E9B}"/>
              </a:ext>
            </a:extLst>
          </p:cNvPr>
          <p:cNvSpPr>
            <a:spLocks noChangeArrowheads="1"/>
          </p:cNvSpPr>
          <p:nvPr/>
        </p:nvSpPr>
        <p:spPr bwMode="auto">
          <a:xfrm>
            <a:off x="314961" y="4222969"/>
            <a:ext cx="8402320" cy="45719"/>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883D495-629F-46EF-9303-D58EA6D96649}"/>
              </a:ext>
            </a:extLst>
          </p:cNvPr>
          <p:cNvSpPr>
            <a:spLocks noChangeArrowheads="1"/>
          </p:cNvSpPr>
          <p:nvPr/>
        </p:nvSpPr>
        <p:spPr bwMode="auto">
          <a:xfrm>
            <a:off x="314961" y="6128035"/>
            <a:ext cx="79959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400" b="0" i="1" u="none" strike="noStrike" cap="none" normalizeH="0" baseline="0" dirty="0">
                <a:ln>
                  <a:noFill/>
                </a:ln>
                <a:solidFill>
                  <a:schemeClr val="tx1"/>
                </a:solidFill>
                <a:effectLst/>
                <a:ea typeface="Calibri" panose="020F0502020204030204" pitchFamily="34" charset="0"/>
              </a:rPr>
              <a:t>Highest Building Flood Depth for Approximate A Zone Rivers/Streams (table extract).  </a:t>
            </a:r>
            <a:r>
              <a:rPr kumimoji="0" lang="en-US" altLang="ko-KR" sz="1400" b="0" i="0" u="none" strike="noStrike" cap="none" normalizeH="0" baseline="0" dirty="0">
                <a:ln>
                  <a:noFill/>
                </a:ln>
                <a:solidFill>
                  <a:schemeClr val="tx1"/>
                </a:solidFill>
                <a:effectLst/>
                <a:ea typeface="Calibri" panose="020F0502020204030204" pitchFamily="34" charset="0"/>
              </a:rPr>
              <a:t>Sorted on building flood depth.</a:t>
            </a:r>
            <a:r>
              <a:rPr kumimoji="0" lang="en-US" altLang="ko-KR" sz="1400" b="0" i="1" u="none" strike="noStrike" cap="none" normalizeH="0" baseline="0" dirty="0">
                <a:ln>
                  <a:noFill/>
                </a:ln>
                <a:solidFill>
                  <a:schemeClr val="tx1"/>
                </a:solidFill>
                <a:effectLst/>
                <a:ea typeface="Calibri" panose="020F0502020204030204" pitchFamily="34" charset="0"/>
              </a:rPr>
              <a:t>  </a:t>
            </a:r>
            <a:r>
              <a:rPr kumimoji="0" lang="en-US" altLang="ko-KR" sz="1400" b="0" i="0" u="none" strike="noStrike" cap="none" normalizeH="0" baseline="0" dirty="0">
                <a:ln>
                  <a:noFill/>
                </a:ln>
                <a:solidFill>
                  <a:schemeClr val="tx1"/>
                </a:solidFill>
                <a:effectLst/>
                <a:ea typeface="Calibri" panose="020F0502020204030204" pitchFamily="34" charset="0"/>
              </a:rPr>
              <a:t>Click on Flood Tool map link to view location.</a:t>
            </a:r>
            <a:endParaRPr kumimoji="0" lang="en-US" altLang="ko-KR" sz="1400" b="0" i="0" u="none" strike="noStrike" cap="none" normalizeH="0" baseline="0" dirty="0">
              <a:ln>
                <a:noFill/>
              </a:ln>
              <a:solidFill>
                <a:schemeClr val="tx1"/>
              </a:solidFill>
              <a:effectLst/>
            </a:endParaRPr>
          </a:p>
        </p:txBody>
      </p:sp>
      <p:graphicFrame>
        <p:nvGraphicFramePr>
          <p:cNvPr id="15" name="Table 14">
            <a:extLst>
              <a:ext uri="{FF2B5EF4-FFF2-40B4-BE49-F238E27FC236}">
                <a16:creationId xmlns:a16="http://schemas.microsoft.com/office/drawing/2014/main" id="{93E06F23-E79D-4362-A281-19F94612F7C8}"/>
              </a:ext>
            </a:extLst>
          </p:cNvPr>
          <p:cNvGraphicFramePr>
            <a:graphicFrameLocks noGrp="1"/>
          </p:cNvGraphicFramePr>
          <p:nvPr>
            <p:extLst>
              <p:ext uri="{D42A27DB-BD31-4B8C-83A1-F6EECF244321}">
                <p14:modId xmlns:p14="http://schemas.microsoft.com/office/powerpoint/2010/main" val="2439084390"/>
              </p:ext>
            </p:extLst>
          </p:nvPr>
        </p:nvGraphicFramePr>
        <p:xfrm>
          <a:off x="532130" y="4543622"/>
          <a:ext cx="7886699" cy="1536192"/>
        </p:xfrm>
        <a:graphic>
          <a:graphicData uri="http://schemas.openxmlformats.org/drawingml/2006/table">
            <a:tbl>
              <a:tblPr firstRow="1" firstCol="1" bandRow="1"/>
              <a:tblGrid>
                <a:gridCol w="2035465">
                  <a:extLst>
                    <a:ext uri="{9D8B030D-6E8A-4147-A177-3AD203B41FA5}">
                      <a16:colId xmlns:a16="http://schemas.microsoft.com/office/drawing/2014/main" val="3936401997"/>
                    </a:ext>
                  </a:extLst>
                </a:gridCol>
                <a:gridCol w="906775">
                  <a:extLst>
                    <a:ext uri="{9D8B030D-6E8A-4147-A177-3AD203B41FA5}">
                      <a16:colId xmlns:a16="http://schemas.microsoft.com/office/drawing/2014/main" val="2470427009"/>
                    </a:ext>
                  </a:extLst>
                </a:gridCol>
                <a:gridCol w="741378">
                  <a:extLst>
                    <a:ext uri="{9D8B030D-6E8A-4147-A177-3AD203B41FA5}">
                      <a16:colId xmlns:a16="http://schemas.microsoft.com/office/drawing/2014/main" val="3841310733"/>
                    </a:ext>
                  </a:extLst>
                </a:gridCol>
                <a:gridCol w="1640673">
                  <a:extLst>
                    <a:ext uri="{9D8B030D-6E8A-4147-A177-3AD203B41FA5}">
                      <a16:colId xmlns:a16="http://schemas.microsoft.com/office/drawing/2014/main" val="1445612355"/>
                    </a:ext>
                  </a:extLst>
                </a:gridCol>
                <a:gridCol w="843608">
                  <a:extLst>
                    <a:ext uri="{9D8B030D-6E8A-4147-A177-3AD203B41FA5}">
                      <a16:colId xmlns:a16="http://schemas.microsoft.com/office/drawing/2014/main" val="2837055929"/>
                    </a:ext>
                  </a:extLst>
                </a:gridCol>
                <a:gridCol w="917580">
                  <a:extLst>
                    <a:ext uri="{9D8B030D-6E8A-4147-A177-3AD203B41FA5}">
                      <a16:colId xmlns:a16="http://schemas.microsoft.com/office/drawing/2014/main" val="1217689063"/>
                    </a:ext>
                  </a:extLst>
                </a:gridCol>
                <a:gridCol w="801220">
                  <a:extLst>
                    <a:ext uri="{9D8B030D-6E8A-4147-A177-3AD203B41FA5}">
                      <a16:colId xmlns:a16="http://schemas.microsoft.com/office/drawing/2014/main" val="3449997691"/>
                    </a:ext>
                  </a:extLst>
                </a:gridCol>
              </a:tblGrid>
              <a:tr h="284786">
                <a:tc>
                  <a:txBody>
                    <a:bodyPr/>
                    <a:lstStyle/>
                    <a:p>
                      <a:pPr marL="0" marR="0" algn="ctr">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River/Stream Name</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5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rPr>
                        <a:t>Flood Depth Value (ft.)</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Web Link</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County</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Flood Depth Source</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Hazard Occupancy Code</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Building Exposure ($)</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407396191"/>
                  </a:ext>
                </a:extLst>
              </a:tr>
              <a:tr h="139452">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Shenandoah River</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rPr>
                        <a:t>33.0</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5000"/>
                        </a:lnSpc>
                        <a:spcBef>
                          <a:spcPts val="0"/>
                        </a:spcBef>
                        <a:spcAft>
                          <a:spcPts val="0"/>
                        </a:spcAft>
                      </a:pPr>
                      <a:r>
                        <a:rPr lang="en-US" sz="1200" u="sng">
                          <a:solidFill>
                            <a:srgbClr val="0563C1"/>
                          </a:solidFill>
                          <a:effectLst/>
                          <a:latin typeface="Calibri" panose="020F0502020204030204" pitchFamily="34" charset="0"/>
                          <a:ea typeface="Calibri" panose="020F0502020204030204" pitchFamily="34" charset="0"/>
                          <a:hlinkClick r:id="rId3"/>
                        </a:rPr>
                        <a:t>FT</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JEFFERSON COUNTY</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HEC-RAS</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COM8</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532,300 </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3200924"/>
                  </a:ext>
                </a:extLst>
              </a:tr>
              <a:tr h="139452">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South Branch Potomac </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rPr>
                        <a:t>28.5</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5000"/>
                        </a:lnSpc>
                        <a:spcBef>
                          <a:spcPts val="0"/>
                        </a:spcBef>
                        <a:spcAft>
                          <a:spcPts val="0"/>
                        </a:spcAft>
                      </a:pPr>
                      <a:r>
                        <a:rPr lang="en-US" sz="1200" u="sng">
                          <a:solidFill>
                            <a:srgbClr val="0563C1"/>
                          </a:solidFill>
                          <a:effectLst/>
                          <a:latin typeface="Calibri" panose="020F0502020204030204" pitchFamily="34" charset="0"/>
                          <a:ea typeface="Calibri" panose="020F0502020204030204" pitchFamily="34" charset="0"/>
                          <a:hlinkClick r:id="rId4"/>
                        </a:rPr>
                        <a:t>FT</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HARDY COUNTY</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HEC-RAS</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RES2</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1,710 </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9910549"/>
                  </a:ext>
                </a:extLst>
              </a:tr>
              <a:tr h="139452">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Gauley River</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rPr>
                        <a:t>24.3</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5000"/>
                        </a:lnSpc>
                        <a:spcBef>
                          <a:spcPts val="0"/>
                        </a:spcBef>
                        <a:spcAft>
                          <a:spcPts val="0"/>
                        </a:spcAft>
                      </a:pPr>
                      <a:r>
                        <a:rPr lang="en-US" sz="1200" u="sng">
                          <a:solidFill>
                            <a:srgbClr val="0563C1"/>
                          </a:solidFill>
                          <a:effectLst/>
                          <a:latin typeface="Calibri" panose="020F0502020204030204" pitchFamily="34" charset="0"/>
                          <a:ea typeface="Calibri" panose="020F0502020204030204" pitchFamily="34" charset="0"/>
                          <a:hlinkClick r:id="rId5"/>
                        </a:rPr>
                        <a:t>FT</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FAYETTE COUNTY</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HEC-RAS</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RES1</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9,000 </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049884"/>
                  </a:ext>
                </a:extLst>
              </a:tr>
              <a:tr h="139452">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Beech Fork</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rPr>
                        <a:t>24.2</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5000"/>
                        </a:lnSpc>
                        <a:spcBef>
                          <a:spcPts val="0"/>
                        </a:spcBef>
                        <a:spcAft>
                          <a:spcPts val="0"/>
                        </a:spcAft>
                      </a:pPr>
                      <a:r>
                        <a:rPr lang="en-US" sz="1200" u="sng">
                          <a:solidFill>
                            <a:srgbClr val="0563C1"/>
                          </a:solidFill>
                          <a:effectLst/>
                          <a:latin typeface="Calibri" panose="020F0502020204030204" pitchFamily="34" charset="0"/>
                          <a:ea typeface="Calibri" panose="020F0502020204030204" pitchFamily="34" charset="0"/>
                          <a:hlinkClick r:id="rId6"/>
                        </a:rPr>
                        <a:t>FT</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WAYNE COUNTY</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HEC-RAS</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GOV1</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496,266 </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3439427"/>
                  </a:ext>
                </a:extLst>
              </a:tr>
              <a:tr h="139452">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New River</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rPr>
                        <a:t>20.6</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5000"/>
                        </a:lnSpc>
                        <a:spcBef>
                          <a:spcPts val="0"/>
                        </a:spcBef>
                        <a:spcAft>
                          <a:spcPts val="0"/>
                        </a:spcAft>
                      </a:pPr>
                      <a:r>
                        <a:rPr lang="en-US" sz="1200" u="sng">
                          <a:solidFill>
                            <a:srgbClr val="0563C1"/>
                          </a:solidFill>
                          <a:effectLst/>
                          <a:latin typeface="Calibri" panose="020F0502020204030204" pitchFamily="34" charset="0"/>
                          <a:ea typeface="Calibri" panose="020F0502020204030204" pitchFamily="34" charset="0"/>
                          <a:hlinkClick r:id="rId7"/>
                        </a:rPr>
                        <a:t>FT</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5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rPr>
                        <a:t>FAYETTE COUNTY</a:t>
                      </a:r>
                      <a:endParaRPr lang="en-US" sz="140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HEC-RAS</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RES1</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5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18,100 </a:t>
                      </a:r>
                      <a:endParaRPr lang="en-US" sz="1400" dirty="0">
                        <a:effectLst/>
                        <a:latin typeface="Calibri" panose="020F0502020204030204" pitchFamily="34" charset="0"/>
                        <a:ea typeface="Calibri" panose="020F0502020204030204" pitchFamily="34" charset="0"/>
                      </a:endParaRPr>
                    </a:p>
                  </a:txBody>
                  <a:tcPr marL="62286" marR="622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7996981"/>
                  </a:ext>
                </a:extLst>
              </a:tr>
            </a:tbl>
          </a:graphicData>
        </a:graphic>
      </p:graphicFrame>
      <p:sp>
        <p:nvSpPr>
          <p:cNvPr id="16" name="TextBox 15">
            <a:extLst>
              <a:ext uri="{FF2B5EF4-FFF2-40B4-BE49-F238E27FC236}">
                <a16:creationId xmlns:a16="http://schemas.microsoft.com/office/drawing/2014/main" id="{AE4997C1-F95E-4715-920C-0C7A1E17B292}"/>
              </a:ext>
            </a:extLst>
          </p:cNvPr>
          <p:cNvSpPr txBox="1"/>
          <p:nvPr/>
        </p:nvSpPr>
        <p:spPr>
          <a:xfrm>
            <a:off x="7278956" y="6530479"/>
            <a:ext cx="1820008" cy="276999"/>
          </a:xfrm>
          <a:prstGeom prst="rect">
            <a:avLst/>
          </a:prstGeom>
          <a:noFill/>
        </p:spPr>
        <p:txBody>
          <a:bodyPr wrap="square" rtlCol="0">
            <a:spAutoFit/>
          </a:bodyPr>
          <a:lstStyle/>
          <a:p>
            <a:r>
              <a:rPr lang="en-US" sz="1200" dirty="0">
                <a:hlinkClick r:id="rId8"/>
              </a:rPr>
              <a:t>Zone A Cluster Analysis</a:t>
            </a:r>
            <a:endParaRPr lang="en-US" sz="1200" dirty="0"/>
          </a:p>
        </p:txBody>
      </p:sp>
    </p:spTree>
    <p:extLst>
      <p:ext uri="{BB962C8B-B14F-4D97-AF65-F5344CB8AC3E}">
        <p14:creationId xmlns:p14="http://schemas.microsoft.com/office/powerpoint/2010/main" val="707964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Potential Detailed Flood Studies</a:t>
            </a:r>
          </a:p>
        </p:txBody>
      </p:sp>
      <p:pic>
        <p:nvPicPr>
          <p:cNvPr id="9" name="Picture 8">
            <a:extLst>
              <a:ext uri="{FF2B5EF4-FFF2-40B4-BE49-F238E27FC236}">
                <a16:creationId xmlns:a16="http://schemas.microsoft.com/office/drawing/2014/main" id="{6471A8EA-0D42-4182-A8F0-CAF8328E8EAE}"/>
              </a:ext>
            </a:extLst>
          </p:cNvPr>
          <p:cNvPicPr/>
          <p:nvPr/>
        </p:nvPicPr>
        <p:blipFill>
          <a:blip r:embed="rId3">
            <a:extLst>
              <a:ext uri="{28A0092B-C50C-407E-A947-70E740481C1C}">
                <a14:useLocalDpi xmlns:a14="http://schemas.microsoft.com/office/drawing/2010/main" val="0"/>
              </a:ext>
            </a:extLst>
          </a:blip>
          <a:stretch>
            <a:fillRect/>
          </a:stretch>
        </p:blipFill>
        <p:spPr>
          <a:xfrm>
            <a:off x="962025" y="2327532"/>
            <a:ext cx="6826452" cy="4200844"/>
          </a:xfrm>
          <a:prstGeom prst="rect">
            <a:avLst/>
          </a:prstGeom>
        </p:spPr>
      </p:pic>
      <p:sp>
        <p:nvSpPr>
          <p:cNvPr id="14" name="TextBox 13">
            <a:extLst>
              <a:ext uri="{FF2B5EF4-FFF2-40B4-BE49-F238E27FC236}">
                <a16:creationId xmlns:a16="http://schemas.microsoft.com/office/drawing/2014/main" id="{E199B4ED-5D99-4E52-9C41-7558C79763A8}"/>
              </a:ext>
            </a:extLst>
          </p:cNvPr>
          <p:cNvSpPr txBox="1"/>
          <p:nvPr/>
        </p:nvSpPr>
        <p:spPr>
          <a:xfrm>
            <a:off x="350088" y="1041964"/>
            <a:ext cx="8050325" cy="1169551"/>
          </a:xfrm>
          <a:prstGeom prst="rect">
            <a:avLst/>
          </a:prstGeom>
          <a:solidFill>
            <a:schemeClr val="accent1">
              <a:lumMod val="20000"/>
              <a:lumOff val="80000"/>
            </a:schemeClr>
          </a:solidFill>
        </p:spPr>
        <p:txBody>
          <a:bodyPr wrap="square">
            <a:spAutoFit/>
          </a:bodyPr>
          <a:lstStyle/>
          <a:p>
            <a:r>
              <a:rPr lang="en-US" sz="1400" i="1" dirty="0">
                <a:effectLst/>
                <a:latin typeface="Calibri" panose="020F0502020204030204" pitchFamily="34" charset="0"/>
                <a:ea typeface="Calibri" panose="020F0502020204030204" pitchFamily="34" charset="0"/>
              </a:rPr>
              <a:t>WV Flood Tool’s Risk MAP View – Building Damage Loss Estimate Percent Layer: </a:t>
            </a:r>
            <a:r>
              <a:rPr lang="en-US" sz="1400" dirty="0">
                <a:effectLst/>
                <a:latin typeface="Calibri" panose="020F0502020204030204" pitchFamily="34" charset="0"/>
                <a:ea typeface="Calibri" panose="020F0502020204030204" pitchFamily="34" charset="0"/>
              </a:rPr>
              <a:t> In the Risk MAP View of the WV Flood Tool, the risk assessment layer,</a:t>
            </a:r>
            <a:r>
              <a:rPr lang="en-US" sz="1400" b="1" dirty="0">
                <a:solidFill>
                  <a:srgbClr val="2F5496"/>
                </a:solidFill>
                <a:effectLst/>
                <a:latin typeface="Calibri" panose="020F0502020204030204" pitchFamily="34" charset="0"/>
                <a:ea typeface="Calibri" panose="020F0502020204030204" pitchFamily="34" charset="0"/>
              </a:rPr>
              <a:t> Building Damage Loss Estimate (%)</a:t>
            </a:r>
            <a:r>
              <a:rPr lang="en-US" sz="1400" dirty="0">
                <a:effectLst/>
                <a:latin typeface="Calibri" panose="020F0502020204030204" pitchFamily="34" charset="0"/>
                <a:ea typeface="Calibri" panose="020F0502020204030204" pitchFamily="34" charset="0"/>
              </a:rPr>
              <a:t>, provides a relationship between high flood depths and flood loss estimates of substantially damaged structures</a:t>
            </a:r>
            <a:br>
              <a:rPr lang="en-US" sz="1400" dirty="0">
                <a:effectLst/>
                <a:latin typeface="Calibri" panose="020F0502020204030204" pitchFamily="34" charset="0"/>
                <a:ea typeface="Calibri" panose="020F0502020204030204" pitchFamily="34" charset="0"/>
              </a:rPr>
            </a:br>
            <a:r>
              <a:rPr lang="en-US" sz="1400" dirty="0">
                <a:effectLst/>
                <a:latin typeface="Calibri" panose="020F0502020204030204" pitchFamily="34" charset="0"/>
                <a:ea typeface="Calibri" panose="020F0502020204030204" pitchFamily="34" charset="0"/>
              </a:rPr>
              <a:t>(&gt; 50% damage).  High building-level damage percentages typically correlate to structures in Approximate A Zones with high base flood depths for a 1% annual chance flood.</a:t>
            </a:r>
            <a:endParaRPr lang="en-US" sz="1400" dirty="0"/>
          </a:p>
        </p:txBody>
      </p:sp>
      <p:sp>
        <p:nvSpPr>
          <p:cNvPr id="5" name="TextBox 4">
            <a:extLst>
              <a:ext uri="{FF2B5EF4-FFF2-40B4-BE49-F238E27FC236}">
                <a16:creationId xmlns:a16="http://schemas.microsoft.com/office/drawing/2014/main" id="{C846F20D-56A4-403B-B425-7E3AC8FB2682}"/>
              </a:ext>
            </a:extLst>
          </p:cNvPr>
          <p:cNvSpPr txBox="1"/>
          <p:nvPr/>
        </p:nvSpPr>
        <p:spPr>
          <a:xfrm>
            <a:off x="6189790" y="6505893"/>
            <a:ext cx="1820008" cy="276999"/>
          </a:xfrm>
          <a:prstGeom prst="rect">
            <a:avLst/>
          </a:prstGeom>
          <a:noFill/>
        </p:spPr>
        <p:txBody>
          <a:bodyPr wrap="square" rtlCol="0">
            <a:spAutoFit/>
          </a:bodyPr>
          <a:lstStyle/>
          <a:p>
            <a:r>
              <a:rPr lang="en-US" sz="1200" dirty="0">
                <a:hlinkClick r:id="rId4"/>
              </a:rPr>
              <a:t>Zone A Cluster Analysis</a:t>
            </a:r>
            <a:endParaRPr lang="en-US" sz="1200" dirty="0"/>
          </a:p>
        </p:txBody>
      </p:sp>
    </p:spTree>
    <p:extLst>
      <p:ext uri="{BB962C8B-B14F-4D97-AF65-F5344CB8AC3E}">
        <p14:creationId xmlns:p14="http://schemas.microsoft.com/office/powerpoint/2010/main" val="28667656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Potential Detailed Flood Studies</a:t>
            </a:r>
          </a:p>
        </p:txBody>
      </p:sp>
      <p:pic>
        <p:nvPicPr>
          <p:cNvPr id="8193" name="Picture 2">
            <a:extLst>
              <a:ext uri="{FF2B5EF4-FFF2-40B4-BE49-F238E27FC236}">
                <a16:creationId xmlns:a16="http://schemas.microsoft.com/office/drawing/2014/main" id="{BF8E823A-E084-4BC1-A320-7B95AB96A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43" y="2257425"/>
            <a:ext cx="5448325" cy="400118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18">
            <a:extLst>
              <a:ext uri="{FF2B5EF4-FFF2-40B4-BE49-F238E27FC236}">
                <a16:creationId xmlns:a16="http://schemas.microsoft.com/office/drawing/2014/main" id="{A8BB5F13-6C88-4B86-8CAD-9E726AA69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5879" y="2257425"/>
            <a:ext cx="2983484" cy="400118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4">
            <a:extLst>
              <a:ext uri="{FF2B5EF4-FFF2-40B4-BE49-F238E27FC236}">
                <a16:creationId xmlns:a16="http://schemas.microsoft.com/office/drawing/2014/main" id="{A5F27061-18A4-49D8-A60C-02BC40AE10A9}"/>
              </a:ext>
            </a:extLst>
          </p:cNvPr>
          <p:cNvSpPr>
            <a:spLocks noChangeArrowheads="1"/>
          </p:cNvSpPr>
          <p:nvPr/>
        </p:nvSpPr>
        <p:spPr bwMode="auto">
          <a:xfrm flipH="1">
            <a:off x="2333623" y="5314353"/>
            <a:ext cx="3114676" cy="592137"/>
          </a:xfrm>
          <a:prstGeom prst="wedgeRoundRectCallout">
            <a:avLst>
              <a:gd name="adj1" fmla="val 46477"/>
              <a:gd name="adj2" fmla="val -131375"/>
              <a:gd name="adj3" fmla="val 16667"/>
            </a:avLst>
          </a:prstGeom>
          <a:solidFill>
            <a:srgbClr val="7030A0"/>
          </a:solidFill>
          <a:ln w="127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sng"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Building Damage Loss Estimate:</a:t>
            </a:r>
            <a:br>
              <a:rPr kumimoji="0" lang="en-US" altLang="en-US" sz="1400" b="1" i="0" u="sng"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Purple triangle symbol indicates Substantial Damage of Structure &gt; 50%</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4" name="Text Box 2">
            <a:extLst>
              <a:ext uri="{FF2B5EF4-FFF2-40B4-BE49-F238E27FC236}">
                <a16:creationId xmlns:a16="http://schemas.microsoft.com/office/drawing/2014/main" id="{D59DB398-44DB-4E14-BDF1-9C22F504C56F}"/>
              </a:ext>
            </a:extLst>
          </p:cNvPr>
          <p:cNvSpPr txBox="1">
            <a:spLocks noChangeArrowheads="1"/>
          </p:cNvSpPr>
          <p:nvPr/>
        </p:nvSpPr>
        <p:spPr bwMode="auto">
          <a:xfrm>
            <a:off x="6977247" y="2343364"/>
            <a:ext cx="1264967" cy="24622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High Water Marks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5">
            <a:extLst>
              <a:ext uri="{FF2B5EF4-FFF2-40B4-BE49-F238E27FC236}">
                <a16:creationId xmlns:a16="http://schemas.microsoft.com/office/drawing/2014/main" id="{8FB92FED-F2BC-4F12-8972-9058F8EB7E18}"/>
              </a:ext>
            </a:extLst>
          </p:cNvPr>
          <p:cNvSpPr>
            <a:spLocks noChangeArrowheads="1"/>
          </p:cNvSpPr>
          <p:nvPr/>
        </p:nvSpPr>
        <p:spPr bwMode="auto">
          <a:xfrm>
            <a:off x="255743" y="1195577"/>
            <a:ext cx="8533620" cy="738664"/>
          </a:xfrm>
          <a:prstGeom prst="rect">
            <a:avLst/>
          </a:prstGeom>
          <a:solidFill>
            <a:schemeClr val="accent1">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2F5496"/>
                </a:solidFill>
                <a:effectLst/>
                <a:latin typeface="Arial" panose="020B0604020202020204" pitchFamily="34" charset="0"/>
                <a:ea typeface="Calibri" panose="020F0502020204030204" pitchFamily="34" charset="0"/>
              </a:rPr>
              <a:t>Shenandoah River </a:t>
            </a:r>
            <a:r>
              <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(Harpers Ferry) Zone A Cluster</a:t>
            </a:r>
            <a:br>
              <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br>
            <a:r>
              <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A high-value wastewater treatment plant is associated with the high building exposure values of this Zone A cluster.  Building 19-05-0004-0025-0000_744 has high-water marks on building side.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7">
            <a:extLst>
              <a:ext uri="{FF2B5EF4-FFF2-40B4-BE49-F238E27FC236}">
                <a16:creationId xmlns:a16="http://schemas.microsoft.com/office/drawing/2014/main" id="{5ADE642F-234E-4B78-AA21-27B5E15A29A1}"/>
              </a:ext>
            </a:extLst>
          </p:cNvPr>
          <p:cNvSpPr>
            <a:spLocks noChangeArrowheads="1"/>
          </p:cNvSpPr>
          <p:nvPr/>
        </p:nvSpPr>
        <p:spPr bwMode="auto">
          <a:xfrm>
            <a:off x="255743" y="6261546"/>
            <a:ext cx="525703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dirty="0">
              <a:ln>
                <a:noFill/>
              </a:ln>
              <a:solidFill>
                <a:schemeClr val="tx1"/>
              </a:solidFill>
              <a:effectLst/>
              <a:hlinkClick r:id="rId5"/>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hlinkClick r:id="rId5"/>
              </a:rPr>
              <a:t>https://www.mapwv.gov/flood/map/?wkid=102100&amp;x=-8652936&amp;y=4767965&amp;l=11&amp;v=2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p:cNvSpPr txBox="1"/>
          <p:nvPr/>
        </p:nvSpPr>
        <p:spPr>
          <a:xfrm>
            <a:off x="3200401" y="2466474"/>
            <a:ext cx="1924050" cy="369332"/>
          </a:xfrm>
          <a:prstGeom prst="rect">
            <a:avLst/>
          </a:prstGeom>
          <a:solidFill>
            <a:schemeClr val="bg1"/>
          </a:solidFill>
        </p:spPr>
        <p:txBody>
          <a:bodyPr wrap="square" rtlCol="0">
            <a:spAutoFit/>
          </a:bodyPr>
          <a:lstStyle/>
          <a:p>
            <a:r>
              <a:rPr lang="en-US" dirty="0"/>
              <a:t>Harpers Ferry, WV</a:t>
            </a:r>
          </a:p>
        </p:txBody>
      </p:sp>
      <p:sp>
        <p:nvSpPr>
          <p:cNvPr id="8" name="TextBox 7">
            <a:extLst>
              <a:ext uri="{FF2B5EF4-FFF2-40B4-BE49-F238E27FC236}">
                <a16:creationId xmlns:a16="http://schemas.microsoft.com/office/drawing/2014/main" id="{7279F1C2-4518-4E19-BA77-22E3636A4B11}"/>
              </a:ext>
            </a:extLst>
          </p:cNvPr>
          <p:cNvSpPr txBox="1"/>
          <p:nvPr/>
        </p:nvSpPr>
        <p:spPr>
          <a:xfrm>
            <a:off x="7297621" y="6344549"/>
            <a:ext cx="1820008" cy="276999"/>
          </a:xfrm>
          <a:prstGeom prst="rect">
            <a:avLst/>
          </a:prstGeom>
          <a:noFill/>
        </p:spPr>
        <p:txBody>
          <a:bodyPr wrap="square" rtlCol="0">
            <a:spAutoFit/>
          </a:bodyPr>
          <a:lstStyle/>
          <a:p>
            <a:r>
              <a:rPr lang="en-US" sz="1200" dirty="0">
                <a:hlinkClick r:id="rId6"/>
              </a:rPr>
              <a:t>Zone A Cluster Analysis</a:t>
            </a:r>
            <a:endParaRPr lang="en-US" sz="1200" dirty="0"/>
          </a:p>
        </p:txBody>
      </p:sp>
    </p:spTree>
    <p:extLst>
      <p:ext uri="{BB962C8B-B14F-4D97-AF65-F5344CB8AC3E}">
        <p14:creationId xmlns:p14="http://schemas.microsoft.com/office/powerpoint/2010/main" val="37334807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Acreage of the SFHA (Top 20)</a:t>
            </a:r>
          </a:p>
        </p:txBody>
      </p:sp>
      <p:sp>
        <p:nvSpPr>
          <p:cNvPr id="16" name="TextBox 15"/>
          <p:cNvSpPr txBox="1"/>
          <p:nvPr/>
        </p:nvSpPr>
        <p:spPr>
          <a:xfrm>
            <a:off x="1201186" y="6369447"/>
            <a:ext cx="7153469" cy="307777"/>
          </a:xfrm>
          <a:prstGeom prst="rect">
            <a:avLst/>
          </a:prstGeom>
          <a:noFill/>
        </p:spPr>
        <p:txBody>
          <a:bodyPr wrap="square" rtlCol="0">
            <a:spAutoFit/>
          </a:bodyPr>
          <a:lstStyle/>
          <a:p>
            <a:r>
              <a:rPr lang="en-US" sz="1400" i="1" dirty="0"/>
              <a:t>Modified </a:t>
            </a:r>
            <a:r>
              <a:rPr lang="en-US" sz="1400" i="1" dirty="0" err="1"/>
              <a:t>aSFHA</a:t>
            </a:r>
            <a:r>
              <a:rPr lang="en-US" sz="1400" i="1" dirty="0"/>
              <a:t> = Total </a:t>
            </a:r>
            <a:r>
              <a:rPr lang="en-US" sz="1400" i="1" dirty="0" err="1"/>
              <a:t>aSFHA</a:t>
            </a:r>
            <a:r>
              <a:rPr lang="en-US" sz="1400" i="1" dirty="0"/>
              <a:t> minus (1) large water bodies and (2) federal lands &gt; 10 acres</a:t>
            </a:r>
          </a:p>
        </p:txBody>
      </p:sp>
      <p:graphicFrame>
        <p:nvGraphicFramePr>
          <p:cNvPr id="4" name="Table 3"/>
          <p:cNvGraphicFramePr>
            <a:graphicFrameLocks noGrp="1"/>
          </p:cNvGraphicFramePr>
          <p:nvPr/>
        </p:nvGraphicFramePr>
        <p:xfrm>
          <a:off x="652546" y="1437508"/>
          <a:ext cx="2538532" cy="4785184"/>
        </p:xfrm>
        <a:graphic>
          <a:graphicData uri="http://schemas.openxmlformats.org/drawingml/2006/table">
            <a:tbl>
              <a:tblPr/>
              <a:tblGrid>
                <a:gridCol w="1613273">
                  <a:extLst>
                    <a:ext uri="{9D8B030D-6E8A-4147-A177-3AD203B41FA5}">
                      <a16:colId xmlns:a16="http://schemas.microsoft.com/office/drawing/2014/main" val="1260914233"/>
                    </a:ext>
                  </a:extLst>
                </a:gridCol>
                <a:gridCol w="925259">
                  <a:extLst>
                    <a:ext uri="{9D8B030D-6E8A-4147-A177-3AD203B41FA5}">
                      <a16:colId xmlns:a16="http://schemas.microsoft.com/office/drawing/2014/main" val="2773632403"/>
                    </a:ext>
                  </a:extLst>
                </a:gridCol>
              </a:tblGrid>
              <a:tr h="509064">
                <a:tc>
                  <a:txBody>
                    <a:bodyPr/>
                    <a:lstStyle/>
                    <a:p>
                      <a:pPr algn="ctr" rtl="0" fontAlgn="ctr"/>
                      <a:r>
                        <a:rPr lang="en-US" sz="1500" b="1" i="0" u="none" strike="noStrike" dirty="0">
                          <a:solidFill>
                            <a:srgbClr val="000000"/>
                          </a:solidFill>
                          <a:effectLst/>
                          <a:latin typeface="Calibri" panose="020F0502020204030204" pitchFamily="34" charset="0"/>
                        </a:rPr>
                        <a:t>County Unincorporated</a:t>
                      </a:r>
                    </a:p>
                  </a:txBody>
                  <a:tcPr marL="10181" marR="10181" marT="10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500" b="1" i="0" u="none" strike="noStrike" dirty="0">
                          <a:solidFill>
                            <a:srgbClr val="000000"/>
                          </a:solidFill>
                          <a:effectLst/>
                          <a:latin typeface="Calibri" panose="020F0502020204030204" pitchFamily="34" charset="0"/>
                        </a:rPr>
                        <a:t>Modified</a:t>
                      </a:r>
                      <a:br>
                        <a:rPr lang="en-US" sz="1500" b="1" i="0" u="none" strike="noStrike" dirty="0">
                          <a:solidFill>
                            <a:srgbClr val="000000"/>
                          </a:solidFill>
                          <a:effectLst/>
                          <a:latin typeface="Calibri" panose="020F0502020204030204" pitchFamily="34" charset="0"/>
                        </a:rPr>
                      </a:br>
                      <a:r>
                        <a:rPr lang="en-US" sz="1500" b="1" i="0" u="none" strike="noStrike" dirty="0" err="1">
                          <a:solidFill>
                            <a:srgbClr val="000000"/>
                          </a:solidFill>
                          <a:effectLst/>
                          <a:latin typeface="Calibri" panose="020F0502020204030204" pitchFamily="34" charset="0"/>
                        </a:rPr>
                        <a:t>aSFHA</a:t>
                      </a:r>
                      <a:endParaRPr lang="en-US" sz="1500" b="1" i="0" u="none" strike="noStrike" dirty="0">
                        <a:solidFill>
                          <a:srgbClr val="000000"/>
                        </a:solidFill>
                        <a:effectLst/>
                        <a:latin typeface="Calibri" panose="020F0502020204030204" pitchFamily="34" charset="0"/>
                      </a:endParaRPr>
                    </a:p>
                  </a:txBody>
                  <a:tcPr marL="10181" marR="10181" marT="10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74937441"/>
                  </a:ext>
                </a:extLst>
              </a:tr>
              <a:tr h="213806">
                <a:tc>
                  <a:txBody>
                    <a:bodyPr/>
                    <a:lstStyle/>
                    <a:p>
                      <a:pPr algn="l" fontAlgn="b"/>
                      <a:r>
                        <a:rPr lang="en-US" sz="1200" b="0" i="0" u="none" strike="noStrike" dirty="0">
                          <a:solidFill>
                            <a:srgbClr val="000000"/>
                          </a:solidFill>
                          <a:effectLst/>
                          <a:latin typeface="Calibri" panose="020F0502020204030204" pitchFamily="34" charset="0"/>
                        </a:rPr>
                        <a:t>HAMPSHIRE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         26,388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24933077"/>
                  </a:ext>
                </a:extLst>
              </a:tr>
              <a:tr h="213806">
                <a:tc>
                  <a:txBody>
                    <a:bodyPr/>
                    <a:lstStyle/>
                    <a:p>
                      <a:pPr algn="l" fontAlgn="b"/>
                      <a:r>
                        <a:rPr lang="en-US" sz="1200" b="0" i="0" u="none" strike="noStrike" dirty="0">
                          <a:solidFill>
                            <a:srgbClr val="000000"/>
                          </a:solidFill>
                          <a:effectLst/>
                          <a:latin typeface="Calibri" panose="020F0502020204030204" pitchFamily="34" charset="0"/>
                        </a:rPr>
                        <a:t>MASON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21,771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85502702"/>
                  </a:ext>
                </a:extLst>
              </a:tr>
              <a:tr h="213806">
                <a:tc>
                  <a:txBody>
                    <a:bodyPr/>
                    <a:lstStyle/>
                    <a:p>
                      <a:pPr algn="l" fontAlgn="b"/>
                      <a:r>
                        <a:rPr lang="en-US" sz="1200" b="0" i="0" u="none" strike="noStrike">
                          <a:solidFill>
                            <a:srgbClr val="000000"/>
                          </a:solidFill>
                          <a:effectLst/>
                          <a:latin typeface="Calibri" panose="020F0502020204030204" pitchFamily="34" charset="0"/>
                        </a:rPr>
                        <a:t>KANAWHA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21,196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84715957"/>
                  </a:ext>
                </a:extLst>
              </a:tr>
              <a:tr h="213806">
                <a:tc>
                  <a:txBody>
                    <a:bodyPr/>
                    <a:lstStyle/>
                    <a:p>
                      <a:pPr algn="l" fontAlgn="b"/>
                      <a:r>
                        <a:rPr lang="en-US" sz="1200" b="0" i="0" u="none" strike="noStrike">
                          <a:solidFill>
                            <a:srgbClr val="000000"/>
                          </a:solidFill>
                          <a:effectLst/>
                          <a:latin typeface="Calibri" panose="020F0502020204030204" pitchFamily="34" charset="0"/>
                        </a:rPr>
                        <a:t>GREENBRIER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20,060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22436520"/>
                  </a:ext>
                </a:extLst>
              </a:tr>
              <a:tr h="213806">
                <a:tc>
                  <a:txBody>
                    <a:bodyPr/>
                    <a:lstStyle/>
                    <a:p>
                      <a:pPr algn="l" fontAlgn="b"/>
                      <a:r>
                        <a:rPr lang="en-US" sz="1200" b="0" i="0" u="none" strike="noStrike" dirty="0">
                          <a:solidFill>
                            <a:srgbClr val="000000"/>
                          </a:solidFill>
                          <a:effectLst/>
                          <a:latin typeface="Calibri" panose="020F0502020204030204" pitchFamily="34" charset="0"/>
                        </a:rPr>
                        <a:t>RANDOLPH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19,842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10980088"/>
                  </a:ext>
                </a:extLst>
              </a:tr>
              <a:tr h="213806">
                <a:tc>
                  <a:txBody>
                    <a:bodyPr/>
                    <a:lstStyle/>
                    <a:p>
                      <a:pPr algn="l" fontAlgn="b"/>
                      <a:r>
                        <a:rPr lang="en-US" sz="1200" b="0" i="0" u="none" strike="noStrike">
                          <a:solidFill>
                            <a:srgbClr val="000000"/>
                          </a:solidFill>
                          <a:effectLst/>
                          <a:latin typeface="Calibri" panose="020F0502020204030204" pitchFamily="34" charset="0"/>
                        </a:rPr>
                        <a:t>WOOD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17,523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15024351"/>
                  </a:ext>
                </a:extLst>
              </a:tr>
              <a:tr h="213806">
                <a:tc>
                  <a:txBody>
                    <a:bodyPr/>
                    <a:lstStyle/>
                    <a:p>
                      <a:pPr algn="l" fontAlgn="b"/>
                      <a:r>
                        <a:rPr lang="en-US" sz="1200" b="0" i="0" u="none" strike="noStrike">
                          <a:solidFill>
                            <a:srgbClr val="000000"/>
                          </a:solidFill>
                          <a:effectLst/>
                          <a:latin typeface="Calibri" panose="020F0502020204030204" pitchFamily="34" charset="0"/>
                        </a:rPr>
                        <a:t>HARDY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16,850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56218648"/>
                  </a:ext>
                </a:extLst>
              </a:tr>
              <a:tr h="213806">
                <a:tc>
                  <a:txBody>
                    <a:bodyPr/>
                    <a:lstStyle/>
                    <a:p>
                      <a:pPr algn="l" fontAlgn="b"/>
                      <a:r>
                        <a:rPr lang="en-US" sz="1200" b="0" i="0" u="none" strike="noStrike" dirty="0">
                          <a:solidFill>
                            <a:srgbClr val="000000"/>
                          </a:solidFill>
                          <a:effectLst/>
                          <a:latin typeface="Calibri" panose="020F0502020204030204" pitchFamily="34" charset="0"/>
                        </a:rPr>
                        <a:t>JACKSON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15,300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90981951"/>
                  </a:ext>
                </a:extLst>
              </a:tr>
              <a:tr h="213806">
                <a:tc>
                  <a:txBody>
                    <a:bodyPr/>
                    <a:lstStyle/>
                    <a:p>
                      <a:pPr algn="l" fontAlgn="b"/>
                      <a:r>
                        <a:rPr lang="en-US" sz="1200" b="0" i="0" u="none" strike="noStrike">
                          <a:solidFill>
                            <a:srgbClr val="000000"/>
                          </a:solidFill>
                          <a:effectLst/>
                          <a:latin typeface="Calibri" panose="020F0502020204030204" pitchFamily="34" charset="0"/>
                        </a:rPr>
                        <a:t>WAYNE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13,521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19633059"/>
                  </a:ext>
                </a:extLst>
              </a:tr>
              <a:tr h="213806">
                <a:tc>
                  <a:txBody>
                    <a:bodyPr/>
                    <a:lstStyle/>
                    <a:p>
                      <a:pPr algn="l" fontAlgn="b"/>
                      <a:r>
                        <a:rPr lang="en-US" sz="1200" b="0" i="0" u="none" strike="noStrike">
                          <a:solidFill>
                            <a:srgbClr val="000000"/>
                          </a:solidFill>
                          <a:effectLst/>
                          <a:latin typeface="Calibri" panose="020F0502020204030204" pitchFamily="34" charset="0"/>
                        </a:rPr>
                        <a:t>PENDLETON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13,218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12554784"/>
                  </a:ext>
                </a:extLst>
              </a:tr>
              <a:tr h="213806">
                <a:tc>
                  <a:txBody>
                    <a:bodyPr/>
                    <a:lstStyle/>
                    <a:p>
                      <a:pPr algn="l" fontAlgn="b"/>
                      <a:r>
                        <a:rPr lang="en-US" sz="1200" b="0" i="0" u="none" strike="noStrike" dirty="0">
                          <a:solidFill>
                            <a:srgbClr val="000000"/>
                          </a:solidFill>
                          <a:effectLst/>
                          <a:latin typeface="Calibri" panose="020F0502020204030204" pitchFamily="34" charset="0"/>
                        </a:rPr>
                        <a:t>LINCOLN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11,137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55310996"/>
                  </a:ext>
                </a:extLst>
              </a:tr>
              <a:tr h="213806">
                <a:tc>
                  <a:txBody>
                    <a:bodyPr/>
                    <a:lstStyle/>
                    <a:p>
                      <a:pPr algn="l" fontAlgn="b"/>
                      <a:r>
                        <a:rPr lang="en-US" sz="1200" b="0" i="0" u="none" strike="noStrike">
                          <a:solidFill>
                            <a:srgbClr val="000000"/>
                          </a:solidFill>
                          <a:effectLst/>
                          <a:latin typeface="Calibri" panose="020F0502020204030204" pitchFamily="34" charset="0"/>
                        </a:rPr>
                        <a:t>BERKELEY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10,300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86960206"/>
                  </a:ext>
                </a:extLst>
              </a:tr>
              <a:tr h="213806">
                <a:tc>
                  <a:txBody>
                    <a:bodyPr/>
                    <a:lstStyle/>
                    <a:p>
                      <a:pPr algn="l" fontAlgn="b"/>
                      <a:r>
                        <a:rPr lang="en-US" sz="1200" b="0" i="0" u="none" strike="noStrike">
                          <a:solidFill>
                            <a:srgbClr val="000000"/>
                          </a:solidFill>
                          <a:effectLst/>
                          <a:latin typeface="Calibri" panose="020F0502020204030204" pitchFamily="34" charset="0"/>
                        </a:rPr>
                        <a:t>CABELL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10,278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668409601"/>
                  </a:ext>
                </a:extLst>
              </a:tr>
              <a:tr h="213806">
                <a:tc>
                  <a:txBody>
                    <a:bodyPr/>
                    <a:lstStyle/>
                    <a:p>
                      <a:pPr algn="l" fontAlgn="b"/>
                      <a:r>
                        <a:rPr lang="en-US" sz="1200" b="0" i="0" u="none" strike="noStrike">
                          <a:solidFill>
                            <a:srgbClr val="000000"/>
                          </a:solidFill>
                          <a:effectLst/>
                          <a:latin typeface="Calibri" panose="020F0502020204030204" pitchFamily="34" charset="0"/>
                        </a:rPr>
                        <a:t>POCAHONTAS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10,092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58895779"/>
                  </a:ext>
                </a:extLst>
              </a:tr>
              <a:tr h="213806">
                <a:tc>
                  <a:txBody>
                    <a:bodyPr/>
                    <a:lstStyle/>
                    <a:p>
                      <a:pPr algn="l" fontAlgn="b"/>
                      <a:r>
                        <a:rPr lang="en-US" sz="1200" b="0" i="0" u="none" strike="noStrike" dirty="0">
                          <a:solidFill>
                            <a:srgbClr val="000000"/>
                          </a:solidFill>
                          <a:effectLst/>
                          <a:latin typeface="Calibri" panose="020F0502020204030204" pitchFamily="34" charset="0"/>
                        </a:rPr>
                        <a:t>PRESTON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9,965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79053146"/>
                  </a:ext>
                </a:extLst>
              </a:tr>
              <a:tr h="213806">
                <a:tc>
                  <a:txBody>
                    <a:bodyPr/>
                    <a:lstStyle/>
                    <a:p>
                      <a:pPr algn="l" fontAlgn="b"/>
                      <a:r>
                        <a:rPr lang="en-US" sz="1200" b="0" i="0" u="none" strike="noStrike">
                          <a:solidFill>
                            <a:srgbClr val="000000"/>
                          </a:solidFill>
                          <a:effectLst/>
                          <a:latin typeface="Calibri" panose="020F0502020204030204" pitchFamily="34" charset="0"/>
                        </a:rPr>
                        <a:t>PUTNAM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9,934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97147030"/>
                  </a:ext>
                </a:extLst>
              </a:tr>
              <a:tr h="213806">
                <a:tc>
                  <a:txBody>
                    <a:bodyPr/>
                    <a:lstStyle/>
                    <a:p>
                      <a:pPr algn="l" fontAlgn="b"/>
                      <a:r>
                        <a:rPr lang="en-US" sz="1200" b="0" i="0" u="none" strike="noStrike">
                          <a:solidFill>
                            <a:srgbClr val="000000"/>
                          </a:solidFill>
                          <a:effectLst/>
                          <a:latin typeface="Calibri" panose="020F0502020204030204" pitchFamily="34" charset="0"/>
                        </a:rPr>
                        <a:t>NICHOLAS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8,999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74993549"/>
                  </a:ext>
                </a:extLst>
              </a:tr>
              <a:tr h="213806">
                <a:tc>
                  <a:txBody>
                    <a:bodyPr/>
                    <a:lstStyle/>
                    <a:p>
                      <a:pPr algn="l" fontAlgn="b"/>
                      <a:r>
                        <a:rPr lang="en-US" sz="1200" b="0" i="0" u="none" strike="noStrike">
                          <a:solidFill>
                            <a:srgbClr val="000000"/>
                          </a:solidFill>
                          <a:effectLst/>
                          <a:latin typeface="Calibri" panose="020F0502020204030204" pitchFamily="34" charset="0"/>
                        </a:rPr>
                        <a:t>WEBSTER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8,907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52892023"/>
                  </a:ext>
                </a:extLst>
              </a:tr>
              <a:tr h="213806">
                <a:tc>
                  <a:txBody>
                    <a:bodyPr/>
                    <a:lstStyle/>
                    <a:p>
                      <a:pPr algn="l" fontAlgn="b"/>
                      <a:r>
                        <a:rPr lang="en-US" sz="1200" b="0" i="0" u="none" strike="noStrike">
                          <a:solidFill>
                            <a:srgbClr val="000000"/>
                          </a:solidFill>
                          <a:effectLst/>
                          <a:latin typeface="Calibri" panose="020F0502020204030204" pitchFamily="34" charset="0"/>
                        </a:rPr>
                        <a:t>MINERAL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8,885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64995636"/>
                  </a:ext>
                </a:extLst>
              </a:tr>
              <a:tr h="213806">
                <a:tc>
                  <a:txBody>
                    <a:bodyPr/>
                    <a:lstStyle/>
                    <a:p>
                      <a:pPr algn="l" fontAlgn="b"/>
                      <a:r>
                        <a:rPr lang="en-US" sz="1200" b="0" i="0" u="none" strike="noStrike">
                          <a:solidFill>
                            <a:srgbClr val="000000"/>
                          </a:solidFill>
                          <a:effectLst/>
                          <a:latin typeface="Calibri" panose="020F0502020204030204" pitchFamily="34" charset="0"/>
                        </a:rPr>
                        <a:t>RALEIGH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8,719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98755629"/>
                  </a:ext>
                </a:extLst>
              </a:tr>
            </a:tbl>
          </a:graphicData>
        </a:graphic>
      </p:graphicFrame>
      <p:graphicFrame>
        <p:nvGraphicFramePr>
          <p:cNvPr id="6" name="Table 5"/>
          <p:cNvGraphicFramePr>
            <a:graphicFrameLocks noGrp="1"/>
          </p:cNvGraphicFramePr>
          <p:nvPr/>
        </p:nvGraphicFramePr>
        <p:xfrm>
          <a:off x="3549235" y="1454720"/>
          <a:ext cx="4904307" cy="4750760"/>
        </p:xfrm>
        <a:graphic>
          <a:graphicData uri="http://schemas.openxmlformats.org/drawingml/2006/table">
            <a:tbl>
              <a:tblPr/>
              <a:tblGrid>
                <a:gridCol w="2289662">
                  <a:extLst>
                    <a:ext uri="{9D8B030D-6E8A-4147-A177-3AD203B41FA5}">
                      <a16:colId xmlns:a16="http://schemas.microsoft.com/office/drawing/2014/main" val="2859836016"/>
                    </a:ext>
                  </a:extLst>
                </a:gridCol>
                <a:gridCol w="1513489">
                  <a:extLst>
                    <a:ext uri="{9D8B030D-6E8A-4147-A177-3AD203B41FA5}">
                      <a16:colId xmlns:a16="http://schemas.microsoft.com/office/drawing/2014/main" val="1467094825"/>
                    </a:ext>
                  </a:extLst>
                </a:gridCol>
                <a:gridCol w="1101156">
                  <a:extLst>
                    <a:ext uri="{9D8B030D-6E8A-4147-A177-3AD203B41FA5}">
                      <a16:colId xmlns:a16="http://schemas.microsoft.com/office/drawing/2014/main" val="2864161244"/>
                    </a:ext>
                  </a:extLst>
                </a:gridCol>
              </a:tblGrid>
              <a:tr h="505400">
                <a:tc>
                  <a:txBody>
                    <a:bodyPr/>
                    <a:lstStyle/>
                    <a:p>
                      <a:pPr algn="ctr" rtl="0" fontAlgn="ctr"/>
                      <a:r>
                        <a:rPr lang="en-US" sz="1500" b="1" i="0" u="none" strike="noStrike" dirty="0">
                          <a:solidFill>
                            <a:srgbClr val="000000"/>
                          </a:solidFill>
                          <a:effectLst/>
                          <a:latin typeface="Calibri" panose="020F0502020204030204" pitchFamily="34" charset="0"/>
                        </a:rPr>
                        <a:t>Incorporated Place</a:t>
                      </a:r>
                    </a:p>
                  </a:txBody>
                  <a:tcPr marL="10108" marR="10108" marT="10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1" i="0" u="none" strike="noStrike">
                          <a:solidFill>
                            <a:srgbClr val="000000"/>
                          </a:solidFill>
                          <a:effectLst/>
                          <a:latin typeface="Calibri" panose="020F0502020204030204" pitchFamily="34" charset="0"/>
                        </a:rPr>
                        <a:t>County</a:t>
                      </a:r>
                    </a:p>
                  </a:txBody>
                  <a:tcPr marL="10108" marR="10108" marT="10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US" sz="1500" b="1" i="0" u="none" strike="noStrike" dirty="0">
                          <a:solidFill>
                            <a:srgbClr val="000000"/>
                          </a:solidFill>
                          <a:effectLst/>
                          <a:latin typeface="Calibri" panose="020F0502020204030204" pitchFamily="34" charset="0"/>
                        </a:rPr>
                        <a:t>Modified</a:t>
                      </a:r>
                      <a:br>
                        <a:rPr lang="en-US" sz="1500" b="1" i="0" u="none" strike="noStrike" dirty="0">
                          <a:solidFill>
                            <a:srgbClr val="000000"/>
                          </a:solidFill>
                          <a:effectLst/>
                          <a:latin typeface="Calibri" panose="020F0502020204030204" pitchFamily="34" charset="0"/>
                        </a:rPr>
                      </a:br>
                      <a:r>
                        <a:rPr lang="en-US" sz="1500" b="1" i="0" u="none" strike="noStrike" dirty="0" err="1">
                          <a:solidFill>
                            <a:srgbClr val="000000"/>
                          </a:solidFill>
                          <a:effectLst/>
                          <a:latin typeface="Calibri" panose="020F0502020204030204" pitchFamily="34" charset="0"/>
                        </a:rPr>
                        <a:t>aSFHA</a:t>
                      </a:r>
                      <a:endParaRPr lang="en-US" sz="1500" b="1" i="0" u="none" strike="noStrike" dirty="0">
                        <a:solidFill>
                          <a:srgbClr val="000000"/>
                        </a:solidFill>
                        <a:effectLst/>
                        <a:latin typeface="Calibri" panose="020F0502020204030204" pitchFamily="34" charset="0"/>
                      </a:endParaRPr>
                    </a:p>
                  </a:txBody>
                  <a:tcPr marL="10108" marR="10108" marT="10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841837172"/>
                  </a:ext>
                </a:extLst>
              </a:tr>
              <a:tr h="212268">
                <a:tc>
                  <a:txBody>
                    <a:bodyPr/>
                    <a:lstStyle/>
                    <a:p>
                      <a:pPr algn="l" fontAlgn="b"/>
                      <a:r>
                        <a:rPr lang="en-US" sz="1200" b="0" i="0" u="none" strike="noStrike">
                          <a:solidFill>
                            <a:srgbClr val="000000"/>
                          </a:solidFill>
                          <a:effectLst/>
                          <a:latin typeface="Calibri" panose="020F0502020204030204" pitchFamily="34" charset="0"/>
                        </a:rPr>
                        <a:t>CHARLESTON, CITY OF (SPLIT)</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KANAWHA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1,486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572101573"/>
                  </a:ext>
                </a:extLst>
              </a:tr>
              <a:tr h="212268">
                <a:tc>
                  <a:txBody>
                    <a:bodyPr/>
                    <a:lstStyle/>
                    <a:p>
                      <a:pPr algn="l" fontAlgn="b"/>
                      <a:r>
                        <a:rPr lang="en-US" sz="1200" b="0" i="0" u="none" strike="noStrike">
                          <a:solidFill>
                            <a:srgbClr val="000000"/>
                          </a:solidFill>
                          <a:effectLst/>
                          <a:latin typeface="Calibri" panose="020F0502020204030204" pitchFamily="34" charset="0"/>
                        </a:rPr>
                        <a:t>WHEELING, CITY OF (SPLIT)</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OHIO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1,318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245511394"/>
                  </a:ext>
                </a:extLst>
              </a:tr>
              <a:tr h="212268">
                <a:tc>
                  <a:txBody>
                    <a:bodyPr/>
                    <a:lstStyle/>
                    <a:p>
                      <a:pPr algn="l" fontAlgn="b"/>
                      <a:r>
                        <a:rPr lang="en-US" sz="1200" b="0" i="0" u="none" strike="noStrike">
                          <a:solidFill>
                            <a:srgbClr val="000000"/>
                          </a:solidFill>
                          <a:effectLst/>
                          <a:latin typeface="Calibri" panose="020F0502020204030204" pitchFamily="34" charset="0"/>
                        </a:rPr>
                        <a:t>PARKERSBURG,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WOOD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1,217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83989191"/>
                  </a:ext>
                </a:extLst>
              </a:tr>
              <a:tr h="212268">
                <a:tc>
                  <a:txBody>
                    <a:bodyPr/>
                    <a:lstStyle/>
                    <a:p>
                      <a:pPr algn="l" fontAlgn="b"/>
                      <a:r>
                        <a:rPr lang="en-US" sz="1200" b="0" i="0" u="none" strike="noStrike">
                          <a:solidFill>
                            <a:srgbClr val="000000"/>
                          </a:solidFill>
                          <a:effectLst/>
                          <a:latin typeface="Calibri" panose="020F0502020204030204" pitchFamily="34" charset="0"/>
                        </a:rPr>
                        <a:t>HUNTINGTON, CITY OF (SPLIT)</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CABELL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823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721022386"/>
                  </a:ext>
                </a:extLst>
              </a:tr>
              <a:tr h="212268">
                <a:tc>
                  <a:txBody>
                    <a:bodyPr/>
                    <a:lstStyle/>
                    <a:p>
                      <a:pPr algn="l" fontAlgn="b"/>
                      <a:r>
                        <a:rPr lang="en-US" sz="1200" b="0" i="0" u="none" strike="noStrike">
                          <a:solidFill>
                            <a:srgbClr val="000000"/>
                          </a:solidFill>
                          <a:effectLst/>
                          <a:latin typeface="Calibri" panose="020F0502020204030204" pitchFamily="34" charset="0"/>
                        </a:rPr>
                        <a:t>NEW MARTINSVILLE,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WETZEL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652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14378777"/>
                  </a:ext>
                </a:extLst>
              </a:tr>
              <a:tr h="212268">
                <a:tc>
                  <a:txBody>
                    <a:bodyPr/>
                    <a:lstStyle/>
                    <a:p>
                      <a:pPr algn="l" fontAlgn="b"/>
                      <a:r>
                        <a:rPr lang="en-US" sz="1200" b="0" i="0" u="none" strike="noStrike">
                          <a:solidFill>
                            <a:srgbClr val="000000"/>
                          </a:solidFill>
                          <a:effectLst/>
                          <a:latin typeface="Calibri" panose="020F0502020204030204" pitchFamily="34" charset="0"/>
                        </a:rPr>
                        <a:t>BUCKHANNON,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UPSHUR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616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248256166"/>
                  </a:ext>
                </a:extLst>
              </a:tr>
              <a:tr h="212268">
                <a:tc>
                  <a:txBody>
                    <a:bodyPr/>
                    <a:lstStyle/>
                    <a:p>
                      <a:pPr algn="l" fontAlgn="b"/>
                      <a:r>
                        <a:rPr lang="en-US" sz="1200" b="0" i="0" u="none" strike="noStrike">
                          <a:solidFill>
                            <a:srgbClr val="000000"/>
                          </a:solidFill>
                          <a:effectLst/>
                          <a:latin typeface="Calibri" panose="020F0502020204030204" pitchFamily="34" charset="0"/>
                        </a:rPr>
                        <a:t>POINT PLEASANT,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MASON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614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783717981"/>
                  </a:ext>
                </a:extLst>
              </a:tr>
              <a:tr h="212268">
                <a:tc>
                  <a:txBody>
                    <a:bodyPr/>
                    <a:lstStyle/>
                    <a:p>
                      <a:pPr algn="l" fontAlgn="b"/>
                      <a:r>
                        <a:rPr lang="en-US" sz="1200" b="0" i="0" u="none" strike="noStrike">
                          <a:solidFill>
                            <a:srgbClr val="000000"/>
                          </a:solidFill>
                          <a:effectLst/>
                          <a:latin typeface="Calibri" panose="020F0502020204030204" pitchFamily="34" charset="0"/>
                        </a:rPr>
                        <a:t>MOUNDSVILLE,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MARSHALL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563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95536349"/>
                  </a:ext>
                </a:extLst>
              </a:tr>
              <a:tr h="212268">
                <a:tc>
                  <a:txBody>
                    <a:bodyPr/>
                    <a:lstStyle/>
                    <a:p>
                      <a:pPr algn="l" fontAlgn="b"/>
                      <a:r>
                        <a:rPr lang="en-US" sz="1200" b="0" i="0" u="none" strike="noStrike">
                          <a:solidFill>
                            <a:srgbClr val="000000"/>
                          </a:solidFill>
                          <a:effectLst/>
                          <a:latin typeface="Calibri" panose="020F0502020204030204" pitchFamily="34" charset="0"/>
                        </a:rPr>
                        <a:t>MARLINTON, TOWN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POCAHONTAS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494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092542700"/>
                  </a:ext>
                </a:extLst>
              </a:tr>
              <a:tr h="212268">
                <a:tc>
                  <a:txBody>
                    <a:bodyPr/>
                    <a:lstStyle/>
                    <a:p>
                      <a:pPr algn="l" fontAlgn="b"/>
                      <a:r>
                        <a:rPr lang="en-US" sz="1200" b="0" i="0" u="none" strike="noStrike">
                          <a:solidFill>
                            <a:srgbClr val="000000"/>
                          </a:solidFill>
                          <a:effectLst/>
                          <a:latin typeface="Calibri" panose="020F0502020204030204" pitchFamily="34" charset="0"/>
                        </a:rPr>
                        <a:t>MOOREFIELD, TOWN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HARDY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475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322420335"/>
                  </a:ext>
                </a:extLst>
              </a:tr>
              <a:tr h="212268">
                <a:tc>
                  <a:txBody>
                    <a:bodyPr/>
                    <a:lstStyle/>
                    <a:p>
                      <a:pPr algn="l" fontAlgn="b"/>
                      <a:r>
                        <a:rPr lang="en-US" sz="1200" b="0" i="0" u="none" strike="noStrike">
                          <a:solidFill>
                            <a:srgbClr val="000000"/>
                          </a:solidFill>
                          <a:effectLst/>
                          <a:latin typeface="Calibri" panose="020F0502020204030204" pitchFamily="34" charset="0"/>
                        </a:rPr>
                        <a:t>WEIRTON, CITY OF (SPLIT)</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HANCOCK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456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05032124"/>
                  </a:ext>
                </a:extLst>
              </a:tr>
              <a:tr h="212268">
                <a:tc>
                  <a:txBody>
                    <a:bodyPr/>
                    <a:lstStyle/>
                    <a:p>
                      <a:pPr algn="l" fontAlgn="b"/>
                      <a:r>
                        <a:rPr lang="en-US" sz="1200" b="0" i="0" u="none" strike="noStrike">
                          <a:solidFill>
                            <a:srgbClr val="000000"/>
                          </a:solidFill>
                          <a:effectLst/>
                          <a:latin typeface="Calibri" panose="020F0502020204030204" pitchFamily="34" charset="0"/>
                        </a:rPr>
                        <a:t>CLARKSBURG,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dirty="0">
                          <a:solidFill>
                            <a:srgbClr val="000000"/>
                          </a:solidFill>
                          <a:effectLst/>
                          <a:latin typeface="Calibri" panose="020F0502020204030204" pitchFamily="34" charset="0"/>
                        </a:rPr>
                        <a:t>HARRISON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453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089901327"/>
                  </a:ext>
                </a:extLst>
              </a:tr>
              <a:tr h="212268">
                <a:tc>
                  <a:txBody>
                    <a:bodyPr/>
                    <a:lstStyle/>
                    <a:p>
                      <a:pPr algn="l" fontAlgn="b"/>
                      <a:r>
                        <a:rPr lang="en-US" sz="1200" b="0" i="0" u="none" strike="noStrike">
                          <a:solidFill>
                            <a:srgbClr val="000000"/>
                          </a:solidFill>
                          <a:effectLst/>
                          <a:latin typeface="Calibri" panose="020F0502020204030204" pitchFamily="34" charset="0"/>
                        </a:rPr>
                        <a:t>FAIRMONT,CITY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MARION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408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551264430"/>
                  </a:ext>
                </a:extLst>
              </a:tr>
              <a:tr h="212268">
                <a:tc>
                  <a:txBody>
                    <a:bodyPr/>
                    <a:lstStyle/>
                    <a:p>
                      <a:pPr algn="l" fontAlgn="b"/>
                      <a:r>
                        <a:rPr lang="en-US" sz="1200" b="0" i="0" u="none" strike="noStrike">
                          <a:solidFill>
                            <a:srgbClr val="000000"/>
                          </a:solidFill>
                          <a:effectLst/>
                          <a:latin typeface="Calibri" panose="020F0502020204030204" pitchFamily="34" charset="0"/>
                        </a:rPr>
                        <a:t>MORGANTOWN,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MONONGALIA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387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92525616"/>
                  </a:ext>
                </a:extLst>
              </a:tr>
              <a:tr h="212268">
                <a:tc>
                  <a:txBody>
                    <a:bodyPr/>
                    <a:lstStyle/>
                    <a:p>
                      <a:pPr algn="l" fontAlgn="b"/>
                      <a:r>
                        <a:rPr lang="en-US" sz="1200" b="0" i="0" u="none" strike="noStrike">
                          <a:solidFill>
                            <a:srgbClr val="000000"/>
                          </a:solidFill>
                          <a:effectLst/>
                          <a:latin typeface="Calibri" panose="020F0502020204030204" pitchFamily="34" charset="0"/>
                        </a:rPr>
                        <a:t>MILTON,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CABELL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377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08183843"/>
                  </a:ext>
                </a:extLst>
              </a:tr>
              <a:tr h="212268">
                <a:tc>
                  <a:txBody>
                    <a:bodyPr/>
                    <a:lstStyle/>
                    <a:p>
                      <a:pPr algn="l" fontAlgn="b"/>
                      <a:r>
                        <a:rPr lang="en-US" sz="1200" b="0" i="0" u="none" strike="noStrike">
                          <a:solidFill>
                            <a:srgbClr val="000000"/>
                          </a:solidFill>
                          <a:effectLst/>
                          <a:latin typeface="Calibri" panose="020F0502020204030204" pitchFamily="34" charset="0"/>
                        </a:rPr>
                        <a:t>BUFFALO, TOWN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PUTNAM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342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802262097"/>
                  </a:ext>
                </a:extLst>
              </a:tr>
              <a:tr h="212268">
                <a:tc>
                  <a:txBody>
                    <a:bodyPr/>
                    <a:lstStyle/>
                    <a:p>
                      <a:pPr algn="l" fontAlgn="b"/>
                      <a:r>
                        <a:rPr lang="en-US" sz="1200" b="0" i="0" u="none" strike="noStrike">
                          <a:solidFill>
                            <a:srgbClr val="000000"/>
                          </a:solidFill>
                          <a:effectLst/>
                          <a:latin typeface="Calibri" panose="020F0502020204030204" pitchFamily="34" charset="0"/>
                        </a:rPr>
                        <a:t>ELEANOR, TOWN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PUTNAM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340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215340356"/>
                  </a:ext>
                </a:extLst>
              </a:tr>
              <a:tr h="212268">
                <a:tc>
                  <a:txBody>
                    <a:bodyPr/>
                    <a:lstStyle/>
                    <a:p>
                      <a:pPr algn="l" fontAlgn="b"/>
                      <a:r>
                        <a:rPr lang="en-US" sz="1200" b="0" i="0" u="none" strike="noStrike">
                          <a:solidFill>
                            <a:srgbClr val="000000"/>
                          </a:solidFill>
                          <a:effectLst/>
                          <a:latin typeface="Calibri" panose="020F0502020204030204" pitchFamily="34" charset="0"/>
                        </a:rPr>
                        <a:t>PRINCETON,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MERCER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332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967830636"/>
                  </a:ext>
                </a:extLst>
              </a:tr>
              <a:tr h="212268">
                <a:tc>
                  <a:txBody>
                    <a:bodyPr/>
                    <a:lstStyle/>
                    <a:p>
                      <a:pPr algn="l" fontAlgn="b"/>
                      <a:r>
                        <a:rPr lang="en-US" sz="1200" b="0" i="0" u="none" strike="noStrike">
                          <a:solidFill>
                            <a:srgbClr val="000000"/>
                          </a:solidFill>
                          <a:effectLst/>
                          <a:latin typeface="Calibri" panose="020F0502020204030204" pitchFamily="34" charset="0"/>
                        </a:rPr>
                        <a:t>BARBOURSVILLE, VILLAGE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CABELL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314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172649456"/>
                  </a:ext>
                </a:extLst>
              </a:tr>
              <a:tr h="212268">
                <a:tc>
                  <a:txBody>
                    <a:bodyPr/>
                    <a:lstStyle/>
                    <a:p>
                      <a:pPr algn="l" fontAlgn="b"/>
                      <a:r>
                        <a:rPr lang="en-US" sz="1200" b="0" i="0" u="none" strike="noStrike">
                          <a:solidFill>
                            <a:srgbClr val="000000"/>
                          </a:solidFill>
                          <a:effectLst/>
                          <a:latin typeface="Calibri" panose="020F0502020204030204" pitchFamily="34" charset="0"/>
                        </a:rPr>
                        <a:t>DUNBAR,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KANAWHA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313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648330985"/>
                  </a:ext>
                </a:extLst>
              </a:tr>
            </a:tbl>
          </a:graphicData>
        </a:graphic>
      </p:graphicFrame>
      <p:sp>
        <p:nvSpPr>
          <p:cNvPr id="12" name="TextBox 11"/>
          <p:cNvSpPr txBox="1"/>
          <p:nvPr/>
        </p:nvSpPr>
        <p:spPr>
          <a:xfrm>
            <a:off x="1492898" y="1000188"/>
            <a:ext cx="6344815" cy="307777"/>
          </a:xfrm>
          <a:prstGeom prst="rect">
            <a:avLst/>
          </a:prstGeom>
          <a:noFill/>
        </p:spPr>
        <p:txBody>
          <a:bodyPr wrap="square" rtlCol="0">
            <a:spAutoFit/>
          </a:bodyPr>
          <a:lstStyle/>
          <a:p>
            <a:r>
              <a:rPr lang="en-US" sz="1400" i="1" dirty="0"/>
              <a:t>Top 20 Unincorporated / Incorporated Areas with Highest Acreage of SFHA (</a:t>
            </a:r>
            <a:r>
              <a:rPr lang="en-US" sz="1400" i="1" dirty="0" err="1"/>
              <a:t>aSFHA</a:t>
            </a:r>
            <a:r>
              <a:rPr lang="en-US" sz="1400" i="1" dirty="0"/>
              <a:t>)</a:t>
            </a:r>
          </a:p>
        </p:txBody>
      </p:sp>
      <p:sp>
        <p:nvSpPr>
          <p:cNvPr id="7" name="TextBox 6">
            <a:extLst>
              <a:ext uri="{FF2B5EF4-FFF2-40B4-BE49-F238E27FC236}">
                <a16:creationId xmlns:a16="http://schemas.microsoft.com/office/drawing/2014/main" id="{FC7B9439-BEA1-4BE9-8317-1612B88A863F}"/>
              </a:ext>
            </a:extLst>
          </p:cNvPr>
          <p:cNvSpPr txBox="1"/>
          <p:nvPr/>
        </p:nvSpPr>
        <p:spPr>
          <a:xfrm>
            <a:off x="2644653" y="709035"/>
            <a:ext cx="4553815" cy="369332"/>
          </a:xfrm>
          <a:prstGeom prst="rect">
            <a:avLst/>
          </a:prstGeom>
          <a:solidFill>
            <a:schemeClr val="tx1"/>
          </a:solidFill>
        </p:spPr>
        <p:txBody>
          <a:bodyPr wrap="square" rtlCol="0">
            <a:spAutoFit/>
          </a:bodyPr>
          <a:lstStyle/>
          <a:p>
            <a:pPr algn="ctr"/>
            <a:r>
              <a:rPr lang="en-US" b="1" dirty="0">
                <a:solidFill>
                  <a:srgbClr val="FFFF00"/>
                </a:solidFill>
              </a:rPr>
              <a:t>Sample Community-Level Tabular Report</a:t>
            </a:r>
          </a:p>
        </p:txBody>
      </p:sp>
    </p:spTree>
    <p:extLst>
      <p:ext uri="{BB962C8B-B14F-4D97-AF65-F5344CB8AC3E}">
        <p14:creationId xmlns:p14="http://schemas.microsoft.com/office/powerpoint/2010/main" val="2408453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Assessment Data Verification</a:t>
            </a:r>
          </a:p>
        </p:txBody>
      </p:sp>
      <p:sp>
        <p:nvSpPr>
          <p:cNvPr id="2" name="TextBox 1"/>
          <p:cNvSpPr txBox="1"/>
          <p:nvPr/>
        </p:nvSpPr>
        <p:spPr>
          <a:xfrm>
            <a:off x="704272" y="1525472"/>
            <a:ext cx="7855530" cy="400110"/>
          </a:xfrm>
          <a:prstGeom prst="rect">
            <a:avLst/>
          </a:prstGeom>
          <a:solidFill>
            <a:schemeClr val="accent2">
              <a:lumMod val="40000"/>
              <a:lumOff val="60000"/>
            </a:schemeClr>
          </a:solidFill>
        </p:spPr>
        <p:txBody>
          <a:bodyPr wrap="square" rtlCol="0">
            <a:spAutoFit/>
          </a:bodyPr>
          <a:lstStyle/>
          <a:p>
            <a:r>
              <a:rPr lang="en-US" sz="2000" dirty="0"/>
              <a:t>Use </a:t>
            </a:r>
            <a:r>
              <a:rPr lang="en-US" sz="2000" b="1" dirty="0"/>
              <a:t>Building-Level (BL) Tables </a:t>
            </a:r>
            <a:r>
              <a:rPr lang="en-US" sz="2000" dirty="0"/>
              <a:t>to identify </a:t>
            </a:r>
            <a:r>
              <a:rPr lang="en-US" sz="2000" b="1" dirty="0">
                <a:solidFill>
                  <a:srgbClr val="C00000"/>
                </a:solidFill>
              </a:rPr>
              <a:t>Most Vulnerable Structures</a:t>
            </a:r>
          </a:p>
        </p:txBody>
      </p:sp>
      <p:sp>
        <p:nvSpPr>
          <p:cNvPr id="8" name="Rectangle 7"/>
          <p:cNvSpPr/>
          <p:nvPr/>
        </p:nvSpPr>
        <p:spPr>
          <a:xfrm>
            <a:off x="704273" y="1934818"/>
            <a:ext cx="7855530" cy="2269467"/>
          </a:xfrm>
          <a:prstGeom prst="rect">
            <a:avLst/>
          </a:prstGeom>
          <a:solidFill>
            <a:schemeClr val="bg1">
              <a:lumMod val="95000"/>
            </a:schemeClr>
          </a:solidFill>
        </p:spPr>
        <p:txBody>
          <a:bodyPr wrap="square">
            <a:spAutoFit/>
          </a:bodyPr>
          <a:lstStyle/>
          <a:p>
            <a:pPr marL="228600" indent="-228600">
              <a:lnSpc>
                <a:spcPct val="107000"/>
              </a:lnSpc>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Statewide BLRA</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 (GIS)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07000"/>
              </a:lnSpc>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BLRA County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Tables</a:t>
            </a:r>
            <a:r>
              <a:rPr lang="en-US" dirty="0">
                <a:latin typeface="Calibri" panose="020F0502020204030204" pitchFamily="34" charset="0"/>
                <a:ea typeface="Calibri" panose="020F0502020204030204" pitchFamily="34" charset="0"/>
                <a:cs typeface="Times New Roman" panose="02020603050405020304" pitchFamily="18" charset="0"/>
              </a:rPr>
              <a:t> organized by region</a:t>
            </a:r>
          </a:p>
          <a:p>
            <a:pPr marL="228600" indent="-228600">
              <a:lnSpc>
                <a:spcPct val="107000"/>
              </a:lnSpc>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BLRA Data Extract Tables</a:t>
            </a:r>
            <a:r>
              <a:rPr lang="en-US" dirty="0">
                <a:latin typeface="Calibri" panose="020F0502020204030204" pitchFamily="34" charset="0"/>
                <a:ea typeface="Calibri" panose="020F0502020204030204" pitchFamily="34" charset="0"/>
                <a:cs typeface="Times New Roman" panose="02020603050405020304" pitchFamily="18" charset="0"/>
              </a:rPr>
              <a:t>:  High Building Value, High Damage Loss, High Minus Ratings</a:t>
            </a:r>
          </a:p>
          <a:p>
            <a:pPr marL="228600" indent="-228600">
              <a:lnSpc>
                <a:spcPct val="107000"/>
              </a:lnSpc>
              <a:spcAft>
                <a:spcPts val="800"/>
              </a:spcAft>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BLRA Statewide Top Lists</a:t>
            </a:r>
            <a:r>
              <a:rPr lang="en-US" dirty="0">
                <a:latin typeface="Calibri" panose="020F0502020204030204" pitchFamily="34" charset="0"/>
                <a:ea typeface="Calibri" panose="020F0502020204030204" pitchFamily="34" charset="0"/>
                <a:cs typeface="Times New Roman" panose="02020603050405020304" pitchFamily="18" charset="0"/>
              </a:rPr>
              <a:t>:  Building Value, Flood Depth, Damage Loss $, Damage Loss %, Minus Rated, Mitigated Structures</a:t>
            </a:r>
          </a:p>
          <a:p>
            <a:pPr marL="228600" indent="-228600">
              <a:lnSpc>
                <a:spcPct val="107000"/>
              </a:lnSpc>
              <a:spcAft>
                <a:spcPts val="80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hlinkClick r:id="rId7"/>
              </a:rPr>
              <a:t>Risk Indicator Matrices</a:t>
            </a:r>
            <a:r>
              <a:rPr lang="en-US" dirty="0">
                <a:effectLst/>
                <a:latin typeface="Calibri" panose="020F0502020204030204" pitchFamily="34" charset="0"/>
                <a:ea typeface="Calibri" panose="020F0502020204030204" pitchFamily="34" charset="0"/>
                <a:cs typeface="Times New Roman" panose="02020603050405020304" pitchFamily="18" charset="0"/>
              </a:rPr>
              <a:t>:  Exposure and Damage Loss Matrices of Risk Indicators</a:t>
            </a:r>
          </a:p>
        </p:txBody>
      </p:sp>
      <p:pic>
        <p:nvPicPr>
          <p:cNvPr id="9" name="Picture 8"/>
          <p:cNvPicPr/>
          <p:nvPr/>
        </p:nvPicPr>
        <p:blipFill>
          <a:blip r:embed="rId8"/>
          <a:stretch>
            <a:fillRect/>
          </a:stretch>
        </p:blipFill>
        <p:spPr>
          <a:xfrm>
            <a:off x="951345" y="4427767"/>
            <a:ext cx="7139710" cy="1732887"/>
          </a:xfrm>
          <a:prstGeom prst="rect">
            <a:avLst/>
          </a:prstGeom>
        </p:spPr>
      </p:pic>
    </p:spTree>
    <p:extLst>
      <p:ext uri="{BB962C8B-B14F-4D97-AF65-F5344CB8AC3E}">
        <p14:creationId xmlns:p14="http://schemas.microsoft.com/office/powerpoint/2010/main" val="37573059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Ratio of </a:t>
            </a:r>
            <a:r>
              <a:rPr lang="en-US" dirty="0" err="1">
                <a:solidFill>
                  <a:schemeClr val="bg1"/>
                </a:solidFill>
                <a:latin typeface="Arial" panose="020B0604020202020204" pitchFamily="34" charset="0"/>
                <a:cs typeface="Arial" panose="020B0604020202020204" pitchFamily="34" charset="0"/>
              </a:rPr>
              <a:t>aSFHA</a:t>
            </a:r>
            <a:r>
              <a:rPr lang="en-US" dirty="0">
                <a:solidFill>
                  <a:schemeClr val="bg1"/>
                </a:solidFill>
                <a:latin typeface="Arial" panose="020B0604020202020204" pitchFamily="34" charset="0"/>
                <a:cs typeface="Arial" panose="020B0604020202020204" pitchFamily="34" charset="0"/>
              </a:rPr>
              <a:t> to Community Area</a:t>
            </a:r>
          </a:p>
        </p:txBody>
      </p:sp>
      <p:sp>
        <p:nvSpPr>
          <p:cNvPr id="16" name="TextBox 15"/>
          <p:cNvSpPr txBox="1"/>
          <p:nvPr/>
        </p:nvSpPr>
        <p:spPr>
          <a:xfrm>
            <a:off x="3741577" y="1036200"/>
            <a:ext cx="4615542" cy="307777"/>
          </a:xfrm>
          <a:prstGeom prst="rect">
            <a:avLst/>
          </a:prstGeom>
          <a:noFill/>
        </p:spPr>
        <p:txBody>
          <a:bodyPr wrap="square" rtlCol="0">
            <a:spAutoFit/>
          </a:bodyPr>
          <a:lstStyle/>
          <a:p>
            <a:r>
              <a:rPr lang="en-US" sz="1400" i="1" dirty="0"/>
              <a:t>Ratio =  Acreage of SFHA (</a:t>
            </a:r>
            <a:r>
              <a:rPr lang="en-US" sz="1400" i="1" dirty="0" err="1"/>
              <a:t>aSFHA</a:t>
            </a:r>
            <a:r>
              <a:rPr lang="en-US" sz="1400" i="1" dirty="0"/>
              <a:t>) divided by Community Area</a:t>
            </a:r>
          </a:p>
        </p:txBody>
      </p:sp>
      <p:pic>
        <p:nvPicPr>
          <p:cNvPr id="2" name="Picture 1"/>
          <p:cNvPicPr>
            <a:picLocks noChangeAspect="1"/>
          </p:cNvPicPr>
          <p:nvPr/>
        </p:nvPicPr>
        <p:blipFill>
          <a:blip r:embed="rId3"/>
          <a:stretch>
            <a:fillRect/>
          </a:stretch>
        </p:blipFill>
        <p:spPr>
          <a:xfrm>
            <a:off x="3187726" y="1334874"/>
            <a:ext cx="5685881" cy="5069253"/>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020213554"/>
              </p:ext>
            </p:extLst>
          </p:nvPr>
        </p:nvGraphicFramePr>
        <p:xfrm>
          <a:off x="268514" y="1334877"/>
          <a:ext cx="2763681" cy="5069250"/>
        </p:xfrm>
        <a:graphic>
          <a:graphicData uri="http://schemas.openxmlformats.org/drawingml/2006/table">
            <a:tbl>
              <a:tblPr/>
              <a:tblGrid>
                <a:gridCol w="1784955">
                  <a:extLst>
                    <a:ext uri="{9D8B030D-6E8A-4147-A177-3AD203B41FA5}">
                      <a16:colId xmlns:a16="http://schemas.microsoft.com/office/drawing/2014/main" val="1182721285"/>
                    </a:ext>
                  </a:extLst>
                </a:gridCol>
                <a:gridCol w="978726">
                  <a:extLst>
                    <a:ext uri="{9D8B030D-6E8A-4147-A177-3AD203B41FA5}">
                      <a16:colId xmlns:a16="http://schemas.microsoft.com/office/drawing/2014/main" val="3261767395"/>
                    </a:ext>
                  </a:extLst>
                </a:gridCol>
              </a:tblGrid>
              <a:tr h="563250">
                <a:tc>
                  <a:txBody>
                    <a:bodyPr/>
                    <a:lstStyle/>
                    <a:p>
                      <a:pPr algn="ctr" rtl="0" fontAlgn="ctr"/>
                      <a:r>
                        <a:rPr lang="en-US" sz="1400" b="1" i="0" u="none" strike="noStrike" dirty="0">
                          <a:solidFill>
                            <a:srgbClr val="000000"/>
                          </a:solidFill>
                          <a:effectLst/>
                          <a:latin typeface="Calibri" panose="020F0502020204030204" pitchFamily="34" charset="0"/>
                        </a:rPr>
                        <a:t>County</a:t>
                      </a:r>
                    </a:p>
                    <a:p>
                      <a:pPr algn="ctr" rtl="0" fontAlgn="ctr"/>
                      <a:r>
                        <a:rPr lang="en-US" sz="1400" b="1" i="0" u="none" strike="noStrike" dirty="0">
                          <a:solidFill>
                            <a:srgbClr val="000000"/>
                          </a:solidFill>
                          <a:effectLst/>
                          <a:latin typeface="Calibri" panose="020F0502020204030204" pitchFamily="34" charset="0"/>
                        </a:rPr>
                        <a:t> Unincorporated</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400" b="1" i="0" u="none" strike="noStrike" dirty="0" err="1">
                          <a:solidFill>
                            <a:srgbClr val="000000"/>
                          </a:solidFill>
                          <a:effectLst/>
                          <a:latin typeface="Calibri" panose="020F0502020204030204" pitchFamily="34" charset="0"/>
                        </a:rPr>
                        <a:t>aSFHA</a:t>
                      </a:r>
                      <a:endParaRPr lang="en-US" sz="1400" b="1" i="0" u="none" strike="noStrike" dirty="0">
                        <a:solidFill>
                          <a:srgbClr val="000000"/>
                        </a:solidFill>
                        <a:effectLst/>
                        <a:latin typeface="Calibri" panose="020F0502020204030204" pitchFamily="34" charset="0"/>
                      </a:endParaRP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38736063"/>
                  </a:ext>
                </a:extLst>
              </a:tr>
              <a:tr h="225300">
                <a:tc>
                  <a:txBody>
                    <a:bodyPr/>
                    <a:lstStyle/>
                    <a:p>
                      <a:pPr algn="l" fontAlgn="b"/>
                      <a:r>
                        <a:rPr lang="en-US" sz="1300" b="0" i="0" u="none" strike="noStrike" dirty="0">
                          <a:solidFill>
                            <a:srgbClr val="000000"/>
                          </a:solidFill>
                          <a:effectLst/>
                          <a:latin typeface="Calibri" panose="020F0502020204030204" pitchFamily="34" charset="0"/>
                        </a:rPr>
                        <a:t>MASON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7.8%</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1513136"/>
                  </a:ext>
                </a:extLst>
              </a:tr>
              <a:tr h="225300">
                <a:tc>
                  <a:txBody>
                    <a:bodyPr/>
                    <a:lstStyle/>
                    <a:p>
                      <a:pPr algn="l" fontAlgn="b"/>
                      <a:r>
                        <a:rPr lang="en-US" sz="1300" b="0" i="0" u="none" strike="noStrike">
                          <a:solidFill>
                            <a:srgbClr val="000000"/>
                          </a:solidFill>
                          <a:effectLst/>
                          <a:latin typeface="Calibri" panose="020F0502020204030204" pitchFamily="34" charset="0"/>
                        </a:rPr>
                        <a:t>WOOD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7.6%</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75701026"/>
                  </a:ext>
                </a:extLst>
              </a:tr>
              <a:tr h="225300">
                <a:tc>
                  <a:txBody>
                    <a:bodyPr/>
                    <a:lstStyle/>
                    <a:p>
                      <a:pPr algn="l" fontAlgn="b"/>
                      <a:r>
                        <a:rPr lang="en-US" sz="1300" b="0" i="0" u="none" strike="noStrike">
                          <a:solidFill>
                            <a:srgbClr val="000000"/>
                          </a:solidFill>
                          <a:effectLst/>
                          <a:latin typeface="Calibri" panose="020F0502020204030204" pitchFamily="34" charset="0"/>
                        </a:rPr>
                        <a:t>JEFFERSON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6.8%</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25269853"/>
                  </a:ext>
                </a:extLst>
              </a:tr>
              <a:tr h="225300">
                <a:tc>
                  <a:txBody>
                    <a:bodyPr/>
                    <a:lstStyle/>
                    <a:p>
                      <a:pPr algn="l" fontAlgn="b"/>
                      <a:r>
                        <a:rPr lang="en-US" sz="1300" b="0" i="0" u="none" strike="noStrike">
                          <a:solidFill>
                            <a:srgbClr val="000000"/>
                          </a:solidFill>
                          <a:effectLst/>
                          <a:latin typeface="Calibri" panose="020F0502020204030204" pitchFamily="34" charset="0"/>
                        </a:rPr>
                        <a:t>HAMPSHIRE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6.4%</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20602795"/>
                  </a:ext>
                </a:extLst>
              </a:tr>
              <a:tr h="225300">
                <a:tc>
                  <a:txBody>
                    <a:bodyPr/>
                    <a:lstStyle/>
                    <a:p>
                      <a:pPr algn="l" fontAlgn="b"/>
                      <a:r>
                        <a:rPr lang="en-US" sz="1300" b="0" i="0" u="none" strike="noStrike">
                          <a:solidFill>
                            <a:srgbClr val="000000"/>
                          </a:solidFill>
                          <a:effectLst/>
                          <a:latin typeface="Calibri" panose="020F0502020204030204" pitchFamily="34" charset="0"/>
                        </a:rPr>
                        <a:t>CABELL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6.1%</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4418607"/>
                  </a:ext>
                </a:extLst>
              </a:tr>
              <a:tr h="225300">
                <a:tc>
                  <a:txBody>
                    <a:bodyPr/>
                    <a:lstStyle/>
                    <a:p>
                      <a:pPr algn="l" fontAlgn="b"/>
                      <a:r>
                        <a:rPr lang="en-US" sz="1300" b="0" i="0" u="none" strike="noStrike">
                          <a:solidFill>
                            <a:srgbClr val="000000"/>
                          </a:solidFill>
                          <a:effectLst/>
                          <a:latin typeface="Calibri" panose="020F0502020204030204" pitchFamily="34" charset="0"/>
                        </a:rPr>
                        <a:t>MORGAN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5.7%</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60613077"/>
                  </a:ext>
                </a:extLst>
              </a:tr>
              <a:tr h="225300">
                <a:tc>
                  <a:txBody>
                    <a:bodyPr/>
                    <a:lstStyle/>
                    <a:p>
                      <a:pPr algn="l" fontAlgn="b"/>
                      <a:r>
                        <a:rPr lang="en-US" sz="1300" b="0" i="0" u="none" strike="noStrike">
                          <a:solidFill>
                            <a:srgbClr val="000000"/>
                          </a:solidFill>
                          <a:effectLst/>
                          <a:latin typeface="Calibri" panose="020F0502020204030204" pitchFamily="34" charset="0"/>
                        </a:rPr>
                        <a:t>WIRT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5.4%</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49883970"/>
                  </a:ext>
                </a:extLst>
              </a:tr>
              <a:tr h="225300">
                <a:tc>
                  <a:txBody>
                    <a:bodyPr/>
                    <a:lstStyle/>
                    <a:p>
                      <a:pPr algn="l" fontAlgn="b"/>
                      <a:r>
                        <a:rPr lang="en-US" sz="1300" b="0" i="0" u="none" strike="noStrike">
                          <a:solidFill>
                            <a:srgbClr val="000000"/>
                          </a:solidFill>
                          <a:effectLst/>
                          <a:latin typeface="Calibri" panose="020F0502020204030204" pitchFamily="34" charset="0"/>
                        </a:rPr>
                        <a:t>JACKSON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5.1%</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54138622"/>
                  </a:ext>
                </a:extLst>
              </a:tr>
              <a:tr h="225300">
                <a:tc>
                  <a:txBody>
                    <a:bodyPr/>
                    <a:lstStyle/>
                    <a:p>
                      <a:pPr algn="l" fontAlgn="b"/>
                      <a:r>
                        <a:rPr lang="en-US" sz="1300" b="0" i="0" u="none" strike="noStrike">
                          <a:solidFill>
                            <a:srgbClr val="000000"/>
                          </a:solidFill>
                          <a:effectLst/>
                          <a:latin typeface="Calibri" panose="020F0502020204030204" pitchFamily="34" charset="0"/>
                        </a:rPr>
                        <a:t>BERKELEY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dirty="0">
                          <a:solidFill>
                            <a:srgbClr val="000000"/>
                          </a:solidFill>
                          <a:effectLst/>
                          <a:latin typeface="Calibri" panose="020F0502020204030204" pitchFamily="34" charset="0"/>
                        </a:rPr>
                        <a:t>5.1%</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53552374"/>
                  </a:ext>
                </a:extLst>
              </a:tr>
              <a:tr h="225300">
                <a:tc>
                  <a:txBody>
                    <a:bodyPr/>
                    <a:lstStyle/>
                    <a:p>
                      <a:pPr algn="l" fontAlgn="b"/>
                      <a:r>
                        <a:rPr lang="en-US" sz="1300" b="0" i="0" u="none" strike="noStrike">
                          <a:solidFill>
                            <a:srgbClr val="000000"/>
                          </a:solidFill>
                          <a:effectLst/>
                          <a:latin typeface="Calibri" panose="020F0502020204030204" pitchFamily="34" charset="0"/>
                        </a:rPr>
                        <a:t>TYLER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4.9%</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11278600"/>
                  </a:ext>
                </a:extLst>
              </a:tr>
              <a:tr h="225300">
                <a:tc>
                  <a:txBody>
                    <a:bodyPr/>
                    <a:lstStyle/>
                    <a:p>
                      <a:pPr algn="l" fontAlgn="b"/>
                      <a:r>
                        <a:rPr lang="en-US" sz="1300" b="0" i="0" u="none" strike="noStrike">
                          <a:solidFill>
                            <a:srgbClr val="000000"/>
                          </a:solidFill>
                          <a:effectLst/>
                          <a:latin typeface="Calibri" panose="020F0502020204030204" pitchFamily="34" charset="0"/>
                        </a:rPr>
                        <a:t>PUTNAM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4.6%</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98319918"/>
                  </a:ext>
                </a:extLst>
              </a:tr>
              <a:tr h="225300">
                <a:tc>
                  <a:txBody>
                    <a:bodyPr/>
                    <a:lstStyle/>
                    <a:p>
                      <a:pPr algn="l" fontAlgn="b"/>
                      <a:r>
                        <a:rPr lang="en-US" sz="1300" b="0" i="0" u="none" strike="noStrike">
                          <a:solidFill>
                            <a:srgbClr val="000000"/>
                          </a:solidFill>
                          <a:effectLst/>
                          <a:latin typeface="Calibri" panose="020F0502020204030204" pitchFamily="34" charset="0"/>
                        </a:rPr>
                        <a:t>HARDY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4.5%</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74140828"/>
                  </a:ext>
                </a:extLst>
              </a:tr>
              <a:tr h="225300">
                <a:tc>
                  <a:txBody>
                    <a:bodyPr/>
                    <a:lstStyle/>
                    <a:p>
                      <a:pPr algn="l" fontAlgn="b"/>
                      <a:r>
                        <a:rPr lang="en-US" sz="1300" b="0" i="0" u="none" strike="noStrike">
                          <a:solidFill>
                            <a:srgbClr val="000000"/>
                          </a:solidFill>
                          <a:effectLst/>
                          <a:latin typeface="Calibri" panose="020F0502020204030204" pitchFamily="34" charset="0"/>
                        </a:rPr>
                        <a:t>PLEASANTS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4.5%</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35401478"/>
                  </a:ext>
                </a:extLst>
              </a:tr>
              <a:tr h="225300">
                <a:tc>
                  <a:txBody>
                    <a:bodyPr/>
                    <a:lstStyle/>
                    <a:p>
                      <a:pPr algn="l" fontAlgn="b"/>
                      <a:r>
                        <a:rPr lang="en-US" sz="1300" b="0" i="0" u="none" strike="noStrike">
                          <a:solidFill>
                            <a:srgbClr val="000000"/>
                          </a:solidFill>
                          <a:effectLst/>
                          <a:latin typeface="Calibri" panose="020F0502020204030204" pitchFamily="34" charset="0"/>
                        </a:rPr>
                        <a:t>MINERAL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4.3%</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3555112"/>
                  </a:ext>
                </a:extLst>
              </a:tr>
              <a:tr h="225300">
                <a:tc>
                  <a:txBody>
                    <a:bodyPr/>
                    <a:lstStyle/>
                    <a:p>
                      <a:pPr algn="l" fontAlgn="b"/>
                      <a:r>
                        <a:rPr lang="en-US" sz="1300" b="0" i="0" u="none" strike="noStrike">
                          <a:solidFill>
                            <a:srgbClr val="000000"/>
                          </a:solidFill>
                          <a:effectLst/>
                          <a:latin typeface="Calibri" panose="020F0502020204030204" pitchFamily="34" charset="0"/>
                        </a:rPr>
                        <a:t>WAYNE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4.2%</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55891093"/>
                  </a:ext>
                </a:extLst>
              </a:tr>
              <a:tr h="225300">
                <a:tc>
                  <a:txBody>
                    <a:bodyPr/>
                    <a:lstStyle/>
                    <a:p>
                      <a:pPr algn="l" fontAlgn="b"/>
                      <a:r>
                        <a:rPr lang="en-US" sz="1300" b="0" i="0" u="none" strike="noStrike">
                          <a:solidFill>
                            <a:srgbClr val="000000"/>
                          </a:solidFill>
                          <a:effectLst/>
                          <a:latin typeface="Calibri" panose="020F0502020204030204" pitchFamily="34" charset="0"/>
                        </a:rPr>
                        <a:t>LINCOLN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4.0%</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99169795"/>
                  </a:ext>
                </a:extLst>
              </a:tr>
              <a:tr h="225300">
                <a:tc>
                  <a:txBody>
                    <a:bodyPr/>
                    <a:lstStyle/>
                    <a:p>
                      <a:pPr algn="l" fontAlgn="b"/>
                      <a:r>
                        <a:rPr lang="en-US" sz="1300" b="0" i="0" u="none" strike="noStrike">
                          <a:solidFill>
                            <a:srgbClr val="000000"/>
                          </a:solidFill>
                          <a:effectLst/>
                          <a:latin typeface="Calibri" panose="020F0502020204030204" pitchFamily="34" charset="0"/>
                        </a:rPr>
                        <a:t>KANAWHA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3.9%</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51831162"/>
                  </a:ext>
                </a:extLst>
              </a:tr>
              <a:tr h="225300">
                <a:tc>
                  <a:txBody>
                    <a:bodyPr/>
                    <a:lstStyle/>
                    <a:p>
                      <a:pPr algn="l" fontAlgn="b"/>
                      <a:r>
                        <a:rPr lang="en-US" sz="1300" b="0" i="0" u="none" strike="noStrike">
                          <a:solidFill>
                            <a:srgbClr val="000000"/>
                          </a:solidFill>
                          <a:effectLst/>
                          <a:latin typeface="Calibri" panose="020F0502020204030204" pitchFamily="34" charset="0"/>
                        </a:rPr>
                        <a:t>CALHOUN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3.6%</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16681421"/>
                  </a:ext>
                </a:extLst>
              </a:tr>
              <a:tr h="225300">
                <a:tc>
                  <a:txBody>
                    <a:bodyPr/>
                    <a:lstStyle/>
                    <a:p>
                      <a:pPr algn="l" fontAlgn="b"/>
                      <a:r>
                        <a:rPr lang="en-US" sz="1300" b="0" i="0" u="none" strike="noStrike">
                          <a:solidFill>
                            <a:srgbClr val="000000"/>
                          </a:solidFill>
                          <a:effectLst/>
                          <a:latin typeface="Calibri" panose="020F0502020204030204" pitchFamily="34" charset="0"/>
                        </a:rPr>
                        <a:t>HARRISON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a:solidFill>
                            <a:srgbClr val="000000"/>
                          </a:solidFill>
                          <a:effectLst/>
                          <a:latin typeface="Calibri" panose="020F0502020204030204" pitchFamily="34" charset="0"/>
                        </a:rPr>
                        <a:t>3.3%</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582888867"/>
                  </a:ext>
                </a:extLst>
              </a:tr>
              <a:tr h="225300">
                <a:tc>
                  <a:txBody>
                    <a:bodyPr/>
                    <a:lstStyle/>
                    <a:p>
                      <a:pPr algn="l" fontAlgn="b"/>
                      <a:r>
                        <a:rPr lang="en-US" sz="1300" b="0" i="0" u="none" strike="noStrike">
                          <a:solidFill>
                            <a:srgbClr val="000000"/>
                          </a:solidFill>
                          <a:effectLst/>
                          <a:latin typeface="Calibri" panose="020F0502020204030204" pitchFamily="34" charset="0"/>
                        </a:rPr>
                        <a:t>BROOKE COUNTY</a:t>
                      </a:r>
                    </a:p>
                  </a:txBody>
                  <a:tcPr marL="11265" marR="11265" marT="112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300" b="0" i="0" u="none" strike="noStrike" dirty="0">
                          <a:solidFill>
                            <a:srgbClr val="000000"/>
                          </a:solidFill>
                          <a:effectLst/>
                          <a:latin typeface="Calibri" panose="020F0502020204030204" pitchFamily="34" charset="0"/>
                        </a:rPr>
                        <a:t>3.3%</a:t>
                      </a:r>
                    </a:p>
                  </a:txBody>
                  <a:tcPr marL="11265" marR="11265" marT="112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92629750"/>
                  </a:ext>
                </a:extLst>
              </a:tr>
            </a:tbl>
          </a:graphicData>
        </a:graphic>
      </p:graphicFrame>
      <p:sp>
        <p:nvSpPr>
          <p:cNvPr id="11" name="TextBox 10"/>
          <p:cNvSpPr txBox="1"/>
          <p:nvPr/>
        </p:nvSpPr>
        <p:spPr>
          <a:xfrm>
            <a:off x="4049486" y="3634995"/>
            <a:ext cx="914400" cy="461665"/>
          </a:xfrm>
          <a:prstGeom prst="rect">
            <a:avLst/>
          </a:prstGeom>
          <a:noFill/>
        </p:spPr>
        <p:txBody>
          <a:bodyPr wrap="square" rtlCol="0">
            <a:spAutoFit/>
          </a:bodyPr>
          <a:lstStyle/>
          <a:p>
            <a:r>
              <a:rPr lang="en-US" sz="2400" b="1" dirty="0">
                <a:solidFill>
                  <a:srgbClr val="FFFF00"/>
                </a:solidFill>
              </a:rPr>
              <a:t>7.8%</a:t>
            </a:r>
          </a:p>
        </p:txBody>
      </p:sp>
      <p:sp>
        <p:nvSpPr>
          <p:cNvPr id="13" name="TextBox 12"/>
          <p:cNvSpPr txBox="1"/>
          <p:nvPr/>
        </p:nvSpPr>
        <p:spPr>
          <a:xfrm>
            <a:off x="5937380" y="3247574"/>
            <a:ext cx="914400" cy="461665"/>
          </a:xfrm>
          <a:prstGeom prst="rect">
            <a:avLst/>
          </a:prstGeom>
          <a:noFill/>
        </p:spPr>
        <p:txBody>
          <a:bodyPr wrap="square" rtlCol="0">
            <a:spAutoFit/>
          </a:bodyPr>
          <a:lstStyle/>
          <a:p>
            <a:r>
              <a:rPr lang="en-US" sz="2400" b="1" dirty="0">
                <a:solidFill>
                  <a:srgbClr val="FFFF00"/>
                </a:solidFill>
              </a:rPr>
              <a:t>5.1%</a:t>
            </a:r>
          </a:p>
        </p:txBody>
      </p:sp>
      <p:sp>
        <p:nvSpPr>
          <p:cNvPr id="14" name="TextBox 13"/>
          <p:cNvSpPr txBox="1"/>
          <p:nvPr/>
        </p:nvSpPr>
        <p:spPr>
          <a:xfrm>
            <a:off x="4895461" y="5350072"/>
            <a:ext cx="870857" cy="461665"/>
          </a:xfrm>
          <a:prstGeom prst="rect">
            <a:avLst/>
          </a:prstGeom>
          <a:noFill/>
        </p:spPr>
        <p:txBody>
          <a:bodyPr wrap="square" rtlCol="0">
            <a:spAutoFit/>
          </a:bodyPr>
          <a:lstStyle/>
          <a:p>
            <a:r>
              <a:rPr lang="en-US" sz="2400" b="1" dirty="0">
                <a:solidFill>
                  <a:srgbClr val="FFFF00"/>
                </a:solidFill>
              </a:rPr>
              <a:t>4.6%</a:t>
            </a:r>
          </a:p>
        </p:txBody>
      </p:sp>
      <p:sp>
        <p:nvSpPr>
          <p:cNvPr id="15" name="TextBox 14"/>
          <p:cNvSpPr txBox="1"/>
          <p:nvPr/>
        </p:nvSpPr>
        <p:spPr>
          <a:xfrm>
            <a:off x="3359020" y="5900472"/>
            <a:ext cx="870857" cy="461665"/>
          </a:xfrm>
          <a:prstGeom prst="rect">
            <a:avLst/>
          </a:prstGeom>
          <a:noFill/>
        </p:spPr>
        <p:txBody>
          <a:bodyPr wrap="square" rtlCol="0">
            <a:spAutoFit/>
          </a:bodyPr>
          <a:lstStyle/>
          <a:p>
            <a:r>
              <a:rPr lang="en-US" sz="2400" b="1" dirty="0">
                <a:solidFill>
                  <a:srgbClr val="FFFF00"/>
                </a:solidFill>
              </a:rPr>
              <a:t>6.1%</a:t>
            </a:r>
          </a:p>
        </p:txBody>
      </p:sp>
      <p:sp>
        <p:nvSpPr>
          <p:cNvPr id="17" name="TextBox 16"/>
          <p:cNvSpPr txBox="1"/>
          <p:nvPr/>
        </p:nvSpPr>
        <p:spPr>
          <a:xfrm>
            <a:off x="6786465" y="5933131"/>
            <a:ext cx="870857" cy="461665"/>
          </a:xfrm>
          <a:prstGeom prst="rect">
            <a:avLst/>
          </a:prstGeom>
          <a:noFill/>
        </p:spPr>
        <p:txBody>
          <a:bodyPr wrap="square" rtlCol="0">
            <a:spAutoFit/>
          </a:bodyPr>
          <a:lstStyle/>
          <a:p>
            <a:r>
              <a:rPr lang="en-US" sz="2400" b="1" dirty="0">
                <a:solidFill>
                  <a:srgbClr val="FFFF00"/>
                </a:solidFill>
              </a:rPr>
              <a:t>3.9%</a:t>
            </a:r>
          </a:p>
        </p:txBody>
      </p:sp>
      <p:sp>
        <p:nvSpPr>
          <p:cNvPr id="18" name="TextBox 17"/>
          <p:cNvSpPr txBox="1"/>
          <p:nvPr/>
        </p:nvSpPr>
        <p:spPr>
          <a:xfrm>
            <a:off x="6329265" y="1260226"/>
            <a:ext cx="914400" cy="461665"/>
          </a:xfrm>
          <a:prstGeom prst="rect">
            <a:avLst/>
          </a:prstGeom>
          <a:noFill/>
        </p:spPr>
        <p:txBody>
          <a:bodyPr wrap="square" rtlCol="0">
            <a:spAutoFit/>
          </a:bodyPr>
          <a:lstStyle/>
          <a:p>
            <a:r>
              <a:rPr lang="en-US" sz="2400" b="1" dirty="0">
                <a:solidFill>
                  <a:srgbClr val="FFFF00"/>
                </a:solidFill>
              </a:rPr>
              <a:t>7.6%</a:t>
            </a:r>
          </a:p>
        </p:txBody>
      </p:sp>
      <p:sp>
        <p:nvSpPr>
          <p:cNvPr id="19" name="TextBox 18"/>
          <p:cNvSpPr txBox="1"/>
          <p:nvPr/>
        </p:nvSpPr>
        <p:spPr>
          <a:xfrm>
            <a:off x="7744408" y="4081587"/>
            <a:ext cx="914400" cy="461665"/>
          </a:xfrm>
          <a:prstGeom prst="rect">
            <a:avLst/>
          </a:prstGeom>
          <a:noFill/>
        </p:spPr>
        <p:txBody>
          <a:bodyPr wrap="square" rtlCol="0">
            <a:spAutoFit/>
          </a:bodyPr>
          <a:lstStyle/>
          <a:p>
            <a:r>
              <a:rPr lang="en-US" sz="2400" b="1" dirty="0">
                <a:solidFill>
                  <a:srgbClr val="FFFF00"/>
                </a:solidFill>
              </a:rPr>
              <a:t>2.2%</a:t>
            </a:r>
          </a:p>
        </p:txBody>
      </p:sp>
      <p:sp>
        <p:nvSpPr>
          <p:cNvPr id="20" name="TextBox 19"/>
          <p:cNvSpPr txBox="1"/>
          <p:nvPr/>
        </p:nvSpPr>
        <p:spPr>
          <a:xfrm>
            <a:off x="7442719" y="1900502"/>
            <a:ext cx="914400" cy="461665"/>
          </a:xfrm>
          <a:prstGeom prst="rect">
            <a:avLst/>
          </a:prstGeom>
          <a:noFill/>
        </p:spPr>
        <p:txBody>
          <a:bodyPr wrap="square" rtlCol="0">
            <a:spAutoFit/>
          </a:bodyPr>
          <a:lstStyle/>
          <a:p>
            <a:r>
              <a:rPr lang="en-US" sz="2400" b="1" dirty="0">
                <a:solidFill>
                  <a:srgbClr val="FFFF00"/>
                </a:solidFill>
              </a:rPr>
              <a:t>5.4%</a:t>
            </a:r>
          </a:p>
        </p:txBody>
      </p:sp>
      <p:sp>
        <p:nvSpPr>
          <p:cNvPr id="21" name="TextBox 20"/>
          <p:cNvSpPr txBox="1"/>
          <p:nvPr/>
        </p:nvSpPr>
        <p:spPr>
          <a:xfrm>
            <a:off x="757109" y="1045575"/>
            <a:ext cx="1993640" cy="307777"/>
          </a:xfrm>
          <a:prstGeom prst="rect">
            <a:avLst/>
          </a:prstGeom>
          <a:noFill/>
        </p:spPr>
        <p:txBody>
          <a:bodyPr wrap="square" rtlCol="0">
            <a:spAutoFit/>
          </a:bodyPr>
          <a:lstStyle/>
          <a:p>
            <a:r>
              <a:rPr lang="en-US" sz="1400" i="1" dirty="0"/>
              <a:t>Unincorporated Areas</a:t>
            </a:r>
          </a:p>
        </p:txBody>
      </p:sp>
      <p:sp>
        <p:nvSpPr>
          <p:cNvPr id="4" name="TextBox 3">
            <a:extLst>
              <a:ext uri="{FF2B5EF4-FFF2-40B4-BE49-F238E27FC236}">
                <a16:creationId xmlns:a16="http://schemas.microsoft.com/office/drawing/2014/main" id="{0198DEB1-1877-43D7-B6E6-3122C98F62DC}"/>
              </a:ext>
            </a:extLst>
          </p:cNvPr>
          <p:cNvSpPr txBox="1"/>
          <p:nvPr/>
        </p:nvSpPr>
        <p:spPr>
          <a:xfrm>
            <a:off x="2633924" y="6455269"/>
            <a:ext cx="3695341" cy="276999"/>
          </a:xfrm>
          <a:prstGeom prst="rect">
            <a:avLst/>
          </a:prstGeom>
          <a:noFill/>
        </p:spPr>
        <p:txBody>
          <a:bodyPr wrap="square" rtlCol="0">
            <a:spAutoFit/>
          </a:bodyPr>
          <a:lstStyle/>
          <a:p>
            <a:r>
              <a:rPr lang="en-US" sz="1200" dirty="0"/>
              <a:t>Data Table Source:  </a:t>
            </a:r>
            <a:r>
              <a:rPr lang="en-US" sz="1200" dirty="0">
                <a:hlinkClick r:id="rId4"/>
              </a:rPr>
              <a:t>Ratio of </a:t>
            </a:r>
            <a:r>
              <a:rPr lang="en-US" sz="1200" dirty="0" err="1">
                <a:hlinkClick r:id="rId4"/>
              </a:rPr>
              <a:t>aSFHA</a:t>
            </a:r>
            <a:r>
              <a:rPr lang="en-US" sz="1200" dirty="0">
                <a:hlinkClick r:id="rId4"/>
              </a:rPr>
              <a:t> to Community Area</a:t>
            </a:r>
            <a:endParaRPr lang="en-US" sz="1200" dirty="0"/>
          </a:p>
        </p:txBody>
      </p:sp>
    </p:spTree>
    <p:extLst>
      <p:ext uri="{BB962C8B-B14F-4D97-AF65-F5344CB8AC3E}">
        <p14:creationId xmlns:p14="http://schemas.microsoft.com/office/powerpoint/2010/main" val="16296201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072441" y="1412182"/>
            <a:ext cx="4810302" cy="4899279"/>
          </a:xfrm>
          <a:prstGeom prst="rect">
            <a:avLst/>
          </a:prstGeom>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Ratio of </a:t>
            </a:r>
            <a:r>
              <a:rPr lang="en-US" dirty="0" err="1">
                <a:solidFill>
                  <a:schemeClr val="bg1"/>
                </a:solidFill>
                <a:latin typeface="Arial" panose="020B0604020202020204" pitchFamily="34" charset="0"/>
                <a:cs typeface="Arial" panose="020B0604020202020204" pitchFamily="34" charset="0"/>
              </a:rPr>
              <a:t>aSFHA</a:t>
            </a:r>
            <a:r>
              <a:rPr lang="en-US" dirty="0">
                <a:solidFill>
                  <a:schemeClr val="bg1"/>
                </a:solidFill>
                <a:latin typeface="Arial" panose="020B0604020202020204" pitchFamily="34" charset="0"/>
                <a:cs typeface="Arial" panose="020B0604020202020204" pitchFamily="34" charset="0"/>
              </a:rPr>
              <a:t> to Community Area</a:t>
            </a:r>
          </a:p>
        </p:txBody>
      </p:sp>
      <p:sp>
        <p:nvSpPr>
          <p:cNvPr id="16" name="TextBox 15"/>
          <p:cNvSpPr txBox="1"/>
          <p:nvPr/>
        </p:nvSpPr>
        <p:spPr>
          <a:xfrm>
            <a:off x="1990531" y="6409499"/>
            <a:ext cx="4615542" cy="307777"/>
          </a:xfrm>
          <a:prstGeom prst="rect">
            <a:avLst/>
          </a:prstGeom>
          <a:noFill/>
        </p:spPr>
        <p:txBody>
          <a:bodyPr wrap="square" rtlCol="0">
            <a:spAutoFit/>
          </a:bodyPr>
          <a:lstStyle/>
          <a:p>
            <a:r>
              <a:rPr lang="en-US" sz="1400" i="1" dirty="0"/>
              <a:t>Ratio =  Acreage of SFHA (</a:t>
            </a:r>
            <a:r>
              <a:rPr lang="en-US" sz="1400" i="1" dirty="0" err="1"/>
              <a:t>aSFHA</a:t>
            </a:r>
            <a:r>
              <a:rPr lang="en-US" sz="1400" i="1" dirty="0"/>
              <a:t>) divided by Community Area</a:t>
            </a:r>
          </a:p>
        </p:txBody>
      </p:sp>
      <p:sp>
        <p:nvSpPr>
          <p:cNvPr id="15" name="TextBox 14"/>
          <p:cNvSpPr txBox="1"/>
          <p:nvPr/>
        </p:nvSpPr>
        <p:spPr>
          <a:xfrm>
            <a:off x="5550157" y="3386184"/>
            <a:ext cx="749561" cy="461665"/>
          </a:xfrm>
          <a:prstGeom prst="rect">
            <a:avLst/>
          </a:prstGeom>
          <a:noFill/>
        </p:spPr>
        <p:txBody>
          <a:bodyPr wrap="square" rtlCol="0">
            <a:spAutoFit/>
          </a:bodyPr>
          <a:lstStyle/>
          <a:p>
            <a:r>
              <a:rPr lang="en-US" sz="2400" b="1" dirty="0">
                <a:solidFill>
                  <a:srgbClr val="FFFF00"/>
                </a:solidFill>
              </a:rPr>
              <a:t>47%</a:t>
            </a:r>
          </a:p>
        </p:txBody>
      </p:sp>
      <p:sp>
        <p:nvSpPr>
          <p:cNvPr id="21" name="TextBox 20"/>
          <p:cNvSpPr txBox="1"/>
          <p:nvPr/>
        </p:nvSpPr>
        <p:spPr>
          <a:xfrm>
            <a:off x="1399592" y="1006368"/>
            <a:ext cx="6344815" cy="307777"/>
          </a:xfrm>
          <a:prstGeom prst="rect">
            <a:avLst/>
          </a:prstGeom>
          <a:noFill/>
        </p:spPr>
        <p:txBody>
          <a:bodyPr wrap="square" rtlCol="0">
            <a:spAutoFit/>
          </a:bodyPr>
          <a:lstStyle/>
          <a:p>
            <a:r>
              <a:rPr lang="en-US" sz="1400" i="1" dirty="0"/>
              <a:t>Top 20 Incorporated Areas with Highest Ratio of SFHA Acreage to Community Area</a:t>
            </a:r>
          </a:p>
        </p:txBody>
      </p:sp>
      <p:graphicFrame>
        <p:nvGraphicFramePr>
          <p:cNvPr id="7" name="Table 6"/>
          <p:cNvGraphicFramePr>
            <a:graphicFrameLocks noGrp="1"/>
          </p:cNvGraphicFramePr>
          <p:nvPr/>
        </p:nvGraphicFramePr>
        <p:xfrm>
          <a:off x="212532" y="1418251"/>
          <a:ext cx="3743648" cy="4893211"/>
        </p:xfrm>
        <a:graphic>
          <a:graphicData uri="http://schemas.openxmlformats.org/drawingml/2006/table">
            <a:tbl>
              <a:tblPr/>
              <a:tblGrid>
                <a:gridCol w="1517894">
                  <a:extLst>
                    <a:ext uri="{9D8B030D-6E8A-4147-A177-3AD203B41FA5}">
                      <a16:colId xmlns:a16="http://schemas.microsoft.com/office/drawing/2014/main" val="565127588"/>
                    </a:ext>
                  </a:extLst>
                </a:gridCol>
                <a:gridCol w="1278412">
                  <a:extLst>
                    <a:ext uri="{9D8B030D-6E8A-4147-A177-3AD203B41FA5}">
                      <a16:colId xmlns:a16="http://schemas.microsoft.com/office/drawing/2014/main" val="303514605"/>
                    </a:ext>
                  </a:extLst>
                </a:gridCol>
                <a:gridCol w="947342">
                  <a:extLst>
                    <a:ext uri="{9D8B030D-6E8A-4147-A177-3AD203B41FA5}">
                      <a16:colId xmlns:a16="http://schemas.microsoft.com/office/drawing/2014/main" val="1625085819"/>
                    </a:ext>
                  </a:extLst>
                </a:gridCol>
              </a:tblGrid>
              <a:tr h="541324">
                <a:tc>
                  <a:txBody>
                    <a:bodyPr/>
                    <a:lstStyle/>
                    <a:p>
                      <a:pPr algn="ctr" rtl="0" fontAlgn="ctr"/>
                      <a:r>
                        <a:rPr lang="en-US" sz="1400" b="1" i="0" u="none" strike="noStrike" dirty="0">
                          <a:solidFill>
                            <a:srgbClr val="000000"/>
                          </a:solidFill>
                          <a:effectLst/>
                          <a:latin typeface="Calibri" panose="020F0502020204030204" pitchFamily="34" charset="0"/>
                        </a:rPr>
                        <a:t>Incorporated Places</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1" i="0" u="none" strike="noStrike" dirty="0">
                          <a:solidFill>
                            <a:srgbClr val="000000"/>
                          </a:solidFill>
                          <a:effectLst/>
                          <a:latin typeface="Calibri" panose="020F0502020204030204" pitchFamily="34" charset="0"/>
                        </a:rPr>
                        <a:t>County</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US" sz="1400" b="1" i="0" u="none" strike="noStrike">
                          <a:solidFill>
                            <a:srgbClr val="000000"/>
                          </a:solidFill>
                          <a:effectLst/>
                          <a:latin typeface="Calibri" panose="020F0502020204030204" pitchFamily="34" charset="0"/>
                        </a:rPr>
                        <a:t>aSFHA</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128845063"/>
                  </a:ext>
                </a:extLst>
              </a:tr>
              <a:tr h="216529">
                <a:tc>
                  <a:txBody>
                    <a:bodyPr/>
                    <a:lstStyle/>
                    <a:p>
                      <a:pPr algn="l" fontAlgn="b"/>
                      <a:r>
                        <a:rPr lang="en-US" sz="1100" b="0" i="0" u="none" strike="noStrike" dirty="0">
                          <a:solidFill>
                            <a:srgbClr val="000000"/>
                          </a:solidFill>
                          <a:effectLst/>
                          <a:latin typeface="Calibri" panose="020F0502020204030204" pitchFamily="34" charset="0"/>
                        </a:rPr>
                        <a:t>FRIENDLY,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TYLER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58.5%</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76983419"/>
                  </a:ext>
                </a:extLst>
              </a:tr>
              <a:tr h="216529">
                <a:tc>
                  <a:txBody>
                    <a:bodyPr/>
                    <a:lstStyle/>
                    <a:p>
                      <a:pPr algn="l" fontAlgn="b"/>
                      <a:r>
                        <a:rPr lang="en-US" sz="1100" b="0" i="0" u="none" strike="noStrike" dirty="0">
                          <a:solidFill>
                            <a:srgbClr val="000000"/>
                          </a:solidFill>
                          <a:effectLst/>
                          <a:latin typeface="Calibri" panose="020F0502020204030204" pitchFamily="34" charset="0"/>
                        </a:rPr>
                        <a:t>HAMBLETON,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TUCKER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dirty="0">
                          <a:solidFill>
                            <a:srgbClr val="000000"/>
                          </a:solidFill>
                          <a:effectLst/>
                          <a:latin typeface="Calibri" panose="020F0502020204030204" pitchFamily="34" charset="0"/>
                        </a:rPr>
                        <a:t>50.0%</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11292882"/>
                  </a:ext>
                </a:extLst>
              </a:tr>
              <a:tr h="216529">
                <a:tc>
                  <a:txBody>
                    <a:bodyPr/>
                    <a:lstStyle/>
                    <a:p>
                      <a:pPr algn="l" fontAlgn="b"/>
                      <a:r>
                        <a:rPr lang="en-US" sz="1100" b="0" i="0" u="none" strike="noStrike" dirty="0">
                          <a:solidFill>
                            <a:srgbClr val="000000"/>
                          </a:solidFill>
                          <a:effectLst/>
                          <a:latin typeface="Calibri" panose="020F0502020204030204" pitchFamily="34" charset="0"/>
                        </a:rPr>
                        <a:t>REEDY,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ROANE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48.0%</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31184714"/>
                  </a:ext>
                </a:extLst>
              </a:tr>
              <a:tr h="216529">
                <a:tc>
                  <a:txBody>
                    <a:bodyPr/>
                    <a:lstStyle/>
                    <a:p>
                      <a:pPr algn="l" fontAlgn="b"/>
                      <a:r>
                        <a:rPr lang="en-US" sz="1100" b="0" i="0" u="none" strike="noStrike" dirty="0">
                          <a:solidFill>
                            <a:srgbClr val="000000"/>
                          </a:solidFill>
                          <a:effectLst/>
                          <a:latin typeface="Calibri" panose="020F0502020204030204" pitchFamily="34" charset="0"/>
                        </a:rPr>
                        <a:t>BRUCETON MILLS</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dirty="0">
                          <a:solidFill>
                            <a:srgbClr val="000000"/>
                          </a:solidFill>
                          <a:effectLst/>
                          <a:latin typeface="Calibri" panose="020F0502020204030204" pitchFamily="34" charset="0"/>
                        </a:rPr>
                        <a:t>PRESTON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dirty="0">
                          <a:solidFill>
                            <a:srgbClr val="000000"/>
                          </a:solidFill>
                          <a:effectLst/>
                          <a:latin typeface="Calibri" panose="020F0502020204030204" pitchFamily="34" charset="0"/>
                        </a:rPr>
                        <a:t>47.2%</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59952488"/>
                  </a:ext>
                </a:extLst>
              </a:tr>
              <a:tr h="216529">
                <a:tc>
                  <a:txBody>
                    <a:bodyPr/>
                    <a:lstStyle/>
                    <a:p>
                      <a:pPr algn="l" fontAlgn="b"/>
                      <a:r>
                        <a:rPr lang="en-US" sz="1100" b="0" i="0" u="none" strike="noStrike" dirty="0">
                          <a:solidFill>
                            <a:srgbClr val="000000"/>
                          </a:solidFill>
                          <a:effectLst/>
                          <a:latin typeface="Calibri" panose="020F0502020204030204" pitchFamily="34" charset="0"/>
                        </a:rPr>
                        <a:t>PARSONS, CITY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TUCKER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43.5%</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24592113"/>
                  </a:ext>
                </a:extLst>
              </a:tr>
              <a:tr h="216529">
                <a:tc>
                  <a:txBody>
                    <a:bodyPr/>
                    <a:lstStyle/>
                    <a:p>
                      <a:pPr algn="l" fontAlgn="b"/>
                      <a:r>
                        <a:rPr lang="en-US" sz="1100" b="0" i="0" u="none" strike="noStrike" dirty="0">
                          <a:solidFill>
                            <a:srgbClr val="000000"/>
                          </a:solidFill>
                          <a:effectLst/>
                          <a:latin typeface="Calibri" panose="020F0502020204030204" pitchFamily="34" charset="0"/>
                        </a:rPr>
                        <a:t>ELIZABETH,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WIRT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42.9%</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862719953"/>
                  </a:ext>
                </a:extLst>
              </a:tr>
              <a:tr h="216529">
                <a:tc>
                  <a:txBody>
                    <a:bodyPr/>
                    <a:lstStyle/>
                    <a:p>
                      <a:pPr algn="l" fontAlgn="b"/>
                      <a:r>
                        <a:rPr lang="en-US" sz="1100" b="0" i="0" u="none" strike="noStrike" dirty="0">
                          <a:solidFill>
                            <a:srgbClr val="000000"/>
                          </a:solidFill>
                          <a:effectLst/>
                          <a:latin typeface="Calibri" panose="020F0502020204030204" pitchFamily="34" charset="0"/>
                        </a:rPr>
                        <a:t>HENDERSON,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MASON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42.6%</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44350520"/>
                  </a:ext>
                </a:extLst>
              </a:tr>
              <a:tr h="216529">
                <a:tc>
                  <a:txBody>
                    <a:bodyPr/>
                    <a:lstStyle/>
                    <a:p>
                      <a:pPr algn="l" fontAlgn="b"/>
                      <a:r>
                        <a:rPr lang="en-US" sz="1100" b="0" i="0" u="none" strike="noStrike">
                          <a:solidFill>
                            <a:srgbClr val="000000"/>
                          </a:solidFill>
                          <a:effectLst/>
                          <a:latin typeface="Calibri" panose="020F0502020204030204" pitchFamily="34" charset="0"/>
                        </a:rPr>
                        <a:t>PINE GROVE,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WETZEL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42.4%</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42822993"/>
                  </a:ext>
                </a:extLst>
              </a:tr>
              <a:tr h="216529">
                <a:tc>
                  <a:txBody>
                    <a:bodyPr/>
                    <a:lstStyle/>
                    <a:p>
                      <a:pPr algn="l" fontAlgn="b"/>
                      <a:r>
                        <a:rPr lang="en-US" sz="1100" b="0" i="0" u="none" strike="noStrike" dirty="0">
                          <a:solidFill>
                            <a:srgbClr val="000000"/>
                          </a:solidFill>
                          <a:effectLst/>
                          <a:latin typeface="Calibri" panose="020F0502020204030204" pitchFamily="34" charset="0"/>
                        </a:rPr>
                        <a:t>MATEWAN,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MINGO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41.7%</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839800460"/>
                  </a:ext>
                </a:extLst>
              </a:tr>
              <a:tr h="217973">
                <a:tc>
                  <a:txBody>
                    <a:bodyPr/>
                    <a:lstStyle/>
                    <a:p>
                      <a:pPr algn="l" fontAlgn="b"/>
                      <a:r>
                        <a:rPr lang="en-US" sz="1100" b="0" i="0" u="none" strike="noStrike" dirty="0">
                          <a:solidFill>
                            <a:srgbClr val="000000"/>
                          </a:solidFill>
                          <a:effectLst/>
                          <a:latin typeface="Calibri" panose="020F0502020204030204" pitchFamily="34" charset="0"/>
                        </a:rPr>
                        <a:t>CAPON BRIDGE TOWN</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HAMPSHIRE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dirty="0">
                          <a:solidFill>
                            <a:srgbClr val="000000"/>
                          </a:solidFill>
                          <a:effectLst/>
                          <a:latin typeface="Calibri" panose="020F0502020204030204" pitchFamily="34" charset="0"/>
                        </a:rPr>
                        <a:t>40.0%</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76867828"/>
                  </a:ext>
                </a:extLst>
              </a:tr>
              <a:tr h="216529">
                <a:tc>
                  <a:txBody>
                    <a:bodyPr/>
                    <a:lstStyle/>
                    <a:p>
                      <a:pPr algn="l" fontAlgn="b"/>
                      <a:r>
                        <a:rPr lang="en-US" sz="1100" b="0" i="0" u="none" strike="noStrike">
                          <a:solidFill>
                            <a:srgbClr val="000000"/>
                          </a:solidFill>
                          <a:effectLst/>
                          <a:latin typeface="Calibri" panose="020F0502020204030204" pitchFamily="34" charset="0"/>
                        </a:rPr>
                        <a:t>SMITHERS,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KANAWHA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40.0%</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693705472"/>
                  </a:ext>
                </a:extLst>
              </a:tr>
              <a:tr h="216529">
                <a:tc>
                  <a:txBody>
                    <a:bodyPr/>
                    <a:lstStyle/>
                    <a:p>
                      <a:pPr algn="l" fontAlgn="b"/>
                      <a:r>
                        <a:rPr lang="en-US" sz="1100" b="0" i="0" u="none" strike="noStrike">
                          <a:solidFill>
                            <a:srgbClr val="000000"/>
                          </a:solidFill>
                          <a:effectLst/>
                          <a:latin typeface="Calibri" panose="020F0502020204030204" pitchFamily="34" charset="0"/>
                        </a:rPr>
                        <a:t>CHESAPEAKE,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KANAWHA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39.4%</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15933172"/>
                  </a:ext>
                </a:extLst>
              </a:tr>
              <a:tr h="216529">
                <a:tc>
                  <a:txBody>
                    <a:bodyPr/>
                    <a:lstStyle/>
                    <a:p>
                      <a:pPr algn="l" fontAlgn="b"/>
                      <a:r>
                        <a:rPr lang="en-US" sz="1100" b="0" i="0" u="none" strike="noStrike">
                          <a:solidFill>
                            <a:srgbClr val="000000"/>
                          </a:solidFill>
                          <a:effectLst/>
                          <a:latin typeface="Calibri" panose="020F0502020204030204" pitchFamily="34" charset="0"/>
                        </a:rPr>
                        <a:t>ALBRIGHT,TOWN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PRESTON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38.9%</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79450645"/>
                  </a:ext>
                </a:extLst>
              </a:tr>
              <a:tr h="216529">
                <a:tc>
                  <a:txBody>
                    <a:bodyPr/>
                    <a:lstStyle/>
                    <a:p>
                      <a:pPr algn="l" fontAlgn="b"/>
                      <a:r>
                        <a:rPr lang="en-US" sz="1100" b="0" i="0" u="none" strike="noStrike" dirty="0">
                          <a:solidFill>
                            <a:srgbClr val="000000"/>
                          </a:solidFill>
                          <a:effectLst/>
                          <a:latin typeface="Calibri" panose="020F0502020204030204" pitchFamily="34" charset="0"/>
                        </a:rPr>
                        <a:t>ROWLESBURG,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PRESTON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38.5%</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083282762"/>
                  </a:ext>
                </a:extLst>
              </a:tr>
              <a:tr h="236392">
                <a:tc>
                  <a:txBody>
                    <a:bodyPr/>
                    <a:lstStyle/>
                    <a:p>
                      <a:pPr algn="l" fontAlgn="b"/>
                      <a:r>
                        <a:rPr lang="en-US" sz="1100" b="0" i="0" u="none" strike="noStrike" dirty="0">
                          <a:solidFill>
                            <a:srgbClr val="000000"/>
                          </a:solidFill>
                          <a:effectLst/>
                          <a:latin typeface="Calibri" panose="020F0502020204030204" pitchFamily="34" charset="0"/>
                        </a:rPr>
                        <a:t>GARY, CITY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MCDOWELL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dirty="0">
                          <a:solidFill>
                            <a:srgbClr val="000000"/>
                          </a:solidFill>
                          <a:effectLst/>
                          <a:latin typeface="Calibri" panose="020F0502020204030204" pitchFamily="34" charset="0"/>
                        </a:rPr>
                        <a:t>37.9%</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457673989"/>
                  </a:ext>
                </a:extLst>
              </a:tr>
              <a:tr h="216529">
                <a:tc>
                  <a:txBody>
                    <a:bodyPr/>
                    <a:lstStyle/>
                    <a:p>
                      <a:pPr algn="l" fontAlgn="b"/>
                      <a:r>
                        <a:rPr lang="en-US" sz="1100" b="0" i="0" u="none" strike="noStrike" dirty="0">
                          <a:solidFill>
                            <a:srgbClr val="000000"/>
                          </a:solidFill>
                          <a:effectLst/>
                          <a:latin typeface="Calibri" panose="020F0502020204030204" pitchFamily="34" charset="0"/>
                        </a:rPr>
                        <a:t>NEW MARTINSVILLE</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WETZEL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dirty="0">
                          <a:solidFill>
                            <a:srgbClr val="000000"/>
                          </a:solidFill>
                          <a:effectLst/>
                          <a:latin typeface="Calibri" panose="020F0502020204030204" pitchFamily="34" charset="0"/>
                        </a:rPr>
                        <a:t>37.6%</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269750820"/>
                  </a:ext>
                </a:extLst>
              </a:tr>
              <a:tr h="216529">
                <a:tc>
                  <a:txBody>
                    <a:bodyPr/>
                    <a:lstStyle/>
                    <a:p>
                      <a:pPr algn="l" fontAlgn="b"/>
                      <a:r>
                        <a:rPr lang="en-US" sz="1100" b="0" i="0" u="none" strike="noStrike">
                          <a:solidFill>
                            <a:srgbClr val="000000"/>
                          </a:solidFill>
                          <a:effectLst/>
                          <a:latin typeface="Calibri" panose="020F0502020204030204" pitchFamily="34" charset="0"/>
                        </a:rPr>
                        <a:t>MILTON, CITY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CABELL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37.5%</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224280250"/>
                  </a:ext>
                </a:extLst>
              </a:tr>
              <a:tr h="216529">
                <a:tc>
                  <a:txBody>
                    <a:bodyPr/>
                    <a:lstStyle/>
                    <a:p>
                      <a:pPr algn="l" fontAlgn="b"/>
                      <a:r>
                        <a:rPr lang="en-US" sz="1100" b="0" i="0" u="none" strike="noStrike">
                          <a:solidFill>
                            <a:srgbClr val="000000"/>
                          </a:solidFill>
                          <a:effectLst/>
                          <a:latin typeface="Calibri" panose="020F0502020204030204" pitchFamily="34" charset="0"/>
                        </a:rPr>
                        <a:t>ALDERSON,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MONROE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37.3%</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610001049"/>
                  </a:ext>
                </a:extLst>
              </a:tr>
              <a:tr h="216529">
                <a:tc>
                  <a:txBody>
                    <a:bodyPr/>
                    <a:lstStyle/>
                    <a:p>
                      <a:pPr algn="l" fontAlgn="b"/>
                      <a:r>
                        <a:rPr lang="en-US" sz="1100" b="0" i="0" u="none" strike="noStrike">
                          <a:solidFill>
                            <a:srgbClr val="000000"/>
                          </a:solidFill>
                          <a:effectLst/>
                          <a:latin typeface="Calibri" panose="020F0502020204030204" pitchFamily="34" charset="0"/>
                        </a:rPr>
                        <a:t>HARTFORD,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dirty="0">
                          <a:solidFill>
                            <a:srgbClr val="000000"/>
                          </a:solidFill>
                          <a:effectLst/>
                          <a:latin typeface="Calibri" panose="020F0502020204030204" pitchFamily="34" charset="0"/>
                        </a:rPr>
                        <a:t>MASON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dirty="0">
                          <a:solidFill>
                            <a:srgbClr val="000000"/>
                          </a:solidFill>
                          <a:effectLst/>
                          <a:latin typeface="Calibri" panose="020F0502020204030204" pitchFamily="34" charset="0"/>
                        </a:rPr>
                        <a:t>36.4%</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70760935"/>
                  </a:ext>
                </a:extLst>
              </a:tr>
              <a:tr h="216529">
                <a:tc>
                  <a:txBody>
                    <a:bodyPr/>
                    <a:lstStyle/>
                    <a:p>
                      <a:pPr algn="l" fontAlgn="b"/>
                      <a:r>
                        <a:rPr lang="en-US" sz="1100" b="0" i="0" u="none" strike="noStrike">
                          <a:solidFill>
                            <a:srgbClr val="000000"/>
                          </a:solidFill>
                          <a:effectLst/>
                          <a:latin typeface="Calibri" panose="020F0502020204030204" pitchFamily="34" charset="0"/>
                        </a:rPr>
                        <a:t>BANCROFT, TOWN OF</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PUTNAM COUNTY</a:t>
                      </a:r>
                    </a:p>
                  </a:txBody>
                  <a:tcPr marL="9768" marR="9768" marT="97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dirty="0">
                          <a:solidFill>
                            <a:srgbClr val="000000"/>
                          </a:solidFill>
                          <a:effectLst/>
                          <a:latin typeface="Calibri" panose="020F0502020204030204" pitchFamily="34" charset="0"/>
                        </a:rPr>
                        <a:t>35.5%</a:t>
                      </a:r>
                    </a:p>
                  </a:txBody>
                  <a:tcPr marL="9768" marR="9768" marT="97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13836980"/>
                  </a:ext>
                </a:extLst>
              </a:tr>
            </a:tbl>
          </a:graphicData>
        </a:graphic>
      </p:graphicFrame>
      <p:sp>
        <p:nvSpPr>
          <p:cNvPr id="23" name="TextBox 22"/>
          <p:cNvSpPr txBox="1"/>
          <p:nvPr/>
        </p:nvSpPr>
        <p:spPr>
          <a:xfrm>
            <a:off x="7147250" y="2766545"/>
            <a:ext cx="1474236" cy="830997"/>
          </a:xfrm>
          <a:prstGeom prst="rect">
            <a:avLst/>
          </a:prstGeom>
          <a:noFill/>
        </p:spPr>
        <p:txBody>
          <a:bodyPr wrap="square" rtlCol="0">
            <a:spAutoFit/>
          </a:bodyPr>
          <a:lstStyle/>
          <a:p>
            <a:r>
              <a:rPr lang="en-US" sz="2400" b="1" dirty="0">
                <a:solidFill>
                  <a:srgbClr val="FFFF00"/>
                </a:solidFill>
              </a:rPr>
              <a:t>Bruceton Mills, WV</a:t>
            </a:r>
          </a:p>
        </p:txBody>
      </p:sp>
    </p:spTree>
    <p:extLst>
      <p:ext uri="{BB962C8B-B14F-4D97-AF65-F5344CB8AC3E}">
        <p14:creationId xmlns:p14="http://schemas.microsoft.com/office/powerpoint/2010/main" val="39462735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CB0700-E6F5-4E76-A12A-4EFC89CEC903}"/>
              </a:ext>
            </a:extLst>
          </p:cNvPr>
          <p:cNvPicPr>
            <a:picLocks noChangeAspect="1"/>
          </p:cNvPicPr>
          <p:nvPr/>
        </p:nvPicPr>
        <p:blipFill>
          <a:blip r:embed="rId3"/>
          <a:stretch>
            <a:fillRect/>
          </a:stretch>
        </p:blipFill>
        <p:spPr>
          <a:xfrm>
            <a:off x="840969" y="991394"/>
            <a:ext cx="7462062" cy="575265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Risk by River/Stream</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1447799" y="1590674"/>
            <a:ext cx="1932868" cy="733425"/>
          </a:xfrm>
          <a:prstGeom prst="wedgeRoundRectCallout">
            <a:avLst>
              <a:gd name="adj1" fmla="val -51474"/>
              <a:gd name="adj2" fmla="val 119895"/>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Ohio River has highest building count and damages estimate</a:t>
            </a:r>
            <a:endParaRPr lang="en-US" sz="1400" dirty="0">
              <a:solidFill>
                <a:schemeClr val="bg1"/>
              </a:solidFill>
            </a:endParaRPr>
          </a:p>
        </p:txBody>
      </p:sp>
      <p:graphicFrame>
        <p:nvGraphicFramePr>
          <p:cNvPr id="6" name="Table 5">
            <a:extLst>
              <a:ext uri="{FF2B5EF4-FFF2-40B4-BE49-F238E27FC236}">
                <a16:creationId xmlns:a16="http://schemas.microsoft.com/office/drawing/2014/main" id="{253909A4-9F91-406C-9A5C-2D7AACEB33A3}"/>
              </a:ext>
            </a:extLst>
          </p:cNvPr>
          <p:cNvGraphicFramePr>
            <a:graphicFrameLocks noGrp="1"/>
          </p:cNvGraphicFramePr>
          <p:nvPr>
            <p:extLst>
              <p:ext uri="{D42A27DB-BD31-4B8C-83A1-F6EECF244321}">
                <p14:modId xmlns:p14="http://schemas.microsoft.com/office/powerpoint/2010/main" val="1050771213"/>
              </p:ext>
            </p:extLst>
          </p:nvPr>
        </p:nvGraphicFramePr>
        <p:xfrm>
          <a:off x="4815192" y="4701562"/>
          <a:ext cx="3871609" cy="2107259"/>
        </p:xfrm>
        <a:graphic>
          <a:graphicData uri="http://schemas.openxmlformats.org/drawingml/2006/table">
            <a:tbl>
              <a:tblPr firstRow="1" firstCol="1" bandRow="1">
                <a:tableStyleId>{5C22544A-7EE6-4342-B048-85BDC9FD1C3A}</a:tableStyleId>
              </a:tblPr>
              <a:tblGrid>
                <a:gridCol w="1478604">
                  <a:extLst>
                    <a:ext uri="{9D8B030D-6E8A-4147-A177-3AD203B41FA5}">
                      <a16:colId xmlns:a16="http://schemas.microsoft.com/office/drawing/2014/main" val="466021057"/>
                    </a:ext>
                  </a:extLst>
                </a:gridCol>
                <a:gridCol w="583660">
                  <a:extLst>
                    <a:ext uri="{9D8B030D-6E8A-4147-A177-3AD203B41FA5}">
                      <a16:colId xmlns:a16="http://schemas.microsoft.com/office/drawing/2014/main" val="2136981296"/>
                    </a:ext>
                  </a:extLst>
                </a:gridCol>
                <a:gridCol w="658566">
                  <a:extLst>
                    <a:ext uri="{9D8B030D-6E8A-4147-A177-3AD203B41FA5}">
                      <a16:colId xmlns:a16="http://schemas.microsoft.com/office/drawing/2014/main" val="2609917659"/>
                    </a:ext>
                  </a:extLst>
                </a:gridCol>
                <a:gridCol w="579849">
                  <a:extLst>
                    <a:ext uri="{9D8B030D-6E8A-4147-A177-3AD203B41FA5}">
                      <a16:colId xmlns:a16="http://schemas.microsoft.com/office/drawing/2014/main" val="3928064574"/>
                    </a:ext>
                  </a:extLst>
                </a:gridCol>
                <a:gridCol w="570930">
                  <a:extLst>
                    <a:ext uri="{9D8B030D-6E8A-4147-A177-3AD203B41FA5}">
                      <a16:colId xmlns:a16="http://schemas.microsoft.com/office/drawing/2014/main" val="1279456425"/>
                    </a:ext>
                  </a:extLst>
                </a:gridCol>
              </a:tblGrid>
              <a:tr h="428078">
                <a:tc>
                  <a:txBody>
                    <a:bodyPr/>
                    <a:lstStyle/>
                    <a:p>
                      <a:pPr marL="0" marR="0">
                        <a:lnSpc>
                          <a:spcPct val="107000"/>
                        </a:lnSpc>
                        <a:spcBef>
                          <a:spcPts val="0"/>
                        </a:spcBef>
                        <a:spcAft>
                          <a:spcPts val="0"/>
                        </a:spcAft>
                      </a:pPr>
                      <a:r>
                        <a:rPr lang="en-US" sz="900" dirty="0">
                          <a:effectLst/>
                        </a:rPr>
                        <a:t>Stream</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 Bldg. Count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Bldg. Exposure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Building Damage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SDE ≥ 50%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9005596"/>
                  </a:ext>
                </a:extLst>
              </a:tr>
              <a:tr h="0">
                <a:tc>
                  <a:txBody>
                    <a:bodyPr/>
                    <a:lstStyle/>
                    <a:p>
                      <a:pPr marL="0" marR="0">
                        <a:lnSpc>
                          <a:spcPct val="107000"/>
                        </a:lnSpc>
                        <a:spcBef>
                          <a:spcPts val="0"/>
                        </a:spcBef>
                        <a:spcAft>
                          <a:spcPts val="0"/>
                        </a:spcAft>
                      </a:pPr>
                      <a:r>
                        <a:rPr lang="en-US" sz="900" dirty="0">
                          <a:effectLst/>
                        </a:rPr>
                        <a:t>Ohio River</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b="1" dirty="0">
                          <a:effectLst/>
                        </a:rPr>
                        <a:t>7,230</a:t>
                      </a: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$886M</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b="1" dirty="0">
                          <a:effectLst/>
                        </a:rPr>
                        <a:t>$114M</a:t>
                      </a: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b="1" dirty="0">
                          <a:effectLst/>
                        </a:rPr>
                        <a:t>907</a:t>
                      </a: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12939697"/>
                  </a:ext>
                </a:extLst>
              </a:tr>
              <a:tr h="134449">
                <a:tc>
                  <a:txBody>
                    <a:bodyPr/>
                    <a:lstStyle/>
                    <a:p>
                      <a:pPr marL="0" marR="0">
                        <a:lnSpc>
                          <a:spcPct val="107000"/>
                        </a:lnSpc>
                        <a:spcBef>
                          <a:spcPts val="0"/>
                        </a:spcBef>
                        <a:spcAft>
                          <a:spcPts val="0"/>
                        </a:spcAft>
                      </a:pPr>
                      <a:r>
                        <a:rPr lang="en-US" sz="900" dirty="0">
                          <a:effectLst/>
                        </a:rPr>
                        <a:t>Kanawha River</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6,939</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b="1" dirty="0">
                          <a:effectLst/>
                        </a:rPr>
                        <a:t>$1,467M</a:t>
                      </a: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$52M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254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67521774"/>
                  </a:ext>
                </a:extLst>
              </a:tr>
              <a:tr h="134449">
                <a:tc>
                  <a:txBody>
                    <a:bodyPr/>
                    <a:lstStyle/>
                    <a:p>
                      <a:pPr marL="0" marR="0">
                        <a:lnSpc>
                          <a:spcPct val="107000"/>
                        </a:lnSpc>
                        <a:spcBef>
                          <a:spcPts val="0"/>
                        </a:spcBef>
                        <a:spcAft>
                          <a:spcPts val="0"/>
                        </a:spcAft>
                      </a:pPr>
                      <a:r>
                        <a:rPr lang="en-US" sz="900">
                          <a:effectLst/>
                        </a:rPr>
                        <a:t>Elk River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2,442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$234M</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$17M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179</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16876201"/>
                  </a:ext>
                </a:extLst>
              </a:tr>
              <a:tr h="134449">
                <a:tc>
                  <a:txBody>
                    <a:bodyPr/>
                    <a:lstStyle/>
                    <a:p>
                      <a:pPr marL="0" marR="0">
                        <a:lnSpc>
                          <a:spcPct val="107000"/>
                        </a:lnSpc>
                        <a:spcBef>
                          <a:spcPts val="0"/>
                        </a:spcBef>
                        <a:spcAft>
                          <a:spcPts val="0"/>
                        </a:spcAft>
                      </a:pPr>
                      <a:r>
                        <a:rPr lang="en-US" sz="900">
                          <a:effectLst/>
                        </a:rPr>
                        <a:t>Guyandotte River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1,404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$184M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$5M</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45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5904179"/>
                  </a:ext>
                </a:extLst>
              </a:tr>
              <a:tr h="134449">
                <a:tc>
                  <a:txBody>
                    <a:bodyPr/>
                    <a:lstStyle/>
                    <a:p>
                      <a:pPr marL="0" marR="0">
                        <a:lnSpc>
                          <a:spcPct val="107000"/>
                        </a:lnSpc>
                        <a:spcBef>
                          <a:spcPts val="0"/>
                        </a:spcBef>
                        <a:spcAft>
                          <a:spcPts val="0"/>
                        </a:spcAft>
                      </a:pPr>
                      <a:r>
                        <a:rPr lang="en-US" sz="900">
                          <a:effectLst/>
                        </a:rPr>
                        <a:t>Greenbrier River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1,396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$102M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$22M</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290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5223500"/>
                  </a:ext>
                </a:extLst>
              </a:tr>
              <a:tr h="173136">
                <a:tc>
                  <a:txBody>
                    <a:bodyPr/>
                    <a:lstStyle/>
                    <a:p>
                      <a:pPr marL="0" marR="0">
                        <a:lnSpc>
                          <a:spcPct val="107000"/>
                        </a:lnSpc>
                        <a:spcBef>
                          <a:spcPts val="0"/>
                        </a:spcBef>
                        <a:spcAft>
                          <a:spcPts val="0"/>
                        </a:spcAft>
                      </a:pPr>
                      <a:r>
                        <a:rPr lang="en-US" sz="900">
                          <a:effectLst/>
                        </a:rPr>
                        <a:t>Little Kanawha River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1,136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$148M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$10M</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7826478"/>
                  </a:ext>
                </a:extLst>
              </a:tr>
              <a:tr h="134449">
                <a:tc>
                  <a:txBody>
                    <a:bodyPr/>
                    <a:lstStyle/>
                    <a:p>
                      <a:pPr marL="0" marR="0">
                        <a:lnSpc>
                          <a:spcPct val="107000"/>
                        </a:lnSpc>
                        <a:spcBef>
                          <a:spcPts val="0"/>
                        </a:spcBef>
                        <a:spcAft>
                          <a:spcPts val="0"/>
                        </a:spcAft>
                      </a:pPr>
                      <a:r>
                        <a:rPr lang="en-US" sz="900">
                          <a:effectLst/>
                        </a:rPr>
                        <a:t>Mud River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1,132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$105M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$9M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63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61972100"/>
                  </a:ext>
                </a:extLst>
              </a:tr>
              <a:tr h="134449">
                <a:tc>
                  <a:txBody>
                    <a:bodyPr/>
                    <a:lstStyle/>
                    <a:p>
                      <a:pPr marL="0" marR="0">
                        <a:lnSpc>
                          <a:spcPct val="107000"/>
                        </a:lnSpc>
                        <a:spcBef>
                          <a:spcPts val="0"/>
                        </a:spcBef>
                        <a:spcAft>
                          <a:spcPts val="0"/>
                        </a:spcAft>
                      </a:pPr>
                      <a:r>
                        <a:rPr lang="en-US" sz="900">
                          <a:effectLst/>
                        </a:rPr>
                        <a:t>Island Creek (Logan Co)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1,110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$54M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$9M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168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8373092"/>
                  </a:ext>
                </a:extLst>
              </a:tr>
              <a:tr h="134449">
                <a:tc>
                  <a:txBody>
                    <a:bodyPr/>
                    <a:lstStyle/>
                    <a:p>
                      <a:pPr marL="0" marR="0">
                        <a:lnSpc>
                          <a:spcPct val="107000"/>
                        </a:lnSpc>
                        <a:spcBef>
                          <a:spcPts val="0"/>
                        </a:spcBef>
                        <a:spcAft>
                          <a:spcPts val="0"/>
                        </a:spcAft>
                      </a:pPr>
                      <a:r>
                        <a:rPr lang="en-US" sz="900">
                          <a:effectLst/>
                        </a:rPr>
                        <a:t>Clear Fork</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1,078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$50M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$6M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95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3682869"/>
                  </a:ext>
                </a:extLst>
              </a:tr>
              <a:tr h="134449">
                <a:tc>
                  <a:txBody>
                    <a:bodyPr/>
                    <a:lstStyle/>
                    <a:p>
                      <a:pPr marL="0" marR="0">
                        <a:lnSpc>
                          <a:spcPct val="107000"/>
                        </a:lnSpc>
                        <a:spcBef>
                          <a:spcPts val="0"/>
                        </a:spcBef>
                        <a:spcAft>
                          <a:spcPts val="0"/>
                        </a:spcAft>
                      </a:pPr>
                      <a:r>
                        <a:rPr lang="en-US" sz="900">
                          <a:effectLst/>
                        </a:rPr>
                        <a:t>Pond Fork</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952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$63M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$4M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128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26959376"/>
                  </a:ext>
                </a:extLst>
              </a:tr>
              <a:tr h="173136">
                <a:tc>
                  <a:txBody>
                    <a:bodyPr/>
                    <a:lstStyle/>
                    <a:p>
                      <a:pPr marL="0" marR="0">
                        <a:lnSpc>
                          <a:spcPct val="107000"/>
                        </a:lnSpc>
                        <a:spcBef>
                          <a:spcPts val="0"/>
                        </a:spcBef>
                        <a:spcAft>
                          <a:spcPts val="0"/>
                        </a:spcAft>
                      </a:pPr>
                      <a:r>
                        <a:rPr lang="en-US" sz="900">
                          <a:effectLst/>
                        </a:rPr>
                        <a:t>Buffalo Creek (Logan Co)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930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$41M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a:effectLst/>
                        </a:rPr>
                        <a:t>$4M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57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14649510"/>
                  </a:ext>
                </a:extLst>
              </a:tr>
            </a:tbl>
          </a:graphicData>
        </a:graphic>
      </p:graphicFrame>
      <p:sp>
        <p:nvSpPr>
          <p:cNvPr id="2" name="TextBox 1"/>
          <p:cNvSpPr txBox="1"/>
          <p:nvPr/>
        </p:nvSpPr>
        <p:spPr>
          <a:xfrm>
            <a:off x="1028701" y="6229350"/>
            <a:ext cx="781050" cy="261610"/>
          </a:xfrm>
          <a:prstGeom prst="rect">
            <a:avLst/>
          </a:prstGeom>
          <a:noFill/>
        </p:spPr>
        <p:txBody>
          <a:bodyPr wrap="square" rtlCol="0">
            <a:spAutoFit/>
          </a:bodyPr>
          <a:lstStyle/>
          <a:p>
            <a:r>
              <a:rPr lang="en-US" sz="1050" dirty="0" smtClean="0">
                <a:hlinkClick r:id="rId4"/>
              </a:rPr>
              <a:t>PDF Map</a:t>
            </a:r>
            <a:endParaRPr lang="en-US" sz="1050" dirty="0"/>
          </a:p>
        </p:txBody>
      </p:sp>
    </p:spTree>
    <p:extLst>
      <p:ext uri="{BB962C8B-B14F-4D97-AF65-F5344CB8AC3E}">
        <p14:creationId xmlns:p14="http://schemas.microsoft.com/office/powerpoint/2010/main" val="2510900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1048BD-CC86-46D3-A930-41A6CED38C38}"/>
              </a:ext>
            </a:extLst>
          </p:cNvPr>
          <p:cNvPicPr>
            <a:picLocks noChangeAspect="1"/>
          </p:cNvPicPr>
          <p:nvPr/>
        </p:nvPicPr>
        <p:blipFill>
          <a:blip r:embed="rId3"/>
          <a:stretch>
            <a:fillRect/>
          </a:stretch>
        </p:blipFill>
        <p:spPr>
          <a:xfrm>
            <a:off x="817686" y="903110"/>
            <a:ext cx="7711833" cy="595488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Risk by </a:t>
            </a:r>
            <a:r>
              <a:rPr lang="en-US" dirty="0" smtClean="0">
                <a:solidFill>
                  <a:schemeClr val="bg1"/>
                </a:solidFill>
                <a:latin typeface="Arial" panose="020B0604020202020204" pitchFamily="34" charset="0"/>
                <a:cs typeface="Arial" panose="020B0604020202020204" pitchFamily="34" charset="0"/>
              </a:rPr>
              <a:t>Region</a:t>
            </a:r>
            <a:endParaRPr lang="en-US" dirty="0">
              <a:solidFill>
                <a:schemeClr val="bg1"/>
              </a:solidFill>
              <a:latin typeface="Arial" panose="020B0604020202020204" pitchFamily="34" charset="0"/>
              <a:cs typeface="Arial" panose="020B0604020202020204" pitchFamily="34" charset="0"/>
            </a:endParaRP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445153" y="3070578"/>
            <a:ext cx="1932868" cy="716843"/>
          </a:xfrm>
          <a:prstGeom prst="wedgeRoundRectCallout">
            <a:avLst>
              <a:gd name="adj1" fmla="val -49138"/>
              <a:gd name="adj2" fmla="val 138793"/>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Region 3 </a:t>
            </a:r>
            <a:br>
              <a:rPr lang="en-US" sz="1400" b="1" dirty="0">
                <a:solidFill>
                  <a:schemeClr val="bg1"/>
                </a:solidFill>
              </a:rPr>
            </a:br>
            <a:r>
              <a:rPr lang="en-US" sz="1400" b="1" dirty="0">
                <a:solidFill>
                  <a:schemeClr val="bg1"/>
                </a:solidFill>
              </a:rPr>
              <a:t>Highest % and Density</a:t>
            </a:r>
            <a:endParaRPr lang="en-US" sz="1400" dirty="0">
              <a:solidFill>
                <a:schemeClr val="bg1"/>
              </a:solidFill>
            </a:endParaRPr>
          </a:p>
        </p:txBody>
      </p:sp>
      <p:sp>
        <p:nvSpPr>
          <p:cNvPr id="9" name="Speech Bubble: Rectangle with Corners Rounded 14">
            <a:extLst>
              <a:ext uri="{FF2B5EF4-FFF2-40B4-BE49-F238E27FC236}">
                <a16:creationId xmlns:a16="http://schemas.microsoft.com/office/drawing/2014/main" id="{17F6F55F-FA08-4800-856B-63E3219150A6}"/>
              </a:ext>
            </a:extLst>
          </p:cNvPr>
          <p:cNvSpPr/>
          <p:nvPr/>
        </p:nvSpPr>
        <p:spPr>
          <a:xfrm flipH="1">
            <a:off x="445153" y="6033912"/>
            <a:ext cx="1932868" cy="716843"/>
          </a:xfrm>
          <a:prstGeom prst="wedgeRoundRectCallout">
            <a:avLst>
              <a:gd name="adj1" fmla="val -60819"/>
              <a:gd name="adj2" fmla="val -122625"/>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Regions 1, 2, and 3 comprise 56% of flood-risk buildings</a:t>
            </a:r>
            <a:endParaRPr lang="en-US" sz="1400" dirty="0">
              <a:solidFill>
                <a:schemeClr val="bg1"/>
              </a:solidFill>
            </a:endParaRPr>
          </a:p>
        </p:txBody>
      </p:sp>
      <p:sp>
        <p:nvSpPr>
          <p:cNvPr id="10" name="Speech Bubble: Rectangle with Corners Rounded 14">
            <a:extLst>
              <a:ext uri="{FF2B5EF4-FFF2-40B4-BE49-F238E27FC236}">
                <a16:creationId xmlns:a16="http://schemas.microsoft.com/office/drawing/2014/main" id="{4AD03841-3BDF-4878-A6BD-606A24C89FB8}"/>
              </a:ext>
            </a:extLst>
          </p:cNvPr>
          <p:cNvSpPr/>
          <p:nvPr/>
        </p:nvSpPr>
        <p:spPr>
          <a:xfrm flipH="1">
            <a:off x="4232576" y="1952979"/>
            <a:ext cx="1660227" cy="716843"/>
          </a:xfrm>
          <a:prstGeom prst="wedgeRoundRectCallout">
            <a:avLst>
              <a:gd name="adj1" fmla="val 67111"/>
              <a:gd name="adj2" fmla="val -5490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Regions 10 and 11 high density</a:t>
            </a:r>
            <a:endParaRPr lang="en-US" sz="1400" dirty="0">
              <a:solidFill>
                <a:schemeClr val="bg1"/>
              </a:solidFill>
            </a:endParaRPr>
          </a:p>
        </p:txBody>
      </p:sp>
      <p:sp>
        <p:nvSpPr>
          <p:cNvPr id="2" name="TextBox 1"/>
          <p:cNvSpPr txBox="1"/>
          <p:nvPr/>
        </p:nvSpPr>
        <p:spPr>
          <a:xfrm>
            <a:off x="3413426" y="6473756"/>
            <a:ext cx="819150" cy="261610"/>
          </a:xfrm>
          <a:prstGeom prst="rect">
            <a:avLst/>
          </a:prstGeom>
          <a:noFill/>
        </p:spPr>
        <p:txBody>
          <a:bodyPr wrap="square" rtlCol="0">
            <a:spAutoFit/>
          </a:bodyPr>
          <a:lstStyle/>
          <a:p>
            <a:r>
              <a:rPr lang="en-US" sz="1050" dirty="0" smtClean="0">
                <a:hlinkClick r:id="rId4"/>
              </a:rPr>
              <a:t>PDF Map</a:t>
            </a:r>
            <a:endParaRPr lang="en-US" sz="1050" dirty="0"/>
          </a:p>
        </p:txBody>
      </p:sp>
    </p:spTree>
    <p:extLst>
      <p:ext uri="{BB962C8B-B14F-4D97-AF65-F5344CB8AC3E}">
        <p14:creationId xmlns:p14="http://schemas.microsoft.com/office/powerpoint/2010/main" val="19520079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77628" y="2188412"/>
            <a:ext cx="5328347" cy="408848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R4 Building Risk by Flood Source</a:t>
            </a:r>
          </a:p>
        </p:txBody>
      </p:sp>
      <p:sp>
        <p:nvSpPr>
          <p:cNvPr id="9" name="TextBox 8"/>
          <p:cNvSpPr txBox="1"/>
          <p:nvPr/>
        </p:nvSpPr>
        <p:spPr>
          <a:xfrm>
            <a:off x="155184" y="5433529"/>
            <a:ext cx="1990169" cy="230832"/>
          </a:xfrm>
          <a:prstGeom prst="rect">
            <a:avLst/>
          </a:prstGeom>
          <a:noFill/>
        </p:spPr>
        <p:txBody>
          <a:bodyPr wrap="square" rtlCol="0">
            <a:spAutoFit/>
          </a:bodyPr>
          <a:lstStyle/>
          <a:p>
            <a:r>
              <a:rPr lang="en-US" sz="900" dirty="0"/>
              <a:t>Computed for 1% (100-yr) floodplain</a:t>
            </a:r>
          </a:p>
        </p:txBody>
      </p:sp>
      <p:sp>
        <p:nvSpPr>
          <p:cNvPr id="13" name="Rectangle 12">
            <a:extLst>
              <a:ext uri="{FF2B5EF4-FFF2-40B4-BE49-F238E27FC236}">
                <a16:creationId xmlns:a16="http://schemas.microsoft.com/office/drawing/2014/main" id="{2B534BC2-7EDD-45A1-860F-FC44D849B3F3}"/>
              </a:ext>
            </a:extLst>
          </p:cNvPr>
          <p:cNvSpPr/>
          <p:nvPr/>
        </p:nvSpPr>
        <p:spPr>
          <a:xfrm>
            <a:off x="5164016" y="6369227"/>
            <a:ext cx="2804328" cy="276999"/>
          </a:xfrm>
          <a:prstGeom prst="rect">
            <a:avLst/>
          </a:prstGeom>
        </p:spPr>
        <p:txBody>
          <a:bodyPr wrap="square">
            <a:spAutoFit/>
          </a:bodyPr>
          <a:lstStyle/>
          <a:p>
            <a:r>
              <a:rPr lang="en-US" sz="1200" dirty="0">
                <a:solidFill>
                  <a:schemeClr val="accent1">
                    <a:lumMod val="75000"/>
                  </a:schemeClr>
                </a:solidFill>
                <a:latin typeface="Calibri" panose="020F0502020204030204" pitchFamily="34" charset="0"/>
                <a:hlinkClick r:id="rId4"/>
              </a:rPr>
              <a:t>Region 4 PDF Map</a:t>
            </a:r>
            <a:r>
              <a:rPr lang="en-US" sz="1200" dirty="0">
                <a:solidFill>
                  <a:schemeClr val="accent1">
                    <a:lumMod val="75000"/>
                  </a:schemeClr>
                </a:solidFill>
                <a:latin typeface="Calibri" panose="020F0502020204030204" pitchFamily="34" charset="0"/>
              </a:rPr>
              <a:t> </a:t>
            </a:r>
            <a:r>
              <a:rPr lang="en-US" sz="1200" dirty="0">
                <a:latin typeface="Calibri" panose="020F0502020204030204" pitchFamily="34" charset="0"/>
              </a:rPr>
              <a:t>Primary Flood Sources</a:t>
            </a:r>
            <a:endParaRPr lang="en-US" sz="1200" dirty="0"/>
          </a:p>
        </p:txBody>
      </p:sp>
      <p:graphicFrame>
        <p:nvGraphicFramePr>
          <p:cNvPr id="7" name="Table 6"/>
          <p:cNvGraphicFramePr>
            <a:graphicFrameLocks noGrp="1"/>
          </p:cNvGraphicFramePr>
          <p:nvPr/>
        </p:nvGraphicFramePr>
        <p:xfrm>
          <a:off x="211459" y="1629612"/>
          <a:ext cx="3409894" cy="4135586"/>
        </p:xfrm>
        <a:graphic>
          <a:graphicData uri="http://schemas.openxmlformats.org/drawingml/2006/table">
            <a:tbl>
              <a:tblPr/>
              <a:tblGrid>
                <a:gridCol w="1411909">
                  <a:extLst>
                    <a:ext uri="{9D8B030D-6E8A-4147-A177-3AD203B41FA5}">
                      <a16:colId xmlns:a16="http://schemas.microsoft.com/office/drawing/2014/main" val="216835901"/>
                    </a:ext>
                  </a:extLst>
                </a:gridCol>
                <a:gridCol w="945713">
                  <a:extLst>
                    <a:ext uri="{9D8B030D-6E8A-4147-A177-3AD203B41FA5}">
                      <a16:colId xmlns:a16="http://schemas.microsoft.com/office/drawing/2014/main" val="1657548369"/>
                    </a:ext>
                  </a:extLst>
                </a:gridCol>
                <a:gridCol w="1052272">
                  <a:extLst>
                    <a:ext uri="{9D8B030D-6E8A-4147-A177-3AD203B41FA5}">
                      <a16:colId xmlns:a16="http://schemas.microsoft.com/office/drawing/2014/main" val="2551575026"/>
                    </a:ext>
                  </a:extLst>
                </a:gridCol>
              </a:tblGrid>
              <a:tr h="393603">
                <a:tc>
                  <a:txBody>
                    <a:bodyPr/>
                    <a:lstStyle/>
                    <a:p>
                      <a:pPr algn="ctr" fontAlgn="b"/>
                      <a:r>
                        <a:rPr lang="en-US" sz="1300" b="1" i="0" u="none" strike="noStrike" dirty="0">
                          <a:solidFill>
                            <a:srgbClr val="FFFFFF"/>
                          </a:solidFill>
                          <a:effectLst/>
                          <a:latin typeface="Calibri" panose="020F0502020204030204" pitchFamily="34" charset="0"/>
                        </a:rPr>
                        <a:t>Flood Sources</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300" b="1" i="0" u="none" strike="noStrike">
                          <a:solidFill>
                            <a:srgbClr val="FFFFFF"/>
                          </a:solidFill>
                          <a:effectLst/>
                          <a:latin typeface="Calibri" panose="020F0502020204030204" pitchFamily="34" charset="0"/>
                        </a:rPr>
                        <a:t>Building Count</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300" b="1" i="0" u="none" strike="noStrike">
                          <a:solidFill>
                            <a:srgbClr val="FFFFFF"/>
                          </a:solidFill>
                          <a:effectLst/>
                          <a:latin typeface="Calibri" panose="020F0502020204030204" pitchFamily="34" charset="0"/>
                        </a:rPr>
                        <a:t>Dollar Exposure ($)</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2786032016"/>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FAYETTE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97593486"/>
                  </a:ext>
                </a:extLst>
              </a:tr>
              <a:tr h="201796">
                <a:tc>
                  <a:txBody>
                    <a:bodyPr/>
                    <a:lstStyle/>
                    <a:p>
                      <a:pPr algn="l" fontAlgn="b"/>
                      <a:r>
                        <a:rPr lang="en-US" sz="1300" b="1" i="0" u="none" strike="noStrike" dirty="0">
                          <a:solidFill>
                            <a:srgbClr val="000000"/>
                          </a:solidFill>
                          <a:effectLst/>
                          <a:latin typeface="Calibri" panose="020F0502020204030204" pitchFamily="34" charset="0"/>
                        </a:rPr>
                        <a:t>Armstrong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275</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chemeClr val="tx1"/>
                          </a:solidFill>
                          <a:effectLst/>
                          <a:latin typeface="Calibri" panose="020F0502020204030204" pitchFamily="34" charset="0"/>
                        </a:rPr>
                        <a:t>$13,334K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207745"/>
                  </a:ext>
                </a:extLst>
              </a:tr>
              <a:tr h="201796">
                <a:tc>
                  <a:txBody>
                    <a:bodyPr/>
                    <a:lstStyle/>
                    <a:p>
                      <a:pPr algn="l" fontAlgn="b"/>
                      <a:r>
                        <a:rPr lang="en-US" sz="1300" b="1" i="0" u="none" strike="noStrike" dirty="0">
                          <a:solidFill>
                            <a:srgbClr val="000000"/>
                          </a:solidFill>
                          <a:effectLst/>
                          <a:latin typeface="Calibri" panose="020F0502020204030204" pitchFamily="34" charset="0"/>
                        </a:rPr>
                        <a:t>Kanawha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242</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rgbClr val="000000"/>
                          </a:solidFill>
                          <a:effectLst/>
                          <a:latin typeface="Calibri" panose="020F0502020204030204" pitchFamily="34" charset="0"/>
                        </a:rPr>
                        <a:t>$46,459K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814059"/>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GREENBRIER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8414039"/>
                  </a:ext>
                </a:extLst>
              </a:tr>
              <a:tr h="201796">
                <a:tc>
                  <a:txBody>
                    <a:bodyPr/>
                    <a:lstStyle/>
                    <a:p>
                      <a:pPr algn="l" fontAlgn="b"/>
                      <a:r>
                        <a:rPr lang="en-US" sz="1300" b="1" i="0" u="none" strike="noStrike">
                          <a:solidFill>
                            <a:srgbClr val="000000"/>
                          </a:solidFill>
                          <a:effectLst/>
                          <a:latin typeface="Calibri" panose="020F0502020204030204" pitchFamily="34" charset="0"/>
                        </a:rPr>
                        <a:t>Greenbrier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528</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dirty="0">
                          <a:solidFill>
                            <a:schemeClr val="tx1"/>
                          </a:solidFill>
                          <a:effectLst/>
                          <a:latin typeface="Calibri" panose="020F0502020204030204" pitchFamily="34" charset="0"/>
                        </a:rPr>
                        <a:t>$60,728K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8462644"/>
                  </a:ext>
                </a:extLst>
              </a:tr>
              <a:tr h="201796">
                <a:tc>
                  <a:txBody>
                    <a:bodyPr/>
                    <a:lstStyle/>
                    <a:p>
                      <a:pPr algn="l" fontAlgn="b"/>
                      <a:r>
                        <a:rPr lang="en-US" sz="1300" b="1" i="0" u="none" strike="noStrike">
                          <a:solidFill>
                            <a:srgbClr val="000000"/>
                          </a:solidFill>
                          <a:effectLst/>
                          <a:latin typeface="Calibri" panose="020F0502020204030204" pitchFamily="34" charset="0"/>
                        </a:rPr>
                        <a:t>Howard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364</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chemeClr val="tx1"/>
                          </a:solidFill>
                          <a:effectLst/>
                          <a:latin typeface="Calibri" panose="020F0502020204030204" pitchFamily="34" charset="0"/>
                        </a:rPr>
                        <a:t>$94,870K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4091703"/>
                  </a:ext>
                </a:extLst>
              </a:tr>
              <a:tr h="201796">
                <a:tc>
                  <a:txBody>
                    <a:bodyPr/>
                    <a:lstStyle/>
                    <a:p>
                      <a:pPr algn="l" fontAlgn="b"/>
                      <a:r>
                        <a:rPr lang="en-US" sz="1300" b="0" i="0" u="none" strike="noStrike">
                          <a:solidFill>
                            <a:srgbClr val="000000"/>
                          </a:solidFill>
                          <a:effectLst/>
                          <a:latin typeface="Calibri" panose="020F0502020204030204" pitchFamily="34" charset="0"/>
                        </a:rPr>
                        <a:t>Sewell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333</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Calibri" panose="020F0502020204030204" pitchFamily="34" charset="0"/>
                        </a:rPr>
                        <a:t>$14,716K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872155"/>
                  </a:ext>
                </a:extLst>
              </a:tr>
              <a:tr h="201796">
                <a:tc>
                  <a:txBody>
                    <a:bodyPr/>
                    <a:lstStyle/>
                    <a:p>
                      <a:pPr algn="l" fontAlgn="b"/>
                      <a:r>
                        <a:rPr lang="en-US" sz="1300" b="0" i="0" u="none" strike="noStrike">
                          <a:solidFill>
                            <a:srgbClr val="000000"/>
                          </a:solidFill>
                          <a:effectLst/>
                          <a:latin typeface="Calibri" panose="020F0502020204030204" pitchFamily="34" charset="0"/>
                        </a:rPr>
                        <a:t>Dry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197</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Calibri" panose="020F0502020204030204" pitchFamily="34" charset="0"/>
                        </a:rPr>
                        <a:t>$19,183K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393830"/>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NICHOLAS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0685990"/>
                  </a:ext>
                </a:extLst>
              </a:tr>
              <a:tr h="201796">
                <a:tc>
                  <a:txBody>
                    <a:bodyPr/>
                    <a:lstStyle/>
                    <a:p>
                      <a:pPr algn="l" fontAlgn="b"/>
                      <a:r>
                        <a:rPr lang="en-US" sz="1300" b="1" i="0" u="none" strike="noStrike">
                          <a:solidFill>
                            <a:srgbClr val="000000"/>
                          </a:solidFill>
                          <a:effectLst/>
                          <a:latin typeface="Calibri" panose="020F0502020204030204" pitchFamily="34" charset="0"/>
                        </a:rPr>
                        <a:t>Cherry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panose="020F0502020204030204" pitchFamily="34" charset="0"/>
                        </a:rPr>
                        <a:t>374</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chemeClr val="tx1"/>
                          </a:solidFill>
                          <a:effectLst/>
                          <a:latin typeface="Calibri" panose="020F0502020204030204" pitchFamily="34" charset="0"/>
                        </a:rPr>
                        <a:t>$15,719K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0029852"/>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POCAHONTAS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1655259"/>
                  </a:ext>
                </a:extLst>
              </a:tr>
              <a:tr h="201796">
                <a:tc>
                  <a:txBody>
                    <a:bodyPr/>
                    <a:lstStyle/>
                    <a:p>
                      <a:pPr algn="l" fontAlgn="ctr"/>
                      <a:r>
                        <a:rPr lang="en-US" sz="1300" b="1" i="0" u="none" strike="noStrike">
                          <a:solidFill>
                            <a:srgbClr val="000000"/>
                          </a:solidFill>
                          <a:effectLst/>
                          <a:latin typeface="Calibri" panose="020F0502020204030204" pitchFamily="34" charset="0"/>
                        </a:rPr>
                        <a:t>Greenbrier River**</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rgbClr val="000000"/>
                          </a:solidFill>
                          <a:effectLst/>
                          <a:latin typeface="Calibri" panose="020F0502020204030204" pitchFamily="34" charset="0"/>
                        </a:rPr>
                        <a:t>418</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1" i="0" u="none" strike="noStrike" dirty="0">
                          <a:solidFill>
                            <a:srgbClr val="000000"/>
                          </a:solidFill>
                          <a:effectLst/>
                          <a:latin typeface="Calibri" panose="020F0502020204030204" pitchFamily="34" charset="0"/>
                        </a:rPr>
                        <a:t>$29,097K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5841902"/>
                  </a:ext>
                </a:extLst>
              </a:tr>
              <a:tr h="201796">
                <a:tc>
                  <a:txBody>
                    <a:bodyPr/>
                    <a:lstStyle/>
                    <a:p>
                      <a:pPr algn="l" fontAlgn="b"/>
                      <a:r>
                        <a:rPr lang="en-US" sz="1300" b="0" i="0" u="none" strike="noStrike">
                          <a:solidFill>
                            <a:srgbClr val="000000"/>
                          </a:solidFill>
                          <a:effectLst/>
                          <a:latin typeface="Calibri" panose="020F0502020204030204" pitchFamily="34" charset="0"/>
                        </a:rPr>
                        <a:t>Knapp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110</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$13,882K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6148828"/>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WEBSTER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5864509"/>
                  </a:ext>
                </a:extLst>
              </a:tr>
              <a:tr h="201796">
                <a:tc>
                  <a:txBody>
                    <a:bodyPr/>
                    <a:lstStyle/>
                    <a:p>
                      <a:pPr algn="l" fontAlgn="b"/>
                      <a:r>
                        <a:rPr lang="en-US" sz="1300" b="1" i="0" u="none" strike="noStrike">
                          <a:solidFill>
                            <a:srgbClr val="000000"/>
                          </a:solidFill>
                          <a:effectLst/>
                          <a:latin typeface="Calibri" panose="020F0502020204030204" pitchFamily="34" charset="0"/>
                        </a:rPr>
                        <a:t>Elk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panose="020F0502020204030204" pitchFamily="34" charset="0"/>
                        </a:rPr>
                        <a:t>312</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rgbClr val="000000"/>
                          </a:solidFill>
                          <a:effectLst/>
                          <a:latin typeface="Calibri" panose="020F0502020204030204" pitchFamily="34" charset="0"/>
                        </a:rPr>
                        <a:t>$16,938K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6878639"/>
                  </a:ext>
                </a:extLst>
              </a:tr>
              <a:tr h="201796">
                <a:tc>
                  <a:txBody>
                    <a:bodyPr/>
                    <a:lstStyle/>
                    <a:p>
                      <a:pPr algn="l" fontAlgn="b"/>
                      <a:r>
                        <a:rPr lang="en-US" sz="1300" b="0" i="0" u="none" strike="noStrike">
                          <a:solidFill>
                            <a:srgbClr val="000000"/>
                          </a:solidFill>
                          <a:effectLst/>
                          <a:latin typeface="Calibri" panose="020F0502020204030204" pitchFamily="34" charset="0"/>
                        </a:rPr>
                        <a:t>Gauley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106</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Calibri" panose="020F0502020204030204" pitchFamily="34" charset="0"/>
                        </a:rPr>
                        <a:t>$8,420K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0825444"/>
                  </a:ext>
                </a:extLst>
              </a:tr>
              <a:tr h="199798">
                <a:tc>
                  <a:txBody>
                    <a:bodyPr/>
                    <a:lstStyle/>
                    <a:p>
                      <a:pPr algn="l" fontAlgn="b"/>
                      <a:endParaRPr lang="en-US" sz="1200" b="0" i="0" u="none" strike="noStrike" dirty="0">
                        <a:solidFill>
                          <a:srgbClr val="000000"/>
                        </a:solidFill>
                        <a:effectLst/>
                        <a:latin typeface="Calibri" panose="020F0502020204030204" pitchFamily="34" charset="0"/>
                      </a:endParaRPr>
                    </a:p>
                  </a:txBody>
                  <a:tcPr marL="9990" marR="9990" marT="99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990" marR="9990" marT="99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990" marR="9990" marT="999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566109"/>
                  </a:ext>
                </a:extLst>
              </a:tr>
              <a:tr h="199798">
                <a:tc>
                  <a:txBody>
                    <a:bodyPr/>
                    <a:lstStyle/>
                    <a:p>
                      <a:pPr algn="l" fontAlgn="b"/>
                      <a:r>
                        <a:rPr lang="en-US" sz="800" b="0" i="0" u="none" strike="noStrike">
                          <a:solidFill>
                            <a:srgbClr val="000000"/>
                          </a:solidFill>
                          <a:effectLst/>
                          <a:latin typeface="Calibri" panose="020F0502020204030204" pitchFamily="34" charset="0"/>
                        </a:rPr>
                        <a:t>* 2016 Disaster Restudy</a:t>
                      </a:r>
                    </a:p>
                  </a:txBody>
                  <a:tcPr marL="9990" marR="9990" marT="999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9990" marR="9990" marT="999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990" marR="9990" marT="9990" marB="0" anchor="b">
                    <a:lnL>
                      <a:noFill/>
                    </a:lnL>
                    <a:lnR>
                      <a:noFill/>
                    </a:lnR>
                    <a:lnT>
                      <a:noFill/>
                    </a:lnT>
                    <a:lnB>
                      <a:noFill/>
                    </a:lnB>
                  </a:tcPr>
                </a:tc>
                <a:extLst>
                  <a:ext uri="{0D108BD9-81ED-4DB2-BD59-A6C34878D82A}">
                    <a16:rowId xmlns:a16="http://schemas.microsoft.com/office/drawing/2014/main" val="3079135921"/>
                  </a:ext>
                </a:extLst>
              </a:tr>
            </a:tbl>
          </a:graphicData>
        </a:graphic>
      </p:graphicFrame>
      <p:sp>
        <p:nvSpPr>
          <p:cNvPr id="10" name="Rectangle 9"/>
          <p:cNvSpPr/>
          <p:nvPr/>
        </p:nvSpPr>
        <p:spPr>
          <a:xfrm>
            <a:off x="3770666" y="1572859"/>
            <a:ext cx="5048870" cy="523220"/>
          </a:xfrm>
          <a:prstGeom prst="rect">
            <a:avLst/>
          </a:prstGeom>
          <a:solidFill>
            <a:schemeClr val="accent5">
              <a:lumMod val="20000"/>
              <a:lumOff val="80000"/>
            </a:schemeClr>
          </a:solidFill>
        </p:spPr>
        <p:txBody>
          <a:bodyPr wrap="square">
            <a:spAutoFit/>
          </a:bodyPr>
          <a:lstStyle/>
          <a:p>
            <a:r>
              <a:rPr lang="en-US" sz="1400" i="1" dirty="0">
                <a:solidFill>
                  <a:srgbClr val="000000"/>
                </a:solidFill>
                <a:latin typeface="Calibri" panose="020F0502020204030204" pitchFamily="34" charset="0"/>
              </a:rPr>
              <a:t>Greenbrier River </a:t>
            </a:r>
            <a:r>
              <a:rPr lang="en-US" sz="1400" dirty="0">
                <a:solidFill>
                  <a:srgbClr val="000000"/>
                </a:solidFill>
                <a:latin typeface="Calibri" panose="020F0502020204030204" pitchFamily="34" charset="0"/>
              </a:rPr>
              <a:t>totals for Greenbrier and Pocahontas counties:  </a:t>
            </a:r>
            <a:r>
              <a:rPr lang="en-US" sz="1400" b="1" dirty="0">
                <a:solidFill>
                  <a:schemeClr val="accent1">
                    <a:lumMod val="50000"/>
                  </a:schemeClr>
                </a:solidFill>
                <a:latin typeface="Calibri" panose="020F0502020204030204" pitchFamily="34" charset="0"/>
              </a:rPr>
              <a:t>946 buildings </a:t>
            </a:r>
            <a:r>
              <a:rPr lang="en-US" sz="1400" dirty="0">
                <a:solidFill>
                  <a:srgbClr val="000000"/>
                </a:solidFill>
                <a:latin typeface="Calibri" panose="020F0502020204030204" pitchFamily="34" charset="0"/>
              </a:rPr>
              <a:t>in 1% floodplain, </a:t>
            </a:r>
            <a:r>
              <a:rPr lang="en-US" sz="1400" b="1" dirty="0">
                <a:solidFill>
                  <a:schemeClr val="accent1">
                    <a:lumMod val="50000"/>
                  </a:schemeClr>
                </a:solidFill>
                <a:latin typeface="Calibri" panose="020F0502020204030204" pitchFamily="34" charset="0"/>
              </a:rPr>
              <a:t>$90M dollar exposure</a:t>
            </a:r>
            <a:r>
              <a:rPr lang="en-US" sz="1400" b="1" dirty="0">
                <a:solidFill>
                  <a:schemeClr val="accent1">
                    <a:lumMod val="50000"/>
                  </a:schemeClr>
                </a:solidFill>
              </a:rPr>
              <a:t> </a:t>
            </a:r>
          </a:p>
        </p:txBody>
      </p:sp>
      <p:sp>
        <p:nvSpPr>
          <p:cNvPr id="11" name="Rectangle 10"/>
          <p:cNvSpPr/>
          <p:nvPr/>
        </p:nvSpPr>
        <p:spPr>
          <a:xfrm>
            <a:off x="211459" y="5889627"/>
            <a:ext cx="3409894" cy="276999"/>
          </a:xfrm>
          <a:prstGeom prst="rect">
            <a:avLst/>
          </a:prstGeom>
        </p:spPr>
        <p:txBody>
          <a:bodyPr wrap="square">
            <a:spAutoFit/>
          </a:bodyPr>
          <a:lstStyle/>
          <a:p>
            <a:r>
              <a:rPr lang="en-US" sz="1200" dirty="0">
                <a:solidFill>
                  <a:srgbClr val="000000"/>
                </a:solidFill>
                <a:latin typeface="Calibri" panose="020F0502020204030204" pitchFamily="34" charset="0"/>
              </a:rPr>
              <a:t>RA Tables:  </a:t>
            </a:r>
            <a:r>
              <a:rPr lang="en-US" sz="1200" dirty="0">
                <a:solidFill>
                  <a:srgbClr val="000000"/>
                </a:solidFill>
                <a:latin typeface="Calibri" panose="020F0502020204030204" pitchFamily="34" charset="0"/>
                <a:hlinkClick r:id="rId5"/>
              </a:rPr>
              <a:t>Buildings by River/Stream Name</a:t>
            </a:r>
            <a:endParaRPr lang="en-US" sz="1200" dirty="0"/>
          </a:p>
        </p:txBody>
      </p:sp>
      <p:sp>
        <p:nvSpPr>
          <p:cNvPr id="12" name="TextBox 11"/>
          <p:cNvSpPr txBox="1"/>
          <p:nvPr/>
        </p:nvSpPr>
        <p:spPr>
          <a:xfrm>
            <a:off x="1258528" y="1079098"/>
            <a:ext cx="6459794" cy="369332"/>
          </a:xfrm>
          <a:prstGeom prst="rect">
            <a:avLst/>
          </a:prstGeom>
          <a:noFill/>
        </p:spPr>
        <p:txBody>
          <a:bodyPr wrap="square" rtlCol="0">
            <a:spAutoFit/>
          </a:bodyPr>
          <a:lstStyle/>
          <a:p>
            <a:r>
              <a:rPr lang="en-US" b="1" dirty="0">
                <a:solidFill>
                  <a:schemeClr val="accent1">
                    <a:lumMod val="50000"/>
                  </a:schemeClr>
                </a:solidFill>
              </a:rPr>
              <a:t>Building Counts and Building Exposure $ Values by </a:t>
            </a:r>
            <a:r>
              <a:rPr lang="en-US" b="1" i="1" dirty="0">
                <a:solidFill>
                  <a:schemeClr val="accent1">
                    <a:lumMod val="50000"/>
                  </a:schemeClr>
                </a:solidFill>
              </a:rPr>
              <a:t>Stream Name</a:t>
            </a:r>
          </a:p>
        </p:txBody>
      </p:sp>
      <p:sp>
        <p:nvSpPr>
          <p:cNvPr id="14" name="Speech Bubble: Rectangle with Corners Rounded 14">
            <a:extLst>
              <a:ext uri="{FF2B5EF4-FFF2-40B4-BE49-F238E27FC236}">
                <a16:creationId xmlns:a16="http://schemas.microsoft.com/office/drawing/2014/main" id="{0ED1C770-B1D6-4603-BB25-A749DDCA06CF}"/>
              </a:ext>
            </a:extLst>
          </p:cNvPr>
          <p:cNvSpPr/>
          <p:nvPr/>
        </p:nvSpPr>
        <p:spPr>
          <a:xfrm flipH="1">
            <a:off x="3770662" y="2505809"/>
            <a:ext cx="2106262" cy="882440"/>
          </a:xfrm>
          <a:prstGeom prst="wedgeRoundRectCallout">
            <a:avLst>
              <a:gd name="adj1" fmla="val -94494"/>
              <a:gd name="adj2" fmla="val 27872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Greenbrier River in Region 4 has the most structures in the 1%-annual-chance floodplain</a:t>
            </a:r>
            <a:endParaRPr lang="en-US" sz="1200" dirty="0">
              <a:solidFill>
                <a:schemeClr val="bg1"/>
              </a:solidFill>
            </a:endParaRPr>
          </a:p>
        </p:txBody>
      </p:sp>
      <p:sp>
        <p:nvSpPr>
          <p:cNvPr id="15" name="Speech Bubble: Rectangle with Corners Rounded 14">
            <a:extLst>
              <a:ext uri="{FF2B5EF4-FFF2-40B4-BE49-F238E27FC236}">
                <a16:creationId xmlns:a16="http://schemas.microsoft.com/office/drawing/2014/main" id="{0ED1C770-B1D6-4603-BB25-A749DDCA06CF}"/>
              </a:ext>
            </a:extLst>
          </p:cNvPr>
          <p:cNvSpPr/>
          <p:nvPr/>
        </p:nvSpPr>
        <p:spPr>
          <a:xfrm flipH="1">
            <a:off x="7591425" y="4276725"/>
            <a:ext cx="1470824" cy="1156805"/>
          </a:xfrm>
          <a:prstGeom prst="wedgeRoundRectCallout">
            <a:avLst>
              <a:gd name="adj1" fmla="val 90838"/>
              <a:gd name="adj2" fmla="val 82491"/>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bg1"/>
                </a:solidFill>
              </a:rPr>
              <a:t>Howard Creek in Greenbrier County has the highest building dollar exposure of all communities in Region 4</a:t>
            </a:r>
            <a:endParaRPr lang="en-US" sz="1050" dirty="0">
              <a:solidFill>
                <a:schemeClr val="bg1"/>
              </a:solidFill>
            </a:endParaRPr>
          </a:p>
        </p:txBody>
      </p:sp>
    </p:spTree>
    <p:extLst>
      <p:ext uri="{BB962C8B-B14F-4D97-AF65-F5344CB8AC3E}">
        <p14:creationId xmlns:p14="http://schemas.microsoft.com/office/powerpoint/2010/main" val="3975966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C70125-48F7-4757-9A7C-E653335F757D}"/>
              </a:ext>
            </a:extLst>
          </p:cNvPr>
          <p:cNvPicPr>
            <a:picLocks noChangeAspect="1"/>
          </p:cNvPicPr>
          <p:nvPr/>
        </p:nvPicPr>
        <p:blipFill>
          <a:blip r:embed="rId3"/>
          <a:stretch>
            <a:fillRect/>
          </a:stretch>
        </p:blipFill>
        <p:spPr>
          <a:xfrm>
            <a:off x="630850" y="871712"/>
            <a:ext cx="7686758" cy="592666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Risk by Watershed</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630849" y="1025880"/>
            <a:ext cx="2506049" cy="914398"/>
          </a:xfrm>
          <a:prstGeom prst="wedgeRoundRectCallout">
            <a:avLst>
              <a:gd name="adj1" fmla="val -39270"/>
              <a:gd name="adj2" fmla="val 306673"/>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Lower Kanawha Watershed</a:t>
            </a:r>
            <a:br>
              <a:rPr lang="en-US" sz="1400" b="1" dirty="0">
                <a:solidFill>
                  <a:schemeClr val="bg1"/>
                </a:solidFill>
              </a:rPr>
            </a:br>
            <a:r>
              <a:rPr lang="en-US" sz="1400" b="1" dirty="0">
                <a:solidFill>
                  <a:schemeClr val="bg1"/>
                </a:solidFill>
              </a:rPr>
              <a:t>has </a:t>
            </a:r>
            <a:r>
              <a:rPr lang="en-US" sz="1400" dirty="0">
                <a:solidFill>
                  <a:schemeClr val="bg1"/>
                </a:solidFill>
              </a:rPr>
              <a:t>highest building count, building exposure, and damage loss estimate </a:t>
            </a:r>
          </a:p>
        </p:txBody>
      </p:sp>
      <p:sp>
        <p:nvSpPr>
          <p:cNvPr id="2" name="TextBox 1"/>
          <p:cNvSpPr txBox="1"/>
          <p:nvPr/>
        </p:nvSpPr>
        <p:spPr>
          <a:xfrm>
            <a:off x="828676" y="6276975"/>
            <a:ext cx="838200" cy="261610"/>
          </a:xfrm>
          <a:prstGeom prst="rect">
            <a:avLst/>
          </a:prstGeom>
          <a:noFill/>
        </p:spPr>
        <p:txBody>
          <a:bodyPr wrap="square" rtlCol="0">
            <a:spAutoFit/>
          </a:bodyPr>
          <a:lstStyle/>
          <a:p>
            <a:r>
              <a:rPr lang="en-US" sz="1100" dirty="0" smtClean="0">
                <a:hlinkClick r:id="rId4"/>
              </a:rPr>
              <a:t>PDF Map</a:t>
            </a:r>
            <a:endParaRPr lang="en-US" sz="1100" dirty="0"/>
          </a:p>
        </p:txBody>
      </p:sp>
    </p:spTree>
    <p:extLst>
      <p:ext uri="{BB962C8B-B14F-4D97-AF65-F5344CB8AC3E}">
        <p14:creationId xmlns:p14="http://schemas.microsoft.com/office/powerpoint/2010/main" val="33172338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Countywide Building Counts (Top </a:t>
            </a:r>
            <a:r>
              <a:rPr lang="en-US" dirty="0">
                <a:solidFill>
                  <a:schemeClr val="bg1"/>
                </a:solidFill>
                <a:latin typeface="Arial" panose="020B0604020202020204" pitchFamily="34" charset="0"/>
                <a:cs typeface="Arial" panose="020B0604020202020204" pitchFamily="34" charset="0"/>
              </a:rPr>
              <a:t>20)</a:t>
            </a:r>
          </a:p>
        </p:txBody>
      </p:sp>
      <p:sp>
        <p:nvSpPr>
          <p:cNvPr id="2" name="Rectangle 1">
            <a:extLst>
              <a:ext uri="{FF2B5EF4-FFF2-40B4-BE49-F238E27FC236}">
                <a16:creationId xmlns:a16="http://schemas.microsoft.com/office/drawing/2014/main" id="{39D8BBB6-37F4-49B4-BAD5-C8E8F49696EB}"/>
              </a:ext>
            </a:extLst>
          </p:cNvPr>
          <p:cNvSpPr/>
          <p:nvPr/>
        </p:nvSpPr>
        <p:spPr>
          <a:xfrm>
            <a:off x="1146913" y="914400"/>
            <a:ext cx="7902494" cy="307777"/>
          </a:xfrm>
          <a:prstGeom prst="rect">
            <a:avLst/>
          </a:prstGeom>
        </p:spPr>
        <p:txBody>
          <a:bodyPr wrap="square">
            <a:spAutoFit/>
          </a:bodyPr>
          <a:lstStyle/>
          <a:p>
            <a:r>
              <a:rPr lang="en-US" sz="1400" dirty="0" smtClean="0">
                <a:solidFill>
                  <a:srgbClr val="1F497D"/>
                </a:solidFill>
                <a:latin typeface="Calibri" panose="020F0502020204030204" pitchFamily="34" charset="0"/>
              </a:rPr>
              <a:t>Primary buildings in the </a:t>
            </a:r>
            <a:r>
              <a:rPr lang="en-US" sz="1400" b="1" dirty="0" smtClean="0">
                <a:solidFill>
                  <a:srgbClr val="1F497D"/>
                </a:solidFill>
                <a:latin typeface="Calibri" panose="020F0502020204030204" pitchFamily="34" charset="0"/>
              </a:rPr>
              <a:t>High-Risk effective and advisory 1%-annual chance (100-yr) floodplains</a:t>
            </a:r>
            <a:r>
              <a:rPr lang="en-US" sz="1400" dirty="0" smtClean="0">
                <a:solidFill>
                  <a:srgbClr val="1F497D"/>
                </a:solidFill>
                <a:latin typeface="Calibri" panose="020F0502020204030204" pitchFamily="34" charset="0"/>
              </a:rPr>
              <a:t>  </a:t>
            </a:r>
            <a:endParaRPr lang="en-US" sz="1400" dirty="0"/>
          </a:p>
        </p:txBody>
      </p:sp>
      <p:graphicFrame>
        <p:nvGraphicFramePr>
          <p:cNvPr id="19" name="Table 18"/>
          <p:cNvGraphicFramePr>
            <a:graphicFrameLocks noGrp="1"/>
          </p:cNvGraphicFramePr>
          <p:nvPr>
            <p:extLst>
              <p:ext uri="{D42A27DB-BD31-4B8C-83A1-F6EECF244321}">
                <p14:modId xmlns:p14="http://schemas.microsoft.com/office/powerpoint/2010/main" val="3886844167"/>
              </p:ext>
            </p:extLst>
          </p:nvPr>
        </p:nvGraphicFramePr>
        <p:xfrm>
          <a:off x="409903" y="1222177"/>
          <a:ext cx="8534401" cy="4431030"/>
        </p:xfrm>
        <a:graphic>
          <a:graphicData uri="http://schemas.openxmlformats.org/drawingml/2006/table">
            <a:tbl>
              <a:tblPr/>
              <a:tblGrid>
                <a:gridCol w="601014">
                  <a:extLst>
                    <a:ext uri="{9D8B030D-6E8A-4147-A177-3AD203B41FA5}">
                      <a16:colId xmlns:a16="http://schemas.microsoft.com/office/drawing/2014/main" val="564774918"/>
                    </a:ext>
                  </a:extLst>
                </a:gridCol>
                <a:gridCol w="971304">
                  <a:extLst>
                    <a:ext uri="{9D8B030D-6E8A-4147-A177-3AD203B41FA5}">
                      <a16:colId xmlns:a16="http://schemas.microsoft.com/office/drawing/2014/main" val="428341211"/>
                    </a:ext>
                  </a:extLst>
                </a:gridCol>
                <a:gridCol w="574161">
                  <a:extLst>
                    <a:ext uri="{9D8B030D-6E8A-4147-A177-3AD203B41FA5}">
                      <a16:colId xmlns:a16="http://schemas.microsoft.com/office/drawing/2014/main" val="2009567786"/>
                    </a:ext>
                  </a:extLst>
                </a:gridCol>
                <a:gridCol w="618185">
                  <a:extLst>
                    <a:ext uri="{9D8B030D-6E8A-4147-A177-3AD203B41FA5}">
                      <a16:colId xmlns:a16="http://schemas.microsoft.com/office/drawing/2014/main" val="2542487311"/>
                    </a:ext>
                  </a:extLst>
                </a:gridCol>
                <a:gridCol w="618185">
                  <a:extLst>
                    <a:ext uri="{9D8B030D-6E8A-4147-A177-3AD203B41FA5}">
                      <a16:colId xmlns:a16="http://schemas.microsoft.com/office/drawing/2014/main" val="1319414615"/>
                    </a:ext>
                  </a:extLst>
                </a:gridCol>
                <a:gridCol w="755561">
                  <a:extLst>
                    <a:ext uri="{9D8B030D-6E8A-4147-A177-3AD203B41FA5}">
                      <a16:colId xmlns:a16="http://schemas.microsoft.com/office/drawing/2014/main" val="1867371926"/>
                    </a:ext>
                  </a:extLst>
                </a:gridCol>
                <a:gridCol w="746976">
                  <a:extLst>
                    <a:ext uri="{9D8B030D-6E8A-4147-A177-3AD203B41FA5}">
                      <a16:colId xmlns:a16="http://schemas.microsoft.com/office/drawing/2014/main" val="2250692749"/>
                    </a:ext>
                  </a:extLst>
                </a:gridCol>
                <a:gridCol w="824248">
                  <a:extLst>
                    <a:ext uri="{9D8B030D-6E8A-4147-A177-3AD203B41FA5}">
                      <a16:colId xmlns:a16="http://schemas.microsoft.com/office/drawing/2014/main" val="1796897615"/>
                    </a:ext>
                  </a:extLst>
                </a:gridCol>
                <a:gridCol w="961622">
                  <a:extLst>
                    <a:ext uri="{9D8B030D-6E8A-4147-A177-3AD203B41FA5}">
                      <a16:colId xmlns:a16="http://schemas.microsoft.com/office/drawing/2014/main" val="2203207074"/>
                    </a:ext>
                  </a:extLst>
                </a:gridCol>
                <a:gridCol w="953037">
                  <a:extLst>
                    <a:ext uri="{9D8B030D-6E8A-4147-A177-3AD203B41FA5}">
                      <a16:colId xmlns:a16="http://schemas.microsoft.com/office/drawing/2014/main" val="146489103"/>
                    </a:ext>
                  </a:extLst>
                </a:gridCol>
                <a:gridCol w="910108">
                  <a:extLst>
                    <a:ext uri="{9D8B030D-6E8A-4147-A177-3AD203B41FA5}">
                      <a16:colId xmlns:a16="http://schemas.microsoft.com/office/drawing/2014/main" val="1602786678"/>
                    </a:ext>
                  </a:extLst>
                </a:gridCol>
              </a:tblGrid>
              <a:tr h="200025">
                <a:tc rowSpan="2">
                  <a:txBody>
                    <a:bodyPr/>
                    <a:lstStyle/>
                    <a:p>
                      <a:pPr algn="ctr" fontAlgn="ctr"/>
                      <a:r>
                        <a:rPr lang="en-US" sz="1200" b="0" i="0" u="none" strike="noStrike" dirty="0">
                          <a:solidFill>
                            <a:srgbClr val="000000"/>
                          </a:solidFill>
                          <a:effectLst/>
                          <a:latin typeface="Calibri" panose="020F0502020204030204" pitchFamily="34" charset="0"/>
                        </a:rPr>
                        <a:t>Rank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en-US" sz="1200" b="0" i="0" u="none" strike="noStrike" dirty="0">
                          <a:solidFill>
                            <a:srgbClr val="000000"/>
                          </a:solidFill>
                          <a:effectLst/>
                          <a:latin typeface="Calibri" panose="020F0502020204030204" pitchFamily="34" charset="0"/>
                        </a:rPr>
                        <a:t>County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en-US" sz="1200" b="0" i="0" u="none" strike="noStrike">
                          <a:solidFill>
                            <a:srgbClr val="000000"/>
                          </a:solidFill>
                          <a:effectLst/>
                          <a:latin typeface="Calibri" panose="020F0502020204030204" pitchFamily="34" charset="0"/>
                        </a:rPr>
                        <a:t>Region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4">
                  <a:txBody>
                    <a:bodyPr/>
                    <a:lstStyle/>
                    <a:p>
                      <a:pPr algn="ctr" fontAlgn="ctr"/>
                      <a:r>
                        <a:rPr lang="en-US" sz="1200" b="1" i="0" u="none" strike="noStrike">
                          <a:solidFill>
                            <a:srgbClr val="000000"/>
                          </a:solidFill>
                          <a:effectLst/>
                          <a:latin typeface="Calibri" panose="020F0502020204030204" pitchFamily="34" charset="0"/>
                        </a:rPr>
                        <a:t>BUILDING TYPE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200" b="1" i="0" u="none" strike="noStrike">
                          <a:solidFill>
                            <a:srgbClr val="000000"/>
                          </a:solidFill>
                          <a:effectLst/>
                          <a:latin typeface="Calibri" panose="020F0502020204030204" pitchFamily="34" charset="0"/>
                        </a:rPr>
                        <a:t>HIGH-RISK FLOOD ZONES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hMerge="1">
                  <a:txBody>
                    <a:bodyPr/>
                    <a:lstStyle/>
                    <a:p>
                      <a:endParaRPr lang="en-US"/>
                    </a:p>
                  </a:txBody>
                  <a:tcPr/>
                </a:tc>
                <a:tc hMerge="1">
                  <a:txBody>
                    <a:bodyPr/>
                    <a:lstStyle/>
                    <a:p>
                      <a:endParaRPr lang="en-US"/>
                    </a:p>
                  </a:txBody>
                  <a:tcPr/>
                </a:tc>
                <a:tc rowSpan="2">
                  <a:txBody>
                    <a:bodyPr/>
                    <a:lstStyle/>
                    <a:p>
                      <a:pPr algn="ctr" fontAlgn="ctr"/>
                      <a:r>
                        <a:rPr lang="en-US" sz="1200" b="1" i="0" u="none" strike="noStrike" dirty="0">
                          <a:solidFill>
                            <a:srgbClr val="FFFFFF"/>
                          </a:solidFill>
                          <a:effectLst/>
                          <a:latin typeface="Calibri" panose="020F0502020204030204" pitchFamily="34" charset="0"/>
                        </a:rPr>
                        <a:t>Floodplain Building Ratio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234390012"/>
                  </a:ext>
                </a:extLst>
              </a:tr>
              <a:tr h="31432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0" i="0" u="none" strike="noStrike">
                          <a:solidFill>
                            <a:srgbClr val="000000"/>
                          </a:solidFill>
                          <a:effectLst/>
                          <a:latin typeface="Calibri" panose="020F0502020204030204" pitchFamily="34" charset="0"/>
                        </a:rPr>
                        <a:t>% Resi-dential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000000"/>
                          </a:solidFill>
                          <a:effectLst/>
                          <a:latin typeface="Calibri" panose="020F0502020204030204" pitchFamily="34" charset="0"/>
                        </a:rPr>
                        <a:t>% Com-mercial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000000"/>
                          </a:solidFill>
                          <a:effectLst/>
                          <a:latin typeface="Calibri" panose="020F0502020204030204" pitchFamily="34" charset="0"/>
                        </a:rPr>
                        <a:t>% Other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000000"/>
                          </a:solidFill>
                          <a:effectLst/>
                          <a:latin typeface="Calibri" panose="020F0502020204030204" pitchFamily="34" charset="0"/>
                        </a:rPr>
                        <a:t>% Unknown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C0006"/>
                          </a:solidFill>
                          <a:effectLst/>
                          <a:latin typeface="Calibri" panose="020F0502020204030204" pitchFamily="34" charset="0"/>
                        </a:rPr>
                        <a:t>Effective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000000"/>
                          </a:solidFill>
                          <a:effectLst/>
                          <a:latin typeface="Calibri" panose="020F0502020204030204" pitchFamily="34" charset="0"/>
                        </a:rPr>
                        <a:t>Advisory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200" b="1" i="0" u="none" strike="noStrike">
                          <a:solidFill>
                            <a:srgbClr val="000000"/>
                          </a:solidFill>
                          <a:effectLst/>
                          <a:latin typeface="Calibri" panose="020F0502020204030204" pitchFamily="34" charset="0"/>
                        </a:rPr>
                        <a:t>Total Bldg. Count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vMerge="1">
                  <a:txBody>
                    <a:bodyPr/>
                    <a:lstStyle/>
                    <a:p>
                      <a:endParaRPr lang="en-US"/>
                    </a:p>
                  </a:txBody>
                  <a:tcPr/>
                </a:tc>
                <a:extLst>
                  <a:ext uri="{0D108BD9-81ED-4DB2-BD59-A6C34878D82A}">
                    <a16:rowId xmlns:a16="http://schemas.microsoft.com/office/drawing/2014/main" val="1428507853"/>
                  </a:ext>
                </a:extLst>
              </a:tr>
              <a:tr h="190500">
                <a:tc>
                  <a:txBody>
                    <a:bodyPr/>
                    <a:lstStyle/>
                    <a:p>
                      <a:pPr algn="ctr" fontAlgn="ctr"/>
                      <a:r>
                        <a:rPr lang="en-US" sz="1200" b="0" i="0" u="none" strike="noStrike">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KANAWHA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12,847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2,071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14,918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786626088"/>
                  </a:ext>
                </a:extLst>
              </a:tr>
              <a:tr h="190500">
                <a:tc>
                  <a:txBody>
                    <a:bodyPr/>
                    <a:lstStyle/>
                    <a:p>
                      <a:pPr algn="ctr" fontAlgn="ctr"/>
                      <a:r>
                        <a:rPr lang="en-US" sz="1200" b="0" i="0" u="none" strike="noStrike">
                          <a:solidFill>
                            <a:srgbClr val="000000"/>
                          </a:solidFill>
                          <a:effectLst/>
                          <a:latin typeface="Calibri" panose="020F050202020403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LOGAN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87%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4,539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939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5,478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861030788"/>
                  </a:ext>
                </a:extLst>
              </a:tr>
              <a:tr h="190500">
                <a:tc>
                  <a:txBody>
                    <a:bodyPr/>
                    <a:lstStyle/>
                    <a:p>
                      <a:pPr algn="ctr" fontAlgn="ctr"/>
                      <a:r>
                        <a:rPr lang="en-US" sz="1200" b="0" i="0" u="none" strike="noStrike">
                          <a:solidFill>
                            <a:srgbClr val="000000"/>
                          </a:solidFill>
                          <a:effectLst/>
                          <a:latin typeface="Calibri" panose="020F050202020403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MCDOWELL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87%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3,678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1,395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5,073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46997731"/>
                  </a:ext>
                </a:extLst>
              </a:tr>
              <a:tr h="190500">
                <a:tc>
                  <a:txBody>
                    <a:bodyPr/>
                    <a:lstStyle/>
                    <a:p>
                      <a:pPr algn="ctr" fontAlgn="ctr"/>
                      <a:r>
                        <a:rPr lang="en-US" sz="1200" b="0" i="0" u="none" strike="noStrike">
                          <a:solidFill>
                            <a:srgbClr val="000000"/>
                          </a:solidFill>
                          <a:effectLst/>
                          <a:latin typeface="Calibri" panose="020F050202020403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BOONE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78%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3,727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1,068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4,795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124029274"/>
                  </a:ext>
                </a:extLst>
              </a:tr>
              <a:tr h="190500">
                <a:tc>
                  <a:txBody>
                    <a:bodyPr/>
                    <a:lstStyle/>
                    <a:p>
                      <a:pPr algn="ctr" fontAlgn="ctr"/>
                      <a:r>
                        <a:rPr lang="en-US" sz="1200" b="0" i="0" u="none" strike="noStrike">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MINGO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3,114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749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3,863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237239473"/>
                  </a:ext>
                </a:extLst>
              </a:tr>
              <a:tr h="190500">
                <a:tc>
                  <a:txBody>
                    <a:bodyPr/>
                    <a:lstStyle/>
                    <a:p>
                      <a:pPr algn="ctr" fontAlgn="ctr"/>
                      <a:r>
                        <a:rPr lang="en-US" sz="1200" b="0" i="0" u="none" strike="noStrike">
                          <a:solidFill>
                            <a:srgbClr val="000000"/>
                          </a:solidFill>
                          <a:effectLst/>
                          <a:latin typeface="Calibri" panose="020F0502020204030204" pitchFamily="34" charset="0"/>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OHIO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3,142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3,317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521833758"/>
                  </a:ext>
                </a:extLst>
              </a:tr>
              <a:tr h="190500">
                <a:tc>
                  <a:txBody>
                    <a:bodyPr/>
                    <a:lstStyle/>
                    <a:p>
                      <a:pPr algn="ctr" fontAlgn="ctr"/>
                      <a:r>
                        <a:rPr lang="en-US" sz="1200" b="0" i="0" u="none" strike="noStrike">
                          <a:solidFill>
                            <a:srgbClr val="000000"/>
                          </a:solidFill>
                          <a:effectLst/>
                          <a:latin typeface="Calibri" panose="020F0502020204030204" pitchFamily="34" charset="0"/>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WYOMING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90%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2,019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1,145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3,164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855133053"/>
                  </a:ext>
                </a:extLst>
              </a:tr>
              <a:tr h="190500">
                <a:tc>
                  <a:txBody>
                    <a:bodyPr/>
                    <a:lstStyle/>
                    <a:p>
                      <a:pPr algn="ctr" fontAlgn="ctr"/>
                      <a:r>
                        <a:rPr lang="en-US" sz="1200" b="0" i="0" u="none" strike="noStrike">
                          <a:solidFill>
                            <a:srgbClr val="000000"/>
                          </a:solidFill>
                          <a:effectLst/>
                          <a:latin typeface="Calibri" panose="020F0502020204030204" pitchFamily="34" charset="0"/>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CABELL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2,368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518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2,886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170865172"/>
                  </a:ext>
                </a:extLst>
              </a:tr>
              <a:tr h="190500">
                <a:tc>
                  <a:txBody>
                    <a:bodyPr/>
                    <a:lstStyle/>
                    <a:p>
                      <a:pPr algn="ctr" fontAlgn="ctr"/>
                      <a:r>
                        <a:rPr lang="en-US" sz="1200" b="0" i="0" u="none" strike="noStrike" dirty="0">
                          <a:solidFill>
                            <a:srgbClr val="000000"/>
                          </a:solidFill>
                          <a:effectLst/>
                          <a:latin typeface="Calibri" panose="020F0502020204030204" pitchFamily="34" charset="0"/>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GREENBRIER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78%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1,714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dirty="0">
                          <a:solidFill>
                            <a:srgbClr val="000000"/>
                          </a:solidFill>
                          <a:effectLst/>
                          <a:latin typeface="Calibri" panose="020F0502020204030204" pitchFamily="34" charset="0"/>
                        </a:rPr>
                        <a:t>1,004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2,718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188672268"/>
                  </a:ext>
                </a:extLst>
              </a:tr>
              <a:tr h="190500">
                <a:tc>
                  <a:txBody>
                    <a:bodyPr/>
                    <a:lstStyle/>
                    <a:p>
                      <a:pPr algn="ctr" fontAlgn="ctr"/>
                      <a:r>
                        <a:rPr lang="en-US" sz="1200" b="0" i="0" u="none" strike="noStrike">
                          <a:solidFill>
                            <a:srgbClr val="000000"/>
                          </a:solidFill>
                          <a:effectLst/>
                          <a:latin typeface="Calibri" panose="020F0502020204030204" pitchFamily="34" charset="0"/>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RALEIGH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2,350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dirty="0">
                          <a:solidFill>
                            <a:srgbClr val="000000"/>
                          </a:solidFill>
                          <a:effectLst/>
                          <a:latin typeface="Calibri" panose="020F0502020204030204" pitchFamily="34" charset="0"/>
                        </a:rPr>
                        <a:t>363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2,713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450323541"/>
                  </a:ext>
                </a:extLst>
              </a:tr>
              <a:tr h="190500">
                <a:tc>
                  <a:txBody>
                    <a:bodyPr/>
                    <a:lstStyle/>
                    <a:p>
                      <a:pPr algn="ctr" fontAlgn="ctr"/>
                      <a:r>
                        <a:rPr lang="en-US" sz="1200" b="0" i="0" u="none" strike="noStrike">
                          <a:solidFill>
                            <a:srgbClr val="000000"/>
                          </a:solidFill>
                          <a:effectLst/>
                          <a:latin typeface="Calibri" panose="020F0502020204030204" pitchFamily="34" charset="0"/>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LINCOLN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2,555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dirty="0">
                          <a:solidFill>
                            <a:srgbClr val="000000"/>
                          </a:solidFill>
                          <a:effectLst/>
                          <a:latin typeface="Calibri" panose="020F0502020204030204" pitchFamily="34" charset="0"/>
                        </a:rPr>
                        <a:t>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2,646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168982426"/>
                  </a:ext>
                </a:extLst>
              </a:tr>
              <a:tr h="190500">
                <a:tc>
                  <a:txBody>
                    <a:bodyPr/>
                    <a:lstStyle/>
                    <a:p>
                      <a:pPr algn="ctr" fontAlgn="ctr"/>
                      <a:r>
                        <a:rPr lang="en-US" sz="1200" b="0" i="0" u="none" strike="noStrike">
                          <a:solidFill>
                            <a:srgbClr val="000000"/>
                          </a:solidFill>
                          <a:effectLst/>
                          <a:latin typeface="Calibri" panose="020F0502020204030204" pitchFamily="34" charset="0"/>
                        </a:rPr>
                        <a:t>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WAYNE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dirty="0">
                          <a:solidFill>
                            <a:srgbClr val="000000"/>
                          </a:solidFill>
                          <a:effectLst/>
                          <a:latin typeface="Calibri" panose="020F0502020204030204" pitchFamily="34" charset="0"/>
                        </a:rPr>
                        <a:t>2,421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dirty="0">
                          <a:solidFill>
                            <a:srgbClr val="000000"/>
                          </a:solidFill>
                          <a:effectLst/>
                          <a:latin typeface="Calibri" panose="020F0502020204030204" pitchFamily="34" charset="0"/>
                        </a:rPr>
                        <a:t>219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2,640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326810623"/>
                  </a:ext>
                </a:extLst>
              </a:tr>
              <a:tr h="190500">
                <a:tc>
                  <a:txBody>
                    <a:bodyPr/>
                    <a:lstStyle/>
                    <a:p>
                      <a:pPr algn="ctr" fontAlgn="ctr"/>
                      <a:r>
                        <a:rPr lang="en-US" sz="1200" b="0" i="0" u="none" strike="noStrike">
                          <a:solidFill>
                            <a:srgbClr val="000000"/>
                          </a:solidFill>
                          <a:effectLst/>
                          <a:latin typeface="Calibri" panose="020F0502020204030204" pitchFamily="34" charset="0"/>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WOOD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2,463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dirty="0">
                          <a:solidFill>
                            <a:srgbClr val="000000"/>
                          </a:solidFill>
                          <a:effectLst/>
                          <a:latin typeface="Calibri" panose="020F0502020204030204" pitchFamily="34" charset="0"/>
                        </a:rPr>
                        <a:t>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2,566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1171851553"/>
                  </a:ext>
                </a:extLst>
              </a:tr>
              <a:tr h="190500">
                <a:tc>
                  <a:txBody>
                    <a:bodyPr/>
                    <a:lstStyle/>
                    <a:p>
                      <a:pPr algn="ctr" fontAlgn="ctr"/>
                      <a:r>
                        <a:rPr lang="en-US" sz="1200" b="0" i="0" u="none" strike="noStrike">
                          <a:solidFill>
                            <a:srgbClr val="000000"/>
                          </a:solidFill>
                          <a:effectLst/>
                          <a:latin typeface="Calibri" panose="020F0502020204030204" pitchFamily="34" charset="0"/>
                        </a:rPr>
                        <a:t>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MERCER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2,295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dirty="0">
                          <a:solidFill>
                            <a:srgbClr val="000000"/>
                          </a:solidFill>
                          <a:effectLst/>
                          <a:latin typeface="Calibri" panose="020F0502020204030204" pitchFamily="34" charset="0"/>
                        </a:rPr>
                        <a:t>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2,501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609344842"/>
                  </a:ext>
                </a:extLst>
              </a:tr>
              <a:tr h="190500">
                <a:tc>
                  <a:txBody>
                    <a:bodyPr/>
                    <a:lstStyle/>
                    <a:p>
                      <a:pPr algn="ctr" fontAlgn="ctr"/>
                      <a:r>
                        <a:rPr lang="en-US" sz="1200" b="0" i="0" u="none" strike="noStrike">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PUTNAM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2,066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dirty="0">
                          <a:solidFill>
                            <a:srgbClr val="000000"/>
                          </a:solidFill>
                          <a:effectLst/>
                          <a:latin typeface="Calibri" panose="020F0502020204030204" pitchFamily="34" charset="0"/>
                        </a:rPr>
                        <a:t>384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dirty="0">
                          <a:solidFill>
                            <a:srgbClr val="000000"/>
                          </a:solidFill>
                          <a:effectLst/>
                          <a:latin typeface="Calibri" panose="020F0502020204030204" pitchFamily="34" charset="0"/>
                        </a:rPr>
                        <a:t>2,450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987383112"/>
                  </a:ext>
                </a:extLst>
              </a:tr>
              <a:tr h="190500">
                <a:tc>
                  <a:txBody>
                    <a:bodyPr/>
                    <a:lstStyle/>
                    <a:p>
                      <a:pPr algn="ctr" fontAlgn="ctr"/>
                      <a:r>
                        <a:rPr lang="en-US" sz="1200" b="0" i="0" u="none" strike="noStrike">
                          <a:solidFill>
                            <a:srgbClr val="000000"/>
                          </a:solidFill>
                          <a:effectLst/>
                          <a:latin typeface="Calibri" panose="020F0502020204030204" pitchFamily="34" charset="0"/>
                        </a:rPr>
                        <a:t>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WETZEL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71%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2,006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dirty="0">
                          <a:solidFill>
                            <a:srgbClr val="000000"/>
                          </a:solidFill>
                          <a:effectLst/>
                          <a:latin typeface="Calibri" panose="020F0502020204030204" pitchFamily="34" charset="0"/>
                        </a:rPr>
                        <a:t>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dirty="0">
                          <a:solidFill>
                            <a:srgbClr val="000000"/>
                          </a:solidFill>
                          <a:effectLst/>
                          <a:latin typeface="Calibri" panose="020F0502020204030204" pitchFamily="34" charset="0"/>
                        </a:rPr>
                        <a:t>2,097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982133280"/>
                  </a:ext>
                </a:extLst>
              </a:tr>
              <a:tr h="190500">
                <a:tc>
                  <a:txBody>
                    <a:bodyPr/>
                    <a:lstStyle/>
                    <a:p>
                      <a:pPr algn="ctr" fontAlgn="ctr"/>
                      <a:r>
                        <a:rPr lang="en-US" sz="1200" b="0" i="0" u="none" strike="noStrike">
                          <a:solidFill>
                            <a:srgbClr val="000000"/>
                          </a:solidFill>
                          <a:effectLst/>
                          <a:latin typeface="Calibri" panose="020F0502020204030204" pitchFamily="34" charset="0"/>
                        </a:rPr>
                        <a:t>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MASON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67%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1,859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dirty="0">
                          <a:solidFill>
                            <a:srgbClr val="000000"/>
                          </a:solidFill>
                          <a:effectLst/>
                          <a:latin typeface="Calibri" panose="020F0502020204030204" pitchFamily="34" charset="0"/>
                        </a:rPr>
                        <a:t>1,954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1448926532"/>
                  </a:ext>
                </a:extLst>
              </a:tr>
              <a:tr h="190500">
                <a:tc>
                  <a:txBody>
                    <a:bodyPr/>
                    <a:lstStyle/>
                    <a:p>
                      <a:pPr algn="ctr" fontAlgn="ctr"/>
                      <a:r>
                        <a:rPr lang="en-US" sz="1200" b="0" i="0" u="none" strike="noStrike">
                          <a:solidFill>
                            <a:srgbClr val="000000"/>
                          </a:solidFill>
                          <a:effectLst/>
                          <a:latin typeface="Calibri" panose="020F0502020204030204" pitchFamily="34" charset="0"/>
                        </a:rPr>
                        <a:t>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RANDOLPH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78%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1,697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dirty="0">
                          <a:solidFill>
                            <a:srgbClr val="000000"/>
                          </a:solidFill>
                          <a:effectLst/>
                          <a:latin typeface="Calibri" panose="020F0502020204030204" pitchFamily="34" charset="0"/>
                        </a:rPr>
                        <a:t>1,922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a:solidFill>
                            <a:srgbClr val="FFFFFF"/>
                          </a:solidFill>
                          <a:effectLst/>
                          <a:latin typeface="Calibri" panose="020F0502020204030204" pitchFamily="34" charset="0"/>
                        </a:rPr>
                        <a:t>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131265811"/>
                  </a:ext>
                </a:extLst>
              </a:tr>
              <a:tr h="190500">
                <a:tc>
                  <a:txBody>
                    <a:bodyPr/>
                    <a:lstStyle/>
                    <a:p>
                      <a:pPr algn="ctr" fontAlgn="ctr"/>
                      <a:r>
                        <a:rPr lang="en-US" sz="1200" b="0" i="0" u="none" strike="noStrike">
                          <a:solidFill>
                            <a:srgbClr val="000000"/>
                          </a:solidFill>
                          <a:effectLst/>
                          <a:latin typeface="Calibri" panose="020F0502020204030204" pitchFamily="34" charset="0"/>
                        </a:rPr>
                        <a:t>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HARRISON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1,475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409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dirty="0">
                          <a:solidFill>
                            <a:srgbClr val="000000"/>
                          </a:solidFill>
                          <a:effectLst/>
                          <a:latin typeface="Calibri" panose="020F0502020204030204" pitchFamily="34" charset="0"/>
                        </a:rPr>
                        <a:t>1,884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dirty="0">
                          <a:solidFill>
                            <a:srgbClr val="FFFFFF"/>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288719591"/>
                  </a:ext>
                </a:extLst>
              </a:tr>
              <a:tr h="200025">
                <a:tc>
                  <a:txBody>
                    <a:bodyPr/>
                    <a:lstStyle/>
                    <a:p>
                      <a:pPr algn="ctr" fontAlgn="ctr"/>
                      <a:r>
                        <a:rPr lang="en-US" sz="1200" b="0" i="0" u="none" strike="noStrike">
                          <a:solidFill>
                            <a:srgbClr val="000000"/>
                          </a:solidFill>
                          <a:effectLst/>
                          <a:latin typeface="Calibri" panose="020F0502020204030204" pitchFamily="34" charset="0"/>
                        </a:rPr>
                        <a:t>20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000000"/>
                          </a:solidFill>
                          <a:effectLst/>
                          <a:latin typeface="Calibri" panose="020F0502020204030204" pitchFamily="34" charset="0"/>
                        </a:rPr>
                        <a:t>FAYETTE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0" i="0" u="none" strike="noStrike">
                          <a:solidFill>
                            <a:srgbClr val="000000"/>
                          </a:solidFill>
                          <a:effectLst/>
                          <a:latin typeface="Calibri" panose="020F0502020204030204" pitchFamily="34" charset="0"/>
                        </a:rPr>
                        <a:t>1,254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0" i="0" u="none" strike="noStrike">
                          <a:solidFill>
                            <a:srgbClr val="000000"/>
                          </a:solidFill>
                          <a:effectLst/>
                          <a:latin typeface="Calibri" panose="020F0502020204030204" pitchFamily="34" charset="0"/>
                        </a:rPr>
                        <a:t>551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dirty="0">
                          <a:solidFill>
                            <a:srgbClr val="000000"/>
                          </a:solidFill>
                          <a:effectLst/>
                          <a:latin typeface="Calibri" panose="020F0502020204030204" pitchFamily="34" charset="0"/>
                        </a:rPr>
                        <a:t>1,805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1" i="0" u="none" strike="noStrike" dirty="0">
                          <a:solidFill>
                            <a:srgbClr val="FFFFFF"/>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487541773"/>
                  </a:ext>
                </a:extLst>
              </a:tr>
            </a:tbl>
          </a:graphicData>
        </a:graphic>
      </p:graphicFrame>
      <p:sp>
        <p:nvSpPr>
          <p:cNvPr id="20" name="TextBox 19"/>
          <p:cNvSpPr txBox="1"/>
          <p:nvPr/>
        </p:nvSpPr>
        <p:spPr>
          <a:xfrm>
            <a:off x="294288" y="5721873"/>
            <a:ext cx="8755117" cy="523220"/>
          </a:xfrm>
          <a:prstGeom prst="rect">
            <a:avLst/>
          </a:prstGeom>
          <a:solidFill>
            <a:schemeClr val="accent2">
              <a:lumMod val="20000"/>
              <a:lumOff val="80000"/>
            </a:schemeClr>
          </a:solidFill>
        </p:spPr>
        <p:txBody>
          <a:bodyPr wrap="square" rtlCol="0">
            <a:spAutoFit/>
          </a:bodyPr>
          <a:lstStyle/>
          <a:p>
            <a:r>
              <a:rPr lang="en-US" sz="1400" dirty="0" smtClean="0"/>
              <a:t>Top 5 Counties with </a:t>
            </a:r>
            <a:r>
              <a:rPr lang="en-US" sz="1400" b="1" dirty="0" smtClean="0"/>
              <a:t>highest building counts</a:t>
            </a:r>
            <a:r>
              <a:rPr lang="en-US" sz="1400" dirty="0" smtClean="0"/>
              <a:t>:  Kanawha (14,918), Logan (5,478), and McDowell (5,073), Boone (4,795), and Mingo (3,683)</a:t>
            </a:r>
            <a:endParaRPr lang="en-US" sz="1400" dirty="0"/>
          </a:p>
        </p:txBody>
      </p:sp>
      <p:sp>
        <p:nvSpPr>
          <p:cNvPr id="21" name="TextBox 20"/>
          <p:cNvSpPr txBox="1"/>
          <p:nvPr/>
        </p:nvSpPr>
        <p:spPr>
          <a:xfrm>
            <a:off x="294287" y="6303249"/>
            <a:ext cx="8755117" cy="523220"/>
          </a:xfrm>
          <a:prstGeom prst="rect">
            <a:avLst/>
          </a:prstGeom>
          <a:solidFill>
            <a:schemeClr val="accent4">
              <a:lumMod val="20000"/>
              <a:lumOff val="80000"/>
            </a:schemeClr>
          </a:solidFill>
        </p:spPr>
        <p:txBody>
          <a:bodyPr wrap="square" rtlCol="0">
            <a:spAutoFit/>
          </a:bodyPr>
          <a:lstStyle/>
          <a:p>
            <a:r>
              <a:rPr lang="en-US" sz="1400" dirty="0" smtClean="0"/>
              <a:t>Top 5 counties with </a:t>
            </a:r>
            <a:r>
              <a:rPr lang="en-US" sz="1400" b="1" dirty="0" smtClean="0"/>
              <a:t>highest percentage of countywide buildings in the high-risk floodplains</a:t>
            </a:r>
            <a:r>
              <a:rPr lang="en-US" sz="1400" dirty="0" smtClean="0"/>
              <a:t>:  Boone (39%), Logan (30%), McDowell (26%), Wyoming (24%), Mingo (24%), and Lincoln (22%)</a:t>
            </a:r>
            <a:endParaRPr lang="en-US" sz="1400" dirty="0"/>
          </a:p>
        </p:txBody>
      </p:sp>
    </p:spTree>
    <p:extLst>
      <p:ext uri="{BB962C8B-B14F-4D97-AF65-F5344CB8AC3E}">
        <p14:creationId xmlns:p14="http://schemas.microsoft.com/office/powerpoint/2010/main" val="215801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2925" y="932285"/>
            <a:ext cx="7505700" cy="5800521"/>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Countywide: </a:t>
            </a:r>
            <a:r>
              <a:rPr lang="en-US" dirty="0" smtClean="0">
                <a:solidFill>
                  <a:schemeClr val="bg1"/>
                </a:solidFill>
                <a:latin typeface="Arial" panose="020B0604020202020204" pitchFamily="34" charset="0"/>
                <a:cs typeface="Arial" panose="020B0604020202020204" pitchFamily="34" charset="0"/>
              </a:rPr>
              <a:t># Buildings </a:t>
            </a:r>
            <a:r>
              <a:rPr lang="en-US" dirty="0">
                <a:solidFill>
                  <a:schemeClr val="bg1"/>
                </a:solidFill>
                <a:latin typeface="Arial" panose="020B0604020202020204" pitchFamily="34" charset="0"/>
                <a:cs typeface="Arial" panose="020B0604020202020204" pitchFamily="34" charset="0"/>
              </a:rPr>
              <a:t>in 1% Floodplain</a:t>
            </a:r>
          </a:p>
        </p:txBody>
      </p:sp>
      <p:sp>
        <p:nvSpPr>
          <p:cNvPr id="7" name="TextBox 6"/>
          <p:cNvSpPr txBox="1"/>
          <p:nvPr/>
        </p:nvSpPr>
        <p:spPr>
          <a:xfrm>
            <a:off x="794337" y="1101166"/>
            <a:ext cx="2303025" cy="400110"/>
          </a:xfrm>
          <a:prstGeom prst="rect">
            <a:avLst/>
          </a:prstGeom>
          <a:solidFill>
            <a:schemeClr val="accent1">
              <a:lumMod val="50000"/>
            </a:schemeClr>
          </a:solidFill>
        </p:spPr>
        <p:txBody>
          <a:bodyPr wrap="square" rtlCol="0" anchor="ctr">
            <a:spAutoFit/>
          </a:bodyPr>
          <a:lstStyle/>
          <a:p>
            <a:pPr algn="ctr"/>
            <a:r>
              <a:rPr lang="en-US" sz="2000" b="1" dirty="0">
                <a:solidFill>
                  <a:schemeClr val="bg1"/>
                </a:solidFill>
              </a:rPr>
              <a:t>County</a:t>
            </a:r>
            <a:r>
              <a:rPr lang="en-US" sz="2000" dirty="0">
                <a:solidFill>
                  <a:schemeClr val="bg1"/>
                </a:solidFill>
              </a:rPr>
              <a:t>-Wide</a:t>
            </a:r>
          </a:p>
        </p:txBody>
      </p:sp>
      <p:sp>
        <p:nvSpPr>
          <p:cNvPr id="4" name="TextBox 3"/>
          <p:cNvSpPr txBox="1"/>
          <p:nvPr/>
        </p:nvSpPr>
        <p:spPr>
          <a:xfrm>
            <a:off x="3676650" y="5381625"/>
            <a:ext cx="819150" cy="307777"/>
          </a:xfrm>
          <a:prstGeom prst="rect">
            <a:avLst/>
          </a:prstGeom>
          <a:noFill/>
        </p:spPr>
        <p:txBody>
          <a:bodyPr wrap="square" rtlCol="0">
            <a:spAutoFit/>
          </a:bodyPr>
          <a:lstStyle/>
          <a:p>
            <a:r>
              <a:rPr lang="en-US" sz="1400" dirty="0" smtClean="0"/>
              <a:t>2,718</a:t>
            </a:r>
            <a:endParaRPr lang="en-US" sz="1400" dirty="0"/>
          </a:p>
        </p:txBody>
      </p:sp>
      <p:sp>
        <p:nvSpPr>
          <p:cNvPr id="8" name="TextBox 7"/>
          <p:cNvSpPr txBox="1"/>
          <p:nvPr/>
        </p:nvSpPr>
        <p:spPr>
          <a:xfrm>
            <a:off x="3257550" y="4813306"/>
            <a:ext cx="819150" cy="307777"/>
          </a:xfrm>
          <a:prstGeom prst="rect">
            <a:avLst/>
          </a:prstGeom>
          <a:noFill/>
        </p:spPr>
        <p:txBody>
          <a:bodyPr wrap="square" rtlCol="0">
            <a:spAutoFit/>
          </a:bodyPr>
          <a:lstStyle/>
          <a:p>
            <a:r>
              <a:rPr lang="en-US" sz="1400" dirty="0" smtClean="0"/>
              <a:t>1,161</a:t>
            </a:r>
            <a:endParaRPr lang="en-US" sz="1400" dirty="0"/>
          </a:p>
        </p:txBody>
      </p:sp>
      <p:sp>
        <p:nvSpPr>
          <p:cNvPr id="9" name="TextBox 8"/>
          <p:cNvSpPr txBox="1"/>
          <p:nvPr/>
        </p:nvSpPr>
        <p:spPr>
          <a:xfrm>
            <a:off x="3676650" y="4487644"/>
            <a:ext cx="819150" cy="307777"/>
          </a:xfrm>
          <a:prstGeom prst="rect">
            <a:avLst/>
          </a:prstGeom>
          <a:noFill/>
        </p:spPr>
        <p:txBody>
          <a:bodyPr wrap="square" rtlCol="0">
            <a:spAutoFit/>
          </a:bodyPr>
          <a:lstStyle/>
          <a:p>
            <a:r>
              <a:rPr lang="en-US" sz="1400" dirty="0" smtClean="0"/>
              <a:t>895</a:t>
            </a:r>
            <a:endParaRPr lang="en-US" sz="1400" dirty="0"/>
          </a:p>
        </p:txBody>
      </p:sp>
      <p:sp>
        <p:nvSpPr>
          <p:cNvPr id="10" name="TextBox 9"/>
          <p:cNvSpPr txBox="1"/>
          <p:nvPr/>
        </p:nvSpPr>
        <p:spPr>
          <a:xfrm>
            <a:off x="2943225" y="5227736"/>
            <a:ext cx="819150" cy="307777"/>
          </a:xfrm>
          <a:prstGeom prst="rect">
            <a:avLst/>
          </a:prstGeom>
          <a:noFill/>
        </p:spPr>
        <p:txBody>
          <a:bodyPr wrap="square" rtlCol="0">
            <a:spAutoFit/>
          </a:bodyPr>
          <a:lstStyle/>
          <a:p>
            <a:r>
              <a:rPr lang="en-US" sz="1400" dirty="0" smtClean="0"/>
              <a:t>1,805</a:t>
            </a:r>
            <a:endParaRPr lang="en-US" sz="1400" dirty="0"/>
          </a:p>
        </p:txBody>
      </p:sp>
      <p:sp>
        <p:nvSpPr>
          <p:cNvPr id="11" name="TextBox 10"/>
          <p:cNvSpPr txBox="1"/>
          <p:nvPr/>
        </p:nvSpPr>
        <p:spPr>
          <a:xfrm>
            <a:off x="4152900" y="4843760"/>
            <a:ext cx="819150" cy="307777"/>
          </a:xfrm>
          <a:prstGeom prst="rect">
            <a:avLst/>
          </a:prstGeom>
          <a:noFill/>
        </p:spPr>
        <p:txBody>
          <a:bodyPr wrap="square" rtlCol="0">
            <a:spAutoFit/>
          </a:bodyPr>
          <a:lstStyle/>
          <a:p>
            <a:r>
              <a:rPr lang="en-US" sz="1400" dirty="0" smtClean="0"/>
              <a:t>883</a:t>
            </a:r>
            <a:endParaRPr lang="en-US" sz="1400" dirty="0"/>
          </a:p>
        </p:txBody>
      </p:sp>
      <p:sp>
        <p:nvSpPr>
          <p:cNvPr id="12" name="Speech Bubble: Rectangle with Corners Rounded 14">
            <a:extLst>
              <a:ext uri="{FF2B5EF4-FFF2-40B4-BE49-F238E27FC236}">
                <a16:creationId xmlns:a16="http://schemas.microsoft.com/office/drawing/2014/main" id="{0ED1C770-B1D6-4603-BB25-A749DDCA06CF}"/>
              </a:ext>
            </a:extLst>
          </p:cNvPr>
          <p:cNvSpPr/>
          <p:nvPr/>
        </p:nvSpPr>
        <p:spPr>
          <a:xfrm flipH="1">
            <a:off x="4322616" y="5737741"/>
            <a:ext cx="1708727" cy="866259"/>
          </a:xfrm>
          <a:prstGeom prst="wedgeRoundRectCallout">
            <a:avLst>
              <a:gd name="adj1" fmla="val 53105"/>
              <a:gd name="adj2" fmla="val -9225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FF00"/>
                </a:solidFill>
              </a:rPr>
              <a:t>In Region 4, Greenbrier County </a:t>
            </a:r>
            <a:r>
              <a:rPr lang="en-US" sz="1100" b="1" dirty="0">
                <a:solidFill>
                  <a:schemeClr val="bg1"/>
                </a:solidFill>
              </a:rPr>
              <a:t>has the most buildings in the 1% Annual Chance Floodplain</a:t>
            </a:r>
            <a:endParaRPr lang="en-US" sz="1100" dirty="0">
              <a:solidFill>
                <a:schemeClr val="bg1"/>
              </a:solidFill>
            </a:endParaRPr>
          </a:p>
        </p:txBody>
      </p:sp>
      <p:sp>
        <p:nvSpPr>
          <p:cNvPr id="3" name="TextBox 2"/>
          <p:cNvSpPr txBox="1"/>
          <p:nvPr/>
        </p:nvSpPr>
        <p:spPr>
          <a:xfrm>
            <a:off x="800388" y="1492254"/>
            <a:ext cx="2296974" cy="954107"/>
          </a:xfrm>
          <a:prstGeom prst="rect">
            <a:avLst/>
          </a:prstGeom>
          <a:solidFill>
            <a:schemeClr val="bg1">
              <a:lumMod val="95000"/>
            </a:schemeClr>
          </a:solidFill>
        </p:spPr>
        <p:txBody>
          <a:bodyPr wrap="square" rtlCol="0">
            <a:spAutoFit/>
          </a:bodyPr>
          <a:lstStyle/>
          <a:p>
            <a:r>
              <a:rPr lang="en-US" sz="1400" dirty="0"/>
              <a:t>Primary structures located in high-risk </a:t>
            </a:r>
            <a:r>
              <a:rPr lang="en-US" sz="1400" i="1" dirty="0"/>
              <a:t>effective </a:t>
            </a:r>
            <a:r>
              <a:rPr lang="en-US" sz="1400" dirty="0"/>
              <a:t>and </a:t>
            </a:r>
            <a:r>
              <a:rPr lang="en-US" sz="1400" i="1" dirty="0"/>
              <a:t>advisory</a:t>
            </a:r>
            <a:r>
              <a:rPr lang="en-US" sz="1400" dirty="0"/>
              <a:t> 1%-annual-chance (100 year) floodplains</a:t>
            </a:r>
          </a:p>
        </p:txBody>
      </p:sp>
      <p:sp>
        <p:nvSpPr>
          <p:cNvPr id="6" name="TextBox 5">
            <a:extLst>
              <a:ext uri="{FF2B5EF4-FFF2-40B4-BE49-F238E27FC236}">
                <a16:creationId xmlns:a16="http://schemas.microsoft.com/office/drawing/2014/main" id="{EF7C4F7E-4ED7-4B92-819B-C5A2E1215E48}"/>
              </a:ext>
            </a:extLst>
          </p:cNvPr>
          <p:cNvSpPr txBox="1"/>
          <p:nvPr/>
        </p:nvSpPr>
        <p:spPr>
          <a:xfrm>
            <a:off x="701236" y="6170870"/>
            <a:ext cx="788278"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42152218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20265" y="1021643"/>
            <a:ext cx="7403124" cy="5705594"/>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 of Buildings in High-Risk Floodplain</a:t>
            </a:r>
            <a:endParaRPr lang="en-US" dirty="0">
              <a:solidFill>
                <a:schemeClr val="bg1"/>
              </a:solidFill>
              <a:latin typeface="Arial" panose="020B0604020202020204" pitchFamily="34" charset="0"/>
              <a:cs typeface="Arial" panose="020B0604020202020204" pitchFamily="34" charset="0"/>
            </a:endParaRP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4712681" y="5137464"/>
            <a:ext cx="1488830" cy="1069906"/>
          </a:xfrm>
          <a:prstGeom prst="wedgeRoundRectCallout">
            <a:avLst>
              <a:gd name="adj1" fmla="val 54449"/>
              <a:gd name="adj2" fmla="val -75425"/>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High Percentage of Marlinton’s Buildings in Floodplain</a:t>
            </a:r>
            <a:endParaRPr lang="en-US" sz="1400" dirty="0">
              <a:solidFill>
                <a:schemeClr val="bg1"/>
              </a:solidFill>
            </a:endParaRPr>
          </a:p>
        </p:txBody>
      </p:sp>
      <p:sp>
        <p:nvSpPr>
          <p:cNvPr id="2" name="TextBox 1">
            <a:extLst>
              <a:ext uri="{FF2B5EF4-FFF2-40B4-BE49-F238E27FC236}">
                <a16:creationId xmlns:a16="http://schemas.microsoft.com/office/drawing/2014/main" id="{92287A5A-7DFC-486F-831B-9396544A9E93}"/>
              </a:ext>
            </a:extLst>
          </p:cNvPr>
          <p:cNvSpPr txBox="1"/>
          <p:nvPr/>
        </p:nvSpPr>
        <p:spPr>
          <a:xfrm>
            <a:off x="1055081" y="1406085"/>
            <a:ext cx="1289538" cy="276999"/>
          </a:xfrm>
          <a:prstGeom prst="rect">
            <a:avLst/>
          </a:prstGeom>
          <a:noFill/>
        </p:spPr>
        <p:txBody>
          <a:bodyPr wrap="square" rtlCol="0">
            <a:spAutoFit/>
          </a:bodyPr>
          <a:lstStyle/>
          <a:p>
            <a:r>
              <a:rPr lang="en-US" sz="1200" dirty="0" smtClean="0">
                <a:hlinkClick r:id="rId4"/>
              </a:rPr>
              <a:t>Community Map</a:t>
            </a:r>
            <a:endParaRPr lang="en-US" sz="1200" dirty="0"/>
          </a:p>
        </p:txBody>
      </p:sp>
      <p:sp>
        <p:nvSpPr>
          <p:cNvPr id="7" name="TextBox 6">
            <a:extLst>
              <a:ext uri="{FF2B5EF4-FFF2-40B4-BE49-F238E27FC236}">
                <a16:creationId xmlns:a16="http://schemas.microsoft.com/office/drawing/2014/main" id="{92287A5A-7DFC-486F-831B-9396544A9E93}"/>
              </a:ext>
            </a:extLst>
          </p:cNvPr>
          <p:cNvSpPr txBox="1"/>
          <p:nvPr/>
        </p:nvSpPr>
        <p:spPr>
          <a:xfrm>
            <a:off x="1055081" y="1129086"/>
            <a:ext cx="1289538" cy="276999"/>
          </a:xfrm>
          <a:prstGeom prst="rect">
            <a:avLst/>
          </a:prstGeom>
          <a:noFill/>
        </p:spPr>
        <p:txBody>
          <a:bodyPr wrap="square" rtlCol="0">
            <a:spAutoFit/>
          </a:bodyPr>
          <a:lstStyle/>
          <a:p>
            <a:r>
              <a:rPr lang="en-US" sz="1200" dirty="0" smtClean="0">
                <a:hlinkClick r:id="rId5"/>
              </a:rPr>
              <a:t>Countywide Map</a:t>
            </a:r>
            <a:endParaRPr lang="en-US" sz="1200" dirty="0"/>
          </a:p>
        </p:txBody>
      </p:sp>
    </p:spTree>
    <p:extLst>
      <p:ext uri="{BB962C8B-B14F-4D97-AF65-F5344CB8AC3E}">
        <p14:creationId xmlns:p14="http://schemas.microsoft.com/office/powerpoint/2010/main" val="21787555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Community Building Counts (Top </a:t>
            </a:r>
            <a:r>
              <a:rPr lang="en-US" dirty="0">
                <a:solidFill>
                  <a:schemeClr val="bg1"/>
                </a:solidFill>
                <a:latin typeface="Arial" panose="020B0604020202020204" pitchFamily="34" charset="0"/>
                <a:cs typeface="Arial" panose="020B0604020202020204" pitchFamily="34" charset="0"/>
              </a:rPr>
              <a:t>20)</a:t>
            </a:r>
          </a:p>
        </p:txBody>
      </p:sp>
      <p:sp>
        <p:nvSpPr>
          <p:cNvPr id="2" name="Rectangle 1">
            <a:extLst>
              <a:ext uri="{FF2B5EF4-FFF2-40B4-BE49-F238E27FC236}">
                <a16:creationId xmlns:a16="http://schemas.microsoft.com/office/drawing/2014/main" id="{39D8BBB6-37F4-49B4-BAD5-C8E8F49696EB}"/>
              </a:ext>
            </a:extLst>
          </p:cNvPr>
          <p:cNvSpPr/>
          <p:nvPr/>
        </p:nvSpPr>
        <p:spPr>
          <a:xfrm>
            <a:off x="243022" y="6155976"/>
            <a:ext cx="8757181" cy="523220"/>
          </a:xfrm>
          <a:prstGeom prst="rect">
            <a:avLst/>
          </a:prstGeom>
        </p:spPr>
        <p:txBody>
          <a:bodyPr wrap="square">
            <a:spAutoFit/>
          </a:bodyPr>
          <a:lstStyle/>
          <a:p>
            <a:r>
              <a:rPr lang="en-US" sz="1400" dirty="0" smtClean="0">
                <a:solidFill>
                  <a:srgbClr val="1F497D"/>
                </a:solidFill>
                <a:latin typeface="Calibri" panose="020F0502020204030204" pitchFamily="34" charset="0"/>
              </a:rPr>
              <a:t>Primary buildings inventoried in 2022 the </a:t>
            </a:r>
            <a:r>
              <a:rPr lang="en-US" sz="1400" b="1" dirty="0" smtClean="0">
                <a:solidFill>
                  <a:srgbClr val="1F497D"/>
                </a:solidFill>
                <a:latin typeface="Calibri" panose="020F0502020204030204" pitchFamily="34" charset="0"/>
              </a:rPr>
              <a:t>High-Risk 1%-annual chance (100-yr) floodplains</a:t>
            </a:r>
            <a:r>
              <a:rPr lang="en-US" sz="1400" dirty="0" smtClean="0">
                <a:solidFill>
                  <a:srgbClr val="1F497D"/>
                </a:solidFill>
                <a:latin typeface="Calibri" panose="020F0502020204030204" pitchFamily="34" charset="0"/>
              </a:rPr>
              <a:t>.  The building inventory includes both </a:t>
            </a:r>
            <a:r>
              <a:rPr lang="en-US" sz="1400" i="1" dirty="0" smtClean="0">
                <a:solidFill>
                  <a:srgbClr val="1F497D"/>
                </a:solidFill>
                <a:latin typeface="Calibri" panose="020F0502020204030204" pitchFamily="34" charset="0"/>
              </a:rPr>
              <a:t>regulatory effective </a:t>
            </a:r>
            <a:r>
              <a:rPr lang="en-US" sz="1400" dirty="0" smtClean="0">
                <a:solidFill>
                  <a:srgbClr val="1F497D"/>
                </a:solidFill>
                <a:latin typeface="Calibri" panose="020F0502020204030204" pitchFamily="34" charset="0"/>
              </a:rPr>
              <a:t>Special Flood Hazard Areas (SFHA) and </a:t>
            </a:r>
            <a:r>
              <a:rPr lang="en-US" sz="1400" i="1" dirty="0" smtClean="0">
                <a:solidFill>
                  <a:srgbClr val="1F497D"/>
                </a:solidFill>
                <a:latin typeface="Calibri" panose="020F0502020204030204" pitchFamily="34" charset="0"/>
              </a:rPr>
              <a:t>non-regulatory advisory </a:t>
            </a:r>
            <a:r>
              <a:rPr lang="en-US" sz="1400" dirty="0" smtClean="0">
                <a:solidFill>
                  <a:srgbClr val="1F497D"/>
                </a:solidFill>
                <a:latin typeface="Calibri" panose="020F0502020204030204" pitchFamily="34" charset="0"/>
              </a:rPr>
              <a:t>flood zones.  </a:t>
            </a:r>
            <a:endParaRPr lang="en-US" sz="1400" dirty="0"/>
          </a:p>
        </p:txBody>
      </p:sp>
      <p:sp>
        <p:nvSpPr>
          <p:cNvPr id="12" name="TextBox 11">
            <a:extLst>
              <a:ext uri="{FF2B5EF4-FFF2-40B4-BE49-F238E27FC236}">
                <a16:creationId xmlns:a16="http://schemas.microsoft.com/office/drawing/2014/main" id="{4E64FA65-837F-4983-9233-F044B04BAA2C}"/>
              </a:ext>
            </a:extLst>
          </p:cNvPr>
          <p:cNvSpPr txBox="1"/>
          <p:nvPr/>
        </p:nvSpPr>
        <p:spPr>
          <a:xfrm>
            <a:off x="3887381" y="1019015"/>
            <a:ext cx="2368296" cy="369332"/>
          </a:xfrm>
          <a:prstGeom prst="rect">
            <a:avLst/>
          </a:prstGeom>
          <a:noFill/>
        </p:spPr>
        <p:txBody>
          <a:bodyPr wrap="square" rtlCol="0">
            <a:spAutoFit/>
          </a:bodyPr>
          <a:lstStyle/>
          <a:p>
            <a:r>
              <a:rPr lang="en-US" dirty="0"/>
              <a:t>Unincorporated Areas</a:t>
            </a:r>
          </a:p>
        </p:txBody>
      </p:sp>
      <p:sp>
        <p:nvSpPr>
          <p:cNvPr id="15" name="TextBox 14">
            <a:extLst>
              <a:ext uri="{FF2B5EF4-FFF2-40B4-BE49-F238E27FC236}">
                <a16:creationId xmlns:a16="http://schemas.microsoft.com/office/drawing/2014/main" id="{CFD46987-A566-482B-A02E-3064CF7769CD}"/>
              </a:ext>
            </a:extLst>
          </p:cNvPr>
          <p:cNvSpPr txBox="1"/>
          <p:nvPr/>
        </p:nvSpPr>
        <p:spPr>
          <a:xfrm>
            <a:off x="6775704" y="1013916"/>
            <a:ext cx="2368296" cy="369332"/>
          </a:xfrm>
          <a:prstGeom prst="rect">
            <a:avLst/>
          </a:prstGeom>
          <a:noFill/>
        </p:spPr>
        <p:txBody>
          <a:bodyPr wrap="square" rtlCol="0">
            <a:spAutoFit/>
          </a:bodyPr>
          <a:lstStyle/>
          <a:p>
            <a:r>
              <a:rPr lang="en-US" dirty="0"/>
              <a:t>Incorporated Places</a:t>
            </a:r>
          </a:p>
        </p:txBody>
      </p:sp>
      <p:graphicFrame>
        <p:nvGraphicFramePr>
          <p:cNvPr id="6" name="Table 5"/>
          <p:cNvGraphicFramePr>
            <a:graphicFrameLocks noGrp="1"/>
          </p:cNvGraphicFramePr>
          <p:nvPr>
            <p:extLst>
              <p:ext uri="{D42A27DB-BD31-4B8C-83A1-F6EECF244321}">
                <p14:modId xmlns:p14="http://schemas.microsoft.com/office/powerpoint/2010/main" val="920859076"/>
              </p:ext>
            </p:extLst>
          </p:nvPr>
        </p:nvGraphicFramePr>
        <p:xfrm>
          <a:off x="3887381" y="1405814"/>
          <a:ext cx="2368296" cy="4506815"/>
        </p:xfrm>
        <a:graphic>
          <a:graphicData uri="http://schemas.openxmlformats.org/drawingml/2006/table">
            <a:tbl>
              <a:tblPr firstRow="1" firstCol="1" bandRow="1"/>
              <a:tblGrid>
                <a:gridCol w="1449977">
                  <a:extLst>
                    <a:ext uri="{9D8B030D-6E8A-4147-A177-3AD203B41FA5}">
                      <a16:colId xmlns:a16="http://schemas.microsoft.com/office/drawing/2014/main" val="2045208759"/>
                    </a:ext>
                  </a:extLst>
                </a:gridCol>
                <a:gridCol w="918319">
                  <a:extLst>
                    <a:ext uri="{9D8B030D-6E8A-4147-A177-3AD203B41FA5}">
                      <a16:colId xmlns:a16="http://schemas.microsoft.com/office/drawing/2014/main" val="3640246760"/>
                    </a:ext>
                  </a:extLst>
                </a:gridCol>
              </a:tblGrid>
              <a:tr h="415955">
                <a:tc>
                  <a:txBody>
                    <a:bodyPr/>
                    <a:lstStyle/>
                    <a:p>
                      <a:pPr marL="0" marR="0" algn="ct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County </a:t>
                      </a:r>
                      <a:r>
                        <a:rPr lang="en-US" sz="1200" b="1" dirty="0" smtClea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Unincorporated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Total </a:t>
                      </a:r>
                      <a:r>
                        <a:rPr lang="en-US" sz="1200" b="1" dirty="0" smtClea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Buildings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166445661"/>
                  </a:ext>
                </a:extLst>
              </a:tr>
              <a:tr h="204543">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Kanawha County*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8,890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38945387"/>
                  </a:ext>
                </a:extLst>
              </a:tr>
              <a:tr h="204543">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Logan County*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5,247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97502442"/>
                  </a:ext>
                </a:extLst>
              </a:tr>
              <a:tr h="204543">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Mingo County*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3,393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642890784"/>
                  </a:ext>
                </a:extLst>
              </a:tr>
              <a:tr h="204543">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Boone County*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3,313</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96472144"/>
                  </a:ext>
                </a:extLst>
              </a:tr>
              <a:tr h="204543">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Lincoln County*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2,563</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60398933"/>
                  </a:ext>
                </a:extLst>
              </a:tr>
              <a:tr h="204543">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McDowell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2,408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68943578"/>
                  </a:ext>
                </a:extLst>
              </a:tr>
              <a:tr h="204543">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Raleigh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2,252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75576892"/>
                  </a:ext>
                </a:extLst>
              </a:tr>
              <a:tr h="204543">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Mercer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2,233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64579188"/>
                  </a:ext>
                </a:extLst>
              </a:tr>
              <a:tr h="204543">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Wyoming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2,226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16546285"/>
                  </a:ext>
                </a:extLst>
              </a:tr>
              <a:tr h="204543">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Wayne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2,221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42949770"/>
                  </a:ext>
                </a:extLst>
              </a:tr>
              <a:tr h="204543">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Putnam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1,902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87681602"/>
                  </a:ext>
                </a:extLst>
              </a:tr>
              <a:tr h="204543">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Cabell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1,887</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517869463"/>
                  </a:ext>
                </a:extLst>
              </a:tr>
              <a:tr h="204543">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Wood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1,562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27982819"/>
                  </a:ext>
                </a:extLst>
              </a:tr>
              <a:tr h="204543">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1,528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11180585"/>
                  </a:ext>
                </a:extLst>
              </a:tr>
              <a:tr h="204543">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Randolph County*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1,268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93270751"/>
                  </a:ext>
                </a:extLst>
              </a:tr>
              <a:tr h="204543">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Greenbrier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1,182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65276840"/>
                  </a:ext>
                </a:extLst>
              </a:tr>
              <a:tr h="204543">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Marion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1,162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52386196"/>
                  </a:ext>
                </a:extLst>
              </a:tr>
              <a:tr h="204543">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Hampshire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1,094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97347673"/>
                  </a:ext>
                </a:extLst>
              </a:tr>
              <a:tr h="204543">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Harrison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1,019</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67020523"/>
                  </a:ext>
                </a:extLst>
              </a:tr>
              <a:tr h="204543">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Monongalia County*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2299704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902749202"/>
              </p:ext>
            </p:extLst>
          </p:nvPr>
        </p:nvGraphicFramePr>
        <p:xfrm>
          <a:off x="6523302" y="1400651"/>
          <a:ext cx="2476901" cy="4493714"/>
        </p:xfrm>
        <a:graphic>
          <a:graphicData uri="http://schemas.openxmlformats.org/drawingml/2006/table">
            <a:tbl>
              <a:tblPr firstRow="1" firstCol="1" bandRow="1"/>
              <a:tblGrid>
                <a:gridCol w="1597429">
                  <a:extLst>
                    <a:ext uri="{9D8B030D-6E8A-4147-A177-3AD203B41FA5}">
                      <a16:colId xmlns:a16="http://schemas.microsoft.com/office/drawing/2014/main" val="276958238"/>
                    </a:ext>
                  </a:extLst>
                </a:gridCol>
                <a:gridCol w="879472">
                  <a:extLst>
                    <a:ext uri="{9D8B030D-6E8A-4147-A177-3AD203B41FA5}">
                      <a16:colId xmlns:a16="http://schemas.microsoft.com/office/drawing/2014/main" val="2613235588"/>
                    </a:ext>
                  </a:extLst>
                </a:gridCol>
              </a:tblGrid>
              <a:tr h="386238">
                <a:tc>
                  <a:txBody>
                    <a:bodyPr/>
                    <a:lstStyle/>
                    <a:p>
                      <a:pPr marL="0" marR="0" algn="ct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dirty="0" smtClea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Total Buildings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891153595"/>
                  </a:ext>
                </a:extLst>
              </a:tr>
              <a:tr h="205115">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Wheeling**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2,836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827104847"/>
                  </a:ext>
                </a:extLst>
              </a:tr>
              <a:tr h="205115">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Charleston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1,872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735108671"/>
                  </a:ext>
                </a:extLst>
              </a:tr>
              <a:tr h="205115">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Huntington**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938262528"/>
                  </a:ext>
                </a:extLst>
              </a:tr>
              <a:tr h="205115">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Dunbar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1,068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116201395"/>
                  </a:ext>
                </a:extLst>
              </a:tr>
              <a:tr h="205115">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New Martinsville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817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562545631"/>
                  </a:ext>
                </a:extLst>
              </a:tr>
              <a:tr h="205115">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Wellsburg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445852166"/>
                  </a:ext>
                </a:extLst>
              </a:tr>
              <a:tr h="205115">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Nitro**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61231584"/>
                  </a:ext>
                </a:extLst>
              </a:tr>
              <a:tr h="205115">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St. Albans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683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654126423"/>
                  </a:ext>
                </a:extLst>
              </a:tr>
              <a:tr h="205115">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Buckhannon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101771842"/>
                  </a:ext>
                </a:extLst>
              </a:tr>
              <a:tr h="205115">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Keyser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165481363"/>
                  </a:ext>
                </a:extLst>
              </a:tr>
              <a:tr h="205115">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Clarksburg</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69023657"/>
                  </a:ext>
                </a:extLst>
              </a:tr>
              <a:tr h="205115">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White Sulphur Springs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428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909269276"/>
                  </a:ext>
                </a:extLst>
              </a:tr>
              <a:tr h="205115">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Milton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27831033"/>
                  </a:ext>
                </a:extLst>
              </a:tr>
              <a:tr h="205115">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South Charleston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389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836222381"/>
                  </a:ext>
                </a:extLst>
              </a:tr>
              <a:tr h="205115">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Marlinton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381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166769223"/>
                  </a:ext>
                </a:extLst>
              </a:tr>
              <a:tr h="205115">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Welch</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12879139"/>
                  </a:ext>
                </a:extLst>
              </a:tr>
              <a:tr h="205115">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Oceana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391160466"/>
                  </a:ext>
                </a:extLst>
              </a:tr>
              <a:tr h="205115">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Rainelle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340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147070136"/>
                  </a:ext>
                </a:extLst>
              </a:tr>
              <a:tr h="205115">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Weston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339</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173702541"/>
                  </a:ext>
                </a:extLst>
              </a:tr>
              <a:tr h="205115">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Moundsville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335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153800173"/>
                  </a:ext>
                </a:extLst>
              </a:tr>
            </a:tbl>
          </a:graphicData>
        </a:graphic>
      </p:graphicFrame>
      <p:sp>
        <p:nvSpPr>
          <p:cNvPr id="13" name="TextBox 12">
            <a:extLst>
              <a:ext uri="{FF2B5EF4-FFF2-40B4-BE49-F238E27FC236}">
                <a16:creationId xmlns:a16="http://schemas.microsoft.com/office/drawing/2014/main" id="{4E64FA65-837F-4983-9233-F044B04BAA2C}"/>
              </a:ext>
            </a:extLst>
          </p:cNvPr>
          <p:cNvSpPr txBox="1"/>
          <p:nvPr/>
        </p:nvSpPr>
        <p:spPr>
          <a:xfrm>
            <a:off x="1054044" y="1015937"/>
            <a:ext cx="1563624" cy="369332"/>
          </a:xfrm>
          <a:prstGeom prst="rect">
            <a:avLst/>
          </a:prstGeom>
          <a:noFill/>
        </p:spPr>
        <p:txBody>
          <a:bodyPr wrap="square" rtlCol="0">
            <a:spAutoFit/>
          </a:bodyPr>
          <a:lstStyle/>
          <a:p>
            <a:r>
              <a:rPr lang="en-US" dirty="0" smtClean="0"/>
              <a:t>Communities</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666762497"/>
              </p:ext>
            </p:extLst>
          </p:nvPr>
        </p:nvGraphicFramePr>
        <p:xfrm>
          <a:off x="130322" y="1405814"/>
          <a:ext cx="3489434" cy="4506820"/>
        </p:xfrm>
        <a:graphic>
          <a:graphicData uri="http://schemas.openxmlformats.org/drawingml/2006/table">
            <a:tbl>
              <a:tblPr firstRow="1" firstCol="1" bandRow="1"/>
              <a:tblGrid>
                <a:gridCol w="477672">
                  <a:extLst>
                    <a:ext uri="{9D8B030D-6E8A-4147-A177-3AD203B41FA5}">
                      <a16:colId xmlns:a16="http://schemas.microsoft.com/office/drawing/2014/main" val="3330585864"/>
                    </a:ext>
                  </a:extLst>
                </a:gridCol>
                <a:gridCol w="1529804">
                  <a:extLst>
                    <a:ext uri="{9D8B030D-6E8A-4147-A177-3AD203B41FA5}">
                      <a16:colId xmlns:a16="http://schemas.microsoft.com/office/drawing/2014/main" val="1320253252"/>
                    </a:ext>
                  </a:extLst>
                </a:gridCol>
                <a:gridCol w="662152">
                  <a:extLst>
                    <a:ext uri="{9D8B030D-6E8A-4147-A177-3AD203B41FA5}">
                      <a16:colId xmlns:a16="http://schemas.microsoft.com/office/drawing/2014/main" val="1183162709"/>
                    </a:ext>
                  </a:extLst>
                </a:gridCol>
                <a:gridCol w="819806">
                  <a:extLst>
                    <a:ext uri="{9D8B030D-6E8A-4147-A177-3AD203B41FA5}">
                      <a16:colId xmlns:a16="http://schemas.microsoft.com/office/drawing/2014/main" val="36189302"/>
                    </a:ext>
                  </a:extLst>
                </a:gridCol>
              </a:tblGrid>
              <a:tr h="396840">
                <a:tc>
                  <a:txBody>
                    <a:bodyPr/>
                    <a:lstStyle/>
                    <a:p>
                      <a:pPr marL="0" marR="0" algn="ct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Rank</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dirty="0" smtClea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Region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dirty="0" smtClea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Total Buildings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104282065"/>
                  </a:ext>
                </a:extLst>
              </a:tr>
              <a:tr h="234875">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1</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Kanawha County*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3</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8,890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681903093"/>
                  </a:ext>
                </a:extLst>
              </a:tr>
              <a:tr h="192381">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2</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Logan County*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2</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5,247</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14810488"/>
                  </a:ext>
                </a:extLst>
              </a:tr>
              <a:tr h="192381">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3</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Mingo County*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2</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3,393</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26339016"/>
                  </a:ext>
                </a:extLst>
              </a:tr>
              <a:tr h="192381">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4</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Boone County*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3</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3,313</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79074330"/>
                  </a:ext>
                </a:extLst>
              </a:tr>
              <a:tr h="192381">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5</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Wheeling**</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10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2,836</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21129158"/>
                  </a:ext>
                </a:extLst>
              </a:tr>
              <a:tr h="192381">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6</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Lincoln County*</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2</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2,563</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00283278"/>
                  </a:ext>
                </a:extLst>
              </a:tr>
              <a:tr h="234875">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7</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McDowell County*</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1</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2,408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29910590"/>
                  </a:ext>
                </a:extLst>
              </a:tr>
              <a:tr h="192381">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8</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Raleigh County*</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1</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2,252</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07021389"/>
                  </a:ext>
                </a:extLst>
              </a:tr>
              <a:tr h="192381">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9</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Mercer County*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1</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2,233</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92063829"/>
                  </a:ext>
                </a:extLst>
              </a:tr>
              <a:tr h="234875">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10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Wyoming County*</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1</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2,226</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40780160"/>
                  </a:ext>
                </a:extLst>
              </a:tr>
              <a:tr h="192381">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11</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Wayne County*</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2</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2,221</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6598650"/>
                  </a:ext>
                </a:extLst>
              </a:tr>
              <a:tr h="192381">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12</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Putnam County*</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3</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1,902</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24232810"/>
                  </a:ext>
                </a:extLst>
              </a:tr>
              <a:tr h="192381">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13</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Cabell County*</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2</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1,887</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4139046"/>
                  </a:ext>
                </a:extLst>
              </a:tr>
              <a:tr h="192381">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14</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Charleston</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3</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1,872</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281386297"/>
                  </a:ext>
                </a:extLst>
              </a:tr>
              <a:tr h="192381">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15</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Wood County*</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5</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1,562</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459583621"/>
                  </a:ext>
                </a:extLst>
              </a:tr>
              <a:tr h="192381">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16</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4</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1,528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00932848"/>
                  </a:ext>
                </a:extLst>
              </a:tr>
              <a:tr h="234875">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17</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Randolph County*</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7</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1,268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35490845"/>
                  </a:ext>
                </a:extLst>
              </a:tr>
              <a:tr h="234875">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18</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Greenbrier County*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4</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1,182</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35008638"/>
                  </a:ext>
                </a:extLst>
              </a:tr>
              <a:tr h="192381">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19</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Marion County*</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6</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1,162</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21207325"/>
                  </a:ext>
                </a:extLst>
              </a:tr>
              <a:tr h="192381">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20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Huntington**</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2</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710363804"/>
                  </a:ext>
                </a:extLst>
              </a:tr>
            </a:tbl>
          </a:graphicData>
        </a:graphic>
      </p:graphicFrame>
      <p:sp>
        <p:nvSpPr>
          <p:cNvPr id="16" name="Rectangle 15"/>
          <p:cNvSpPr/>
          <p:nvPr/>
        </p:nvSpPr>
        <p:spPr>
          <a:xfrm>
            <a:off x="1893118" y="5894366"/>
            <a:ext cx="1301959" cy="261610"/>
          </a:xfrm>
          <a:prstGeom prst="rect">
            <a:avLst/>
          </a:prstGeom>
        </p:spPr>
        <p:txBody>
          <a:bodyPr wrap="none">
            <a:spAutoFit/>
          </a:bodyPr>
          <a:lstStyle/>
          <a:p>
            <a:r>
              <a:rPr lang="en-US" altLang="en-US" sz="1100" dirty="0">
                <a:latin typeface="Calibri" panose="020F0502020204030204" pitchFamily="34" charset="0"/>
                <a:ea typeface="Calibri" panose="020F0502020204030204" pitchFamily="34" charset="0"/>
                <a:cs typeface="Times New Roman" panose="02020603050405020304" pitchFamily="18" charset="0"/>
              </a:rPr>
              <a:t>** Split Community</a:t>
            </a:r>
            <a:endParaRPr lang="en-US" sz="1100" dirty="0"/>
          </a:p>
        </p:txBody>
      </p:sp>
      <p:sp>
        <p:nvSpPr>
          <p:cNvPr id="17" name="Rectangle 16"/>
          <p:cNvSpPr/>
          <p:nvPr/>
        </p:nvSpPr>
        <p:spPr>
          <a:xfrm>
            <a:off x="137920" y="5894366"/>
            <a:ext cx="1495922" cy="261610"/>
          </a:xfrm>
          <a:prstGeom prst="rect">
            <a:avLst/>
          </a:prstGeom>
        </p:spPr>
        <p:txBody>
          <a:bodyPr wrap="none">
            <a:spAutoFit/>
          </a:bodyPr>
          <a:lstStyle/>
          <a:p>
            <a:r>
              <a:rPr lang="en-US" altLang="en-US" sz="1100" dirty="0" smtClean="0">
                <a:latin typeface="Calibri" panose="020F0502020204030204" pitchFamily="34" charset="0"/>
                <a:ea typeface="Calibri" panose="020F0502020204030204" pitchFamily="34" charset="0"/>
                <a:cs typeface="Times New Roman" panose="02020603050405020304" pitchFamily="18" charset="0"/>
              </a:rPr>
              <a:t>* Unincorporated Area</a:t>
            </a:r>
            <a:endParaRPr lang="en-US" sz="1100" dirty="0"/>
          </a:p>
        </p:txBody>
      </p:sp>
    </p:spTree>
    <p:extLst>
      <p:ext uri="{BB962C8B-B14F-4D97-AF65-F5344CB8AC3E}">
        <p14:creationId xmlns:p14="http://schemas.microsoft.com/office/powerpoint/2010/main" val="352416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975579-F6BA-45E4-9D4F-21F2DEE78B2F}"/>
              </a:ext>
            </a:extLst>
          </p:cNvPr>
          <p:cNvPicPr>
            <a:picLocks noChangeAspect="1"/>
          </p:cNvPicPr>
          <p:nvPr/>
        </p:nvPicPr>
        <p:blipFill>
          <a:blip r:embed="rId3"/>
          <a:stretch>
            <a:fillRect/>
          </a:stretch>
        </p:blipFill>
        <p:spPr>
          <a:xfrm>
            <a:off x="805038" y="914400"/>
            <a:ext cx="7546501" cy="580445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Statewide </a:t>
            </a:r>
            <a:r>
              <a:rPr lang="en-US" dirty="0">
                <a:solidFill>
                  <a:schemeClr val="bg1"/>
                </a:solidFill>
                <a:latin typeface="Arial" panose="020B0604020202020204" pitchFamily="34" charset="0"/>
                <a:cs typeface="Arial" panose="020B0604020202020204" pitchFamily="34" charset="0"/>
              </a:rPr>
              <a:t>Hazard Assessment</a:t>
            </a:r>
          </a:p>
        </p:txBody>
      </p:sp>
      <p:sp>
        <p:nvSpPr>
          <p:cNvPr id="7" name="TextBox 6"/>
          <p:cNvSpPr txBox="1"/>
          <p:nvPr/>
        </p:nvSpPr>
        <p:spPr>
          <a:xfrm>
            <a:off x="4886632" y="989252"/>
            <a:ext cx="3094490" cy="1169551"/>
          </a:xfrm>
          <a:prstGeom prst="rect">
            <a:avLst/>
          </a:prstGeom>
          <a:solidFill>
            <a:schemeClr val="tx2">
              <a:lumMod val="20000"/>
              <a:lumOff val="80000"/>
            </a:schemeClr>
          </a:solidFill>
        </p:spPr>
        <p:txBody>
          <a:bodyPr wrap="square" rtlCol="0">
            <a:spAutoFit/>
          </a:bodyPr>
          <a:lstStyle/>
          <a:p>
            <a:r>
              <a:rPr lang="en-US" sz="1400" b="1" dirty="0"/>
              <a:t>294 Statistical Geographies </a:t>
            </a:r>
            <a:r>
              <a:rPr lang="en-US" sz="1400" dirty="0"/>
              <a:t>form</a:t>
            </a:r>
            <a:br>
              <a:rPr lang="en-US" sz="1400" dirty="0"/>
            </a:br>
            <a:r>
              <a:rPr lang="en-US" sz="1400" b="1" dirty="0"/>
              <a:t>286 Communities </a:t>
            </a:r>
            <a:r>
              <a:rPr lang="en-US" sz="1400" dirty="0"/>
              <a:t>which form</a:t>
            </a:r>
          </a:p>
          <a:p>
            <a:r>
              <a:rPr lang="en-US" sz="1400" b="1" dirty="0"/>
              <a:t>55 Counties </a:t>
            </a:r>
            <a:r>
              <a:rPr lang="en-US" sz="1400" dirty="0"/>
              <a:t>which form</a:t>
            </a:r>
          </a:p>
          <a:p>
            <a:r>
              <a:rPr lang="en-US" sz="1400" b="1" dirty="0"/>
              <a:t>11 PDC Regions </a:t>
            </a:r>
            <a:r>
              <a:rPr lang="en-US" sz="1400" dirty="0"/>
              <a:t>which form</a:t>
            </a:r>
          </a:p>
          <a:p>
            <a:r>
              <a:rPr lang="en-US" sz="1400" b="1" dirty="0"/>
              <a:t>1 Statewide </a:t>
            </a:r>
            <a:r>
              <a:rPr lang="en-US" sz="1400" dirty="0"/>
              <a:t>Flood Risk Assessment</a:t>
            </a:r>
            <a:endParaRPr lang="en-US" sz="1600" dirty="0"/>
          </a:p>
        </p:txBody>
      </p:sp>
      <p:graphicFrame>
        <p:nvGraphicFramePr>
          <p:cNvPr id="4" name="Table 3"/>
          <p:cNvGraphicFramePr>
            <a:graphicFrameLocks noGrp="1"/>
          </p:cNvGraphicFramePr>
          <p:nvPr/>
        </p:nvGraphicFramePr>
        <p:xfrm>
          <a:off x="5516538" y="5475009"/>
          <a:ext cx="2464584" cy="1054840"/>
        </p:xfrm>
        <a:graphic>
          <a:graphicData uri="http://schemas.openxmlformats.org/drawingml/2006/table">
            <a:tbl>
              <a:tblPr>
                <a:tableStyleId>{5C22544A-7EE6-4342-B048-85BDC9FD1C3A}</a:tableStyleId>
              </a:tblPr>
              <a:tblGrid>
                <a:gridCol w="1098662">
                  <a:extLst>
                    <a:ext uri="{9D8B030D-6E8A-4147-A177-3AD203B41FA5}">
                      <a16:colId xmlns:a16="http://schemas.microsoft.com/office/drawing/2014/main" val="1034709628"/>
                    </a:ext>
                  </a:extLst>
                </a:gridCol>
                <a:gridCol w="607078">
                  <a:extLst>
                    <a:ext uri="{9D8B030D-6E8A-4147-A177-3AD203B41FA5}">
                      <a16:colId xmlns:a16="http://schemas.microsoft.com/office/drawing/2014/main" val="1970709682"/>
                    </a:ext>
                  </a:extLst>
                </a:gridCol>
                <a:gridCol w="758844">
                  <a:extLst>
                    <a:ext uri="{9D8B030D-6E8A-4147-A177-3AD203B41FA5}">
                      <a16:colId xmlns:a16="http://schemas.microsoft.com/office/drawing/2014/main" val="953797708"/>
                    </a:ext>
                  </a:extLst>
                </a:gridCol>
              </a:tblGrid>
              <a:tr h="145808">
                <a:tc>
                  <a:txBody>
                    <a:bodyPr/>
                    <a:lstStyle/>
                    <a:p>
                      <a:pPr algn="ctr" fontAlgn="b"/>
                      <a:r>
                        <a:rPr lang="en-US" sz="800" b="1" u="none" strike="noStrike" dirty="0">
                          <a:solidFill>
                            <a:srgbClr val="FF0000"/>
                          </a:solidFill>
                          <a:effectLst/>
                        </a:rPr>
                        <a:t>SPLIT COMMUNITY</a:t>
                      </a:r>
                      <a:endParaRPr lang="en-US" sz="800" b="1" i="0" u="none" strike="noStrike" dirty="0">
                        <a:solidFill>
                          <a:srgbClr val="FF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ctr" fontAlgn="b"/>
                      <a:r>
                        <a:rPr lang="en-US" sz="800" b="1" u="none" strike="noStrike" dirty="0">
                          <a:effectLst/>
                        </a:rPr>
                        <a:t>COUNTY 1</a:t>
                      </a:r>
                      <a:endParaRPr lang="en-US" sz="800" b="1"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ctr" fontAlgn="b"/>
                      <a:r>
                        <a:rPr lang="en-US" sz="800" b="1" u="none" strike="noStrike" dirty="0">
                          <a:effectLst/>
                        </a:rPr>
                        <a:t>COUNTY 2</a:t>
                      </a:r>
                      <a:endParaRPr lang="en-US" sz="800" b="1"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672212200"/>
                  </a:ext>
                </a:extLst>
              </a:tr>
              <a:tr h="90323">
                <a:tc>
                  <a:txBody>
                    <a:bodyPr/>
                    <a:lstStyle/>
                    <a:p>
                      <a:pPr algn="l" fontAlgn="b"/>
                      <a:r>
                        <a:rPr lang="en-US" sz="700" u="none" strike="noStrike" dirty="0">
                          <a:effectLst/>
                        </a:rPr>
                        <a:t>Alderson</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Greenbrier</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a:effectLst/>
                        </a:rPr>
                        <a:t>Monroe</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465829494"/>
                  </a:ext>
                </a:extLst>
              </a:tr>
              <a:tr h="90323">
                <a:tc>
                  <a:txBody>
                    <a:bodyPr/>
                    <a:lstStyle/>
                    <a:p>
                      <a:pPr algn="l" fontAlgn="b"/>
                      <a:r>
                        <a:rPr lang="en-US" sz="700" u="none" strike="noStrike" dirty="0">
                          <a:effectLst/>
                        </a:rPr>
                        <a:t>Huntington</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Cabell</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Wayne</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465024661"/>
                  </a:ext>
                </a:extLst>
              </a:tr>
              <a:tr h="90323">
                <a:tc>
                  <a:txBody>
                    <a:bodyPr/>
                    <a:lstStyle/>
                    <a:p>
                      <a:pPr algn="l" fontAlgn="b"/>
                      <a:r>
                        <a:rPr lang="en-US" sz="700" u="none" strike="noStrike" dirty="0">
                          <a:effectLst/>
                        </a:rPr>
                        <a:t>Montgomery</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Fayette</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Kanawha</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358738905"/>
                  </a:ext>
                </a:extLst>
              </a:tr>
              <a:tr h="90323">
                <a:tc>
                  <a:txBody>
                    <a:bodyPr/>
                    <a:lstStyle/>
                    <a:p>
                      <a:pPr algn="l" fontAlgn="b"/>
                      <a:r>
                        <a:rPr lang="en-US" sz="700" u="none" strike="noStrike" dirty="0">
                          <a:effectLst/>
                        </a:rPr>
                        <a:t>Nitro</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Kanawha</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Putnam</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462982332"/>
                  </a:ext>
                </a:extLst>
              </a:tr>
              <a:tr h="90323">
                <a:tc>
                  <a:txBody>
                    <a:bodyPr/>
                    <a:lstStyle/>
                    <a:p>
                      <a:pPr algn="l" fontAlgn="b"/>
                      <a:r>
                        <a:rPr lang="en-US" sz="700" u="none" strike="noStrike" dirty="0">
                          <a:effectLst/>
                        </a:rPr>
                        <a:t>Paden City</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Tyler</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Wetzel</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831682028"/>
                  </a:ext>
                </a:extLst>
              </a:tr>
              <a:tr h="90323">
                <a:tc>
                  <a:txBody>
                    <a:bodyPr/>
                    <a:lstStyle/>
                    <a:p>
                      <a:pPr algn="l" fontAlgn="b"/>
                      <a:r>
                        <a:rPr lang="en-US" sz="700" u="none" strike="noStrike" dirty="0">
                          <a:effectLst/>
                        </a:rPr>
                        <a:t>Smithers</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Fayette</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Kanawha</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701509620"/>
                  </a:ext>
                </a:extLst>
              </a:tr>
              <a:tr h="90323">
                <a:tc>
                  <a:txBody>
                    <a:bodyPr/>
                    <a:lstStyle/>
                    <a:p>
                      <a:pPr algn="l" fontAlgn="b"/>
                      <a:r>
                        <a:rPr lang="en-US" sz="700" u="none" strike="noStrike" dirty="0">
                          <a:effectLst/>
                        </a:rPr>
                        <a:t>Wheeling</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Marshall</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Ohio</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407900371"/>
                  </a:ext>
                </a:extLst>
              </a:tr>
              <a:tr h="90323">
                <a:tc>
                  <a:txBody>
                    <a:bodyPr/>
                    <a:lstStyle/>
                    <a:p>
                      <a:pPr algn="l" fontAlgn="b"/>
                      <a:r>
                        <a:rPr lang="en-US" sz="700" u="none" strike="noStrike" dirty="0">
                          <a:effectLst/>
                        </a:rPr>
                        <a:t>Weirton</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Brooke</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Hancock</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813778389"/>
                  </a:ext>
                </a:extLst>
              </a:tr>
            </a:tbl>
          </a:graphicData>
        </a:graphic>
      </p:graphicFrame>
      <p:sp>
        <p:nvSpPr>
          <p:cNvPr id="10" name="TextBox 9">
            <a:extLst>
              <a:ext uri="{FF2B5EF4-FFF2-40B4-BE49-F238E27FC236}">
                <a16:creationId xmlns:a16="http://schemas.microsoft.com/office/drawing/2014/main" id="{6EE35AB0-F3A4-47CB-A66F-0B4654F54EC3}"/>
              </a:ext>
            </a:extLst>
          </p:cNvPr>
          <p:cNvSpPr txBox="1"/>
          <p:nvPr/>
        </p:nvSpPr>
        <p:spPr>
          <a:xfrm>
            <a:off x="637889" y="2579858"/>
            <a:ext cx="2512882" cy="784830"/>
          </a:xfrm>
          <a:prstGeom prst="rect">
            <a:avLst/>
          </a:prstGeom>
          <a:noFill/>
        </p:spPr>
        <p:txBody>
          <a:bodyPr wrap="square" rtlCol="0">
            <a:spAutoFit/>
          </a:bodyPr>
          <a:lstStyle/>
          <a:p>
            <a:pPr algn="ctr"/>
            <a:r>
              <a:rPr lang="en-US" sz="1500" dirty="0">
                <a:solidFill>
                  <a:srgbClr val="C00000"/>
                </a:solidFill>
              </a:rPr>
              <a:t>94% of WV Communities have Special Flood Hazard Areas (SFHA)</a:t>
            </a:r>
          </a:p>
        </p:txBody>
      </p:sp>
      <p:sp>
        <p:nvSpPr>
          <p:cNvPr id="3" name="Rectangle 2">
            <a:extLst>
              <a:ext uri="{FF2B5EF4-FFF2-40B4-BE49-F238E27FC236}">
                <a16:creationId xmlns:a16="http://schemas.microsoft.com/office/drawing/2014/main" id="{26A51261-D249-4F4E-8262-079FD8530AB7}"/>
              </a:ext>
            </a:extLst>
          </p:cNvPr>
          <p:cNvSpPr/>
          <p:nvPr/>
        </p:nvSpPr>
        <p:spPr>
          <a:xfrm>
            <a:off x="1162878" y="6349520"/>
            <a:ext cx="1298220" cy="369332"/>
          </a:xfrm>
          <a:prstGeom prst="rect">
            <a:avLst/>
          </a:prstGeom>
        </p:spPr>
        <p:txBody>
          <a:bodyPr wrap="square">
            <a:spAutoFit/>
          </a:bodyPr>
          <a:lstStyle/>
          <a:p>
            <a:r>
              <a:rPr lang="en-US" sz="900" dirty="0">
                <a:solidFill>
                  <a:schemeClr val="accent1">
                    <a:lumMod val="50000"/>
                  </a:schemeClr>
                </a:solidFill>
                <a:hlinkClick r:id="rId4"/>
              </a:rPr>
              <a:t>PDF Map</a:t>
            </a:r>
            <a:endParaRPr lang="en-US" sz="900" dirty="0">
              <a:solidFill>
                <a:schemeClr val="accent1">
                  <a:lumMod val="50000"/>
                </a:schemeClr>
              </a:solidFill>
            </a:endParaRPr>
          </a:p>
          <a:p>
            <a:endParaRPr lang="en-US" sz="900" dirty="0"/>
          </a:p>
        </p:txBody>
      </p:sp>
      <p:sp>
        <p:nvSpPr>
          <p:cNvPr id="8" name="TextBox 7">
            <a:extLst>
              <a:ext uri="{FF2B5EF4-FFF2-40B4-BE49-F238E27FC236}">
                <a16:creationId xmlns:a16="http://schemas.microsoft.com/office/drawing/2014/main" id="{8CB2CFAD-E91D-4B94-808E-8EB2968AFCF9}"/>
              </a:ext>
            </a:extLst>
          </p:cNvPr>
          <p:cNvSpPr txBox="1"/>
          <p:nvPr/>
        </p:nvSpPr>
        <p:spPr>
          <a:xfrm>
            <a:off x="911219" y="989252"/>
            <a:ext cx="2564788" cy="1600438"/>
          </a:xfrm>
          <a:prstGeom prst="rect">
            <a:avLst/>
          </a:prstGeom>
          <a:solidFill>
            <a:schemeClr val="bg1">
              <a:lumMod val="95000"/>
            </a:schemeClr>
          </a:solidFill>
        </p:spPr>
        <p:txBody>
          <a:bodyPr wrap="square" rtlCol="0">
            <a:spAutoFit/>
          </a:bodyPr>
          <a:lstStyle/>
          <a:p>
            <a:r>
              <a:rPr lang="en-US" sz="1400" dirty="0"/>
              <a:t>213  incorporated areas</a:t>
            </a:r>
          </a:p>
          <a:p>
            <a:r>
              <a:rPr lang="en-US" sz="1400" u="sng" dirty="0"/>
              <a:t>+55  unincorporated areas</a:t>
            </a:r>
            <a:r>
              <a:rPr lang="en-US" sz="1400" dirty="0"/>
              <a:t/>
            </a:r>
            <a:br>
              <a:rPr lang="en-US" sz="1400" dirty="0"/>
            </a:br>
            <a:r>
              <a:rPr lang="en-US" sz="1400" b="1" dirty="0"/>
              <a:t>268  NFIP Communities</a:t>
            </a:r>
            <a:r>
              <a:rPr lang="en-US" sz="1400" dirty="0"/>
              <a:t/>
            </a:r>
            <a:br>
              <a:rPr lang="en-US" sz="1400" dirty="0"/>
            </a:br>
            <a:r>
              <a:rPr lang="en-US" sz="1400" u="sng" dirty="0"/>
              <a:t>+18  no SFHA communities</a:t>
            </a:r>
            <a:endParaRPr lang="en-US" sz="1400" dirty="0"/>
          </a:p>
          <a:p>
            <a:r>
              <a:rPr lang="en-US" sz="1400" b="1" dirty="0"/>
              <a:t>286  WV Communities</a:t>
            </a:r>
          </a:p>
          <a:p>
            <a:r>
              <a:rPr lang="en-US" sz="1400" u="sng" dirty="0"/>
              <a:t> + 8  split communities</a:t>
            </a:r>
          </a:p>
          <a:p>
            <a:r>
              <a:rPr lang="en-US" sz="1400" dirty="0"/>
              <a:t>294  </a:t>
            </a:r>
            <a:r>
              <a:rPr lang="en-US" sz="1400" b="1" dirty="0"/>
              <a:t>Statistical Geographies</a:t>
            </a:r>
            <a:endParaRPr lang="en-US" sz="1600" b="1" dirty="0"/>
          </a:p>
        </p:txBody>
      </p:sp>
      <p:sp>
        <p:nvSpPr>
          <p:cNvPr id="12" name="Speech Bubble: Rectangle with Corners Rounded 14">
            <a:extLst>
              <a:ext uri="{FF2B5EF4-FFF2-40B4-BE49-F238E27FC236}">
                <a16:creationId xmlns:a16="http://schemas.microsoft.com/office/drawing/2014/main" id="{0ED1C770-B1D6-4603-BB25-A749DDCA06CF}"/>
              </a:ext>
            </a:extLst>
          </p:cNvPr>
          <p:cNvSpPr/>
          <p:nvPr/>
        </p:nvSpPr>
        <p:spPr>
          <a:xfrm flipH="1">
            <a:off x="6433875" y="3364688"/>
            <a:ext cx="1614749" cy="1074139"/>
          </a:xfrm>
          <a:prstGeom prst="wedgeRoundRectCallout">
            <a:avLst>
              <a:gd name="adj1" fmla="val 148089"/>
              <a:gd name="adj2" fmla="val 91484"/>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268 Flood-Prone Communities</a:t>
            </a:r>
            <a:endParaRPr lang="en-US" sz="1600" dirty="0">
              <a:solidFill>
                <a:schemeClr val="bg1"/>
              </a:solidFill>
            </a:endParaRPr>
          </a:p>
        </p:txBody>
      </p:sp>
    </p:spTree>
    <p:extLst>
      <p:ext uri="{BB962C8B-B14F-4D97-AF65-F5344CB8AC3E}">
        <p14:creationId xmlns:p14="http://schemas.microsoft.com/office/powerpoint/2010/main" val="3812967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Community Level</a:t>
            </a:r>
            <a:r>
              <a:rPr lang="en-US" sz="3600" dirty="0" smtClean="0">
                <a:solidFill>
                  <a:schemeClr val="bg1"/>
                </a:solidFill>
                <a:latin typeface="Arial" panose="020B0604020202020204" pitchFamily="34" charset="0"/>
                <a:cs typeface="Arial" panose="020B0604020202020204" pitchFamily="34" charset="0"/>
              </a:rPr>
              <a:t>: # Bldgs. in </a:t>
            </a:r>
            <a:r>
              <a:rPr lang="en-US" sz="3600" dirty="0">
                <a:solidFill>
                  <a:schemeClr val="bg1"/>
                </a:solidFill>
                <a:latin typeface="Arial" panose="020B0604020202020204" pitchFamily="34" charset="0"/>
                <a:cs typeface="Arial" panose="020B0604020202020204" pitchFamily="34" charset="0"/>
              </a:rPr>
              <a:t>1% Floodplain</a:t>
            </a:r>
          </a:p>
        </p:txBody>
      </p:sp>
      <p:pic>
        <p:nvPicPr>
          <p:cNvPr id="3" name="Picture 2"/>
          <p:cNvPicPr>
            <a:picLocks noChangeAspect="1"/>
          </p:cNvPicPr>
          <p:nvPr/>
        </p:nvPicPr>
        <p:blipFill>
          <a:blip r:embed="rId3"/>
          <a:stretch>
            <a:fillRect/>
          </a:stretch>
        </p:blipFill>
        <p:spPr>
          <a:xfrm>
            <a:off x="831638" y="1015951"/>
            <a:ext cx="7480723" cy="5773955"/>
          </a:xfrm>
          <a:prstGeom prst="rect">
            <a:avLst/>
          </a:prstGeom>
        </p:spPr>
      </p:pic>
      <p:sp>
        <p:nvSpPr>
          <p:cNvPr id="7" name="TextBox 6"/>
          <p:cNvSpPr txBox="1"/>
          <p:nvPr/>
        </p:nvSpPr>
        <p:spPr>
          <a:xfrm>
            <a:off x="954525" y="1125692"/>
            <a:ext cx="2303025" cy="400110"/>
          </a:xfrm>
          <a:prstGeom prst="rect">
            <a:avLst/>
          </a:prstGeom>
          <a:solidFill>
            <a:schemeClr val="accent1">
              <a:lumMod val="50000"/>
            </a:schemeClr>
          </a:solidFill>
        </p:spPr>
        <p:txBody>
          <a:bodyPr wrap="square" rtlCol="0" anchor="ctr">
            <a:spAutoFit/>
          </a:bodyPr>
          <a:lstStyle/>
          <a:p>
            <a:pPr algn="ctr"/>
            <a:r>
              <a:rPr lang="en-US" sz="2000" b="1" dirty="0">
                <a:solidFill>
                  <a:schemeClr val="bg1"/>
                </a:solidFill>
              </a:rPr>
              <a:t>Community</a:t>
            </a:r>
            <a:r>
              <a:rPr lang="en-US" sz="2000" dirty="0">
                <a:solidFill>
                  <a:schemeClr val="bg1"/>
                </a:solidFill>
              </a:rPr>
              <a:t>-Wide</a:t>
            </a:r>
          </a:p>
        </p:txBody>
      </p:sp>
      <p:sp>
        <p:nvSpPr>
          <p:cNvPr id="2" name="TextBox 1"/>
          <p:cNvSpPr txBox="1"/>
          <p:nvPr/>
        </p:nvSpPr>
        <p:spPr>
          <a:xfrm>
            <a:off x="999116" y="1537354"/>
            <a:ext cx="2213841" cy="1754326"/>
          </a:xfrm>
          <a:prstGeom prst="rect">
            <a:avLst/>
          </a:prstGeom>
          <a:noFill/>
        </p:spPr>
        <p:txBody>
          <a:bodyPr wrap="square" rtlCol="0">
            <a:spAutoFit/>
          </a:bodyPr>
          <a:lstStyle/>
          <a:p>
            <a:r>
              <a:rPr lang="en-US" sz="1200" b="1" dirty="0">
                <a:solidFill>
                  <a:schemeClr val="accent1">
                    <a:lumMod val="50000"/>
                  </a:schemeClr>
                </a:solidFill>
              </a:rPr>
              <a:t>Region 4 </a:t>
            </a:r>
            <a:r>
              <a:rPr lang="en-US" sz="1200" dirty="0"/>
              <a:t>has a total of 7,123 structures in the high-risk effective and advisory 1%-annual-chance (100 yr.) floodplains valued at $525,285 million.</a:t>
            </a:r>
            <a:r>
              <a:rPr lang="en-US" sz="1200" i="1" dirty="0"/>
              <a:t> </a:t>
            </a:r>
            <a:r>
              <a:rPr lang="en-US" sz="1200" b="1" dirty="0">
                <a:solidFill>
                  <a:schemeClr val="accent1">
                    <a:lumMod val="50000"/>
                  </a:schemeClr>
                </a:solidFill>
              </a:rPr>
              <a:t>Greenbrier County </a:t>
            </a:r>
            <a:r>
              <a:rPr lang="en-US" sz="1200" dirty="0"/>
              <a:t>(ranked 15</a:t>
            </a:r>
            <a:r>
              <a:rPr lang="en-US" sz="1200" baseline="30000" dirty="0"/>
              <a:t>th</a:t>
            </a:r>
            <a:r>
              <a:rPr lang="en-US" sz="1200" dirty="0"/>
              <a:t> in the State) has the highest countywide building count in the region. </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4498108" y="5923647"/>
            <a:ext cx="1782617" cy="866259"/>
          </a:xfrm>
          <a:prstGeom prst="wedgeRoundRectCallout">
            <a:avLst>
              <a:gd name="adj1" fmla="val 46369"/>
              <a:gd name="adj2" fmla="val -73067"/>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FF00"/>
                </a:solidFill>
              </a:rPr>
              <a:t>White Sulphur Springs </a:t>
            </a:r>
            <a:r>
              <a:rPr lang="en-US" sz="1100" b="1" dirty="0">
                <a:solidFill>
                  <a:schemeClr val="bg1"/>
                </a:solidFill>
              </a:rPr>
              <a:t>has the most buildings in the 1% Annual Chance Floodplain for Region 4</a:t>
            </a:r>
            <a:endParaRPr lang="en-US" sz="1100" dirty="0">
              <a:solidFill>
                <a:schemeClr val="bg1"/>
              </a:solidFill>
            </a:endParaRPr>
          </a:p>
        </p:txBody>
      </p:sp>
      <p:sp>
        <p:nvSpPr>
          <p:cNvPr id="9" name="TextBox 8"/>
          <p:cNvSpPr txBox="1"/>
          <p:nvPr/>
        </p:nvSpPr>
        <p:spPr>
          <a:xfrm>
            <a:off x="4571999" y="5294094"/>
            <a:ext cx="1597892" cy="276999"/>
          </a:xfrm>
          <a:prstGeom prst="rect">
            <a:avLst/>
          </a:prstGeom>
          <a:solidFill>
            <a:schemeClr val="tx2"/>
          </a:solidFill>
        </p:spPr>
        <p:txBody>
          <a:bodyPr wrap="square" rtlCol="0">
            <a:spAutoFit/>
          </a:bodyPr>
          <a:lstStyle/>
          <a:p>
            <a:pPr algn="ctr"/>
            <a:r>
              <a:rPr lang="en-US" sz="1200" dirty="0">
                <a:solidFill>
                  <a:schemeClr val="bg1"/>
                </a:solidFill>
              </a:rPr>
              <a:t>White Sulphur Springs</a:t>
            </a:r>
          </a:p>
        </p:txBody>
      </p:sp>
      <p:sp>
        <p:nvSpPr>
          <p:cNvPr id="10" name="Oval 9"/>
          <p:cNvSpPr/>
          <p:nvPr/>
        </p:nvSpPr>
        <p:spPr>
          <a:xfrm>
            <a:off x="4331859" y="5571093"/>
            <a:ext cx="249946" cy="224716"/>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581805" y="1863890"/>
            <a:ext cx="3519050" cy="461665"/>
          </a:xfrm>
          <a:prstGeom prst="rect">
            <a:avLst/>
          </a:prstGeom>
          <a:solidFill>
            <a:schemeClr val="bg1">
              <a:lumMod val="95000"/>
            </a:schemeClr>
          </a:solidFill>
        </p:spPr>
        <p:txBody>
          <a:bodyPr wrap="square" rtlCol="0">
            <a:spAutoFit/>
          </a:bodyPr>
          <a:lstStyle/>
          <a:p>
            <a:pPr algn="ctr"/>
            <a:r>
              <a:rPr lang="en-US" sz="1200" dirty="0"/>
              <a:t>Primary structures located in high-risk </a:t>
            </a:r>
            <a:r>
              <a:rPr lang="en-US" sz="1200" i="1" dirty="0"/>
              <a:t>effective </a:t>
            </a:r>
            <a:r>
              <a:rPr lang="en-US" sz="1200" dirty="0"/>
              <a:t>and </a:t>
            </a:r>
            <a:r>
              <a:rPr lang="en-US" sz="1200" i="1" dirty="0"/>
              <a:t>advisory</a:t>
            </a:r>
            <a:r>
              <a:rPr lang="en-US" sz="1200" dirty="0"/>
              <a:t> 1%-annual-chance (100 year) floodplains</a:t>
            </a:r>
          </a:p>
        </p:txBody>
      </p:sp>
      <p:sp>
        <p:nvSpPr>
          <p:cNvPr id="4" name="TextBox 3">
            <a:extLst>
              <a:ext uri="{FF2B5EF4-FFF2-40B4-BE49-F238E27FC236}">
                <a16:creationId xmlns:a16="http://schemas.microsoft.com/office/drawing/2014/main" id="{DDC4CF59-8CB4-4717-8FC7-6FA267BAFAC8}"/>
              </a:ext>
            </a:extLst>
          </p:cNvPr>
          <p:cNvSpPr txBox="1"/>
          <p:nvPr/>
        </p:nvSpPr>
        <p:spPr>
          <a:xfrm>
            <a:off x="1001504" y="6218276"/>
            <a:ext cx="888023"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29234462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R4 County and Community Rankings</a:t>
            </a:r>
          </a:p>
        </p:txBody>
      </p:sp>
      <p:sp>
        <p:nvSpPr>
          <p:cNvPr id="8" name="Rectangle 2"/>
          <p:cNvSpPr>
            <a:spLocks noChangeArrowheads="1"/>
          </p:cNvSpPr>
          <p:nvPr/>
        </p:nvSpPr>
        <p:spPr bwMode="auto">
          <a:xfrm>
            <a:off x="4124324" y="5981244"/>
            <a:ext cx="10953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Split Community</a:t>
            </a:r>
            <a:b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Source:  Region 4 Community-Level </a:t>
            </a:r>
            <a: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Building Exposure</a:t>
            </a:r>
            <a:r>
              <a:rPr kumimoji="0" lang="en-US" altLang="en-US" sz="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Table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8"/>
          <p:cNvSpPr/>
          <p:nvPr/>
        </p:nvSpPr>
        <p:spPr>
          <a:xfrm>
            <a:off x="5153025" y="5806324"/>
            <a:ext cx="3757322" cy="882806"/>
          </a:xfrm>
          <a:prstGeom prst="rect">
            <a:avLst/>
          </a:prstGeom>
          <a:solidFill>
            <a:schemeClr val="accent6">
              <a:lumMod val="20000"/>
              <a:lumOff val="80000"/>
            </a:schemeClr>
          </a:solidFill>
        </p:spPr>
        <p:txBody>
          <a:bodyPr wrap="square">
            <a:spAutoFit/>
          </a:bodyPr>
          <a:lstStyle/>
          <a:p>
            <a:pPr marR="0" lvl="0">
              <a:lnSpc>
                <a:spcPct val="107000"/>
              </a:lnSpc>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Highest building dollar exposure in the 1% floodplain:</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White Sulphur Springs (incorporated)</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Greenbrier County Unincorporated (unincorporated)</a:t>
            </a:r>
          </a:p>
          <a:p>
            <a:pPr marL="285750" indent="-285750">
              <a:lnSpc>
                <a:spcPct val="107000"/>
              </a:lnSpc>
              <a:spcAft>
                <a:spcPts val="80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Greenbrier County (countywide)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200024" y="5806324"/>
            <a:ext cx="3857625" cy="882806"/>
          </a:xfrm>
          <a:prstGeom prst="rect">
            <a:avLst/>
          </a:prstGeom>
          <a:solidFill>
            <a:schemeClr val="accent1">
              <a:lumMod val="20000"/>
              <a:lumOff val="80000"/>
            </a:schemeClr>
          </a:solidFill>
        </p:spPr>
        <p:txBody>
          <a:bodyPr wrap="square">
            <a:spAutoFit/>
          </a:bodyPr>
          <a:lstStyle/>
          <a:p>
            <a:pPr marR="0" lvl="0">
              <a:lnSpc>
                <a:spcPct val="107000"/>
              </a:lnSpc>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Highest number of primary structures in the 1% floodplain:</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White Sulphur Springs (incorporated)</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Fayette County Unincorporated (unincorporated area)</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Greenbrier County (countywide)</a:t>
            </a:r>
          </a:p>
        </p:txBody>
      </p:sp>
      <p:pic>
        <p:nvPicPr>
          <p:cNvPr id="15" name="Picture 14"/>
          <p:cNvPicPr>
            <a:picLocks noChangeAspect="1"/>
          </p:cNvPicPr>
          <p:nvPr/>
        </p:nvPicPr>
        <p:blipFill>
          <a:blip r:embed="rId4"/>
          <a:stretch>
            <a:fillRect/>
          </a:stretch>
        </p:blipFill>
        <p:spPr>
          <a:xfrm>
            <a:off x="732536" y="948571"/>
            <a:ext cx="2792600" cy="4823581"/>
          </a:xfrm>
          <a:prstGeom prst="rect">
            <a:avLst/>
          </a:prstGeom>
        </p:spPr>
      </p:pic>
      <p:pic>
        <p:nvPicPr>
          <p:cNvPr id="16" name="Picture 15"/>
          <p:cNvPicPr>
            <a:picLocks noChangeAspect="1"/>
          </p:cNvPicPr>
          <p:nvPr/>
        </p:nvPicPr>
        <p:blipFill>
          <a:blip r:embed="rId5"/>
          <a:stretch>
            <a:fillRect/>
          </a:stretch>
        </p:blipFill>
        <p:spPr>
          <a:xfrm>
            <a:off x="5677392" y="948571"/>
            <a:ext cx="2697064" cy="4766904"/>
          </a:xfrm>
          <a:prstGeom prst="rect">
            <a:avLst/>
          </a:prstGeom>
        </p:spPr>
      </p:pic>
      <p:sp>
        <p:nvSpPr>
          <p:cNvPr id="2" name="TextBox 1"/>
          <p:cNvSpPr txBox="1"/>
          <p:nvPr/>
        </p:nvSpPr>
        <p:spPr>
          <a:xfrm>
            <a:off x="3506086" y="4474161"/>
            <a:ext cx="2152256" cy="738664"/>
          </a:xfrm>
          <a:prstGeom prst="rect">
            <a:avLst/>
          </a:prstGeom>
          <a:solidFill>
            <a:schemeClr val="accent2">
              <a:lumMod val="20000"/>
              <a:lumOff val="80000"/>
            </a:schemeClr>
          </a:solidFill>
        </p:spPr>
        <p:txBody>
          <a:bodyPr wrap="square" rtlCol="0">
            <a:spAutoFit/>
          </a:bodyPr>
          <a:lstStyle/>
          <a:p>
            <a:r>
              <a:rPr lang="en-US" sz="1400" b="1" i="1" dirty="0">
                <a:solidFill>
                  <a:schemeClr val="accent1">
                    <a:lumMod val="75000"/>
                  </a:schemeClr>
                </a:solidFill>
              </a:rPr>
              <a:t>Greenbrier</a:t>
            </a:r>
            <a:r>
              <a:rPr lang="en-US" sz="1400" i="1" dirty="0">
                <a:solidFill>
                  <a:schemeClr val="accent1">
                    <a:lumMod val="75000"/>
                  </a:schemeClr>
                </a:solidFill>
              </a:rPr>
              <a:t> </a:t>
            </a:r>
            <a:r>
              <a:rPr lang="en-US" sz="1400" b="1" i="1" dirty="0"/>
              <a:t>COUNTY</a:t>
            </a:r>
            <a:r>
              <a:rPr lang="en-US" sz="1400" i="1" dirty="0">
                <a:solidFill>
                  <a:schemeClr val="accent1">
                    <a:lumMod val="75000"/>
                  </a:schemeClr>
                </a:solidFill>
              </a:rPr>
              <a:t> has the highest building counts and dollar exposure</a:t>
            </a:r>
          </a:p>
        </p:txBody>
      </p:sp>
      <p:sp>
        <p:nvSpPr>
          <p:cNvPr id="10" name="TextBox 9"/>
          <p:cNvSpPr txBox="1"/>
          <p:nvPr/>
        </p:nvSpPr>
        <p:spPr>
          <a:xfrm>
            <a:off x="3506086" y="3065798"/>
            <a:ext cx="2152256" cy="1169551"/>
          </a:xfrm>
          <a:prstGeom prst="rect">
            <a:avLst/>
          </a:prstGeom>
          <a:solidFill>
            <a:schemeClr val="accent2">
              <a:lumMod val="20000"/>
              <a:lumOff val="80000"/>
            </a:schemeClr>
          </a:solidFill>
        </p:spPr>
        <p:txBody>
          <a:bodyPr wrap="square" rtlCol="0">
            <a:spAutoFit/>
          </a:bodyPr>
          <a:lstStyle/>
          <a:p>
            <a:r>
              <a:rPr lang="en-US" sz="1400" b="1" i="1" dirty="0">
                <a:solidFill>
                  <a:schemeClr val="accent1">
                    <a:lumMod val="75000"/>
                  </a:schemeClr>
                </a:solidFill>
              </a:rPr>
              <a:t>Fayette </a:t>
            </a:r>
            <a:r>
              <a:rPr lang="en-US" sz="1400" i="1" dirty="0">
                <a:solidFill>
                  <a:schemeClr val="accent1">
                    <a:lumMod val="75000"/>
                  </a:schemeClr>
                </a:solidFill>
              </a:rPr>
              <a:t>and </a:t>
            </a:r>
            <a:r>
              <a:rPr lang="en-US" sz="1400" b="1" i="1" dirty="0">
                <a:solidFill>
                  <a:schemeClr val="accent1">
                    <a:lumMod val="75000"/>
                  </a:schemeClr>
                </a:solidFill>
              </a:rPr>
              <a:t>Greenbrier</a:t>
            </a:r>
            <a:r>
              <a:rPr lang="en-US" sz="1400" i="1" dirty="0">
                <a:solidFill>
                  <a:schemeClr val="accent1">
                    <a:lumMod val="75000"/>
                  </a:schemeClr>
                </a:solidFill>
              </a:rPr>
              <a:t> </a:t>
            </a:r>
            <a:r>
              <a:rPr lang="en-US" sz="1400" b="1" i="1" dirty="0"/>
              <a:t>UNINCORPORATED AREAS </a:t>
            </a:r>
            <a:r>
              <a:rPr lang="en-US" sz="1400" i="1" dirty="0">
                <a:solidFill>
                  <a:schemeClr val="accent1">
                    <a:lumMod val="75000"/>
                  </a:schemeClr>
                </a:solidFill>
              </a:rPr>
              <a:t>have the highest building counts and dollar exposure, respectively.</a:t>
            </a:r>
          </a:p>
        </p:txBody>
      </p:sp>
      <p:sp>
        <p:nvSpPr>
          <p:cNvPr id="11" name="TextBox 10"/>
          <p:cNvSpPr txBox="1"/>
          <p:nvPr/>
        </p:nvSpPr>
        <p:spPr>
          <a:xfrm>
            <a:off x="3515611" y="1533610"/>
            <a:ext cx="2152256" cy="1169551"/>
          </a:xfrm>
          <a:prstGeom prst="rect">
            <a:avLst/>
          </a:prstGeom>
          <a:solidFill>
            <a:schemeClr val="accent2">
              <a:lumMod val="20000"/>
              <a:lumOff val="80000"/>
            </a:schemeClr>
          </a:solidFill>
        </p:spPr>
        <p:txBody>
          <a:bodyPr wrap="square" rtlCol="0">
            <a:spAutoFit/>
          </a:bodyPr>
          <a:lstStyle/>
          <a:p>
            <a:r>
              <a:rPr lang="en-US" sz="1400" b="1" i="1" dirty="0">
                <a:solidFill>
                  <a:schemeClr val="accent1">
                    <a:lumMod val="75000"/>
                  </a:schemeClr>
                </a:solidFill>
              </a:rPr>
              <a:t>White Sulphur Springs</a:t>
            </a:r>
            <a:r>
              <a:rPr lang="en-US" sz="1400" i="1" dirty="0">
                <a:solidFill>
                  <a:schemeClr val="accent1">
                    <a:lumMod val="75000"/>
                  </a:schemeClr>
                </a:solidFill>
              </a:rPr>
              <a:t> </a:t>
            </a:r>
            <a:r>
              <a:rPr lang="en-US" sz="1400" b="1" i="1" dirty="0"/>
              <a:t>INCORPORATED AREA</a:t>
            </a:r>
            <a:r>
              <a:rPr lang="en-US" sz="1400" b="1" i="1" dirty="0">
                <a:solidFill>
                  <a:schemeClr val="accent1">
                    <a:lumMod val="75000"/>
                  </a:schemeClr>
                </a:solidFill>
              </a:rPr>
              <a:t> </a:t>
            </a:r>
            <a:r>
              <a:rPr lang="en-US" sz="1400" i="1" dirty="0">
                <a:solidFill>
                  <a:schemeClr val="accent1">
                    <a:lumMod val="75000"/>
                  </a:schemeClr>
                </a:solidFill>
              </a:rPr>
              <a:t>has the highest 1% flood zone building counts and dollar exposure</a:t>
            </a:r>
          </a:p>
        </p:txBody>
      </p:sp>
      <p:sp>
        <p:nvSpPr>
          <p:cNvPr id="3" name="Rectangle 2"/>
          <p:cNvSpPr/>
          <p:nvPr/>
        </p:nvSpPr>
        <p:spPr>
          <a:xfrm>
            <a:off x="3686847" y="1092371"/>
            <a:ext cx="1828834" cy="369332"/>
          </a:xfrm>
          <a:prstGeom prst="rect">
            <a:avLst/>
          </a:prstGeom>
        </p:spPr>
        <p:txBody>
          <a:bodyPr wrap="none">
            <a:spAutoFit/>
          </a:bodyPr>
          <a:lstStyle/>
          <a:p>
            <a:r>
              <a:rPr lang="en-US" dirty="0">
                <a:solidFill>
                  <a:srgbClr val="C00000"/>
                </a:solidFill>
                <a:latin typeface="Calibri" panose="020F0502020204030204" pitchFamily="34" charset="0"/>
                <a:ea typeface="Calibri" panose="020F0502020204030204" pitchFamily="34" charset="0"/>
                <a:cs typeface="Arial" panose="020B0604020202020204" pitchFamily="34" charset="0"/>
              </a:rPr>
              <a:t>Risk Assessment: </a:t>
            </a:r>
            <a:endParaRPr lang="en-US" dirty="0"/>
          </a:p>
        </p:txBody>
      </p:sp>
    </p:spTree>
    <p:extLst>
      <p:ext uri="{BB962C8B-B14F-4D97-AF65-F5344CB8AC3E}">
        <p14:creationId xmlns:p14="http://schemas.microsoft.com/office/powerpoint/2010/main" val="2781580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R4 Community </a:t>
            </a:r>
            <a:r>
              <a:rPr lang="en-US" dirty="0" err="1" smtClean="0">
                <a:solidFill>
                  <a:schemeClr val="bg1"/>
                </a:solidFill>
                <a:latin typeface="Arial" panose="020B0604020202020204" pitchFamily="34" charset="0"/>
                <a:cs typeface="Arial" panose="020B0604020202020204" pitchFamily="34" charset="0"/>
              </a:rPr>
              <a:t>Bldgs</a:t>
            </a:r>
            <a:r>
              <a:rPr lang="en-US" dirty="0" smtClean="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Risk by Flood Zone</a:t>
            </a:r>
          </a:p>
        </p:txBody>
      </p:sp>
      <p:pic>
        <p:nvPicPr>
          <p:cNvPr id="9" name="Picture 8"/>
          <p:cNvPicPr>
            <a:picLocks noChangeAspect="1"/>
          </p:cNvPicPr>
          <p:nvPr/>
        </p:nvPicPr>
        <p:blipFill>
          <a:blip r:embed="rId3"/>
          <a:stretch>
            <a:fillRect/>
          </a:stretch>
        </p:blipFill>
        <p:spPr>
          <a:xfrm>
            <a:off x="570269" y="1058457"/>
            <a:ext cx="5726369" cy="5703217"/>
          </a:xfrm>
          <a:prstGeom prst="rect">
            <a:avLst/>
          </a:prstGeom>
        </p:spPr>
      </p:pic>
      <p:sp>
        <p:nvSpPr>
          <p:cNvPr id="10" name="TextBox 9"/>
          <p:cNvSpPr txBox="1"/>
          <p:nvPr/>
        </p:nvSpPr>
        <p:spPr>
          <a:xfrm>
            <a:off x="6503437" y="1058457"/>
            <a:ext cx="2435290" cy="1138773"/>
          </a:xfrm>
          <a:prstGeom prst="rect">
            <a:avLst/>
          </a:prstGeom>
          <a:solidFill>
            <a:schemeClr val="accent1">
              <a:lumMod val="20000"/>
              <a:lumOff val="80000"/>
            </a:schemeClr>
          </a:solidFill>
        </p:spPr>
        <p:txBody>
          <a:bodyPr wrap="square" rtlCol="0">
            <a:spAutoFit/>
          </a:bodyPr>
          <a:lstStyle/>
          <a:p>
            <a:r>
              <a:rPr lang="en-US" dirty="0"/>
              <a:t>Region 4 Table</a:t>
            </a:r>
          </a:p>
          <a:p>
            <a:endParaRPr lang="en-US" dirty="0"/>
          </a:p>
          <a:p>
            <a:r>
              <a:rPr lang="en-US" sz="1600" dirty="0">
                <a:hlinkClick r:id="rId4"/>
              </a:rPr>
              <a:t>Community-Level Flood Zone Breakdown</a:t>
            </a:r>
            <a:endParaRPr lang="en-US" sz="1600" dirty="0"/>
          </a:p>
        </p:txBody>
      </p:sp>
      <p:sp>
        <p:nvSpPr>
          <p:cNvPr id="2" name="TextBox 1"/>
          <p:cNvSpPr txBox="1"/>
          <p:nvPr/>
        </p:nvSpPr>
        <p:spPr>
          <a:xfrm>
            <a:off x="6503437" y="2633245"/>
            <a:ext cx="2435290" cy="3970318"/>
          </a:xfrm>
          <a:prstGeom prst="rect">
            <a:avLst/>
          </a:prstGeom>
          <a:solidFill>
            <a:schemeClr val="accent2">
              <a:lumMod val="20000"/>
              <a:lumOff val="80000"/>
            </a:schemeClr>
          </a:solidFill>
        </p:spPr>
        <p:txBody>
          <a:bodyPr wrap="square" rtlCol="0">
            <a:spAutoFit/>
          </a:bodyPr>
          <a:lstStyle/>
          <a:p>
            <a:r>
              <a:rPr lang="en-US" sz="1400" dirty="0">
                <a:solidFill>
                  <a:srgbClr val="C00000"/>
                </a:solidFill>
                <a:ea typeface="Calibri" panose="020F0502020204030204" pitchFamily="34" charset="0"/>
                <a:cs typeface="Arial" panose="020B0604020202020204" pitchFamily="34" charset="0"/>
              </a:rPr>
              <a:t>Risk Assessment: </a:t>
            </a:r>
            <a:endParaRPr lang="en-US" sz="1400" dirty="0"/>
          </a:p>
          <a:p>
            <a:r>
              <a:rPr lang="en-US" sz="1400" dirty="0"/>
              <a:t>According to future flood maps, </a:t>
            </a:r>
            <a:r>
              <a:rPr lang="en-US" sz="1400" b="1" dirty="0"/>
              <a:t>Fayette</a:t>
            </a:r>
            <a:r>
              <a:rPr lang="en-US" sz="1400" dirty="0"/>
              <a:t>, </a:t>
            </a:r>
            <a:r>
              <a:rPr lang="en-US" sz="1400" b="1" dirty="0"/>
              <a:t>Greenbrier</a:t>
            </a:r>
            <a:r>
              <a:rPr lang="en-US" sz="1400" dirty="0"/>
              <a:t>, and </a:t>
            </a:r>
            <a:r>
              <a:rPr lang="en-US" sz="1400" b="1" dirty="0"/>
              <a:t>Pocahontas </a:t>
            </a:r>
            <a:r>
              <a:rPr lang="en-US" sz="1400" dirty="0"/>
              <a:t>counties have many structures being mapped into the higher risk 1%-annual-chance floodplain.</a:t>
            </a:r>
          </a:p>
          <a:p>
            <a:endParaRPr lang="en-US" sz="1400" b="1" dirty="0"/>
          </a:p>
          <a:p>
            <a:r>
              <a:rPr lang="en-US" sz="1400" b="1" dirty="0"/>
              <a:t>Webster Unincorporated </a:t>
            </a:r>
            <a:r>
              <a:rPr lang="en-US" sz="1400" dirty="0"/>
              <a:t>and </a:t>
            </a:r>
            <a:r>
              <a:rPr lang="en-US" sz="1400" b="1" dirty="0"/>
              <a:t>Richwood Incorporated </a:t>
            </a:r>
            <a:r>
              <a:rPr lang="en-US" sz="1400" dirty="0"/>
              <a:t>have the most structures in the floodway. Buildings in the main channel of the river or stream, or close to the flood source, will be subject to the greatest flood depths, highest velocities, and greatest debris potential. </a:t>
            </a:r>
          </a:p>
        </p:txBody>
      </p:sp>
      <p:sp>
        <p:nvSpPr>
          <p:cNvPr id="3" name="Oval 2"/>
          <p:cNvSpPr/>
          <p:nvPr/>
        </p:nvSpPr>
        <p:spPr>
          <a:xfrm>
            <a:off x="3869473" y="4449331"/>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69473" y="3155795"/>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888061" y="5750306"/>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874202" y="6402543"/>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64871" y="4791457"/>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1625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67909" y="914400"/>
            <a:ext cx="7571897" cy="583065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Value ($) Floodplain Exposure</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1099241" y="1138645"/>
            <a:ext cx="2411205" cy="866259"/>
          </a:xfrm>
          <a:prstGeom prst="wedgeRoundRectCallout">
            <a:avLst>
              <a:gd name="adj1" fmla="val -7628"/>
              <a:gd name="adj2" fmla="val 45255"/>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High Building Values of </a:t>
            </a:r>
            <a:r>
              <a:rPr lang="en-US" sz="1100" b="1" dirty="0" smtClean="0">
                <a:solidFill>
                  <a:schemeClr val="bg1"/>
                </a:solidFill>
              </a:rPr>
              <a:t> military complexes in Preston and Mineral counties result in  increased Unincorporated </a:t>
            </a:r>
            <a:r>
              <a:rPr lang="en-US" sz="1100" b="1" dirty="0">
                <a:solidFill>
                  <a:schemeClr val="bg1"/>
                </a:solidFill>
              </a:rPr>
              <a:t>ranking</a:t>
            </a:r>
            <a:endParaRPr lang="en-US" sz="1100" dirty="0">
              <a:solidFill>
                <a:schemeClr val="bg1"/>
              </a:solidFill>
            </a:endParaRPr>
          </a:p>
        </p:txBody>
      </p:sp>
      <p:sp>
        <p:nvSpPr>
          <p:cNvPr id="2" name="TextBox 1">
            <a:extLst>
              <a:ext uri="{FF2B5EF4-FFF2-40B4-BE49-F238E27FC236}">
                <a16:creationId xmlns:a16="http://schemas.microsoft.com/office/drawing/2014/main" id="{92287A5A-7DFC-486F-831B-9396544A9E93}"/>
              </a:ext>
            </a:extLst>
          </p:cNvPr>
          <p:cNvSpPr txBox="1"/>
          <p:nvPr/>
        </p:nvSpPr>
        <p:spPr>
          <a:xfrm>
            <a:off x="3453558" y="6371564"/>
            <a:ext cx="1118442" cy="253916"/>
          </a:xfrm>
          <a:prstGeom prst="rect">
            <a:avLst/>
          </a:prstGeom>
          <a:noFill/>
        </p:spPr>
        <p:txBody>
          <a:bodyPr wrap="square" rtlCol="0">
            <a:spAutoFit/>
          </a:bodyPr>
          <a:lstStyle/>
          <a:p>
            <a:r>
              <a:rPr lang="en-US" sz="1050" dirty="0" smtClean="0">
                <a:hlinkClick r:id="rId4"/>
              </a:rPr>
              <a:t>Community Map</a:t>
            </a:r>
            <a:endParaRPr lang="en-US" sz="1050" dirty="0"/>
          </a:p>
        </p:txBody>
      </p:sp>
      <p:sp>
        <p:nvSpPr>
          <p:cNvPr id="9" name="TextBox 8">
            <a:extLst>
              <a:ext uri="{FF2B5EF4-FFF2-40B4-BE49-F238E27FC236}">
                <a16:creationId xmlns:a16="http://schemas.microsoft.com/office/drawing/2014/main" id="{92287A5A-7DFC-486F-831B-9396544A9E93}"/>
              </a:ext>
            </a:extLst>
          </p:cNvPr>
          <p:cNvSpPr txBox="1"/>
          <p:nvPr/>
        </p:nvSpPr>
        <p:spPr>
          <a:xfrm>
            <a:off x="4828240" y="6371564"/>
            <a:ext cx="1118442" cy="253916"/>
          </a:xfrm>
          <a:prstGeom prst="rect">
            <a:avLst/>
          </a:prstGeom>
          <a:noFill/>
        </p:spPr>
        <p:txBody>
          <a:bodyPr wrap="square" rtlCol="0">
            <a:spAutoFit/>
          </a:bodyPr>
          <a:lstStyle/>
          <a:p>
            <a:r>
              <a:rPr lang="en-US" sz="1050" dirty="0" smtClean="0">
                <a:hlinkClick r:id="rId5"/>
              </a:rPr>
              <a:t>County Map</a:t>
            </a:r>
            <a:endParaRPr lang="en-US" sz="1050" dirty="0"/>
          </a:p>
        </p:txBody>
      </p:sp>
    </p:spTree>
    <p:extLst>
      <p:ext uri="{BB962C8B-B14F-4D97-AF65-F5344CB8AC3E}">
        <p14:creationId xmlns:p14="http://schemas.microsoft.com/office/powerpoint/2010/main" val="27208861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Median Building Value</a:t>
            </a:r>
          </a:p>
        </p:txBody>
      </p:sp>
      <p:pic>
        <p:nvPicPr>
          <p:cNvPr id="3" name="Picture 2">
            <a:extLst>
              <a:ext uri="{FF2B5EF4-FFF2-40B4-BE49-F238E27FC236}">
                <a16:creationId xmlns:a16="http://schemas.microsoft.com/office/drawing/2014/main" id="{3BB999A8-2C40-4077-87FB-FA4DF77D5A98}"/>
              </a:ext>
            </a:extLst>
          </p:cNvPr>
          <p:cNvPicPr>
            <a:picLocks noChangeAspect="1"/>
          </p:cNvPicPr>
          <p:nvPr/>
        </p:nvPicPr>
        <p:blipFill>
          <a:blip r:embed="rId3"/>
          <a:stretch>
            <a:fillRect/>
          </a:stretch>
        </p:blipFill>
        <p:spPr>
          <a:xfrm>
            <a:off x="748132" y="990600"/>
            <a:ext cx="7546135" cy="5727700"/>
          </a:xfrm>
          <a:prstGeom prst="rect">
            <a:avLst/>
          </a:prstGeom>
        </p:spPr>
      </p:pic>
      <p:sp>
        <p:nvSpPr>
          <p:cNvPr id="2" name="TextBox 1">
            <a:extLst>
              <a:ext uri="{FF2B5EF4-FFF2-40B4-BE49-F238E27FC236}">
                <a16:creationId xmlns:a16="http://schemas.microsoft.com/office/drawing/2014/main" id="{E91ECF17-CF59-49FD-B446-5859F27A8A9E}"/>
              </a:ext>
            </a:extLst>
          </p:cNvPr>
          <p:cNvSpPr txBox="1"/>
          <p:nvPr/>
        </p:nvSpPr>
        <p:spPr>
          <a:xfrm>
            <a:off x="849733" y="6216161"/>
            <a:ext cx="826477"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20620871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Building </a:t>
            </a:r>
            <a:r>
              <a:rPr lang="en-US" dirty="0">
                <a:solidFill>
                  <a:schemeClr val="bg1"/>
                </a:solidFill>
                <a:latin typeface="Arial" panose="020B0604020202020204" pitchFamily="34" charset="0"/>
                <a:cs typeface="Arial" panose="020B0604020202020204" pitchFamily="34" charset="0"/>
              </a:rPr>
              <a:t>Risk Reports</a:t>
            </a:r>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1600200" y="5268603"/>
            <a:ext cx="5943600" cy="1256665"/>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1158844" y="1752090"/>
            <a:ext cx="6464424" cy="1271498"/>
          </a:xfrm>
          <a:prstGeom prst="rect">
            <a:avLst/>
          </a:prstGeom>
        </p:spPr>
      </p:pic>
      <p:sp>
        <p:nvSpPr>
          <p:cNvPr id="4" name="TextBox 3">
            <a:hlinkClick r:id="rId5"/>
          </p:cNvPr>
          <p:cNvSpPr txBox="1"/>
          <p:nvPr/>
        </p:nvSpPr>
        <p:spPr>
          <a:xfrm>
            <a:off x="2913261" y="6530375"/>
            <a:ext cx="3127918" cy="307777"/>
          </a:xfrm>
          <a:prstGeom prst="rect">
            <a:avLst/>
          </a:prstGeom>
          <a:noFill/>
        </p:spPr>
        <p:txBody>
          <a:bodyPr wrap="square" rtlCol="0">
            <a:spAutoFit/>
          </a:bodyPr>
          <a:lstStyle/>
          <a:p>
            <a:r>
              <a:rPr lang="en-US" sz="1400" dirty="0" smtClean="0"/>
              <a:t>All Regions: </a:t>
            </a:r>
            <a:r>
              <a:rPr lang="en-US" sz="1400" dirty="0">
                <a:hlinkClick r:id="rId5"/>
              </a:rPr>
              <a:t>Community Assets Report</a:t>
            </a:r>
            <a:endParaRPr lang="en-US" sz="1400" dirty="0"/>
          </a:p>
        </p:txBody>
      </p:sp>
      <p:sp>
        <p:nvSpPr>
          <p:cNvPr id="6" name="Rectangle 5"/>
          <p:cNvSpPr/>
          <p:nvPr/>
        </p:nvSpPr>
        <p:spPr>
          <a:xfrm>
            <a:off x="3018295" y="4635807"/>
            <a:ext cx="2917850" cy="307777"/>
          </a:xfrm>
          <a:prstGeom prst="rect">
            <a:avLst/>
          </a:prstGeom>
        </p:spPr>
        <p:txBody>
          <a:bodyPr wrap="none">
            <a:spAutoFit/>
          </a:bodyPr>
          <a:lstStyle/>
          <a:p>
            <a:r>
              <a:rPr lang="en-US" sz="1400" dirty="0" smtClean="0"/>
              <a:t>All Regions: </a:t>
            </a:r>
            <a:r>
              <a:rPr lang="en-US" sz="1400" dirty="0">
                <a:hlinkClick r:id="rId6"/>
              </a:rPr>
              <a:t>Essential Facilities Report</a:t>
            </a:r>
            <a:endParaRPr lang="en-US" sz="1400" dirty="0"/>
          </a:p>
        </p:txBody>
      </p:sp>
      <p:pic>
        <p:nvPicPr>
          <p:cNvPr id="13" name="Picture 12"/>
          <p:cNvPicPr/>
          <p:nvPr/>
        </p:nvPicPr>
        <p:blipFill>
          <a:blip r:embed="rId7">
            <a:extLst>
              <a:ext uri="{28A0092B-C50C-407E-A947-70E740481C1C}">
                <a14:useLocalDpi xmlns:a14="http://schemas.microsoft.com/office/drawing/2010/main" val="0"/>
              </a:ext>
            </a:extLst>
          </a:blip>
          <a:stretch>
            <a:fillRect/>
          </a:stretch>
        </p:blipFill>
        <p:spPr>
          <a:xfrm>
            <a:off x="757555" y="3399227"/>
            <a:ext cx="7628890" cy="1206500"/>
          </a:xfrm>
          <a:prstGeom prst="rect">
            <a:avLst/>
          </a:prstGeom>
        </p:spPr>
      </p:pic>
      <p:sp>
        <p:nvSpPr>
          <p:cNvPr id="7" name="Rectangle 6"/>
          <p:cNvSpPr/>
          <p:nvPr/>
        </p:nvSpPr>
        <p:spPr>
          <a:xfrm>
            <a:off x="2981073" y="2998363"/>
            <a:ext cx="2992294" cy="307777"/>
          </a:xfrm>
          <a:prstGeom prst="rect">
            <a:avLst/>
          </a:prstGeom>
        </p:spPr>
        <p:txBody>
          <a:bodyPr wrap="none">
            <a:spAutoFit/>
          </a:bodyPr>
          <a:lstStyle/>
          <a:p>
            <a:r>
              <a:rPr lang="en-US" sz="1400" dirty="0" smtClean="0"/>
              <a:t>All Regions: </a:t>
            </a:r>
            <a:r>
              <a:rPr lang="en-US" sz="1400" dirty="0">
                <a:hlinkClick r:id="rId8"/>
              </a:rPr>
              <a:t>Building Types &amp; Exposure</a:t>
            </a:r>
            <a:endParaRPr lang="en-US" sz="1400" dirty="0"/>
          </a:p>
        </p:txBody>
      </p:sp>
      <p:sp>
        <p:nvSpPr>
          <p:cNvPr id="9" name="TextBox 8">
            <a:extLst>
              <a:ext uri="{FF2B5EF4-FFF2-40B4-BE49-F238E27FC236}">
                <a16:creationId xmlns:a16="http://schemas.microsoft.com/office/drawing/2014/main" id="{E4E8A53A-CE62-4263-8F9E-F0F800928336}"/>
              </a:ext>
            </a:extLst>
          </p:cNvPr>
          <p:cNvSpPr txBox="1"/>
          <p:nvPr/>
        </p:nvSpPr>
        <p:spPr>
          <a:xfrm>
            <a:off x="657225" y="1054039"/>
            <a:ext cx="8010525" cy="338554"/>
          </a:xfrm>
          <a:prstGeom prst="rect">
            <a:avLst/>
          </a:prstGeom>
          <a:solidFill>
            <a:schemeClr val="accent1">
              <a:lumMod val="50000"/>
            </a:schemeClr>
          </a:solidFill>
        </p:spPr>
        <p:txBody>
          <a:bodyPr wrap="square" rtlCol="0">
            <a:spAutoFit/>
          </a:bodyPr>
          <a:lstStyle/>
          <a:p>
            <a:r>
              <a:rPr lang="en-US" sz="1600" dirty="0">
                <a:solidFill>
                  <a:schemeClr val="bg1"/>
                </a:solidFill>
              </a:rPr>
              <a:t>Incorporate information from Risk Assessment Reports into local hazard mitigation planning</a:t>
            </a:r>
          </a:p>
        </p:txBody>
      </p:sp>
    </p:spTree>
    <p:extLst>
      <p:ext uri="{BB962C8B-B14F-4D97-AF65-F5344CB8AC3E}">
        <p14:creationId xmlns:p14="http://schemas.microsoft.com/office/powerpoint/2010/main" val="23439884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6858001" y="917538"/>
            <a:ext cx="704850" cy="10572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Residential versus Non-Residential</a:t>
            </a:r>
          </a:p>
        </p:txBody>
      </p:sp>
      <p:graphicFrame>
        <p:nvGraphicFramePr>
          <p:cNvPr id="4" name="Table 3"/>
          <p:cNvGraphicFramePr>
            <a:graphicFrameLocks noGrp="1"/>
          </p:cNvGraphicFramePr>
          <p:nvPr/>
        </p:nvGraphicFramePr>
        <p:xfrm>
          <a:off x="243883" y="987943"/>
          <a:ext cx="6490293" cy="5640533"/>
        </p:xfrm>
        <a:graphic>
          <a:graphicData uri="http://schemas.openxmlformats.org/drawingml/2006/table">
            <a:tbl>
              <a:tblPr firstRow="1" firstCol="1" bandRow="1"/>
              <a:tblGrid>
                <a:gridCol w="1131207">
                  <a:extLst>
                    <a:ext uri="{9D8B030D-6E8A-4147-A177-3AD203B41FA5}">
                      <a16:colId xmlns:a16="http://schemas.microsoft.com/office/drawing/2014/main" val="309357385"/>
                    </a:ext>
                  </a:extLst>
                </a:gridCol>
                <a:gridCol w="377070">
                  <a:extLst>
                    <a:ext uri="{9D8B030D-6E8A-4147-A177-3AD203B41FA5}">
                      <a16:colId xmlns:a16="http://schemas.microsoft.com/office/drawing/2014/main" val="2366715607"/>
                    </a:ext>
                  </a:extLst>
                </a:gridCol>
                <a:gridCol w="430938">
                  <a:extLst>
                    <a:ext uri="{9D8B030D-6E8A-4147-A177-3AD203B41FA5}">
                      <a16:colId xmlns:a16="http://schemas.microsoft.com/office/drawing/2014/main" val="2949043740"/>
                    </a:ext>
                  </a:extLst>
                </a:gridCol>
                <a:gridCol w="101660">
                  <a:extLst>
                    <a:ext uri="{9D8B030D-6E8A-4147-A177-3AD203B41FA5}">
                      <a16:colId xmlns:a16="http://schemas.microsoft.com/office/drawing/2014/main" val="784207342"/>
                    </a:ext>
                  </a:extLst>
                </a:gridCol>
                <a:gridCol w="624856">
                  <a:extLst>
                    <a:ext uri="{9D8B030D-6E8A-4147-A177-3AD203B41FA5}">
                      <a16:colId xmlns:a16="http://schemas.microsoft.com/office/drawing/2014/main" val="24611492"/>
                    </a:ext>
                  </a:extLst>
                </a:gridCol>
                <a:gridCol w="484803">
                  <a:extLst>
                    <a:ext uri="{9D8B030D-6E8A-4147-A177-3AD203B41FA5}">
                      <a16:colId xmlns:a16="http://schemas.microsoft.com/office/drawing/2014/main" val="579366892"/>
                    </a:ext>
                  </a:extLst>
                </a:gridCol>
                <a:gridCol w="323203">
                  <a:extLst>
                    <a:ext uri="{9D8B030D-6E8A-4147-A177-3AD203B41FA5}">
                      <a16:colId xmlns:a16="http://schemas.microsoft.com/office/drawing/2014/main" val="636963472"/>
                    </a:ext>
                  </a:extLst>
                </a:gridCol>
                <a:gridCol w="592537">
                  <a:extLst>
                    <a:ext uri="{9D8B030D-6E8A-4147-A177-3AD203B41FA5}">
                      <a16:colId xmlns:a16="http://schemas.microsoft.com/office/drawing/2014/main" val="1784536609"/>
                    </a:ext>
                  </a:extLst>
                </a:gridCol>
                <a:gridCol w="323203">
                  <a:extLst>
                    <a:ext uri="{9D8B030D-6E8A-4147-A177-3AD203B41FA5}">
                      <a16:colId xmlns:a16="http://schemas.microsoft.com/office/drawing/2014/main" val="1138676021"/>
                    </a:ext>
                  </a:extLst>
                </a:gridCol>
                <a:gridCol w="646404">
                  <a:extLst>
                    <a:ext uri="{9D8B030D-6E8A-4147-A177-3AD203B41FA5}">
                      <a16:colId xmlns:a16="http://schemas.microsoft.com/office/drawing/2014/main" val="876278487"/>
                    </a:ext>
                  </a:extLst>
                </a:gridCol>
                <a:gridCol w="377070">
                  <a:extLst>
                    <a:ext uri="{9D8B030D-6E8A-4147-A177-3AD203B41FA5}">
                      <a16:colId xmlns:a16="http://schemas.microsoft.com/office/drawing/2014/main" val="2403321871"/>
                    </a:ext>
                  </a:extLst>
                </a:gridCol>
                <a:gridCol w="646404">
                  <a:extLst>
                    <a:ext uri="{9D8B030D-6E8A-4147-A177-3AD203B41FA5}">
                      <a16:colId xmlns:a16="http://schemas.microsoft.com/office/drawing/2014/main" val="1811676413"/>
                    </a:ext>
                  </a:extLst>
                </a:gridCol>
                <a:gridCol w="430938">
                  <a:extLst>
                    <a:ext uri="{9D8B030D-6E8A-4147-A177-3AD203B41FA5}">
                      <a16:colId xmlns:a16="http://schemas.microsoft.com/office/drawing/2014/main" val="2498096752"/>
                    </a:ext>
                  </a:extLst>
                </a:gridCol>
              </a:tblGrid>
              <a:tr h="441909">
                <a:tc>
                  <a:txBody>
                    <a:bodyPr/>
                    <a:lstStyle/>
                    <a:p>
                      <a:pPr marL="0" marR="0" algn="ctr">
                        <a:lnSpc>
                          <a:spcPct val="107000"/>
                        </a:lnSpc>
                        <a:spcBef>
                          <a:spcPts val="0"/>
                        </a:spcBef>
                        <a:spcAft>
                          <a:spcPts val="0"/>
                        </a:spcAft>
                      </a:pPr>
                      <a:r>
                        <a:rPr lang="en-US"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gridSpan="5">
                  <a:txBody>
                    <a:bodyPr/>
                    <a:lstStyle/>
                    <a:p>
                      <a:pPr marL="0" marR="0" algn="ctr">
                        <a:lnSpc>
                          <a:spcPct val="107000"/>
                        </a:lnSpc>
                        <a:spcBef>
                          <a:spcPts val="0"/>
                        </a:spcBef>
                        <a:spcAft>
                          <a:spcPts val="0"/>
                        </a:spcAft>
                      </a:pPr>
                      <a:r>
                        <a:rPr lang="en-US"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RESIDENTIAL</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b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NON-RESIDENTIAL</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b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NON-RESIDENTIAL</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3">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b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VALUE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6991003"/>
                  </a:ext>
                </a:extLst>
              </a:tr>
              <a:tr h="161648">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gridSpan="2">
                  <a:txBody>
                    <a:bodyPr/>
                    <a:lstStyle/>
                    <a:p>
                      <a:pPr marL="0" marR="0" algn="ctr">
                        <a:lnSpc>
                          <a:spcPct val="107000"/>
                        </a:lnSpc>
                        <a:spcBef>
                          <a:spcPts val="0"/>
                        </a:spcBef>
                        <a:spcAft>
                          <a:spcPts val="0"/>
                        </a:spcAft>
                      </a:pPr>
                      <a:r>
                        <a:rPr lang="en-US" sz="9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Count</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hMerge="1">
                  <a:txBody>
                    <a:bodyPr/>
                    <a:lstStyle/>
                    <a:p>
                      <a:endParaRPr lang="en-US"/>
                    </a:p>
                  </a:txBody>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Value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Rank</a:t>
                      </a:r>
                      <a:r>
                        <a:rPr lang="en-US" sz="900" b="1" baseline="300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519915178"/>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Ansted</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10263"/>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1425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$50,385K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$6,523K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$18,398K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1529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$75,307K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90898002"/>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Gauley Bridge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$869K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$2,302K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$3,171K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6829549"/>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Meadow Bridge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$718K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8093940"/>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Montgomery**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$2,215K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$4,298K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8468709"/>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65.1%</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611001"/>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Oak Hill</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$2,262K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$2,373K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6622393"/>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Pax</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8966890"/>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Smithers**</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$2,064K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55.8%</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$837K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$3,698K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8572950"/>
                  </a:ext>
                </a:extLst>
              </a:tr>
              <a:tr h="147303">
                <a:tc>
                  <a:txBody>
                    <a:bodyPr/>
                    <a:lstStyle/>
                    <a:p>
                      <a:pPr marL="0" marR="0">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1658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$59,136K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64.1%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$10,994K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$22,071K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1819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$92,201K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428324780"/>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$6,485K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$1,028K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$3,931K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$11,443K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2793741"/>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Falling Springs</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486272"/>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Greenbrier County*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1101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$103,297K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77.7%</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$6,511K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$23,065K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1182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$132,873K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93470688"/>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Rainelle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$8,392K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$5,751K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$1,006K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$15,149K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108483"/>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Ronceverte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$1,354K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$4,436K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$24,000K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67</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$29,790K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9305253"/>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Rupert</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$2,321K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$561K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$3,173K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8400723"/>
                  </a:ext>
                </a:extLst>
              </a:tr>
              <a:tr h="175977">
                <a:tc>
                  <a:txBody>
                    <a:bodyPr/>
                    <a:lstStyle/>
                    <a:p>
                      <a:pPr marL="0" marR="0">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White Sulphur Springs</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375</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87.6%</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$18,910K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36.4%</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$5,144K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$27,940K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428</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$51,994K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0934122"/>
                  </a:ext>
                </a:extLst>
              </a:tr>
              <a:tr h="147303">
                <a:tc>
                  <a:txBody>
                    <a:bodyPr/>
                    <a:lstStyle/>
                    <a:p>
                      <a:pPr marL="0" marR="0">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1945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$140,916K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57.6%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$23,161K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$80,503K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dirty="0">
                          <a:effectLst/>
                          <a:latin typeface="Calibri" panose="020F0502020204030204" pitchFamily="34" charset="0"/>
                          <a:ea typeface="Times New Roman" panose="02020603050405020304" pitchFamily="18" charset="0"/>
                          <a:cs typeface="Calibri" panose="020F0502020204030204" pitchFamily="34" charset="0"/>
                        </a:rPr>
                        <a:t>2225</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dirty="0">
                          <a:effectLst/>
                          <a:latin typeface="Calibri" panose="020F0502020204030204" pitchFamily="34" charset="0"/>
                          <a:ea typeface="Times New Roman" panose="02020603050405020304" pitchFamily="18" charset="0"/>
                          <a:cs typeface="Calibri" panose="020F0502020204030204" pitchFamily="34" charset="0"/>
                        </a:rPr>
                        <a:t>$244,580K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770407508"/>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 County*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$21,060K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$6,646K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$3,230K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$30,936K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33464142"/>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Richwood</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$7,518K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$1,399K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$4,556K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$13,473K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463824"/>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Summersville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$1,497K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$1,657K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$10,109K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$13,263K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4968189"/>
                  </a:ext>
                </a:extLst>
              </a:tr>
              <a:tr h="147303">
                <a:tc>
                  <a:txBody>
                    <a:bodyPr/>
                    <a:lstStyle/>
                    <a:p>
                      <a:pPr marL="0" marR="0">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NICHOLAS</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$30,075K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52.1%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$9,703K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45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$17,895K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1057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dirty="0">
                          <a:effectLst/>
                          <a:latin typeface="Calibri" panose="020F0502020204030204" pitchFamily="34" charset="0"/>
                          <a:ea typeface="Times New Roman" panose="02020603050405020304" pitchFamily="18" charset="0"/>
                          <a:cs typeface="Calibri" panose="020F0502020204030204" pitchFamily="34" charset="0"/>
                        </a:rPr>
                        <a:t>$57,672K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332724958"/>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Durbin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$891K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1171223"/>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$15,309K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$9,635K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$9,586K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$34,529K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8536371"/>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 County*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$23,166K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$2,460K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$1,731K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$27,358K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34125182"/>
                  </a:ext>
                </a:extLst>
              </a:tr>
              <a:tr h="147303">
                <a:tc>
                  <a:txBody>
                    <a:bodyPr/>
                    <a:lstStyle/>
                    <a:p>
                      <a:pPr marL="0" marR="0">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$39,120K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$12,252K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$11,406K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$62,779K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56462203"/>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Addison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$3,855K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$3,053K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$4,892K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$11,799K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2005659"/>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Camden-On-Gauley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3004298"/>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Cowen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$814K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$4,375K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$5,281K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409811"/>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$25,759K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$2,685K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$21,957K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$50,400K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10229552"/>
                  </a:ext>
                </a:extLst>
              </a:tr>
              <a:tr h="147303">
                <a:tc>
                  <a:txBody>
                    <a:bodyPr/>
                    <a:lstStyle/>
                    <a:p>
                      <a:pPr marL="0" marR="0">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$30,690K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45.1%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$5,861K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37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$31,502K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1074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$68,053K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dirty="0">
                          <a:effectLst/>
                          <a:latin typeface="Calibri" panose="020F0502020204030204" pitchFamily="34" charset="0"/>
                          <a:ea typeface="Times New Roman" panose="02020603050405020304" pitchFamily="18" charset="0"/>
                          <a:cs typeface="Calibri" panose="020F0502020204030204" pitchFamily="34" charset="0"/>
                        </a:rPr>
                        <a:t>3</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114478414"/>
                  </a:ext>
                </a:extLst>
              </a:tr>
              <a:tr h="147303">
                <a:tc>
                  <a:txBody>
                    <a:bodyPr/>
                    <a:lstStyle/>
                    <a:p>
                      <a:pPr marL="0" marR="0" algn="ctr">
                        <a:lnSpc>
                          <a:spcPct val="107000"/>
                        </a:lnSpc>
                        <a:spcBef>
                          <a:spcPts val="0"/>
                        </a:spcBef>
                        <a:spcAft>
                          <a:spcPts val="0"/>
                        </a:spcAft>
                      </a:pPr>
                      <a:r>
                        <a:rPr lang="en-US" sz="9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SUMMARY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6,313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gridSpan="2">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88.5%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$299,937K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56.3%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$61,971K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210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$163,376K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7,123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$525,285K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nSpc>
                          <a:spcPct val="107000"/>
                        </a:lnSpc>
                        <a:spcBef>
                          <a:spcPts val="0"/>
                        </a:spcBef>
                        <a:spcAft>
                          <a:spcPts val="0"/>
                        </a:spcAft>
                      </a:pPr>
                      <a:r>
                        <a:rPr lang="en-US" sz="9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195338158"/>
                  </a:ext>
                </a:extLst>
              </a:tr>
              <a:tr h="147303">
                <a:tc gridSpan="12">
                  <a:txBody>
                    <a:bodyPr/>
                    <a:lstStyle/>
                    <a:p>
                      <a:pPr marL="0" marR="0">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Alderson (Greenbrier/Monroe)</a:t>
                      </a:r>
                      <a:r>
                        <a:rPr lang="en-US" sz="900" baseline="0" dirty="0">
                          <a:effectLst/>
                          <a:latin typeface="Calibri" panose="020F0502020204030204" pitchFamily="34" charset="0"/>
                          <a:ea typeface="Times New Roman" panose="02020603050405020304" pitchFamily="18" charset="0"/>
                          <a:cs typeface="Calibri" panose="020F0502020204030204" pitchFamily="34" charset="0"/>
                        </a:rPr>
                        <a:t> </a:t>
                      </a:r>
                      <a:r>
                        <a:rPr lang="en-US" sz="900" dirty="0">
                          <a:effectLst/>
                          <a:latin typeface="Calibri" panose="020F0502020204030204" pitchFamily="34" charset="0"/>
                          <a:ea typeface="Times New Roman" panose="02020603050405020304" pitchFamily="18" charset="0"/>
                          <a:cs typeface="Calibri" panose="020F0502020204030204" pitchFamily="34" charset="0"/>
                        </a:rPr>
                        <a:t>Split Community Total: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07000"/>
                        </a:lnSpc>
                      </a:pPr>
                      <a:endParaRPr lang="en-US" sz="900" dirty="0">
                        <a:effectLst/>
                        <a:latin typeface="Calibri" panose="020F0502020204030204" pitchFamily="34" charset="0"/>
                        <a:cs typeface="Arial" panose="020B0604020202020204" pitchFamily="34" charset="0"/>
                      </a:endParaRPr>
                    </a:p>
                  </a:txBody>
                  <a:tcPr marL="39570" marR="395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6223021"/>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gridSpan="2">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$8,869K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60.4%</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$1,482K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$4,332K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$14,683K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5</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381823836"/>
                  </a:ext>
                </a:extLst>
              </a:tr>
            </a:tbl>
          </a:graphicData>
        </a:graphic>
      </p:graphicFrame>
      <p:pic>
        <p:nvPicPr>
          <p:cNvPr id="9" name="Picture 8"/>
          <p:cNvPicPr>
            <a:picLocks noChangeAspect="1"/>
          </p:cNvPicPr>
          <p:nvPr/>
        </p:nvPicPr>
        <p:blipFill>
          <a:blip r:embed="rId4"/>
          <a:stretch>
            <a:fillRect/>
          </a:stretch>
        </p:blipFill>
        <p:spPr>
          <a:xfrm>
            <a:off x="7753350" y="1112097"/>
            <a:ext cx="1200150" cy="866775"/>
          </a:xfrm>
          <a:prstGeom prst="rect">
            <a:avLst/>
          </a:prstGeom>
        </p:spPr>
      </p:pic>
      <p:pic>
        <p:nvPicPr>
          <p:cNvPr id="10" name="Picture 9"/>
          <p:cNvPicPr>
            <a:picLocks noChangeAspect="1"/>
          </p:cNvPicPr>
          <p:nvPr/>
        </p:nvPicPr>
        <p:blipFill>
          <a:blip r:embed="rId5"/>
          <a:stretch>
            <a:fillRect/>
          </a:stretch>
        </p:blipFill>
        <p:spPr>
          <a:xfrm>
            <a:off x="7562851" y="2059834"/>
            <a:ext cx="819150" cy="1190625"/>
          </a:xfrm>
          <a:prstGeom prst="rect">
            <a:avLst/>
          </a:prstGeom>
        </p:spPr>
      </p:pic>
      <p:pic>
        <p:nvPicPr>
          <p:cNvPr id="11" name="Picture 10"/>
          <p:cNvPicPr>
            <a:picLocks noChangeAspect="1"/>
          </p:cNvPicPr>
          <p:nvPr/>
        </p:nvPicPr>
        <p:blipFill>
          <a:blip r:embed="rId6"/>
          <a:stretch>
            <a:fillRect/>
          </a:stretch>
        </p:blipFill>
        <p:spPr>
          <a:xfrm>
            <a:off x="6934200" y="3317376"/>
            <a:ext cx="933450" cy="1181100"/>
          </a:xfrm>
          <a:prstGeom prst="rect">
            <a:avLst/>
          </a:prstGeom>
        </p:spPr>
      </p:pic>
      <p:pic>
        <p:nvPicPr>
          <p:cNvPr id="12" name="Picture 11"/>
          <p:cNvPicPr>
            <a:picLocks noChangeAspect="1"/>
          </p:cNvPicPr>
          <p:nvPr/>
        </p:nvPicPr>
        <p:blipFill>
          <a:blip r:embed="rId7"/>
          <a:stretch>
            <a:fillRect/>
          </a:stretch>
        </p:blipFill>
        <p:spPr>
          <a:xfrm>
            <a:off x="7991475" y="3317376"/>
            <a:ext cx="895350" cy="1190625"/>
          </a:xfrm>
          <a:prstGeom prst="rect">
            <a:avLst/>
          </a:prstGeom>
        </p:spPr>
      </p:pic>
      <p:pic>
        <p:nvPicPr>
          <p:cNvPr id="13" name="Picture 12"/>
          <p:cNvPicPr>
            <a:picLocks noChangeAspect="1"/>
          </p:cNvPicPr>
          <p:nvPr/>
        </p:nvPicPr>
        <p:blipFill>
          <a:blip r:embed="rId8"/>
          <a:stretch>
            <a:fillRect/>
          </a:stretch>
        </p:blipFill>
        <p:spPr>
          <a:xfrm>
            <a:off x="7477126" y="4660643"/>
            <a:ext cx="904875" cy="1085850"/>
          </a:xfrm>
          <a:prstGeom prst="rect">
            <a:avLst/>
          </a:prstGeom>
        </p:spPr>
      </p:pic>
      <p:sp>
        <p:nvSpPr>
          <p:cNvPr id="16" name="Rectangle 15"/>
          <p:cNvSpPr/>
          <p:nvPr/>
        </p:nvSpPr>
        <p:spPr>
          <a:xfrm>
            <a:off x="133349" y="6628476"/>
            <a:ext cx="6600827" cy="246221"/>
          </a:xfrm>
          <a:prstGeom prst="rect">
            <a:avLst/>
          </a:prstGeom>
        </p:spPr>
        <p:txBody>
          <a:bodyPr wrap="square">
            <a:spAutoFit/>
          </a:bodyPr>
          <a:lstStyle/>
          <a:p>
            <a:r>
              <a:rPr lang="en-US" sz="1000" baseline="30000" dirty="0">
                <a:latin typeface="Calibri" panose="020F0502020204030204" pitchFamily="34" charset="0"/>
                <a:ea typeface="Calibri" panose="020F0502020204030204" pitchFamily="34" charset="0"/>
                <a:cs typeface="Arial" panose="020B0604020202020204" pitchFamily="34" charset="0"/>
              </a:rPr>
              <a:t>1 </a:t>
            </a:r>
            <a:r>
              <a:rPr lang="en-US" sz="1000" dirty="0">
                <a:latin typeface="Calibri" panose="020F0502020204030204" pitchFamily="34" charset="0"/>
                <a:ea typeface="Calibri" panose="020F0502020204030204" pitchFamily="34" charset="0"/>
                <a:cs typeface="Arial" panose="020B0604020202020204" pitchFamily="34" charset="0"/>
              </a:rPr>
              <a:t>Group Rank on Community Type:  County, Unincorporated, Incorporated.  Table ranking by Region and not Statewide.</a:t>
            </a:r>
            <a:endParaRPr lang="en-US" sz="1000" dirty="0"/>
          </a:p>
        </p:txBody>
      </p:sp>
      <p:sp>
        <p:nvSpPr>
          <p:cNvPr id="17" name="TextBox 16"/>
          <p:cNvSpPr txBox="1"/>
          <p:nvPr/>
        </p:nvSpPr>
        <p:spPr>
          <a:xfrm>
            <a:off x="6844710" y="6024640"/>
            <a:ext cx="2362199" cy="461665"/>
          </a:xfrm>
          <a:prstGeom prst="rect">
            <a:avLst/>
          </a:prstGeom>
          <a:noFill/>
        </p:spPr>
        <p:txBody>
          <a:bodyPr wrap="square" rtlCol="0">
            <a:spAutoFit/>
          </a:bodyPr>
          <a:lstStyle/>
          <a:p>
            <a:r>
              <a:rPr lang="en-US" sz="1200" dirty="0">
                <a:hlinkClick r:id="rId9"/>
              </a:rPr>
              <a:t>Building Dollar Exposure Report:</a:t>
            </a:r>
            <a:r>
              <a:rPr lang="en-US" sz="1200" dirty="0"/>
              <a:t/>
            </a:r>
            <a:br>
              <a:rPr lang="en-US" sz="1200" dirty="0"/>
            </a:br>
            <a:r>
              <a:rPr lang="en-US" sz="1200" dirty="0"/>
              <a:t>Residential versus Non-Residential</a:t>
            </a:r>
          </a:p>
        </p:txBody>
      </p:sp>
    </p:spTree>
    <p:extLst>
      <p:ext uri="{BB962C8B-B14F-4D97-AF65-F5344CB8AC3E}">
        <p14:creationId xmlns:p14="http://schemas.microsoft.com/office/powerpoint/2010/main" val="32361363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51641" y="914400"/>
            <a:ext cx="7614909" cy="5858743"/>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Non-Residential </a:t>
            </a:r>
            <a:r>
              <a:rPr lang="en-US" dirty="0">
                <a:solidFill>
                  <a:schemeClr val="bg1"/>
                </a:solidFill>
                <a:latin typeface="Arial" panose="020B0604020202020204" pitchFamily="34" charset="0"/>
                <a:cs typeface="Arial" panose="020B0604020202020204" pitchFamily="34" charset="0"/>
              </a:rPr>
              <a:t>% of Building Stock</a:t>
            </a:r>
          </a:p>
        </p:txBody>
      </p:sp>
      <p:sp>
        <p:nvSpPr>
          <p:cNvPr id="16" name="Speech Bubble: Rectangle with Corners Rounded 14">
            <a:extLst>
              <a:ext uri="{FF2B5EF4-FFF2-40B4-BE49-F238E27FC236}">
                <a16:creationId xmlns:a16="http://schemas.microsoft.com/office/drawing/2014/main" id="{4B37CA18-9E82-4CA7-9304-3E6D44BDFDE5}"/>
              </a:ext>
            </a:extLst>
          </p:cNvPr>
          <p:cNvSpPr/>
          <p:nvPr/>
        </p:nvSpPr>
        <p:spPr>
          <a:xfrm flipH="1">
            <a:off x="849518" y="1007643"/>
            <a:ext cx="2565690" cy="1642312"/>
          </a:xfrm>
          <a:prstGeom prst="wedgeRoundRectCallout">
            <a:avLst>
              <a:gd name="adj1" fmla="val -20835"/>
              <a:gd name="adj2" fmla="val 4335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Majority of Building Stock is RESIDENTIAL. </a:t>
            </a:r>
            <a:r>
              <a:rPr lang="en-US" sz="1400" dirty="0" smtClean="0">
                <a:solidFill>
                  <a:schemeClr val="bg1"/>
                </a:solidFill>
              </a:rPr>
              <a:t>Incorporated Places typically have high non-residential building counts than Unincorporated Areas.</a:t>
            </a:r>
            <a:endParaRPr lang="en-US" sz="1400" dirty="0">
              <a:solidFill>
                <a:srgbClr val="FFFF00"/>
              </a:solidFill>
            </a:endParaRPr>
          </a:p>
        </p:txBody>
      </p:sp>
      <p:sp>
        <p:nvSpPr>
          <p:cNvPr id="2" name="TextBox 1">
            <a:extLst>
              <a:ext uri="{FF2B5EF4-FFF2-40B4-BE49-F238E27FC236}">
                <a16:creationId xmlns:a16="http://schemas.microsoft.com/office/drawing/2014/main" id="{3D98472E-7FF8-491D-8288-787D279DD897}"/>
              </a:ext>
            </a:extLst>
          </p:cNvPr>
          <p:cNvSpPr txBox="1"/>
          <p:nvPr/>
        </p:nvSpPr>
        <p:spPr>
          <a:xfrm>
            <a:off x="849518" y="6170482"/>
            <a:ext cx="817686"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33295730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16580" y="1019503"/>
            <a:ext cx="7497101" cy="5776924"/>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latin typeface="Arial" panose="020B0604020202020204" pitchFamily="34" charset="0"/>
                <a:cs typeface="Arial" panose="020B0604020202020204" pitchFamily="34" charset="0"/>
              </a:rPr>
              <a:t>Non-Residential Value ($) of </a:t>
            </a:r>
            <a:r>
              <a:rPr lang="en-US" sz="3600" dirty="0">
                <a:solidFill>
                  <a:schemeClr val="bg1"/>
                </a:solidFill>
                <a:latin typeface="Arial" panose="020B0604020202020204" pitchFamily="34" charset="0"/>
                <a:cs typeface="Arial" panose="020B0604020202020204" pitchFamily="34" charset="0"/>
              </a:rPr>
              <a:t>Building Stock</a:t>
            </a:r>
          </a:p>
        </p:txBody>
      </p:sp>
      <p:sp>
        <p:nvSpPr>
          <p:cNvPr id="16" name="Speech Bubble: Rectangle with Corners Rounded 14">
            <a:extLst>
              <a:ext uri="{FF2B5EF4-FFF2-40B4-BE49-F238E27FC236}">
                <a16:creationId xmlns:a16="http://schemas.microsoft.com/office/drawing/2014/main" id="{4B37CA18-9E82-4CA7-9304-3E6D44BDFDE5}"/>
              </a:ext>
            </a:extLst>
          </p:cNvPr>
          <p:cNvSpPr/>
          <p:nvPr/>
        </p:nvSpPr>
        <p:spPr>
          <a:xfrm flipH="1">
            <a:off x="934229" y="1162549"/>
            <a:ext cx="2558373" cy="1404770"/>
          </a:xfrm>
          <a:prstGeom prst="wedgeRoundRectCallout">
            <a:avLst>
              <a:gd name="adj1" fmla="val -20835"/>
              <a:gd name="adj2" fmla="val 4335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Monongalia, Preston, and Mineral Unincorporated Areas </a:t>
            </a:r>
            <a:r>
              <a:rPr lang="en-US" sz="1400" dirty="0" smtClean="0">
                <a:solidFill>
                  <a:schemeClr val="bg1"/>
                </a:solidFill>
              </a:rPr>
              <a:t>have utilities and military complexes of high value that significantly increases total non-residential values</a:t>
            </a:r>
            <a:endParaRPr lang="en-US" sz="1400" dirty="0">
              <a:solidFill>
                <a:srgbClr val="FFFF00"/>
              </a:solidFill>
            </a:endParaRPr>
          </a:p>
        </p:txBody>
      </p:sp>
      <p:sp>
        <p:nvSpPr>
          <p:cNvPr id="2" name="TextBox 1">
            <a:extLst>
              <a:ext uri="{FF2B5EF4-FFF2-40B4-BE49-F238E27FC236}">
                <a16:creationId xmlns:a16="http://schemas.microsoft.com/office/drawing/2014/main" id="{3D98472E-7FF8-491D-8288-787D279DD897}"/>
              </a:ext>
            </a:extLst>
          </p:cNvPr>
          <p:cNvSpPr txBox="1"/>
          <p:nvPr/>
        </p:nvSpPr>
        <p:spPr>
          <a:xfrm>
            <a:off x="1039333" y="6235892"/>
            <a:ext cx="817686"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14891625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Non-Residential Building Exposure</a:t>
            </a:r>
          </a:p>
        </p:txBody>
      </p:sp>
      <p:pic>
        <p:nvPicPr>
          <p:cNvPr id="3" name="Picture 2"/>
          <p:cNvPicPr>
            <a:picLocks noChangeAspect="1"/>
          </p:cNvPicPr>
          <p:nvPr/>
        </p:nvPicPr>
        <p:blipFill>
          <a:blip r:embed="rId3"/>
          <a:stretch>
            <a:fillRect/>
          </a:stretch>
        </p:blipFill>
        <p:spPr>
          <a:xfrm>
            <a:off x="1467307" y="914400"/>
            <a:ext cx="7561551" cy="5815454"/>
          </a:xfrm>
          <a:prstGeom prst="rect">
            <a:avLst/>
          </a:prstGeom>
        </p:spPr>
      </p:pic>
      <p:sp>
        <p:nvSpPr>
          <p:cNvPr id="4" name="TextBox 3"/>
          <p:cNvSpPr txBox="1"/>
          <p:nvPr/>
        </p:nvSpPr>
        <p:spPr>
          <a:xfrm>
            <a:off x="3231453" y="6299245"/>
            <a:ext cx="801544" cy="261610"/>
          </a:xfrm>
          <a:prstGeom prst="rect">
            <a:avLst/>
          </a:prstGeom>
          <a:noFill/>
        </p:spPr>
        <p:txBody>
          <a:bodyPr wrap="square" rtlCol="0">
            <a:spAutoFit/>
          </a:bodyPr>
          <a:lstStyle/>
          <a:p>
            <a:r>
              <a:rPr lang="en-US" sz="1050" dirty="0">
                <a:hlinkClick r:id="rId4"/>
              </a:rPr>
              <a:t>PDF Map</a:t>
            </a:r>
            <a:endParaRPr lang="en-US" sz="1050" dirty="0"/>
          </a:p>
        </p:txBody>
      </p:sp>
      <p:sp>
        <p:nvSpPr>
          <p:cNvPr id="6" name="Speech Bubble: Rectangle with Corners Rounded 14">
            <a:extLst>
              <a:ext uri="{FF2B5EF4-FFF2-40B4-BE49-F238E27FC236}">
                <a16:creationId xmlns:a16="http://schemas.microsoft.com/office/drawing/2014/main" id="{0ED1C770-B1D6-4603-BB25-A749DDCA06CF}"/>
              </a:ext>
            </a:extLst>
          </p:cNvPr>
          <p:cNvSpPr/>
          <p:nvPr/>
        </p:nvSpPr>
        <p:spPr>
          <a:xfrm flipH="1">
            <a:off x="66675" y="5476352"/>
            <a:ext cx="2565690" cy="1099892"/>
          </a:xfrm>
          <a:prstGeom prst="wedgeRoundRectCallout">
            <a:avLst>
              <a:gd name="adj1" fmla="val -110131"/>
              <a:gd name="adj2" fmla="val -47790"/>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Top non-residential structure in the 1%-annual-chance floodplain with the highest building value for REGION 4 is the </a:t>
            </a:r>
            <a:r>
              <a:rPr lang="en-US" sz="1100" b="1" dirty="0">
                <a:solidFill>
                  <a:srgbClr val="FFFF00"/>
                </a:solidFill>
              </a:rPr>
              <a:t>Ronceverte Wastewater Treatment Plant ($24M) </a:t>
            </a:r>
            <a:endParaRPr lang="en-US" sz="1100" dirty="0">
              <a:solidFill>
                <a:srgbClr val="FFFF00"/>
              </a:solidFill>
            </a:endParaRPr>
          </a:p>
        </p:txBody>
      </p:sp>
    </p:spTree>
    <p:extLst>
      <p:ext uri="{BB962C8B-B14F-4D97-AF65-F5344CB8AC3E}">
        <p14:creationId xmlns:p14="http://schemas.microsoft.com/office/powerpoint/2010/main" val="2144693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Flood Risk Assessment</a:t>
            </a:r>
          </a:p>
        </p:txBody>
      </p:sp>
      <p:sp>
        <p:nvSpPr>
          <p:cNvPr id="3" name="TextBox 2"/>
          <p:cNvSpPr txBox="1"/>
          <p:nvPr/>
        </p:nvSpPr>
        <p:spPr>
          <a:xfrm>
            <a:off x="655290" y="1005607"/>
            <a:ext cx="7747929" cy="1323439"/>
          </a:xfrm>
          <a:prstGeom prst="rect">
            <a:avLst/>
          </a:prstGeom>
          <a:solidFill>
            <a:schemeClr val="tx2">
              <a:lumMod val="20000"/>
              <a:lumOff val="80000"/>
            </a:schemeClr>
          </a:solidFill>
        </p:spPr>
        <p:txBody>
          <a:bodyPr wrap="square" rtlCol="0">
            <a:spAutoFit/>
          </a:bodyPr>
          <a:lstStyle/>
          <a:p>
            <a:pPr algn="ctr"/>
            <a:r>
              <a:rPr lang="en-US" sz="4000" b="1" dirty="0" smtClean="0">
                <a:solidFill>
                  <a:schemeClr val="accent1">
                    <a:lumMod val="50000"/>
                  </a:schemeClr>
                </a:solidFill>
                <a:latin typeface="Arial" panose="020B0604020202020204" pitchFamily="34" charset="0"/>
                <a:cs typeface="Arial" panose="020B0604020202020204" pitchFamily="34" charset="0"/>
              </a:rPr>
              <a:t>Detailed Floodplain</a:t>
            </a:r>
            <a:br>
              <a:rPr lang="en-US" sz="4000" b="1" dirty="0" smtClean="0">
                <a:solidFill>
                  <a:schemeClr val="accent1">
                    <a:lumMod val="50000"/>
                  </a:schemeClr>
                </a:solidFill>
                <a:latin typeface="Arial" panose="020B0604020202020204" pitchFamily="34" charset="0"/>
                <a:cs typeface="Arial" panose="020B0604020202020204" pitchFamily="34" charset="0"/>
              </a:rPr>
            </a:br>
            <a:r>
              <a:rPr lang="en-US" sz="4000" b="1" dirty="0" smtClean="0">
                <a:solidFill>
                  <a:schemeClr val="accent1">
                    <a:lumMod val="50000"/>
                  </a:schemeClr>
                </a:solidFill>
                <a:latin typeface="Arial" panose="020B0604020202020204" pitchFamily="34" charset="0"/>
                <a:cs typeface="Arial" panose="020B0604020202020204" pitchFamily="34" charset="0"/>
              </a:rPr>
              <a:t> Building Inventory</a:t>
            </a:r>
            <a:endParaRPr lang="en-US" sz="2000" dirty="0">
              <a:latin typeface="Arial" panose="020B0604020202020204" pitchFamily="34" charset="0"/>
              <a:cs typeface="Arial" panose="020B0604020202020204" pitchFamily="34" charset="0"/>
            </a:endParaRPr>
          </a:p>
        </p:txBody>
      </p:sp>
      <p:sp>
        <p:nvSpPr>
          <p:cNvPr id="4" name="TextBox 3"/>
          <p:cNvSpPr txBox="1"/>
          <p:nvPr/>
        </p:nvSpPr>
        <p:spPr>
          <a:xfrm>
            <a:off x="655289" y="2420253"/>
            <a:ext cx="6280531" cy="4370427"/>
          </a:xfrm>
          <a:prstGeom prst="rect">
            <a:avLst/>
          </a:prstGeom>
          <a:noFill/>
        </p:spPr>
        <p:txBody>
          <a:bodyPr wrap="square" rtlCol="0">
            <a:spAutoFit/>
          </a:bodyPr>
          <a:lstStyle/>
          <a:p>
            <a:pPr marL="285750" indent="-285750">
              <a:buFont typeface="Wingdings" panose="05000000000000000000" pitchFamily="2" charset="2"/>
              <a:buChar char="§"/>
            </a:pPr>
            <a:r>
              <a:rPr lang="en-US" sz="2000" b="1" dirty="0">
                <a:solidFill>
                  <a:schemeClr val="tx2">
                    <a:lumMod val="50000"/>
                  </a:schemeClr>
                </a:solidFill>
              </a:rPr>
              <a:t>Building Inventory Objectives</a:t>
            </a:r>
          </a:p>
          <a:p>
            <a:pPr marL="742950" lvl="1" indent="-285750">
              <a:buFont typeface="Arial" panose="020B0604020202020204" pitchFamily="34" charset="0"/>
              <a:buChar char="•"/>
            </a:pPr>
            <a:r>
              <a:rPr lang="en-US" dirty="0">
                <a:solidFill>
                  <a:schemeClr val="tx2">
                    <a:lumMod val="50000"/>
                  </a:schemeClr>
                </a:solidFill>
              </a:rPr>
              <a:t>Identify Primary Structures points</a:t>
            </a:r>
          </a:p>
          <a:p>
            <a:pPr marL="742950" lvl="1" indent="-285750">
              <a:buFont typeface="Arial" panose="020B0604020202020204" pitchFamily="34" charset="0"/>
              <a:buChar char="•"/>
            </a:pPr>
            <a:r>
              <a:rPr lang="en-US" dirty="0">
                <a:solidFill>
                  <a:schemeClr val="tx2">
                    <a:lumMod val="50000"/>
                  </a:schemeClr>
                </a:solidFill>
              </a:rPr>
              <a:t>Verify Building Identification</a:t>
            </a:r>
          </a:p>
          <a:p>
            <a:pPr marL="1200150" lvl="2" indent="-285750">
              <a:buFont typeface="Courier New" panose="02070309020205020404" pitchFamily="49" charset="0"/>
              <a:buChar char="o"/>
            </a:pPr>
            <a:r>
              <a:rPr lang="en-US" sz="1600" dirty="0">
                <a:solidFill>
                  <a:schemeClr val="tx2">
                    <a:lumMod val="50000"/>
                  </a:schemeClr>
                </a:solidFill>
              </a:rPr>
              <a:t>E-911 Address</a:t>
            </a:r>
          </a:p>
          <a:p>
            <a:pPr marL="1200150" lvl="2" indent="-285750">
              <a:buFont typeface="Courier New" panose="02070309020205020404" pitchFamily="49" charset="0"/>
              <a:buChar char="o"/>
            </a:pPr>
            <a:r>
              <a:rPr lang="en-US" sz="1600" dirty="0">
                <a:solidFill>
                  <a:schemeClr val="tx2">
                    <a:lumMod val="50000"/>
                  </a:schemeClr>
                </a:solidFill>
              </a:rPr>
              <a:t>Parcel geometry and assessment record</a:t>
            </a:r>
          </a:p>
          <a:p>
            <a:pPr marL="1200150" lvl="2" indent="-285750">
              <a:buFont typeface="Courier New" panose="02070309020205020404" pitchFamily="49" charset="0"/>
              <a:buChar char="o"/>
            </a:pPr>
            <a:r>
              <a:rPr lang="en-US" sz="1600" dirty="0">
                <a:solidFill>
                  <a:schemeClr val="tx2">
                    <a:lumMod val="50000"/>
                  </a:schemeClr>
                </a:solidFill>
              </a:rPr>
              <a:t>Aerial and </a:t>
            </a:r>
            <a:r>
              <a:rPr lang="en-US" sz="1600" dirty="0" err="1">
                <a:solidFill>
                  <a:schemeClr val="tx2">
                    <a:lumMod val="50000"/>
                  </a:schemeClr>
                </a:solidFill>
              </a:rPr>
              <a:t>StreetView</a:t>
            </a:r>
            <a:r>
              <a:rPr lang="en-US" sz="1600" dirty="0">
                <a:solidFill>
                  <a:schemeClr val="tx2">
                    <a:lumMod val="50000"/>
                  </a:schemeClr>
                </a:solidFill>
              </a:rPr>
              <a:t> Images</a:t>
            </a:r>
          </a:p>
          <a:p>
            <a:pPr marL="1200150" lvl="2" indent="-285750">
              <a:buFont typeface="Courier New" panose="02070309020205020404" pitchFamily="49" charset="0"/>
              <a:buChar char="o"/>
            </a:pPr>
            <a:r>
              <a:rPr lang="en-US" sz="1600" dirty="0">
                <a:solidFill>
                  <a:schemeClr val="tx2">
                    <a:lumMod val="50000"/>
                  </a:schemeClr>
                </a:solidFill>
              </a:rPr>
              <a:t>Building Sketches (parcel assessment record)</a:t>
            </a:r>
            <a:endParaRPr lang="en-US" dirty="0">
              <a:solidFill>
                <a:schemeClr val="tx2">
                  <a:lumMod val="50000"/>
                </a:schemeClr>
              </a:solidFill>
            </a:endParaRPr>
          </a:p>
          <a:p>
            <a:pPr marL="742950" lvl="1" indent="-285750">
              <a:buFont typeface="Arial" panose="020B0604020202020204" pitchFamily="34" charset="0"/>
              <a:buChar char="•"/>
            </a:pPr>
            <a:r>
              <a:rPr lang="en-US" dirty="0">
                <a:solidFill>
                  <a:schemeClr val="tx2">
                    <a:lumMod val="50000"/>
                  </a:schemeClr>
                </a:solidFill>
              </a:rPr>
              <a:t>Determine Building Characteristics </a:t>
            </a:r>
            <a:r>
              <a:rPr lang="en-US" dirty="0">
                <a:solidFill>
                  <a:schemeClr val="bg1">
                    <a:lumMod val="50000"/>
                  </a:schemeClr>
                </a:solidFill>
              </a:rPr>
              <a:t>(Occupancy Class, Cost, Basement, Foundation Type, Stories, Area, etc.)</a:t>
            </a:r>
          </a:p>
          <a:p>
            <a:pPr marL="1200150" lvl="2" indent="-285750">
              <a:buFont typeface="Courier New" panose="02070309020205020404" pitchFamily="49" charset="0"/>
              <a:buChar char="o"/>
            </a:pPr>
            <a:r>
              <a:rPr lang="en-US" sz="1600" dirty="0">
                <a:solidFill>
                  <a:schemeClr val="tx2">
                    <a:lumMod val="50000"/>
                  </a:schemeClr>
                </a:solidFill>
              </a:rPr>
              <a:t>Default Characteristics derived from Assessment Records</a:t>
            </a:r>
          </a:p>
          <a:p>
            <a:pPr marL="1200150" lvl="2" indent="-285750">
              <a:buFont typeface="Courier New" panose="02070309020205020404" pitchFamily="49" charset="0"/>
              <a:buChar char="o"/>
            </a:pPr>
            <a:r>
              <a:rPr lang="en-US" sz="1600" dirty="0">
                <a:solidFill>
                  <a:schemeClr val="tx2">
                    <a:lumMod val="50000"/>
                  </a:schemeClr>
                </a:solidFill>
              </a:rPr>
              <a:t>Overriding Modified Building Characteristics from user-defined values</a:t>
            </a:r>
          </a:p>
          <a:p>
            <a:pPr marL="742950" lvl="1" indent="-285750">
              <a:buFont typeface="Arial" panose="020B0604020202020204" pitchFamily="34" charset="0"/>
              <a:buChar char="•"/>
            </a:pPr>
            <a:r>
              <a:rPr lang="en-US" dirty="0">
                <a:solidFill>
                  <a:schemeClr val="tx2">
                    <a:lumMod val="50000"/>
                  </a:schemeClr>
                </a:solidFill>
              </a:rPr>
              <a:t>Ensure Building Point in most Restrictive Flood Zone</a:t>
            </a:r>
          </a:p>
          <a:p>
            <a:pPr marL="742950" lvl="1" indent="-285750">
              <a:buFont typeface="Arial" panose="020B0604020202020204" pitchFamily="34" charset="0"/>
              <a:buChar char="•"/>
            </a:pPr>
            <a:r>
              <a:rPr lang="en-US" dirty="0">
                <a:solidFill>
                  <a:schemeClr val="tx2">
                    <a:lumMod val="50000"/>
                  </a:schemeClr>
                </a:solidFill>
              </a:rPr>
              <a:t>Iterative Process and QC </a:t>
            </a:r>
            <a:r>
              <a:rPr lang="en-US" dirty="0" smtClean="0">
                <a:solidFill>
                  <a:schemeClr val="tx2">
                    <a:lumMod val="50000"/>
                  </a:schemeClr>
                </a:solidFill>
              </a:rPr>
              <a:t>Checks to </a:t>
            </a:r>
            <a:r>
              <a:rPr lang="en-US" dirty="0">
                <a:solidFill>
                  <a:schemeClr val="tx2">
                    <a:lumMod val="50000"/>
                  </a:schemeClr>
                </a:solidFill>
              </a:rPr>
              <a:t>make </a:t>
            </a:r>
            <a:r>
              <a:rPr lang="en-US" u="sng" dirty="0">
                <a:solidFill>
                  <a:schemeClr val="tx2">
                    <a:lumMod val="50000"/>
                  </a:schemeClr>
                </a:solidFill>
              </a:rPr>
              <a:t>more accurate</a:t>
            </a:r>
          </a:p>
          <a:p>
            <a:pPr marL="742950" lvl="1" indent="-285750">
              <a:buFont typeface="Arial" panose="020B0604020202020204" pitchFamily="34" charset="0"/>
              <a:buChar char="•"/>
            </a:pPr>
            <a:endParaRPr lang="en-US" dirty="0">
              <a:solidFill>
                <a:schemeClr val="tx2">
                  <a:lumMod val="50000"/>
                </a:schemeClr>
              </a:solidFill>
            </a:endParaRPr>
          </a:p>
          <a:p>
            <a:pPr marL="285750" indent="-285750">
              <a:buFont typeface="Wingdings" panose="05000000000000000000" pitchFamily="2" charset="2"/>
              <a:buChar char="§"/>
            </a:pPr>
            <a:r>
              <a:rPr lang="en-US" sz="2000" b="1" dirty="0">
                <a:solidFill>
                  <a:schemeClr val="tx2">
                    <a:lumMod val="50000"/>
                  </a:schemeClr>
                </a:solidFill>
              </a:rPr>
              <a:t>Record Data Issues and Data Gaps</a:t>
            </a:r>
          </a:p>
        </p:txBody>
      </p:sp>
      <p:grpSp>
        <p:nvGrpSpPr>
          <p:cNvPr id="9" name="Group 8"/>
          <p:cNvGrpSpPr/>
          <p:nvPr/>
        </p:nvGrpSpPr>
        <p:grpSpPr>
          <a:xfrm>
            <a:off x="6755831" y="2772024"/>
            <a:ext cx="1833442" cy="1833442"/>
            <a:chOff x="3232329" y="-39171"/>
            <a:chExt cx="1833442" cy="1833442"/>
          </a:xfrm>
        </p:grpSpPr>
        <p:sp>
          <p:nvSpPr>
            <p:cNvPr id="10" name="Oval 9"/>
            <p:cNvSpPr/>
            <p:nvPr/>
          </p:nvSpPr>
          <p:spPr>
            <a:xfrm>
              <a:off x="3232329" y="-39171"/>
              <a:ext cx="1833442" cy="1833442"/>
            </a:xfrm>
            <a:prstGeom prst="ellips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1" name="Oval 4"/>
            <p:cNvSpPr txBox="1"/>
            <p:nvPr/>
          </p:nvSpPr>
          <p:spPr>
            <a:xfrm>
              <a:off x="3500830" y="229330"/>
              <a:ext cx="1296440" cy="1296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
              </a:r>
              <a:br>
                <a:rPr lang="en-US" sz="1400" b="1" kern="1200" dirty="0"/>
              </a:br>
              <a:r>
                <a:rPr lang="en-US" sz="1400" b="1" kern="1200" dirty="0"/>
                <a:t/>
              </a:r>
              <a:br>
                <a:rPr lang="en-US" sz="1400" b="1" kern="1200" dirty="0"/>
              </a:br>
              <a:r>
                <a:rPr lang="en-US" sz="1400" b="1" kern="1200" dirty="0"/>
                <a:t/>
              </a:r>
              <a:br>
                <a:rPr lang="en-US" sz="1400" b="1" kern="1200" dirty="0"/>
              </a:br>
              <a:r>
                <a:rPr lang="en-US" sz="1400" b="1" kern="1200" dirty="0"/>
                <a:t/>
              </a:r>
              <a:br>
                <a:rPr lang="en-US" sz="1400" b="1" kern="1200" dirty="0"/>
              </a:br>
              <a:r>
                <a:rPr lang="en-US" sz="1400" b="1" kern="1200" dirty="0"/>
                <a:t>BUILDING INVENTORY</a:t>
              </a:r>
              <a:endParaRPr lang="en-US" sz="1400" b="1" u="sng" kern="1200" dirty="0"/>
            </a:p>
            <a:p>
              <a:pPr lvl="0" algn="ctr" defTabSz="622300">
                <a:lnSpc>
                  <a:spcPct val="90000"/>
                </a:lnSpc>
                <a:spcBef>
                  <a:spcPct val="0"/>
                </a:spcBef>
                <a:spcAft>
                  <a:spcPct val="35000"/>
                </a:spcAft>
              </a:pPr>
              <a:r>
                <a:rPr lang="en-US" sz="1000" b="0" kern="1200" dirty="0"/>
                <a:t>Primary Building</a:t>
              </a:r>
              <a:br>
                <a:rPr lang="en-US" sz="1000" b="0" kern="1200" dirty="0"/>
              </a:br>
              <a:r>
                <a:rPr lang="en-US" sz="1000" b="0" kern="1200" dirty="0"/>
                <a:t> Identification &amp;</a:t>
              </a:r>
              <a:br>
                <a:rPr lang="en-US" sz="1000" b="0" kern="1200" dirty="0"/>
              </a:br>
              <a:r>
                <a:rPr lang="en-US" sz="1000" b="0" kern="1200" dirty="0"/>
                <a:t>Hazus Attributes</a:t>
              </a:r>
              <a:br>
                <a:rPr lang="en-US" sz="1000" b="0" kern="1200" dirty="0"/>
              </a:br>
              <a:r>
                <a:rPr lang="en-US" sz="1000" b="0" kern="1200" dirty="0"/>
                <a:t/>
              </a:r>
              <a:br>
                <a:rPr lang="en-US" sz="1000" b="0" kern="1200" dirty="0"/>
              </a:br>
              <a:r>
                <a:rPr lang="en-US" sz="1000" b="0" kern="1200" dirty="0"/>
                <a:t>Essential Facilities &amp; Community Assets</a:t>
              </a:r>
              <a:r>
                <a:rPr lang="en-US" sz="1050" b="0" kern="1200" dirty="0"/>
                <a:t/>
              </a:r>
              <a:br>
                <a:rPr lang="en-US" sz="1050" b="0" kern="1200" dirty="0"/>
              </a:br>
              <a:r>
                <a:rPr lang="en-US" sz="1100" b="0" kern="1200" dirty="0"/>
                <a:t/>
              </a:r>
              <a:br>
                <a:rPr lang="en-US" sz="1100" b="0" kern="1200" dirty="0"/>
              </a:br>
              <a:r>
                <a:rPr lang="en-US" sz="1100" b="0" kern="1200" dirty="0"/>
                <a:t/>
              </a:r>
              <a:br>
                <a:rPr lang="en-US" sz="1100" b="0" kern="1200" dirty="0"/>
              </a:br>
              <a:r>
                <a:rPr lang="en-US" sz="1100" b="0" i="1" kern="1200" dirty="0"/>
                <a:t/>
              </a:r>
              <a:br>
                <a:rPr lang="en-US" sz="1100" b="0" i="1" kern="1200" dirty="0"/>
              </a:br>
              <a:endParaRPr lang="en-US" sz="1100" b="0" kern="1200" dirty="0"/>
            </a:p>
          </p:txBody>
        </p:sp>
      </p:grpSp>
      <p:sp>
        <p:nvSpPr>
          <p:cNvPr id="15" name="TextBox 14"/>
          <p:cNvSpPr txBox="1"/>
          <p:nvPr/>
        </p:nvSpPr>
        <p:spPr>
          <a:xfrm>
            <a:off x="7556848" y="2838965"/>
            <a:ext cx="231408" cy="276999"/>
          </a:xfrm>
          <a:prstGeom prst="rect">
            <a:avLst/>
          </a:prstGeom>
          <a:solidFill>
            <a:schemeClr val="tx1"/>
          </a:solidFill>
        </p:spPr>
        <p:txBody>
          <a:bodyPr wrap="square" rtlCol="0">
            <a:spAutoFit/>
          </a:bodyPr>
          <a:lstStyle/>
          <a:p>
            <a:pPr algn="ctr"/>
            <a:r>
              <a:rPr lang="en-US" sz="1200" b="1" dirty="0">
                <a:solidFill>
                  <a:schemeClr val="bg1"/>
                </a:solidFill>
              </a:rPr>
              <a:t>1</a:t>
            </a:r>
          </a:p>
        </p:txBody>
      </p:sp>
    </p:spTree>
    <p:extLst>
      <p:ext uri="{BB962C8B-B14F-4D97-AF65-F5344CB8AC3E}">
        <p14:creationId xmlns:p14="http://schemas.microsoft.com/office/powerpoint/2010/main" val="18736904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E5ACC0-32DB-4014-904D-4BB152AA30F5}"/>
              </a:ext>
            </a:extLst>
          </p:cNvPr>
          <p:cNvPicPr>
            <a:picLocks noChangeAspect="1"/>
          </p:cNvPicPr>
          <p:nvPr/>
        </p:nvPicPr>
        <p:blipFill>
          <a:blip r:embed="rId3"/>
          <a:stretch>
            <a:fillRect/>
          </a:stretch>
        </p:blipFill>
        <p:spPr>
          <a:xfrm>
            <a:off x="906362" y="953728"/>
            <a:ext cx="7598541" cy="5826494"/>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Non-Residential Utilities</a:t>
            </a:r>
          </a:p>
        </p:txBody>
      </p:sp>
      <p:sp>
        <p:nvSpPr>
          <p:cNvPr id="6" name="Speech Bubble: Rectangle with Corners Rounded 14">
            <a:extLst>
              <a:ext uri="{FF2B5EF4-FFF2-40B4-BE49-F238E27FC236}">
                <a16:creationId xmlns:a16="http://schemas.microsoft.com/office/drawing/2014/main" id="{0ED1C770-B1D6-4603-BB25-A749DDCA06CF}"/>
              </a:ext>
            </a:extLst>
          </p:cNvPr>
          <p:cNvSpPr/>
          <p:nvPr/>
        </p:nvSpPr>
        <p:spPr>
          <a:xfrm flipH="1">
            <a:off x="381305" y="1408824"/>
            <a:ext cx="2565690" cy="1099892"/>
          </a:xfrm>
          <a:prstGeom prst="wedgeRoundRectCallout">
            <a:avLst>
              <a:gd name="adj1" fmla="val -48427"/>
              <a:gd name="adj2" fmla="val 112192"/>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Utility structures have some of the highest building values in the State</a:t>
            </a:r>
            <a:endParaRPr lang="en-US" sz="1600" dirty="0">
              <a:solidFill>
                <a:srgbClr val="FFFF00"/>
              </a:solidFill>
            </a:endParaRPr>
          </a:p>
        </p:txBody>
      </p:sp>
      <p:sp>
        <p:nvSpPr>
          <p:cNvPr id="8" name="TextBox 7">
            <a:extLst>
              <a:ext uri="{FF2B5EF4-FFF2-40B4-BE49-F238E27FC236}">
                <a16:creationId xmlns:a16="http://schemas.microsoft.com/office/drawing/2014/main" id="{0779FB47-AF62-4EE1-BB47-E83C6D4952EF}"/>
              </a:ext>
            </a:extLst>
          </p:cNvPr>
          <p:cNvSpPr txBox="1"/>
          <p:nvPr/>
        </p:nvSpPr>
        <p:spPr>
          <a:xfrm>
            <a:off x="1063869" y="6180964"/>
            <a:ext cx="1011115" cy="261610"/>
          </a:xfrm>
          <a:prstGeom prst="rect">
            <a:avLst/>
          </a:prstGeom>
          <a:noFill/>
        </p:spPr>
        <p:txBody>
          <a:bodyPr wrap="square">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36068707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R4 Non-Residential: High Bldg. Values </a:t>
            </a:r>
          </a:p>
        </p:txBody>
      </p:sp>
      <p:sp>
        <p:nvSpPr>
          <p:cNvPr id="14" name="Rectangle 3"/>
          <p:cNvSpPr>
            <a:spLocks noChangeArrowheads="1"/>
          </p:cNvSpPr>
          <p:nvPr/>
        </p:nvSpPr>
        <p:spPr bwMode="auto">
          <a:xfrm>
            <a:off x="492285" y="4259537"/>
            <a:ext cx="72636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indent="-171450">
              <a:buFont typeface="Arial" panose="020B0604020202020204" pitchFamily="34" charset="0"/>
              <a:buChar char="•"/>
            </a:pPr>
            <a:r>
              <a:rPr lang="en-US" sz="900" dirty="0" smtClean="0"/>
              <a:t>Unincorporated   </a:t>
            </a:r>
            <a:r>
              <a:rPr lang="en-US" sz="900" dirty="0"/>
              <a:t>** Split Community</a:t>
            </a:r>
            <a:br>
              <a:rPr lang="en-US" sz="900" dirty="0"/>
            </a:br>
            <a:r>
              <a:rPr lang="en-US" sz="900" dirty="0"/>
              <a:t>Region 4:  Tabular Building-Level Report Link:  </a:t>
            </a:r>
            <a:r>
              <a:rPr lang="en-US" sz="900" dirty="0">
                <a:hlinkClick r:id="rId3"/>
              </a:rPr>
              <a:t>https://data.wvgis.wvu.edu/pub/RA/State/BL/BLRA/R4_BLRA_Full_List</a:t>
            </a:r>
            <a:r>
              <a:rPr lang="en-US" sz="900" dirty="0" smtClean="0">
                <a:hlinkClick r:id="rId3"/>
              </a:rPr>
              <a:t>/</a:t>
            </a:r>
            <a:r>
              <a:rPr lang="en-US" sz="900" u="sng" dirty="0"/>
              <a:t/>
            </a:r>
            <a:br>
              <a:rPr lang="en-US" sz="900" u="sng" dirty="0"/>
            </a:br>
            <a:r>
              <a:rPr lang="en-US" sz="900" dirty="0"/>
              <a:t>Region 4:  Top 10% Data Extract of High Building Dollar Exposure: </a:t>
            </a:r>
            <a:r>
              <a:rPr lang="en-US" sz="900" u="sng" dirty="0">
                <a:hlinkClick r:id="rId4"/>
              </a:rPr>
              <a:t>https://data.wvgis.wvu.edu/pub/RA/State/BL/Extract/HighBldgValue/</a:t>
            </a:r>
            <a:r>
              <a:rPr lang="en-US" sz="900" dirty="0"/>
              <a:t/>
            </a:r>
            <a:br>
              <a:rPr lang="en-US" sz="900" dirty="0"/>
            </a:br>
            <a:r>
              <a:rPr lang="en-US" sz="900" dirty="0"/>
              <a:t>State Top 100: Building Exposure:  </a:t>
            </a:r>
            <a:r>
              <a:rPr lang="en-US" sz="900" u="sng" dirty="0">
                <a:hlinkClick r:id="rId5"/>
              </a:rPr>
              <a:t>https://data.wvgis.wvu.edu/pub/RA/State/BL/Top-List/Top100/</a:t>
            </a:r>
            <a:endParaRPr lang="en-US" sz="900" dirty="0"/>
          </a:p>
        </p:txBody>
      </p:sp>
      <p:graphicFrame>
        <p:nvGraphicFramePr>
          <p:cNvPr id="4" name="Table 3"/>
          <p:cNvGraphicFramePr>
            <a:graphicFrameLocks noGrp="1"/>
          </p:cNvGraphicFramePr>
          <p:nvPr/>
        </p:nvGraphicFramePr>
        <p:xfrm>
          <a:off x="492285" y="1635375"/>
          <a:ext cx="8291496" cy="2556253"/>
        </p:xfrm>
        <a:graphic>
          <a:graphicData uri="http://schemas.openxmlformats.org/drawingml/2006/table">
            <a:tbl>
              <a:tblPr firstRow="1" firstCol="1" bandRow="1"/>
              <a:tblGrid>
                <a:gridCol w="1517707">
                  <a:extLst>
                    <a:ext uri="{9D8B030D-6E8A-4147-A177-3AD203B41FA5}">
                      <a16:colId xmlns:a16="http://schemas.microsoft.com/office/drawing/2014/main" val="207545916"/>
                    </a:ext>
                  </a:extLst>
                </a:gridCol>
                <a:gridCol w="806001">
                  <a:extLst>
                    <a:ext uri="{9D8B030D-6E8A-4147-A177-3AD203B41FA5}">
                      <a16:colId xmlns:a16="http://schemas.microsoft.com/office/drawing/2014/main" val="2062314993"/>
                    </a:ext>
                  </a:extLst>
                </a:gridCol>
                <a:gridCol w="2497750">
                  <a:extLst>
                    <a:ext uri="{9D8B030D-6E8A-4147-A177-3AD203B41FA5}">
                      <a16:colId xmlns:a16="http://schemas.microsoft.com/office/drawing/2014/main" val="2806039314"/>
                    </a:ext>
                  </a:extLst>
                </a:gridCol>
                <a:gridCol w="1100705">
                  <a:extLst>
                    <a:ext uri="{9D8B030D-6E8A-4147-A177-3AD203B41FA5}">
                      <a16:colId xmlns:a16="http://schemas.microsoft.com/office/drawing/2014/main" val="770695271"/>
                    </a:ext>
                  </a:extLst>
                </a:gridCol>
                <a:gridCol w="958178">
                  <a:extLst>
                    <a:ext uri="{9D8B030D-6E8A-4147-A177-3AD203B41FA5}">
                      <a16:colId xmlns:a16="http://schemas.microsoft.com/office/drawing/2014/main" val="1715500889"/>
                    </a:ext>
                  </a:extLst>
                </a:gridCol>
                <a:gridCol w="1411155">
                  <a:extLst>
                    <a:ext uri="{9D8B030D-6E8A-4147-A177-3AD203B41FA5}">
                      <a16:colId xmlns:a16="http://schemas.microsoft.com/office/drawing/2014/main" val="3020162817"/>
                    </a:ext>
                  </a:extLst>
                </a:gridCol>
              </a:tblGrid>
              <a:tr h="758210">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p>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WV Flood Tool Link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Owner Name or Building 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Hazard Occupancy Code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General Occupancy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2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Building Appraisal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64038992"/>
                  </a:ext>
                </a:extLst>
              </a:tr>
              <a:tr h="196852">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Smithers**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BOARD OF EDUCATION FAY CO</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EDU1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          17,343,724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25111880"/>
                  </a:ext>
                </a:extLst>
              </a:tr>
              <a:tr h="226662">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Montgomery**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LAIRD FOUNDATION INC</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COM6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            5,254,600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3768309"/>
                  </a:ext>
                </a:extLst>
              </a:tr>
              <a:tr h="196852">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Smithers**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BOARD OF EDUCATION FAY CO</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EDU1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            4,213,763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667771778"/>
                  </a:ext>
                </a:extLst>
              </a:tr>
              <a:tr h="196852">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9"/>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WHITE OAK PUBLIC SERVICE DIST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COM4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            4,000,000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06497537"/>
                  </a:ext>
                </a:extLst>
              </a:tr>
              <a:tr h="196852">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0"/>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CITY OF MT HOPE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COM4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            3,000,000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21817437"/>
                  </a:ext>
                </a:extLst>
              </a:tr>
              <a:tr h="196852">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Montgomery**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1"/>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LIVING WATERS CHRISTIAN FELLOWSHIP (TRUSTEES)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REL1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            2,214,940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9469306"/>
                  </a:ext>
                </a:extLst>
              </a:tr>
              <a:tr h="0">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2"/>
                        </a:rPr>
                        <a:t>FT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ARMSTRONG PUB SERV DIST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COM4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            2,000,000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9231072"/>
                  </a:ext>
                </a:extLst>
              </a:tr>
              <a:tr h="196852">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3"/>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CLONCH INDUSTRIES INC</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IND1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 $            1,285,200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06970588"/>
                  </a:ext>
                </a:extLst>
              </a:tr>
            </a:tbl>
          </a:graphicData>
        </a:graphic>
      </p:graphicFrame>
      <p:sp>
        <p:nvSpPr>
          <p:cNvPr id="2" name="Rectangle 1"/>
          <p:cNvSpPr/>
          <p:nvPr/>
        </p:nvSpPr>
        <p:spPr>
          <a:xfrm>
            <a:off x="889315" y="950316"/>
            <a:ext cx="7309945" cy="685059"/>
          </a:xfrm>
          <a:prstGeom prst="rect">
            <a:avLst/>
          </a:prstGeom>
        </p:spPr>
        <p:txBody>
          <a:bodyPr wrap="square">
            <a:spAutoFit/>
          </a:bodyPr>
          <a:lstStyle/>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Highly valued buildings in 1% Floodplain for </a:t>
            </a: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Fayette County</a:t>
            </a:r>
            <a:r>
              <a:rPr lang="en-US" dirty="0">
                <a:latin typeface="Calibri" panose="020F0502020204030204" pitchFamily="34" charset="0"/>
                <a:ea typeface="Calibri" panose="020F0502020204030204" pitchFamily="34" charset="0"/>
                <a:cs typeface="Times New Roman" panose="02020603050405020304" pitchFamily="18" charset="0"/>
              </a:rPr>
              <a:t>. Which high-valued-structures are vulnerable to riverine flooding?</a:t>
            </a:r>
          </a:p>
        </p:txBody>
      </p:sp>
      <p:sp>
        <p:nvSpPr>
          <p:cNvPr id="3" name="Rectangle 2"/>
          <p:cNvSpPr/>
          <p:nvPr/>
        </p:nvSpPr>
        <p:spPr>
          <a:xfrm>
            <a:off x="476436" y="4973778"/>
            <a:ext cx="8307345" cy="1808508"/>
          </a:xfrm>
          <a:prstGeom prst="rect">
            <a:avLst/>
          </a:prstGeom>
          <a:solidFill>
            <a:schemeClr val="accent4">
              <a:lumMod val="40000"/>
              <a:lumOff val="60000"/>
            </a:schemeClr>
          </a:solidFill>
        </p:spPr>
        <p:txBody>
          <a:bodyPr wrap="square">
            <a:spAutoFit/>
          </a:bodyPr>
          <a:lstStyle/>
          <a:p>
            <a:pPr>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Community Engagement and Verification:  </a:t>
            </a:r>
            <a:r>
              <a:rPr lang="en-US" sz="1400" dirty="0">
                <a:latin typeface="Calibri" panose="020F0502020204030204" pitchFamily="34" charset="0"/>
                <a:ea typeface="Calibri" panose="020F0502020204030204" pitchFamily="34" charset="0"/>
                <a:cs typeface="Times New Roman" panose="02020603050405020304" pitchFamily="18" charset="0"/>
              </a:rPr>
              <a:t>Region 4 has a total of </a:t>
            </a:r>
            <a:r>
              <a:rPr lang="en-US" sz="1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7,123 structures </a:t>
            </a:r>
            <a:r>
              <a:rPr lang="en-US" sz="1400" dirty="0">
                <a:latin typeface="Calibri" panose="020F0502020204030204" pitchFamily="34" charset="0"/>
                <a:ea typeface="Calibri" panose="020F0502020204030204" pitchFamily="34" charset="0"/>
                <a:cs typeface="Times New Roman" panose="02020603050405020304" pitchFamily="18" charset="0"/>
              </a:rPr>
              <a:t>in the 1%-annual-chance floodplain valued at </a:t>
            </a:r>
            <a:r>
              <a:rPr lang="en-US" sz="1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$525,285 million</a:t>
            </a:r>
          </a:p>
          <a:p>
            <a:pPr>
              <a:lnSpc>
                <a:spcPct val="107000"/>
              </a:lnSpc>
              <a:spcAft>
                <a:spcPts val="800"/>
              </a:spcAft>
            </a:pPr>
            <a:r>
              <a:rPr lang="en-US" sz="1400" u="sng" dirty="0">
                <a:latin typeface="Calibri" panose="020F0502020204030204" pitchFamily="34" charset="0"/>
                <a:ea typeface="Calibri" panose="020F0502020204030204" pitchFamily="34" charset="0"/>
                <a:cs typeface="Calibri" panose="020F0502020204030204" pitchFamily="34" charset="0"/>
              </a:rPr>
              <a:t>Building-Level Verification</a:t>
            </a:r>
            <a:r>
              <a:rPr lang="en-US" sz="1400" dirty="0">
                <a:latin typeface="Calibri" panose="020F0502020204030204" pitchFamily="34" charset="0"/>
                <a:ea typeface="Calibri" panose="020F0502020204030204" pitchFamily="34" charset="0"/>
                <a:cs typeface="Calibri" panose="020F0502020204030204" pitchFamily="34" charset="0"/>
              </a:rPr>
              <a:t>:  Verify the highly valued buildings using the </a:t>
            </a:r>
            <a:r>
              <a:rPr lang="en-US" sz="14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building-level risk assessment (BLRA) table</a:t>
            </a:r>
            <a:r>
              <a:rPr lang="en-US" sz="1400" u="sng" dirty="0">
                <a:solidFill>
                  <a:srgbClr val="0563C1"/>
                </a:solidFill>
                <a:latin typeface="Calibri" panose="020F0502020204030204" pitchFamily="34" charset="0"/>
                <a:ea typeface="Calibri" panose="020F0502020204030204" pitchFamily="34" charset="0"/>
                <a:cs typeface="Calibri" panose="020F0502020204030204" pitchFamily="34" charset="0"/>
              </a:rPr>
              <a:t>,</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Calibri" panose="020F0502020204030204" pitchFamily="34" charset="0"/>
                <a:hlinkClick r:id="rId4"/>
              </a:rPr>
              <a:t>Top 10% data extract high-building dollar exposure</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Calibri" panose="020F0502020204030204" pitchFamily="34" charset="0"/>
                <a:hlinkClick r:id="rId5"/>
              </a:rPr>
              <a:t>statewide top building exposure listing</a:t>
            </a:r>
            <a:r>
              <a:rPr lang="en-US" sz="1400" dirty="0">
                <a:latin typeface="Calibri" panose="020F0502020204030204" pitchFamily="34" charset="0"/>
                <a:ea typeface="Calibri" panose="020F0502020204030204" pitchFamily="34" charset="0"/>
                <a:cs typeface="Calibri" panose="020F0502020204030204" pitchFamily="34" charset="0"/>
              </a:rPr>
              <a:t>, and </a:t>
            </a:r>
            <a:r>
              <a:rPr lang="en-US" sz="14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14"/>
              </a:rPr>
              <a:t>Risk MAP View</a:t>
            </a:r>
            <a:r>
              <a:rPr lang="en-US" sz="1400" dirty="0">
                <a:latin typeface="Calibri" panose="020F0502020204030204" pitchFamily="34" charset="0"/>
                <a:ea typeface="Calibri" panose="020F0502020204030204" pitchFamily="34" charset="0"/>
                <a:cs typeface="Calibri" panose="020F0502020204030204" pitchFamily="34" charset="0"/>
              </a:rPr>
              <a:t> of the WV Flood Tool.  For buildings inventoried in the 1% floodplains, review the most expensive residential and non-residential buildings located in the high-risk flood zones sorted on building appraisal value from largest to smallest value.  Identify building-level mitigation and outreach strategies.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20487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R4 Non-Residential: High Bldg. Values </a:t>
            </a:r>
          </a:p>
        </p:txBody>
      </p:sp>
      <p:graphicFrame>
        <p:nvGraphicFramePr>
          <p:cNvPr id="4" name="Table 3"/>
          <p:cNvGraphicFramePr>
            <a:graphicFrameLocks noGrp="1"/>
          </p:cNvGraphicFramePr>
          <p:nvPr/>
        </p:nvGraphicFramePr>
        <p:xfrm>
          <a:off x="492285" y="1782017"/>
          <a:ext cx="8291496" cy="2669218"/>
        </p:xfrm>
        <a:graphic>
          <a:graphicData uri="http://schemas.openxmlformats.org/drawingml/2006/table">
            <a:tbl>
              <a:tblPr firstRow="1" firstCol="1" bandRow="1"/>
              <a:tblGrid>
                <a:gridCol w="1517707">
                  <a:extLst>
                    <a:ext uri="{9D8B030D-6E8A-4147-A177-3AD203B41FA5}">
                      <a16:colId xmlns:a16="http://schemas.microsoft.com/office/drawing/2014/main" val="207545916"/>
                    </a:ext>
                  </a:extLst>
                </a:gridCol>
                <a:gridCol w="806001">
                  <a:extLst>
                    <a:ext uri="{9D8B030D-6E8A-4147-A177-3AD203B41FA5}">
                      <a16:colId xmlns:a16="http://schemas.microsoft.com/office/drawing/2014/main" val="2062314993"/>
                    </a:ext>
                  </a:extLst>
                </a:gridCol>
                <a:gridCol w="2497750">
                  <a:extLst>
                    <a:ext uri="{9D8B030D-6E8A-4147-A177-3AD203B41FA5}">
                      <a16:colId xmlns:a16="http://schemas.microsoft.com/office/drawing/2014/main" val="2806039314"/>
                    </a:ext>
                  </a:extLst>
                </a:gridCol>
                <a:gridCol w="1100705">
                  <a:extLst>
                    <a:ext uri="{9D8B030D-6E8A-4147-A177-3AD203B41FA5}">
                      <a16:colId xmlns:a16="http://schemas.microsoft.com/office/drawing/2014/main" val="770695271"/>
                    </a:ext>
                  </a:extLst>
                </a:gridCol>
                <a:gridCol w="958178">
                  <a:extLst>
                    <a:ext uri="{9D8B030D-6E8A-4147-A177-3AD203B41FA5}">
                      <a16:colId xmlns:a16="http://schemas.microsoft.com/office/drawing/2014/main" val="1715500889"/>
                    </a:ext>
                  </a:extLst>
                </a:gridCol>
                <a:gridCol w="1411155">
                  <a:extLst>
                    <a:ext uri="{9D8B030D-6E8A-4147-A177-3AD203B41FA5}">
                      <a16:colId xmlns:a16="http://schemas.microsoft.com/office/drawing/2014/main" val="3020162817"/>
                    </a:ext>
                  </a:extLst>
                </a:gridCol>
              </a:tblGrid>
              <a:tr h="758210">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 COUNTY</a:t>
                      </a:r>
                    </a:p>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WV Flood Tool Link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r>
                        <a:rPr lang="en-US" sz="1200" b="1"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COUNTY</a:t>
                      </a:r>
                      <a:endPar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Owner Name or Building 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Hazard Occupancy Code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General Occupancy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2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Building Appraisal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64038992"/>
                  </a:ext>
                </a:extLst>
              </a:tr>
              <a:tr h="196852">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Ronceverte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4"/>
                        </a:rPr>
                        <a:t>THE CITY OF RONCEVERTE WWP</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GOV1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Other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$24,000,000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25111880"/>
                  </a:ext>
                </a:extLst>
              </a:tr>
              <a:tr h="226662">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White Sulphur Springs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FT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 CO BD OF ED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EDU1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Other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 $ 8,542,982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3768309"/>
                  </a:ext>
                </a:extLst>
              </a:tr>
              <a:tr h="196852">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Greenbrier County*</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 V DEPARTMENT OF CORRECTION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GOV1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Other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 $ 4,067,092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667771778"/>
                  </a:ext>
                </a:extLst>
              </a:tr>
              <a:tr h="196852">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Alderson**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BOARD OF EDUCATION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EDU1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Other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 $ 3,508,927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06497537"/>
                  </a:ext>
                </a:extLst>
              </a:tr>
              <a:tr h="196852">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Ronceverte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A MULLICAN LUMBER &amp; MANUFACT URING CO L P</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IND1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Commercial</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 $ 2,043,400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21817437"/>
                  </a:ext>
                </a:extLst>
              </a:tr>
              <a:tr h="196852">
                <a:tc>
                  <a:txBody>
                    <a:bodyPr/>
                    <a:lstStyle/>
                    <a:p>
                      <a:pPr marL="0" marR="0">
                        <a:lnSpc>
                          <a:spcPct val="107000"/>
                        </a:lnSpc>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Rainelle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9"/>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PARK CENTER INC</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COM1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Commercial</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 $ 1,443,900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9469306"/>
                  </a:ext>
                </a:extLst>
              </a:tr>
              <a:tr h="0">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White Sulphur Springs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0"/>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BANK OF WHITE SULPHUR SPRINGS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COM5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Commercial</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 $ 1,186,700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9231072"/>
                  </a:ext>
                </a:extLst>
              </a:tr>
              <a:tr h="196852">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Greenbrier County*</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1"/>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WHATCOAT UNITED METHODIST CHURCH</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REL1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Other</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 $    768,240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06970588"/>
                  </a:ext>
                </a:extLst>
              </a:tr>
            </a:tbl>
          </a:graphicData>
        </a:graphic>
      </p:graphicFrame>
      <p:sp>
        <p:nvSpPr>
          <p:cNvPr id="2" name="Rectangle 1"/>
          <p:cNvSpPr/>
          <p:nvPr/>
        </p:nvSpPr>
        <p:spPr>
          <a:xfrm>
            <a:off x="889315" y="950316"/>
            <a:ext cx="7309945" cy="685059"/>
          </a:xfrm>
          <a:prstGeom prst="rect">
            <a:avLst/>
          </a:prstGeom>
        </p:spPr>
        <p:txBody>
          <a:bodyPr wrap="square">
            <a:spAutoFit/>
          </a:bodyPr>
          <a:lstStyle/>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Highly valued buildings in 1% Floodplain for </a:t>
            </a: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Greenbrier County</a:t>
            </a:r>
            <a:r>
              <a:rPr lang="en-US" dirty="0">
                <a:latin typeface="Calibri" panose="020F0502020204030204" pitchFamily="34" charset="0"/>
                <a:ea typeface="Calibri" panose="020F0502020204030204" pitchFamily="34" charset="0"/>
                <a:cs typeface="Times New Roman" panose="02020603050405020304" pitchFamily="18" charset="0"/>
              </a:rPr>
              <a:t>. Which high-valued-structures are vulnerable to riverine flooding?</a:t>
            </a:r>
          </a:p>
        </p:txBody>
      </p:sp>
      <p:sp>
        <p:nvSpPr>
          <p:cNvPr id="7" name="Rectangle 3"/>
          <p:cNvSpPr>
            <a:spLocks noChangeArrowheads="1"/>
          </p:cNvSpPr>
          <p:nvPr/>
        </p:nvSpPr>
        <p:spPr bwMode="auto">
          <a:xfrm>
            <a:off x="492285" y="4597877"/>
            <a:ext cx="72636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indent="-171450">
              <a:buFont typeface="Arial" panose="020B0604020202020204" pitchFamily="34" charset="0"/>
              <a:buChar char="•"/>
            </a:pPr>
            <a:r>
              <a:rPr lang="en-US" sz="900" dirty="0" smtClean="0"/>
              <a:t>Unincorporated   </a:t>
            </a:r>
            <a:r>
              <a:rPr lang="en-US" sz="900" dirty="0"/>
              <a:t>** Split Community</a:t>
            </a:r>
            <a:br>
              <a:rPr lang="en-US" sz="900" dirty="0"/>
            </a:br>
            <a:r>
              <a:rPr lang="en-US" sz="900" dirty="0"/>
              <a:t>Region 4:  Tabular Building-Level Report Link:  </a:t>
            </a:r>
            <a:r>
              <a:rPr lang="en-US" sz="900" dirty="0">
                <a:hlinkClick r:id="rId12"/>
              </a:rPr>
              <a:t>https://data.wvgis.wvu.edu/pub/RA/State/BL/BLRA/R4_BLRA_Full_List</a:t>
            </a:r>
            <a:r>
              <a:rPr lang="en-US" sz="900" dirty="0" smtClean="0">
                <a:hlinkClick r:id="rId12"/>
              </a:rPr>
              <a:t>/</a:t>
            </a:r>
            <a:r>
              <a:rPr lang="en-US" sz="900" u="sng" dirty="0"/>
              <a:t/>
            </a:r>
            <a:br>
              <a:rPr lang="en-US" sz="900" u="sng" dirty="0"/>
            </a:br>
            <a:r>
              <a:rPr lang="en-US" sz="900" dirty="0"/>
              <a:t>Region 4:  Top 10% Data Extract of High Building Dollar Exposure: </a:t>
            </a:r>
            <a:r>
              <a:rPr lang="en-US" sz="900" u="sng" dirty="0">
                <a:hlinkClick r:id="rId13"/>
              </a:rPr>
              <a:t>https://data.wvgis.wvu.edu/pub/RA/State/BL/Extract/HighBldgValue/</a:t>
            </a:r>
            <a:r>
              <a:rPr lang="en-US" sz="900" dirty="0"/>
              <a:t/>
            </a:r>
            <a:br>
              <a:rPr lang="en-US" sz="900" dirty="0"/>
            </a:br>
            <a:r>
              <a:rPr lang="en-US" sz="900" dirty="0"/>
              <a:t>State Top 100: Building Exposure:  </a:t>
            </a:r>
            <a:r>
              <a:rPr lang="en-US" sz="900" u="sng" dirty="0">
                <a:hlinkClick r:id="rId14"/>
              </a:rPr>
              <a:t>https://data.wvgis.wvu.edu/pub/RA/State/BL/Top-List/Top100/</a:t>
            </a:r>
            <a:endParaRPr lang="en-US" sz="900" dirty="0"/>
          </a:p>
        </p:txBody>
      </p:sp>
    </p:spTree>
    <p:extLst>
      <p:ext uri="{BB962C8B-B14F-4D97-AF65-F5344CB8AC3E}">
        <p14:creationId xmlns:p14="http://schemas.microsoft.com/office/powerpoint/2010/main" val="26398813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Residential % of Building Stock</a:t>
            </a:r>
          </a:p>
        </p:txBody>
      </p:sp>
      <p:pic>
        <p:nvPicPr>
          <p:cNvPr id="3" name="Picture 2">
            <a:extLst>
              <a:ext uri="{FF2B5EF4-FFF2-40B4-BE49-F238E27FC236}">
                <a16:creationId xmlns:a16="http://schemas.microsoft.com/office/drawing/2014/main" id="{56BAD6CB-4E12-48BB-A4AE-9597DCCA9377}"/>
              </a:ext>
            </a:extLst>
          </p:cNvPr>
          <p:cNvPicPr>
            <a:picLocks noChangeAspect="1"/>
          </p:cNvPicPr>
          <p:nvPr/>
        </p:nvPicPr>
        <p:blipFill>
          <a:blip r:embed="rId3"/>
          <a:stretch>
            <a:fillRect/>
          </a:stretch>
        </p:blipFill>
        <p:spPr>
          <a:xfrm>
            <a:off x="776182" y="963560"/>
            <a:ext cx="7591635" cy="5830201"/>
          </a:xfrm>
          <a:prstGeom prst="rect">
            <a:avLst/>
          </a:prstGeom>
        </p:spPr>
      </p:pic>
      <p:sp>
        <p:nvSpPr>
          <p:cNvPr id="16" name="Speech Bubble: Rectangle with Corners Rounded 14">
            <a:extLst>
              <a:ext uri="{FF2B5EF4-FFF2-40B4-BE49-F238E27FC236}">
                <a16:creationId xmlns:a16="http://schemas.microsoft.com/office/drawing/2014/main" id="{4B37CA18-9E82-4CA7-9304-3E6D44BDFDE5}"/>
              </a:ext>
            </a:extLst>
          </p:cNvPr>
          <p:cNvSpPr/>
          <p:nvPr/>
        </p:nvSpPr>
        <p:spPr>
          <a:xfrm flipH="1">
            <a:off x="954621" y="1108808"/>
            <a:ext cx="2565690" cy="1642312"/>
          </a:xfrm>
          <a:prstGeom prst="wedgeRoundRectCallout">
            <a:avLst>
              <a:gd name="adj1" fmla="val -20835"/>
              <a:gd name="adj2" fmla="val 4335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Majority of Building Stock is RESIDENTIAL.  </a:t>
            </a:r>
            <a:r>
              <a:rPr lang="en-US" sz="1400" dirty="0">
                <a:solidFill>
                  <a:schemeClr val="bg1"/>
                </a:solidFill>
              </a:rPr>
              <a:t>Unincorporated Areas typically have higher residential </a:t>
            </a:r>
            <a:r>
              <a:rPr lang="en-US" sz="1400" dirty="0" smtClean="0">
                <a:solidFill>
                  <a:schemeClr val="bg1"/>
                </a:solidFill>
              </a:rPr>
              <a:t>building counts </a:t>
            </a:r>
            <a:r>
              <a:rPr lang="en-US" sz="1400" dirty="0">
                <a:solidFill>
                  <a:schemeClr val="bg1"/>
                </a:solidFill>
              </a:rPr>
              <a:t>than Incorporated Places.</a:t>
            </a:r>
            <a:endParaRPr lang="en-US" sz="1400" dirty="0">
              <a:solidFill>
                <a:srgbClr val="FFFF00"/>
              </a:solidFill>
            </a:endParaRPr>
          </a:p>
        </p:txBody>
      </p:sp>
      <p:sp>
        <p:nvSpPr>
          <p:cNvPr id="2" name="TextBox 1">
            <a:extLst>
              <a:ext uri="{FF2B5EF4-FFF2-40B4-BE49-F238E27FC236}">
                <a16:creationId xmlns:a16="http://schemas.microsoft.com/office/drawing/2014/main" id="{3D98472E-7FF8-491D-8288-787D279DD897}"/>
              </a:ext>
            </a:extLst>
          </p:cNvPr>
          <p:cNvSpPr txBox="1"/>
          <p:nvPr/>
        </p:nvSpPr>
        <p:spPr>
          <a:xfrm>
            <a:off x="1002323" y="6180992"/>
            <a:ext cx="817686"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2471113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0158" y="988234"/>
            <a:ext cx="7412984" cy="572628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Residential </a:t>
            </a:r>
            <a:r>
              <a:rPr lang="en-US" dirty="0" smtClean="0">
                <a:solidFill>
                  <a:schemeClr val="bg1"/>
                </a:solidFill>
                <a:latin typeface="Arial" panose="020B0604020202020204" pitchFamily="34" charset="0"/>
                <a:cs typeface="Arial" panose="020B0604020202020204" pitchFamily="34" charset="0"/>
              </a:rPr>
              <a:t>Value ($) of </a:t>
            </a:r>
            <a:r>
              <a:rPr lang="en-US" dirty="0">
                <a:solidFill>
                  <a:schemeClr val="bg1"/>
                </a:solidFill>
                <a:latin typeface="Arial" panose="020B0604020202020204" pitchFamily="34" charset="0"/>
                <a:cs typeface="Arial" panose="020B0604020202020204" pitchFamily="34" charset="0"/>
              </a:rPr>
              <a:t>Building Stock</a:t>
            </a:r>
          </a:p>
        </p:txBody>
      </p:sp>
      <p:sp>
        <p:nvSpPr>
          <p:cNvPr id="16" name="Speech Bubble: Rectangle with Corners Rounded 14">
            <a:extLst>
              <a:ext uri="{FF2B5EF4-FFF2-40B4-BE49-F238E27FC236}">
                <a16:creationId xmlns:a16="http://schemas.microsoft.com/office/drawing/2014/main" id="{4B37CA18-9E82-4CA7-9304-3E6D44BDFDE5}"/>
              </a:ext>
            </a:extLst>
          </p:cNvPr>
          <p:cNvSpPr/>
          <p:nvPr/>
        </p:nvSpPr>
        <p:spPr>
          <a:xfrm flipH="1">
            <a:off x="778212" y="1173059"/>
            <a:ext cx="2558373" cy="1404770"/>
          </a:xfrm>
          <a:prstGeom prst="wedgeRoundRectCallout">
            <a:avLst>
              <a:gd name="adj1" fmla="val -20835"/>
              <a:gd name="adj2" fmla="val 4335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Monongalia, Preston, and Mineral Unincorporated Areas </a:t>
            </a:r>
            <a:r>
              <a:rPr lang="en-US" sz="1400" dirty="0" smtClean="0">
                <a:solidFill>
                  <a:schemeClr val="bg1"/>
                </a:solidFill>
              </a:rPr>
              <a:t>have utilities and military complexes of high value that significantly increases total non-residential values</a:t>
            </a:r>
            <a:endParaRPr lang="en-US" sz="1400" dirty="0">
              <a:solidFill>
                <a:srgbClr val="FFFF00"/>
              </a:solidFill>
            </a:endParaRPr>
          </a:p>
        </p:txBody>
      </p:sp>
      <p:sp>
        <p:nvSpPr>
          <p:cNvPr id="2" name="TextBox 1">
            <a:extLst>
              <a:ext uri="{FF2B5EF4-FFF2-40B4-BE49-F238E27FC236}">
                <a16:creationId xmlns:a16="http://schemas.microsoft.com/office/drawing/2014/main" id="{3D98472E-7FF8-491D-8288-787D279DD897}"/>
              </a:ext>
            </a:extLst>
          </p:cNvPr>
          <p:cNvSpPr txBox="1"/>
          <p:nvPr/>
        </p:nvSpPr>
        <p:spPr>
          <a:xfrm>
            <a:off x="934229" y="6151809"/>
            <a:ext cx="817686" cy="276999"/>
          </a:xfrm>
          <a:prstGeom prst="rect">
            <a:avLst/>
          </a:prstGeom>
          <a:noFill/>
        </p:spPr>
        <p:txBody>
          <a:bodyPr wrap="square" rtlCol="0">
            <a:spAutoFit/>
          </a:bodyPr>
          <a:lstStyle/>
          <a:p>
            <a:r>
              <a:rPr lang="en-US" sz="1200" dirty="0">
                <a:hlinkClick r:id="rId4"/>
              </a:rPr>
              <a:t>PDF Map</a:t>
            </a:r>
            <a:endParaRPr lang="en-US" sz="1200" dirty="0"/>
          </a:p>
        </p:txBody>
      </p:sp>
    </p:spTree>
    <p:extLst>
      <p:ext uri="{BB962C8B-B14F-4D97-AF65-F5344CB8AC3E}">
        <p14:creationId xmlns:p14="http://schemas.microsoft.com/office/powerpoint/2010/main" val="25550777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Residential: Top Single-Family $ Exposure</a:t>
            </a:r>
          </a:p>
        </p:txBody>
      </p:sp>
      <p:pic>
        <p:nvPicPr>
          <p:cNvPr id="3" name="Picture 2"/>
          <p:cNvPicPr>
            <a:picLocks noChangeAspect="1"/>
          </p:cNvPicPr>
          <p:nvPr/>
        </p:nvPicPr>
        <p:blipFill>
          <a:blip r:embed="rId3"/>
          <a:stretch>
            <a:fillRect/>
          </a:stretch>
        </p:blipFill>
        <p:spPr>
          <a:xfrm>
            <a:off x="719192" y="1026496"/>
            <a:ext cx="7438489" cy="5711454"/>
          </a:xfrm>
          <a:prstGeom prst="rect">
            <a:avLst/>
          </a:prstGeom>
          <a:ln>
            <a:solidFill>
              <a:schemeClr val="tx1"/>
            </a:solidFill>
          </a:ln>
        </p:spPr>
      </p:pic>
      <p:sp>
        <p:nvSpPr>
          <p:cNvPr id="2" name="Rectangular Callout 1"/>
          <p:cNvSpPr/>
          <p:nvPr/>
        </p:nvSpPr>
        <p:spPr>
          <a:xfrm>
            <a:off x="5867400" y="5210175"/>
            <a:ext cx="1752600" cy="1343025"/>
          </a:xfrm>
          <a:prstGeom prst="wedgeRectCallout">
            <a:avLst>
              <a:gd name="adj1" fmla="val -159339"/>
              <a:gd name="adj2" fmla="val -15612"/>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74% of million-dollar RESIDENTIAL structures in State are located along </a:t>
            </a:r>
            <a:r>
              <a:rPr lang="en-US" sz="1400" b="1" dirty="0">
                <a:solidFill>
                  <a:srgbClr val="FFFF00"/>
                </a:solidFill>
              </a:rPr>
              <a:t>Howard Creek </a:t>
            </a:r>
            <a:r>
              <a:rPr lang="en-US" sz="1400" dirty="0"/>
              <a:t>in Greenbrier County</a:t>
            </a:r>
          </a:p>
        </p:txBody>
      </p:sp>
      <p:sp>
        <p:nvSpPr>
          <p:cNvPr id="6" name="TextBox 5"/>
          <p:cNvSpPr txBox="1"/>
          <p:nvPr/>
        </p:nvSpPr>
        <p:spPr>
          <a:xfrm>
            <a:off x="4105084" y="5743187"/>
            <a:ext cx="1129385" cy="276999"/>
          </a:xfrm>
          <a:prstGeom prst="rect">
            <a:avLst/>
          </a:prstGeom>
          <a:noFill/>
        </p:spPr>
        <p:txBody>
          <a:bodyPr wrap="square" rtlCol="0">
            <a:spAutoFit/>
          </a:bodyPr>
          <a:lstStyle/>
          <a:p>
            <a:r>
              <a:rPr lang="en-US" sz="1200" i="1" dirty="0">
                <a:solidFill>
                  <a:srgbClr val="0070C0"/>
                </a:solidFill>
              </a:rPr>
              <a:t>Howard Creek</a:t>
            </a:r>
          </a:p>
        </p:txBody>
      </p:sp>
      <p:sp>
        <p:nvSpPr>
          <p:cNvPr id="4" name="TextBox 3">
            <a:extLst>
              <a:ext uri="{FF2B5EF4-FFF2-40B4-BE49-F238E27FC236}">
                <a16:creationId xmlns:a16="http://schemas.microsoft.com/office/drawing/2014/main" id="{0FF750FB-FA42-46C1-87BA-BF2BECF65DA8}"/>
              </a:ext>
            </a:extLst>
          </p:cNvPr>
          <p:cNvSpPr txBox="1"/>
          <p:nvPr/>
        </p:nvSpPr>
        <p:spPr>
          <a:xfrm>
            <a:off x="791308" y="6207369"/>
            <a:ext cx="844061"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18641462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4D5A23-512C-4DD3-A76B-EE800DE7BC69}"/>
              </a:ext>
            </a:extLst>
          </p:cNvPr>
          <p:cNvPicPr>
            <a:picLocks noChangeAspect="1"/>
          </p:cNvPicPr>
          <p:nvPr/>
        </p:nvPicPr>
        <p:blipFill>
          <a:blip r:embed="rId3"/>
          <a:stretch>
            <a:fillRect/>
          </a:stretch>
        </p:blipFill>
        <p:spPr>
          <a:xfrm>
            <a:off x="0" y="927126"/>
            <a:ext cx="9144000" cy="5946954"/>
          </a:xfrm>
          <a:prstGeom prst="rect">
            <a:avLst/>
          </a:prstGeom>
        </p:spPr>
      </p:pic>
      <p:sp>
        <p:nvSpPr>
          <p:cNvPr id="3"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Arial" panose="020B0604020202020204" pitchFamily="34" charset="0"/>
                <a:cs typeface="Arial" panose="020B0604020202020204" pitchFamily="34" charset="0"/>
              </a:rPr>
              <a:t>   </a:t>
            </a:r>
          </a:p>
          <a:p>
            <a:pPr algn="ctr"/>
            <a:r>
              <a:rPr lang="en-US" sz="4000" dirty="0">
                <a:solidFill>
                  <a:schemeClr val="bg1"/>
                </a:solidFill>
                <a:latin typeface="Arial" panose="020B0604020202020204" pitchFamily="34" charset="0"/>
                <a:cs typeface="Arial" panose="020B0604020202020204" pitchFamily="34" charset="0"/>
              </a:rPr>
              <a:t>Residential: High Building $ Exposure </a:t>
            </a:r>
          </a:p>
          <a:p>
            <a:pPr algn="ctr"/>
            <a:endParaRPr lang="en-US" sz="31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6AA5300-D189-451B-814F-984BC5BA6870}"/>
              </a:ext>
            </a:extLst>
          </p:cNvPr>
          <p:cNvSpPr txBox="1"/>
          <p:nvPr/>
        </p:nvSpPr>
        <p:spPr>
          <a:xfrm>
            <a:off x="3764582" y="1207789"/>
            <a:ext cx="2276824" cy="369332"/>
          </a:xfrm>
          <a:prstGeom prst="rect">
            <a:avLst/>
          </a:prstGeom>
          <a:solidFill>
            <a:schemeClr val="accent1">
              <a:lumMod val="50000"/>
            </a:schemeClr>
          </a:solidFill>
        </p:spPr>
        <p:txBody>
          <a:bodyPr wrap="square" rtlCol="0">
            <a:spAutoFit/>
          </a:bodyPr>
          <a:lstStyle/>
          <a:p>
            <a:r>
              <a:rPr lang="en-US" dirty="0">
                <a:solidFill>
                  <a:schemeClr val="bg1"/>
                </a:solidFill>
              </a:rPr>
              <a:t>White Sulphur Springs</a:t>
            </a:r>
          </a:p>
        </p:txBody>
      </p:sp>
      <p:sp>
        <p:nvSpPr>
          <p:cNvPr id="17" name="Speech Bubble: Rectangle with Corners Rounded 16">
            <a:extLst>
              <a:ext uri="{FF2B5EF4-FFF2-40B4-BE49-F238E27FC236}">
                <a16:creationId xmlns:a16="http://schemas.microsoft.com/office/drawing/2014/main" id="{8FDA8694-1663-4D59-BE35-55D1D2462F7F}"/>
              </a:ext>
            </a:extLst>
          </p:cNvPr>
          <p:cNvSpPr/>
          <p:nvPr/>
        </p:nvSpPr>
        <p:spPr>
          <a:xfrm>
            <a:off x="4370097" y="4237953"/>
            <a:ext cx="2066699" cy="369332"/>
          </a:xfrm>
          <a:prstGeom prst="wedgeRoundRectCallout">
            <a:avLst>
              <a:gd name="adj1" fmla="val -77308"/>
              <a:gd name="adj2" fmla="val 298921"/>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Mapped-In</a:t>
            </a:r>
            <a:r>
              <a:rPr lang="en-US" sz="1200" dirty="0">
                <a:solidFill>
                  <a:schemeClr val="tx1"/>
                </a:solidFill>
              </a:rPr>
              <a:t> Draft Floodplain (Future SFHA)</a:t>
            </a:r>
          </a:p>
        </p:txBody>
      </p:sp>
      <p:pic>
        <p:nvPicPr>
          <p:cNvPr id="23" name="Picture 22">
            <a:extLst>
              <a:ext uri="{FF2B5EF4-FFF2-40B4-BE49-F238E27FC236}">
                <a16:creationId xmlns:a16="http://schemas.microsoft.com/office/drawing/2014/main" id="{BEB8E62B-E372-4339-AD97-3A1C00EC99AD}"/>
              </a:ext>
            </a:extLst>
          </p:cNvPr>
          <p:cNvPicPr>
            <a:picLocks noChangeAspect="1"/>
          </p:cNvPicPr>
          <p:nvPr/>
        </p:nvPicPr>
        <p:blipFill>
          <a:blip r:embed="rId4"/>
          <a:stretch>
            <a:fillRect/>
          </a:stretch>
        </p:blipFill>
        <p:spPr>
          <a:xfrm>
            <a:off x="122521" y="2051441"/>
            <a:ext cx="1410284" cy="2962937"/>
          </a:xfrm>
          <a:prstGeom prst="rect">
            <a:avLst/>
          </a:prstGeom>
        </p:spPr>
      </p:pic>
      <p:pic>
        <p:nvPicPr>
          <p:cNvPr id="26" name="Picture 25">
            <a:extLst>
              <a:ext uri="{FF2B5EF4-FFF2-40B4-BE49-F238E27FC236}">
                <a16:creationId xmlns:a16="http://schemas.microsoft.com/office/drawing/2014/main" id="{3885419C-8E7A-4869-9688-C06C56B6764A}"/>
              </a:ext>
            </a:extLst>
          </p:cNvPr>
          <p:cNvPicPr>
            <a:picLocks noChangeAspect="1"/>
          </p:cNvPicPr>
          <p:nvPr/>
        </p:nvPicPr>
        <p:blipFill>
          <a:blip r:embed="rId5"/>
          <a:stretch>
            <a:fillRect/>
          </a:stretch>
        </p:blipFill>
        <p:spPr>
          <a:xfrm>
            <a:off x="111520" y="5087888"/>
            <a:ext cx="1446310" cy="1633423"/>
          </a:xfrm>
          <a:prstGeom prst="rect">
            <a:avLst/>
          </a:prstGeom>
        </p:spPr>
      </p:pic>
      <p:sp>
        <p:nvSpPr>
          <p:cNvPr id="12" name="TextBox 11">
            <a:extLst>
              <a:ext uri="{FF2B5EF4-FFF2-40B4-BE49-F238E27FC236}">
                <a16:creationId xmlns:a16="http://schemas.microsoft.com/office/drawing/2014/main" id="{0A4ABBE8-9048-4125-9CE7-DB4A98F87B3E}"/>
              </a:ext>
            </a:extLst>
          </p:cNvPr>
          <p:cNvSpPr txBox="1"/>
          <p:nvPr/>
        </p:nvSpPr>
        <p:spPr>
          <a:xfrm>
            <a:off x="720090" y="927126"/>
            <a:ext cx="8332470" cy="584775"/>
          </a:xfrm>
          <a:prstGeom prst="rect">
            <a:avLst/>
          </a:prstGeom>
          <a:solidFill>
            <a:schemeClr val="accent4"/>
          </a:solidFill>
        </p:spPr>
        <p:txBody>
          <a:bodyPr wrap="square" rtlCol="0">
            <a:spAutoFit/>
          </a:bodyPr>
          <a:lstStyle/>
          <a:p>
            <a:r>
              <a:rPr lang="en-US" sz="1600" dirty="0"/>
              <a:t>Four Homes along </a:t>
            </a:r>
            <a:r>
              <a:rPr lang="en-US" sz="1600" i="1" dirty="0"/>
              <a:t>Howard Creek </a:t>
            </a:r>
            <a:r>
              <a:rPr lang="en-US" sz="1600" dirty="0"/>
              <a:t>with Total Building Value of </a:t>
            </a:r>
            <a:r>
              <a:rPr lang="en-US" sz="1600" b="1" dirty="0"/>
              <a:t>$8.2 million </a:t>
            </a:r>
            <a:r>
              <a:rPr lang="en-US" sz="1600" dirty="0"/>
              <a:t>mapped into new </a:t>
            </a:r>
            <a:r>
              <a:rPr lang="en-US" sz="1600" i="1" dirty="0"/>
              <a:t>Draft Floodplain</a:t>
            </a:r>
            <a:r>
              <a:rPr lang="en-US" sz="1600" dirty="0"/>
              <a:t>.  Building status changed when newer </a:t>
            </a:r>
            <a:r>
              <a:rPr lang="en-US" sz="1600" i="1" dirty="0"/>
              <a:t>Preliminary Floodplain </a:t>
            </a:r>
            <a:r>
              <a:rPr lang="en-US" sz="1600" dirty="0"/>
              <a:t>published in 2021.</a:t>
            </a:r>
          </a:p>
        </p:txBody>
      </p:sp>
      <p:sp>
        <p:nvSpPr>
          <p:cNvPr id="5" name="TextBox 4">
            <a:extLst>
              <a:ext uri="{FF2B5EF4-FFF2-40B4-BE49-F238E27FC236}">
                <a16:creationId xmlns:a16="http://schemas.microsoft.com/office/drawing/2014/main" id="{F6443410-E6BA-4C7D-ACB0-D7FE063AFAC3}"/>
              </a:ext>
            </a:extLst>
          </p:cNvPr>
          <p:cNvSpPr txBox="1"/>
          <p:nvPr/>
        </p:nvSpPr>
        <p:spPr>
          <a:xfrm>
            <a:off x="2298583" y="6598200"/>
            <a:ext cx="4848837" cy="246221"/>
          </a:xfrm>
          <a:prstGeom prst="rect">
            <a:avLst/>
          </a:prstGeom>
          <a:solidFill>
            <a:schemeClr val="tx2">
              <a:lumMod val="40000"/>
              <a:lumOff val="60000"/>
            </a:schemeClr>
          </a:solidFill>
        </p:spPr>
        <p:txBody>
          <a:bodyPr wrap="square" rtlCol="0">
            <a:spAutoFit/>
          </a:bodyPr>
          <a:lstStyle/>
          <a:p>
            <a:r>
              <a:rPr lang="en-US" sz="1000" dirty="0">
                <a:hlinkClick r:id="rId6"/>
              </a:rPr>
              <a:t>https://www.mapwv.gov/flood/map/?wkid=102100&amp;x=-8942775&amp;y=4547402&amp;l=11&amp;v=2</a:t>
            </a:r>
            <a:endParaRPr lang="en-US" sz="1100" dirty="0"/>
          </a:p>
        </p:txBody>
      </p:sp>
    </p:spTree>
    <p:extLst>
      <p:ext uri="{BB962C8B-B14F-4D97-AF65-F5344CB8AC3E}">
        <p14:creationId xmlns:p14="http://schemas.microsoft.com/office/powerpoint/2010/main" val="8994117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95349" y="932479"/>
            <a:ext cx="7768575" cy="5925520"/>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Residential: Mobile Home %</a:t>
            </a:r>
          </a:p>
        </p:txBody>
      </p:sp>
      <p:sp>
        <p:nvSpPr>
          <p:cNvPr id="6" name="Rectangle 5"/>
          <p:cNvSpPr/>
          <p:nvPr/>
        </p:nvSpPr>
        <p:spPr>
          <a:xfrm>
            <a:off x="4924425" y="1915305"/>
            <a:ext cx="3343274" cy="478849"/>
          </a:xfrm>
          <a:prstGeom prst="rect">
            <a:avLst/>
          </a:prstGeom>
          <a:solidFill>
            <a:schemeClr val="accent1">
              <a:lumMod val="20000"/>
              <a:lumOff val="80000"/>
            </a:schemeClr>
          </a:solidFill>
        </p:spPr>
        <p:txBody>
          <a:bodyPr wrap="square">
            <a:spAutoFit/>
          </a:bodyPr>
          <a:lstStyle/>
          <a:p>
            <a:pPr marR="0" lvl="0" algn="ctr">
              <a:lnSpc>
                <a:spcPct val="107000"/>
              </a:lnSpc>
              <a:spcBef>
                <a:spcPts val="0"/>
              </a:spcBef>
              <a:spcAft>
                <a:spcPts val="0"/>
              </a:spcAft>
            </a:pPr>
            <a:r>
              <a:rPr lang="en-US" sz="1200" i="1" dirty="0">
                <a:latin typeface="Calibri" panose="020F0502020204030204" pitchFamily="34" charset="0"/>
                <a:ea typeface="Calibri" panose="020F0502020204030204" pitchFamily="34" charset="0"/>
                <a:cs typeface="Times New Roman" panose="02020603050405020304" pitchFamily="18" charset="0"/>
              </a:rPr>
              <a:t>Manufactured homes are of lightweight construction and more vulnerable to flood damage</a:t>
            </a:r>
          </a:p>
        </p:txBody>
      </p:sp>
      <p:sp>
        <p:nvSpPr>
          <p:cNvPr id="2" name="TextBox 1">
            <a:extLst>
              <a:ext uri="{FF2B5EF4-FFF2-40B4-BE49-F238E27FC236}">
                <a16:creationId xmlns:a16="http://schemas.microsoft.com/office/drawing/2014/main" id="{98671562-8824-4C59-A557-5FB11FBEB44E}"/>
              </a:ext>
            </a:extLst>
          </p:cNvPr>
          <p:cNvSpPr txBox="1"/>
          <p:nvPr/>
        </p:nvSpPr>
        <p:spPr>
          <a:xfrm>
            <a:off x="942976" y="932479"/>
            <a:ext cx="2686050" cy="1174296"/>
          </a:xfrm>
          <a:prstGeom prst="rect">
            <a:avLst/>
          </a:prstGeom>
          <a:solidFill>
            <a:schemeClr val="accent2">
              <a:lumMod val="20000"/>
              <a:lumOff val="80000"/>
            </a:schemeClr>
          </a:solidFill>
        </p:spPr>
        <p:txBody>
          <a:bodyPr wrap="square" rtlCol="0">
            <a:spAutoFit/>
          </a:bodyPr>
          <a:lstStyle/>
          <a:p>
            <a:pPr marL="0" marR="0">
              <a:lnSpc>
                <a:spcPct val="107000"/>
              </a:lnSpc>
              <a:spcBef>
                <a:spcPts val="0"/>
              </a:spcBef>
              <a:spcAft>
                <a:spcPts val="800"/>
              </a:spcAft>
            </a:pPr>
            <a:r>
              <a:rPr lang="en-US" sz="1200" dirty="0">
                <a:effectLst/>
                <a:ea typeface="Calibri" panose="020F0502020204030204" pitchFamily="34" charset="0"/>
                <a:cs typeface="Arial" panose="020B0604020202020204" pitchFamily="34" charset="0"/>
              </a:rPr>
              <a:t>23% of the mobile homes in West Virginia are in the High-Risk Flood Zones</a:t>
            </a:r>
          </a:p>
          <a:p>
            <a:pPr marL="0" marR="0">
              <a:lnSpc>
                <a:spcPct val="107000"/>
              </a:lnSpc>
              <a:spcBef>
                <a:spcPts val="0"/>
              </a:spcBef>
              <a:spcAft>
                <a:spcPts val="800"/>
              </a:spcAft>
            </a:pPr>
            <a:r>
              <a:rPr lang="en-US" sz="1200" dirty="0">
                <a:effectLst/>
                <a:ea typeface="Calibri" panose="020F0502020204030204" pitchFamily="34" charset="0"/>
                <a:cs typeface="Arial" panose="020B0604020202020204" pitchFamily="34" charset="0"/>
              </a:rPr>
              <a:t>27% of the total residential buildings located in the 1% floodplain are manufactured homes</a:t>
            </a:r>
            <a:endParaRPr lang="en-US" sz="1800" dirty="0">
              <a:effectLst/>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C2F31C3-C5AE-45ED-9129-9B1A20C1FF36}"/>
              </a:ext>
            </a:extLst>
          </p:cNvPr>
          <p:cNvSpPr txBox="1"/>
          <p:nvPr/>
        </p:nvSpPr>
        <p:spPr>
          <a:xfrm>
            <a:off x="942976" y="2322472"/>
            <a:ext cx="1666874" cy="990015"/>
          </a:xfrm>
          <a:prstGeom prst="rect">
            <a:avLst/>
          </a:prstGeom>
          <a:solidFill>
            <a:schemeClr val="accent2">
              <a:lumMod val="20000"/>
              <a:lumOff val="80000"/>
            </a:schemeClr>
          </a:solidFill>
        </p:spPr>
        <p:txBody>
          <a:bodyPr wrap="square" rtlCol="0">
            <a:spAutoFit/>
          </a:bodyPr>
          <a:lstStyle/>
          <a:p>
            <a:pPr marL="0" marR="0">
              <a:lnSpc>
                <a:spcPct val="107000"/>
              </a:lnSpc>
              <a:spcBef>
                <a:spcPts val="0"/>
              </a:spcBef>
              <a:spcAft>
                <a:spcPts val="800"/>
              </a:spcAft>
            </a:pPr>
            <a:r>
              <a:rPr lang="en-US" sz="1100" i="1" dirty="0">
                <a:solidFill>
                  <a:srgbClr val="4C4C4C"/>
                </a:solidFill>
                <a:effectLst/>
                <a:ea typeface="Calibri" panose="020F0502020204030204" pitchFamily="34" charset="0"/>
                <a:cs typeface="Arial" panose="020B0604020202020204" pitchFamily="34" charset="0"/>
              </a:rPr>
              <a:t>13.8% of the total occupied residential units in West Virginia compared to a 5.5% U.S. average.  (Source: Census)</a:t>
            </a:r>
            <a:endParaRPr lang="en-US" sz="1100" dirty="0">
              <a:effectLst/>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02ADEF62-9197-4CA5-AA0E-B0C3CCE4169A}"/>
              </a:ext>
            </a:extLst>
          </p:cNvPr>
          <p:cNvSpPr txBox="1"/>
          <p:nvPr/>
        </p:nvSpPr>
        <p:spPr>
          <a:xfrm>
            <a:off x="1019909" y="6321669"/>
            <a:ext cx="756138"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4012359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image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52" y="1057878"/>
            <a:ext cx="7363004" cy="29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Permanent Structures?</a:t>
            </a:r>
          </a:p>
        </p:txBody>
      </p:sp>
      <p:sp>
        <p:nvSpPr>
          <p:cNvPr id="2" name="Rectangle 1"/>
          <p:cNvSpPr/>
          <p:nvPr/>
        </p:nvSpPr>
        <p:spPr>
          <a:xfrm>
            <a:off x="545183" y="6427113"/>
            <a:ext cx="7738946" cy="430887"/>
          </a:xfrm>
          <a:prstGeom prst="rect">
            <a:avLst/>
          </a:prstGeom>
        </p:spPr>
        <p:txBody>
          <a:bodyPr wrap="square">
            <a:spAutoFit/>
          </a:bodyPr>
          <a:lstStyle/>
          <a:p>
            <a:r>
              <a:rPr lang="en-US" sz="1100" dirty="0">
                <a:solidFill>
                  <a:srgbClr val="282A55"/>
                </a:solidFill>
                <a:latin typeface="Verdana" panose="020B0604030504040204" pitchFamily="34" charset="0"/>
                <a:ea typeface="Calibri" panose="020F0502020204030204" pitchFamily="34" charset="0"/>
                <a:cs typeface="Times New Roman" panose="02020603050405020304" pitchFamily="18" charset="0"/>
                <a:hlinkClick r:id="rId4"/>
              </a:rPr>
              <a:t>https://www.mapwv.gov/flood/map/?wkid=102100&amp;x=-8663702&amp;y=4797889&amp;l=11&amp;v=2</a:t>
            </a:r>
            <a:endParaRPr lang="en-US" sz="1100" dirty="0">
              <a:solidFill>
                <a:srgbClr val="282A55"/>
              </a:solidFill>
              <a:latin typeface="Verdana" panose="020B0604030504040204" pitchFamily="34" charset="0"/>
              <a:ea typeface="Calibri" panose="020F0502020204030204" pitchFamily="34" charset="0"/>
              <a:cs typeface="Times New Roman" panose="02020603050405020304" pitchFamily="18" charset="0"/>
            </a:endParaRPr>
          </a:p>
          <a:p>
            <a:endParaRPr lang="en-US" sz="1100" dirty="0">
              <a:solidFill>
                <a:srgbClr val="282A55"/>
              </a:solidFill>
              <a:latin typeface="Verdana" panose="020B060403050404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313101" y="1025554"/>
            <a:ext cx="4155305" cy="369332"/>
          </a:xfrm>
          <a:prstGeom prst="rect">
            <a:avLst/>
          </a:prstGeom>
        </p:spPr>
        <p:txBody>
          <a:bodyPr wrap="none">
            <a:spAutoFit/>
          </a:bodyPr>
          <a:lstStyle/>
          <a:p>
            <a:r>
              <a:rPr lang="en-US" dirty="0">
                <a:solidFill>
                  <a:srgbClr val="FFFF00"/>
                </a:solidFill>
                <a:latin typeface="Calibri" panose="020F0502020204030204" pitchFamily="34" charset="0"/>
                <a:ea typeface="Calibri" panose="020F0502020204030204" pitchFamily="34" charset="0"/>
              </a:rPr>
              <a:t>Building ID:  02-08-0001-0030-0000_3458 </a:t>
            </a:r>
            <a:endParaRPr lang="en-US" dirty="0">
              <a:solidFill>
                <a:srgbClr val="FFFF00"/>
              </a:solidFill>
            </a:endParaRPr>
          </a:p>
        </p:txBody>
      </p:sp>
      <p:pic>
        <p:nvPicPr>
          <p:cNvPr id="9" name="Picture 8"/>
          <p:cNvPicPr>
            <a:picLocks noChangeAspect="1"/>
          </p:cNvPicPr>
          <p:nvPr/>
        </p:nvPicPr>
        <p:blipFill>
          <a:blip r:embed="rId5"/>
          <a:stretch>
            <a:fillRect/>
          </a:stretch>
        </p:blipFill>
        <p:spPr>
          <a:xfrm>
            <a:off x="285471" y="3580722"/>
            <a:ext cx="4790959" cy="2709370"/>
          </a:xfrm>
          <a:prstGeom prst="rect">
            <a:avLst/>
          </a:prstGeom>
          <a:ln>
            <a:solidFill>
              <a:schemeClr val="bg1"/>
            </a:solidFill>
          </a:ln>
        </p:spPr>
      </p:pic>
      <p:pic>
        <p:nvPicPr>
          <p:cNvPr id="7" name="Picture 6"/>
          <p:cNvPicPr>
            <a:picLocks noChangeAspect="1"/>
          </p:cNvPicPr>
          <p:nvPr/>
        </p:nvPicPr>
        <p:blipFill>
          <a:blip r:embed="rId6"/>
          <a:stretch>
            <a:fillRect/>
          </a:stretch>
        </p:blipFill>
        <p:spPr>
          <a:xfrm>
            <a:off x="4648307" y="3148080"/>
            <a:ext cx="3747187" cy="3004990"/>
          </a:xfrm>
          <a:prstGeom prst="rect">
            <a:avLst/>
          </a:prstGeom>
          <a:ln>
            <a:solidFill>
              <a:schemeClr val="tx1"/>
            </a:solidFill>
          </a:ln>
        </p:spPr>
      </p:pic>
    </p:spTree>
    <p:extLst>
      <p:ext uri="{BB962C8B-B14F-4D97-AF65-F5344CB8AC3E}">
        <p14:creationId xmlns:p14="http://schemas.microsoft.com/office/powerpoint/2010/main" val="38501819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Recreational Vehicles</a:t>
            </a:r>
          </a:p>
        </p:txBody>
      </p:sp>
      <p:pic>
        <p:nvPicPr>
          <p:cNvPr id="2050" name="Picture 12" descr="imag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189" y="1109031"/>
            <a:ext cx="7407621" cy="47122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868189" y="6111166"/>
            <a:ext cx="7738946" cy="461665"/>
          </a:xfrm>
          <a:prstGeom prst="rect">
            <a:avLst/>
          </a:prstGeom>
        </p:spPr>
        <p:txBody>
          <a:bodyPr wrap="square">
            <a:spAutoFit/>
          </a:bodyPr>
          <a:lstStyle/>
          <a:p>
            <a:r>
              <a:rPr lang="en-US" sz="1200" dirty="0">
                <a:solidFill>
                  <a:srgbClr val="282A55"/>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&lt;&lt; WV Quick Guide resource &gt;&gt;</a:t>
            </a:r>
            <a:endParaRPr lang="en-US" sz="1400" dirty="0">
              <a:solidFill>
                <a:srgbClr val="282A55"/>
              </a:solidFill>
              <a:latin typeface="Verdana" panose="020B0604030504040204" pitchFamily="34" charset="0"/>
              <a:ea typeface="Calibri" panose="020F0502020204030204" pitchFamily="34" charset="0"/>
              <a:cs typeface="Times New Roman" panose="02020603050405020304" pitchFamily="18" charset="0"/>
            </a:endParaRPr>
          </a:p>
          <a:p>
            <a:r>
              <a:rPr lang="en-US" sz="1200" u="sng" dirty="0">
                <a:solidFill>
                  <a:srgbClr val="282A55"/>
                </a:solidFill>
                <a:latin typeface="Calibri" panose="020F0502020204030204" pitchFamily="34" charset="0"/>
                <a:ea typeface="Calibri" panose="020F0502020204030204" pitchFamily="34" charset="0"/>
                <a:cs typeface="Times New Roman" panose="02020603050405020304" pitchFamily="18" charset="0"/>
                <a:hlinkClick r:id="rId4"/>
              </a:rPr>
              <a:t>https://emd.wv.gov/MitigationRecovery/Documents/Floodplain%20Management%20in%20WV%20Quick%20Guide.pdf</a:t>
            </a:r>
            <a:endParaRPr lang="en-US" sz="1400" dirty="0">
              <a:solidFill>
                <a:srgbClr val="282A55"/>
              </a:solidFill>
              <a:effectLst/>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5558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Inventory</a:t>
            </a:r>
          </a:p>
        </p:txBody>
      </p:sp>
      <p:pic>
        <p:nvPicPr>
          <p:cNvPr id="3074" name="Picture 2" descr="https://attachments.office.net/owa/Kurt.Donaldson%40mail.wvu.edu/service.svc/s/GetFileAttachment?id=AAMkADY2MzhlMGQ3LTg3ZTktNGE2OC1hYTBmLTJlNGNmYmYwZjM2ZgBGAAAAAADB5Gkc4M1ZTKfoqieABYNlBwDiZTkf0qJLQKYWTt2g0w7KAAAAAAENAAA%2BG9QRObJ4QqnrbdQj8gTBAAKbrKvCAAABEgAQAL3B0EVDkqBHteI44i1fEMY%3D&amp;X-OWA-CANARY=qozeZTmofkifVclAwUydAMBlKVNC7tYY_2dvMC1yBsBKZBSaxDvwpijzxTN-PkWisfevYOpdgCI.&amp;token=eyJhbGciOiJSUzI1NiIsImtpZCI6IjA2MDBGOUY2NzQ2MjA3MzdFNzM0MDRFMjg3QzQ1QTgxOENCN0NFQjgiLCJ4NXQiOiJCZ0Q1OW5SaUJ6Zm5OQVRpaDhSYWdZeTN6cmciLCJ0eXAiOiJKV1QifQ.eyJ2ZXIiOiJFeGNoYW5nZS5DYWxsYmFjay5WMSIsImFwcGN0eHNlbmRlciI6Ik93YURvd25sb2FkQGE3NTMxZTE4LTNlNWQtNDE0NS1hZTRjLTMzNmQzMjBjYTdlNCIsImFwcGN0eCI6IntcIm1zZXhjaHByb3RcIjpcIm93YVwiLFwicHJpbWFyeXNpZFwiOlwiUy0xLTUtMjEtMzU5MDg0MzgxOC0zMDA0OTYwMTYzLTQyMzMzNjYzMDktMTE1NTM0N1wiLFwicHVpZFwiOlwiMTE1MzgzNjI5NjIzOTI3MjA2OFwiLFwib2lkXCI6XCJmZTE0MWJhMi1iY2E4LTQ5NTktOTU2Ni1lMDBkNzhjZjExZGVcIixcInNjb3BlXCI6XCJPd2FEb3dubG9hZFwifSIsIm5iZiI6MTU2MDIzOTU2NiwiZXhwIjoxNTYwMjQwMTY2LCJpc3MiOiIwMDAwMDAwMi0wMDAwLTBmZjEtY2UwMC0wMDAwMDAwMDAwMDBAYTc1MzFlMTgtM2U1ZC00MTQ1LWFlNGMtMzM2ZDMyMGNhN2U0IiwiYXVkIjoiMDAwMDAwMDItMDAwMC0wZmYxLWNlMDAtMDAwMDAwMDAwMDAwL2F0dGFjaG1lbnRzLm9mZmljZS5uZXRAYTc1MzFlMTgtM2U1ZC00MTQ1LWFlNGMtMzM2ZDMyMGNhN2U0In0.WZWGhF_dSa3xxyVMnwOv6YN1zmzLU12gIRgeWCgZLDcaLTcrzAjUTcJj2rfWge7Zq--XCfvs36pE-Fiv4bQ_vFoMiod4tafHVepSgJuPMu8Slw0oI6b0EQ8k7lqrk09aD5BHkMLgMxB2sFTczLr8auvrdS93siS_6AG4QXafq6czPcTiChIcUCN2TabmdcPRg8q0tpXFiNkEyQnZ7snxO_gWl-8wktfdarTz60hN5QpakJejfxWaR4BBSXKsOyAJ50ciyHRlxahMlpHEfO9HWH7p5Z3rpZGC0HhFOEjgRnmjbxXDSfIC5BxFYlQzHNIENFPHlJ--h9S0L_1pQg3Uug&amp;owa=outlook.office.com&amp;isImagePreview=True">
            <a:extLst>
              <a:ext uri="{FF2B5EF4-FFF2-40B4-BE49-F238E27FC236}">
                <a16:creationId xmlns:a16="http://schemas.microsoft.com/office/drawing/2014/main" id="{922DAD41-FDD3-4044-88F0-4F7F80C0D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50" y="1012823"/>
            <a:ext cx="7505700" cy="5629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1617F0-91D1-4D09-933E-960DEAFA5260}"/>
              </a:ext>
            </a:extLst>
          </p:cNvPr>
          <p:cNvSpPr txBox="1"/>
          <p:nvPr/>
        </p:nvSpPr>
        <p:spPr>
          <a:xfrm>
            <a:off x="5583676" y="5914349"/>
            <a:ext cx="2597285" cy="646331"/>
          </a:xfrm>
          <a:prstGeom prst="rect">
            <a:avLst/>
          </a:prstGeom>
          <a:solidFill>
            <a:schemeClr val="tx1"/>
          </a:solidFill>
        </p:spPr>
        <p:txBody>
          <a:bodyPr wrap="square" rtlCol="0">
            <a:spAutoFit/>
          </a:bodyPr>
          <a:lstStyle/>
          <a:p>
            <a:pPr algn="ctr"/>
            <a:r>
              <a:rPr lang="en-US" b="1" dirty="0">
                <a:solidFill>
                  <a:srgbClr val="FFFF00"/>
                </a:solidFill>
              </a:rPr>
              <a:t>GIS Specialist conducting Building Inventory</a:t>
            </a:r>
          </a:p>
        </p:txBody>
      </p:sp>
    </p:spTree>
    <p:extLst>
      <p:ext uri="{BB962C8B-B14F-4D97-AF65-F5344CB8AC3E}">
        <p14:creationId xmlns:p14="http://schemas.microsoft.com/office/powerpoint/2010/main" val="22028721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7440261" y="1388600"/>
            <a:ext cx="704850" cy="10572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Residential: Single Family Dwellings</a:t>
            </a:r>
          </a:p>
        </p:txBody>
      </p:sp>
      <p:pic>
        <p:nvPicPr>
          <p:cNvPr id="9" name="Picture 8"/>
          <p:cNvPicPr>
            <a:picLocks noChangeAspect="1"/>
          </p:cNvPicPr>
          <p:nvPr/>
        </p:nvPicPr>
        <p:blipFill>
          <a:blip r:embed="rId4"/>
          <a:stretch>
            <a:fillRect/>
          </a:stretch>
        </p:blipFill>
        <p:spPr>
          <a:xfrm>
            <a:off x="7210426" y="2920076"/>
            <a:ext cx="1200150" cy="866775"/>
          </a:xfrm>
          <a:prstGeom prst="rect">
            <a:avLst/>
          </a:prstGeom>
        </p:spPr>
      </p:pic>
      <p:sp>
        <p:nvSpPr>
          <p:cNvPr id="16" name="Rectangle 15"/>
          <p:cNvSpPr/>
          <p:nvPr/>
        </p:nvSpPr>
        <p:spPr>
          <a:xfrm>
            <a:off x="133349" y="6628476"/>
            <a:ext cx="6600827" cy="246221"/>
          </a:xfrm>
          <a:prstGeom prst="rect">
            <a:avLst/>
          </a:prstGeom>
        </p:spPr>
        <p:txBody>
          <a:bodyPr wrap="square">
            <a:spAutoFit/>
          </a:bodyPr>
          <a:lstStyle/>
          <a:p>
            <a:r>
              <a:rPr lang="en-US" sz="1000" baseline="30000" dirty="0">
                <a:latin typeface="Calibri" panose="020F0502020204030204" pitchFamily="34" charset="0"/>
                <a:ea typeface="Calibri" panose="020F0502020204030204" pitchFamily="34" charset="0"/>
                <a:cs typeface="Arial" panose="020B0604020202020204" pitchFamily="34" charset="0"/>
              </a:rPr>
              <a:t>1 </a:t>
            </a:r>
            <a:r>
              <a:rPr lang="en-US" sz="1000" dirty="0">
                <a:latin typeface="Calibri" panose="020F0502020204030204" pitchFamily="34" charset="0"/>
                <a:ea typeface="Calibri" panose="020F0502020204030204" pitchFamily="34" charset="0"/>
                <a:cs typeface="Arial" panose="020B0604020202020204" pitchFamily="34" charset="0"/>
              </a:rPr>
              <a:t>Group Rank on Community Type:  County, Unincorporated, Incorporated.  Table ranking by Region and not Statewide.</a:t>
            </a:r>
            <a:endParaRPr lang="en-US" sz="1000" dirty="0"/>
          </a:p>
        </p:txBody>
      </p:sp>
      <p:sp>
        <p:nvSpPr>
          <p:cNvPr id="17" name="TextBox 16"/>
          <p:cNvSpPr txBox="1"/>
          <p:nvPr/>
        </p:nvSpPr>
        <p:spPr>
          <a:xfrm>
            <a:off x="6781801" y="5405515"/>
            <a:ext cx="2362199" cy="461665"/>
          </a:xfrm>
          <a:prstGeom prst="rect">
            <a:avLst/>
          </a:prstGeom>
          <a:noFill/>
        </p:spPr>
        <p:txBody>
          <a:bodyPr wrap="square" rtlCol="0">
            <a:spAutoFit/>
          </a:bodyPr>
          <a:lstStyle/>
          <a:p>
            <a:r>
              <a:rPr lang="en-US" sz="1200" dirty="0">
                <a:hlinkClick r:id="rId5"/>
              </a:rPr>
              <a:t>Building Dollar Exposure Report:</a:t>
            </a:r>
            <a:r>
              <a:rPr lang="en-US" sz="1200" dirty="0"/>
              <a:t/>
            </a:r>
            <a:br>
              <a:rPr lang="en-US" sz="1200" dirty="0"/>
            </a:br>
            <a:r>
              <a:rPr lang="en-US" sz="1200" dirty="0"/>
              <a:t>Single Family Dwellings</a:t>
            </a:r>
          </a:p>
        </p:txBody>
      </p:sp>
      <p:graphicFrame>
        <p:nvGraphicFramePr>
          <p:cNvPr id="3" name="Table 2"/>
          <p:cNvGraphicFramePr>
            <a:graphicFrameLocks noGrp="1"/>
          </p:cNvGraphicFramePr>
          <p:nvPr/>
        </p:nvGraphicFramePr>
        <p:xfrm>
          <a:off x="152402" y="942975"/>
          <a:ext cx="6353174" cy="5870448"/>
        </p:xfrm>
        <a:graphic>
          <a:graphicData uri="http://schemas.openxmlformats.org/drawingml/2006/table">
            <a:tbl>
              <a:tblPr firstRow="1" firstCol="1" bandRow="1"/>
              <a:tblGrid>
                <a:gridCol w="1201953">
                  <a:extLst>
                    <a:ext uri="{9D8B030D-6E8A-4147-A177-3AD203B41FA5}">
                      <a16:colId xmlns:a16="http://schemas.microsoft.com/office/drawing/2014/main" val="1536106164"/>
                    </a:ext>
                  </a:extLst>
                </a:gridCol>
                <a:gridCol w="858539">
                  <a:extLst>
                    <a:ext uri="{9D8B030D-6E8A-4147-A177-3AD203B41FA5}">
                      <a16:colId xmlns:a16="http://schemas.microsoft.com/office/drawing/2014/main" val="536040569"/>
                    </a:ext>
                  </a:extLst>
                </a:gridCol>
                <a:gridCol w="457886">
                  <a:extLst>
                    <a:ext uri="{9D8B030D-6E8A-4147-A177-3AD203B41FA5}">
                      <a16:colId xmlns:a16="http://schemas.microsoft.com/office/drawing/2014/main" val="761826449"/>
                    </a:ext>
                  </a:extLst>
                </a:gridCol>
                <a:gridCol w="686829">
                  <a:extLst>
                    <a:ext uri="{9D8B030D-6E8A-4147-A177-3AD203B41FA5}">
                      <a16:colId xmlns:a16="http://schemas.microsoft.com/office/drawing/2014/main" val="1124109715"/>
                    </a:ext>
                  </a:extLst>
                </a:gridCol>
                <a:gridCol w="457886">
                  <a:extLst>
                    <a:ext uri="{9D8B030D-6E8A-4147-A177-3AD203B41FA5}">
                      <a16:colId xmlns:a16="http://schemas.microsoft.com/office/drawing/2014/main" val="2931891374"/>
                    </a:ext>
                  </a:extLst>
                </a:gridCol>
                <a:gridCol w="457886">
                  <a:extLst>
                    <a:ext uri="{9D8B030D-6E8A-4147-A177-3AD203B41FA5}">
                      <a16:colId xmlns:a16="http://schemas.microsoft.com/office/drawing/2014/main" val="1531091853"/>
                    </a:ext>
                  </a:extLst>
                </a:gridCol>
                <a:gridCol w="629594">
                  <a:extLst>
                    <a:ext uri="{9D8B030D-6E8A-4147-A177-3AD203B41FA5}">
                      <a16:colId xmlns:a16="http://schemas.microsoft.com/office/drawing/2014/main" val="1724768687"/>
                    </a:ext>
                  </a:extLst>
                </a:gridCol>
                <a:gridCol w="457886">
                  <a:extLst>
                    <a:ext uri="{9D8B030D-6E8A-4147-A177-3AD203B41FA5}">
                      <a16:colId xmlns:a16="http://schemas.microsoft.com/office/drawing/2014/main" val="3875009000"/>
                    </a:ext>
                  </a:extLst>
                </a:gridCol>
                <a:gridCol w="686829">
                  <a:extLst>
                    <a:ext uri="{9D8B030D-6E8A-4147-A177-3AD203B41FA5}">
                      <a16:colId xmlns:a16="http://schemas.microsoft.com/office/drawing/2014/main" val="2520160983"/>
                    </a:ext>
                  </a:extLst>
                </a:gridCol>
                <a:gridCol w="457886">
                  <a:extLst>
                    <a:ext uri="{9D8B030D-6E8A-4147-A177-3AD203B41FA5}">
                      <a16:colId xmlns:a16="http://schemas.microsoft.com/office/drawing/2014/main" val="719322290"/>
                    </a:ext>
                  </a:extLst>
                </a:gridCol>
              </a:tblGrid>
              <a:tr h="315861">
                <a:tc gridSpan="2">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SINGLE FAMILY HOME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3">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MANUFACTURED</a:t>
                      </a:r>
                      <a:b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(MOBILE) HOME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SINGLE FAMILY TOTAL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1683511"/>
                  </a:ext>
                </a:extLst>
              </a:tr>
              <a:tr h="315861">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Count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Group Rank</a:t>
                      </a:r>
                      <a:r>
                        <a:rPr lang="en-US" sz="1000" b="1" baseline="300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502395798"/>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Ansted</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006070"/>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1165</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$44,640K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$4,131K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$48,771K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44622322"/>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Gauley Bridge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5565933"/>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Meadow Bridge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$551K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$664K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045898"/>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Montgomery**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$931K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$945K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07510"/>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$771K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$787K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8798401"/>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Oak Hill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$2,173K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$2,212K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8886247"/>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Pax</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$827K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$925K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3240517"/>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Smithers**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$1,802K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$1,879K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310281"/>
                  </a:ext>
                </a:extLst>
              </a:tr>
              <a:tr h="157931">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$52,379K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$4,499K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1628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$56,877K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275113867"/>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$5,786K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$248K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$6,034K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255331"/>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Falling Springs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$137K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2622359"/>
                  </a:ext>
                </a:extLst>
              </a:tr>
              <a:tr h="157931">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 County*</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$96,262K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264</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$6,626K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$102,888K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28468666"/>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Rainelle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$7,621K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$579K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$8,200K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1110149"/>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$1,138K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$1,138K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0419619"/>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Rupert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$1,974K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19.6%</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$329K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$2,302K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8311336"/>
                  </a:ext>
                </a:extLst>
              </a:tr>
              <a:tr h="157931">
                <a:tc>
                  <a:txBody>
                    <a:bodyPr/>
                    <a:lstStyle/>
                    <a:p>
                      <a:pPr marL="0" marR="0">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White Sulphur Springs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$15,856K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$125K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$15,981K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989051"/>
                  </a:ext>
                </a:extLst>
              </a:tr>
              <a:tr h="157931">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$128,774K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16.3%</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$7,926K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1878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$136,699K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851831612"/>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 County*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$17,833K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26.6%</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$2,939K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$20,772K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767428194"/>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Richwood</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$6,725K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$630K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259</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$7,356K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5183296"/>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Summersville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$1,423K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$1,478K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754359"/>
                  </a:ext>
                </a:extLst>
              </a:tr>
              <a:tr h="157931">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$25,981K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$3,624K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901</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$29,605K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4139341326"/>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Durbin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$130K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9465924"/>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$8,263K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$354K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266</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$8,617K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6907946"/>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 County*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$21,017K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$1,504K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$22,521K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176614068"/>
                  </a:ext>
                </a:extLst>
              </a:tr>
              <a:tr h="157931">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$29,779K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$1,988K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778</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$31,767K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918375415"/>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Addison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$3,434K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$211K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106</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$3,645K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234057"/>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Camden-On-Gauley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$171K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$263K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2558159"/>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Cowen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$423K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$391K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$814K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862179"/>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$20,815K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$4,885K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$25,700K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76421041"/>
                  </a:ext>
                </a:extLst>
              </a:tr>
              <a:tr h="157931">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$24,842K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$5,580K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$30,422K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50924747"/>
                  </a:ext>
                </a:extLst>
              </a:tr>
              <a:tr h="157931">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SUMMARY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5,004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$261,756K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1,164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19.6%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$23,616K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6,168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$285,371K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28801376"/>
                  </a:ext>
                </a:extLst>
              </a:tr>
            </a:tbl>
          </a:graphicData>
        </a:graphic>
      </p:graphicFrame>
    </p:spTree>
    <p:extLst>
      <p:ext uri="{BB962C8B-B14F-4D97-AF65-F5344CB8AC3E}">
        <p14:creationId xmlns:p14="http://schemas.microsoft.com/office/powerpoint/2010/main" val="30805183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 Flood Risk Assessment</a:t>
            </a:r>
          </a:p>
        </p:txBody>
      </p:sp>
      <p:sp>
        <p:nvSpPr>
          <p:cNvPr id="3" name="TextBox 2"/>
          <p:cNvSpPr txBox="1"/>
          <p:nvPr/>
        </p:nvSpPr>
        <p:spPr>
          <a:xfrm>
            <a:off x="1271059" y="3253942"/>
            <a:ext cx="6432330" cy="1569660"/>
          </a:xfrm>
          <a:prstGeom prst="rect">
            <a:avLst/>
          </a:prstGeom>
          <a:solidFill>
            <a:schemeClr val="tx1"/>
          </a:solidFill>
        </p:spPr>
        <p:txBody>
          <a:bodyPr wrap="square" rtlCol="0">
            <a:spAutoFit/>
          </a:bodyPr>
          <a:lstStyle/>
          <a:p>
            <a:pPr algn="ctr"/>
            <a:r>
              <a:rPr lang="en-US" sz="3200" dirty="0">
                <a:solidFill>
                  <a:srgbClr val="FFFF00"/>
                </a:solidFill>
              </a:rPr>
              <a:t>SIGNIFICANT STRUCTURES OF IMPORTANCE</a:t>
            </a:r>
          </a:p>
          <a:p>
            <a:pPr algn="ctr"/>
            <a:r>
              <a:rPr lang="en-US" sz="3200" i="1" dirty="0">
                <a:solidFill>
                  <a:schemeClr val="bg1"/>
                </a:solidFill>
              </a:rPr>
              <a:t>What critical facilities are at risk?</a:t>
            </a:r>
          </a:p>
        </p:txBody>
      </p:sp>
    </p:spTree>
    <p:extLst>
      <p:ext uri="{BB962C8B-B14F-4D97-AF65-F5344CB8AC3E}">
        <p14:creationId xmlns:p14="http://schemas.microsoft.com/office/powerpoint/2010/main" val="37717293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6805" y="914400"/>
            <a:ext cx="7551767" cy="583087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Essential Facilities 0.2% Floodplain</a:t>
            </a:r>
          </a:p>
        </p:txBody>
      </p:sp>
      <p:sp>
        <p:nvSpPr>
          <p:cNvPr id="9" name="TextBox 8"/>
          <p:cNvSpPr txBox="1"/>
          <p:nvPr/>
        </p:nvSpPr>
        <p:spPr>
          <a:xfrm>
            <a:off x="3502397" y="5200510"/>
            <a:ext cx="374278" cy="307777"/>
          </a:xfrm>
          <a:prstGeom prst="rect">
            <a:avLst/>
          </a:prstGeom>
          <a:solidFill>
            <a:srgbClr val="FF0000"/>
          </a:solidFill>
        </p:spPr>
        <p:txBody>
          <a:bodyPr wrap="square" rtlCol="0">
            <a:spAutoFit/>
          </a:bodyPr>
          <a:lstStyle/>
          <a:p>
            <a:r>
              <a:rPr lang="en-US" sz="1400" b="1" dirty="0">
                <a:solidFill>
                  <a:schemeClr val="bg1"/>
                </a:solidFill>
              </a:rPr>
              <a:t>16</a:t>
            </a:r>
          </a:p>
        </p:txBody>
      </p:sp>
      <p:sp>
        <p:nvSpPr>
          <p:cNvPr id="10" name="TextBox 9"/>
          <p:cNvSpPr txBox="1"/>
          <p:nvPr/>
        </p:nvSpPr>
        <p:spPr>
          <a:xfrm>
            <a:off x="4134631" y="4492830"/>
            <a:ext cx="295415" cy="307777"/>
          </a:xfrm>
          <a:prstGeom prst="rect">
            <a:avLst/>
          </a:prstGeom>
          <a:solidFill>
            <a:srgbClr val="FF0000"/>
          </a:solidFill>
        </p:spPr>
        <p:txBody>
          <a:bodyPr wrap="square" rtlCol="0">
            <a:spAutoFit/>
          </a:bodyPr>
          <a:lstStyle/>
          <a:p>
            <a:r>
              <a:rPr lang="en-US" sz="1400" b="1" dirty="0">
                <a:solidFill>
                  <a:schemeClr val="bg1"/>
                </a:solidFill>
              </a:rPr>
              <a:t>8</a:t>
            </a:r>
          </a:p>
        </p:txBody>
      </p:sp>
      <p:sp>
        <p:nvSpPr>
          <p:cNvPr id="11" name="TextBox 10"/>
          <p:cNvSpPr txBox="1"/>
          <p:nvPr/>
        </p:nvSpPr>
        <p:spPr>
          <a:xfrm>
            <a:off x="4532689" y="4800607"/>
            <a:ext cx="256103" cy="307777"/>
          </a:xfrm>
          <a:prstGeom prst="rect">
            <a:avLst/>
          </a:prstGeom>
          <a:solidFill>
            <a:srgbClr val="FF0000"/>
          </a:solidFill>
        </p:spPr>
        <p:txBody>
          <a:bodyPr wrap="square" rtlCol="0">
            <a:spAutoFit/>
          </a:bodyPr>
          <a:lstStyle/>
          <a:p>
            <a:r>
              <a:rPr lang="en-US" sz="1400" b="1" dirty="0">
                <a:solidFill>
                  <a:schemeClr val="bg1"/>
                </a:solidFill>
              </a:rPr>
              <a:t>5</a:t>
            </a:r>
          </a:p>
        </p:txBody>
      </p:sp>
      <p:sp>
        <p:nvSpPr>
          <p:cNvPr id="12" name="TextBox 11"/>
          <p:cNvSpPr txBox="1"/>
          <p:nvPr/>
        </p:nvSpPr>
        <p:spPr>
          <a:xfrm>
            <a:off x="3736572" y="4802856"/>
            <a:ext cx="295415" cy="307777"/>
          </a:xfrm>
          <a:prstGeom prst="rect">
            <a:avLst/>
          </a:prstGeom>
          <a:solidFill>
            <a:srgbClr val="FF0000"/>
          </a:solidFill>
        </p:spPr>
        <p:txBody>
          <a:bodyPr wrap="square" rtlCol="0">
            <a:spAutoFit/>
          </a:bodyPr>
          <a:lstStyle/>
          <a:p>
            <a:r>
              <a:rPr lang="en-US" sz="1400" b="1" dirty="0">
                <a:solidFill>
                  <a:schemeClr val="bg1"/>
                </a:solidFill>
              </a:rPr>
              <a:t>4</a:t>
            </a:r>
          </a:p>
        </p:txBody>
      </p:sp>
      <p:sp>
        <p:nvSpPr>
          <p:cNvPr id="13" name="TextBox 12"/>
          <p:cNvSpPr txBox="1"/>
          <p:nvPr/>
        </p:nvSpPr>
        <p:spPr>
          <a:xfrm>
            <a:off x="4129437" y="5365701"/>
            <a:ext cx="295415" cy="307777"/>
          </a:xfrm>
          <a:prstGeom prst="rect">
            <a:avLst/>
          </a:prstGeom>
          <a:solidFill>
            <a:srgbClr val="FF0000"/>
          </a:solidFill>
        </p:spPr>
        <p:txBody>
          <a:bodyPr wrap="square" rtlCol="0">
            <a:spAutoFit/>
          </a:bodyPr>
          <a:lstStyle/>
          <a:p>
            <a:r>
              <a:rPr lang="en-US" sz="1400" b="1" dirty="0">
                <a:solidFill>
                  <a:schemeClr val="bg1"/>
                </a:solidFill>
              </a:rPr>
              <a:t>4</a:t>
            </a:r>
          </a:p>
        </p:txBody>
      </p:sp>
      <p:sp>
        <p:nvSpPr>
          <p:cNvPr id="14" name="Rectangle 13"/>
          <p:cNvSpPr/>
          <p:nvPr/>
        </p:nvSpPr>
        <p:spPr>
          <a:xfrm>
            <a:off x="1003049" y="1190115"/>
            <a:ext cx="2324099" cy="1244893"/>
          </a:xfrm>
          <a:prstGeom prst="rect">
            <a:avLst/>
          </a:prstGeom>
          <a:solidFill>
            <a:schemeClr val="accent1">
              <a:lumMod val="20000"/>
              <a:lumOff val="80000"/>
            </a:schemeClr>
          </a:solidFill>
        </p:spPr>
        <p:txBody>
          <a:bodyPr wrap="square">
            <a:spAutoFit/>
          </a:bodyPr>
          <a:lstStyle/>
          <a:p>
            <a:pPr marR="0" lvl="0">
              <a:lnSpc>
                <a:spcPct val="107000"/>
              </a:lnSpc>
              <a:spcBef>
                <a:spcPts val="0"/>
              </a:spcBef>
              <a:spcAft>
                <a:spcPts val="0"/>
              </a:spcAft>
            </a:pPr>
            <a:r>
              <a:rPr lang="en-US" sz="14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Fayette County </a:t>
            </a:r>
            <a:r>
              <a:rPr lang="en-US" sz="1400" dirty="0">
                <a:latin typeface="Calibri" panose="020F0502020204030204" pitchFamily="34" charset="0"/>
                <a:ea typeface="Calibri" panose="020F0502020204030204" pitchFamily="34" charset="0"/>
                <a:cs typeface="Times New Roman" panose="02020603050405020304" pitchFamily="18" charset="0"/>
              </a:rPr>
              <a:t>is ranked 8</a:t>
            </a:r>
            <a:r>
              <a:rPr lang="en-US" sz="14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400" dirty="0">
                <a:latin typeface="Calibri" panose="020F0502020204030204" pitchFamily="34" charset="0"/>
                <a:ea typeface="Calibri" panose="020F0502020204030204" pitchFamily="34" charset="0"/>
                <a:cs typeface="Times New Roman" panose="02020603050405020304" pitchFamily="18" charset="0"/>
              </a:rPr>
              <a:t> in the State for the most essential facilities. The town of </a:t>
            </a:r>
            <a:r>
              <a:rPr lang="en-US" sz="14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Marlinton </a:t>
            </a:r>
            <a:r>
              <a:rPr lang="en-US" sz="1400" dirty="0">
                <a:latin typeface="Calibri" panose="020F0502020204030204" pitchFamily="34" charset="0"/>
                <a:ea typeface="Calibri" panose="020F0502020204030204" pitchFamily="34" charset="0"/>
                <a:cs typeface="Times New Roman" panose="02020603050405020304" pitchFamily="18" charset="0"/>
              </a:rPr>
              <a:t>is ranked 7</a:t>
            </a:r>
            <a:r>
              <a:rPr lang="en-US" sz="14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400" dirty="0">
                <a:latin typeface="Calibri" panose="020F0502020204030204" pitchFamily="34" charset="0"/>
                <a:ea typeface="Calibri" panose="020F0502020204030204" pitchFamily="34" charset="0"/>
                <a:cs typeface="Times New Roman" panose="02020603050405020304" pitchFamily="18" charset="0"/>
              </a:rPr>
              <a:t> of all incorporated places.</a:t>
            </a:r>
          </a:p>
        </p:txBody>
      </p:sp>
      <p:sp>
        <p:nvSpPr>
          <p:cNvPr id="2" name="TextBox 1">
            <a:extLst>
              <a:ext uri="{FF2B5EF4-FFF2-40B4-BE49-F238E27FC236}">
                <a16:creationId xmlns:a16="http://schemas.microsoft.com/office/drawing/2014/main" id="{148CBE03-D7D9-48C6-8BDF-F084235DFD8D}"/>
              </a:ext>
            </a:extLst>
          </p:cNvPr>
          <p:cNvSpPr txBox="1"/>
          <p:nvPr/>
        </p:nvSpPr>
        <p:spPr>
          <a:xfrm>
            <a:off x="931985" y="6189785"/>
            <a:ext cx="896815"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31243300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Essential Facilities</a:t>
            </a:r>
          </a:p>
        </p:txBody>
      </p:sp>
      <p:graphicFrame>
        <p:nvGraphicFramePr>
          <p:cNvPr id="6" name="Table 5"/>
          <p:cNvGraphicFramePr>
            <a:graphicFrameLocks noGrp="1"/>
          </p:cNvGraphicFramePr>
          <p:nvPr>
            <p:extLst>
              <p:ext uri="{D42A27DB-BD31-4B8C-83A1-F6EECF244321}">
                <p14:modId xmlns:p14="http://schemas.microsoft.com/office/powerpoint/2010/main" val="2806414739"/>
              </p:ext>
            </p:extLst>
          </p:nvPr>
        </p:nvGraphicFramePr>
        <p:xfrm>
          <a:off x="729574" y="1313091"/>
          <a:ext cx="7966953" cy="5250508"/>
        </p:xfrm>
        <a:graphic>
          <a:graphicData uri="http://schemas.openxmlformats.org/drawingml/2006/table">
            <a:tbl>
              <a:tblPr firstRow="1" firstCol="1" bandRow="1"/>
              <a:tblGrid>
                <a:gridCol w="568036">
                  <a:extLst>
                    <a:ext uri="{9D8B030D-6E8A-4147-A177-3AD203B41FA5}">
                      <a16:colId xmlns:a16="http://schemas.microsoft.com/office/drawing/2014/main" val="2640932897"/>
                    </a:ext>
                  </a:extLst>
                </a:gridCol>
                <a:gridCol w="1588577">
                  <a:extLst>
                    <a:ext uri="{9D8B030D-6E8A-4147-A177-3AD203B41FA5}">
                      <a16:colId xmlns:a16="http://schemas.microsoft.com/office/drawing/2014/main" val="1515301681"/>
                    </a:ext>
                  </a:extLst>
                </a:gridCol>
                <a:gridCol w="1646343">
                  <a:extLst>
                    <a:ext uri="{9D8B030D-6E8A-4147-A177-3AD203B41FA5}">
                      <a16:colId xmlns:a16="http://schemas.microsoft.com/office/drawing/2014/main" val="732935696"/>
                    </a:ext>
                  </a:extLst>
                </a:gridCol>
                <a:gridCol w="1327664">
                  <a:extLst>
                    <a:ext uri="{9D8B030D-6E8A-4147-A177-3AD203B41FA5}">
                      <a16:colId xmlns:a16="http://schemas.microsoft.com/office/drawing/2014/main" val="182939324"/>
                    </a:ext>
                  </a:extLst>
                </a:gridCol>
                <a:gridCol w="838577">
                  <a:extLst>
                    <a:ext uri="{9D8B030D-6E8A-4147-A177-3AD203B41FA5}">
                      <a16:colId xmlns:a16="http://schemas.microsoft.com/office/drawing/2014/main" val="490593888"/>
                    </a:ext>
                  </a:extLst>
                </a:gridCol>
                <a:gridCol w="1997756">
                  <a:extLst>
                    <a:ext uri="{9D8B030D-6E8A-4147-A177-3AD203B41FA5}">
                      <a16:colId xmlns:a16="http://schemas.microsoft.com/office/drawing/2014/main" val="2047354958"/>
                    </a:ext>
                  </a:extLst>
                </a:gridCol>
              </a:tblGrid>
              <a:tr h="526330">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Rank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Type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WV RPDC Region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4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Essential Facilities in High &amp; Moderate Risk Flood Zones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938872003"/>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Kanawha County*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KANAWHA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Unincorporated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23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20870377"/>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Charleston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KANAWHA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Incorporated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712554510"/>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Huntington**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CABELL &amp; WAYNE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Incorporated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53210045"/>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Wayne County*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WAYNE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Unincorporated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70502974"/>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Boone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BOONE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Unincorporated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350857903"/>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Logan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LOGAN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Unincorporated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11482159"/>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Mingo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MINGO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Unincorporated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609869784"/>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South Charleston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KANAWHA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Incorporated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162180654"/>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Raleigh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RALEIGH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Unincorporated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667830569"/>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Wheeling**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MARSHALL &amp; OHIO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Incorporated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61890375"/>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McDowell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MCDOWELL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Unincorporated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691528633"/>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Lincoln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LINCOLN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Unincorporated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626657872"/>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Weston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LEWIS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Incorporated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810994377"/>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New Martinsville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WETZEL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Incorporated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112655942"/>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Welch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MCDOWELL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Incorporated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80200115"/>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Cabell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CABELL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Unincorporated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89529999"/>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Madison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BOONE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Incorporated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773865635"/>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Dunbar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KANAWHA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Incorporated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7597701"/>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Buffalo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PUTNAM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Incorporated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937272181"/>
                  </a:ext>
                </a:extLst>
              </a:tr>
              <a:tr h="175444">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FAYETTE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Unincorporated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80369475"/>
                  </a:ext>
                </a:extLst>
              </a:tr>
            </a:tbl>
          </a:graphicData>
        </a:graphic>
      </p:graphicFrame>
      <p:sp>
        <p:nvSpPr>
          <p:cNvPr id="7" name="Rectangle 6"/>
          <p:cNvSpPr/>
          <p:nvPr/>
        </p:nvSpPr>
        <p:spPr>
          <a:xfrm>
            <a:off x="1028776" y="1000441"/>
            <a:ext cx="7667751" cy="322845"/>
          </a:xfrm>
          <a:prstGeom prst="rect">
            <a:avLst/>
          </a:prstGeom>
        </p:spPr>
        <p:txBody>
          <a:bodyPr wrap="square">
            <a:spAutoFit/>
          </a:bodyPr>
          <a:lstStyle/>
          <a:p>
            <a:pPr>
              <a:lnSpc>
                <a:spcPct val="107000"/>
              </a:lnSpc>
              <a:spcAft>
                <a:spcPts val="800"/>
              </a:spcAft>
            </a:pPr>
            <a:r>
              <a:rPr lang="en-US" sz="1400" i="1" dirty="0">
                <a:latin typeface="Calibri" panose="020F0502020204030204" pitchFamily="34" charset="0"/>
                <a:ea typeface="Calibri" panose="020F0502020204030204" pitchFamily="34" charset="0"/>
                <a:cs typeface="Times New Roman" panose="02020603050405020304" pitchFamily="18" charset="0"/>
              </a:rPr>
              <a:t>Includes Schools, Hospitals, Nursing Homes, Police Stations, Fire Stations, and E-911 Dispatch Centers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D6D6287-AB17-4945-9C9A-03038BFCA561}"/>
              </a:ext>
            </a:extLst>
          </p:cNvPr>
          <p:cNvSpPr txBox="1"/>
          <p:nvPr/>
        </p:nvSpPr>
        <p:spPr>
          <a:xfrm>
            <a:off x="6330462" y="6527233"/>
            <a:ext cx="2532184" cy="276999"/>
          </a:xfrm>
          <a:prstGeom prst="rect">
            <a:avLst/>
          </a:prstGeom>
          <a:noFill/>
        </p:spPr>
        <p:txBody>
          <a:bodyPr wrap="square" rtlCol="0">
            <a:spAutoFit/>
          </a:bodyPr>
          <a:lstStyle/>
          <a:p>
            <a:r>
              <a:rPr lang="en-US" sz="1200" dirty="0">
                <a:hlinkClick r:id="rId3"/>
              </a:rPr>
              <a:t>Essential Facilities Table and Reports</a:t>
            </a:r>
            <a:endParaRPr lang="en-US" sz="1200" dirty="0"/>
          </a:p>
        </p:txBody>
      </p:sp>
    </p:spTree>
    <p:extLst>
      <p:ext uri="{BB962C8B-B14F-4D97-AF65-F5344CB8AC3E}">
        <p14:creationId xmlns:p14="http://schemas.microsoft.com/office/powerpoint/2010/main" val="18266286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R4 Essential Facilities</a:t>
            </a: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558739" y="948268"/>
            <a:ext cx="8026522" cy="1269385"/>
          </a:xfrm>
          <a:prstGeom prst="rect">
            <a:avLst/>
          </a:prstGeom>
        </p:spPr>
      </p:pic>
      <p:sp>
        <p:nvSpPr>
          <p:cNvPr id="4" name="TextBox 3"/>
          <p:cNvSpPr txBox="1"/>
          <p:nvPr/>
        </p:nvSpPr>
        <p:spPr>
          <a:xfrm>
            <a:off x="6610944" y="2257968"/>
            <a:ext cx="2088618" cy="4031873"/>
          </a:xfrm>
          <a:prstGeom prst="rect">
            <a:avLst/>
          </a:prstGeom>
          <a:solidFill>
            <a:schemeClr val="accent2">
              <a:lumMod val="20000"/>
              <a:lumOff val="80000"/>
            </a:schemeClr>
          </a:solidFill>
        </p:spPr>
        <p:txBody>
          <a:bodyPr wrap="square" rtlCol="0">
            <a:spAutoFit/>
          </a:bodyPr>
          <a:lstStyle/>
          <a:p>
            <a:pPr algn="ctr"/>
            <a:r>
              <a:rPr lang="en-US" sz="1400" dirty="0">
                <a:solidFill>
                  <a:srgbClr val="C00000"/>
                </a:solidFill>
                <a:latin typeface="Calibri" panose="020F0502020204030204" pitchFamily="34" charset="0"/>
                <a:ea typeface="Calibri" panose="020F0502020204030204" pitchFamily="34" charset="0"/>
                <a:cs typeface="Arial" panose="020B0604020202020204" pitchFamily="34" charset="0"/>
              </a:rPr>
              <a:t>Risk Assessment</a:t>
            </a:r>
            <a:endParaRPr lang="en-US" sz="1400" dirty="0"/>
          </a:p>
          <a:p>
            <a:endParaRPr lang="en-US" sz="1100" dirty="0"/>
          </a:p>
          <a:p>
            <a:r>
              <a:rPr lang="en-US" sz="1100" dirty="0"/>
              <a:t>58% or 15 of the 26 flood-prone communities in </a:t>
            </a:r>
            <a:r>
              <a:rPr lang="en-US" sz="1100" b="1" dirty="0">
                <a:solidFill>
                  <a:schemeClr val="accent1">
                    <a:lumMod val="50000"/>
                  </a:schemeClr>
                </a:solidFill>
              </a:rPr>
              <a:t>Region 4 </a:t>
            </a:r>
            <a:r>
              <a:rPr lang="en-US" sz="1100" dirty="0"/>
              <a:t>have essential facilities vulnerable to flooding.  The county with the most essential facilities is </a:t>
            </a:r>
            <a:r>
              <a:rPr lang="en-US" sz="1100" b="1" dirty="0">
                <a:solidFill>
                  <a:schemeClr val="accent1">
                    <a:lumMod val="50000"/>
                  </a:schemeClr>
                </a:solidFill>
              </a:rPr>
              <a:t>Fayette County </a:t>
            </a:r>
            <a:r>
              <a:rPr lang="en-US" sz="1100" dirty="0"/>
              <a:t>(ranked 8</a:t>
            </a:r>
            <a:r>
              <a:rPr lang="en-US" sz="1100" baseline="30000" dirty="0"/>
              <a:t>th</a:t>
            </a:r>
            <a:r>
              <a:rPr lang="en-US" sz="1100" dirty="0"/>
              <a:t> for all counties), while the incorporated town with the highest number of facilities is </a:t>
            </a:r>
            <a:r>
              <a:rPr lang="en-US" sz="1100" b="1" dirty="0">
                <a:solidFill>
                  <a:schemeClr val="accent1">
                    <a:lumMod val="50000"/>
                  </a:schemeClr>
                </a:solidFill>
              </a:rPr>
              <a:t>Marlinton </a:t>
            </a:r>
            <a:r>
              <a:rPr lang="en-US" sz="1100" dirty="0"/>
              <a:t>(ranked 7</a:t>
            </a:r>
            <a:r>
              <a:rPr lang="en-US" sz="1100" baseline="30000" dirty="0"/>
              <a:t>th</a:t>
            </a:r>
            <a:r>
              <a:rPr lang="en-US" sz="1100" dirty="0"/>
              <a:t> for all municipalities in State) in Pocahontas County.  Hospitals and nursing homes with immobile patients or residents are particularly vulnerable to a flood disaster.  Small towns situated mostly in the floodplain are more challenged than unincorporated areas or larger cities to identify suitable sites that provide a high level of protection from flooding. </a:t>
            </a: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504825" y="2269240"/>
            <a:ext cx="5943600" cy="4107815"/>
          </a:xfrm>
          <a:prstGeom prst="rect">
            <a:avLst/>
          </a:prstGeom>
          <a:ln>
            <a:solidFill>
              <a:schemeClr val="tx1"/>
            </a:solidFill>
          </a:ln>
        </p:spPr>
      </p:pic>
      <p:sp>
        <p:nvSpPr>
          <p:cNvPr id="6" name="Rectangle 5"/>
          <p:cNvSpPr/>
          <p:nvPr/>
        </p:nvSpPr>
        <p:spPr>
          <a:xfrm>
            <a:off x="314324" y="6417370"/>
            <a:ext cx="6496051" cy="246221"/>
          </a:xfrm>
          <a:prstGeom prst="rect">
            <a:avLst/>
          </a:prstGeom>
        </p:spPr>
        <p:txBody>
          <a:bodyPr wrap="square">
            <a:spAutoFit/>
          </a:bodyPr>
          <a:lstStyle/>
          <a:p>
            <a:r>
              <a:rPr lang="en-US" sz="1000" dirty="0">
                <a:latin typeface="Calibri" panose="020F0502020204030204" pitchFamily="34" charset="0"/>
                <a:ea typeface="Calibri" panose="020F0502020204030204" pitchFamily="34" charset="0"/>
                <a:cs typeface="Arial" panose="020B0604020202020204" pitchFamily="34" charset="0"/>
              </a:rPr>
              <a:t>WV Flood Tool Map Link:  </a:t>
            </a:r>
            <a:r>
              <a:rPr lang="en-US" sz="1000"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5"/>
              </a:rPr>
              <a:t>https://www.mapwv.gov/flood/map/?wkid=102100&amp;x=-8915613&amp;y=4610416&amp;l=8&amp;v=2</a:t>
            </a:r>
            <a:endParaRPr lang="en-US" sz="1000" dirty="0"/>
          </a:p>
        </p:txBody>
      </p:sp>
      <p:pic>
        <p:nvPicPr>
          <p:cNvPr id="10" name="Picture 9"/>
          <p:cNvPicPr/>
          <p:nvPr/>
        </p:nvPicPr>
        <p:blipFill>
          <a:blip r:embed="rId6">
            <a:extLst>
              <a:ext uri="{28A0092B-C50C-407E-A947-70E740481C1C}">
                <a14:useLocalDpi xmlns:a14="http://schemas.microsoft.com/office/drawing/2010/main" val="0"/>
              </a:ext>
            </a:extLst>
          </a:blip>
          <a:stretch>
            <a:fillRect/>
          </a:stretch>
        </p:blipFill>
        <p:spPr>
          <a:xfrm>
            <a:off x="5024438" y="2255483"/>
            <a:ext cx="1304925" cy="1514475"/>
          </a:xfrm>
          <a:prstGeom prst="rect">
            <a:avLst/>
          </a:prstGeom>
        </p:spPr>
      </p:pic>
      <p:sp>
        <p:nvSpPr>
          <p:cNvPr id="12" name="Speech Bubble: Rectangle with Corners Rounded 14">
            <a:extLst>
              <a:ext uri="{FF2B5EF4-FFF2-40B4-BE49-F238E27FC236}">
                <a16:creationId xmlns:a16="http://schemas.microsoft.com/office/drawing/2014/main" id="{0ED1C770-B1D6-4603-BB25-A749DDCA06CF}"/>
              </a:ext>
            </a:extLst>
          </p:cNvPr>
          <p:cNvSpPr/>
          <p:nvPr/>
        </p:nvSpPr>
        <p:spPr>
          <a:xfrm flipH="1">
            <a:off x="4057533" y="4981575"/>
            <a:ext cx="2271829" cy="899895"/>
          </a:xfrm>
          <a:prstGeom prst="wedgeRoundRectCallout">
            <a:avLst>
              <a:gd name="adj1" fmla="val 68495"/>
              <a:gd name="adj2" fmla="val -82822"/>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The town of Marlinton (Pocahontas County) and Fayette County have a large number of essential facilities</a:t>
            </a:r>
            <a:endParaRPr lang="en-US" sz="1100" dirty="0">
              <a:solidFill>
                <a:schemeClr val="bg1"/>
              </a:solidFill>
            </a:endParaRPr>
          </a:p>
        </p:txBody>
      </p:sp>
      <p:sp>
        <p:nvSpPr>
          <p:cNvPr id="9" name="TextBox 8"/>
          <p:cNvSpPr txBox="1"/>
          <p:nvPr/>
        </p:nvSpPr>
        <p:spPr>
          <a:xfrm>
            <a:off x="6579522" y="6351409"/>
            <a:ext cx="2260555" cy="307777"/>
          </a:xfrm>
          <a:prstGeom prst="rect">
            <a:avLst/>
          </a:prstGeom>
          <a:noFill/>
        </p:spPr>
        <p:txBody>
          <a:bodyPr wrap="none" rtlCol="0">
            <a:spAutoFit/>
          </a:bodyPr>
          <a:lstStyle/>
          <a:p>
            <a:r>
              <a:rPr lang="en-US" sz="1400" dirty="0">
                <a:hlinkClick r:id="rId7"/>
              </a:rPr>
              <a:t>R4 Essential Facilities Report</a:t>
            </a:r>
            <a:endParaRPr lang="en-US" sz="1400" dirty="0"/>
          </a:p>
        </p:txBody>
      </p:sp>
      <p:sp>
        <p:nvSpPr>
          <p:cNvPr id="13" name="TextBox 12"/>
          <p:cNvSpPr txBox="1"/>
          <p:nvPr/>
        </p:nvSpPr>
        <p:spPr>
          <a:xfrm>
            <a:off x="1028701" y="2340764"/>
            <a:ext cx="1585912" cy="369332"/>
          </a:xfrm>
          <a:prstGeom prst="rect">
            <a:avLst/>
          </a:prstGeom>
          <a:noFill/>
        </p:spPr>
        <p:txBody>
          <a:bodyPr wrap="square" rtlCol="0">
            <a:spAutoFit/>
          </a:bodyPr>
          <a:lstStyle/>
          <a:p>
            <a:pPr algn="ctr"/>
            <a:r>
              <a:rPr lang="en-US" b="1" dirty="0">
                <a:solidFill>
                  <a:schemeClr val="accent1">
                    <a:lumMod val="50000"/>
                  </a:schemeClr>
                </a:solidFill>
              </a:rPr>
              <a:t>Marlinton</a:t>
            </a:r>
          </a:p>
        </p:txBody>
      </p:sp>
    </p:spTree>
    <p:extLst>
      <p:ext uri="{BB962C8B-B14F-4D97-AF65-F5344CB8AC3E}">
        <p14:creationId xmlns:p14="http://schemas.microsoft.com/office/powerpoint/2010/main" val="41713058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R4 Essential Facilities</a:t>
            </a: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558739" y="1001949"/>
            <a:ext cx="8026522" cy="1269385"/>
          </a:xfrm>
          <a:prstGeom prst="rect">
            <a:avLst/>
          </a:prstGeom>
        </p:spPr>
      </p:pic>
      <p:graphicFrame>
        <p:nvGraphicFramePr>
          <p:cNvPr id="11" name="Table 10"/>
          <p:cNvGraphicFramePr>
            <a:graphicFrameLocks noGrp="1"/>
          </p:cNvGraphicFramePr>
          <p:nvPr/>
        </p:nvGraphicFramePr>
        <p:xfrm>
          <a:off x="558739" y="2461384"/>
          <a:ext cx="8190314" cy="2093317"/>
        </p:xfrm>
        <a:graphic>
          <a:graphicData uri="http://schemas.openxmlformats.org/drawingml/2006/table">
            <a:tbl>
              <a:tblPr firstRow="1" firstCol="1" bandRow="1"/>
              <a:tblGrid>
                <a:gridCol w="1089086">
                  <a:extLst>
                    <a:ext uri="{9D8B030D-6E8A-4147-A177-3AD203B41FA5}">
                      <a16:colId xmlns:a16="http://schemas.microsoft.com/office/drawing/2014/main" val="939438218"/>
                    </a:ext>
                  </a:extLst>
                </a:gridCol>
                <a:gridCol w="1192409">
                  <a:extLst>
                    <a:ext uri="{9D8B030D-6E8A-4147-A177-3AD203B41FA5}">
                      <a16:colId xmlns:a16="http://schemas.microsoft.com/office/drawing/2014/main" val="1330779160"/>
                    </a:ext>
                  </a:extLst>
                </a:gridCol>
                <a:gridCol w="2084649">
                  <a:extLst>
                    <a:ext uri="{9D8B030D-6E8A-4147-A177-3AD203B41FA5}">
                      <a16:colId xmlns:a16="http://schemas.microsoft.com/office/drawing/2014/main" val="2469354264"/>
                    </a:ext>
                  </a:extLst>
                </a:gridCol>
                <a:gridCol w="1482842">
                  <a:extLst>
                    <a:ext uri="{9D8B030D-6E8A-4147-A177-3AD203B41FA5}">
                      <a16:colId xmlns:a16="http://schemas.microsoft.com/office/drawing/2014/main" val="2509700938"/>
                    </a:ext>
                  </a:extLst>
                </a:gridCol>
                <a:gridCol w="1007638">
                  <a:extLst>
                    <a:ext uri="{9D8B030D-6E8A-4147-A177-3AD203B41FA5}">
                      <a16:colId xmlns:a16="http://schemas.microsoft.com/office/drawing/2014/main" val="614626552"/>
                    </a:ext>
                  </a:extLst>
                </a:gridCol>
                <a:gridCol w="624354">
                  <a:extLst>
                    <a:ext uri="{9D8B030D-6E8A-4147-A177-3AD203B41FA5}">
                      <a16:colId xmlns:a16="http://schemas.microsoft.com/office/drawing/2014/main" val="1623665491"/>
                    </a:ext>
                  </a:extLst>
                </a:gridCol>
                <a:gridCol w="709336">
                  <a:extLst>
                    <a:ext uri="{9D8B030D-6E8A-4147-A177-3AD203B41FA5}">
                      <a16:colId xmlns:a16="http://schemas.microsoft.com/office/drawing/2014/main" val="2200708032"/>
                    </a:ext>
                  </a:extLst>
                </a:gridCol>
              </a:tblGrid>
              <a:tr h="809499">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Name</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Type</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Flood Tool Link</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Flood Depth</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Damage Percent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41552001"/>
                  </a:ext>
                </a:extLst>
              </a:tr>
              <a:tr h="260147">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 Elementary School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b="1">
                          <a:effectLst/>
                          <a:latin typeface="Calibri" panose="020F0502020204030204" pitchFamily="34" charset="0"/>
                          <a:ea typeface="Times New Roman" panose="02020603050405020304" pitchFamily="18" charset="0"/>
                          <a:cs typeface="Calibri" panose="020F0502020204030204" pitchFamily="34" charset="0"/>
                        </a:rPr>
                        <a:t>School</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12560792"/>
                  </a:ext>
                </a:extLst>
              </a:tr>
              <a:tr h="260147">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 Police Department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b="1">
                          <a:effectLst/>
                          <a:latin typeface="Calibri" panose="020F0502020204030204" pitchFamily="34" charset="0"/>
                          <a:ea typeface="Times New Roman" panose="02020603050405020304" pitchFamily="18" charset="0"/>
                          <a:cs typeface="Calibri" panose="020F0502020204030204" pitchFamily="34" charset="0"/>
                        </a:rPr>
                        <a:t>Police Station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38115073"/>
                  </a:ext>
                </a:extLst>
              </a:tr>
              <a:tr h="404749">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 Volunteer Fire Department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b="1" dirty="0">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04778686"/>
                  </a:ext>
                </a:extLst>
              </a:tr>
              <a:tr h="260147">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Loup Creek Volunteer Fire Department - Robson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b="1" dirty="0">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FT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61227666"/>
                  </a:ext>
                </a:extLst>
              </a:tr>
            </a:tbl>
          </a:graphicData>
        </a:graphic>
      </p:graphicFrame>
      <p:sp>
        <p:nvSpPr>
          <p:cNvPr id="2" name="Rectangle 1"/>
          <p:cNvSpPr/>
          <p:nvPr/>
        </p:nvSpPr>
        <p:spPr>
          <a:xfrm>
            <a:off x="438150" y="5207356"/>
            <a:ext cx="8420100" cy="1347485"/>
          </a:xfrm>
          <a:prstGeom prst="rect">
            <a:avLst/>
          </a:prstGeom>
          <a:solidFill>
            <a:schemeClr val="accent4">
              <a:lumMod val="40000"/>
              <a:lumOff val="60000"/>
            </a:schemeClr>
          </a:solidFill>
        </p:spPr>
        <p:txBody>
          <a:bodyPr wrap="square">
            <a:spAutoFit/>
          </a:bodyPr>
          <a:lstStyle/>
          <a:p>
            <a:pPr>
              <a:lnSpc>
                <a:spcPct val="107000"/>
              </a:lnSpc>
              <a:spcAft>
                <a:spcPts val="800"/>
              </a:spcAft>
            </a:pPr>
            <a:r>
              <a:rPr lang="en-US" sz="1400" b="1" dirty="0">
                <a:ea typeface="Calibri" panose="020F0502020204030204" pitchFamily="34" charset="0"/>
                <a:cs typeface="Times New Roman" panose="02020603050405020304" pitchFamily="18" charset="0"/>
              </a:rPr>
              <a:t>Community Engagement and Verification:  </a:t>
            </a:r>
            <a:r>
              <a:rPr lang="en-US" sz="1400" dirty="0"/>
              <a:t>There are 25 facilities in the high risk </a:t>
            </a:r>
            <a:r>
              <a:rPr lang="en-US" sz="1400" i="1" dirty="0"/>
              <a:t>effective</a:t>
            </a:r>
            <a:r>
              <a:rPr lang="en-US" sz="1400" dirty="0"/>
              <a:t> and </a:t>
            </a:r>
            <a:r>
              <a:rPr lang="en-US" sz="1400" i="1" dirty="0"/>
              <a:t>advisory </a:t>
            </a:r>
            <a:r>
              <a:rPr lang="en-US" sz="1400" dirty="0"/>
              <a:t>1%-annual-chance (100-yr) flood level and 12 facilities in the moderate risk 0.2%-annual-chance (500-yr) flood level.  No essential facilities exist in the Regulatory Floodway.  </a:t>
            </a: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Review the accuracy and completeness of all </a:t>
            </a:r>
            <a:r>
              <a:rPr lang="en-US" sz="1400" i="1" dirty="0">
                <a:latin typeface="Calibri" panose="020F0502020204030204" pitchFamily="34" charset="0"/>
                <a:ea typeface="Calibri" panose="020F0502020204030204" pitchFamily="34" charset="0"/>
                <a:cs typeface="Times New Roman" panose="02020603050405020304" pitchFamily="18" charset="0"/>
              </a:rPr>
              <a:t>active </a:t>
            </a:r>
            <a:r>
              <a:rPr lang="en-US" sz="1400"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essential facilities</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Report any facilities that are missing.  </a:t>
            </a:r>
            <a:r>
              <a:rPr lang="en-US" sz="1400" dirty="0">
                <a:latin typeface="Calibri" panose="020F0502020204030204" pitchFamily="34" charset="0"/>
                <a:ea typeface="Calibri" panose="020F0502020204030204" pitchFamily="34" charset="0"/>
                <a:cs typeface="Times New Roman" panose="02020603050405020304" pitchFamily="18" charset="0"/>
              </a:rPr>
              <a:t>Verify the facilities and location using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CL Report / Tables</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9"/>
              </a:rPr>
              <a:t>BL Tables</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and RiskMAP View of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rPr>
              <a:t>WV Flood Tool</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558739" y="4628754"/>
            <a:ext cx="1755836" cy="400110"/>
          </a:xfrm>
          <a:prstGeom prst="rect">
            <a:avLst/>
          </a:prstGeom>
          <a:noFill/>
        </p:spPr>
        <p:txBody>
          <a:bodyPr wrap="square" rtlCol="0">
            <a:spAutoFit/>
          </a:bodyPr>
          <a:lstStyle/>
          <a:p>
            <a:r>
              <a:rPr lang="en-US" sz="1000" dirty="0"/>
              <a:t>* Unincorporated Area</a:t>
            </a:r>
          </a:p>
          <a:p>
            <a:r>
              <a:rPr lang="en-US" sz="1000" dirty="0"/>
              <a:t>** Split Community</a:t>
            </a:r>
          </a:p>
        </p:txBody>
      </p:sp>
    </p:spTree>
    <p:extLst>
      <p:ext uri="{BB962C8B-B14F-4D97-AF65-F5344CB8AC3E}">
        <p14:creationId xmlns:p14="http://schemas.microsoft.com/office/powerpoint/2010/main" val="37365844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7982" y="914400"/>
            <a:ext cx="7564514" cy="5816851"/>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Assets (Non-Historical)</a:t>
            </a:r>
          </a:p>
        </p:txBody>
      </p:sp>
      <p:sp>
        <p:nvSpPr>
          <p:cNvPr id="7" name="Speech Bubble: Rectangle with Corners Rounded 14">
            <a:extLst>
              <a:ext uri="{FF2B5EF4-FFF2-40B4-BE49-F238E27FC236}">
                <a16:creationId xmlns:a16="http://schemas.microsoft.com/office/drawing/2014/main" id="{0ED1C770-B1D6-4603-BB25-A749DDCA06CF}"/>
              </a:ext>
            </a:extLst>
          </p:cNvPr>
          <p:cNvSpPr/>
          <p:nvPr/>
        </p:nvSpPr>
        <p:spPr>
          <a:xfrm flipH="1">
            <a:off x="4333873" y="6112578"/>
            <a:ext cx="1790699" cy="618673"/>
          </a:xfrm>
          <a:prstGeom prst="wedgeRoundRectCallout">
            <a:avLst>
              <a:gd name="adj1" fmla="val 16646"/>
              <a:gd name="adj2" fmla="val -158712"/>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The town of </a:t>
            </a:r>
            <a:r>
              <a:rPr lang="en-US" sz="1200" b="1" dirty="0">
                <a:solidFill>
                  <a:srgbClr val="FFFF00"/>
                </a:solidFill>
              </a:rPr>
              <a:t>Marlinton </a:t>
            </a:r>
            <a:r>
              <a:rPr lang="en-US" sz="1200" dirty="0">
                <a:solidFill>
                  <a:schemeClr val="bg1"/>
                </a:solidFill>
              </a:rPr>
              <a:t>has six government and two utility buildings</a:t>
            </a:r>
          </a:p>
        </p:txBody>
      </p:sp>
      <p:sp>
        <p:nvSpPr>
          <p:cNvPr id="8" name="TextBox 7"/>
          <p:cNvSpPr txBox="1"/>
          <p:nvPr/>
        </p:nvSpPr>
        <p:spPr>
          <a:xfrm>
            <a:off x="4700239" y="5095423"/>
            <a:ext cx="1020458" cy="307777"/>
          </a:xfrm>
          <a:prstGeom prst="rect">
            <a:avLst/>
          </a:prstGeom>
          <a:solidFill>
            <a:schemeClr val="tx2"/>
          </a:solidFill>
        </p:spPr>
        <p:txBody>
          <a:bodyPr wrap="square" rtlCol="0">
            <a:spAutoFit/>
          </a:bodyPr>
          <a:lstStyle/>
          <a:p>
            <a:r>
              <a:rPr lang="en-US" sz="1400" dirty="0">
                <a:solidFill>
                  <a:schemeClr val="bg1"/>
                </a:solidFill>
              </a:rPr>
              <a:t>Marlinton</a:t>
            </a:r>
          </a:p>
        </p:txBody>
      </p:sp>
      <p:sp>
        <p:nvSpPr>
          <p:cNvPr id="9" name="Oval 8"/>
          <p:cNvSpPr/>
          <p:nvPr/>
        </p:nvSpPr>
        <p:spPr>
          <a:xfrm>
            <a:off x="4710548" y="4804487"/>
            <a:ext cx="249946" cy="224716"/>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9FA7465-41B5-4557-B1C6-52D4A7D96E21}"/>
              </a:ext>
            </a:extLst>
          </p:cNvPr>
          <p:cNvSpPr txBox="1"/>
          <p:nvPr/>
        </p:nvSpPr>
        <p:spPr>
          <a:xfrm>
            <a:off x="1063869" y="6112578"/>
            <a:ext cx="791308"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30265793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Assets</a:t>
            </a:r>
          </a:p>
        </p:txBody>
      </p:sp>
      <p:pic>
        <p:nvPicPr>
          <p:cNvPr id="3" name="Picture 2"/>
          <p:cNvPicPr/>
          <p:nvPr/>
        </p:nvPicPr>
        <p:blipFill rotWithShape="1">
          <a:blip r:embed="rId3">
            <a:extLst>
              <a:ext uri="{28A0092B-C50C-407E-A947-70E740481C1C}">
                <a14:useLocalDpi xmlns:a14="http://schemas.microsoft.com/office/drawing/2010/main" val="0"/>
              </a:ext>
            </a:extLst>
          </a:blip>
          <a:srcRect l="-1" r="23092"/>
          <a:stretch/>
        </p:blipFill>
        <p:spPr>
          <a:xfrm>
            <a:off x="1707767" y="930201"/>
            <a:ext cx="5681005" cy="1561782"/>
          </a:xfrm>
          <a:prstGeom prst="rect">
            <a:avLst/>
          </a:prstGeom>
        </p:spPr>
      </p:pic>
      <p:sp>
        <p:nvSpPr>
          <p:cNvPr id="4" name="TextBox 3"/>
          <p:cNvSpPr txBox="1"/>
          <p:nvPr/>
        </p:nvSpPr>
        <p:spPr>
          <a:xfrm>
            <a:off x="5505450" y="2665396"/>
            <a:ext cx="3209032" cy="3077766"/>
          </a:xfrm>
          <a:prstGeom prst="rect">
            <a:avLst/>
          </a:prstGeom>
          <a:solidFill>
            <a:schemeClr val="accent2">
              <a:lumMod val="20000"/>
              <a:lumOff val="80000"/>
            </a:schemeClr>
          </a:solidFill>
        </p:spPr>
        <p:txBody>
          <a:bodyPr wrap="square" rtlCol="0">
            <a:spAutoFit/>
          </a:bodyPr>
          <a:lstStyle/>
          <a:p>
            <a:pPr algn="ctr"/>
            <a:r>
              <a:rPr lang="en-US" sz="1400" dirty="0">
                <a:solidFill>
                  <a:srgbClr val="C00000"/>
                </a:solidFill>
                <a:latin typeface="Calibri" panose="020F0502020204030204" pitchFamily="34" charset="0"/>
                <a:ea typeface="Calibri" panose="020F0502020204030204" pitchFamily="34" charset="0"/>
                <a:cs typeface="Arial" panose="020B0604020202020204" pitchFamily="34" charset="0"/>
              </a:rPr>
              <a:t>Risk Assessment</a:t>
            </a:r>
            <a:endParaRPr lang="en-US" sz="1400" b="1" dirty="0"/>
          </a:p>
          <a:p>
            <a:pPr algn="ctr"/>
            <a:endParaRPr lang="en-US" sz="1200" b="1" dirty="0"/>
          </a:p>
          <a:p>
            <a:r>
              <a:rPr lang="en-US" sz="1400" b="1" dirty="0"/>
              <a:t>Community Assets:  </a:t>
            </a:r>
            <a:r>
              <a:rPr lang="en-US" sz="1400" dirty="0"/>
              <a:t>A total of 170 community assets (non-historical) were inventoried in the 1%-annual-chance floodplain for the </a:t>
            </a:r>
            <a:r>
              <a:rPr lang="en-US" sz="1400" b="1" dirty="0">
                <a:solidFill>
                  <a:schemeClr val="accent1">
                    <a:lumMod val="50000"/>
                  </a:schemeClr>
                </a:solidFill>
              </a:rPr>
              <a:t>Region 4</a:t>
            </a:r>
            <a:r>
              <a:rPr lang="en-US" sz="1400" dirty="0"/>
              <a:t> Planning and Development Council.  </a:t>
            </a:r>
            <a:r>
              <a:rPr lang="en-US" sz="1400" b="1" dirty="0">
                <a:solidFill>
                  <a:schemeClr val="accent1">
                    <a:lumMod val="50000"/>
                  </a:schemeClr>
                </a:solidFill>
              </a:rPr>
              <a:t>Fayette County </a:t>
            </a:r>
            <a:r>
              <a:rPr lang="en-US" sz="1400" dirty="0"/>
              <a:t>has the largest number of inventoried community resources (n=53) of which the majority are </a:t>
            </a:r>
            <a:r>
              <a:rPr lang="en-US" sz="1400" i="1" dirty="0"/>
              <a:t>religious </a:t>
            </a:r>
            <a:r>
              <a:rPr lang="en-US" sz="1400" dirty="0"/>
              <a:t>buildings. The town of </a:t>
            </a:r>
            <a:r>
              <a:rPr lang="en-US" sz="1400" b="1" dirty="0">
                <a:solidFill>
                  <a:schemeClr val="accent1">
                    <a:lumMod val="50000"/>
                  </a:schemeClr>
                </a:solidFill>
              </a:rPr>
              <a:t>Marlinton</a:t>
            </a:r>
            <a:r>
              <a:rPr lang="en-US" sz="1400" dirty="0"/>
              <a:t> (ranked 3</a:t>
            </a:r>
            <a:r>
              <a:rPr lang="en-US" sz="1400" baseline="30000" dirty="0"/>
              <a:t>rd</a:t>
            </a:r>
            <a:r>
              <a:rPr lang="en-US" sz="1400" dirty="0"/>
              <a:t> of all incorporated areas) has six </a:t>
            </a:r>
            <a:r>
              <a:rPr lang="en-US" sz="1400" i="1" dirty="0"/>
              <a:t>government</a:t>
            </a:r>
            <a:r>
              <a:rPr lang="en-US" sz="1400" dirty="0"/>
              <a:t> and two </a:t>
            </a:r>
            <a:r>
              <a:rPr lang="en-US" sz="1400" i="1" dirty="0"/>
              <a:t>utility</a:t>
            </a:r>
            <a:r>
              <a:rPr lang="en-US" sz="1400" dirty="0"/>
              <a:t> buildings (ranked 5</a:t>
            </a:r>
            <a:r>
              <a:rPr lang="en-US" sz="1400" baseline="30000" dirty="0"/>
              <a:t>th</a:t>
            </a:r>
            <a:r>
              <a:rPr lang="en-US" sz="1400" dirty="0"/>
              <a:t>) located in the floodplain.</a:t>
            </a:r>
          </a:p>
        </p:txBody>
      </p:sp>
      <p:sp>
        <p:nvSpPr>
          <p:cNvPr id="9" name="TextBox 8"/>
          <p:cNvSpPr txBox="1"/>
          <p:nvPr/>
        </p:nvSpPr>
        <p:spPr>
          <a:xfrm>
            <a:off x="5956894" y="6043747"/>
            <a:ext cx="2306144" cy="307777"/>
          </a:xfrm>
          <a:prstGeom prst="rect">
            <a:avLst/>
          </a:prstGeom>
          <a:noFill/>
        </p:spPr>
        <p:txBody>
          <a:bodyPr wrap="none" rtlCol="0">
            <a:spAutoFit/>
          </a:bodyPr>
          <a:lstStyle/>
          <a:p>
            <a:r>
              <a:rPr lang="en-US" sz="1400" dirty="0">
                <a:hlinkClick r:id="rId4"/>
              </a:rPr>
              <a:t>R4 Community Assets Report</a:t>
            </a:r>
            <a:endParaRPr lang="en-US" sz="1400" dirty="0"/>
          </a:p>
        </p:txBody>
      </p:sp>
      <p:pic>
        <p:nvPicPr>
          <p:cNvPr id="10" name="Picture 9"/>
          <p:cNvPicPr/>
          <p:nvPr/>
        </p:nvPicPr>
        <p:blipFill rotWithShape="1">
          <a:blip r:embed="rId5">
            <a:extLst>
              <a:ext uri="{28A0092B-C50C-407E-A947-70E740481C1C}">
                <a14:useLocalDpi xmlns:a14="http://schemas.microsoft.com/office/drawing/2010/main" val="0"/>
              </a:ext>
            </a:extLst>
          </a:blip>
          <a:srcRect l="15864" r="11379"/>
          <a:stretch/>
        </p:blipFill>
        <p:spPr>
          <a:xfrm>
            <a:off x="709693" y="2578920"/>
            <a:ext cx="4324350" cy="3700780"/>
          </a:xfrm>
          <a:prstGeom prst="rect">
            <a:avLst/>
          </a:prstGeom>
          <a:ln>
            <a:solidFill>
              <a:schemeClr val="tx1"/>
            </a:solidFill>
          </a:ln>
        </p:spPr>
      </p:pic>
      <p:sp>
        <p:nvSpPr>
          <p:cNvPr id="11" name="Rectangle 10"/>
          <p:cNvSpPr/>
          <p:nvPr/>
        </p:nvSpPr>
        <p:spPr>
          <a:xfrm>
            <a:off x="545141" y="6351524"/>
            <a:ext cx="4846009" cy="421654"/>
          </a:xfrm>
          <a:prstGeom prst="rect">
            <a:avLst/>
          </a:prstGeom>
        </p:spPr>
        <p:txBody>
          <a:bodyPr wrap="square">
            <a:spAutoFit/>
          </a:bodyPr>
          <a:lstStyle/>
          <a:p>
            <a:pPr>
              <a:lnSpc>
                <a:spcPct val="107000"/>
              </a:lnSpc>
            </a:pPr>
            <a:r>
              <a:rPr lang="en-US" sz="1000" dirty="0">
                <a:latin typeface="Calibri" panose="020F0502020204030204" pitchFamily="34" charset="0"/>
                <a:ea typeface="Calibri" panose="020F0502020204030204" pitchFamily="34" charset="0"/>
                <a:cs typeface="Arial" panose="020B0604020202020204" pitchFamily="34" charset="0"/>
              </a:rPr>
              <a:t> WV Flood Tool Map Link:</a:t>
            </a:r>
            <a:br>
              <a:rPr lang="en-US" sz="1000" dirty="0">
                <a:latin typeface="Calibri" panose="020F0502020204030204" pitchFamily="34" charset="0"/>
                <a:ea typeface="Calibri" panose="020F0502020204030204" pitchFamily="34" charset="0"/>
                <a:cs typeface="Arial" panose="020B0604020202020204" pitchFamily="34" charset="0"/>
              </a:rPr>
            </a:br>
            <a:r>
              <a:rPr lang="en-US" sz="1000" dirty="0">
                <a:latin typeface="Calibri" panose="020F0502020204030204" pitchFamily="34" charset="0"/>
                <a:ea typeface="Calibri" panose="020F0502020204030204" pitchFamily="34" charset="0"/>
                <a:cs typeface="Arial" panose="020B0604020202020204" pitchFamily="34" charset="0"/>
              </a:rPr>
              <a:t>  </a:t>
            </a:r>
            <a:r>
              <a:rPr lang="en-US" sz="1000"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6"/>
              </a:rPr>
              <a:t>https://www.mapwv.gov/flood/map/?wkid=102100&amp;x=-8914626&amp;y=4611336&amp;l=8&amp;v=2</a:t>
            </a:r>
            <a:endParaRPr lang="en-US"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TextBox 11"/>
          <p:cNvSpPr txBox="1"/>
          <p:nvPr/>
        </p:nvSpPr>
        <p:spPr>
          <a:xfrm>
            <a:off x="3727607" y="2578920"/>
            <a:ext cx="1209675" cy="369332"/>
          </a:xfrm>
          <a:prstGeom prst="rect">
            <a:avLst/>
          </a:prstGeom>
          <a:noFill/>
        </p:spPr>
        <p:txBody>
          <a:bodyPr wrap="square" rtlCol="0">
            <a:spAutoFit/>
          </a:bodyPr>
          <a:lstStyle/>
          <a:p>
            <a:pPr algn="ctr"/>
            <a:r>
              <a:rPr lang="en-US" b="1" dirty="0">
                <a:solidFill>
                  <a:schemeClr val="accent1">
                    <a:lumMod val="50000"/>
                  </a:schemeClr>
                </a:solidFill>
              </a:rPr>
              <a:t>Marlinton</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2571750" y="5186056"/>
            <a:ext cx="2365532" cy="899895"/>
          </a:xfrm>
          <a:prstGeom prst="wedgeRoundRectCallout">
            <a:avLst>
              <a:gd name="adj1" fmla="val 70172"/>
              <a:gd name="adj2" fmla="val -14844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The town of Marlinton (Pocahontas County) and Fayette County have many community assets</a:t>
            </a:r>
            <a:endParaRPr lang="en-US" sz="1100" dirty="0">
              <a:solidFill>
                <a:schemeClr val="bg1"/>
              </a:solidFill>
            </a:endParaRPr>
          </a:p>
        </p:txBody>
      </p:sp>
    </p:spTree>
    <p:extLst>
      <p:ext uri="{BB962C8B-B14F-4D97-AF65-F5344CB8AC3E}">
        <p14:creationId xmlns:p14="http://schemas.microsoft.com/office/powerpoint/2010/main" val="26046341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Assets</a:t>
            </a:r>
          </a:p>
        </p:txBody>
      </p:sp>
      <p:pic>
        <p:nvPicPr>
          <p:cNvPr id="3" name="Picture 2"/>
          <p:cNvPicPr/>
          <p:nvPr/>
        </p:nvPicPr>
        <p:blipFill rotWithShape="1">
          <a:blip r:embed="rId3">
            <a:extLst>
              <a:ext uri="{28A0092B-C50C-407E-A947-70E740481C1C}">
                <a14:useLocalDpi xmlns:a14="http://schemas.microsoft.com/office/drawing/2010/main" val="0"/>
              </a:ext>
            </a:extLst>
          </a:blip>
          <a:srcRect l="-1" r="23092"/>
          <a:stretch/>
        </p:blipFill>
        <p:spPr>
          <a:xfrm>
            <a:off x="1707767" y="930201"/>
            <a:ext cx="5681005" cy="156178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95176685"/>
              </p:ext>
            </p:extLst>
          </p:nvPr>
        </p:nvGraphicFramePr>
        <p:xfrm>
          <a:off x="647702" y="2552909"/>
          <a:ext cx="7979928" cy="1865056"/>
        </p:xfrm>
        <a:graphic>
          <a:graphicData uri="http://schemas.openxmlformats.org/drawingml/2006/table">
            <a:tbl>
              <a:tblPr firstRow="1" firstCol="1" bandRow="1"/>
              <a:tblGrid>
                <a:gridCol w="1252859">
                  <a:extLst>
                    <a:ext uri="{9D8B030D-6E8A-4147-A177-3AD203B41FA5}">
                      <a16:colId xmlns:a16="http://schemas.microsoft.com/office/drawing/2014/main" val="1669851512"/>
                    </a:ext>
                  </a:extLst>
                </a:gridCol>
                <a:gridCol w="1068339">
                  <a:extLst>
                    <a:ext uri="{9D8B030D-6E8A-4147-A177-3AD203B41FA5}">
                      <a16:colId xmlns:a16="http://schemas.microsoft.com/office/drawing/2014/main" val="3453247234"/>
                    </a:ext>
                  </a:extLst>
                </a:gridCol>
                <a:gridCol w="2629615">
                  <a:extLst>
                    <a:ext uri="{9D8B030D-6E8A-4147-A177-3AD203B41FA5}">
                      <a16:colId xmlns:a16="http://schemas.microsoft.com/office/drawing/2014/main" val="2927065316"/>
                    </a:ext>
                  </a:extLst>
                </a:gridCol>
                <a:gridCol w="1009706">
                  <a:extLst>
                    <a:ext uri="{9D8B030D-6E8A-4147-A177-3AD203B41FA5}">
                      <a16:colId xmlns:a16="http://schemas.microsoft.com/office/drawing/2014/main" val="91327516"/>
                    </a:ext>
                  </a:extLst>
                </a:gridCol>
                <a:gridCol w="570387">
                  <a:extLst>
                    <a:ext uri="{9D8B030D-6E8A-4147-A177-3AD203B41FA5}">
                      <a16:colId xmlns:a16="http://schemas.microsoft.com/office/drawing/2014/main" val="3429399416"/>
                    </a:ext>
                  </a:extLst>
                </a:gridCol>
                <a:gridCol w="690011">
                  <a:extLst>
                    <a:ext uri="{9D8B030D-6E8A-4147-A177-3AD203B41FA5}">
                      <a16:colId xmlns:a16="http://schemas.microsoft.com/office/drawing/2014/main" val="1779717679"/>
                    </a:ext>
                  </a:extLst>
                </a:gridCol>
                <a:gridCol w="759011">
                  <a:extLst>
                    <a:ext uri="{9D8B030D-6E8A-4147-A177-3AD203B41FA5}">
                      <a16:colId xmlns:a16="http://schemas.microsoft.com/office/drawing/2014/main" val="3396698788"/>
                    </a:ext>
                  </a:extLst>
                </a:gridCol>
              </a:tblGrid>
              <a:tr h="607950">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Historical Place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Type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Flood Tool Link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Flood Depth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Damage Percent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60832733"/>
                  </a:ext>
                </a:extLst>
              </a:tr>
              <a:tr h="304077">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 Water Treatment Plant</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Utilities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FT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8530758"/>
                  </a:ext>
                </a:extLst>
              </a:tr>
              <a:tr h="279699">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United States Postal Service Office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Government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92432377"/>
                  </a:ext>
                </a:extLst>
              </a:tr>
              <a:tr h="26803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United States Postal Service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Government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23191858"/>
                  </a:ext>
                </a:extLst>
              </a:tr>
              <a:tr h="20265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Craigsville Public Service District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Utilities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95237820"/>
                  </a:ext>
                </a:extLst>
              </a:tr>
              <a:tr h="20265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 River Gorge Visitor Contact Center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Government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FT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95854102"/>
                  </a:ext>
                </a:extLst>
              </a:tr>
            </a:tbl>
          </a:graphicData>
        </a:graphic>
      </p:graphicFrame>
      <p:sp>
        <p:nvSpPr>
          <p:cNvPr id="2" name="Rectangle 1"/>
          <p:cNvSpPr/>
          <p:nvPr/>
        </p:nvSpPr>
        <p:spPr>
          <a:xfrm>
            <a:off x="647701" y="5178052"/>
            <a:ext cx="7979928" cy="1347485"/>
          </a:xfrm>
          <a:prstGeom prst="rect">
            <a:avLst/>
          </a:prstGeom>
          <a:solidFill>
            <a:schemeClr val="accent4">
              <a:lumMod val="40000"/>
              <a:lumOff val="60000"/>
            </a:schemeClr>
          </a:solidFill>
        </p:spPr>
        <p:txBody>
          <a:bodyPr wrap="square">
            <a:spAutoFit/>
          </a:bodyPr>
          <a:lstStyle/>
          <a:p>
            <a:pPr>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Community Engagement and Verification:  </a:t>
            </a:r>
            <a:r>
              <a:rPr lang="en-US" sz="1400" dirty="0"/>
              <a:t>A total of 170 community assets (non-historical) and 102 historical buildings were inventoried in the 1%-annual-chance floodplain for the </a:t>
            </a:r>
            <a:r>
              <a:rPr lang="en-US" sz="1400" b="1" dirty="0"/>
              <a:t>Region 4</a:t>
            </a:r>
            <a:r>
              <a:rPr lang="en-US" sz="1400" dirty="0"/>
              <a:t> </a:t>
            </a:r>
            <a:endParaRPr lang="en-US" sz="1100" dirty="0"/>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Review the accuracy and completeness of all </a:t>
            </a:r>
            <a:r>
              <a:rPr lang="en-US" sz="1400" i="1" dirty="0">
                <a:latin typeface="Calibri" panose="020F0502020204030204" pitchFamily="34" charset="0"/>
                <a:ea typeface="Calibri" panose="020F0502020204030204" pitchFamily="34" charset="0"/>
                <a:cs typeface="Times New Roman" panose="02020603050405020304" pitchFamily="18" charset="0"/>
              </a:rPr>
              <a:t>active </a:t>
            </a:r>
            <a:r>
              <a:rPr lang="en-US" sz="1400"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community assets</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Report any structures that are missing.  Verify the buildings and location</a:t>
            </a:r>
            <a:r>
              <a:rPr lang="en-US" sz="1400" dirty="0">
                <a:latin typeface="Calibri" panose="020F0502020204030204" pitchFamily="34" charset="0"/>
                <a:ea typeface="Calibri" panose="020F0502020204030204" pitchFamily="34" charset="0"/>
                <a:cs typeface="Times New Roman" panose="02020603050405020304" pitchFamily="18" charset="0"/>
              </a:rPr>
              <a:t> using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CL Report / Tables</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10"/>
              </a:rPr>
              <a:t>BL Tables</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and Risk MAP View of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1"/>
              </a:rPr>
              <a:t>WV Flood Tool</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Review and identify mitigation strategies for the community assets vulnerable to flooding.</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720758" y="4478891"/>
            <a:ext cx="1755836" cy="400110"/>
          </a:xfrm>
          <a:prstGeom prst="rect">
            <a:avLst/>
          </a:prstGeom>
          <a:noFill/>
        </p:spPr>
        <p:txBody>
          <a:bodyPr wrap="square" rtlCol="0">
            <a:spAutoFit/>
          </a:bodyPr>
          <a:lstStyle/>
          <a:p>
            <a:r>
              <a:rPr lang="en-US" sz="1000" dirty="0"/>
              <a:t>* Unincorporated Area</a:t>
            </a:r>
          </a:p>
          <a:p>
            <a:r>
              <a:rPr lang="en-US" sz="1000" dirty="0"/>
              <a:t>** Split Community</a:t>
            </a:r>
          </a:p>
        </p:txBody>
      </p:sp>
    </p:spTree>
    <p:extLst>
      <p:ext uri="{BB962C8B-B14F-4D97-AF65-F5344CB8AC3E}">
        <p14:creationId xmlns:p14="http://schemas.microsoft.com/office/powerpoint/2010/main" val="22981027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Highly Valued ($) Utility</a:t>
            </a:r>
          </a:p>
        </p:txBody>
      </p:sp>
      <p:sp>
        <p:nvSpPr>
          <p:cNvPr id="3" name="Rectangle 2"/>
          <p:cNvSpPr/>
          <p:nvPr/>
        </p:nvSpPr>
        <p:spPr>
          <a:xfrm>
            <a:off x="7034018" y="1614739"/>
            <a:ext cx="1821077" cy="3154710"/>
          </a:xfrm>
          <a:prstGeom prst="rect">
            <a:avLst/>
          </a:prstGeom>
          <a:solidFill>
            <a:schemeClr val="accent6">
              <a:lumMod val="20000"/>
              <a:lumOff val="80000"/>
            </a:schemeClr>
          </a:solidFill>
        </p:spPr>
        <p:txBody>
          <a:bodyPr wrap="square">
            <a:spAutoFit/>
          </a:bodyPr>
          <a:lstStyle/>
          <a:p>
            <a:r>
              <a:rPr lang="en-US" sz="14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Mitigation</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a:t>Examples of mitigation measures for </a:t>
            </a:r>
            <a:r>
              <a:rPr lang="en-US" sz="1400" i="1" dirty="0"/>
              <a:t>utilities </a:t>
            </a:r>
            <a:r>
              <a:rPr lang="en-US" sz="1400" dirty="0"/>
              <a:t>include: </a:t>
            </a:r>
          </a:p>
          <a:p>
            <a:pPr marL="285750" indent="-285750">
              <a:buFont typeface="Arial" panose="020B0604020202020204" pitchFamily="34" charset="0"/>
              <a:buChar char="•"/>
            </a:pPr>
            <a:r>
              <a:rPr lang="en-US" sz="1300" dirty="0"/>
              <a:t>Emergency response plan</a:t>
            </a:r>
          </a:p>
          <a:p>
            <a:pPr marL="285750" indent="-285750">
              <a:buFont typeface="Arial" panose="020B0604020202020204" pitchFamily="34" charset="0"/>
              <a:buChar char="•"/>
            </a:pPr>
            <a:r>
              <a:rPr lang="en-US" sz="1300" dirty="0"/>
              <a:t>Barriers around key assets</a:t>
            </a:r>
          </a:p>
          <a:p>
            <a:pPr marL="285750" indent="-285750">
              <a:buFont typeface="Arial" panose="020B0604020202020204" pitchFamily="34" charset="0"/>
              <a:buChar char="•"/>
            </a:pPr>
            <a:r>
              <a:rPr lang="en-US" sz="1300" dirty="0"/>
              <a:t>Elevated electrical equipment</a:t>
            </a:r>
          </a:p>
          <a:p>
            <a:pPr marL="285750" indent="-285750">
              <a:buFont typeface="Arial" panose="020B0604020202020204" pitchFamily="34" charset="0"/>
              <a:buChar char="•"/>
            </a:pPr>
            <a:r>
              <a:rPr lang="en-US" sz="1300" dirty="0"/>
              <a:t>Emergency generators</a:t>
            </a:r>
          </a:p>
          <a:p>
            <a:pPr marL="285750" indent="-285750">
              <a:buFont typeface="Arial" panose="020B0604020202020204" pitchFamily="34" charset="0"/>
              <a:buChar char="•"/>
            </a:pPr>
            <a:r>
              <a:rPr lang="en-US" sz="1300" dirty="0"/>
              <a:t>Bolted down chemical tanks</a:t>
            </a:r>
            <a:br>
              <a:rPr lang="en-US" sz="1300" dirty="0"/>
            </a:br>
            <a:endParaRPr lang="en-US" sz="13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p:nvPr/>
        </p:nvPicPr>
        <p:blipFill>
          <a:blip r:embed="rId3"/>
          <a:stretch>
            <a:fillRect/>
          </a:stretch>
        </p:blipFill>
        <p:spPr>
          <a:xfrm>
            <a:off x="245881" y="1546771"/>
            <a:ext cx="6622440" cy="3197256"/>
          </a:xfrm>
          <a:prstGeom prst="rect">
            <a:avLst/>
          </a:prstGeom>
          <a:ln>
            <a:solidFill>
              <a:schemeClr val="tx1"/>
            </a:solidFill>
          </a:ln>
        </p:spPr>
      </p:pic>
      <p:sp>
        <p:nvSpPr>
          <p:cNvPr id="6" name="Rectangle 5"/>
          <p:cNvSpPr/>
          <p:nvPr/>
        </p:nvSpPr>
        <p:spPr>
          <a:xfrm>
            <a:off x="1203016" y="1095292"/>
            <a:ext cx="6694944" cy="338554"/>
          </a:xfrm>
          <a:prstGeom prst="rect">
            <a:avLst/>
          </a:prstGeom>
        </p:spPr>
        <p:txBody>
          <a:bodyPr wrap="square">
            <a:spAutoFit/>
          </a:bodyPr>
          <a:lstStyle/>
          <a:p>
            <a:r>
              <a:rPr lang="en-US" sz="1600" i="1" dirty="0">
                <a:solidFill>
                  <a:schemeClr val="accent1">
                    <a:lumMod val="50000"/>
                  </a:schemeClr>
                </a:solidFill>
                <a:latin typeface="Calibri" panose="020F0502020204030204" pitchFamily="34" charset="0"/>
                <a:ea typeface="Calibri" panose="020F0502020204030204" pitchFamily="34" charset="0"/>
                <a:cs typeface="Arial" panose="020B0604020202020204" pitchFamily="34" charset="0"/>
              </a:rPr>
              <a:t>$24M Ronceverte Wastewater Treatment Plant (on the State’s Top 100 List)  </a:t>
            </a:r>
            <a:endParaRPr lang="en-US" sz="1600" i="1" dirty="0">
              <a:solidFill>
                <a:schemeClr val="accent1">
                  <a:lumMod val="50000"/>
                </a:schemeClr>
              </a:solidFill>
            </a:endParaRPr>
          </a:p>
        </p:txBody>
      </p:sp>
      <p:sp>
        <p:nvSpPr>
          <p:cNvPr id="8" name="Rectangle 7"/>
          <p:cNvSpPr/>
          <p:nvPr/>
        </p:nvSpPr>
        <p:spPr>
          <a:xfrm>
            <a:off x="245881" y="5064632"/>
            <a:ext cx="8609214" cy="1581074"/>
          </a:xfrm>
          <a:prstGeom prst="rect">
            <a:avLst/>
          </a:prstGeom>
          <a:solidFill>
            <a:schemeClr val="accent2">
              <a:lumMod val="20000"/>
              <a:lumOff val="80000"/>
            </a:schemeClr>
          </a:solidFill>
        </p:spPr>
        <p:txBody>
          <a:bodyPr wrap="square">
            <a:spAutoFit/>
          </a:bodyPr>
          <a:lstStyle/>
          <a:p>
            <a:pPr>
              <a:lnSpc>
                <a:spcPct val="107000"/>
              </a:lnSpc>
              <a:spcAft>
                <a:spcPts val="800"/>
              </a:spcAft>
            </a:pPr>
            <a:r>
              <a:rPr lang="en-US" sz="1300" dirty="0">
                <a:solidFill>
                  <a:srgbClr val="C00000"/>
                </a:solidFill>
                <a:latin typeface="Calibri" panose="020F0502020204030204" pitchFamily="34" charset="0"/>
                <a:ea typeface="Calibri" panose="020F0502020204030204" pitchFamily="34" charset="0"/>
                <a:cs typeface="Arial" panose="020B0604020202020204" pitchFamily="34" charset="0"/>
              </a:rPr>
              <a:t>Risk Assessment: </a:t>
            </a:r>
            <a:r>
              <a:rPr lang="en-US" sz="1300" dirty="0">
                <a:latin typeface="Calibri" panose="020F0502020204030204" pitchFamily="34" charset="0"/>
                <a:ea typeface="Calibri" panose="020F0502020204030204" pitchFamily="34" charset="0"/>
                <a:cs typeface="Arial" panose="020B0604020202020204" pitchFamily="34" charset="0"/>
              </a:rPr>
              <a:t>In 2018, the new </a:t>
            </a:r>
            <a:r>
              <a:rPr lang="en-US" sz="1300" b="1" dirty="0">
                <a:solidFill>
                  <a:srgbClr val="1F3864"/>
                </a:solidFill>
                <a:latin typeface="Calibri" panose="020F0502020204030204" pitchFamily="34" charset="0"/>
                <a:ea typeface="Calibri" panose="020F0502020204030204" pitchFamily="34" charset="0"/>
                <a:cs typeface="Arial" panose="020B0604020202020204" pitchFamily="34" charset="0"/>
              </a:rPr>
              <a:t>Ronceverte's wastewater treatment plant </a:t>
            </a:r>
            <a:r>
              <a:rPr lang="en-US" sz="1300" dirty="0">
                <a:latin typeface="Calibri" panose="020F0502020204030204" pitchFamily="34" charset="0"/>
                <a:ea typeface="Calibri" panose="020F0502020204030204" pitchFamily="34" charset="0"/>
                <a:cs typeface="Arial" panose="020B0604020202020204" pitchFamily="34" charset="0"/>
              </a:rPr>
              <a:t>was constructed</a:t>
            </a:r>
            <a:r>
              <a:rPr lang="en-US" sz="1300" b="1" dirty="0">
                <a:solidFill>
                  <a:srgbClr val="1F3864"/>
                </a:solidFill>
                <a:latin typeface="Calibri" panose="020F0502020204030204" pitchFamily="34" charset="0"/>
                <a:ea typeface="Calibri" panose="020F0502020204030204" pitchFamily="34" charset="0"/>
                <a:cs typeface="Arial" panose="020B0604020202020204" pitchFamily="34" charset="0"/>
              </a:rPr>
              <a:t> </a:t>
            </a:r>
            <a:r>
              <a:rPr lang="en-US" sz="1300" dirty="0">
                <a:latin typeface="Calibri" panose="020F0502020204030204" pitchFamily="34" charset="0"/>
                <a:ea typeface="Calibri" panose="020F0502020204030204" pitchFamily="34" charset="0"/>
                <a:cs typeface="Arial" panose="020B0604020202020204" pitchFamily="34" charset="0"/>
              </a:rPr>
              <a:t>at a cost of $24 million.  All structures of the wastewater treatment plant are in the effective high-risk floodplain at a 1% (100-year) estimated flood inundation depth of 9.5 feet.  At the treatment plant location, the 0.2% (500-year) estimated flood inundation depth is about two feet higher than that of the 1% floodplain.  The USGS high water marks show the maximum inundation of 3.24 feet above the ground at the facility site for the 2016 flood event.  The structures are also located in a preliminary floodplain at a 1% (100-year) estimated inundation depth of 6.5 feet.  The preliminary floodplain delineated based on the new flood study is under review to become effective.  </a:t>
            </a:r>
          </a:p>
        </p:txBody>
      </p:sp>
      <p:sp>
        <p:nvSpPr>
          <p:cNvPr id="9" name="Rectangle 8"/>
          <p:cNvSpPr/>
          <p:nvPr/>
        </p:nvSpPr>
        <p:spPr>
          <a:xfrm>
            <a:off x="2845422" y="4453961"/>
            <a:ext cx="1423358" cy="276999"/>
          </a:xfrm>
          <a:prstGeom prst="rect">
            <a:avLst/>
          </a:prstGeom>
          <a:solidFill>
            <a:schemeClr val="bg1">
              <a:lumMod val="85000"/>
            </a:schemeClr>
          </a:solidFill>
        </p:spPr>
        <p:txBody>
          <a:bodyPr wrap="square">
            <a:spAutoFit/>
          </a:bodyPr>
          <a:lstStyle/>
          <a:p>
            <a:r>
              <a:rPr lang="en-US" sz="1200"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4"/>
              </a:rPr>
              <a:t>Flood Tool Map Link</a:t>
            </a:r>
            <a:endParaRPr lang="en-US" sz="1200" dirty="0"/>
          </a:p>
        </p:txBody>
      </p:sp>
      <p:sp>
        <p:nvSpPr>
          <p:cNvPr id="11" name="Speech Bubble: Rectangle with Corners Rounded 14">
            <a:extLst>
              <a:ext uri="{FF2B5EF4-FFF2-40B4-BE49-F238E27FC236}">
                <a16:creationId xmlns:a16="http://schemas.microsoft.com/office/drawing/2014/main" id="{0ED1C770-B1D6-4603-BB25-A749DDCA06CF}"/>
              </a:ext>
            </a:extLst>
          </p:cNvPr>
          <p:cNvSpPr/>
          <p:nvPr/>
        </p:nvSpPr>
        <p:spPr>
          <a:xfrm flipH="1">
            <a:off x="362309" y="2227337"/>
            <a:ext cx="2663135" cy="899895"/>
          </a:xfrm>
          <a:prstGeom prst="wedgeRoundRectCallout">
            <a:avLst>
              <a:gd name="adj1" fmla="val -75415"/>
              <a:gd name="adj2" fmla="val 4658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The Ronceverte Wastewater Treatment Plant is the highest valued, non-residential flood-prone structure inventoried for Region 4.</a:t>
            </a:r>
            <a:endParaRPr lang="en-US" sz="1100" dirty="0">
              <a:solidFill>
                <a:schemeClr val="bg1"/>
              </a:solidFill>
            </a:endParaRPr>
          </a:p>
        </p:txBody>
      </p:sp>
    </p:spTree>
    <p:extLst>
      <p:ext uri="{BB962C8B-B14F-4D97-AF65-F5344CB8AC3E}">
        <p14:creationId xmlns:p14="http://schemas.microsoft.com/office/powerpoint/2010/main" val="28663899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4054</TotalTime>
  <Words>12617</Words>
  <Application>Microsoft Office PowerPoint</Application>
  <PresentationFormat>On-screen Show (4:3)</PresentationFormat>
  <Paragraphs>3612</Paragraphs>
  <Slides>147</Slides>
  <Notes>123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147</vt:i4>
      </vt:variant>
    </vt:vector>
  </HeadingPairs>
  <TitlesOfParts>
    <vt:vector size="159" baseType="lpstr">
      <vt:lpstr>맑은 고딕</vt:lpstr>
      <vt:lpstr>Arial</vt:lpstr>
      <vt:lpstr>Arimo</vt:lpstr>
      <vt:lpstr>Calibri</vt:lpstr>
      <vt:lpstr>Calibri Light</vt:lpstr>
      <vt:lpstr>Courier New</vt:lpstr>
      <vt:lpstr>Symbol</vt:lpstr>
      <vt:lpstr>Times New Roman</vt:lpstr>
      <vt:lpstr>Verdana</vt:lpstr>
      <vt:lpstr>Wingdings</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155</cp:revision>
  <dcterms:created xsi:type="dcterms:W3CDTF">2022-04-18T15:22:50Z</dcterms:created>
  <dcterms:modified xsi:type="dcterms:W3CDTF">2023-01-05T20:36:40Z</dcterms:modified>
</cp:coreProperties>
</file>