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60" r:id="rId3"/>
    <p:sldId id="258" r:id="rId4"/>
    <p:sldId id="265" r:id="rId5"/>
    <p:sldId id="266" r:id="rId6"/>
    <p:sldId id="269" r:id="rId7"/>
    <p:sldId id="267" r:id="rId8"/>
    <p:sldId id="268" r:id="rId9"/>
    <p:sldId id="296" r:id="rId10"/>
    <p:sldId id="280" r:id="rId11"/>
    <p:sldId id="279" r:id="rId12"/>
    <p:sldId id="271" r:id="rId13"/>
    <p:sldId id="273" r:id="rId14"/>
    <p:sldId id="275" r:id="rId15"/>
    <p:sldId id="276" r:id="rId16"/>
    <p:sldId id="277" r:id="rId17"/>
    <p:sldId id="272" r:id="rId18"/>
    <p:sldId id="297" r:id="rId19"/>
    <p:sldId id="278" r:id="rId20"/>
    <p:sldId id="261" r:id="rId21"/>
    <p:sldId id="295" r:id="rId22"/>
    <p:sldId id="274" r:id="rId23"/>
    <p:sldId id="285" r:id="rId24"/>
    <p:sldId id="286" r:id="rId25"/>
    <p:sldId id="287" r:id="rId26"/>
    <p:sldId id="288" r:id="rId27"/>
    <p:sldId id="289" r:id="rId28"/>
    <p:sldId id="290" r:id="rId29"/>
    <p:sldId id="291" r:id="rId30"/>
    <p:sldId id="292" r:id="rId31"/>
    <p:sldId id="293" r:id="rId32"/>
    <p:sldId id="294" r:id="rId33"/>
    <p:sldId id="259" r:id="rId34"/>
    <p:sldId id="281" r:id="rId35"/>
    <p:sldId id="284" r:id="rId36"/>
    <p:sldId id="302" r:id="rId37"/>
    <p:sldId id="303" r:id="rId38"/>
    <p:sldId id="283" r:id="rId39"/>
    <p:sldId id="301" r:id="rId40"/>
    <p:sldId id="300" r:id="rId41"/>
    <p:sldId id="299" r:id="rId42"/>
    <p:sldId id="298" r:id="rId43"/>
    <p:sldId id="282" r:id="rId44"/>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3" autoAdjust="0"/>
    <p:restoredTop sz="94660"/>
  </p:normalViewPr>
  <p:slideViewPr>
    <p:cSldViewPr snapToGrid="0">
      <p:cViewPr varScale="1">
        <p:scale>
          <a:sx n="139" d="100"/>
          <a:sy n="139" d="100"/>
        </p:scale>
        <p:origin x="144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7F700A8-78A7-452F-BF57-DDE8ED3B70D1}" type="datetimeFigureOut">
              <a:rPr lang="en-US" smtClean="0"/>
              <a:t>12/12/2019</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A147C6FC-A20F-4EC8-95FE-3088469A9402}" type="slidenum">
              <a:rPr lang="en-US" smtClean="0"/>
              <a:t>‹#›</a:t>
            </a:fld>
            <a:endParaRPr lang="en-US"/>
          </a:p>
        </p:txBody>
      </p:sp>
    </p:spTree>
    <p:extLst>
      <p:ext uri="{BB962C8B-B14F-4D97-AF65-F5344CB8AC3E}">
        <p14:creationId xmlns:p14="http://schemas.microsoft.com/office/powerpoint/2010/main" val="171919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iles.dnr.state.mn.us/waters/watermgmt_section/shoreland/landslide-mitigation.pdf"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beavertonoregon.gov/DocumentCenter/View/4662/NHMP-Chapter-9-Landslide" TargetMode="External"/><Relationship Id="rId4" Type="http://schemas.openxmlformats.org/officeDocument/2006/relationships/hyperlink" Target="https://www.fema.gov/media-library-data/20130726-1440-20490-1637/fema_182.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regongeology.org/Landslide/ger_homeowners_guide_landslides.pdf"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2.gov.bc.ca/assets/gov/public-safety-and-emergency-services/emergency-preparedness-response-recovery/embc/preparedbc/preparedbc-guides/preparedbc_landslide_info_for_homeowners_and_home_buyers_2018.pdf" TargetMode="External"/><Relationship Id="rId4" Type="http://schemas.openxmlformats.org/officeDocument/2006/relationships/hyperlink" Target="https://www.oregongeology.org/Landslide/homeowners-landslide-guide.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24</a:t>
            </a:fld>
            <a:endParaRPr lang="en-US"/>
          </a:p>
        </p:txBody>
      </p:sp>
    </p:spTree>
    <p:extLst>
      <p:ext uri="{BB962C8B-B14F-4D97-AF65-F5344CB8AC3E}">
        <p14:creationId xmlns:p14="http://schemas.microsoft.com/office/powerpoint/2010/main" val="73907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146231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2826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under the curve (</a:t>
            </a:r>
            <a:r>
              <a:rPr lang="en-US" b="1" dirty="0"/>
              <a:t>AUC</a:t>
            </a:r>
            <a:r>
              <a:rPr lang="en-US" dirty="0"/>
              <a:t>) that relates the hit rate to the false alarm rate has become a standard </a:t>
            </a:r>
            <a:r>
              <a:rPr lang="en-US" b="1" dirty="0"/>
              <a:t>measure</a:t>
            </a:r>
            <a:r>
              <a:rPr lang="en-US" dirty="0"/>
              <a:t> in tests of predictive modeling accuracy. The </a:t>
            </a:r>
            <a:r>
              <a:rPr lang="en-US" b="1" dirty="0"/>
              <a:t>AUC</a:t>
            </a:r>
            <a:r>
              <a:rPr lang="en-US" dirty="0"/>
              <a:t> is an estimate of the probability that a classifier will rank a randomly chosen positive instance higher than a randomly chosen negative instance.</a:t>
            </a:r>
          </a:p>
        </p:txBody>
      </p:sp>
      <p:sp>
        <p:nvSpPr>
          <p:cNvPr id="4" name="Slide Number Placeholder 3"/>
          <p:cNvSpPr>
            <a:spLocks noGrp="1"/>
          </p:cNvSpPr>
          <p:nvPr>
            <p:ph type="sldNum" sz="quarter" idx="10"/>
          </p:nvPr>
        </p:nvSpPr>
        <p:spPr/>
        <p:txBody>
          <a:bodyPr/>
          <a:lstStyle/>
          <a:p>
            <a:fld id="{A147C6FC-A20F-4EC8-95FE-3088469A9402}" type="slidenum">
              <a:rPr lang="en-US" smtClean="0"/>
              <a:t>29</a:t>
            </a:fld>
            <a:endParaRPr lang="en-US"/>
          </a:p>
        </p:txBody>
      </p:sp>
    </p:spTree>
    <p:extLst>
      <p:ext uri="{BB962C8B-B14F-4D97-AF65-F5344CB8AC3E}">
        <p14:creationId xmlns:p14="http://schemas.microsoft.com/office/powerpoint/2010/main" val="3495138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30</a:t>
            </a:fld>
            <a:endParaRPr lang="en-US"/>
          </a:p>
        </p:txBody>
      </p:sp>
    </p:spTree>
    <p:extLst>
      <p:ext uri="{BB962C8B-B14F-4D97-AF65-F5344CB8AC3E}">
        <p14:creationId xmlns:p14="http://schemas.microsoft.com/office/powerpoint/2010/main" val="102643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https://files.dnr.state.mn.us/waters/watermgmt_section/shoreland/landslide-mitigation.pdf</a:t>
            </a:r>
            <a:endParaRPr lang="en-US" dirty="0" smtClean="0"/>
          </a:p>
          <a:p>
            <a:r>
              <a:rPr lang="en-US" dirty="0" err="1" smtClean="0"/>
              <a:t>SafeLand</a:t>
            </a:r>
            <a:r>
              <a:rPr lang="en-US" dirty="0" smtClean="0"/>
              <a:t> Grant Agreement No.: 226479 (2011); Toolbox of landslide mitigation measures</a:t>
            </a:r>
          </a:p>
          <a:p>
            <a:r>
              <a:rPr lang="en-US" dirty="0" smtClean="0">
                <a:hlinkClick r:id="rId4"/>
              </a:rPr>
              <a:t>https://www.fema.gov/media-library-data/20130726-1440-20490-1637/fema_182.pdf</a:t>
            </a:r>
            <a:endParaRPr lang="en-US" dirty="0" smtClean="0"/>
          </a:p>
          <a:p>
            <a:r>
              <a:rPr lang="en-US" dirty="0" smtClean="0">
                <a:hlinkClick r:id="rId5"/>
              </a:rPr>
              <a:t>https://www.beavertonoregon.gov/DocumentCenter/View/4662/NHMP-Chapter-9-Landslide</a:t>
            </a:r>
            <a:endParaRPr lang="en-US" dirty="0"/>
          </a:p>
        </p:txBody>
      </p:sp>
      <p:sp>
        <p:nvSpPr>
          <p:cNvPr id="4" name="Slide Number Placeholder 3"/>
          <p:cNvSpPr>
            <a:spLocks noGrp="1"/>
          </p:cNvSpPr>
          <p:nvPr>
            <p:ph type="sldNum" sz="quarter" idx="10"/>
          </p:nvPr>
        </p:nvSpPr>
        <p:spPr/>
        <p:txBody>
          <a:bodyPr/>
          <a:lstStyle/>
          <a:p>
            <a:fld id="{8316C123-2D55-4424-B448-349A89827423}" type="slidenum">
              <a:rPr lang="en-US" smtClean="0"/>
              <a:t>41</a:t>
            </a:fld>
            <a:endParaRPr lang="en-US"/>
          </a:p>
        </p:txBody>
      </p:sp>
    </p:spTree>
    <p:extLst>
      <p:ext uri="{BB962C8B-B14F-4D97-AF65-F5344CB8AC3E}">
        <p14:creationId xmlns:p14="http://schemas.microsoft.com/office/powerpoint/2010/main" val="877528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https://www.oregongeology.org/Landslide/ger_homeowners_guide_landslides.pdf</a:t>
            </a:r>
            <a:endParaRPr lang="en-US" dirty="0" smtClean="0"/>
          </a:p>
          <a:p>
            <a:r>
              <a:rPr lang="en-US" dirty="0" smtClean="0">
                <a:hlinkClick r:id="rId4"/>
              </a:rPr>
              <a:t>https://www.oregongeology.org/Landslide/homeowners-landslide-guide.pdf</a:t>
            </a:r>
            <a:endParaRPr lang="en-US" dirty="0" smtClean="0"/>
          </a:p>
          <a:p>
            <a:r>
              <a:rPr lang="en-US" dirty="0" smtClean="0">
                <a:hlinkClick r:id="rId5"/>
              </a:rPr>
              <a:t>https://www2.gov.bc.ca/assets/gov/public-safety-and-emergency-services/emergency-preparedness-response-recovery/embc/preparedbc/preparedbc-guides/preparedbc_landslide_info_for_homeowners_and_home_buyers_2018.pdf</a:t>
            </a:r>
            <a:endParaRPr lang="en-US" dirty="0"/>
          </a:p>
        </p:txBody>
      </p:sp>
      <p:sp>
        <p:nvSpPr>
          <p:cNvPr id="4" name="Slide Number Placeholder 3"/>
          <p:cNvSpPr>
            <a:spLocks noGrp="1"/>
          </p:cNvSpPr>
          <p:nvPr>
            <p:ph type="sldNum" sz="quarter" idx="10"/>
          </p:nvPr>
        </p:nvSpPr>
        <p:spPr/>
        <p:txBody>
          <a:bodyPr/>
          <a:lstStyle/>
          <a:p>
            <a:fld id="{8316C123-2D55-4424-B448-349A89827423}" type="slidenum">
              <a:rPr lang="en-US" smtClean="0"/>
              <a:t>42</a:t>
            </a:fld>
            <a:endParaRPr lang="en-US"/>
          </a:p>
        </p:txBody>
      </p:sp>
    </p:spTree>
    <p:extLst>
      <p:ext uri="{BB962C8B-B14F-4D97-AF65-F5344CB8AC3E}">
        <p14:creationId xmlns:p14="http://schemas.microsoft.com/office/powerpoint/2010/main" val="42189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284854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64845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17521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00531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EA6558-321D-404F-8991-9703BCFF04AF}"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252079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EA6558-321D-404F-8991-9703BCFF04AF}"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36794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EA6558-321D-404F-8991-9703BCFF04AF}" type="datetimeFigureOut">
              <a:rPr lang="en-US" smtClean="0"/>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41538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EA6558-321D-404F-8991-9703BCFF04AF}" type="datetimeFigureOut">
              <a:rPr lang="en-US" smtClean="0"/>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25660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A6558-321D-404F-8991-9703BCFF04AF}" type="datetimeFigureOut">
              <a:rPr lang="en-US" smtClean="0"/>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01442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A6558-321D-404F-8991-9703BCFF04AF}"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152694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A6558-321D-404F-8991-9703BCFF04AF}"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95571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A6558-321D-404F-8991-9703BCFF04AF}" type="datetimeFigureOut">
              <a:rPr lang="en-US" smtClean="0"/>
              <a:t>12/12/2019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5188B-536B-4666-B10B-694C75EC3279}" type="slidenum">
              <a:rPr lang="en-US" smtClean="0"/>
              <a:t>‹#›</a:t>
            </a:fld>
            <a:endParaRPr lang="en-US"/>
          </a:p>
        </p:txBody>
      </p:sp>
    </p:spTree>
    <p:extLst>
      <p:ext uri="{BB962C8B-B14F-4D97-AF65-F5344CB8AC3E}">
        <p14:creationId xmlns:p14="http://schemas.microsoft.com/office/powerpoint/2010/main" val="301036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mapwv.gov/floodtest/docs/WV_FloodTool_ElevationSource_Metadata.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ubs.usgs.gov/fs/2004/3072/fs-2004-3072.html"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cid:image001.png@01D193BB.D0721580"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mapwv.gov/Landslide"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mapwv.gov/Landslide"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mapwv.gov/Landslide"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wvmetronews.com/2019/02/25/major-mudslide-in-mercer-count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mapwv.gov/flood/map/?wkid=102100&amp;x=-9159328&amp;y=4632979&amp;l=11&amp;v=1" TargetMode="External"/><Relationship Id="rId2" Type="http://schemas.openxmlformats.org/officeDocument/2006/relationships/hyperlink" Target="https://www.mapwv.gov/flood/map/?wkid=102100&amp;x=-9159293&amp;y=4632966&amp;l=11&amp;v=1"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arcg.is/1SW0Sn" TargetMode="External"/><Relationship Id="rId4" Type="http://schemas.openxmlformats.org/officeDocument/2006/relationships/hyperlink" Target="https://www.mapwv.gov/flood/map/?wkid=102100&amp;x=-9159374&amp;y=4633002&amp;l=11&amp;v=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mapwv.gov/flood/map/?wkid=102100&amp;x=-9159328&amp;y=4632979&amp;l=11&amp;v=1" TargetMode="External"/><Relationship Id="rId2" Type="http://schemas.openxmlformats.org/officeDocument/2006/relationships/hyperlink" Target="https://www.mapwv.gov/flood/map/?wkid=102100&amp;x=-9159293&amp;y=4632966&amp;l=11&amp;v=1"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google.com/maps/@38.3778004,-82.279586,3a,75y,11.27h,89.43t/data=!3m6!1e1!3m4!1spOtoDUQ2dS6GV8gLGijnSA!2e0!7i3328!8i1664" TargetMode="External"/><Relationship Id="rId4" Type="http://schemas.openxmlformats.org/officeDocument/2006/relationships/hyperlink" Target="https://www.mapwv.gov/flood/map/?wkid=102100&amp;x=-9159374&amp;y=4633002&amp;l=11&amp;v=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rcg.is/1KDnvq"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https://arcg.is/1SW0Sn" TargetMode="Externa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hyperlink" Target="https://www.fema.gov/media-library/assets/documents/725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Hazard Assessment</a:t>
            </a:r>
          </a:p>
        </p:txBody>
      </p:sp>
      <p:sp>
        <p:nvSpPr>
          <p:cNvPr id="3" name="TextBox 2"/>
          <p:cNvSpPr txBox="1"/>
          <p:nvPr/>
        </p:nvSpPr>
        <p:spPr>
          <a:xfrm>
            <a:off x="589929" y="3063240"/>
            <a:ext cx="7964141" cy="707886"/>
          </a:xfrm>
          <a:prstGeom prst="rect">
            <a:avLst/>
          </a:prstGeom>
          <a:solidFill>
            <a:schemeClr val="tx1"/>
          </a:solidFill>
        </p:spPr>
        <p:txBody>
          <a:bodyPr wrap="square" rtlCol="0">
            <a:spAutoFit/>
          </a:bodyPr>
          <a:lstStyle/>
          <a:p>
            <a:pPr algn="ctr"/>
            <a:r>
              <a:rPr lang="en-US" sz="4000" b="1" dirty="0" smtClean="0">
                <a:solidFill>
                  <a:srgbClr val="FFFF00"/>
                </a:solidFill>
                <a:latin typeface="Arial" panose="020B0604020202020204" pitchFamily="34" charset="0"/>
                <a:cs typeface="Arial" panose="020B0604020202020204" pitchFamily="34" charset="0"/>
              </a:rPr>
              <a:t>Landslide </a:t>
            </a:r>
            <a:r>
              <a:rPr lang="en-US" sz="4000" b="1" dirty="0">
                <a:solidFill>
                  <a:srgbClr val="FFFF00"/>
                </a:solidFill>
                <a:latin typeface="Arial" panose="020B0604020202020204" pitchFamily="34" charset="0"/>
                <a:cs typeface="Arial" panose="020B0604020202020204" pitchFamily="34" charset="0"/>
              </a:rPr>
              <a:t>Risk </a:t>
            </a:r>
            <a:r>
              <a:rPr lang="en-US" sz="4000" b="1" dirty="0" smtClean="0">
                <a:solidFill>
                  <a:srgbClr val="FFFF00"/>
                </a:solidFill>
                <a:latin typeface="Arial" panose="020B0604020202020204" pitchFamily="34" charset="0"/>
                <a:cs typeface="Arial" panose="020B0604020202020204" pitchFamily="34" charset="0"/>
              </a:rPr>
              <a:t>Assessment</a:t>
            </a:r>
            <a:endParaRPr lang="en-US" sz="2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960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Mapping Landslides from new DEM</a:t>
            </a:r>
            <a:endParaRPr lang="en-US"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11377" y="6523236"/>
            <a:ext cx="8750595" cy="276999"/>
          </a:xfrm>
          <a:prstGeom prst="rect">
            <a:avLst/>
          </a:prstGeom>
        </p:spPr>
        <p:txBody>
          <a:bodyPr wrap="square">
            <a:spAutoFit/>
          </a:bodyPr>
          <a:lstStyle/>
          <a:p>
            <a:r>
              <a:rPr lang="en-US" sz="1200" i="1" dirty="0" smtClean="0">
                <a:solidFill>
                  <a:schemeClr val="accent1">
                    <a:lumMod val="50000"/>
                  </a:schemeClr>
                </a:solidFill>
              </a:rPr>
              <a:t>Best-Available Elevation Sources for </a:t>
            </a:r>
            <a:r>
              <a:rPr lang="en-US" sz="1200" i="1" dirty="0">
                <a:solidFill>
                  <a:schemeClr val="accent1">
                    <a:lumMod val="50000"/>
                  </a:schemeClr>
                </a:solidFill>
              </a:rPr>
              <a:t>West Virginia: </a:t>
            </a:r>
            <a:r>
              <a:rPr lang="en-US" sz="1200" i="1" dirty="0" smtClean="0">
                <a:solidFill>
                  <a:schemeClr val="accent1">
                    <a:lumMod val="50000"/>
                  </a:schemeClr>
                </a:solidFill>
              </a:rPr>
              <a:t> </a:t>
            </a:r>
            <a:r>
              <a:rPr lang="en-US" sz="1200" i="1" dirty="0" smtClean="0">
                <a:solidFill>
                  <a:schemeClr val="accent1">
                    <a:lumMod val="50000"/>
                  </a:schemeClr>
                </a:solidFill>
                <a:hlinkClick r:id="rId2"/>
              </a:rPr>
              <a:t>https</a:t>
            </a:r>
            <a:r>
              <a:rPr lang="en-US" sz="1200" i="1" dirty="0">
                <a:solidFill>
                  <a:schemeClr val="accent1">
                    <a:lumMod val="50000"/>
                  </a:schemeClr>
                </a:solidFill>
                <a:hlinkClick r:id="rId2"/>
              </a:rPr>
              <a:t>://www.mapwv.gov/floodtest/docs/WV_FloodTool_ElevationSource_Metadata.pdf</a:t>
            </a:r>
            <a:endParaRPr lang="en-US" sz="1200" i="1" dirty="0">
              <a:solidFill>
                <a:schemeClr val="accent1">
                  <a:lumMod val="50000"/>
                </a:schemeClr>
              </a:solidFill>
            </a:endParaRPr>
          </a:p>
        </p:txBody>
      </p:sp>
      <p:pic>
        <p:nvPicPr>
          <p:cNvPr id="2" name="Picture 1"/>
          <p:cNvPicPr>
            <a:picLocks noChangeAspect="1"/>
          </p:cNvPicPr>
          <p:nvPr/>
        </p:nvPicPr>
        <p:blipFill>
          <a:blip r:embed="rId3"/>
          <a:stretch>
            <a:fillRect/>
          </a:stretch>
        </p:blipFill>
        <p:spPr>
          <a:xfrm>
            <a:off x="696386" y="1103579"/>
            <a:ext cx="7292581" cy="5233332"/>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0352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Mapping Landslides from new DEM</a:t>
            </a:r>
            <a:endParaRPr lang="en-US" dirty="0">
              <a:solidFill>
                <a:schemeClr val="bg1"/>
              </a:solidFill>
              <a:latin typeface="Arial" panose="020B0604020202020204" pitchFamily="34" charset="0"/>
              <a:cs typeface="Arial" panose="020B0604020202020204" pitchFamily="34" charset="0"/>
            </a:endParaRPr>
          </a:p>
        </p:txBody>
      </p:sp>
      <p:pic>
        <p:nvPicPr>
          <p:cNvPr id="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82" y="1401693"/>
            <a:ext cx="5166346" cy="3152889"/>
          </a:xfrm>
          <a:ln>
            <a:solidFill>
              <a:schemeClr val="tx1"/>
            </a:solidFill>
          </a:ln>
          <a:effectLst>
            <a:outerShdw blurRad="50800" dist="38100" dir="2700000" algn="tl" rotWithShape="0">
              <a:prstClr val="black">
                <a:alpha val="40000"/>
              </a:prstClr>
            </a:outerShdw>
          </a:effectLst>
        </p:spPr>
      </p:pic>
      <p:pic>
        <p:nvPicPr>
          <p:cNvPr id="1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779" y="2993268"/>
            <a:ext cx="4984193" cy="3122627"/>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2001875" y="6233340"/>
            <a:ext cx="4825645" cy="400110"/>
          </a:xfrm>
          <a:prstGeom prst="rect">
            <a:avLst/>
          </a:prstGeom>
        </p:spPr>
        <p:txBody>
          <a:bodyPr wrap="square">
            <a:spAutoFit/>
          </a:bodyPr>
          <a:lstStyle/>
          <a:p>
            <a:r>
              <a:rPr lang="en-US" sz="2000" i="1" dirty="0" smtClean="0">
                <a:solidFill>
                  <a:schemeClr val="accent1">
                    <a:lumMod val="50000"/>
                  </a:schemeClr>
                </a:solidFill>
              </a:rPr>
              <a:t>Comparison of Old and New 1 meter DEM</a:t>
            </a:r>
            <a:endParaRPr lang="en-US" sz="2000" i="1" dirty="0">
              <a:solidFill>
                <a:schemeClr val="accent1">
                  <a:lumMod val="50000"/>
                </a:schemeClr>
              </a:solidFill>
            </a:endParaRPr>
          </a:p>
        </p:txBody>
      </p:sp>
      <p:sp>
        <p:nvSpPr>
          <p:cNvPr id="13" name="Title 1"/>
          <p:cNvSpPr>
            <a:spLocks noGrp="1"/>
          </p:cNvSpPr>
          <p:nvPr>
            <p:ph type="title"/>
          </p:nvPr>
        </p:nvSpPr>
        <p:spPr>
          <a:xfrm>
            <a:off x="515983" y="984069"/>
            <a:ext cx="1722120" cy="417624"/>
          </a:xfrm>
        </p:spPr>
        <p:txBody>
          <a:bodyPr>
            <a:normAutofit fontScale="90000"/>
          </a:bodyPr>
          <a:lstStyle/>
          <a:p>
            <a:r>
              <a:rPr lang="en-US" sz="2800" b="1" dirty="0" smtClean="0"/>
              <a:t>Old DEM</a:t>
            </a:r>
            <a:endParaRPr lang="en-US" sz="2800" b="1" dirty="0"/>
          </a:p>
        </p:txBody>
      </p:sp>
      <p:sp>
        <p:nvSpPr>
          <p:cNvPr id="15" name="Title 1"/>
          <p:cNvSpPr txBox="1">
            <a:spLocks/>
          </p:cNvSpPr>
          <p:nvPr/>
        </p:nvSpPr>
        <p:spPr>
          <a:xfrm>
            <a:off x="7095308" y="2575644"/>
            <a:ext cx="1722120" cy="41762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New DEM</a:t>
            </a:r>
            <a:endParaRPr lang="en-US" sz="2800" b="1" dirty="0"/>
          </a:p>
        </p:txBody>
      </p:sp>
    </p:spTree>
    <p:extLst>
      <p:ext uri="{BB962C8B-B14F-4D97-AF65-F5344CB8AC3E}">
        <p14:creationId xmlns:p14="http://schemas.microsoft.com/office/powerpoint/2010/main" val="3462084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628650" y="1224733"/>
            <a:ext cx="7886700" cy="4351338"/>
          </a:xfrm>
        </p:spPr>
        <p:txBody>
          <a:bodyPr/>
          <a:lstStyle/>
          <a:p>
            <a:pPr marL="0" indent="0">
              <a:buNone/>
            </a:pPr>
            <a:r>
              <a:rPr lang="en-US" dirty="0" smtClean="0"/>
              <a:t>Landslide mapping from new LiDAR-derived DEM</a:t>
            </a:r>
          </a:p>
          <a:p>
            <a:pPr marL="0" indent="0">
              <a:buNone/>
            </a:pPr>
            <a:endParaRPr lang="en-US" dirty="0" smtClean="0"/>
          </a:p>
          <a:p>
            <a:pPr lvl="1"/>
            <a:r>
              <a:rPr lang="en-US" dirty="0" smtClean="0"/>
              <a:t>Identifying following types of landslides</a:t>
            </a:r>
          </a:p>
          <a:p>
            <a:pPr lvl="2"/>
            <a:r>
              <a:rPr lang="en-US" dirty="0" smtClean="0"/>
              <a:t>Slide</a:t>
            </a:r>
          </a:p>
          <a:p>
            <a:pPr lvl="2"/>
            <a:r>
              <a:rPr lang="en-US" dirty="0" smtClean="0"/>
              <a:t>Fall</a:t>
            </a:r>
          </a:p>
          <a:p>
            <a:pPr lvl="2"/>
            <a:r>
              <a:rPr lang="en-US" dirty="0" smtClean="0"/>
              <a:t>Flow</a:t>
            </a:r>
          </a:p>
          <a:p>
            <a:pPr lvl="2"/>
            <a:r>
              <a:rPr lang="en-US" dirty="0" smtClean="0"/>
              <a:t>Lateral Spread</a:t>
            </a:r>
          </a:p>
          <a:p>
            <a:pPr lvl="2"/>
            <a:r>
              <a:rPr lang="en-US" dirty="0" smtClean="0"/>
              <a:t>Multiple Failures</a:t>
            </a:r>
          </a:p>
          <a:p>
            <a:pPr lvl="2"/>
            <a:r>
              <a:rPr lang="en-US" dirty="0" smtClean="0"/>
              <a:t>Unknown</a:t>
            </a:r>
          </a:p>
          <a:p>
            <a:pPr lvl="2"/>
            <a:endParaRPr lang="en-US" dirty="0" smtClean="0"/>
          </a:p>
          <a:p>
            <a:pPr lvl="2"/>
            <a:endParaRPr lang="en-US" dirty="0" smtClean="0"/>
          </a:p>
          <a:p>
            <a:pPr lvl="1"/>
            <a:endParaRPr lang="en-US" dirty="0"/>
          </a:p>
        </p:txBody>
      </p:sp>
    </p:spTree>
    <p:extLst>
      <p:ext uri="{BB962C8B-B14F-4D97-AF65-F5344CB8AC3E}">
        <p14:creationId xmlns:p14="http://schemas.microsoft.com/office/powerpoint/2010/main" val="36061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7" name="TextBox 6"/>
          <p:cNvSpPr txBox="1"/>
          <p:nvPr/>
        </p:nvSpPr>
        <p:spPr>
          <a:xfrm>
            <a:off x="308165" y="6399164"/>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734" y="3412124"/>
            <a:ext cx="4362201" cy="2651534"/>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6718415" y="5738381"/>
            <a:ext cx="1796935" cy="292388"/>
          </a:xfrm>
          <a:prstGeom prst="rect">
            <a:avLst/>
          </a:prstGeom>
          <a:noFill/>
        </p:spPr>
        <p:txBody>
          <a:bodyPr wrap="square" rtlCol="0">
            <a:spAutoFit/>
          </a:bodyPr>
          <a:lstStyle/>
          <a:p>
            <a:r>
              <a:rPr lang="en-US" sz="1300" b="1" dirty="0" smtClean="0"/>
              <a:t>Mineral County, WV</a:t>
            </a:r>
            <a:endParaRPr lang="en-US" sz="1300" b="1" dirty="0"/>
          </a:p>
        </p:txBody>
      </p:sp>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1" r="-386" b="69734"/>
          <a:stretch/>
        </p:blipFill>
        <p:spPr>
          <a:xfrm>
            <a:off x="817367" y="2976907"/>
            <a:ext cx="3226940" cy="1177082"/>
          </a:xfrm>
          <a:prstGeom prst="rect">
            <a:avLst/>
          </a:prstGeom>
          <a:ln>
            <a:solidFill>
              <a:schemeClr val="tx1"/>
            </a:solidFill>
          </a:ln>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166949"/>
            <a:ext cx="7886700" cy="5010014"/>
          </a:xfrm>
        </p:spPr>
        <p:txBody>
          <a:bodyPr/>
          <a:lstStyle/>
          <a:p>
            <a:r>
              <a:rPr lang="en-US" b="1" dirty="0"/>
              <a:t>Slide</a:t>
            </a:r>
            <a:r>
              <a:rPr lang="en-US" dirty="0"/>
              <a:t> (includes rotational and translational movement)*: mass movements, where there is a distinct zone of weakness that separates the slide material from more stable underlying material</a:t>
            </a:r>
          </a:p>
          <a:p>
            <a:endParaRPr lang="en-US" dirty="0"/>
          </a:p>
        </p:txBody>
      </p:sp>
    </p:spTree>
    <p:extLst>
      <p:ext uri="{BB962C8B-B14F-4D97-AF65-F5344CB8AC3E}">
        <p14:creationId xmlns:p14="http://schemas.microsoft.com/office/powerpoint/2010/main" val="678881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7" name="TextBox 6"/>
          <p:cNvSpPr txBox="1"/>
          <p:nvPr/>
        </p:nvSpPr>
        <p:spPr>
          <a:xfrm>
            <a:off x="330979" y="6429513"/>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11"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7897"/>
          <a:stretch/>
        </p:blipFill>
        <p:spPr>
          <a:xfrm>
            <a:off x="3164153" y="2978331"/>
            <a:ext cx="5776185" cy="3198632"/>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7143403" y="5884575"/>
            <a:ext cx="1796935" cy="292388"/>
          </a:xfrm>
          <a:prstGeom prst="rect">
            <a:avLst/>
          </a:prstGeom>
          <a:noFill/>
        </p:spPr>
        <p:txBody>
          <a:bodyPr wrap="square" rtlCol="0">
            <a:spAutoFit/>
          </a:bodyPr>
          <a:lstStyle/>
          <a:p>
            <a:r>
              <a:rPr lang="en-US" sz="1300" b="1" dirty="0" smtClean="0"/>
              <a:t>Pendleton County, WV</a:t>
            </a:r>
            <a:endParaRPr lang="en-US" sz="1300" b="1"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9403" t="57043" r="32534" b="15578"/>
          <a:stretch/>
        </p:blipFill>
        <p:spPr>
          <a:xfrm>
            <a:off x="1922244" y="3885529"/>
            <a:ext cx="2419005" cy="210524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4121" t="31769" b="42826"/>
          <a:stretch/>
        </p:blipFill>
        <p:spPr>
          <a:xfrm>
            <a:off x="330979" y="2892908"/>
            <a:ext cx="2255175" cy="1931937"/>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166949"/>
            <a:ext cx="7886700" cy="5010014"/>
          </a:xfrm>
        </p:spPr>
        <p:txBody>
          <a:bodyPr/>
          <a:lstStyle/>
          <a:p>
            <a:r>
              <a:rPr lang="en-US" b="1" dirty="0"/>
              <a:t>Debris Flow</a:t>
            </a:r>
            <a:r>
              <a:rPr lang="en-US" dirty="0"/>
              <a:t>*: </a:t>
            </a:r>
            <a:r>
              <a:rPr lang="en-US" sz="2000" dirty="0"/>
              <a:t>A form of rapid mass movement in which a combination of loose soil, rock, organic matter, air, and water mobilize as a slurry that flows downslope; they are often associated with steep gullies, and debris-flow deposits are usually indicated by the presence of debris fans at the mouths of gullies</a:t>
            </a:r>
          </a:p>
          <a:p>
            <a:endParaRPr lang="en-US" dirty="0"/>
          </a:p>
        </p:txBody>
      </p:sp>
    </p:spTree>
    <p:extLst>
      <p:ext uri="{BB962C8B-B14F-4D97-AF65-F5344CB8AC3E}">
        <p14:creationId xmlns:p14="http://schemas.microsoft.com/office/powerpoint/2010/main" val="1809825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7" name="TextBox 6"/>
          <p:cNvSpPr txBox="1"/>
          <p:nvPr/>
        </p:nvSpPr>
        <p:spPr>
          <a:xfrm>
            <a:off x="326066" y="6443345"/>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297" y="3335384"/>
            <a:ext cx="5633115" cy="283622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8129" t="83632" r="30465"/>
          <a:stretch/>
        </p:blipFill>
        <p:spPr>
          <a:xfrm>
            <a:off x="326066" y="2978331"/>
            <a:ext cx="3137406" cy="1500448"/>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7084477" y="5824191"/>
            <a:ext cx="1796935" cy="292388"/>
          </a:xfrm>
          <a:prstGeom prst="rect">
            <a:avLst/>
          </a:prstGeom>
          <a:noFill/>
        </p:spPr>
        <p:txBody>
          <a:bodyPr wrap="square" rtlCol="0">
            <a:spAutoFit/>
          </a:bodyPr>
          <a:lstStyle/>
          <a:p>
            <a:r>
              <a:rPr lang="en-US" sz="1300" b="1" dirty="0" smtClean="0"/>
              <a:t>Greenbrier County, WV</a:t>
            </a:r>
            <a:endParaRPr lang="en-US" sz="1300" b="1" dirty="0"/>
          </a:p>
        </p:txBody>
      </p:sp>
      <p:sp>
        <p:nvSpPr>
          <p:cNvPr id="4" name="Content Placeholder 3"/>
          <p:cNvSpPr>
            <a:spLocks noGrp="1"/>
          </p:cNvSpPr>
          <p:nvPr>
            <p:ph idx="1"/>
          </p:nvPr>
        </p:nvSpPr>
        <p:spPr>
          <a:xfrm>
            <a:off x="628650" y="1001486"/>
            <a:ext cx="7886700" cy="5175477"/>
          </a:xfrm>
        </p:spPr>
        <p:txBody>
          <a:bodyPr/>
          <a:lstStyle/>
          <a:p>
            <a:r>
              <a:rPr lang="en-US" b="1" dirty="0"/>
              <a:t>Lateral Spread</a:t>
            </a:r>
            <a:r>
              <a:rPr lang="en-US" dirty="0"/>
              <a:t>*: </a:t>
            </a:r>
            <a:r>
              <a:rPr lang="en-US" sz="2400" dirty="0"/>
              <a:t>When coherent material, either bedrock or soil, rests on materials that liquefy, the upper units may undergo fracturing and extension and may then subside, translate, rotate, disintegrate, or liquefy and flow; usually occur on very gentle slopes or flat terrain</a:t>
            </a:r>
          </a:p>
          <a:p>
            <a:endParaRPr lang="en-US" dirty="0"/>
          </a:p>
        </p:txBody>
      </p:sp>
    </p:spTree>
    <p:extLst>
      <p:ext uri="{BB962C8B-B14F-4D97-AF65-F5344CB8AC3E}">
        <p14:creationId xmlns:p14="http://schemas.microsoft.com/office/powerpoint/2010/main" val="2674294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628650" y="1158240"/>
            <a:ext cx="7886700" cy="5018723"/>
          </a:xfrm>
        </p:spPr>
        <p:txBody>
          <a:bodyPr>
            <a:normAutofit/>
          </a:bodyPr>
          <a:lstStyle/>
          <a:p>
            <a:r>
              <a:rPr lang="en-US" b="1" dirty="0" smtClean="0"/>
              <a:t>Multiple </a:t>
            </a:r>
            <a:r>
              <a:rPr lang="en-US" b="1" dirty="0"/>
              <a:t>Failures: </a:t>
            </a:r>
            <a:r>
              <a:rPr lang="en-US" dirty="0"/>
              <a:t>This classification is used when multiple (&gt;4) failures, usually small debris flows, occur in a restricted area</a:t>
            </a:r>
          </a:p>
          <a:p>
            <a:endParaRPr lang="en-US" dirty="0"/>
          </a:p>
        </p:txBody>
      </p:sp>
      <p:sp>
        <p:nvSpPr>
          <p:cNvPr id="7" name="TextBox 6"/>
          <p:cNvSpPr txBox="1"/>
          <p:nvPr/>
        </p:nvSpPr>
        <p:spPr>
          <a:xfrm>
            <a:off x="308165" y="6420805"/>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342" y="2364474"/>
            <a:ext cx="5832189" cy="3568647"/>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6566264" y="5616460"/>
            <a:ext cx="1871268" cy="292388"/>
          </a:xfrm>
          <a:prstGeom prst="rect">
            <a:avLst/>
          </a:prstGeom>
          <a:noFill/>
        </p:spPr>
        <p:txBody>
          <a:bodyPr wrap="square" rtlCol="0">
            <a:spAutoFit/>
          </a:bodyPr>
          <a:lstStyle/>
          <a:p>
            <a:r>
              <a:rPr lang="en-US" sz="1300" b="1" dirty="0" smtClean="0"/>
              <a:t>Pendleton County, WV</a:t>
            </a:r>
            <a:endParaRPr lang="en-US" sz="1300" b="1" dirty="0"/>
          </a:p>
        </p:txBody>
      </p:sp>
    </p:spTree>
    <p:extLst>
      <p:ext uri="{BB962C8B-B14F-4D97-AF65-F5344CB8AC3E}">
        <p14:creationId xmlns:p14="http://schemas.microsoft.com/office/powerpoint/2010/main" val="1209611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794" r="34924" b="42826"/>
          <a:stretch/>
        </p:blipFill>
        <p:spPr>
          <a:xfrm>
            <a:off x="6135330" y="1966845"/>
            <a:ext cx="2224899" cy="113252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325582" y="6408672"/>
            <a:ext cx="8736676" cy="369332"/>
          </a:xfrm>
          <a:prstGeom prst="rect">
            <a:avLst/>
          </a:prstGeom>
          <a:noFill/>
        </p:spPr>
        <p:txBody>
          <a:bodyPr wrap="square" rtlCol="0">
            <a:spAutoFit/>
          </a:bodyPr>
          <a:lstStyle/>
          <a:p>
            <a:r>
              <a:rPr lang="en-US" dirty="0" smtClean="0"/>
              <a:t>Images </a:t>
            </a:r>
            <a:r>
              <a:rPr lang="en-US" dirty="0"/>
              <a:t>from </a:t>
            </a:r>
            <a:r>
              <a:rPr lang="en-US" dirty="0">
                <a:hlinkClick r:id="rId3"/>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3"/>
              </a:rPr>
              <a:t>https://pubs.usgs.gov/fs/2004/3072/fs-2004-3072.html</a:t>
            </a:r>
            <a:endParaRPr lang="en-US" dirty="0"/>
          </a:p>
        </p:txBody>
      </p:sp>
      <p:pic>
        <p:nvPicPr>
          <p:cNvPr id="9"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8764"/>
          <a:stretch/>
        </p:blipFill>
        <p:spPr>
          <a:xfrm>
            <a:off x="4149834" y="3175264"/>
            <a:ext cx="4389552" cy="3048741"/>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22514" y="3175265"/>
            <a:ext cx="3627320" cy="2523768"/>
          </a:xfrm>
          <a:prstGeom prst="rect">
            <a:avLst/>
          </a:prstGeom>
          <a:noFill/>
        </p:spPr>
        <p:txBody>
          <a:bodyPr wrap="square" rtlCol="0">
            <a:spAutoFit/>
          </a:bodyPr>
          <a:lstStyle/>
          <a:p>
            <a:pPr marL="285750" indent="-285750">
              <a:buFont typeface="Arial" panose="020B0604020202020204" pitchFamily="34" charset="0"/>
              <a:buChar char="•"/>
            </a:pPr>
            <a:r>
              <a:rPr lang="en-US" sz="2800" b="1" dirty="0"/>
              <a:t>Undetermined: </a:t>
            </a:r>
            <a:r>
              <a:rPr lang="en-US" sz="2800" dirty="0"/>
              <a:t>Some failure is present, but it is not possible to determine the type of movement</a:t>
            </a:r>
          </a:p>
          <a:p>
            <a:endParaRPr lang="en-US" dirty="0"/>
          </a:p>
        </p:txBody>
      </p:sp>
      <p:sp>
        <p:nvSpPr>
          <p:cNvPr id="10" name="TextBox 9"/>
          <p:cNvSpPr txBox="1"/>
          <p:nvPr/>
        </p:nvSpPr>
        <p:spPr>
          <a:xfrm>
            <a:off x="6718415" y="5908096"/>
            <a:ext cx="1796935" cy="292388"/>
          </a:xfrm>
          <a:prstGeom prst="rect">
            <a:avLst/>
          </a:prstGeom>
          <a:noFill/>
        </p:spPr>
        <p:txBody>
          <a:bodyPr wrap="square" rtlCol="0">
            <a:spAutoFit/>
          </a:bodyPr>
          <a:lstStyle/>
          <a:p>
            <a:r>
              <a:rPr lang="en-US" sz="1300" b="1" dirty="0" smtClean="0"/>
              <a:t>Pendleton County, WV</a:t>
            </a:r>
            <a:endParaRPr lang="en-US" sz="1300" b="1" dirty="0"/>
          </a:p>
        </p:txBody>
      </p:sp>
      <p:sp>
        <p:nvSpPr>
          <p:cNvPr id="4" name="Content Placeholder 3"/>
          <p:cNvSpPr>
            <a:spLocks noGrp="1"/>
          </p:cNvSpPr>
          <p:nvPr>
            <p:ph idx="1"/>
          </p:nvPr>
        </p:nvSpPr>
        <p:spPr>
          <a:xfrm>
            <a:off x="628650" y="1158240"/>
            <a:ext cx="7886700" cy="5018723"/>
          </a:xfrm>
        </p:spPr>
        <p:txBody>
          <a:bodyPr>
            <a:normAutofit/>
          </a:bodyPr>
          <a:lstStyle/>
          <a:p>
            <a:r>
              <a:rPr lang="en-US" b="1" dirty="0"/>
              <a:t>Fall*: </a:t>
            </a:r>
            <a:r>
              <a:rPr lang="en-US" dirty="0"/>
              <a:t>Abrupt movements of masses of geologic materials, such as rocks and boulders, that become detached from steep slopes or cliffs </a:t>
            </a:r>
            <a:endParaRPr lang="en-US" dirty="0" smtClean="0"/>
          </a:p>
          <a:p>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3855243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B4D47C-E8FD-4B24-83A3-E3AA9654E45B}"/>
              </a:ext>
            </a:extLst>
          </p:cNvPr>
          <p:cNvSpPr txBox="1">
            <a:spLocks/>
          </p:cNvSpPr>
          <p:nvPr/>
        </p:nvSpPr>
        <p:spPr>
          <a:xfrm>
            <a:off x="70332" y="954238"/>
            <a:ext cx="2327587" cy="1250981"/>
          </a:xfrm>
          <a:prstGeom prst="rect">
            <a:avLst/>
          </a:prstGeom>
          <a:solidFill>
            <a:schemeClr val="accent1">
              <a:lumMod val="50000"/>
            </a:schemeClr>
          </a:solidFill>
          <a:ln w="57150">
            <a:solidFill>
              <a:schemeClr val="bg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800" b="1" dirty="0">
                <a:solidFill>
                  <a:schemeClr val="accent4">
                    <a:lumMod val="60000"/>
                    <a:lumOff val="40000"/>
                  </a:schemeClr>
                </a:solidFill>
                <a:latin typeface="Arial" panose="020B0604020202020204" pitchFamily="34" charset="0"/>
                <a:cs typeface="Arial" panose="020B0604020202020204" pitchFamily="34" charset="0"/>
              </a:rPr>
              <a:t>WV GIS TC </a:t>
            </a:r>
          </a:p>
          <a:p>
            <a:pPr algn="ctr">
              <a:lnSpc>
                <a:spcPct val="120000"/>
              </a:lnSpc>
            </a:pPr>
            <a:r>
              <a:rPr lang="en-US" sz="1800" b="1" dirty="0">
                <a:solidFill>
                  <a:schemeClr val="accent4">
                    <a:lumMod val="60000"/>
                    <a:lumOff val="40000"/>
                  </a:schemeClr>
                </a:solidFill>
                <a:latin typeface="Arial" panose="020B0604020202020204" pitchFamily="34" charset="0"/>
                <a:cs typeface="Arial" panose="020B0604020202020204" pitchFamily="34" charset="0"/>
              </a:rPr>
              <a:t>Landslide </a:t>
            </a:r>
            <a:r>
              <a:rPr lang="en-US" sz="1800" b="1" u="sng" dirty="0">
                <a:solidFill>
                  <a:schemeClr val="accent4">
                    <a:lumMod val="60000"/>
                    <a:lumOff val="40000"/>
                  </a:schemeClr>
                </a:solidFill>
                <a:latin typeface="Arial" panose="020B0604020202020204" pitchFamily="34" charset="0"/>
                <a:cs typeface="Arial" panose="020B0604020202020204" pitchFamily="34" charset="0"/>
              </a:rPr>
              <a:t>Mapping</a:t>
            </a:r>
          </a:p>
          <a:p>
            <a:pPr algn="ctr">
              <a:lnSpc>
                <a:spcPct val="120000"/>
              </a:lnSpc>
            </a:pPr>
            <a:r>
              <a:rPr lang="en-US" sz="1500" b="1" i="1" dirty="0">
                <a:solidFill>
                  <a:schemeClr val="accent4">
                    <a:lumMod val="60000"/>
                    <a:lumOff val="40000"/>
                  </a:schemeClr>
                </a:solidFill>
                <a:latin typeface="Arial" panose="020B0604020202020204" pitchFamily="34" charset="0"/>
                <a:cs typeface="Arial" panose="020B0604020202020204" pitchFamily="34" charset="0"/>
              </a:rPr>
              <a:t>March-September 2019</a:t>
            </a:r>
            <a:endParaRPr lang="en-US" sz="825" i="1" dirty="0">
              <a:solidFill>
                <a:schemeClr val="accent4">
                  <a:lumMod val="60000"/>
                  <a:lumOff val="40000"/>
                </a:schemeClr>
              </a:solidFill>
              <a:latin typeface="Arial" panose="020B0604020202020204" pitchFamily="34" charset="0"/>
              <a:cs typeface="Arial" panose="020B0604020202020204" pitchFamily="34" charset="0"/>
            </a:endParaRPr>
          </a:p>
        </p:txBody>
      </p:sp>
      <p:grpSp>
        <p:nvGrpSpPr>
          <p:cNvPr id="23" name="Group 22"/>
          <p:cNvGrpSpPr/>
          <p:nvPr/>
        </p:nvGrpSpPr>
        <p:grpSpPr>
          <a:xfrm>
            <a:off x="2452058" y="896506"/>
            <a:ext cx="6622704" cy="5020574"/>
            <a:chOff x="3243532" y="69011"/>
            <a:chExt cx="8830272" cy="6694098"/>
          </a:xfrm>
        </p:grpSpPr>
        <p:pic>
          <p:nvPicPr>
            <p:cNvPr id="5" name="Picture 4"/>
            <p:cNvPicPr>
              <a:picLocks noChangeAspect="1"/>
            </p:cNvPicPr>
            <p:nvPr/>
          </p:nvPicPr>
          <p:blipFill rotWithShape="1">
            <a:blip r:embed="rId2"/>
            <a:srcRect l="1571" t="1824" r="892" b="1412"/>
            <a:stretch/>
          </p:blipFill>
          <p:spPr>
            <a:xfrm>
              <a:off x="3415399" y="163720"/>
              <a:ext cx="8603713" cy="6599389"/>
            </a:xfrm>
            <a:prstGeom prst="rect">
              <a:avLst/>
            </a:prstGeom>
            <a:noFill/>
          </p:spPr>
        </p:pic>
        <p:sp>
          <p:nvSpPr>
            <p:cNvPr id="20" name="Freeform 19"/>
            <p:cNvSpPr/>
            <p:nvPr/>
          </p:nvSpPr>
          <p:spPr>
            <a:xfrm>
              <a:off x="6607833" y="1431986"/>
              <a:ext cx="5322499" cy="5313872"/>
            </a:xfrm>
            <a:custGeom>
              <a:avLst/>
              <a:gdLst>
                <a:gd name="connsiteX0" fmla="*/ 3234906 w 5253487"/>
                <a:gd name="connsiteY0" fmla="*/ 1293962 h 5270740"/>
                <a:gd name="connsiteX1" fmla="*/ 3890513 w 5253487"/>
                <a:gd name="connsiteY1" fmla="*/ 1768415 h 5270740"/>
                <a:gd name="connsiteX2" fmla="*/ 4183812 w 5253487"/>
                <a:gd name="connsiteY2" fmla="*/ 1337094 h 5270740"/>
                <a:gd name="connsiteX3" fmla="*/ 4313208 w 5253487"/>
                <a:gd name="connsiteY3" fmla="*/ 1000664 h 5270740"/>
                <a:gd name="connsiteX4" fmla="*/ 5253487 w 5253487"/>
                <a:gd name="connsiteY4" fmla="*/ 0 h 5270740"/>
                <a:gd name="connsiteX5" fmla="*/ 4986068 w 5253487"/>
                <a:gd name="connsiteY5" fmla="*/ 1500996 h 5270740"/>
                <a:gd name="connsiteX6" fmla="*/ 2087593 w 5253487"/>
                <a:gd name="connsiteY6" fmla="*/ 4787660 h 5270740"/>
                <a:gd name="connsiteX7" fmla="*/ 1112808 w 5253487"/>
                <a:gd name="connsiteY7" fmla="*/ 5193102 h 5270740"/>
                <a:gd name="connsiteX8" fmla="*/ 560717 w 5253487"/>
                <a:gd name="connsiteY8" fmla="*/ 5270740 h 5270740"/>
                <a:gd name="connsiteX9" fmla="*/ 0 w 5253487"/>
                <a:gd name="connsiteY9" fmla="*/ 5253487 h 5270740"/>
                <a:gd name="connsiteX10" fmla="*/ 155276 w 5253487"/>
                <a:gd name="connsiteY10" fmla="*/ 4942936 h 5270740"/>
                <a:gd name="connsiteX11" fmla="*/ 1250830 w 5253487"/>
                <a:gd name="connsiteY11" fmla="*/ 4045789 h 5270740"/>
                <a:gd name="connsiteX12" fmla="*/ 3234906 w 5253487"/>
                <a:gd name="connsiteY12" fmla="*/ 1293962 h 5270740"/>
                <a:gd name="connsiteX0" fmla="*/ 3234906 w 5253487"/>
                <a:gd name="connsiteY0" fmla="*/ 1293962 h 5270740"/>
                <a:gd name="connsiteX1" fmla="*/ 3890513 w 5253487"/>
                <a:gd name="connsiteY1" fmla="*/ 1768415 h 5270740"/>
                <a:gd name="connsiteX2" fmla="*/ 4183812 w 5253487"/>
                <a:gd name="connsiteY2" fmla="*/ 1337094 h 5270740"/>
                <a:gd name="connsiteX3" fmla="*/ 4313208 w 5253487"/>
                <a:gd name="connsiteY3" fmla="*/ 1000664 h 5270740"/>
                <a:gd name="connsiteX4" fmla="*/ 5253487 w 5253487"/>
                <a:gd name="connsiteY4" fmla="*/ 0 h 5270740"/>
                <a:gd name="connsiteX5" fmla="*/ 4986068 w 5253487"/>
                <a:gd name="connsiteY5" fmla="*/ 1500996 h 5270740"/>
                <a:gd name="connsiteX6" fmla="*/ 2087593 w 5253487"/>
                <a:gd name="connsiteY6" fmla="*/ 4787660 h 5270740"/>
                <a:gd name="connsiteX7" fmla="*/ 1112808 w 5253487"/>
                <a:gd name="connsiteY7" fmla="*/ 5193102 h 5270740"/>
                <a:gd name="connsiteX8" fmla="*/ 560717 w 5253487"/>
                <a:gd name="connsiteY8" fmla="*/ 5270740 h 5270740"/>
                <a:gd name="connsiteX9" fmla="*/ 0 w 5253487"/>
                <a:gd name="connsiteY9" fmla="*/ 5253487 h 5270740"/>
                <a:gd name="connsiteX10" fmla="*/ 534838 w 5253487"/>
                <a:gd name="connsiteY10" fmla="*/ 4942936 h 5270740"/>
                <a:gd name="connsiteX11" fmla="*/ 1250830 w 5253487"/>
                <a:gd name="connsiteY11" fmla="*/ 4045789 h 5270740"/>
                <a:gd name="connsiteX12" fmla="*/ 3234906 w 5253487"/>
                <a:gd name="connsiteY12" fmla="*/ 1293962 h 5270740"/>
                <a:gd name="connsiteX0" fmla="*/ 3303918 w 5322499"/>
                <a:gd name="connsiteY0" fmla="*/ 1293962 h 5313871"/>
                <a:gd name="connsiteX1" fmla="*/ 3959525 w 5322499"/>
                <a:gd name="connsiteY1" fmla="*/ 1768415 h 5313871"/>
                <a:gd name="connsiteX2" fmla="*/ 4252824 w 5322499"/>
                <a:gd name="connsiteY2" fmla="*/ 1337094 h 5313871"/>
                <a:gd name="connsiteX3" fmla="*/ 4382220 w 5322499"/>
                <a:gd name="connsiteY3" fmla="*/ 1000664 h 5313871"/>
                <a:gd name="connsiteX4" fmla="*/ 5322499 w 5322499"/>
                <a:gd name="connsiteY4" fmla="*/ 0 h 5313871"/>
                <a:gd name="connsiteX5" fmla="*/ 5055080 w 5322499"/>
                <a:gd name="connsiteY5" fmla="*/ 1500996 h 5313871"/>
                <a:gd name="connsiteX6" fmla="*/ 2156605 w 5322499"/>
                <a:gd name="connsiteY6" fmla="*/ 4787660 h 5313871"/>
                <a:gd name="connsiteX7" fmla="*/ 1181820 w 5322499"/>
                <a:gd name="connsiteY7" fmla="*/ 5193102 h 5313871"/>
                <a:gd name="connsiteX8" fmla="*/ 629729 w 5322499"/>
                <a:gd name="connsiteY8" fmla="*/ 5270740 h 5313871"/>
                <a:gd name="connsiteX9" fmla="*/ 0 w 5322499"/>
                <a:gd name="connsiteY9" fmla="*/ 5313871 h 5313871"/>
                <a:gd name="connsiteX10" fmla="*/ 603850 w 5322499"/>
                <a:gd name="connsiteY10" fmla="*/ 4942936 h 5313871"/>
                <a:gd name="connsiteX11" fmla="*/ 1319842 w 5322499"/>
                <a:gd name="connsiteY11" fmla="*/ 4045789 h 5313871"/>
                <a:gd name="connsiteX12" fmla="*/ 3303918 w 5322499"/>
                <a:gd name="connsiteY12" fmla="*/ 1293962 h 5313871"/>
                <a:gd name="connsiteX0" fmla="*/ 3303918 w 5322499"/>
                <a:gd name="connsiteY0" fmla="*/ 1293962 h 5313872"/>
                <a:gd name="connsiteX1" fmla="*/ 3959525 w 5322499"/>
                <a:gd name="connsiteY1" fmla="*/ 1768415 h 5313872"/>
                <a:gd name="connsiteX2" fmla="*/ 4252824 w 5322499"/>
                <a:gd name="connsiteY2" fmla="*/ 1337094 h 5313872"/>
                <a:gd name="connsiteX3" fmla="*/ 4382220 w 5322499"/>
                <a:gd name="connsiteY3" fmla="*/ 1000664 h 5313872"/>
                <a:gd name="connsiteX4" fmla="*/ 5322499 w 5322499"/>
                <a:gd name="connsiteY4" fmla="*/ 0 h 5313872"/>
                <a:gd name="connsiteX5" fmla="*/ 5055080 w 5322499"/>
                <a:gd name="connsiteY5" fmla="*/ 1500996 h 5313872"/>
                <a:gd name="connsiteX6" fmla="*/ 2156605 w 5322499"/>
                <a:gd name="connsiteY6" fmla="*/ 4787660 h 5313872"/>
                <a:gd name="connsiteX7" fmla="*/ 1181820 w 5322499"/>
                <a:gd name="connsiteY7" fmla="*/ 5193102 h 5313872"/>
                <a:gd name="connsiteX8" fmla="*/ 733246 w 5322499"/>
                <a:gd name="connsiteY8" fmla="*/ 5313872 h 5313872"/>
                <a:gd name="connsiteX9" fmla="*/ 0 w 5322499"/>
                <a:gd name="connsiteY9" fmla="*/ 5313871 h 5313872"/>
                <a:gd name="connsiteX10" fmla="*/ 603850 w 5322499"/>
                <a:gd name="connsiteY10" fmla="*/ 4942936 h 5313872"/>
                <a:gd name="connsiteX11" fmla="*/ 1319842 w 5322499"/>
                <a:gd name="connsiteY11" fmla="*/ 4045789 h 5313872"/>
                <a:gd name="connsiteX12" fmla="*/ 3303918 w 5322499"/>
                <a:gd name="connsiteY12" fmla="*/ 1293962 h 53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499" h="5313872">
                  <a:moveTo>
                    <a:pt x="3303918" y="1293962"/>
                  </a:moveTo>
                  <a:lnTo>
                    <a:pt x="3959525" y="1768415"/>
                  </a:lnTo>
                  <a:lnTo>
                    <a:pt x="4252824" y="1337094"/>
                  </a:lnTo>
                  <a:lnTo>
                    <a:pt x="4382220" y="1000664"/>
                  </a:lnTo>
                  <a:lnTo>
                    <a:pt x="5322499" y="0"/>
                  </a:lnTo>
                  <a:lnTo>
                    <a:pt x="5055080" y="1500996"/>
                  </a:lnTo>
                  <a:lnTo>
                    <a:pt x="2156605" y="4787660"/>
                  </a:lnTo>
                  <a:lnTo>
                    <a:pt x="1181820" y="5193102"/>
                  </a:lnTo>
                  <a:lnTo>
                    <a:pt x="733246" y="5313872"/>
                  </a:lnTo>
                  <a:lnTo>
                    <a:pt x="0" y="5313871"/>
                  </a:lnTo>
                  <a:lnTo>
                    <a:pt x="603850" y="4942936"/>
                  </a:lnTo>
                  <a:lnTo>
                    <a:pt x="1319842" y="4045789"/>
                  </a:lnTo>
                  <a:lnTo>
                    <a:pt x="3303918" y="12939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4550809" y="69011"/>
              <a:ext cx="1272021" cy="67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rotWithShape="1">
            <a:blip r:embed="rId3"/>
            <a:srcRect l="4051" t="1" r="2465" b="-356"/>
            <a:stretch/>
          </p:blipFill>
          <p:spPr>
            <a:xfrm>
              <a:off x="3243533" y="139663"/>
              <a:ext cx="2655137" cy="2324931"/>
            </a:xfrm>
            <a:prstGeom prst="rect">
              <a:avLst/>
            </a:prstGeom>
          </p:spPr>
        </p:pic>
        <p:pic>
          <p:nvPicPr>
            <p:cNvPr id="11" name="Picture 10"/>
            <p:cNvPicPr>
              <a:picLocks noChangeAspect="1"/>
            </p:cNvPicPr>
            <p:nvPr/>
          </p:nvPicPr>
          <p:blipFill rotWithShape="1">
            <a:blip r:embed="rId3"/>
            <a:srcRect l="50951" t="1989" r="42535" b="82047"/>
            <a:stretch/>
          </p:blipFill>
          <p:spPr>
            <a:xfrm>
              <a:off x="4542183" y="129396"/>
              <a:ext cx="305863" cy="611405"/>
            </a:xfrm>
            <a:prstGeom prst="rect">
              <a:avLst/>
            </a:prstGeom>
          </p:spPr>
        </p:pic>
        <p:sp>
          <p:nvSpPr>
            <p:cNvPr id="14" name="TextBox 13"/>
            <p:cNvSpPr txBox="1"/>
            <p:nvPr/>
          </p:nvSpPr>
          <p:spPr>
            <a:xfrm>
              <a:off x="4844019" y="69202"/>
              <a:ext cx="978812" cy="723275"/>
            </a:xfrm>
            <a:prstGeom prst="rect">
              <a:avLst/>
            </a:prstGeom>
            <a:solidFill>
              <a:schemeClr val="bg1"/>
            </a:solidFill>
          </p:spPr>
          <p:txBody>
            <a:bodyPr wrap="square" rtlCol="0">
              <a:spAutoFit/>
            </a:bodyPr>
            <a:lstStyle/>
            <a:p>
              <a:r>
                <a:rPr lang="en-US" sz="975" dirty="0"/>
                <a:t>1 m </a:t>
              </a:r>
            </a:p>
            <a:p>
              <a:r>
                <a:rPr lang="en-US" sz="975" dirty="0"/>
                <a:t>2 m </a:t>
              </a:r>
            </a:p>
            <a:p>
              <a:r>
                <a:rPr lang="en-US" sz="975" u="sng" dirty="0"/>
                <a:t>&gt;</a:t>
              </a:r>
              <a:r>
                <a:rPr lang="en-US" sz="975" dirty="0"/>
                <a:t>3 m</a:t>
              </a:r>
            </a:p>
          </p:txBody>
        </p:sp>
        <p:sp>
          <p:nvSpPr>
            <p:cNvPr id="15" name="Rectangle 14"/>
            <p:cNvSpPr/>
            <p:nvPr/>
          </p:nvSpPr>
          <p:spPr>
            <a:xfrm>
              <a:off x="4550809" y="129396"/>
              <a:ext cx="780316" cy="6114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p:cNvPicPr>
              <a:picLocks noChangeAspect="1"/>
            </p:cNvPicPr>
            <p:nvPr/>
          </p:nvPicPr>
          <p:blipFill rotWithShape="1">
            <a:blip r:embed="rId2"/>
            <a:srcRect l="77807" t="69114" r="3043" b="7914"/>
            <a:stretch/>
          </p:blipFill>
          <p:spPr>
            <a:xfrm>
              <a:off x="8953981" y="3778370"/>
              <a:ext cx="2976352" cy="2760454"/>
            </a:xfrm>
            <a:prstGeom prst="rect">
              <a:avLst/>
            </a:prstGeom>
            <a:solidFill>
              <a:schemeClr val="bg1"/>
            </a:solidFill>
          </p:spPr>
        </p:pic>
        <p:cxnSp>
          <p:nvCxnSpPr>
            <p:cNvPr id="18" name="Straight Connector 17"/>
            <p:cNvCxnSpPr/>
            <p:nvPr/>
          </p:nvCxnSpPr>
          <p:spPr>
            <a:xfrm>
              <a:off x="11973464" y="129396"/>
              <a:ext cx="0" cy="66337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243532" y="129396"/>
              <a:ext cx="8830272" cy="66337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rot="2586408">
              <a:off x="4396184" y="838270"/>
              <a:ext cx="739781" cy="336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rot="561595" flipH="1" flipV="1">
              <a:off x="5996973" y="231881"/>
              <a:ext cx="475111" cy="1059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3280971" y="149262"/>
              <a:ext cx="973387" cy="630941"/>
            </a:xfrm>
            <a:prstGeom prst="rect">
              <a:avLst/>
            </a:prstGeom>
            <a:solidFill>
              <a:schemeClr val="bg1"/>
            </a:solidFill>
          </p:spPr>
          <p:txBody>
            <a:bodyPr wrap="square" rtlCol="0">
              <a:spAutoFit/>
            </a:bodyPr>
            <a:lstStyle/>
            <a:p>
              <a:pPr algn="ctr"/>
              <a:endParaRPr lang="en-US" sz="825" b="1" dirty="0"/>
            </a:p>
            <a:p>
              <a:pPr algn="ctr"/>
              <a:endParaRPr lang="en-US" sz="825" b="1" dirty="0"/>
            </a:p>
            <a:p>
              <a:pPr algn="ctr"/>
              <a:endParaRPr lang="en-US" sz="825" b="1" dirty="0"/>
            </a:p>
          </p:txBody>
        </p:sp>
      </p:grpSp>
      <p:sp>
        <p:nvSpPr>
          <p:cNvPr id="3" name="TextBox 2"/>
          <p:cNvSpPr txBox="1"/>
          <p:nvPr/>
        </p:nvSpPr>
        <p:spPr>
          <a:xfrm>
            <a:off x="109150" y="2215856"/>
            <a:ext cx="2342909" cy="3901068"/>
          </a:xfrm>
          <a:prstGeom prst="rect">
            <a:avLst/>
          </a:prstGeom>
          <a:noFill/>
        </p:spPr>
        <p:txBody>
          <a:bodyPr wrap="square" rtlCol="0">
            <a:spAutoFit/>
          </a:bodyPr>
          <a:lstStyle/>
          <a:p>
            <a:pPr marL="129779" indent="-129779"/>
            <a:r>
              <a:rPr lang="en-US" sz="1650" b="1" u="sng" dirty="0">
                <a:cs typeface="Arial" panose="020B0604020202020204" pitchFamily="34" charset="0"/>
              </a:rPr>
              <a:t>WV GIS TC Mapping on LiDAR-Based DEMs</a:t>
            </a:r>
          </a:p>
          <a:p>
            <a:pPr marL="255985" indent="-255985"/>
            <a:endParaRPr lang="en-US" sz="750" b="1" u="sng" dirty="0">
              <a:cs typeface="Arial" panose="020B0604020202020204" pitchFamily="34" charset="0"/>
            </a:endParaRPr>
          </a:p>
          <a:p>
            <a:pPr marL="175022" indent="-175022"/>
            <a:r>
              <a:rPr lang="en-US" sz="1500" b="1" dirty="0">
                <a:cs typeface="Arial" panose="020B0604020202020204" pitchFamily="34" charset="0"/>
              </a:rPr>
              <a:t>8,991 Failures </a:t>
            </a:r>
            <a:r>
              <a:rPr lang="en-US" sz="1500" b="1" i="1" dirty="0">
                <a:cs typeface="Arial" panose="020B0604020202020204" pitchFamily="34" charset="0"/>
              </a:rPr>
              <a:t>(</a:t>
            </a:r>
            <a:r>
              <a:rPr lang="en-US" sz="1500" b="1" i="1" u="sng" dirty="0">
                <a:cs typeface="Arial" panose="020B0604020202020204" pitchFamily="34" charset="0"/>
              </a:rPr>
              <a:t>&gt;</a:t>
            </a:r>
            <a:r>
              <a:rPr lang="en-US" sz="1500" b="1" i="1" dirty="0">
                <a:cs typeface="Arial" panose="020B0604020202020204" pitchFamily="34" charset="0"/>
              </a:rPr>
              <a:t>10 m wide)</a:t>
            </a:r>
            <a:r>
              <a:rPr lang="en-US" sz="1500" b="1" dirty="0">
                <a:cs typeface="Arial" panose="020B0604020202020204" pitchFamily="34" charset="0"/>
              </a:rPr>
              <a:t> Most from 1 m DEMs</a:t>
            </a:r>
            <a:endParaRPr lang="en-US" sz="1500" b="1" i="1" dirty="0">
              <a:cs typeface="Arial" panose="020B0604020202020204" pitchFamily="34" charset="0"/>
            </a:endParaRPr>
          </a:p>
          <a:p>
            <a:pPr marL="175022" indent="-175022">
              <a:buFont typeface="Arial" panose="020B0604020202020204" pitchFamily="34" charset="0"/>
              <a:buChar char="•"/>
            </a:pPr>
            <a:r>
              <a:rPr lang="en-US" sz="1500" b="1" dirty="0">
                <a:solidFill>
                  <a:schemeClr val="accent4">
                    <a:lumMod val="75000"/>
                  </a:schemeClr>
                </a:solidFill>
                <a:cs typeface="Arial" panose="020B0604020202020204" pitchFamily="34" charset="0"/>
              </a:rPr>
              <a:t>334 Debris Flows</a:t>
            </a:r>
          </a:p>
          <a:p>
            <a:pPr marL="175022" indent="-175022">
              <a:buFont typeface="Arial" panose="020B0604020202020204" pitchFamily="34" charset="0"/>
              <a:buChar char="•"/>
            </a:pPr>
            <a:r>
              <a:rPr lang="en-US" sz="1500" b="1" dirty="0">
                <a:solidFill>
                  <a:srgbClr val="FF00FF"/>
                </a:solidFill>
                <a:cs typeface="Arial" panose="020B0604020202020204" pitchFamily="34" charset="0"/>
              </a:rPr>
              <a:t>241 Lateral Spreads</a:t>
            </a:r>
          </a:p>
          <a:p>
            <a:pPr marL="175022" indent="-175022">
              <a:buFont typeface="Arial" panose="020B0604020202020204" pitchFamily="34" charset="0"/>
              <a:buChar char="•"/>
            </a:pPr>
            <a:r>
              <a:rPr lang="en-US" sz="1500" b="1" dirty="0">
                <a:solidFill>
                  <a:srgbClr val="6C7892"/>
                </a:solidFill>
                <a:cs typeface="Arial" panose="020B0604020202020204" pitchFamily="34" charset="0"/>
              </a:rPr>
              <a:t>8,416 Other Failures </a:t>
            </a:r>
          </a:p>
          <a:p>
            <a:pPr marL="258366" lvl="1"/>
            <a:r>
              <a:rPr lang="en-US" sz="1500" b="1" dirty="0">
                <a:solidFill>
                  <a:srgbClr val="6C7892"/>
                </a:solidFill>
                <a:cs typeface="Arial" panose="020B0604020202020204" pitchFamily="34" charset="0"/>
              </a:rPr>
              <a:t>&gt;97 % “Slides” </a:t>
            </a:r>
            <a:r>
              <a:rPr lang="en-US" sz="1200" b="1" dirty="0">
                <a:solidFill>
                  <a:srgbClr val="6C7892"/>
                </a:solidFill>
                <a:cs typeface="Arial" panose="020B0604020202020204" pitchFamily="34" charset="0"/>
              </a:rPr>
              <a:t>(or </a:t>
            </a:r>
            <a:r>
              <a:rPr lang="en-US" sz="1200" b="1" i="1" dirty="0">
                <a:solidFill>
                  <a:srgbClr val="6C7892"/>
                </a:solidFill>
                <a:cs typeface="Arial" panose="020B0604020202020204" pitchFamily="34" charset="0"/>
              </a:rPr>
              <a:t>Slumps)</a:t>
            </a:r>
          </a:p>
          <a:p>
            <a:endParaRPr lang="en-US" sz="750" b="1" dirty="0">
              <a:cs typeface="Arial" panose="020B0604020202020204" pitchFamily="34" charset="0"/>
            </a:endParaRPr>
          </a:p>
          <a:p>
            <a:r>
              <a:rPr lang="en-US" sz="1500" b="1" dirty="0">
                <a:cs typeface="Arial" panose="020B0604020202020204" pitchFamily="34" charset="0"/>
              </a:rPr>
              <a:t>Few Rock Falls Identified</a:t>
            </a:r>
          </a:p>
          <a:p>
            <a:pPr marL="214313" indent="-214313">
              <a:buFont typeface="Arial" panose="020B0604020202020204" pitchFamily="34" charset="0"/>
              <a:buChar char="•"/>
            </a:pPr>
            <a:endParaRPr lang="en-US" sz="750" b="1" dirty="0">
              <a:cs typeface="Arial" panose="020B0604020202020204" pitchFamily="34" charset="0"/>
            </a:endParaRPr>
          </a:p>
          <a:p>
            <a:pPr marL="129779" indent="-129779"/>
            <a:r>
              <a:rPr lang="en-US" sz="1650" b="1" u="sng" dirty="0">
                <a:cs typeface="Arial" panose="020B0604020202020204" pitchFamily="34" charset="0"/>
              </a:rPr>
              <a:t>Mapped Landslides Verified on </a:t>
            </a:r>
            <a:r>
              <a:rPr lang="en-US" sz="1650" b="1" u="sng" dirty="0" smtClean="0">
                <a:cs typeface="Arial" panose="020B0604020202020204" pitchFamily="34" charset="0"/>
              </a:rPr>
              <a:t>best available DEMs</a:t>
            </a:r>
            <a:endParaRPr lang="en-US" sz="1650" b="1" u="sng" dirty="0">
              <a:cs typeface="Arial" panose="020B0604020202020204" pitchFamily="34" charset="0"/>
            </a:endParaRPr>
          </a:p>
          <a:p>
            <a:pPr marL="129779" indent="-129779"/>
            <a:endParaRPr lang="en-US" sz="750" b="1" u="sng" dirty="0">
              <a:cs typeface="Arial" panose="020B0604020202020204" pitchFamily="34" charset="0"/>
            </a:endParaRPr>
          </a:p>
          <a:p>
            <a:pPr marL="175022" indent="-175022">
              <a:buFont typeface="Arial" panose="020B0604020202020204" pitchFamily="34" charset="0"/>
              <a:buChar char="•"/>
              <a:tabLst>
                <a:tab pos="175022" algn="l"/>
              </a:tabLst>
            </a:pPr>
            <a:r>
              <a:rPr lang="en-US" sz="1500" b="1" dirty="0">
                <a:solidFill>
                  <a:srgbClr val="0078A2"/>
                </a:solidFill>
                <a:cs typeface="Arial" panose="020B0604020202020204" pitchFamily="34" charset="0"/>
              </a:rPr>
              <a:t>1,082 WVGES (1976-80) Monongalia Co. Slides</a:t>
            </a:r>
            <a:endParaRPr lang="en-US" sz="1575" b="1" dirty="0"/>
          </a:p>
        </p:txBody>
      </p:sp>
      <p:sp>
        <p:nvSpPr>
          <p:cNvPr id="25" name="Rectangle 24"/>
          <p:cNvSpPr/>
          <p:nvPr/>
        </p:nvSpPr>
        <p:spPr>
          <a:xfrm>
            <a:off x="2466135" y="967411"/>
            <a:ext cx="773556" cy="257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2471980" y="971537"/>
            <a:ext cx="767711" cy="522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Best Available DEMs</a:t>
            </a:r>
          </a:p>
        </p:txBody>
      </p:sp>
      <p:sp>
        <p:nvSpPr>
          <p:cNvPr id="2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Tree>
    <p:extLst>
      <p:ext uri="{BB962C8B-B14F-4D97-AF65-F5344CB8AC3E}">
        <p14:creationId xmlns:p14="http://schemas.microsoft.com/office/powerpoint/2010/main" val="1968503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2" name="Rectangle 1"/>
          <p:cNvSpPr/>
          <p:nvPr/>
        </p:nvSpPr>
        <p:spPr>
          <a:xfrm>
            <a:off x="203660" y="1602377"/>
            <a:ext cx="8736680" cy="905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441788584"/>
              </p:ext>
            </p:extLst>
          </p:nvPr>
        </p:nvGraphicFramePr>
        <p:xfrm>
          <a:off x="203660" y="984068"/>
          <a:ext cx="8736680" cy="5821680"/>
        </p:xfrm>
        <a:graphic>
          <a:graphicData uri="http://schemas.openxmlformats.org/drawingml/2006/table">
            <a:tbl>
              <a:tblPr firstRow="1" bandRow="1">
                <a:tableStyleId>{8799B23B-EC83-4686-B30A-512413B5E67A}</a:tableStyleId>
              </a:tblPr>
              <a:tblGrid>
                <a:gridCol w="2184170">
                  <a:extLst>
                    <a:ext uri="{9D8B030D-6E8A-4147-A177-3AD203B41FA5}">
                      <a16:colId xmlns:a16="http://schemas.microsoft.com/office/drawing/2014/main" val="2424213683"/>
                    </a:ext>
                  </a:extLst>
                </a:gridCol>
                <a:gridCol w="2184170">
                  <a:extLst>
                    <a:ext uri="{9D8B030D-6E8A-4147-A177-3AD203B41FA5}">
                      <a16:colId xmlns:a16="http://schemas.microsoft.com/office/drawing/2014/main" val="468327645"/>
                    </a:ext>
                  </a:extLst>
                </a:gridCol>
                <a:gridCol w="2184170">
                  <a:extLst>
                    <a:ext uri="{9D8B030D-6E8A-4147-A177-3AD203B41FA5}">
                      <a16:colId xmlns:a16="http://schemas.microsoft.com/office/drawing/2014/main" val="3265261465"/>
                    </a:ext>
                  </a:extLst>
                </a:gridCol>
                <a:gridCol w="2184170">
                  <a:extLst>
                    <a:ext uri="{9D8B030D-6E8A-4147-A177-3AD203B41FA5}">
                      <a16:colId xmlns:a16="http://schemas.microsoft.com/office/drawing/2014/main" val="3283576124"/>
                    </a:ext>
                  </a:extLst>
                </a:gridCol>
              </a:tblGrid>
              <a:tr h="609919">
                <a:tc>
                  <a:txBody>
                    <a:bodyPr/>
                    <a:lstStyle/>
                    <a:p>
                      <a:pPr algn="ctr"/>
                      <a:r>
                        <a:rPr lang="en-US" dirty="0" smtClean="0"/>
                        <a:t>Type of</a:t>
                      </a:r>
                      <a:r>
                        <a:rPr lang="en-US" baseline="0" dirty="0" smtClean="0"/>
                        <a:t> Movement</a:t>
                      </a:r>
                      <a:endParaRPr lang="en-US" dirty="0"/>
                    </a:p>
                  </a:txBody>
                  <a:tcPr anchor="ctr"/>
                </a:tc>
                <a:tc>
                  <a:txBody>
                    <a:bodyPr/>
                    <a:lstStyle/>
                    <a:p>
                      <a:pPr algn="ctr"/>
                      <a:r>
                        <a:rPr lang="en-US" dirty="0" smtClean="0"/>
                        <a:t>Number of user</a:t>
                      </a:r>
                      <a:r>
                        <a:rPr lang="en-US" baseline="0" dirty="0" smtClean="0"/>
                        <a:t> identified points</a:t>
                      </a:r>
                      <a:endParaRPr lang="en-US" dirty="0"/>
                    </a:p>
                  </a:txBody>
                  <a:tcPr anchor="ctr"/>
                </a:tc>
                <a:tc>
                  <a:txBody>
                    <a:bodyPr/>
                    <a:lstStyle/>
                    <a:p>
                      <a:pPr algn="ctr"/>
                      <a:r>
                        <a:rPr lang="en-US" dirty="0" smtClean="0"/>
                        <a:t>Percentage</a:t>
                      </a:r>
                      <a:r>
                        <a:rPr lang="en-US" baseline="0" dirty="0" smtClean="0"/>
                        <a:t> of user identified points</a:t>
                      </a:r>
                      <a:endParaRPr lang="en-US" dirty="0"/>
                    </a:p>
                  </a:txBody>
                  <a:tcPr anchor="ctr"/>
                </a:tc>
                <a:tc>
                  <a:txBody>
                    <a:bodyPr/>
                    <a:lstStyle/>
                    <a:p>
                      <a:pPr algn="l"/>
                      <a:r>
                        <a:rPr lang="en-US" dirty="0" smtClean="0"/>
                        <a:t>Description</a:t>
                      </a:r>
                      <a:endParaRPr lang="en-US" dirty="0"/>
                    </a:p>
                  </a:txBody>
                  <a:tcPr anchor="ctr"/>
                </a:tc>
                <a:extLst>
                  <a:ext uri="{0D108BD9-81ED-4DB2-BD59-A6C34878D82A}">
                    <a16:rowId xmlns:a16="http://schemas.microsoft.com/office/drawing/2014/main" val="502174246"/>
                  </a:ext>
                </a:extLst>
              </a:tr>
              <a:tr h="842269">
                <a:tc>
                  <a:txBody>
                    <a:bodyPr/>
                    <a:lstStyle/>
                    <a:p>
                      <a:pPr algn="ctr"/>
                      <a:r>
                        <a:rPr lang="en-US" dirty="0" smtClean="0"/>
                        <a:t>Slide</a:t>
                      </a:r>
                      <a:endParaRPr lang="en-US" dirty="0"/>
                    </a:p>
                  </a:txBody>
                  <a:tcPr anchor="ctr"/>
                </a:tc>
                <a:tc>
                  <a:txBody>
                    <a:bodyPr/>
                    <a:lstStyle/>
                    <a:p>
                      <a:pPr algn="ctr"/>
                      <a:r>
                        <a:rPr lang="en-US" dirty="0" smtClean="0"/>
                        <a:t>8232</a:t>
                      </a:r>
                      <a:endParaRPr lang="en-US" dirty="0"/>
                    </a:p>
                  </a:txBody>
                  <a:tcPr anchor="ctr"/>
                </a:tc>
                <a:tc>
                  <a:txBody>
                    <a:bodyPr/>
                    <a:lstStyle/>
                    <a:p>
                      <a:pPr algn="ctr"/>
                      <a:r>
                        <a:rPr lang="en-US" dirty="0" smtClean="0"/>
                        <a:t>92.2</a:t>
                      </a:r>
                      <a:endParaRPr lang="en-US" dirty="0"/>
                    </a:p>
                  </a:txBody>
                  <a:tcPr anchor="ctr"/>
                </a:tc>
                <a:tc>
                  <a:txBody>
                    <a:bodyPr/>
                    <a:lstStyle/>
                    <a:p>
                      <a:pPr algn="l"/>
                      <a:r>
                        <a:rPr lang="en-US" sz="1300" dirty="0" smtClean="0"/>
                        <a:t>A zone of weakness separates</a:t>
                      </a:r>
                      <a:r>
                        <a:rPr lang="en-US" sz="1300" baseline="0" dirty="0" smtClean="0"/>
                        <a:t> the slide from the underlying material; can be translational or rotational</a:t>
                      </a:r>
                      <a:endParaRPr lang="en-US" sz="1300" dirty="0"/>
                    </a:p>
                  </a:txBody>
                  <a:tcPr anchor="ctr"/>
                </a:tc>
                <a:extLst>
                  <a:ext uri="{0D108BD9-81ED-4DB2-BD59-A6C34878D82A}">
                    <a16:rowId xmlns:a16="http://schemas.microsoft.com/office/drawing/2014/main" val="1385503234"/>
                  </a:ext>
                </a:extLst>
              </a:tr>
              <a:tr h="653485">
                <a:tc>
                  <a:txBody>
                    <a:bodyPr/>
                    <a:lstStyle/>
                    <a:p>
                      <a:pPr algn="ctr"/>
                      <a:r>
                        <a:rPr lang="en-US" dirty="0" smtClean="0"/>
                        <a:t>Fall</a:t>
                      </a:r>
                      <a:endParaRPr lang="en-US" dirty="0"/>
                    </a:p>
                  </a:txBody>
                  <a:tcPr anchor="ctr"/>
                </a:tc>
                <a:tc>
                  <a:txBody>
                    <a:bodyPr/>
                    <a:lstStyle/>
                    <a:p>
                      <a:pPr algn="ctr"/>
                      <a:r>
                        <a:rPr lang="en-US" dirty="0" smtClean="0"/>
                        <a:t>5</a:t>
                      </a:r>
                      <a:endParaRPr lang="en-US" dirty="0"/>
                    </a:p>
                  </a:txBody>
                  <a:tcPr anchor="ctr"/>
                </a:tc>
                <a:tc>
                  <a:txBody>
                    <a:bodyPr/>
                    <a:lstStyle/>
                    <a:p>
                      <a:pPr algn="ctr"/>
                      <a:r>
                        <a:rPr lang="en-US" dirty="0" smtClean="0"/>
                        <a:t>0</a:t>
                      </a:r>
                      <a:endParaRPr lang="en-US" dirty="0"/>
                    </a:p>
                  </a:txBody>
                  <a:tcPr anchor="ctr"/>
                </a:tc>
                <a:tc>
                  <a:txBody>
                    <a:bodyPr/>
                    <a:lstStyle/>
                    <a:p>
                      <a:pPr algn="l"/>
                      <a:r>
                        <a:rPr lang="en-US" sz="1300" dirty="0" smtClean="0"/>
                        <a:t>Rocks or</a:t>
                      </a:r>
                      <a:r>
                        <a:rPr lang="en-US" sz="1300" baseline="0" dirty="0" smtClean="0"/>
                        <a:t> other geologic materials dislocate from steep slopes</a:t>
                      </a:r>
                      <a:endParaRPr lang="en-US" sz="1300" dirty="0"/>
                    </a:p>
                  </a:txBody>
                  <a:tcPr anchor="ctr"/>
                </a:tc>
                <a:extLst>
                  <a:ext uri="{0D108BD9-81ED-4DB2-BD59-A6C34878D82A}">
                    <a16:rowId xmlns:a16="http://schemas.microsoft.com/office/drawing/2014/main" val="1233056934"/>
                  </a:ext>
                </a:extLst>
              </a:tr>
              <a:tr h="842269">
                <a:tc>
                  <a:txBody>
                    <a:bodyPr/>
                    <a:lstStyle/>
                    <a:p>
                      <a:pPr algn="ctr"/>
                      <a:r>
                        <a:rPr lang="en-US" dirty="0" smtClean="0"/>
                        <a:t>Debris Flow</a:t>
                      </a:r>
                      <a:endParaRPr lang="en-US" dirty="0"/>
                    </a:p>
                  </a:txBody>
                  <a:tcPr anchor="ctr"/>
                </a:tc>
                <a:tc>
                  <a:txBody>
                    <a:bodyPr/>
                    <a:lstStyle/>
                    <a:p>
                      <a:pPr algn="ctr"/>
                      <a:r>
                        <a:rPr lang="en-US" dirty="0" smtClean="0"/>
                        <a:t>334</a:t>
                      </a:r>
                      <a:endParaRPr lang="en-US" dirty="0"/>
                    </a:p>
                  </a:txBody>
                  <a:tcPr anchor="ctr"/>
                </a:tc>
                <a:tc>
                  <a:txBody>
                    <a:bodyPr/>
                    <a:lstStyle/>
                    <a:p>
                      <a:pPr algn="ctr"/>
                      <a:r>
                        <a:rPr lang="en-US" dirty="0" smtClean="0"/>
                        <a:t>3.7</a:t>
                      </a:r>
                      <a:endParaRPr lang="en-US" dirty="0"/>
                    </a:p>
                  </a:txBody>
                  <a:tcPr anchor="ctr"/>
                </a:tc>
                <a:tc>
                  <a:txBody>
                    <a:bodyPr/>
                    <a:lstStyle/>
                    <a:p>
                      <a:pPr algn="l"/>
                      <a:r>
                        <a:rPr lang="en-US" sz="1300" dirty="0" smtClean="0"/>
                        <a:t>Fluid</a:t>
                      </a:r>
                      <a:r>
                        <a:rPr lang="en-US" sz="1300" baseline="0" dirty="0" smtClean="0"/>
                        <a:t> mobilizes material into a slurry that flows downslope; often associated with gullies or steep channels</a:t>
                      </a:r>
                      <a:endParaRPr lang="en-US" sz="1300" dirty="0"/>
                    </a:p>
                  </a:txBody>
                  <a:tcPr anchor="ctr"/>
                </a:tc>
                <a:extLst>
                  <a:ext uri="{0D108BD9-81ED-4DB2-BD59-A6C34878D82A}">
                    <a16:rowId xmlns:a16="http://schemas.microsoft.com/office/drawing/2014/main" val="1056843089"/>
                  </a:ext>
                </a:extLst>
              </a:tr>
              <a:tr h="842269">
                <a:tc>
                  <a:txBody>
                    <a:bodyPr/>
                    <a:lstStyle/>
                    <a:p>
                      <a:pPr algn="ctr"/>
                      <a:r>
                        <a:rPr lang="en-US" dirty="0" smtClean="0"/>
                        <a:t>Lateral Spread</a:t>
                      </a:r>
                      <a:endParaRPr lang="en-US" dirty="0"/>
                    </a:p>
                  </a:txBody>
                  <a:tcPr anchor="ctr"/>
                </a:tc>
                <a:tc>
                  <a:txBody>
                    <a:bodyPr/>
                    <a:lstStyle/>
                    <a:p>
                      <a:pPr algn="ctr"/>
                      <a:r>
                        <a:rPr lang="en-US" dirty="0" smtClean="0"/>
                        <a:t>241</a:t>
                      </a:r>
                      <a:endParaRPr lang="en-US" dirty="0"/>
                    </a:p>
                  </a:txBody>
                  <a:tcPr anchor="ctr"/>
                </a:tc>
                <a:tc>
                  <a:txBody>
                    <a:bodyPr/>
                    <a:lstStyle/>
                    <a:p>
                      <a:pPr algn="ctr"/>
                      <a:r>
                        <a:rPr lang="en-US" dirty="0" smtClean="0"/>
                        <a:t>2.7</a:t>
                      </a:r>
                      <a:endParaRPr lang="en-US" dirty="0"/>
                    </a:p>
                  </a:txBody>
                  <a:tcPr anchor="ctr"/>
                </a:tc>
                <a:tc>
                  <a:txBody>
                    <a:bodyPr/>
                    <a:lstStyle/>
                    <a:p>
                      <a:pPr algn="l"/>
                      <a:r>
                        <a:rPr lang="en-US" sz="1300" dirty="0" smtClean="0"/>
                        <a:t>Extension along very shallow or horizontal</a:t>
                      </a:r>
                      <a:r>
                        <a:rPr lang="en-US" sz="1300" baseline="0" dirty="0" smtClean="0"/>
                        <a:t> slopes which causes material to break into block-like shapes</a:t>
                      </a:r>
                      <a:endParaRPr lang="en-US" sz="1300" dirty="0"/>
                    </a:p>
                  </a:txBody>
                  <a:tcPr anchor="ctr"/>
                </a:tc>
                <a:extLst>
                  <a:ext uri="{0D108BD9-81ED-4DB2-BD59-A6C34878D82A}">
                    <a16:rowId xmlns:a16="http://schemas.microsoft.com/office/drawing/2014/main" val="459334140"/>
                  </a:ext>
                </a:extLst>
              </a:tr>
              <a:tr h="653485">
                <a:tc>
                  <a:txBody>
                    <a:bodyPr/>
                    <a:lstStyle/>
                    <a:p>
                      <a:pPr algn="ctr"/>
                      <a:r>
                        <a:rPr lang="en-US" dirty="0" smtClean="0"/>
                        <a:t>Multiple Failures</a:t>
                      </a:r>
                      <a:endParaRPr lang="en-US" dirty="0"/>
                    </a:p>
                  </a:txBody>
                  <a:tcPr anchor="ctr"/>
                </a:tc>
                <a:tc>
                  <a:txBody>
                    <a:bodyPr/>
                    <a:lstStyle/>
                    <a:p>
                      <a:pPr algn="ctr"/>
                      <a:r>
                        <a:rPr lang="en-US" dirty="0" smtClean="0"/>
                        <a:t>97</a:t>
                      </a:r>
                      <a:endParaRPr lang="en-US" dirty="0"/>
                    </a:p>
                  </a:txBody>
                  <a:tcPr anchor="ctr"/>
                </a:tc>
                <a:tc>
                  <a:txBody>
                    <a:bodyPr/>
                    <a:lstStyle/>
                    <a:p>
                      <a:pPr algn="ctr"/>
                      <a:r>
                        <a:rPr lang="en-US" dirty="0" smtClean="0"/>
                        <a:t>1.2</a:t>
                      </a:r>
                      <a:endParaRPr lang="en-US" dirty="0"/>
                    </a:p>
                  </a:txBody>
                  <a:tcPr anchor="ctr"/>
                </a:tc>
                <a:tc>
                  <a:txBody>
                    <a:bodyPr/>
                    <a:lstStyle/>
                    <a:p>
                      <a:pPr algn="l"/>
                      <a:r>
                        <a:rPr lang="en-US" sz="1300" dirty="0" smtClean="0"/>
                        <a:t>Usually</a:t>
                      </a:r>
                      <a:r>
                        <a:rPr lang="en-US" sz="1300" baseline="0" dirty="0" smtClean="0"/>
                        <a:t> a combination of multiple small debris flows in a restricted location</a:t>
                      </a:r>
                      <a:endParaRPr lang="en-US" sz="1300" dirty="0"/>
                    </a:p>
                  </a:txBody>
                  <a:tcPr anchor="ctr"/>
                </a:tc>
                <a:extLst>
                  <a:ext uri="{0D108BD9-81ED-4DB2-BD59-A6C34878D82A}">
                    <a16:rowId xmlns:a16="http://schemas.microsoft.com/office/drawing/2014/main" val="2377394594"/>
                  </a:ext>
                </a:extLst>
              </a:tr>
              <a:tr h="1103663">
                <a:tc>
                  <a:txBody>
                    <a:bodyPr/>
                    <a:lstStyle/>
                    <a:p>
                      <a:pPr algn="ctr"/>
                      <a:r>
                        <a:rPr lang="en-US" dirty="0" smtClean="0"/>
                        <a:t>Undetermined</a:t>
                      </a:r>
                      <a:endParaRPr lang="en-US" dirty="0"/>
                    </a:p>
                  </a:txBody>
                  <a:tcPr anchor="ctr"/>
                </a:tc>
                <a:tc>
                  <a:txBody>
                    <a:bodyPr/>
                    <a:lstStyle/>
                    <a:p>
                      <a:pPr algn="ctr"/>
                      <a:r>
                        <a:rPr lang="en-US" dirty="0" smtClean="0"/>
                        <a:t>16</a:t>
                      </a:r>
                      <a:endParaRPr lang="en-US" dirty="0"/>
                    </a:p>
                  </a:txBody>
                  <a:tcPr anchor="ctr"/>
                </a:tc>
                <a:tc>
                  <a:txBody>
                    <a:bodyPr/>
                    <a:lstStyle/>
                    <a:p>
                      <a:pPr algn="ctr"/>
                      <a:r>
                        <a:rPr lang="en-US" dirty="0" smtClean="0"/>
                        <a:t>0.2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Some failure is clearly present, but it is difficult to determine the type of movement</a:t>
                      </a:r>
                    </a:p>
                    <a:p>
                      <a:pPr algn="l"/>
                      <a:endParaRPr lang="en-US" dirty="0"/>
                    </a:p>
                  </a:txBody>
                  <a:tcPr anchor="ctr"/>
                </a:tc>
                <a:extLst>
                  <a:ext uri="{0D108BD9-81ED-4DB2-BD59-A6C34878D82A}">
                    <a16:rowId xmlns:a16="http://schemas.microsoft.com/office/drawing/2014/main" val="3134208602"/>
                  </a:ext>
                </a:extLst>
              </a:tr>
            </a:tbl>
          </a:graphicData>
        </a:graphic>
      </p:graphicFrame>
    </p:spTree>
    <p:extLst>
      <p:ext uri="{BB962C8B-B14F-4D97-AF65-F5344CB8AC3E}">
        <p14:creationId xmlns:p14="http://schemas.microsoft.com/office/powerpoint/2010/main" val="1924876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1632" y="5499772"/>
            <a:ext cx="5993244" cy="646331"/>
          </a:xfrm>
          <a:prstGeom prst="rect">
            <a:avLst/>
          </a:prstGeom>
        </p:spPr>
        <p:txBody>
          <a:bodyPr wrap="square">
            <a:spAutoFit/>
          </a:bodyPr>
          <a:lstStyle/>
          <a:p>
            <a:r>
              <a:rPr lang="en-US" i="1" dirty="0"/>
              <a:t>Landslide susceptibility map showing generalized USGS map and </a:t>
            </a:r>
            <a:r>
              <a:rPr lang="en-US" i="1" dirty="0" smtClean="0"/>
              <a:t>more detailed prototype </a:t>
            </a:r>
            <a:r>
              <a:rPr lang="en-US" i="1" dirty="0"/>
              <a:t>map</a:t>
            </a:r>
          </a:p>
        </p:txBody>
      </p:sp>
      <p:sp>
        <p:nvSpPr>
          <p:cNvPr id="5" name="Title 1"/>
          <p:cNvSpPr txBox="1">
            <a:spLocks/>
          </p:cNvSpPr>
          <p:nvPr/>
        </p:nvSpPr>
        <p:spPr>
          <a:xfrm>
            <a:off x="6354299" y="1261870"/>
            <a:ext cx="2264702" cy="11569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Landslide</a:t>
            </a:r>
          </a:p>
          <a:p>
            <a:pPr algn="ctr"/>
            <a:r>
              <a:rPr lang="en-US" sz="3300" dirty="0">
                <a:solidFill>
                  <a:schemeClr val="accent1">
                    <a:lumMod val="50000"/>
                  </a:schemeClr>
                </a:solidFill>
                <a:latin typeface="Arial" panose="020B0604020202020204" pitchFamily="34" charset="0"/>
                <a:cs typeface="Arial" panose="020B0604020202020204" pitchFamily="34" charset="0"/>
              </a:rPr>
              <a:t>Risks</a:t>
            </a:r>
          </a:p>
        </p:txBody>
      </p:sp>
      <p:pic>
        <p:nvPicPr>
          <p:cNvPr id="8" name="Picture 7" descr="cid:image001.png@01D193BB.D072158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1633" y="1344984"/>
            <a:ext cx="5751631" cy="411273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5965623" y="2999521"/>
            <a:ext cx="3071424" cy="147687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965624" y="4628267"/>
            <a:ext cx="3126113" cy="715581"/>
          </a:xfrm>
          <a:prstGeom prst="rect">
            <a:avLst/>
          </a:prstGeom>
        </p:spPr>
        <p:txBody>
          <a:bodyPr wrap="square">
            <a:spAutoFit/>
          </a:bodyPr>
          <a:lstStyle/>
          <a:p>
            <a:r>
              <a:rPr lang="en-US" sz="1350" i="1" dirty="0"/>
              <a:t>Risk Assessment table showing building counts along with estimated replacement costs in landslide zones of concern </a:t>
            </a:r>
            <a:endParaRPr lang="en-US" sz="1350" dirty="0"/>
          </a:p>
        </p:txBody>
      </p:sp>
      <p:sp>
        <p:nvSpPr>
          <p:cNvPr id="3" name="TextBox 2"/>
          <p:cNvSpPr txBox="1"/>
          <p:nvPr/>
        </p:nvSpPr>
        <p:spPr>
          <a:xfrm>
            <a:off x="6117481" y="2722521"/>
            <a:ext cx="2822397" cy="300082"/>
          </a:xfrm>
          <a:prstGeom prst="rect">
            <a:avLst/>
          </a:prstGeom>
          <a:noFill/>
        </p:spPr>
        <p:txBody>
          <a:bodyPr wrap="square" rtlCol="0">
            <a:spAutoFit/>
          </a:bodyPr>
          <a:lstStyle/>
          <a:p>
            <a:r>
              <a:rPr lang="en-US" sz="1350" b="1" dirty="0"/>
              <a:t>Buildings Exposed to Landslide Risks</a:t>
            </a:r>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a:t>
            </a:r>
            <a:r>
              <a:rPr lang="en-US" dirty="0" smtClean="0">
                <a:solidFill>
                  <a:schemeClr val="bg1"/>
                </a:solidFill>
                <a:latin typeface="Arial" panose="020B0604020202020204" pitchFamily="34" charset="0"/>
                <a:cs typeface="Arial" panose="020B0604020202020204" pitchFamily="34" charset="0"/>
              </a:rPr>
              <a:t>Maps – Old versus New</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02014" y="933602"/>
            <a:ext cx="2715980" cy="369332"/>
          </a:xfrm>
          <a:prstGeom prst="rect">
            <a:avLst/>
          </a:prstGeom>
          <a:noFill/>
        </p:spPr>
        <p:txBody>
          <a:bodyPr wrap="square" rtlCol="0">
            <a:spAutoFit/>
          </a:bodyPr>
          <a:lstStyle/>
          <a:p>
            <a:r>
              <a:rPr lang="en-US" dirty="0" smtClean="0">
                <a:solidFill>
                  <a:schemeClr val="accent1">
                    <a:lumMod val="50000"/>
                  </a:schemeClr>
                </a:solidFill>
              </a:rPr>
              <a:t>Old Way - Very Generalized</a:t>
            </a:r>
            <a:endParaRPr lang="en-US" dirty="0">
              <a:solidFill>
                <a:schemeClr val="accent1">
                  <a:lumMod val="50000"/>
                </a:schemeClr>
              </a:solidFill>
            </a:endParaRPr>
          </a:p>
        </p:txBody>
      </p:sp>
      <p:sp>
        <p:nvSpPr>
          <p:cNvPr id="13" name="TextBox 12"/>
          <p:cNvSpPr txBox="1"/>
          <p:nvPr/>
        </p:nvSpPr>
        <p:spPr>
          <a:xfrm>
            <a:off x="3213010" y="945026"/>
            <a:ext cx="2670254" cy="369332"/>
          </a:xfrm>
          <a:prstGeom prst="rect">
            <a:avLst/>
          </a:prstGeom>
          <a:noFill/>
        </p:spPr>
        <p:txBody>
          <a:bodyPr wrap="square" rtlCol="0">
            <a:spAutoFit/>
          </a:bodyPr>
          <a:lstStyle/>
          <a:p>
            <a:r>
              <a:rPr lang="en-US" dirty="0" smtClean="0">
                <a:solidFill>
                  <a:schemeClr val="accent1">
                    <a:lumMod val="50000"/>
                  </a:schemeClr>
                </a:solidFill>
              </a:rPr>
              <a:t>New Way – More Detailed</a:t>
            </a:r>
            <a:endParaRPr lang="en-US" dirty="0">
              <a:solidFill>
                <a:schemeClr val="accent1">
                  <a:lumMod val="50000"/>
                </a:schemeClr>
              </a:solidFill>
            </a:endParaRPr>
          </a:p>
        </p:txBody>
      </p:sp>
    </p:spTree>
    <p:extLst>
      <p:ext uri="{BB962C8B-B14F-4D97-AF65-F5344CB8AC3E}">
        <p14:creationId xmlns:p14="http://schemas.microsoft.com/office/powerpoint/2010/main" val="135681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2"/>
            <a:ext cx="9144000" cy="71238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Method Development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37884" y="1150340"/>
            <a:ext cx="3760806" cy="282528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4953805" y="1174047"/>
            <a:ext cx="3600792" cy="270509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537885" y="3992303"/>
            <a:ext cx="3760806" cy="2829988"/>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805" y="4044048"/>
            <a:ext cx="3606429" cy="2778243"/>
          </a:xfrm>
          <a:prstGeom prst="rect">
            <a:avLst/>
          </a:prstGeom>
          <a:effectLst>
            <a:outerShdw blurRad="50800" dist="38100" dir="2700000" algn="tl" rotWithShape="0">
              <a:prstClr val="black">
                <a:alpha val="40000"/>
              </a:prstClr>
            </a:outerShdw>
          </a:effectLst>
        </p:spPr>
      </p:pic>
      <p:sp>
        <p:nvSpPr>
          <p:cNvPr id="3" name="Rectangle 2"/>
          <p:cNvSpPr/>
          <p:nvPr/>
        </p:nvSpPr>
        <p:spPr>
          <a:xfrm>
            <a:off x="537884" y="712382"/>
            <a:ext cx="8393465" cy="461665"/>
          </a:xfrm>
          <a:prstGeom prst="rect">
            <a:avLst/>
          </a:prstGeom>
        </p:spPr>
        <p:txBody>
          <a:bodyPr wrap="square">
            <a:spAutoFit/>
          </a:bodyPr>
          <a:lstStyle/>
          <a:p>
            <a:pPr>
              <a:tabLst>
                <a:tab pos="457200" algn="l"/>
                <a:tab pos="914400" algn="l"/>
                <a:tab pos="4114800" algn="l"/>
                <a:tab pos="457200" algn="l"/>
              </a:tabLst>
            </a:pPr>
            <a:r>
              <a:rPr lang="en-US" sz="1200"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The West </a:t>
            </a:r>
            <a:r>
              <a:rPr lang="en-US" sz="12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Virginia </a:t>
            </a:r>
            <a:r>
              <a:rPr lang="en-US" sz="1200"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University Study Team includes </a:t>
            </a:r>
            <a:r>
              <a:rPr lang="en-US" sz="12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Dr. Steve Kite (Geomorphologist), Dr. James Thompson (Soil Scientist), Dr. Aaron Maxwell (Geologist/Modeler), and Dr. Maneesh Sharma (Geologist/GIS</a:t>
            </a:r>
            <a:r>
              <a:rPr lang="en-US" sz="1200"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a:t>
            </a:r>
            <a:endParaRPr lang="en-US" sz="1200" dirty="0">
              <a:solidFill>
                <a:schemeClr val="accent1">
                  <a:lumMod val="50000"/>
                </a:schemeClr>
              </a:solidFill>
              <a:effectLst/>
              <a:latin typeface="Univers (W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791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20500" y="909006"/>
            <a:ext cx="6523500" cy="5042290"/>
          </a:xfrm>
          <a:prstGeom prst="rect">
            <a:avLst/>
          </a:prstGeom>
        </p:spPr>
      </p:pic>
      <p:sp>
        <p:nvSpPr>
          <p:cNvPr id="4" name="Title 1">
            <a:extLst>
              <a:ext uri="{FF2B5EF4-FFF2-40B4-BE49-F238E27FC236}">
                <a16:creationId xmlns:a16="http://schemas.microsoft.com/office/drawing/2014/main" id="{51B4D47C-E8FD-4B24-83A3-E3AA9654E45B}"/>
              </a:ext>
            </a:extLst>
          </p:cNvPr>
          <p:cNvSpPr txBox="1">
            <a:spLocks/>
          </p:cNvSpPr>
          <p:nvPr/>
        </p:nvSpPr>
        <p:spPr>
          <a:xfrm>
            <a:off x="137725" y="958461"/>
            <a:ext cx="2482775" cy="1024537"/>
          </a:xfrm>
          <a:prstGeom prst="rect">
            <a:avLst/>
          </a:prstGeom>
          <a:solidFill>
            <a:schemeClr val="accent1">
              <a:lumMod val="50000"/>
            </a:schemeClr>
          </a:solidFill>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50" b="1" dirty="0">
                <a:solidFill>
                  <a:srgbClr val="FFC000"/>
                </a:solidFill>
                <a:latin typeface="Arial" panose="020B0604020202020204" pitchFamily="34" charset="0"/>
                <a:cs typeface="Arial" panose="020B0604020202020204" pitchFamily="34" charset="0"/>
              </a:rPr>
              <a:t>West Virginia </a:t>
            </a:r>
          </a:p>
          <a:p>
            <a:pPr algn="ctr">
              <a:lnSpc>
                <a:spcPct val="120000"/>
              </a:lnSpc>
            </a:pPr>
            <a:r>
              <a:rPr lang="en-US" sz="2250" b="1" dirty="0">
                <a:solidFill>
                  <a:srgbClr val="FFC000"/>
                </a:solidFill>
                <a:latin typeface="Arial" panose="020B0604020202020204" pitchFamily="34" charset="0"/>
                <a:cs typeface="Arial" panose="020B0604020202020204" pitchFamily="34" charset="0"/>
              </a:rPr>
              <a:t>Physiography  </a:t>
            </a:r>
          </a:p>
          <a:p>
            <a:pPr algn="ctr">
              <a:lnSpc>
                <a:spcPct val="120000"/>
              </a:lnSpc>
            </a:pPr>
            <a:r>
              <a:rPr lang="en-US" sz="2250" b="1" dirty="0">
                <a:solidFill>
                  <a:srgbClr val="FFC000"/>
                </a:solidFill>
                <a:latin typeface="Arial" panose="020B0604020202020204" pitchFamily="34" charset="0"/>
                <a:cs typeface="Arial" panose="020B0604020202020204" pitchFamily="34" charset="0"/>
              </a:rPr>
              <a:t>&amp; NRCS MLRAs</a:t>
            </a:r>
            <a:endParaRPr lang="en-US" sz="1350" b="1" u="sng" dirty="0">
              <a:solidFill>
                <a:srgbClr val="FFC000"/>
              </a:solidFill>
              <a:latin typeface="Arial" panose="020B0604020202020204" pitchFamily="34" charset="0"/>
              <a:cs typeface="Arial" panose="020B0604020202020204" pitchFamily="34" charset="0"/>
            </a:endParaRPr>
          </a:p>
        </p:txBody>
      </p:sp>
      <p:sp>
        <p:nvSpPr>
          <p:cNvPr id="3" name="TextBox 2"/>
          <p:cNvSpPr txBox="1"/>
          <p:nvPr/>
        </p:nvSpPr>
        <p:spPr>
          <a:xfrm>
            <a:off x="137724" y="2034756"/>
            <a:ext cx="2593865" cy="3739485"/>
          </a:xfrm>
          <a:prstGeom prst="rect">
            <a:avLst/>
          </a:prstGeom>
          <a:noFill/>
        </p:spPr>
        <p:txBody>
          <a:bodyPr wrap="square" rtlCol="0">
            <a:spAutoFit/>
          </a:bodyPr>
          <a:lstStyle/>
          <a:p>
            <a:r>
              <a:rPr lang="en-US" sz="1650" b="1" dirty="0">
                <a:solidFill>
                  <a:schemeClr val="accent5">
                    <a:lumMod val="75000"/>
                  </a:schemeClr>
                </a:solidFill>
                <a:latin typeface="Arial" panose="020B0604020202020204" pitchFamily="34" charset="0"/>
                <a:cs typeface="Arial" panose="020B0604020202020204" pitchFamily="34" charset="0"/>
              </a:rPr>
              <a:t>Existing Physiographic Maps Inadequate for WV Landslide Project</a:t>
            </a:r>
          </a:p>
          <a:p>
            <a:endParaRPr lang="en-US" sz="750" b="1" dirty="0">
              <a:solidFill>
                <a:schemeClr val="accent5">
                  <a:lumMod val="75000"/>
                </a:schemeClr>
              </a:solidFill>
              <a:latin typeface="Arial" panose="020B0604020202020204" pitchFamily="34" charset="0"/>
              <a:cs typeface="Arial" panose="020B0604020202020204" pitchFamily="34" charset="0"/>
            </a:endParaRPr>
          </a:p>
          <a:p>
            <a:r>
              <a:rPr lang="en-US" sz="1500" b="1" i="1" dirty="0">
                <a:solidFill>
                  <a:schemeClr val="accent5">
                    <a:lumMod val="75000"/>
                  </a:schemeClr>
                </a:solidFill>
                <a:latin typeface="Arial" panose="020B0604020202020204" pitchFamily="34" charset="0"/>
                <a:cs typeface="Arial" panose="020B0604020202020204" pitchFamily="34" charset="0"/>
              </a:rPr>
              <a:t>MLRA Boundaries Better</a:t>
            </a:r>
          </a:p>
          <a:p>
            <a:endParaRPr lang="en-US" sz="750" b="1" i="1" dirty="0">
              <a:solidFill>
                <a:schemeClr val="accent5">
                  <a:lumMod val="75000"/>
                </a:schemeClr>
              </a:solidFill>
              <a:latin typeface="Arial" panose="020B0604020202020204" pitchFamily="34" charset="0"/>
              <a:cs typeface="Arial" panose="020B0604020202020204" pitchFamily="34" charset="0"/>
            </a:endParaRPr>
          </a:p>
          <a:p>
            <a:r>
              <a:rPr lang="en-US" sz="1500" b="1" u="sng" dirty="0">
                <a:latin typeface="Arial" panose="020B0604020202020204" pitchFamily="34" charset="0"/>
                <a:cs typeface="Arial" panose="020B0604020202020204" pitchFamily="34" charset="0"/>
              </a:rPr>
              <a:t>Provinces &amp; Subdivisions  </a:t>
            </a:r>
            <a:r>
              <a:rPr lang="en-US" sz="1500" b="1" dirty="0">
                <a:solidFill>
                  <a:srgbClr val="960000"/>
                </a:solidFill>
                <a:latin typeface="Arial" panose="020B0604020202020204" pitchFamily="34" charset="0"/>
                <a:cs typeface="Arial" panose="020B0604020202020204" pitchFamily="34" charset="0"/>
              </a:rPr>
              <a:t>Appalachian Plateau</a:t>
            </a:r>
            <a:r>
              <a:rPr lang="en-US" sz="1500" b="1" u="sng" dirty="0">
                <a:solidFill>
                  <a:srgbClr val="C00000"/>
                </a:solidFill>
                <a:latin typeface="Arial" panose="020B0604020202020204" pitchFamily="34" charset="0"/>
                <a:cs typeface="Arial" panose="020B0604020202020204" pitchFamily="34" charset="0"/>
              </a:rPr>
              <a:t>s</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Kanawha Section</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Logan Plateau</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Allegheny Mountains </a:t>
            </a:r>
          </a:p>
          <a:p>
            <a:r>
              <a:rPr lang="en-US" sz="1500" b="1" dirty="0">
                <a:solidFill>
                  <a:srgbClr val="960000"/>
                </a:solidFill>
                <a:effectLst>
                  <a:outerShdw blurRad="38100" dist="38100" dir="2700000" algn="tl">
                    <a:srgbClr val="000000">
                      <a:alpha val="43137"/>
                    </a:srgbClr>
                  </a:outerShdw>
                </a:effectLst>
              </a:rPr>
              <a:t>Valley &amp; Ridge</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Ridge &amp; Valley </a:t>
            </a:r>
          </a:p>
          <a:p>
            <a:pPr marL="257175" indent="-257175">
              <a:buFont typeface="Arial" panose="020B0604020202020204" pitchFamily="34" charset="0"/>
              <a:buChar char="•"/>
            </a:pPr>
            <a:r>
              <a:rPr lang="en-US" sz="1500" b="1" dirty="0">
                <a:effectLst>
                  <a:outerShdw blurRad="38100" dist="38100" dir="2700000" algn="tl">
                    <a:srgbClr val="000000">
                      <a:alpha val="43137"/>
                    </a:srgbClr>
                  </a:outerShdw>
                </a:effectLst>
              </a:rPr>
              <a:t>Great Valley </a:t>
            </a:r>
          </a:p>
          <a:p>
            <a:r>
              <a:rPr lang="en-US" sz="1500" b="1" dirty="0">
                <a:solidFill>
                  <a:srgbClr val="960000"/>
                </a:solidFill>
                <a:effectLst>
                  <a:outerShdw blurRad="38100" dist="38100" dir="2700000" algn="tl">
                    <a:srgbClr val="000000">
                      <a:alpha val="43137"/>
                    </a:srgbClr>
                  </a:outerShdw>
                </a:effectLst>
              </a:rPr>
              <a:t>Blue Ridge</a:t>
            </a:r>
          </a:p>
          <a:p>
            <a:endParaRPr lang="en-US" sz="750" b="1" dirty="0">
              <a:solidFill>
                <a:srgbClr val="960000"/>
              </a:solidFill>
              <a:effectLst>
                <a:outerShdw blurRad="38100" dist="38100" dir="2700000" algn="tl">
                  <a:srgbClr val="000000">
                    <a:alpha val="43137"/>
                  </a:srgbClr>
                </a:outerShdw>
              </a:effectLst>
            </a:endParaRPr>
          </a:p>
          <a:p>
            <a:r>
              <a:rPr lang="en-US" sz="1500" b="1" i="1" dirty="0">
                <a:solidFill>
                  <a:srgbClr val="960000"/>
                </a:solidFill>
                <a:effectLst>
                  <a:outerShdw blurRad="38100" dist="38100" dir="2700000" algn="tl">
                    <a:srgbClr val="000000">
                      <a:alpha val="43137"/>
                    </a:srgbClr>
                  </a:outerShdw>
                </a:effectLst>
              </a:rPr>
              <a:t>Red = Landslide-Prone</a:t>
            </a:r>
            <a:endParaRPr lang="en-US" sz="1500" b="1" i="1" u="sng" dirty="0">
              <a:latin typeface="Arial" panose="020B0604020202020204" pitchFamily="34" charset="0"/>
              <a:cs typeface="Arial" panose="020B0604020202020204" pitchFamily="34" charset="0"/>
            </a:endParaRPr>
          </a:p>
        </p:txBody>
      </p:sp>
      <p:sp>
        <p:nvSpPr>
          <p:cNvPr id="7" name="TextBox 6"/>
          <p:cNvSpPr txBox="1"/>
          <p:nvPr/>
        </p:nvSpPr>
        <p:spPr>
          <a:xfrm>
            <a:off x="4323475" y="2850278"/>
            <a:ext cx="1929629"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Kanawha Section</a:t>
            </a:r>
          </a:p>
        </p:txBody>
      </p:sp>
      <p:sp>
        <p:nvSpPr>
          <p:cNvPr id="8" name="TextBox 7"/>
          <p:cNvSpPr txBox="1"/>
          <p:nvPr/>
        </p:nvSpPr>
        <p:spPr>
          <a:xfrm>
            <a:off x="3229248" y="4471123"/>
            <a:ext cx="162958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Logan Plateau</a:t>
            </a:r>
          </a:p>
        </p:txBody>
      </p:sp>
      <p:sp>
        <p:nvSpPr>
          <p:cNvPr id="9" name="TextBox 8"/>
          <p:cNvSpPr txBox="1"/>
          <p:nvPr/>
        </p:nvSpPr>
        <p:spPr>
          <a:xfrm rot="18635258">
            <a:off x="5070426" y="3344811"/>
            <a:ext cx="2339896"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Allegheny Mountains </a:t>
            </a:r>
          </a:p>
        </p:txBody>
      </p:sp>
      <p:sp>
        <p:nvSpPr>
          <p:cNvPr id="10" name="Freeform 9"/>
          <p:cNvSpPr/>
          <p:nvPr/>
        </p:nvSpPr>
        <p:spPr>
          <a:xfrm>
            <a:off x="7744365" y="2280607"/>
            <a:ext cx="491705" cy="951062"/>
          </a:xfrm>
          <a:custGeom>
            <a:avLst/>
            <a:gdLst>
              <a:gd name="connsiteX0" fmla="*/ 655607 w 655607"/>
              <a:gd name="connsiteY0" fmla="*/ 0 h 1268083"/>
              <a:gd name="connsiteX1" fmla="*/ 491706 w 655607"/>
              <a:gd name="connsiteY1" fmla="*/ 414068 h 1268083"/>
              <a:gd name="connsiteX2" fmla="*/ 258792 w 655607"/>
              <a:gd name="connsiteY2" fmla="*/ 828136 h 1268083"/>
              <a:gd name="connsiteX3" fmla="*/ 77638 w 655607"/>
              <a:gd name="connsiteY3" fmla="*/ 1104182 h 1268083"/>
              <a:gd name="connsiteX4" fmla="*/ 0 w 655607"/>
              <a:gd name="connsiteY4" fmla="*/ 1268083 h 12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07" h="1268083">
                <a:moveTo>
                  <a:pt x="655607" y="0"/>
                </a:moveTo>
                <a:lnTo>
                  <a:pt x="491706" y="414068"/>
                </a:lnTo>
                <a:lnTo>
                  <a:pt x="258792" y="828136"/>
                </a:lnTo>
                <a:lnTo>
                  <a:pt x="77638" y="1104182"/>
                </a:lnTo>
                <a:lnTo>
                  <a:pt x="0" y="1268083"/>
                </a:ln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rot="18322497">
            <a:off x="6199193" y="3087801"/>
            <a:ext cx="1707978"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Ridge &amp; Valley </a:t>
            </a:r>
          </a:p>
        </p:txBody>
      </p:sp>
      <p:sp>
        <p:nvSpPr>
          <p:cNvPr id="12" name="TextBox 11"/>
          <p:cNvSpPr txBox="1"/>
          <p:nvPr/>
        </p:nvSpPr>
        <p:spPr>
          <a:xfrm rot="17796018">
            <a:off x="7280278" y="2647707"/>
            <a:ext cx="1707978" cy="346249"/>
          </a:xfrm>
          <a:prstGeom prst="rect">
            <a:avLst/>
          </a:prstGeom>
          <a:noFill/>
        </p:spPr>
        <p:txBody>
          <a:bodyPr wrap="square" rtlCol="0">
            <a:spAutoFit/>
          </a:bodyPr>
          <a:lstStyle/>
          <a:p>
            <a:pPr algn="ctr"/>
            <a:r>
              <a:rPr lang="en-US" sz="1650" b="1" dirty="0">
                <a:effectLst>
                  <a:outerShdw blurRad="38100" dist="38100" dir="2700000" algn="tl">
                    <a:srgbClr val="000000">
                      <a:alpha val="43137"/>
                    </a:srgbClr>
                  </a:outerShdw>
                </a:effectLst>
              </a:rPr>
              <a:t>Great Valley </a:t>
            </a:r>
          </a:p>
        </p:txBody>
      </p:sp>
      <p:sp>
        <p:nvSpPr>
          <p:cNvPr id="13" name="TextBox 12"/>
          <p:cNvSpPr txBox="1"/>
          <p:nvPr/>
        </p:nvSpPr>
        <p:spPr>
          <a:xfrm rot="17532827">
            <a:off x="8031889" y="2890323"/>
            <a:ext cx="112089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Blue Ridge</a:t>
            </a:r>
          </a:p>
        </p:txBody>
      </p:sp>
      <p:cxnSp>
        <p:nvCxnSpPr>
          <p:cNvPr id="15" name="Straight Arrow Connector 14"/>
          <p:cNvCxnSpPr/>
          <p:nvPr/>
        </p:nvCxnSpPr>
        <p:spPr>
          <a:xfrm flipH="1" flipV="1">
            <a:off x="8376793" y="2873606"/>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8306369" y="3057586"/>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188512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
        <p:nvSpPr>
          <p:cNvPr id="6" name="Rectangle 5"/>
          <p:cNvSpPr/>
          <p:nvPr/>
        </p:nvSpPr>
        <p:spPr>
          <a:xfrm>
            <a:off x="515893" y="1424633"/>
            <a:ext cx="8112214" cy="646331"/>
          </a:xfrm>
          <a:prstGeom prst="rect">
            <a:avLst/>
          </a:prstGeom>
        </p:spPr>
        <p:txBody>
          <a:bodyPr wrap="square">
            <a:spAutoFit/>
          </a:bodyPr>
          <a:lstStyle/>
          <a:p>
            <a:r>
              <a:rPr lang="en-US" b="1" dirty="0" smtClean="0">
                <a:solidFill>
                  <a:schemeClr val="accent1">
                    <a:lumMod val="50000"/>
                  </a:schemeClr>
                </a:solidFill>
              </a:rPr>
              <a:t>Goal: </a:t>
            </a:r>
            <a:r>
              <a:rPr lang="en-US" dirty="0" smtClean="0">
                <a:latin typeface="Tahoma" panose="020B0604030504040204" pitchFamily="34" charset="0"/>
                <a:ea typeface="Tahoma" panose="020B0604030504040204" pitchFamily="34" charset="0"/>
                <a:cs typeface="Tahoma" panose="020B0604030504040204" pitchFamily="34" charset="0"/>
              </a:rPr>
              <a:t>Generate predictive models of slope failure probability/occurrence</a:t>
            </a:r>
            <a:endParaRPr lang="en-US" b="1" dirty="0" smtClean="0">
              <a:solidFill>
                <a:schemeClr val="tx1">
                  <a:lumMod val="95000"/>
                  <a:lumOff val="5000"/>
                </a:schemeClr>
              </a:solidFill>
            </a:endParaRPr>
          </a:p>
          <a:p>
            <a:r>
              <a:rPr lang="en-US" b="1" dirty="0" smtClean="0">
                <a:solidFill>
                  <a:schemeClr val="accent1">
                    <a:lumMod val="50000"/>
                  </a:schemeClr>
                </a:solidFill>
              </a:rPr>
              <a:t>	</a:t>
            </a:r>
            <a:endParaRPr lang="en-US" dirty="0"/>
          </a:p>
        </p:txBody>
      </p:sp>
      <p:pic>
        <p:nvPicPr>
          <p:cNvPr id="7" name="Picture 6">
            <a:extLst>
              <a:ext uri="{FF2B5EF4-FFF2-40B4-BE49-F238E27FC236}">
                <a16:creationId xmlns:a16="http://schemas.microsoft.com/office/drawing/2014/main" id="{DF1D9B0A-687A-4542-99A1-5DDADCF4A30F}"/>
              </a:ext>
            </a:extLst>
          </p:cNvPr>
          <p:cNvPicPr>
            <a:picLocks noChangeAspect="1"/>
          </p:cNvPicPr>
          <p:nvPr/>
        </p:nvPicPr>
        <p:blipFill>
          <a:blip r:embed="rId2"/>
          <a:stretch>
            <a:fillRect/>
          </a:stretch>
        </p:blipFill>
        <p:spPr>
          <a:xfrm>
            <a:off x="607405" y="2262004"/>
            <a:ext cx="7617573" cy="3808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21682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5324" y="5410250"/>
            <a:ext cx="8513351" cy="765772"/>
          </a:xfrm>
        </p:spPr>
        <p:txBody>
          <a:bodyPr>
            <a:noAutofit/>
          </a:bodyPr>
          <a:lstStyle/>
          <a:p>
            <a:r>
              <a:rPr lang="en-US" sz="3200" dirty="0">
                <a:latin typeface="Tahoma" panose="020B0604030504040204" pitchFamily="34" charset="0"/>
                <a:ea typeface="Tahoma" panose="020B0604030504040204" pitchFamily="34" charset="0"/>
                <a:cs typeface="Tahoma" panose="020B0604030504040204" pitchFamily="34" charset="0"/>
              </a:rPr>
              <a:t>Machine Learning = Learning from Examples</a:t>
            </a:r>
          </a:p>
        </p:txBody>
      </p:sp>
      <p:grpSp>
        <p:nvGrpSpPr>
          <p:cNvPr id="3" name="Group 2"/>
          <p:cNvGrpSpPr/>
          <p:nvPr/>
        </p:nvGrpSpPr>
        <p:grpSpPr>
          <a:xfrm>
            <a:off x="1492324" y="1522800"/>
            <a:ext cx="6197064" cy="3354465"/>
            <a:chOff x="1913048" y="2175217"/>
            <a:chExt cx="8260600" cy="4471455"/>
          </a:xfrm>
        </p:grpSpPr>
        <p:sp>
          <p:nvSpPr>
            <p:cNvPr id="5" name="Rectangle 4"/>
            <p:cNvSpPr/>
            <p:nvPr/>
          </p:nvSpPr>
          <p:spPr>
            <a:xfrm>
              <a:off x="5250622" y="3008818"/>
              <a:ext cx="1905000" cy="1371600"/>
            </a:xfrm>
            <a:prstGeom prst="rect">
              <a:avLst/>
            </a:prstGeom>
            <a:solidFill>
              <a:schemeClr val="accent6">
                <a:lumMod val="50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Machine learning algorithm</a:t>
              </a:r>
            </a:p>
          </p:txBody>
        </p:sp>
        <p:sp>
          <p:nvSpPr>
            <p:cNvPr id="6" name="Oval 5"/>
            <p:cNvSpPr/>
            <p:nvPr/>
          </p:nvSpPr>
          <p:spPr>
            <a:xfrm>
              <a:off x="1913048" y="2175217"/>
              <a:ext cx="2209800" cy="1752600"/>
            </a:xfrm>
            <a:prstGeom prst="ellipse">
              <a:avLst/>
            </a:prstGeom>
            <a:solidFill>
              <a:schemeClr val="accent5">
                <a:lumMod val="75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Thing you want to predict</a:t>
              </a:r>
            </a:p>
          </p:txBody>
        </p:sp>
        <p:sp>
          <p:nvSpPr>
            <p:cNvPr id="7" name="Oval 6"/>
            <p:cNvSpPr/>
            <p:nvPr/>
          </p:nvSpPr>
          <p:spPr>
            <a:xfrm>
              <a:off x="1913049" y="4270717"/>
              <a:ext cx="2209800" cy="1752600"/>
            </a:xfrm>
            <a:prstGeom prst="ellipse">
              <a:avLst/>
            </a:prstGeom>
            <a:solidFill>
              <a:schemeClr val="accent5">
                <a:lumMod val="75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ahoma" panose="020B0604030504040204" pitchFamily="34" charset="0"/>
                  <a:ea typeface="Tahoma" panose="020B0604030504040204" pitchFamily="34" charset="0"/>
                  <a:cs typeface="Tahoma" panose="020B0604030504040204" pitchFamily="34" charset="0"/>
                </a:rPr>
                <a:t>Things you know that might help you predict the new thing</a:t>
              </a:r>
            </a:p>
          </p:txBody>
        </p:sp>
        <p:sp>
          <p:nvSpPr>
            <p:cNvPr id="13" name="Oval 12"/>
            <p:cNvSpPr/>
            <p:nvPr/>
          </p:nvSpPr>
          <p:spPr>
            <a:xfrm>
              <a:off x="5075348" y="4886055"/>
              <a:ext cx="2209800" cy="1752600"/>
            </a:xfrm>
            <a:prstGeom prst="ellipse">
              <a:avLst/>
            </a:prstGeom>
            <a:solidFill>
              <a:schemeClr val="accent5">
                <a:lumMod val="75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New things to predict</a:t>
              </a:r>
            </a:p>
          </p:txBody>
        </p:sp>
        <p:sp>
          <p:nvSpPr>
            <p:cNvPr id="14" name="Oval 13"/>
            <p:cNvSpPr/>
            <p:nvPr/>
          </p:nvSpPr>
          <p:spPr>
            <a:xfrm>
              <a:off x="7963848" y="4894072"/>
              <a:ext cx="2209800" cy="1752600"/>
            </a:xfrm>
            <a:prstGeom prst="ellipse">
              <a:avLst/>
            </a:prstGeom>
            <a:solidFill>
              <a:srgbClr val="2F3879"/>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Tahoma" panose="020B0604030504040204" pitchFamily="34" charset="0"/>
                  <a:ea typeface="Tahoma" panose="020B0604030504040204" pitchFamily="34" charset="0"/>
                  <a:cs typeface="Tahoma" panose="020B0604030504040204" pitchFamily="34" charset="0"/>
                </a:rPr>
                <a:t> Predictions</a:t>
              </a:r>
              <a:endParaRPr lang="en-US" sz="1350" dirty="0">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p:cNvCxnSpPr>
              <a:stCxn id="6" idx="6"/>
              <a:endCxn id="5" idx="1"/>
            </p:cNvCxnSpPr>
            <p:nvPr/>
          </p:nvCxnSpPr>
          <p:spPr>
            <a:xfrm>
              <a:off x="4122848" y="3051517"/>
              <a:ext cx="1127774" cy="643101"/>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6"/>
              <a:endCxn id="5" idx="1"/>
            </p:cNvCxnSpPr>
            <p:nvPr/>
          </p:nvCxnSpPr>
          <p:spPr>
            <a:xfrm flipV="1">
              <a:off x="4122849" y="3694618"/>
              <a:ext cx="1127773" cy="1452399"/>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3" idx="6"/>
              <a:endCxn id="14" idx="2"/>
            </p:cNvCxnSpPr>
            <p:nvPr/>
          </p:nvCxnSpPr>
          <p:spPr>
            <a:xfrm>
              <a:off x="7285148" y="5762355"/>
              <a:ext cx="678700" cy="8017"/>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5" idx="3"/>
              <a:endCxn id="41" idx="1"/>
            </p:cNvCxnSpPr>
            <p:nvPr/>
          </p:nvCxnSpPr>
          <p:spPr>
            <a:xfrm>
              <a:off x="7155622" y="3694618"/>
              <a:ext cx="960625" cy="20699"/>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92D596C4-39EF-4BEC-AD1B-ED37E16E71E9}"/>
              </a:ext>
            </a:extLst>
          </p:cNvPr>
          <p:cNvPicPr>
            <a:picLocks noChangeAspect="1"/>
          </p:cNvPicPr>
          <p:nvPr/>
        </p:nvPicPr>
        <p:blipFill>
          <a:blip r:embed="rId2"/>
          <a:stretch>
            <a:fillRect/>
          </a:stretch>
        </p:blipFill>
        <p:spPr>
          <a:xfrm>
            <a:off x="138741" y="1545187"/>
            <a:ext cx="1151108" cy="111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31">
            <a:extLst>
              <a:ext uri="{FF2B5EF4-FFF2-40B4-BE49-F238E27FC236}">
                <a16:creationId xmlns:a16="http://schemas.microsoft.com/office/drawing/2014/main" id="{87917141-DB3F-4725-BB9F-2EA751231A44}"/>
              </a:ext>
            </a:extLst>
          </p:cNvPr>
          <p:cNvPicPr>
            <a:picLocks noChangeAspect="1"/>
          </p:cNvPicPr>
          <p:nvPr/>
        </p:nvPicPr>
        <p:blipFill>
          <a:blip r:embed="rId3"/>
          <a:stretch>
            <a:fillRect/>
          </a:stretch>
        </p:blipFill>
        <p:spPr>
          <a:xfrm>
            <a:off x="92915" y="3177010"/>
            <a:ext cx="1232617" cy="1232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a:extLst>
              <a:ext uri="{FF2B5EF4-FFF2-40B4-BE49-F238E27FC236}">
                <a16:creationId xmlns:a16="http://schemas.microsoft.com/office/drawing/2014/main" id="{A2D5C617-35C1-4408-B8B2-7339F77547D3}"/>
              </a:ext>
            </a:extLst>
          </p:cNvPr>
          <p:cNvPicPr>
            <a:picLocks noChangeAspect="1"/>
          </p:cNvPicPr>
          <p:nvPr/>
        </p:nvPicPr>
        <p:blipFill>
          <a:blip r:embed="rId4"/>
          <a:stretch>
            <a:fillRect/>
          </a:stretch>
        </p:blipFill>
        <p:spPr>
          <a:xfrm>
            <a:off x="7830398" y="3680868"/>
            <a:ext cx="1134863" cy="107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Rectangle 40">
            <a:extLst>
              <a:ext uri="{FF2B5EF4-FFF2-40B4-BE49-F238E27FC236}">
                <a16:creationId xmlns:a16="http://schemas.microsoft.com/office/drawing/2014/main" id="{70B40728-E4EF-42A8-A4CB-75FC14D9FB7D}"/>
              </a:ext>
            </a:extLst>
          </p:cNvPr>
          <p:cNvSpPr/>
          <p:nvPr/>
        </p:nvSpPr>
        <p:spPr>
          <a:xfrm>
            <a:off x="6145936" y="2163570"/>
            <a:ext cx="1429122" cy="1028968"/>
          </a:xfrm>
          <a:prstGeom prst="rect">
            <a:avLst/>
          </a:prstGeom>
          <a:solidFill>
            <a:schemeClr val="accent6">
              <a:lumMod val="50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Trained Model</a:t>
            </a:r>
          </a:p>
        </p:txBody>
      </p:sp>
      <p:cxnSp>
        <p:nvCxnSpPr>
          <p:cNvPr id="49" name="Straight Arrow Connector 48">
            <a:extLst>
              <a:ext uri="{FF2B5EF4-FFF2-40B4-BE49-F238E27FC236}">
                <a16:creationId xmlns:a16="http://schemas.microsoft.com/office/drawing/2014/main" id="{4C358E62-08FA-42CC-8844-97F5E4161FEE}"/>
              </a:ext>
            </a:extLst>
          </p:cNvPr>
          <p:cNvCxnSpPr>
            <a:cxnSpLocks/>
            <a:stCxn id="41" idx="2"/>
            <a:endCxn id="14" idx="0"/>
          </p:cNvCxnSpPr>
          <p:nvPr/>
        </p:nvCxnSpPr>
        <p:spPr>
          <a:xfrm>
            <a:off x="6860497" y="3192538"/>
            <a:ext cx="0" cy="369935"/>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23428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004309" y="2309120"/>
            <a:ext cx="3063163" cy="1443127"/>
          </a:xfrm>
        </p:spPr>
        <p:txBody>
          <a:bodyPr>
            <a:normAutofit/>
          </a:bodyPr>
          <a:lstStyle/>
          <a:p>
            <a:r>
              <a:rPr lang="en-US" sz="2000" dirty="0"/>
              <a:t>Based on visual interpretation of terrain data</a:t>
            </a:r>
          </a:p>
          <a:p>
            <a:r>
              <a:rPr lang="en-US" sz="2000" dirty="0"/>
              <a:t>1,799 examples</a:t>
            </a:r>
          </a:p>
        </p:txBody>
      </p:sp>
      <p:sp>
        <p:nvSpPr>
          <p:cNvPr id="6" name="Content Placeholder 4"/>
          <p:cNvSpPr txBox="1">
            <a:spLocks/>
          </p:cNvSpPr>
          <p:nvPr>
            <p:custDataLst>
              <p:tags r:id="rId1"/>
            </p:custDataLst>
          </p:nvPr>
        </p:nvSpPr>
        <p:spPr>
          <a:xfrm>
            <a:off x="4343341" y="2290899"/>
            <a:ext cx="3315563" cy="3201234"/>
          </a:xfrm>
          <a:prstGeom prst="rect">
            <a:avLst/>
          </a:prstGeom>
        </p:spPr>
        <p:txBody>
          <a:bodyPr vert="horz" lIns="68598" tIns="34299" rIns="68598" bIns="34299"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800" dirty="0"/>
          </a:p>
        </p:txBody>
      </p:sp>
      <p:sp>
        <p:nvSpPr>
          <p:cNvPr id="8" name="Title 7">
            <a:extLst>
              <a:ext uri="{FF2B5EF4-FFF2-40B4-BE49-F238E27FC236}">
                <a16:creationId xmlns:a16="http://schemas.microsoft.com/office/drawing/2014/main" id="{48AE3E8D-89D8-47F4-8E8B-2674C37216EF}"/>
              </a:ext>
            </a:extLst>
          </p:cNvPr>
          <p:cNvSpPr>
            <a:spLocks noGrp="1"/>
          </p:cNvSpPr>
          <p:nvPr>
            <p:ph type="title"/>
          </p:nvPr>
        </p:nvSpPr>
        <p:spPr>
          <a:xfrm>
            <a:off x="4708907" y="1195708"/>
            <a:ext cx="3544223" cy="765771"/>
          </a:xfrm>
        </p:spPr>
        <p:txBody>
          <a:bodyPr>
            <a:normAutofit/>
          </a:bodyPr>
          <a:lstStyle/>
          <a:p>
            <a:r>
              <a:rPr lang="en-US" sz="3200" b="1" dirty="0">
                <a:solidFill>
                  <a:srgbClr val="E38B4F"/>
                </a:solidFill>
              </a:rPr>
              <a:t>Training the Model</a:t>
            </a:r>
          </a:p>
        </p:txBody>
      </p:sp>
      <p:pic>
        <p:nvPicPr>
          <p:cNvPr id="9" name="Picture 8">
            <a:extLst>
              <a:ext uri="{FF2B5EF4-FFF2-40B4-BE49-F238E27FC236}">
                <a16:creationId xmlns:a16="http://schemas.microsoft.com/office/drawing/2014/main" id="{D9BC9179-E924-41C4-9E67-32CC114D67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6" y="1113463"/>
            <a:ext cx="4237347" cy="49804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BFBCF19-061A-4E51-9503-7220FED052F1}"/>
              </a:ext>
            </a:extLst>
          </p:cNvPr>
          <p:cNvPicPr>
            <a:picLocks noChangeAspect="1"/>
          </p:cNvPicPr>
          <p:nvPr/>
        </p:nvPicPr>
        <p:blipFill>
          <a:blip r:embed="rId5"/>
          <a:stretch>
            <a:fillRect/>
          </a:stretch>
        </p:blipFill>
        <p:spPr>
          <a:xfrm>
            <a:off x="2508059" y="4092039"/>
            <a:ext cx="2200848" cy="1850713"/>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66127B3-DABB-4DD9-958B-DD608ADB5C7B}"/>
              </a:ext>
            </a:extLst>
          </p:cNvPr>
          <p:cNvPicPr>
            <a:picLocks noChangeAspect="1"/>
          </p:cNvPicPr>
          <p:nvPr/>
        </p:nvPicPr>
        <p:blipFill>
          <a:blip r:embed="rId6"/>
          <a:stretch>
            <a:fillRect/>
          </a:stretch>
        </p:blipFill>
        <p:spPr>
          <a:xfrm>
            <a:off x="5231828" y="4081667"/>
            <a:ext cx="2722478" cy="1822131"/>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290145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custDataLst>
              <p:tags r:id="rId1"/>
            </p:custDataLst>
          </p:nvPr>
        </p:nvSpPr>
        <p:spPr>
          <a:xfrm>
            <a:off x="576769" y="1140795"/>
            <a:ext cx="8119759" cy="990261"/>
          </a:xfrm>
        </p:spPr>
        <p:txBody>
          <a:bodyPr>
            <a:normAutofit/>
          </a:bodyPr>
          <a:lstStyle/>
          <a:p>
            <a:r>
              <a:rPr lang="en-US" sz="3200" b="1" dirty="0">
                <a:solidFill>
                  <a:srgbClr val="E3874F"/>
                </a:solidFill>
                <a:latin typeface="Tahoma" panose="020B0604030504040204" pitchFamily="34" charset="0"/>
                <a:ea typeface="Tahoma" panose="020B0604030504040204" pitchFamily="34" charset="0"/>
                <a:cs typeface="Tahoma" panose="020B0604030504040204" pitchFamily="34" charset="0"/>
              </a:rPr>
              <a:t>Modeling Methods: Predictor Variables</a:t>
            </a:r>
          </a:p>
        </p:txBody>
      </p:sp>
      <p:sp>
        <p:nvSpPr>
          <p:cNvPr id="4" name="Content Placeholder 3"/>
          <p:cNvSpPr>
            <a:spLocks noGrp="1"/>
          </p:cNvSpPr>
          <p:nvPr>
            <p:ph idx="1"/>
          </p:nvPr>
        </p:nvSpPr>
        <p:spPr>
          <a:xfrm>
            <a:off x="576769" y="2290899"/>
            <a:ext cx="7886700" cy="4351338"/>
          </a:xfrm>
        </p:spPr>
        <p:txBody>
          <a:bodyPr numCol="2">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Terrain Derivatives:</a:t>
            </a:r>
          </a:p>
          <a:p>
            <a:pPr lvl="1"/>
            <a:r>
              <a:rPr lang="en-US" sz="2000" dirty="0">
                <a:latin typeface="Tahoma" panose="020B0604030504040204" pitchFamily="34" charset="0"/>
                <a:ea typeface="Tahoma" panose="020B0604030504040204" pitchFamily="34" charset="0"/>
                <a:cs typeface="Tahoma" panose="020B0604030504040204" pitchFamily="34" charset="0"/>
              </a:rPr>
              <a:t>Topographic Slope</a:t>
            </a:r>
          </a:p>
          <a:p>
            <a:pPr lvl="1"/>
            <a:r>
              <a:rPr lang="en-US" sz="2000" dirty="0">
                <a:latin typeface="Tahoma" panose="020B0604030504040204" pitchFamily="34" charset="0"/>
                <a:ea typeface="Tahoma" panose="020B0604030504040204" pitchFamily="34" charset="0"/>
                <a:cs typeface="Tahoma" panose="020B0604030504040204" pitchFamily="34" charset="0"/>
              </a:rPr>
              <a:t>Mean Slope</a:t>
            </a:r>
          </a:p>
          <a:p>
            <a:pPr lvl="1"/>
            <a:r>
              <a:rPr lang="en-US" sz="2000" dirty="0">
                <a:latin typeface="Tahoma" panose="020B0604030504040204" pitchFamily="34" charset="0"/>
                <a:ea typeface="Tahoma" panose="020B0604030504040204" pitchFamily="34" charset="0"/>
                <a:cs typeface="Tahoma" panose="020B0604030504040204" pitchFamily="34" charset="0"/>
              </a:rPr>
              <a:t>Topographic Roughness</a:t>
            </a:r>
          </a:p>
          <a:p>
            <a:pPr lvl="1"/>
            <a:r>
              <a:rPr lang="en-US" sz="2000" dirty="0">
                <a:latin typeface="Tahoma" panose="020B0604030504040204" pitchFamily="34" charset="0"/>
                <a:ea typeface="Tahoma" panose="020B0604030504040204" pitchFamily="34" charset="0"/>
                <a:cs typeface="Tahoma" panose="020B0604030504040204" pitchFamily="34" charset="0"/>
              </a:rPr>
              <a:t>Slope Position</a:t>
            </a:r>
          </a:p>
          <a:p>
            <a:pPr lvl="1"/>
            <a:r>
              <a:rPr lang="en-US" sz="2000" dirty="0">
                <a:latin typeface="Tahoma" panose="020B0604030504040204" pitchFamily="34" charset="0"/>
                <a:ea typeface="Tahoma" panose="020B0604030504040204" pitchFamily="34" charset="0"/>
                <a:cs typeface="Tahoma" panose="020B0604030504040204" pitchFamily="34" charset="0"/>
              </a:rPr>
              <a:t>Topographic Dissection</a:t>
            </a:r>
          </a:p>
          <a:p>
            <a:pPr lvl="1"/>
            <a:r>
              <a:rPr lang="en-US" sz="2000" dirty="0">
                <a:latin typeface="Tahoma" panose="020B0604030504040204" pitchFamily="34" charset="0"/>
                <a:ea typeface="Tahoma" panose="020B0604030504040204" pitchFamily="34" charset="0"/>
                <a:cs typeface="Tahoma" panose="020B0604030504040204" pitchFamily="34" charset="0"/>
              </a:rPr>
              <a:t>Heat Load Index</a:t>
            </a:r>
          </a:p>
          <a:p>
            <a:pPr lvl="1"/>
            <a:r>
              <a:rPr lang="en-US" sz="2000" dirty="0">
                <a:latin typeface="Tahoma" panose="020B0604030504040204" pitchFamily="34" charset="0"/>
                <a:ea typeface="Tahoma" panose="020B0604030504040204" pitchFamily="34" charset="0"/>
                <a:cs typeface="Tahoma" panose="020B0604030504040204" pitchFamily="34" charset="0"/>
              </a:rPr>
              <a:t>Aspect Linear Transformation</a:t>
            </a:r>
          </a:p>
          <a:p>
            <a:pPr lvl="1"/>
            <a:r>
              <a:rPr lang="en-US" sz="2000" dirty="0">
                <a:latin typeface="Tahoma" panose="020B0604030504040204" pitchFamily="34" charset="0"/>
                <a:ea typeface="Tahoma" panose="020B0604030504040204" pitchFamily="34" charset="0"/>
                <a:cs typeface="Tahoma" panose="020B0604030504040204" pitchFamily="34" charset="0"/>
              </a:rPr>
              <a:t>Surface Area Ratio</a:t>
            </a:r>
          </a:p>
          <a:p>
            <a:pPr lvl="1"/>
            <a:r>
              <a:rPr lang="en-US" sz="2000" dirty="0">
                <a:latin typeface="Tahoma" panose="020B0604030504040204" pitchFamily="34" charset="0"/>
                <a:ea typeface="Tahoma" panose="020B0604030504040204" pitchFamily="34" charset="0"/>
                <a:cs typeface="Tahoma" panose="020B0604030504040204" pitchFamily="34" charset="0"/>
              </a:rPr>
              <a:t>Surface Relief Ratio</a:t>
            </a:r>
          </a:p>
          <a:p>
            <a:pPr marL="205795" lvl="1"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endParaRPr lang="en-US" sz="2000" dirty="0">
              <a:latin typeface="Tahoma" panose="020B0604030504040204" pitchFamily="34" charset="0"/>
              <a:ea typeface="Tahoma" panose="020B0604030504040204" pitchFamily="34" charset="0"/>
              <a:cs typeface="Tahoma" panose="020B0604030504040204" pitchFamily="34" charset="0"/>
            </a:endParaRPr>
          </a:p>
          <a:p>
            <a:pPr lvl="1"/>
            <a:r>
              <a:rPr lang="en-US" sz="2000" dirty="0">
                <a:latin typeface="Tahoma" panose="020B0604030504040204" pitchFamily="34" charset="0"/>
                <a:ea typeface="Tahoma" panose="020B0604030504040204" pitchFamily="34" charset="0"/>
                <a:cs typeface="Tahoma" panose="020B0604030504040204" pitchFamily="34" charset="0"/>
              </a:rPr>
              <a:t>Site Exposure Index</a:t>
            </a:r>
          </a:p>
          <a:p>
            <a:pPr lvl="1"/>
            <a:r>
              <a:rPr lang="en-US" sz="2000" dirty="0">
                <a:latin typeface="Tahoma" panose="020B0604030504040204" pitchFamily="34" charset="0"/>
                <a:ea typeface="Tahoma" panose="020B0604030504040204" pitchFamily="34" charset="0"/>
                <a:cs typeface="Tahoma" panose="020B0604030504040204" pitchFamily="34" charset="0"/>
              </a:rPr>
              <a:t>Longitudinal Curvature</a:t>
            </a:r>
          </a:p>
          <a:p>
            <a:pPr lvl="1"/>
            <a:r>
              <a:rPr lang="en-US" sz="2000" dirty="0">
                <a:latin typeface="Tahoma" panose="020B0604030504040204" pitchFamily="34" charset="0"/>
                <a:ea typeface="Tahoma" panose="020B0604030504040204" pitchFamily="34" charset="0"/>
                <a:cs typeface="Tahoma" panose="020B0604030504040204" pitchFamily="34" charset="0"/>
              </a:rPr>
              <a:t>Cross Sectional Curvature</a:t>
            </a:r>
          </a:p>
          <a:p>
            <a:pPr lvl="1"/>
            <a:r>
              <a:rPr lang="en-US" sz="2000" dirty="0">
                <a:latin typeface="Tahoma" panose="020B0604030504040204" pitchFamily="34" charset="0"/>
                <a:ea typeface="Tahoma" panose="020B0604030504040204" pitchFamily="34" charset="0"/>
                <a:cs typeface="Tahoma" panose="020B0604030504040204" pitchFamily="34" charset="0"/>
              </a:rPr>
              <a:t>Profile Curvature</a:t>
            </a:r>
          </a:p>
          <a:p>
            <a:pPr lvl="1"/>
            <a:r>
              <a:rPr lang="en-US" sz="2000" dirty="0">
                <a:latin typeface="Tahoma" panose="020B0604030504040204" pitchFamily="34" charset="0"/>
                <a:ea typeface="Tahoma" panose="020B0604030504040204" pitchFamily="34" charset="0"/>
                <a:cs typeface="Tahoma" panose="020B0604030504040204" pitchFamily="34" charset="0"/>
              </a:rPr>
              <a:t>Plan Curvature</a:t>
            </a:r>
          </a:p>
        </p:txBody>
      </p:sp>
      <p:sp>
        <p:nvSpPr>
          <p:cNvPr id="6" name="Content Placeholder 4"/>
          <p:cNvSpPr txBox="1">
            <a:spLocks/>
          </p:cNvSpPr>
          <p:nvPr>
            <p:custDataLst>
              <p:tags r:id="rId2"/>
            </p:custDataLst>
          </p:nvPr>
        </p:nvSpPr>
        <p:spPr>
          <a:xfrm>
            <a:off x="4343341" y="2290899"/>
            <a:ext cx="3315563" cy="3201234"/>
          </a:xfrm>
          <a:prstGeom prst="rect">
            <a:avLst/>
          </a:prstGeom>
        </p:spPr>
        <p:txBody>
          <a:bodyPr vert="horz" lIns="68598" tIns="34299" rIns="68598" bIns="34299"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800" dirty="0"/>
          </a:p>
        </p:txBody>
      </p:sp>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68035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custDataLst>
              <p:tags r:id="rId1"/>
            </p:custDataLst>
          </p:nvPr>
        </p:nvSpPr>
        <p:spPr>
          <a:xfrm>
            <a:off x="512119" y="1220858"/>
            <a:ext cx="8119759" cy="791767"/>
          </a:xfrm>
        </p:spPr>
        <p:txBody>
          <a:bodyPr>
            <a:normAutofit/>
          </a:bodyPr>
          <a:lstStyle/>
          <a:p>
            <a:r>
              <a:rPr lang="en-US" sz="3200" b="1" dirty="0">
                <a:solidFill>
                  <a:srgbClr val="E3874F"/>
                </a:solidFill>
                <a:latin typeface="Tahoma" panose="020B0604030504040204" pitchFamily="34" charset="0"/>
                <a:ea typeface="Tahoma" panose="020B0604030504040204" pitchFamily="34" charset="0"/>
                <a:cs typeface="Tahoma" panose="020B0604030504040204" pitchFamily="34" charset="0"/>
              </a:rPr>
              <a:t>Modeling Methods: Predictor Variables</a:t>
            </a:r>
          </a:p>
        </p:txBody>
      </p:sp>
      <p:sp>
        <p:nvSpPr>
          <p:cNvPr id="4" name="Content Placeholder 3"/>
          <p:cNvSpPr>
            <a:spLocks noGrp="1"/>
          </p:cNvSpPr>
          <p:nvPr>
            <p:ph idx="1"/>
          </p:nvPr>
        </p:nvSpPr>
        <p:spPr>
          <a:xfrm>
            <a:off x="628649" y="1984441"/>
            <a:ext cx="7886700" cy="5084325"/>
          </a:xfrm>
        </p:spPr>
        <p:txBody>
          <a:bodyPr numCol="2">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Non-Terrain:</a:t>
            </a:r>
          </a:p>
          <a:p>
            <a:pPr lvl="1"/>
            <a:r>
              <a:rPr lang="en-US" sz="2000" dirty="0">
                <a:latin typeface="Tahoma" panose="020B0604030504040204" pitchFamily="34" charset="0"/>
                <a:ea typeface="Tahoma" panose="020B0604030504040204" pitchFamily="34" charset="0"/>
                <a:cs typeface="Tahoma" panose="020B0604030504040204" pitchFamily="34" charset="0"/>
              </a:rPr>
              <a:t>Roads</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US Roads</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State Roads</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Local Roads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US Roads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State Roads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Local Roads</a:t>
            </a:r>
          </a:p>
          <a:p>
            <a:pPr lvl="1"/>
            <a:r>
              <a:rPr lang="en-US" sz="2000" dirty="0">
                <a:latin typeface="Tahoma" panose="020B0604030504040204" pitchFamily="34" charset="0"/>
                <a:ea typeface="Tahoma" panose="020B0604030504040204" pitchFamily="34" charset="0"/>
                <a:cs typeface="Tahoma" panose="020B0604030504040204" pitchFamily="34" charset="0"/>
              </a:rPr>
              <a:t>Hydrology</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Streams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Streams</a:t>
            </a:r>
          </a:p>
          <a:p>
            <a:pPr marL="548640" lvl="2"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sz="2000" dirty="0">
                <a:latin typeface="Tahoma" panose="020B0604030504040204" pitchFamily="34" charset="0"/>
                <a:ea typeface="Tahoma" panose="020B0604030504040204" pitchFamily="34" charset="0"/>
                <a:cs typeface="Tahoma" panose="020B0604030504040204" pitchFamily="34" charset="0"/>
              </a:rPr>
              <a:t>Geology</a:t>
            </a:r>
          </a:p>
          <a:p>
            <a:pPr lvl="2"/>
            <a:r>
              <a:rPr lang="en-US" sz="1800" dirty="0">
                <a:latin typeface="Tahoma" panose="020B0604030504040204" pitchFamily="34" charset="0"/>
                <a:ea typeface="Tahoma" panose="020B0604030504040204" pitchFamily="34" charset="0"/>
                <a:cs typeface="Tahoma" panose="020B0604030504040204" pitchFamily="34" charset="0"/>
              </a:rPr>
              <a:t>Geologic Rock Type (Categorical)</a:t>
            </a:r>
          </a:p>
          <a:p>
            <a:pPr lvl="2"/>
            <a:r>
              <a:rPr lang="en-US" sz="1800" dirty="0">
                <a:latin typeface="Tahoma" panose="020B0604030504040204" pitchFamily="34" charset="0"/>
                <a:ea typeface="Tahoma" panose="020B0604030504040204" pitchFamily="34" charset="0"/>
                <a:cs typeface="Tahoma" panose="020B0604030504040204" pitchFamily="34" charset="0"/>
              </a:rPr>
              <a:t>Modified Geologic Rock Type (Categorical)</a:t>
            </a:r>
          </a:p>
          <a:p>
            <a:pPr lvl="1"/>
            <a:r>
              <a:rPr lang="en-US" sz="2000" dirty="0">
                <a:latin typeface="Tahoma" panose="020B0604030504040204" pitchFamily="34" charset="0"/>
                <a:ea typeface="Tahoma" panose="020B0604030504040204" pitchFamily="34" charset="0"/>
                <a:cs typeface="Tahoma" panose="020B0604030504040204" pitchFamily="34" charset="0"/>
              </a:rPr>
              <a:t>Soils</a:t>
            </a:r>
          </a:p>
          <a:p>
            <a:pPr lvl="2"/>
            <a:r>
              <a:rPr lang="en-US" sz="1800" dirty="0">
                <a:latin typeface="Tahoma" panose="020B0604030504040204" pitchFamily="34" charset="0"/>
                <a:ea typeface="Tahoma" panose="020B0604030504040204" pitchFamily="34" charset="0"/>
                <a:cs typeface="Tahoma" panose="020B0604030504040204" pitchFamily="34" charset="0"/>
              </a:rPr>
              <a:t>DPSM (Categorical)</a:t>
            </a:r>
          </a:p>
          <a:p>
            <a:pPr lvl="2"/>
            <a:r>
              <a:rPr lang="en-US" sz="1800" dirty="0">
                <a:latin typeface="Tahoma" panose="020B0604030504040204" pitchFamily="34" charset="0"/>
                <a:ea typeface="Tahoma" panose="020B0604030504040204" pitchFamily="34" charset="0"/>
                <a:cs typeface="Tahoma" panose="020B0604030504040204" pitchFamily="34" charset="0"/>
              </a:rPr>
              <a:t>Drainage Class (Categorical)</a:t>
            </a:r>
          </a:p>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p:cNvSpPr txBox="1">
            <a:spLocks/>
          </p:cNvSpPr>
          <p:nvPr>
            <p:custDataLst>
              <p:tags r:id="rId2"/>
            </p:custDataLst>
          </p:nvPr>
        </p:nvSpPr>
        <p:spPr>
          <a:xfrm>
            <a:off x="4343341" y="2290899"/>
            <a:ext cx="3315563" cy="3201234"/>
          </a:xfrm>
          <a:prstGeom prst="rect">
            <a:avLst/>
          </a:prstGeom>
        </p:spPr>
        <p:txBody>
          <a:bodyPr vert="horz" lIns="68598" tIns="34299" rIns="68598" bIns="34299"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800" dirty="0"/>
          </a:p>
        </p:txBody>
      </p:sp>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02382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C8C2-A6E9-4818-B311-91CDD66B0FD2}"/>
              </a:ext>
            </a:extLst>
          </p:cNvPr>
          <p:cNvSpPr>
            <a:spLocks noGrp="1"/>
          </p:cNvSpPr>
          <p:nvPr>
            <p:ph type="title"/>
          </p:nvPr>
        </p:nvSpPr>
        <p:spPr>
          <a:xfrm>
            <a:off x="628650" y="987696"/>
            <a:ext cx="7886700" cy="1325563"/>
          </a:xfrm>
        </p:spPr>
        <p:txBody>
          <a:bodyPr>
            <a:normAutofit/>
          </a:bodyPr>
          <a:lstStyle/>
          <a:p>
            <a:r>
              <a:rPr lang="en-US" sz="3200" b="1" dirty="0">
                <a:solidFill>
                  <a:srgbClr val="E38B4F"/>
                </a:solidFill>
                <a:latin typeface="Tahoma" panose="020B0604030504040204" pitchFamily="34" charset="0"/>
                <a:ea typeface="Tahoma" panose="020B0604030504040204" pitchFamily="34" charset="0"/>
                <a:cs typeface="Tahoma" panose="020B0604030504040204" pitchFamily="34" charset="0"/>
              </a:rPr>
              <a:t>Modeling Method</a:t>
            </a:r>
          </a:p>
        </p:txBody>
      </p:sp>
      <p:sp>
        <p:nvSpPr>
          <p:cNvPr id="3" name="Content Placeholder 2">
            <a:extLst>
              <a:ext uri="{FF2B5EF4-FFF2-40B4-BE49-F238E27FC236}">
                <a16:creationId xmlns:a16="http://schemas.microsoft.com/office/drawing/2014/main" id="{66E9E50A-9064-4A4A-9494-22448DF2F222}"/>
              </a:ext>
            </a:extLst>
          </p:cNvPr>
          <p:cNvSpPr>
            <a:spLocks noGrp="1"/>
          </p:cNvSpPr>
          <p:nvPr>
            <p:ph idx="1"/>
          </p:nvPr>
        </p:nvSpPr>
        <p:spPr>
          <a:xfrm>
            <a:off x="628650" y="2266612"/>
            <a:ext cx="7886700" cy="4351338"/>
          </a:xfrm>
        </p:spPr>
        <p:txBody>
          <a:bodyPr/>
          <a:lstStyle/>
          <a:p>
            <a:r>
              <a:rPr lang="en-US" sz="2400" b="1" dirty="0">
                <a:solidFill>
                  <a:schemeClr val="accent1">
                    <a:lumMod val="75000"/>
                  </a:schemeClr>
                </a:solidFill>
              </a:rPr>
              <a:t>Random Forest</a:t>
            </a:r>
          </a:p>
          <a:p>
            <a:r>
              <a:rPr lang="en-US" sz="2400" dirty="0"/>
              <a:t>Provide predictor variables</a:t>
            </a:r>
          </a:p>
          <a:p>
            <a:r>
              <a:rPr lang="en-US" sz="2400" dirty="0"/>
              <a:t>Provide presence and absence data</a:t>
            </a:r>
          </a:p>
          <a:p>
            <a:pPr marL="0" indent="0">
              <a:buNone/>
            </a:pPr>
            <a:endParaRPr lang="en-US" dirty="0"/>
          </a:p>
        </p:txBody>
      </p:sp>
      <p:pic>
        <p:nvPicPr>
          <p:cNvPr id="4" name="Picture 3">
            <a:extLst>
              <a:ext uri="{FF2B5EF4-FFF2-40B4-BE49-F238E27FC236}">
                <a16:creationId xmlns:a16="http://schemas.microsoft.com/office/drawing/2014/main" id="{0EB02D0E-3572-4D43-9C35-7D526ACC3828}"/>
              </a:ext>
            </a:extLst>
          </p:cNvPr>
          <p:cNvPicPr>
            <a:picLocks noChangeAspect="1"/>
          </p:cNvPicPr>
          <p:nvPr/>
        </p:nvPicPr>
        <p:blipFill>
          <a:blip r:embed="rId2"/>
          <a:stretch>
            <a:fillRect/>
          </a:stretch>
        </p:blipFill>
        <p:spPr>
          <a:xfrm>
            <a:off x="1045641" y="3943484"/>
            <a:ext cx="7052718" cy="900347"/>
          </a:xfrm>
          <a:prstGeom prst="rect">
            <a:avLst/>
          </a:prstGeom>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2988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EE93-41E1-4955-B936-FDB402179E21}"/>
              </a:ext>
            </a:extLst>
          </p:cNvPr>
          <p:cNvSpPr>
            <a:spLocks noGrp="1"/>
          </p:cNvSpPr>
          <p:nvPr>
            <p:ph type="title"/>
          </p:nvPr>
        </p:nvSpPr>
        <p:spPr>
          <a:xfrm>
            <a:off x="4623881" y="1217165"/>
            <a:ext cx="4623881" cy="765771"/>
          </a:xfrm>
        </p:spPr>
        <p:txBody>
          <a:bodyPr>
            <a:noAutofit/>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Predict to Entire Extent</a:t>
            </a:r>
          </a:p>
        </p:txBody>
      </p:sp>
      <p:sp>
        <p:nvSpPr>
          <p:cNvPr id="3" name="Content Placeholder 2">
            <a:extLst>
              <a:ext uri="{FF2B5EF4-FFF2-40B4-BE49-F238E27FC236}">
                <a16:creationId xmlns:a16="http://schemas.microsoft.com/office/drawing/2014/main" id="{9161485D-C973-4AA5-BDB9-A6FA9913EC9E}"/>
              </a:ext>
            </a:extLst>
          </p:cNvPr>
          <p:cNvSpPr>
            <a:spLocks noGrp="1"/>
          </p:cNvSpPr>
          <p:nvPr>
            <p:ph idx="1"/>
          </p:nvPr>
        </p:nvSpPr>
        <p:spPr>
          <a:xfrm>
            <a:off x="5620100" y="1998850"/>
            <a:ext cx="3104447" cy="1773975"/>
          </a:xfrm>
        </p:spPr>
        <p:txBody>
          <a:bodyPr>
            <a:normAutofit/>
          </a:bodyPr>
          <a:lstStyle/>
          <a:p>
            <a:r>
              <a:rPr lang="en-US" sz="2400" dirty="0"/>
              <a:t>Tile-by-tile</a:t>
            </a:r>
          </a:p>
          <a:p>
            <a:r>
              <a:rPr lang="en-US" sz="2400" dirty="0"/>
              <a:t>Python scripts</a:t>
            </a:r>
          </a:p>
          <a:p>
            <a:r>
              <a:rPr lang="en-US" sz="2400" dirty="0"/>
              <a:t>~1 week to process</a:t>
            </a:r>
          </a:p>
        </p:txBody>
      </p:sp>
      <p:pic>
        <p:nvPicPr>
          <p:cNvPr id="4" name="Picture 3">
            <a:extLst>
              <a:ext uri="{FF2B5EF4-FFF2-40B4-BE49-F238E27FC236}">
                <a16:creationId xmlns:a16="http://schemas.microsoft.com/office/drawing/2014/main" id="{8DFAD800-8E63-4A94-A98A-FFC69E42F3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996277"/>
            <a:ext cx="4773038" cy="451943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EA2CB02-E63E-4DFE-BDE3-D6BB13154D08}"/>
              </a:ext>
            </a:extLst>
          </p:cNvPr>
          <p:cNvPicPr>
            <a:picLocks noChangeAspect="1"/>
          </p:cNvPicPr>
          <p:nvPr/>
        </p:nvPicPr>
        <p:blipFill rotWithShape="1">
          <a:blip r:embed="rId3"/>
          <a:srcRect t="15275"/>
          <a:stretch/>
        </p:blipFill>
        <p:spPr>
          <a:xfrm>
            <a:off x="2354338" y="4646206"/>
            <a:ext cx="6531525" cy="1268276"/>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11899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90EB-F922-47BE-B139-78D96FA23528}"/>
              </a:ext>
            </a:extLst>
          </p:cNvPr>
          <p:cNvSpPr>
            <a:spLocks noGrp="1"/>
          </p:cNvSpPr>
          <p:nvPr>
            <p:ph type="title"/>
          </p:nvPr>
        </p:nvSpPr>
        <p:spPr>
          <a:xfrm>
            <a:off x="6280941" y="1088553"/>
            <a:ext cx="2117272" cy="765771"/>
          </a:xfrm>
        </p:spPr>
        <p:txBody>
          <a:bodyPr>
            <a:normAutofit/>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Results</a:t>
            </a:r>
          </a:p>
        </p:txBody>
      </p:sp>
      <p:pic>
        <p:nvPicPr>
          <p:cNvPr id="5" name="Picture 4">
            <a:extLst>
              <a:ext uri="{FF2B5EF4-FFF2-40B4-BE49-F238E27FC236}">
                <a16:creationId xmlns:a16="http://schemas.microsoft.com/office/drawing/2014/main" id="{85663586-7E74-464F-9D9C-BB76E13493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870329"/>
            <a:ext cx="6130072" cy="500388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40F8FB3-9C70-45FE-B991-E5ABDF0C02D7}"/>
              </a:ext>
            </a:extLst>
          </p:cNvPr>
          <p:cNvPicPr>
            <a:picLocks noChangeAspect="1"/>
          </p:cNvPicPr>
          <p:nvPr/>
        </p:nvPicPr>
        <p:blipFill>
          <a:blip r:embed="rId4"/>
          <a:stretch>
            <a:fillRect/>
          </a:stretch>
        </p:blipFill>
        <p:spPr>
          <a:xfrm>
            <a:off x="4399784" y="3714825"/>
            <a:ext cx="4455990" cy="2273464"/>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F3D790EB-F922-47BE-B139-78D96FA23528}"/>
              </a:ext>
            </a:extLst>
          </p:cNvPr>
          <p:cNvSpPr txBox="1">
            <a:spLocks/>
          </p:cNvSpPr>
          <p:nvPr/>
        </p:nvSpPr>
        <p:spPr>
          <a:xfrm>
            <a:off x="5817256" y="2989383"/>
            <a:ext cx="2068633" cy="76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AUC – 0.94</a:t>
            </a:r>
            <a:endParaRPr lang="en-US" sz="18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80240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45921" y="1047536"/>
            <a:ext cx="5542271" cy="3694591"/>
          </a:xfrm>
          <a:solidFill>
            <a:schemeClr val="accent4">
              <a:lumMod val="20000"/>
              <a:lumOff val="80000"/>
            </a:schemeClr>
          </a:solidFill>
        </p:spPr>
        <p:txBody>
          <a:bodyPr>
            <a:normAutofit fontScale="70000" lnSpcReduction="20000"/>
          </a:bodyPr>
          <a:lstStyle/>
          <a:p>
            <a:pPr marL="0" indent="0" algn="ctr">
              <a:buNone/>
            </a:pPr>
            <a:r>
              <a:rPr lang="en-US" sz="4000" b="1" dirty="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smtClean="0">
                <a:latin typeface="Arial" panose="020B0604020202020204" pitchFamily="34" charset="0"/>
                <a:cs typeface="Arial" panose="020B0604020202020204" pitchFamily="34" charset="0"/>
              </a:rPr>
              <a:t>Develop </a:t>
            </a:r>
            <a:r>
              <a:rPr lang="en-US" dirty="0">
                <a:latin typeface="Arial" panose="020B0604020202020204" pitchFamily="34" charset="0"/>
                <a:cs typeface="Arial" panose="020B0604020202020204" pitchFamily="34" charset="0"/>
              </a:rPr>
              <a:t>landslide inventory</a:t>
            </a:r>
          </a:p>
          <a:p>
            <a:pPr>
              <a:lnSpc>
                <a:spcPct val="100000"/>
              </a:lnSpc>
            </a:pPr>
            <a:r>
              <a:rPr lang="en-US" dirty="0" smtClean="0">
                <a:latin typeface="Arial" panose="020B0604020202020204" pitchFamily="34" charset="0"/>
                <a:cs typeface="Arial" panose="020B0604020202020204" pitchFamily="34" charset="0"/>
              </a:rPr>
              <a:t>Create valid </a:t>
            </a:r>
            <a:r>
              <a:rPr lang="en-US" dirty="0">
                <a:latin typeface="Arial" panose="020B0604020202020204" pitchFamily="34" charset="0"/>
                <a:cs typeface="Arial" panose="020B0604020202020204" pitchFamily="34" charset="0"/>
              </a:rPr>
              <a:t>landslide models for specific WV regions</a:t>
            </a:r>
          </a:p>
          <a:p>
            <a:pPr>
              <a:lnSpc>
                <a:spcPct val="100000"/>
              </a:lnSpc>
            </a:pPr>
            <a:r>
              <a:rPr lang="en-US" dirty="0">
                <a:latin typeface="Arial" panose="020B0604020202020204" pitchFamily="34" charset="0"/>
                <a:cs typeface="Arial" panose="020B0604020202020204" pitchFamily="34" charset="0"/>
              </a:rPr>
              <a:t>Generate county-level resolution landslide maps</a:t>
            </a:r>
          </a:p>
          <a:p>
            <a:pPr>
              <a:lnSpc>
                <a:spcPct val="100000"/>
              </a:lnSpc>
            </a:pPr>
            <a:r>
              <a:rPr lang="en-US" dirty="0">
                <a:latin typeface="Arial" panose="020B0604020202020204" pitchFamily="34" charset="0"/>
                <a:cs typeface="Arial" panose="020B0604020202020204" pitchFamily="34" charset="0"/>
              </a:rPr>
              <a:t>Create an interactive web map application for displaying landslide models and </a:t>
            </a:r>
            <a:r>
              <a:rPr lang="en-US" dirty="0" smtClean="0">
                <a:latin typeface="Arial" panose="020B0604020202020204" pitchFamily="34" charset="0"/>
                <a:cs typeface="Arial" panose="020B0604020202020204" pitchFamily="34" charset="0"/>
              </a:rPr>
              <a:t>variables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Use the new landslide models and information to update the State Hazard Mitigation Plan</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45921" y="4932015"/>
            <a:ext cx="5542271" cy="715581"/>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135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Did you know?</a:t>
            </a:r>
            <a:r>
              <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35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Landslides are the </a:t>
            </a:r>
            <a:r>
              <a:rPr lang="en-US"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Hazard </a:t>
            </a:r>
            <a:r>
              <a:rPr lang="en-US" sz="135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West Virginia </a:t>
            </a: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765" y="1047536"/>
            <a:ext cx="3045770" cy="457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6771458" y="5212169"/>
            <a:ext cx="1970480" cy="507831"/>
          </a:xfrm>
          <a:prstGeom prst="rect">
            <a:avLst/>
          </a:prstGeom>
          <a:solidFill>
            <a:schemeClr val="tx1"/>
          </a:solidFill>
        </p:spPr>
        <p:txBody>
          <a:bodyPr wrap="square" rtlCol="0">
            <a:spAutoFit/>
          </a:bodyPr>
          <a:lstStyle/>
          <a:p>
            <a:pPr algn="ctr"/>
            <a:r>
              <a:rPr lang="en-US" sz="1350" b="1" dirty="0">
                <a:solidFill>
                  <a:schemeClr val="bg1"/>
                </a:solidFill>
              </a:rPr>
              <a:t>2015 Yeager Airport Slide</a:t>
            </a:r>
          </a:p>
        </p:txBody>
      </p:sp>
      <p:sp>
        <p:nvSpPr>
          <p:cNvPr id="8" name="Title 1">
            <a:extLst>
              <a:ext uri="{FF2B5EF4-FFF2-40B4-BE49-F238E27FC236}">
                <a16:creationId xmlns:a16="http://schemas.microsoft.com/office/drawing/2014/main" id="{A1983888-5B5C-46FC-A7F2-140FCC2ECCF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3940563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A069-7882-4287-BCA7-A3EB224243A2}"/>
              </a:ext>
            </a:extLst>
          </p:cNvPr>
          <p:cNvSpPr>
            <a:spLocks noGrp="1"/>
          </p:cNvSpPr>
          <p:nvPr>
            <p:ph type="title"/>
          </p:nvPr>
        </p:nvSpPr>
        <p:spPr>
          <a:xfrm>
            <a:off x="227468" y="1142404"/>
            <a:ext cx="4983924" cy="765771"/>
          </a:xfrm>
        </p:spPr>
        <p:txBody>
          <a:bodyPr>
            <a:normAutofit/>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Important Variables</a:t>
            </a:r>
          </a:p>
        </p:txBody>
      </p:sp>
      <p:sp>
        <p:nvSpPr>
          <p:cNvPr id="5" name="Content Placeholder 4">
            <a:extLst>
              <a:ext uri="{FF2B5EF4-FFF2-40B4-BE49-F238E27FC236}">
                <a16:creationId xmlns:a16="http://schemas.microsoft.com/office/drawing/2014/main" id="{6DD12D55-4B9F-4D37-81DB-72A8339EE268}"/>
              </a:ext>
            </a:extLst>
          </p:cNvPr>
          <p:cNvSpPr>
            <a:spLocks noGrp="1"/>
          </p:cNvSpPr>
          <p:nvPr>
            <p:ph idx="1"/>
          </p:nvPr>
        </p:nvSpPr>
        <p:spPr>
          <a:xfrm>
            <a:off x="227469" y="2342867"/>
            <a:ext cx="6859786" cy="3316805"/>
          </a:xfrm>
          <a:prstGeom prst="rect">
            <a:avLst/>
          </a:prstGeom>
        </p:spPr>
        <p:txBody>
          <a:bodyPr>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Surface Area Ratio</a:t>
            </a:r>
          </a:p>
          <a:p>
            <a:r>
              <a:rPr lang="en-US" sz="2000" dirty="0">
                <a:latin typeface="Tahoma" panose="020B0604030504040204" pitchFamily="34" charset="0"/>
                <a:ea typeface="Tahoma" panose="020B0604030504040204" pitchFamily="34" charset="0"/>
                <a:cs typeface="Tahoma" panose="020B0604030504040204" pitchFamily="34" charset="0"/>
              </a:rPr>
              <a:t>Slope </a:t>
            </a:r>
          </a:p>
          <a:p>
            <a:r>
              <a:rPr lang="en-US" sz="2000" dirty="0">
                <a:latin typeface="Tahoma" panose="020B0604030504040204" pitchFamily="34" charset="0"/>
                <a:ea typeface="Tahoma" panose="020B0604030504040204" pitchFamily="34" charset="0"/>
                <a:cs typeface="Tahoma" panose="020B0604030504040204" pitchFamily="34" charset="0"/>
              </a:rPr>
              <a:t>Surface Relief Ratio </a:t>
            </a:r>
          </a:p>
          <a:p>
            <a:r>
              <a:rPr lang="en-US" sz="2000" dirty="0">
                <a:latin typeface="Tahoma" panose="020B0604030504040204" pitchFamily="34" charset="0"/>
                <a:ea typeface="Tahoma" panose="020B0604030504040204" pitchFamily="34" charset="0"/>
                <a:cs typeface="Tahoma" panose="020B0604030504040204" pitchFamily="34" charset="0"/>
              </a:rPr>
              <a:t>Slope Position</a:t>
            </a:r>
          </a:p>
          <a:p>
            <a:r>
              <a:rPr lang="en-US" sz="2000" dirty="0">
                <a:latin typeface="Tahoma" panose="020B0604030504040204" pitchFamily="34" charset="0"/>
                <a:ea typeface="Tahoma" panose="020B0604030504040204" pitchFamily="34" charset="0"/>
                <a:cs typeface="Tahoma" panose="020B0604030504040204" pitchFamily="34" charset="0"/>
              </a:rPr>
              <a:t>Curvature </a:t>
            </a:r>
          </a:p>
          <a:p>
            <a:r>
              <a:rPr lang="en-US" sz="2000" dirty="0">
                <a:latin typeface="Tahoma" panose="020B0604030504040204" pitchFamily="34" charset="0"/>
                <a:ea typeface="Tahoma" panose="020B0604030504040204" pitchFamily="34" charset="0"/>
                <a:cs typeface="Tahoma" panose="020B0604030504040204" pitchFamily="34" charset="0"/>
              </a:rPr>
              <a:t>Topographic Roughness</a:t>
            </a:r>
          </a:p>
          <a:p>
            <a:r>
              <a:rPr lang="en-US" sz="2000" dirty="0">
                <a:latin typeface="Tahoma" panose="020B0604030504040204" pitchFamily="34" charset="0"/>
                <a:ea typeface="Tahoma" panose="020B0604030504040204" pitchFamily="34" charset="0"/>
                <a:cs typeface="Tahoma" panose="020B0604030504040204" pitchFamily="34" charset="0"/>
              </a:rPr>
              <a:t>Topographic Dissection </a:t>
            </a:r>
          </a:p>
          <a:p>
            <a:pPr marL="0" indent="0">
              <a:buNone/>
            </a:pPr>
            <a:endParaRPr lang="en-US" dirty="0"/>
          </a:p>
        </p:txBody>
      </p:sp>
      <p:pic>
        <p:nvPicPr>
          <p:cNvPr id="6" name="Picture 5">
            <a:extLst>
              <a:ext uri="{FF2B5EF4-FFF2-40B4-BE49-F238E27FC236}">
                <a16:creationId xmlns:a16="http://schemas.microsoft.com/office/drawing/2014/main" id="{74158128-31E7-4A53-8490-6E60A899EB99}"/>
              </a:ext>
            </a:extLst>
          </p:cNvPr>
          <p:cNvPicPr>
            <a:picLocks noChangeAspect="1"/>
          </p:cNvPicPr>
          <p:nvPr/>
        </p:nvPicPr>
        <p:blipFill rotWithShape="1">
          <a:blip r:embed="rId3"/>
          <a:srcRect t="10486"/>
          <a:stretch/>
        </p:blipFill>
        <p:spPr>
          <a:xfrm>
            <a:off x="3368841" y="2301622"/>
            <a:ext cx="5618761" cy="2757362"/>
          </a:xfrm>
          <a:prstGeom prst="rect">
            <a:avLst/>
          </a:prstGeom>
        </p:spPr>
      </p:pic>
      <p:sp>
        <p:nvSpPr>
          <p:cNvPr id="7"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1517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328B-F59A-459B-AB93-DD0B7A235C3B}"/>
              </a:ext>
            </a:extLst>
          </p:cNvPr>
          <p:cNvSpPr>
            <a:spLocks noGrp="1"/>
          </p:cNvSpPr>
          <p:nvPr>
            <p:ph type="title"/>
          </p:nvPr>
        </p:nvSpPr>
        <p:spPr>
          <a:xfrm>
            <a:off x="628650" y="818888"/>
            <a:ext cx="7886700" cy="1325563"/>
          </a:xfrm>
        </p:spPr>
        <p:txBody>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Moving Forward</a:t>
            </a:r>
          </a:p>
        </p:txBody>
      </p:sp>
      <p:sp>
        <p:nvSpPr>
          <p:cNvPr id="3" name="Content Placeholder 2">
            <a:extLst>
              <a:ext uri="{FF2B5EF4-FFF2-40B4-BE49-F238E27FC236}">
                <a16:creationId xmlns:a16="http://schemas.microsoft.com/office/drawing/2014/main" id="{22C10BE4-90FF-4A2D-BB7A-FDC56AD28146}"/>
              </a:ext>
            </a:extLst>
          </p:cNvPr>
          <p:cNvSpPr>
            <a:spLocks noGrp="1"/>
          </p:cNvSpPr>
          <p:nvPr>
            <p:ph idx="1"/>
          </p:nvPr>
        </p:nvSpPr>
        <p:spPr>
          <a:xfrm>
            <a:off x="462619" y="2217824"/>
            <a:ext cx="4287365" cy="3201234"/>
          </a:xfrm>
        </p:spPr>
        <p:txBody>
          <a:bodyPr>
            <a:normAutofit/>
          </a:bodyPr>
          <a:lstStyle/>
          <a:p>
            <a:r>
              <a:rPr lang="en-US" sz="2000" dirty="0">
                <a:latin typeface="Tahoma" panose="020B0604030504040204" pitchFamily="34" charset="0"/>
                <a:ea typeface="Tahoma" panose="020B0604030504040204" pitchFamily="34" charset="0"/>
                <a:cs typeface="Tahoma" panose="020B0604030504040204" pitchFamily="34" charset="0"/>
              </a:rPr>
              <a:t>Semi-automate with scripting</a:t>
            </a:r>
          </a:p>
          <a:p>
            <a:r>
              <a:rPr lang="en-US" sz="2000" dirty="0">
                <a:latin typeface="Tahoma" panose="020B0604030504040204" pitchFamily="34" charset="0"/>
                <a:ea typeface="Tahoma" panose="020B0604030504040204" pitchFamily="34" charset="0"/>
                <a:cs typeface="Tahoma" panose="020B0604030504040204" pitchFamily="34" charset="0"/>
              </a:rPr>
              <a:t>Develop models for different physiographic regions</a:t>
            </a:r>
          </a:p>
          <a:p>
            <a:r>
              <a:rPr lang="en-US" sz="2000" dirty="0">
                <a:latin typeface="Tahoma" panose="020B0604030504040204" pitchFamily="34" charset="0"/>
                <a:ea typeface="Tahoma" panose="020B0604030504040204" pitchFamily="34" charset="0"/>
                <a:cs typeface="Tahoma" panose="020B0604030504040204" pitchFamily="34" charset="0"/>
              </a:rPr>
              <a:t>Predict entire state</a:t>
            </a:r>
          </a:p>
          <a:p>
            <a:r>
              <a:rPr lang="en-US" sz="2000" dirty="0">
                <a:latin typeface="Tahoma" panose="020B0604030504040204" pitchFamily="34" charset="0"/>
                <a:ea typeface="Tahoma" panose="020B0604030504040204" pitchFamily="34" charset="0"/>
                <a:cs typeface="Tahoma" panose="020B0604030504040204" pitchFamily="34" charset="0"/>
              </a:rPr>
              <a:t>Further validate results</a:t>
            </a:r>
          </a:p>
        </p:txBody>
      </p:sp>
      <p:pic>
        <p:nvPicPr>
          <p:cNvPr id="4" name="Content Placeholder 4">
            <a:extLst>
              <a:ext uri="{FF2B5EF4-FFF2-40B4-BE49-F238E27FC236}">
                <a16:creationId xmlns:a16="http://schemas.microsoft.com/office/drawing/2014/main" id="{ECF8E688-CBCD-4AC7-8348-87F8FDFF5976}"/>
              </a:ext>
            </a:extLst>
          </p:cNvPr>
          <p:cNvPicPr>
            <a:picLocks noChangeAspect="1"/>
          </p:cNvPicPr>
          <p:nvPr/>
        </p:nvPicPr>
        <p:blipFill>
          <a:blip r:embed="rId2"/>
          <a:stretch>
            <a:fillRect/>
          </a:stretch>
        </p:blipFill>
        <p:spPr>
          <a:xfrm>
            <a:off x="4286176" y="2217824"/>
            <a:ext cx="4598542" cy="3554408"/>
          </a:xfrm>
          <a:prstGeom prst="rect">
            <a:avLst/>
          </a:prstGeom>
        </p:spPr>
      </p:pic>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16181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328B-F59A-459B-AB93-DD0B7A235C3B}"/>
              </a:ext>
            </a:extLst>
          </p:cNvPr>
          <p:cNvSpPr>
            <a:spLocks noGrp="1"/>
          </p:cNvSpPr>
          <p:nvPr>
            <p:ph type="title"/>
          </p:nvPr>
        </p:nvSpPr>
        <p:spPr>
          <a:xfrm>
            <a:off x="628650" y="818888"/>
            <a:ext cx="7886700" cy="1325563"/>
          </a:xfrm>
        </p:spPr>
        <p:txBody>
          <a:bodyPr/>
          <a:lstStyle/>
          <a:p>
            <a:r>
              <a:rPr lang="en-US" sz="2800" b="1" dirty="0" smtClean="0">
                <a:solidFill>
                  <a:srgbClr val="E38B4F"/>
                </a:solidFill>
                <a:latin typeface="Tahoma" panose="020B0604030504040204" pitchFamily="34" charset="0"/>
                <a:ea typeface="Tahoma" panose="020B0604030504040204" pitchFamily="34" charset="0"/>
                <a:cs typeface="Tahoma" panose="020B0604030504040204" pitchFamily="34" charset="0"/>
              </a:rPr>
              <a:t>Susceptibility and Hazard Assessment</a:t>
            </a:r>
            <a:endPar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2C10BE4-90FF-4A2D-BB7A-FDC56AD28146}"/>
              </a:ext>
            </a:extLst>
          </p:cNvPr>
          <p:cNvSpPr>
            <a:spLocks noGrp="1"/>
          </p:cNvSpPr>
          <p:nvPr>
            <p:ph idx="1"/>
          </p:nvPr>
        </p:nvSpPr>
        <p:spPr>
          <a:xfrm>
            <a:off x="462619" y="2217824"/>
            <a:ext cx="2823721" cy="3201234"/>
          </a:xfrm>
        </p:spPr>
        <p:txBody>
          <a:bodyPr>
            <a:normAutofi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Produce landslide susceptibility map by county</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Calculate at risk properties for each county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Susceptibility Prediction</a:t>
            </a:r>
          </a:p>
        </p:txBody>
      </p:sp>
      <p:pic>
        <p:nvPicPr>
          <p:cNvPr id="6" name="Picture 5"/>
          <p:cNvPicPr>
            <a:picLocks noChangeAspect="1"/>
          </p:cNvPicPr>
          <p:nvPr/>
        </p:nvPicPr>
        <p:blipFill>
          <a:blip r:embed="rId2"/>
          <a:stretch>
            <a:fillRect/>
          </a:stretch>
        </p:blipFill>
        <p:spPr>
          <a:xfrm>
            <a:off x="3148837" y="1993804"/>
            <a:ext cx="5680838" cy="3668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754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41419" y="6095920"/>
            <a:ext cx="7576516" cy="646331"/>
          </a:xfrm>
          <a:prstGeom prst="rect">
            <a:avLst/>
          </a:prstGeom>
        </p:spPr>
        <p:txBody>
          <a:bodyPr wrap="square">
            <a:spAutoFit/>
          </a:bodyPr>
          <a:lstStyle/>
          <a:p>
            <a:pPr algn="ctr"/>
            <a:r>
              <a:rPr lang="en-US" i="1" dirty="0" smtClean="0">
                <a:solidFill>
                  <a:schemeClr val="accent1">
                    <a:lumMod val="50000"/>
                  </a:schemeClr>
                </a:solidFill>
              </a:rPr>
              <a:t>Over 100,000 landslide incident point and polygon features have been inventoried into a digital geodatabase</a:t>
            </a:r>
            <a:endParaRPr lang="en-US"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41419" y="1440422"/>
            <a:ext cx="7524208" cy="4685895"/>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p:cNvSpPr/>
          <p:nvPr/>
        </p:nvSpPr>
        <p:spPr>
          <a:xfrm>
            <a:off x="1688123" y="942224"/>
            <a:ext cx="6791070" cy="461665"/>
          </a:xfrm>
          <a:prstGeom prst="rect">
            <a:avLst/>
          </a:prstGeom>
        </p:spPr>
        <p:txBody>
          <a:bodyPr wrap="square">
            <a:spAutoFit/>
          </a:bodyPr>
          <a:lstStyle/>
          <a:p>
            <a:r>
              <a:rPr lang="en-US" sz="2400" i="1" dirty="0" smtClean="0">
                <a:hlinkClick r:id="rId3"/>
              </a:rPr>
              <a:t>www.mapWV.gov/Landslide</a:t>
            </a:r>
            <a:r>
              <a:rPr lang="en-US" sz="2400" i="1" dirty="0" smtClean="0"/>
              <a:t> (in development)</a:t>
            </a:r>
            <a:endParaRPr lang="en-US" sz="2400" i="1" dirty="0"/>
          </a:p>
        </p:txBody>
      </p:sp>
    </p:spTree>
    <p:extLst>
      <p:ext uri="{BB962C8B-B14F-4D97-AF65-F5344CB8AC3E}">
        <p14:creationId xmlns:p14="http://schemas.microsoft.com/office/powerpoint/2010/main" val="3606526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791070" cy="461665"/>
          </a:xfrm>
          <a:prstGeom prst="rect">
            <a:avLst/>
          </a:prstGeom>
        </p:spPr>
        <p:txBody>
          <a:bodyPr wrap="square">
            <a:spAutoFit/>
          </a:bodyPr>
          <a:lstStyle/>
          <a:p>
            <a:r>
              <a:rPr lang="en-US" sz="2400" i="1" dirty="0" smtClean="0">
                <a:hlinkClick r:id="rId2"/>
              </a:rPr>
              <a:t>www.mapWV.gov/Landslide</a:t>
            </a:r>
            <a:r>
              <a:rPr lang="en-US" sz="2400" i="1" dirty="0" smtClean="0"/>
              <a:t> (in development)</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41419" y="6095920"/>
            <a:ext cx="7576516" cy="646331"/>
          </a:xfrm>
          <a:prstGeom prst="rect">
            <a:avLst/>
          </a:prstGeom>
        </p:spPr>
        <p:txBody>
          <a:bodyPr wrap="square">
            <a:spAutoFit/>
          </a:bodyPr>
          <a:lstStyle/>
          <a:p>
            <a:pPr algn="ctr"/>
            <a:r>
              <a:rPr lang="en-US" i="1" dirty="0" smtClean="0">
                <a:solidFill>
                  <a:schemeClr val="accent1">
                    <a:lumMod val="50000"/>
                  </a:schemeClr>
                </a:solidFill>
              </a:rPr>
              <a:t>Over 100,000 landslide incident point and polygon features have been inventories into a digital geodatabase</a:t>
            </a:r>
            <a:endParaRPr lang="en-US" i="1" dirty="0">
              <a:solidFill>
                <a:schemeClr val="accent1">
                  <a:lumMod val="50000"/>
                </a:schemeClr>
              </a:solidFill>
            </a:endParaRPr>
          </a:p>
        </p:txBody>
      </p:sp>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288" y="1431713"/>
            <a:ext cx="7474712" cy="3678899"/>
          </a:xfr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680" y="3638016"/>
            <a:ext cx="3407932" cy="198990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757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791070" cy="461665"/>
          </a:xfrm>
          <a:prstGeom prst="rect">
            <a:avLst/>
          </a:prstGeom>
        </p:spPr>
        <p:txBody>
          <a:bodyPr wrap="square">
            <a:spAutoFit/>
          </a:bodyPr>
          <a:lstStyle/>
          <a:p>
            <a:r>
              <a:rPr lang="en-US" sz="2400" i="1" dirty="0" smtClean="0">
                <a:hlinkClick r:id="rId2"/>
              </a:rPr>
              <a:t>www.mapWV.gov/Landslide</a:t>
            </a:r>
            <a:r>
              <a:rPr lang="en-US" sz="2400" i="1" dirty="0" smtClean="0"/>
              <a:t> (in development)</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148046" y="6095920"/>
            <a:ext cx="8551817" cy="646331"/>
          </a:xfrm>
          <a:prstGeom prst="rect">
            <a:avLst/>
          </a:prstGeom>
        </p:spPr>
        <p:txBody>
          <a:bodyPr wrap="square">
            <a:spAutoFit/>
          </a:bodyPr>
          <a:lstStyle/>
          <a:p>
            <a:pPr algn="ctr"/>
            <a:r>
              <a:rPr lang="en-US" i="1" dirty="0" smtClean="0"/>
              <a:t>5000-8000 </a:t>
            </a:r>
            <a:r>
              <a:rPr lang="en-US" i="1" dirty="0"/>
              <a:t>square meter range in total.  </a:t>
            </a:r>
            <a:r>
              <a:rPr lang="en-US" i="1" dirty="0" smtClean="0"/>
              <a:t>One </a:t>
            </a:r>
            <a:r>
              <a:rPr lang="en-US" i="1" dirty="0"/>
              <a:t>of the biggest observed </a:t>
            </a:r>
            <a:r>
              <a:rPr lang="en-US" i="1" dirty="0" smtClean="0"/>
              <a:t>in </a:t>
            </a:r>
            <a:r>
              <a:rPr lang="en-US" i="1" dirty="0"/>
              <a:t>the </a:t>
            </a:r>
            <a:r>
              <a:rPr lang="en-US" i="1" dirty="0" smtClean="0"/>
              <a:t>state</a:t>
            </a:r>
            <a:r>
              <a:rPr lang="en-US" dirty="0" smtClean="0"/>
              <a:t>. </a:t>
            </a:r>
            <a:r>
              <a:rPr lang="en-US" dirty="0" smtClean="0"/>
              <a:t>Feb 25, 2019</a:t>
            </a:r>
            <a:endParaRPr lang="en-US" i="1" dirty="0">
              <a:solidFill>
                <a:schemeClr val="accent1">
                  <a:lumMod val="50000"/>
                </a:schemeClr>
              </a:solidFill>
            </a:endParaRPr>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322218" y="1549939"/>
            <a:ext cx="6705599" cy="4528871"/>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hlinkClick r:id="rId4"/>
          </p:cNvPr>
          <p:cNvPicPr>
            <a:picLocks noChangeAspect="1"/>
          </p:cNvPicPr>
          <p:nvPr/>
        </p:nvPicPr>
        <p:blipFill>
          <a:blip r:embed="rId5"/>
          <a:stretch>
            <a:fillRect/>
          </a:stretch>
        </p:blipFill>
        <p:spPr>
          <a:xfrm>
            <a:off x="5594519" y="4086632"/>
            <a:ext cx="2772124" cy="209033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1249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245386" cy="461665"/>
          </a:xfrm>
          <a:prstGeom prst="rect">
            <a:avLst/>
          </a:prstGeom>
        </p:spPr>
        <p:txBody>
          <a:bodyPr wrap="square">
            <a:spAutoFit/>
          </a:bodyPr>
          <a:lstStyle/>
          <a:p>
            <a:r>
              <a:rPr lang="en-US" sz="2400" i="1" dirty="0" smtClean="0"/>
              <a:t>Cabell County buyout properties</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a:t>
            </a:r>
            <a:r>
              <a:rPr lang="en-US" dirty="0" smtClean="0">
                <a:solidFill>
                  <a:schemeClr val="bg1"/>
                </a:solidFill>
                <a:latin typeface="Arial" panose="020B0604020202020204" pitchFamily="34" charset="0"/>
                <a:cs typeface="Arial" panose="020B0604020202020204" pitchFamily="34" charset="0"/>
              </a:rPr>
              <a:t>Buyout properties</a:t>
            </a:r>
            <a:endParaRPr lang="en-US"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223701" y="1576486"/>
            <a:ext cx="7084624" cy="815967"/>
          </a:xfrm>
        </p:spPr>
        <p:txBody>
          <a:bodyPr>
            <a:normAutofit/>
          </a:bodyPr>
          <a:lstStyle/>
          <a:p>
            <a:r>
              <a:rPr lang="en-US" sz="1100" dirty="0" smtClean="0"/>
              <a:t>06-08-004A-0049-0004 - </a:t>
            </a:r>
            <a:r>
              <a:rPr lang="en-US" sz="1100" u="sng" dirty="0" smtClean="0">
                <a:hlinkClick r:id="rId2"/>
              </a:rPr>
              <a:t>https</a:t>
            </a:r>
            <a:r>
              <a:rPr lang="en-US" sz="1100" u="sng" dirty="0">
                <a:hlinkClick r:id="rId2"/>
              </a:rPr>
              <a:t>://www.mapwv.gov/flood/map/?wkid=102100&amp;x=-</a:t>
            </a:r>
            <a:r>
              <a:rPr lang="en-US" sz="1100" u="sng" dirty="0" smtClean="0">
                <a:hlinkClick r:id="rId2"/>
              </a:rPr>
              <a:t>9159293&amp;y=4632966&amp;l=11&amp;v=1</a:t>
            </a:r>
            <a:endParaRPr lang="en-US" sz="1100" u="sng" dirty="0" smtClean="0"/>
          </a:p>
          <a:p>
            <a:pPr marL="0" marR="0">
              <a:spcBef>
                <a:spcPts val="0"/>
              </a:spcBef>
              <a:spcAft>
                <a:spcPts val="0"/>
              </a:spcAft>
            </a:pPr>
            <a:r>
              <a:rPr lang="en-US" sz="1100" dirty="0" smtClean="0">
                <a:latin typeface="Times New Roman" panose="02020603050405020304" pitchFamily="18" charset="0"/>
                <a:ea typeface="Calibri" panose="020F0502020204030204" pitchFamily="34" charset="0"/>
              </a:rPr>
              <a:t>06-08-004A-0049-0007 - </a:t>
            </a:r>
            <a:r>
              <a:rPr lang="en-US" sz="1100" u="sng" dirty="0" smtClean="0">
                <a:solidFill>
                  <a:srgbClr val="0000FF"/>
                </a:solidFill>
                <a:latin typeface="Times New Roman" panose="02020603050405020304" pitchFamily="18" charset="0"/>
                <a:ea typeface="Calibri" panose="020F0502020204030204" pitchFamily="34" charset="0"/>
                <a:hlinkClick r:id="rId3"/>
              </a:rPr>
              <a:t>https</a:t>
            </a:r>
            <a:r>
              <a:rPr lang="en-US" sz="1100" u="sng" dirty="0">
                <a:solidFill>
                  <a:srgbClr val="0000FF"/>
                </a:solidFill>
                <a:latin typeface="Times New Roman" panose="02020603050405020304" pitchFamily="18" charset="0"/>
                <a:ea typeface="Calibri" panose="020F0502020204030204" pitchFamily="34" charset="0"/>
                <a:hlinkClick r:id="rId3"/>
              </a:rPr>
              <a:t>://www.mapwv.gov/flood/map/?wkid=102100&amp;x=-</a:t>
            </a:r>
            <a:r>
              <a:rPr lang="en-US" sz="1100" u="sng" dirty="0" smtClean="0">
                <a:solidFill>
                  <a:srgbClr val="0000FF"/>
                </a:solidFill>
                <a:latin typeface="Times New Roman" panose="02020603050405020304" pitchFamily="18" charset="0"/>
                <a:ea typeface="Calibri" panose="020F0502020204030204" pitchFamily="34" charset="0"/>
                <a:hlinkClick r:id="rId3"/>
              </a:rPr>
              <a:t>9159328&amp;y=4632979&amp;l=11&amp;v=1</a:t>
            </a:r>
            <a:endParaRPr lang="en-US" sz="1100" u="sng" dirty="0" smtClean="0">
              <a:solidFill>
                <a:srgbClr val="0000FF"/>
              </a:solidFill>
              <a:latin typeface="Times New Roman" panose="02020603050405020304" pitchFamily="18" charset="0"/>
              <a:ea typeface="Calibri" panose="020F0502020204030204" pitchFamily="34" charset="0"/>
            </a:endParaRPr>
          </a:p>
          <a:p>
            <a:pPr marL="0" marR="0">
              <a:spcBef>
                <a:spcPts val="0"/>
              </a:spcBef>
              <a:spcAft>
                <a:spcPts val="0"/>
              </a:spcAft>
            </a:pPr>
            <a:r>
              <a:rPr lang="en-US" sz="1100" dirty="0" smtClean="0">
                <a:latin typeface="Times New Roman" panose="02020603050405020304" pitchFamily="18" charset="0"/>
                <a:ea typeface="Calibri" panose="020F0502020204030204" pitchFamily="34" charset="0"/>
              </a:rPr>
              <a:t>06-08-004A-0049-0005 - </a:t>
            </a:r>
            <a:r>
              <a:rPr lang="en-US" sz="1100" u="sng" dirty="0" smtClean="0">
                <a:solidFill>
                  <a:srgbClr val="0000FF"/>
                </a:solidFill>
                <a:latin typeface="Times New Roman" panose="02020603050405020304" pitchFamily="18" charset="0"/>
                <a:ea typeface="Calibri" panose="020F0502020204030204" pitchFamily="34" charset="0"/>
                <a:hlinkClick r:id="rId4"/>
              </a:rPr>
              <a:t>https</a:t>
            </a:r>
            <a:r>
              <a:rPr lang="en-US" sz="1100" u="sng" dirty="0">
                <a:solidFill>
                  <a:srgbClr val="0000FF"/>
                </a:solidFill>
                <a:latin typeface="Times New Roman" panose="02020603050405020304" pitchFamily="18" charset="0"/>
                <a:ea typeface="Calibri" panose="020F0502020204030204" pitchFamily="34" charset="0"/>
                <a:hlinkClick r:id="rId4"/>
              </a:rPr>
              <a:t>://www.mapwv.gov/flood/map/?wkid=102100&amp;x=-9159374&amp;y=4633002&amp;l=11&amp;v=1</a:t>
            </a:r>
            <a:endParaRPr lang="en-US" sz="1100" dirty="0">
              <a:latin typeface="Times New Roman" panose="02020603050405020304" pitchFamily="18" charset="0"/>
              <a:ea typeface="Calibri" panose="020F0502020204030204" pitchFamily="34" charset="0"/>
            </a:endParaRPr>
          </a:p>
          <a:p>
            <a:pPr marL="0" marR="0">
              <a:spcBef>
                <a:spcPts val="0"/>
              </a:spcBef>
              <a:spcAft>
                <a:spcPts val="0"/>
              </a:spcAft>
            </a:pPr>
            <a:endParaRPr lang="en-US" sz="1100" dirty="0" smtClean="0">
              <a:latin typeface="Times New Roman" panose="02020603050405020304" pitchFamily="18" charset="0"/>
              <a:ea typeface="Calibri" panose="020F0502020204030204" pitchFamily="34" charset="0"/>
            </a:endParaRPr>
          </a:p>
          <a:p>
            <a:endParaRPr lang="en-US" sz="1100" u="sng" dirty="0" smtClean="0"/>
          </a:p>
          <a:p>
            <a:endParaRPr lang="en-US" sz="1100" dirty="0"/>
          </a:p>
        </p:txBody>
      </p:sp>
      <p:sp>
        <p:nvSpPr>
          <p:cNvPr id="16" name="TextBox 15"/>
          <p:cNvSpPr txBox="1"/>
          <p:nvPr/>
        </p:nvSpPr>
        <p:spPr>
          <a:xfrm>
            <a:off x="1597929" y="6173661"/>
            <a:ext cx="1622881" cy="276999"/>
          </a:xfrm>
          <a:prstGeom prst="rect">
            <a:avLst/>
          </a:prstGeom>
          <a:noFill/>
        </p:spPr>
        <p:txBody>
          <a:bodyPr wrap="square" rtlCol="0">
            <a:spAutoFit/>
          </a:bodyPr>
          <a:lstStyle/>
          <a:p>
            <a:r>
              <a:rPr lang="en-US" sz="1200" dirty="0">
                <a:hlinkClick r:id="rId5"/>
              </a:rPr>
              <a:t>https://arcg.is/1SW0Sn</a:t>
            </a:r>
            <a:endParaRPr lang="en-US" sz="1200" dirty="0"/>
          </a:p>
        </p:txBody>
      </p:sp>
      <p:pic>
        <p:nvPicPr>
          <p:cNvPr id="3" name="Picture 2"/>
          <p:cNvPicPr>
            <a:picLocks noChangeAspect="1"/>
          </p:cNvPicPr>
          <p:nvPr/>
        </p:nvPicPr>
        <p:blipFill>
          <a:blip r:embed="rId6"/>
          <a:stretch>
            <a:fillRect/>
          </a:stretch>
        </p:blipFill>
        <p:spPr>
          <a:xfrm>
            <a:off x="3326001" y="2100813"/>
            <a:ext cx="4887803" cy="4211347"/>
          </a:xfrm>
          <a:prstGeom prst="rect">
            <a:avLst/>
          </a:prstGeom>
        </p:spPr>
      </p:pic>
    </p:spTree>
    <p:extLst>
      <p:ext uri="{BB962C8B-B14F-4D97-AF65-F5344CB8AC3E}">
        <p14:creationId xmlns:p14="http://schemas.microsoft.com/office/powerpoint/2010/main" val="1452882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245386" cy="461665"/>
          </a:xfrm>
          <a:prstGeom prst="rect">
            <a:avLst/>
          </a:prstGeom>
        </p:spPr>
        <p:txBody>
          <a:bodyPr wrap="square">
            <a:spAutoFit/>
          </a:bodyPr>
          <a:lstStyle/>
          <a:p>
            <a:r>
              <a:rPr lang="en-US" sz="2400" i="1" dirty="0" smtClean="0"/>
              <a:t>Cabell County buyout properties</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a:t>
            </a:r>
            <a:r>
              <a:rPr lang="en-US" dirty="0" smtClean="0">
                <a:solidFill>
                  <a:schemeClr val="bg1"/>
                </a:solidFill>
                <a:latin typeface="Arial" panose="020B0604020202020204" pitchFamily="34" charset="0"/>
                <a:cs typeface="Arial" panose="020B0604020202020204" pitchFamily="34" charset="0"/>
              </a:rPr>
              <a:t>Buyout properties</a:t>
            </a:r>
            <a:endParaRPr lang="en-US"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313079" y="1385275"/>
            <a:ext cx="7084624" cy="815967"/>
          </a:xfrm>
        </p:spPr>
        <p:txBody>
          <a:bodyPr>
            <a:normAutofit/>
          </a:bodyPr>
          <a:lstStyle/>
          <a:p>
            <a:r>
              <a:rPr lang="en-US" sz="1100" dirty="0" smtClean="0"/>
              <a:t>06-08-004A-0049-0004 - </a:t>
            </a:r>
            <a:r>
              <a:rPr lang="en-US" sz="1100" u="sng" dirty="0" smtClean="0">
                <a:hlinkClick r:id="rId2"/>
              </a:rPr>
              <a:t>https</a:t>
            </a:r>
            <a:r>
              <a:rPr lang="en-US" sz="1100" u="sng" dirty="0">
                <a:hlinkClick r:id="rId2"/>
              </a:rPr>
              <a:t>://www.mapwv.gov/flood/map/?wkid=102100&amp;x=-</a:t>
            </a:r>
            <a:r>
              <a:rPr lang="en-US" sz="1100" u="sng" dirty="0" smtClean="0">
                <a:hlinkClick r:id="rId2"/>
              </a:rPr>
              <a:t>9159293&amp;y=4632966&amp;l=11&amp;v=1</a:t>
            </a:r>
            <a:endParaRPr lang="en-US" sz="1100" u="sng" dirty="0" smtClean="0"/>
          </a:p>
          <a:p>
            <a:pPr marL="0" marR="0">
              <a:spcBef>
                <a:spcPts val="0"/>
              </a:spcBef>
              <a:spcAft>
                <a:spcPts val="0"/>
              </a:spcAft>
            </a:pPr>
            <a:r>
              <a:rPr lang="en-US" sz="1100" dirty="0" smtClean="0">
                <a:latin typeface="Times New Roman" panose="02020603050405020304" pitchFamily="18" charset="0"/>
                <a:ea typeface="Calibri" panose="020F0502020204030204" pitchFamily="34" charset="0"/>
              </a:rPr>
              <a:t>06-08-004A-0049-0007 - </a:t>
            </a:r>
            <a:r>
              <a:rPr lang="en-US" sz="1100" u="sng" dirty="0" smtClean="0">
                <a:solidFill>
                  <a:srgbClr val="0000FF"/>
                </a:solidFill>
                <a:latin typeface="Times New Roman" panose="02020603050405020304" pitchFamily="18" charset="0"/>
                <a:ea typeface="Calibri" panose="020F0502020204030204" pitchFamily="34" charset="0"/>
                <a:hlinkClick r:id="rId3"/>
              </a:rPr>
              <a:t>https</a:t>
            </a:r>
            <a:r>
              <a:rPr lang="en-US" sz="1100" u="sng" dirty="0">
                <a:solidFill>
                  <a:srgbClr val="0000FF"/>
                </a:solidFill>
                <a:latin typeface="Times New Roman" panose="02020603050405020304" pitchFamily="18" charset="0"/>
                <a:ea typeface="Calibri" panose="020F0502020204030204" pitchFamily="34" charset="0"/>
                <a:hlinkClick r:id="rId3"/>
              </a:rPr>
              <a:t>://www.mapwv.gov/flood/map/?wkid=102100&amp;x=-</a:t>
            </a:r>
            <a:r>
              <a:rPr lang="en-US" sz="1100" u="sng" dirty="0" smtClean="0">
                <a:solidFill>
                  <a:srgbClr val="0000FF"/>
                </a:solidFill>
                <a:latin typeface="Times New Roman" panose="02020603050405020304" pitchFamily="18" charset="0"/>
                <a:ea typeface="Calibri" panose="020F0502020204030204" pitchFamily="34" charset="0"/>
                <a:hlinkClick r:id="rId3"/>
              </a:rPr>
              <a:t>9159328&amp;y=4632979&amp;l=11&amp;v=1</a:t>
            </a:r>
            <a:endParaRPr lang="en-US" sz="1100" u="sng" dirty="0" smtClean="0">
              <a:solidFill>
                <a:srgbClr val="0000FF"/>
              </a:solidFill>
              <a:latin typeface="Times New Roman" panose="02020603050405020304" pitchFamily="18" charset="0"/>
              <a:ea typeface="Calibri" panose="020F0502020204030204" pitchFamily="34" charset="0"/>
            </a:endParaRPr>
          </a:p>
          <a:p>
            <a:pPr marL="0" marR="0">
              <a:spcBef>
                <a:spcPts val="0"/>
              </a:spcBef>
              <a:spcAft>
                <a:spcPts val="0"/>
              </a:spcAft>
            </a:pPr>
            <a:r>
              <a:rPr lang="en-US" sz="1100" dirty="0" smtClean="0">
                <a:latin typeface="Times New Roman" panose="02020603050405020304" pitchFamily="18" charset="0"/>
                <a:ea typeface="Calibri" panose="020F0502020204030204" pitchFamily="34" charset="0"/>
              </a:rPr>
              <a:t>06-08-004A-0049-0005 - </a:t>
            </a:r>
            <a:r>
              <a:rPr lang="en-US" sz="1100" u="sng" dirty="0" smtClean="0">
                <a:solidFill>
                  <a:srgbClr val="0000FF"/>
                </a:solidFill>
                <a:latin typeface="Times New Roman" panose="02020603050405020304" pitchFamily="18" charset="0"/>
                <a:ea typeface="Calibri" panose="020F0502020204030204" pitchFamily="34" charset="0"/>
                <a:hlinkClick r:id="rId4"/>
              </a:rPr>
              <a:t>https</a:t>
            </a:r>
            <a:r>
              <a:rPr lang="en-US" sz="1100" u="sng" dirty="0">
                <a:solidFill>
                  <a:srgbClr val="0000FF"/>
                </a:solidFill>
                <a:latin typeface="Times New Roman" panose="02020603050405020304" pitchFamily="18" charset="0"/>
                <a:ea typeface="Calibri" panose="020F0502020204030204" pitchFamily="34" charset="0"/>
                <a:hlinkClick r:id="rId4"/>
              </a:rPr>
              <a:t>://www.mapwv.gov/flood/map/?wkid=102100&amp;x=-9159374&amp;y=4633002&amp;l=11&amp;v=1</a:t>
            </a:r>
            <a:endParaRPr lang="en-US" sz="1100" dirty="0">
              <a:latin typeface="Times New Roman" panose="02020603050405020304" pitchFamily="18" charset="0"/>
              <a:ea typeface="Calibri" panose="020F0502020204030204" pitchFamily="34" charset="0"/>
            </a:endParaRPr>
          </a:p>
          <a:p>
            <a:pPr marL="0" marR="0">
              <a:spcBef>
                <a:spcPts val="0"/>
              </a:spcBef>
              <a:spcAft>
                <a:spcPts val="0"/>
              </a:spcAft>
            </a:pPr>
            <a:endParaRPr lang="en-US" sz="1100" dirty="0" smtClean="0">
              <a:latin typeface="Times New Roman" panose="02020603050405020304" pitchFamily="18" charset="0"/>
              <a:ea typeface="Calibri" panose="020F0502020204030204" pitchFamily="34" charset="0"/>
            </a:endParaRPr>
          </a:p>
          <a:p>
            <a:endParaRPr lang="en-US" sz="1100" u="sng" dirty="0" smtClean="0"/>
          </a:p>
          <a:p>
            <a:endParaRPr lang="en-US" sz="1100" dirty="0"/>
          </a:p>
        </p:txBody>
      </p:sp>
      <p:sp>
        <p:nvSpPr>
          <p:cNvPr id="11" name="Content Placeholder 1"/>
          <p:cNvSpPr txBox="1">
            <a:spLocks/>
          </p:cNvSpPr>
          <p:nvPr/>
        </p:nvSpPr>
        <p:spPr>
          <a:xfrm>
            <a:off x="223701" y="2284748"/>
            <a:ext cx="2997109" cy="560603"/>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hlinkClick r:id="rId5"/>
              </a:rPr>
              <a:t>https://www.google.com/maps/@38.3778004,-82.279586,3a,75y,11.27h,89.43t/data=!3m6!1e1!3m4!1spOtoDUQ2dS6GV8gLGijnSA!2e0!7i3328!8i1664</a:t>
            </a:r>
            <a:r>
              <a:rPr lang="en-US" dirty="0"/>
              <a:t>  </a:t>
            </a:r>
            <a:endParaRPr lang="en-US" sz="2000" dirty="0" smtClean="0"/>
          </a:p>
        </p:txBody>
      </p:sp>
      <p:pic>
        <p:nvPicPr>
          <p:cNvPr id="4" name="Picture 3"/>
          <p:cNvPicPr>
            <a:picLocks noChangeAspect="1"/>
          </p:cNvPicPr>
          <p:nvPr/>
        </p:nvPicPr>
        <p:blipFill>
          <a:blip r:embed="rId6"/>
          <a:stretch>
            <a:fillRect/>
          </a:stretch>
        </p:blipFill>
        <p:spPr>
          <a:xfrm>
            <a:off x="3220810" y="2101645"/>
            <a:ext cx="5653829" cy="4209777"/>
          </a:xfrm>
          <a:prstGeom prst="rect">
            <a:avLst/>
          </a:prstGeom>
        </p:spPr>
      </p:pic>
    </p:spTree>
    <p:extLst>
      <p:ext uri="{BB962C8B-B14F-4D97-AF65-F5344CB8AC3E}">
        <p14:creationId xmlns:p14="http://schemas.microsoft.com/office/powerpoint/2010/main" val="116252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245386" cy="461665"/>
          </a:xfrm>
          <a:prstGeom prst="rect">
            <a:avLst/>
          </a:prstGeom>
        </p:spPr>
        <p:txBody>
          <a:bodyPr wrap="square">
            <a:spAutoFit/>
          </a:bodyPr>
          <a:lstStyle/>
          <a:p>
            <a:r>
              <a:rPr lang="en-US" sz="2400" i="1" dirty="0" smtClean="0"/>
              <a:t>Two </a:t>
            </a:r>
            <a:r>
              <a:rPr lang="en-US" sz="2400" i="1" dirty="0" err="1" smtClean="0"/>
              <a:t>StoryMaps</a:t>
            </a:r>
            <a:r>
              <a:rPr lang="en-US" sz="2400" i="1" dirty="0" smtClean="0"/>
              <a:t> In Development</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a:t>
            </a:r>
            <a:r>
              <a:rPr lang="en-US" dirty="0" smtClean="0">
                <a:solidFill>
                  <a:schemeClr val="bg1"/>
                </a:solidFill>
                <a:latin typeface="Arial" panose="020B0604020202020204" pitchFamily="34" charset="0"/>
                <a:cs typeface="Arial" panose="020B0604020202020204" pitchFamily="34" charset="0"/>
              </a:rPr>
              <a:t>Outreach Material</a:t>
            </a:r>
            <a:endParaRPr lang="en-US"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223701" y="1576486"/>
            <a:ext cx="3181351" cy="1683929"/>
          </a:xfrm>
        </p:spPr>
        <p:txBody>
          <a:bodyPr>
            <a:normAutofit/>
          </a:bodyPr>
          <a:lstStyle/>
          <a:p>
            <a:pPr marL="457200" lvl="1" indent="0">
              <a:buNone/>
            </a:pPr>
            <a:r>
              <a:rPr lang="en-US" sz="1800" dirty="0" smtClean="0"/>
              <a:t>West Virginia Landslides and Slide-Prone Areas, WVGES 1976</a:t>
            </a:r>
            <a:endParaRPr lang="en-US" sz="1800" dirty="0"/>
          </a:p>
        </p:txBody>
      </p:sp>
      <p:sp>
        <p:nvSpPr>
          <p:cNvPr id="11" name="Content Placeholder 1"/>
          <p:cNvSpPr txBox="1">
            <a:spLocks/>
          </p:cNvSpPr>
          <p:nvPr/>
        </p:nvSpPr>
        <p:spPr>
          <a:xfrm>
            <a:off x="223701" y="4411991"/>
            <a:ext cx="2997109" cy="5606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Causes of Landslides in Mountain State, West Virginia</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810" y="1619225"/>
            <a:ext cx="4450376" cy="2254177"/>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1368902" y="3465387"/>
            <a:ext cx="1851908" cy="307777"/>
          </a:xfrm>
          <a:prstGeom prst="rect">
            <a:avLst/>
          </a:prstGeom>
          <a:noFill/>
        </p:spPr>
        <p:txBody>
          <a:bodyPr wrap="square" rtlCol="0">
            <a:spAutoFit/>
          </a:bodyPr>
          <a:lstStyle/>
          <a:p>
            <a:r>
              <a:rPr lang="en-US" sz="1400" dirty="0">
                <a:hlinkClick r:id="rId3"/>
              </a:rPr>
              <a:t>https://arcg.is/1KDnvq</a:t>
            </a:r>
            <a:endParaRPr lang="en-US" sz="14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810" y="4182207"/>
            <a:ext cx="4450376" cy="2268453"/>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1597929" y="6173661"/>
            <a:ext cx="1622881" cy="276999"/>
          </a:xfrm>
          <a:prstGeom prst="rect">
            <a:avLst/>
          </a:prstGeom>
          <a:noFill/>
        </p:spPr>
        <p:txBody>
          <a:bodyPr wrap="square" rtlCol="0">
            <a:spAutoFit/>
          </a:bodyPr>
          <a:lstStyle/>
          <a:p>
            <a:r>
              <a:rPr lang="en-US" sz="1200" dirty="0">
                <a:hlinkClick r:id="rId5"/>
              </a:rPr>
              <a:t>https://arcg.is/1SW0Sn</a:t>
            </a:r>
            <a:endParaRPr lang="en-US" sz="1200" dirty="0"/>
          </a:p>
        </p:txBody>
      </p:sp>
    </p:spTree>
    <p:extLst>
      <p:ext uri="{BB962C8B-B14F-4D97-AF65-F5344CB8AC3E}">
        <p14:creationId xmlns:p14="http://schemas.microsoft.com/office/powerpoint/2010/main" val="2952154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Mitigation Approaches</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613112" y="1372620"/>
            <a:ext cx="8112214" cy="5355312"/>
          </a:xfrm>
          <a:prstGeom prst="rect">
            <a:avLst/>
          </a:prstGeom>
        </p:spPr>
        <p:txBody>
          <a:bodyPr wrap="square">
            <a:spAutoFit/>
          </a:bodyPr>
          <a:lstStyle/>
          <a:p>
            <a:pPr marL="285750" indent="-285750">
              <a:buFont typeface="Arial" panose="020B0604020202020204" pitchFamily="34" charset="0"/>
              <a:buChar char="•"/>
            </a:pPr>
            <a:r>
              <a:rPr lang="en-US" dirty="0" smtClean="0"/>
              <a:t>Landslide is classed as sever hazard</a:t>
            </a:r>
          </a:p>
          <a:p>
            <a:pPr marL="285750" indent="-285750">
              <a:buFont typeface="Arial" panose="020B0604020202020204" pitchFamily="34" charset="0"/>
              <a:buChar char="•"/>
            </a:pPr>
            <a:r>
              <a:rPr lang="en-US" b="1" dirty="0" smtClean="0"/>
              <a:t>Two mitigation approaches</a:t>
            </a:r>
          </a:p>
          <a:p>
            <a:pPr marL="800100" lvl="1" indent="-342900">
              <a:buFont typeface="+mj-lt"/>
              <a:buAutoNum type="arabicPeriod"/>
            </a:pPr>
            <a:r>
              <a:rPr lang="en-US" b="1" dirty="0" smtClean="0"/>
              <a:t>Emergency Management and Response</a:t>
            </a:r>
          </a:p>
          <a:p>
            <a:pPr marL="1257300" lvl="2" indent="-342900">
              <a:buFont typeface="+mj-lt"/>
              <a:buAutoNum type="arabicPeriod"/>
            </a:pPr>
            <a:r>
              <a:rPr lang="en-US" dirty="0" smtClean="0"/>
              <a:t>Emergency Management</a:t>
            </a:r>
          </a:p>
          <a:p>
            <a:pPr marL="1714500" lvl="3" indent="-342900">
              <a:buFont typeface="+mj-lt"/>
              <a:buAutoNum type="arabicPeriod"/>
            </a:pPr>
            <a:r>
              <a:rPr lang="en-US" dirty="0"/>
              <a:t>Anticipation</a:t>
            </a:r>
          </a:p>
          <a:p>
            <a:pPr marL="1714500" lvl="3" indent="-342900">
              <a:buFont typeface="+mj-lt"/>
              <a:buAutoNum type="arabicPeriod"/>
            </a:pPr>
            <a:r>
              <a:rPr lang="en-US" dirty="0"/>
              <a:t>Prediction</a:t>
            </a:r>
          </a:p>
          <a:p>
            <a:pPr marL="1714500" lvl="3" indent="-342900">
              <a:buFont typeface="+mj-lt"/>
              <a:buAutoNum type="arabicPeriod"/>
            </a:pPr>
            <a:r>
              <a:rPr lang="en-US" dirty="0"/>
              <a:t>Issuance of warnings of impending occurrence of life- and property-threatening landslides</a:t>
            </a:r>
          </a:p>
          <a:p>
            <a:pPr marL="1257300" lvl="2" indent="-342900">
              <a:buFont typeface="+mj-lt"/>
              <a:buAutoNum type="arabicPeriod"/>
            </a:pPr>
            <a:r>
              <a:rPr lang="en-US" dirty="0" smtClean="0"/>
              <a:t>Response</a:t>
            </a:r>
          </a:p>
          <a:p>
            <a:pPr marL="1714500" lvl="3" indent="-342900">
              <a:buFont typeface="+mj-lt"/>
              <a:buAutoNum type="arabicPeriod"/>
            </a:pPr>
            <a:r>
              <a:rPr lang="en-US" dirty="0" smtClean="0"/>
              <a:t>Identification of landslide-prone areas</a:t>
            </a:r>
          </a:p>
          <a:p>
            <a:pPr marL="1714500" lvl="3" indent="-342900">
              <a:buFont typeface="+mj-lt"/>
              <a:buAutoNum type="arabicPeriod"/>
            </a:pPr>
            <a:r>
              <a:rPr lang="en-US" dirty="0" smtClean="0"/>
              <a:t>Planning, training and other preparatory measures to ensure effective warning and response</a:t>
            </a:r>
          </a:p>
          <a:p>
            <a:pPr marL="1714500" lvl="3" indent="-342900">
              <a:buFont typeface="+mj-lt"/>
              <a:buAutoNum type="arabicPeriod"/>
            </a:pPr>
            <a:endParaRPr lang="en-US" dirty="0" smtClean="0"/>
          </a:p>
          <a:p>
            <a:pPr marL="800100" lvl="1" indent="-342900">
              <a:buFont typeface="+mj-lt"/>
              <a:buAutoNum type="arabicPeriod"/>
            </a:pPr>
            <a:r>
              <a:rPr lang="en-US" b="1" dirty="0" smtClean="0"/>
              <a:t>Long Term Hazard Reduction</a:t>
            </a:r>
          </a:p>
          <a:p>
            <a:pPr marL="1257300" lvl="2" indent="-342900">
              <a:buFont typeface="+mj-lt"/>
              <a:buAutoNum type="arabicPeriod"/>
            </a:pPr>
            <a:r>
              <a:rPr lang="en-US" dirty="0" smtClean="0"/>
              <a:t>Focus on reducing frequency of landslides</a:t>
            </a:r>
          </a:p>
          <a:p>
            <a:pPr marL="1257300" lvl="2" indent="-342900">
              <a:buFont typeface="+mj-lt"/>
              <a:buAutoNum type="arabicPeriod"/>
            </a:pPr>
            <a:r>
              <a:rPr lang="en-US" dirty="0" smtClean="0"/>
              <a:t>Reducing the likelihood of slide causing damage</a:t>
            </a:r>
          </a:p>
          <a:p>
            <a:pPr marL="1257300" lvl="2" indent="-342900">
              <a:buFont typeface="+mj-lt"/>
              <a:buAutoNum type="arabicPeriod"/>
            </a:pPr>
            <a:r>
              <a:rPr lang="en-US" dirty="0" smtClean="0"/>
              <a:t>Minimizing damage when slides do occur</a:t>
            </a:r>
          </a:p>
          <a:p>
            <a:endParaRPr lang="en-US" b="1" dirty="0" smtClean="0">
              <a:solidFill>
                <a:schemeClr val="tx1">
                  <a:lumMod val="95000"/>
                  <a:lumOff val="5000"/>
                </a:schemeClr>
              </a:solidFill>
            </a:endParaRPr>
          </a:p>
          <a:p>
            <a:r>
              <a:rPr lang="en-US" sz="1050" dirty="0">
                <a:hlinkClick r:id="rId2"/>
              </a:rPr>
              <a:t>https://</a:t>
            </a:r>
            <a:r>
              <a:rPr lang="en-US" sz="1050" dirty="0" smtClean="0">
                <a:hlinkClick r:id="rId2"/>
              </a:rPr>
              <a:t>www.fema.gov/media-library/assets/documents/7251</a:t>
            </a:r>
            <a:endParaRPr lang="en-US" sz="1050" dirty="0"/>
          </a:p>
        </p:txBody>
      </p:sp>
    </p:spTree>
    <p:extLst>
      <p:ext uri="{BB962C8B-B14F-4D97-AF65-F5344CB8AC3E}">
        <p14:creationId xmlns:p14="http://schemas.microsoft.com/office/powerpoint/2010/main" val="390930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HMGP Landslide Tasks</a:t>
            </a:r>
            <a:endParaRPr lang="en-US" sz="3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07981" y="1384450"/>
            <a:ext cx="6585893" cy="5332523"/>
          </a:xfrm>
          <a:prstGeom prst="rect">
            <a:avLst/>
          </a:prstGeom>
        </p:spPr>
      </p:pic>
      <p:sp>
        <p:nvSpPr>
          <p:cNvPr id="7" name="TextBox 6"/>
          <p:cNvSpPr txBox="1"/>
          <p:nvPr/>
        </p:nvSpPr>
        <p:spPr>
          <a:xfrm>
            <a:off x="2511764" y="964759"/>
            <a:ext cx="4716603" cy="369332"/>
          </a:xfrm>
          <a:prstGeom prst="rect">
            <a:avLst/>
          </a:prstGeom>
          <a:noFill/>
        </p:spPr>
        <p:txBody>
          <a:bodyPr wrap="square" rtlCol="0">
            <a:spAutoFit/>
          </a:bodyPr>
          <a:lstStyle/>
          <a:p>
            <a:r>
              <a:rPr lang="en-US" i="1" dirty="0" smtClean="0">
                <a:solidFill>
                  <a:schemeClr val="accent1">
                    <a:lumMod val="50000"/>
                  </a:schemeClr>
                </a:solidFill>
              </a:rPr>
              <a:t>Five Major Landslide Goals and Deliverables</a:t>
            </a:r>
            <a:endParaRPr lang="en-US" i="1" dirty="0">
              <a:solidFill>
                <a:schemeClr val="accent1">
                  <a:lumMod val="50000"/>
                </a:schemeClr>
              </a:solidFill>
            </a:endParaRPr>
          </a:p>
        </p:txBody>
      </p:sp>
    </p:spTree>
    <p:extLst>
      <p:ext uri="{BB962C8B-B14F-4D97-AF65-F5344CB8AC3E}">
        <p14:creationId xmlns:p14="http://schemas.microsoft.com/office/powerpoint/2010/main" val="1599643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Mitigation Approaches</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92487" y="1812632"/>
            <a:ext cx="8112214" cy="2585323"/>
          </a:xfrm>
          <a:prstGeom prst="rect">
            <a:avLst/>
          </a:prstGeom>
        </p:spPr>
        <p:txBody>
          <a:bodyPr wrap="square">
            <a:spAutoFit/>
          </a:bodyPr>
          <a:lstStyle/>
          <a:p>
            <a:pPr marL="285750" indent="-285750">
              <a:buFont typeface="Arial" panose="020B0604020202020204" pitchFamily="34" charset="0"/>
              <a:buChar char="•"/>
            </a:pPr>
            <a:r>
              <a:rPr lang="en-US" b="1" dirty="0" smtClean="0"/>
              <a:t>Landslide losses can be reduced </a:t>
            </a:r>
            <a:r>
              <a:rPr lang="en-US" dirty="0" smtClean="0"/>
              <a:t>in two ways</a:t>
            </a:r>
          </a:p>
          <a:p>
            <a:pPr marL="800100" lvl="1" indent="-342900">
              <a:buFont typeface="+mj-lt"/>
              <a:buAutoNum type="arabicPeriod"/>
            </a:pPr>
            <a:r>
              <a:rPr lang="en-US" b="1" dirty="0" smtClean="0"/>
              <a:t>Reduce the occurrence </a:t>
            </a:r>
            <a:r>
              <a:rPr lang="en-US" dirty="0" smtClean="0"/>
              <a:t>by requiring</a:t>
            </a:r>
          </a:p>
          <a:p>
            <a:pPr marL="1257300" lvl="2" indent="-342900">
              <a:buFont typeface="+mj-lt"/>
              <a:buAutoNum type="arabicPeriod"/>
            </a:pPr>
            <a:r>
              <a:rPr lang="en-US" dirty="0" smtClean="0"/>
              <a:t>Excavation, grading, landscaping and construction do NOT contribute to slope instability</a:t>
            </a:r>
          </a:p>
          <a:p>
            <a:pPr marL="1714500" lvl="3" indent="-342900">
              <a:buFont typeface="+mj-lt"/>
              <a:buAutoNum type="arabicPeriod"/>
            </a:pPr>
            <a:endParaRPr lang="en-US" dirty="0" smtClean="0"/>
          </a:p>
          <a:p>
            <a:pPr marL="800100" lvl="1" indent="-342900">
              <a:buFont typeface="+mj-lt"/>
              <a:buAutoNum type="arabicPeriod"/>
            </a:pPr>
            <a:r>
              <a:rPr lang="en-US" b="1" dirty="0" smtClean="0"/>
              <a:t>Minimize damage </a:t>
            </a:r>
            <a:r>
              <a:rPr lang="en-US" dirty="0" smtClean="0"/>
              <a:t>when landslide do occur by</a:t>
            </a:r>
          </a:p>
          <a:p>
            <a:pPr marL="1257300" lvl="2" indent="-342900">
              <a:buFont typeface="+mj-lt"/>
              <a:buAutoNum type="arabicPeriod"/>
            </a:pPr>
            <a:r>
              <a:rPr lang="en-US" dirty="0" smtClean="0"/>
              <a:t>Restricting development in landslide prone terrain</a:t>
            </a:r>
          </a:p>
          <a:p>
            <a:pPr marL="1257300" lvl="2" indent="-342900">
              <a:buFont typeface="+mj-lt"/>
              <a:buAutoNum type="arabicPeriod"/>
            </a:pPr>
            <a:r>
              <a:rPr lang="en-US" dirty="0" smtClean="0"/>
              <a:t>By protecting building and other structure from landslide damage</a:t>
            </a:r>
          </a:p>
          <a:p>
            <a:pPr marL="285750" indent="-285750">
              <a:buFont typeface="Arial" panose="020B0604020202020204" pitchFamily="34" charset="0"/>
              <a:buChar char="•"/>
            </a:pPr>
            <a:endParaRPr lang="en-US" b="1" dirty="0" smtClean="0">
              <a:solidFill>
                <a:schemeClr val="tx1">
                  <a:lumMod val="95000"/>
                  <a:lumOff val="5000"/>
                </a:schemeClr>
              </a:solidFill>
            </a:endParaRPr>
          </a:p>
        </p:txBody>
      </p:sp>
    </p:spTree>
    <p:extLst>
      <p:ext uri="{BB962C8B-B14F-4D97-AF65-F5344CB8AC3E}">
        <p14:creationId xmlns:p14="http://schemas.microsoft.com/office/powerpoint/2010/main" val="15810618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Outreach: Landslide Remediation</a:t>
            </a: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628650" y="1224733"/>
            <a:ext cx="7886700" cy="4351338"/>
          </a:xfrm>
        </p:spPr>
        <p:txBody>
          <a:bodyPr/>
          <a:lstStyle/>
          <a:p>
            <a:pPr lvl="2"/>
            <a:endParaRPr lang="en-US" dirty="0" smtClean="0"/>
          </a:p>
          <a:p>
            <a:pPr lvl="2"/>
            <a:endParaRPr lang="en-US" dirty="0" smtClean="0"/>
          </a:p>
          <a:p>
            <a:pPr lvl="1"/>
            <a:endParaRPr lang="en-US" dirty="0"/>
          </a:p>
        </p:txBody>
      </p:sp>
      <p:pic>
        <p:nvPicPr>
          <p:cNvPr id="2" name="Picture 1"/>
          <p:cNvPicPr>
            <a:picLocks noChangeAspect="1"/>
          </p:cNvPicPr>
          <p:nvPr/>
        </p:nvPicPr>
        <p:blipFill>
          <a:blip r:embed="rId3"/>
          <a:stretch>
            <a:fillRect/>
          </a:stretch>
        </p:blipFill>
        <p:spPr>
          <a:xfrm>
            <a:off x="405726" y="1196065"/>
            <a:ext cx="3153804" cy="3238625"/>
          </a:xfrm>
          <a:prstGeom prst="rect">
            <a:avLst/>
          </a:prstGeom>
          <a:ln w="28575">
            <a:solidFill>
              <a:schemeClr val="accent1">
                <a:lumMod val="50000"/>
              </a:schemeClr>
            </a:solidFill>
          </a:ln>
        </p:spPr>
      </p:pic>
      <p:pic>
        <p:nvPicPr>
          <p:cNvPr id="3" name="Picture 2"/>
          <p:cNvPicPr>
            <a:picLocks noChangeAspect="1"/>
          </p:cNvPicPr>
          <p:nvPr/>
        </p:nvPicPr>
        <p:blipFill rotWithShape="1">
          <a:blip r:embed="rId4"/>
          <a:srcRect l="370" t="962" r="582" b="1138"/>
          <a:stretch/>
        </p:blipFill>
        <p:spPr>
          <a:xfrm>
            <a:off x="3885783" y="1196065"/>
            <a:ext cx="4916032" cy="2335795"/>
          </a:xfrm>
          <a:prstGeom prst="rect">
            <a:avLst/>
          </a:prstGeom>
          <a:ln w="28575">
            <a:solidFill>
              <a:schemeClr val="accent1">
                <a:lumMod val="50000"/>
              </a:schemeClr>
            </a:solidFill>
          </a:ln>
        </p:spPr>
      </p:pic>
      <p:sp>
        <p:nvSpPr>
          <p:cNvPr id="9" name="TextBox 8"/>
          <p:cNvSpPr txBox="1"/>
          <p:nvPr/>
        </p:nvSpPr>
        <p:spPr>
          <a:xfrm>
            <a:off x="3308299" y="1142238"/>
            <a:ext cx="334709" cy="246221"/>
          </a:xfrm>
          <a:prstGeom prst="rect">
            <a:avLst/>
          </a:prstGeom>
          <a:noFill/>
        </p:spPr>
        <p:txBody>
          <a:bodyPr wrap="square" rtlCol="0">
            <a:spAutoFit/>
          </a:bodyPr>
          <a:lstStyle/>
          <a:p>
            <a:r>
              <a:rPr lang="en-US" sz="10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en-US"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802305" y="1161514"/>
            <a:ext cx="334709" cy="246221"/>
          </a:xfrm>
          <a:prstGeom prst="rect">
            <a:avLst/>
          </a:prstGeom>
          <a:noFill/>
        </p:spPr>
        <p:txBody>
          <a:bodyPr wrap="square" rtlCol="0">
            <a:spAutoFit/>
          </a:bodyPr>
          <a:lstStyle/>
          <a:p>
            <a:r>
              <a:rPr lang="en-US" sz="1000" dirty="0" smtClean="0">
                <a:solidFill>
                  <a:schemeClr val="accent1">
                    <a:lumMod val="50000"/>
                  </a:schemeClr>
                </a:solidFill>
                <a:latin typeface="Times New Roman" panose="02020603050405020304" pitchFamily="18" charset="0"/>
                <a:cs typeface="Times New Roman" panose="02020603050405020304" pitchFamily="18" charset="0"/>
              </a:rPr>
              <a:t>(2)</a:t>
            </a:r>
            <a:endParaRPr lang="en-US" sz="10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405726" y="4677265"/>
            <a:ext cx="3153804" cy="1924050"/>
          </a:xfrm>
          <a:prstGeom prst="rect">
            <a:avLst/>
          </a:prstGeom>
          <a:ln w="28575">
            <a:solidFill>
              <a:schemeClr val="accent1">
                <a:lumMod val="50000"/>
              </a:schemeClr>
            </a:solidFill>
          </a:ln>
        </p:spPr>
      </p:pic>
      <p:sp>
        <p:nvSpPr>
          <p:cNvPr id="12" name="TextBox 11"/>
          <p:cNvSpPr txBox="1"/>
          <p:nvPr/>
        </p:nvSpPr>
        <p:spPr>
          <a:xfrm>
            <a:off x="3308299" y="4621911"/>
            <a:ext cx="334709" cy="246221"/>
          </a:xfrm>
          <a:prstGeom prst="rect">
            <a:avLst/>
          </a:prstGeom>
          <a:noFill/>
        </p:spPr>
        <p:txBody>
          <a:bodyPr wrap="square" rtlCol="0">
            <a:spAutoFit/>
          </a:bodyPr>
          <a:lstStyle/>
          <a:p>
            <a:r>
              <a:rPr lang="en-US" sz="100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en-US" sz="10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3885783" y="3771866"/>
            <a:ext cx="4916032" cy="1946310"/>
          </a:xfrm>
          <a:prstGeom prst="rect">
            <a:avLst/>
          </a:prstGeom>
          <a:ln w="28575">
            <a:solidFill>
              <a:schemeClr val="accent1">
                <a:lumMod val="50000"/>
              </a:schemeClr>
            </a:solidFill>
          </a:ln>
        </p:spPr>
      </p:pic>
      <p:sp>
        <p:nvSpPr>
          <p:cNvPr id="14" name="TextBox 13"/>
          <p:cNvSpPr txBox="1"/>
          <p:nvPr/>
        </p:nvSpPr>
        <p:spPr>
          <a:xfrm>
            <a:off x="8515350" y="3771866"/>
            <a:ext cx="334709" cy="246221"/>
          </a:xfrm>
          <a:prstGeom prst="rect">
            <a:avLst/>
          </a:prstGeom>
          <a:noFill/>
        </p:spPr>
        <p:txBody>
          <a:bodyPr wrap="square" rtlCol="0">
            <a:spAutoFit/>
          </a:bodyPr>
          <a:lstStyle/>
          <a:p>
            <a:r>
              <a:rPr lang="en-US" sz="1000" dirty="0" smtClean="0">
                <a:solidFill>
                  <a:schemeClr val="accent1">
                    <a:lumMod val="50000"/>
                  </a:schemeClr>
                </a:solidFill>
                <a:latin typeface="Times New Roman" panose="02020603050405020304" pitchFamily="18" charset="0"/>
                <a:cs typeface="Times New Roman" panose="02020603050405020304" pitchFamily="18" charset="0"/>
              </a:rPr>
              <a:t>(4)</a:t>
            </a:r>
            <a:endParaRPr lang="en-US"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751328" y="5825950"/>
            <a:ext cx="5184941" cy="646331"/>
          </a:xfrm>
          <a:prstGeom prst="rect">
            <a:avLst/>
          </a:prstGeom>
          <a:noFill/>
        </p:spPr>
        <p:txBody>
          <a:bodyPr wrap="square" rtlCol="0">
            <a:spAutoFit/>
          </a:bodyPr>
          <a:lstStyle/>
          <a:p>
            <a:r>
              <a:rPr lang="en-US" sz="900" dirty="0" smtClean="0">
                <a:solidFill>
                  <a:schemeClr val="bg1">
                    <a:lumMod val="50000"/>
                  </a:schemeClr>
                </a:solidFill>
                <a:latin typeface="Times New Roman" panose="02020603050405020304" pitchFamily="18" charset="0"/>
                <a:cs typeface="Times New Roman" panose="02020603050405020304" pitchFamily="18" charset="0"/>
              </a:rPr>
              <a:t>(1) https://files.dnr.state.mn.us/waters/watermgmt_section/shoreland/landslide-mitigation.pdf</a:t>
            </a:r>
          </a:p>
          <a:p>
            <a:r>
              <a:rPr lang="en-US" sz="900" dirty="0" smtClean="0">
                <a:solidFill>
                  <a:schemeClr val="bg1">
                    <a:lumMod val="50000"/>
                  </a:schemeClr>
                </a:solidFill>
                <a:latin typeface="Times New Roman" panose="02020603050405020304" pitchFamily="18" charset="0"/>
                <a:cs typeface="Times New Roman" panose="02020603050405020304" pitchFamily="18" charset="0"/>
              </a:rPr>
              <a:t>(2) </a:t>
            </a:r>
            <a:r>
              <a:rPr lang="en-US" sz="900" dirty="0" err="1" smtClean="0">
                <a:solidFill>
                  <a:schemeClr val="bg1">
                    <a:lumMod val="50000"/>
                  </a:schemeClr>
                </a:solidFill>
                <a:latin typeface="Times New Roman" panose="02020603050405020304" pitchFamily="18" charset="0"/>
                <a:cs typeface="Times New Roman" panose="02020603050405020304" pitchFamily="18" charset="0"/>
              </a:rPr>
              <a:t>SafeLand</a:t>
            </a:r>
            <a:r>
              <a:rPr lang="en-US" sz="900" dirty="0" smtClean="0">
                <a:solidFill>
                  <a:schemeClr val="bg1">
                    <a:lumMod val="50000"/>
                  </a:schemeClr>
                </a:solidFill>
                <a:latin typeface="Times New Roman" panose="02020603050405020304" pitchFamily="18" charset="0"/>
                <a:cs typeface="Times New Roman" panose="02020603050405020304" pitchFamily="18" charset="0"/>
              </a:rPr>
              <a:t> Grant Agreement No.: 226479 (2011); Toolbox of landslide mitigation measures</a:t>
            </a:r>
          </a:p>
          <a:p>
            <a:r>
              <a:rPr lang="en-US" sz="900" dirty="0" smtClean="0">
                <a:solidFill>
                  <a:schemeClr val="bg1">
                    <a:lumMod val="50000"/>
                  </a:schemeClr>
                </a:solidFill>
                <a:latin typeface="Times New Roman" panose="02020603050405020304" pitchFamily="18" charset="0"/>
                <a:cs typeface="Times New Roman" panose="02020603050405020304" pitchFamily="18" charset="0"/>
              </a:rPr>
              <a:t>(3) https://www.fema.gov/media-library-data/20130726-1440-20490-1637/fema_182.pdf</a:t>
            </a:r>
          </a:p>
          <a:p>
            <a:r>
              <a:rPr lang="en-US" sz="900" dirty="0" smtClean="0">
                <a:solidFill>
                  <a:schemeClr val="bg1">
                    <a:lumMod val="50000"/>
                  </a:schemeClr>
                </a:solidFill>
                <a:latin typeface="Times New Roman" panose="02020603050405020304" pitchFamily="18" charset="0"/>
                <a:cs typeface="Times New Roman" panose="02020603050405020304" pitchFamily="18" charset="0"/>
              </a:rPr>
              <a:t>(4) https://www.beavertonoregon.gov/DocumentCenter/View/4662/NHMP-Chapter-9-Landslide</a:t>
            </a:r>
            <a:endParaRPr lang="en-US" sz="9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625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prstClr val="white"/>
                </a:solidFill>
                <a:latin typeface="Arial" panose="020B0604020202020204" pitchFamily="34" charset="0"/>
                <a:cs typeface="Arial" panose="020B0604020202020204" pitchFamily="34" charset="0"/>
              </a:rPr>
              <a:t>Outreach: For Homeowners</a:t>
            </a:r>
            <a:endParaRPr lang="en-US" dirty="0">
              <a:solidFill>
                <a:prstClr val="white"/>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772" r="436" b="662"/>
          <a:stretch/>
        </p:blipFill>
        <p:spPr>
          <a:xfrm>
            <a:off x="298764" y="1223926"/>
            <a:ext cx="3458423" cy="5333513"/>
          </a:xfrm>
          <a:prstGeom prst="rect">
            <a:avLst/>
          </a:prstGeom>
          <a:ln w="28575">
            <a:solidFill>
              <a:schemeClr val="accent1">
                <a:lumMod val="50000"/>
              </a:schemeClr>
            </a:solidFill>
          </a:ln>
        </p:spPr>
      </p:pic>
      <p:pic>
        <p:nvPicPr>
          <p:cNvPr id="10" name="Picture 9"/>
          <p:cNvPicPr>
            <a:picLocks noChangeAspect="1"/>
          </p:cNvPicPr>
          <p:nvPr/>
        </p:nvPicPr>
        <p:blipFill>
          <a:blip r:embed="rId4"/>
          <a:stretch>
            <a:fillRect/>
          </a:stretch>
        </p:blipFill>
        <p:spPr>
          <a:xfrm>
            <a:off x="4100683" y="1223926"/>
            <a:ext cx="4628355" cy="2166685"/>
          </a:xfrm>
          <a:prstGeom prst="rect">
            <a:avLst/>
          </a:prstGeom>
          <a:ln w="28575">
            <a:solidFill>
              <a:schemeClr val="accent1">
                <a:lumMod val="50000"/>
              </a:schemeClr>
            </a:solidFill>
          </a:ln>
        </p:spPr>
      </p:pic>
      <p:pic>
        <p:nvPicPr>
          <p:cNvPr id="11" name="Picture 10"/>
          <p:cNvPicPr>
            <a:picLocks noChangeAspect="1"/>
          </p:cNvPicPr>
          <p:nvPr/>
        </p:nvPicPr>
        <p:blipFill>
          <a:blip r:embed="rId5"/>
          <a:stretch>
            <a:fillRect/>
          </a:stretch>
        </p:blipFill>
        <p:spPr>
          <a:xfrm>
            <a:off x="4100683" y="3548732"/>
            <a:ext cx="3024394" cy="3022174"/>
          </a:xfrm>
          <a:prstGeom prst="rect">
            <a:avLst/>
          </a:prstGeom>
          <a:ln w="28575">
            <a:solidFill>
              <a:schemeClr val="accent1">
                <a:lumMod val="50000"/>
              </a:schemeClr>
            </a:solidFill>
          </a:ln>
        </p:spPr>
      </p:pic>
      <p:sp>
        <p:nvSpPr>
          <p:cNvPr id="12" name="TextBox 11"/>
          <p:cNvSpPr txBox="1"/>
          <p:nvPr/>
        </p:nvSpPr>
        <p:spPr>
          <a:xfrm>
            <a:off x="3431263" y="1223926"/>
            <a:ext cx="334709" cy="246221"/>
          </a:xfrm>
          <a:prstGeom prst="rect">
            <a:avLst/>
          </a:prstGeom>
          <a:noFill/>
        </p:spPr>
        <p:txBody>
          <a:bodyPr wrap="square" rtlCol="0">
            <a:spAutoFit/>
          </a:bodyPr>
          <a:lstStyle/>
          <a:p>
            <a:r>
              <a:rPr lang="en-US" sz="1000" dirty="0" smtClean="0">
                <a:solidFill>
                  <a:schemeClr val="bg1">
                    <a:lumMod val="75000"/>
                  </a:schemeClr>
                </a:solidFill>
                <a:latin typeface="Times New Roman" panose="02020603050405020304" pitchFamily="18" charset="0"/>
                <a:cs typeface="Times New Roman" panose="02020603050405020304" pitchFamily="18" charset="0"/>
              </a:rPr>
              <a:t>(1)</a:t>
            </a:r>
            <a:endParaRPr lang="en-US" sz="10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270954" y="4065996"/>
            <a:ext cx="1666789" cy="2616101"/>
          </a:xfrm>
          <a:prstGeom prst="rect">
            <a:avLst/>
          </a:prstGeom>
          <a:noFill/>
        </p:spPr>
        <p:txBody>
          <a:bodyPr wrap="square" rtlCol="0">
            <a:spAutoFit/>
          </a:bodyPr>
          <a:lstStyle/>
          <a:p>
            <a:pPr marL="171450" indent="-171450">
              <a:buAutoNum type="arabicParenBoth"/>
            </a:pPr>
            <a:r>
              <a:rPr lang="en-US" sz="900" dirty="0" smtClean="0">
                <a:solidFill>
                  <a:schemeClr val="bg1">
                    <a:lumMod val="50000"/>
                  </a:schemeClr>
                </a:solidFill>
                <a:latin typeface="Times New Roman" panose="02020603050405020304" pitchFamily="18" charset="0"/>
                <a:cs typeface="Times New Roman" panose="02020603050405020304" pitchFamily="18" charset="0"/>
              </a:rPr>
              <a:t>https://www.oregongeology.org/Landslide/ger_homeowners_guide_landslides.pdf</a:t>
            </a:r>
            <a:endParaRPr lang="en-US" sz="900" dirty="0">
              <a:solidFill>
                <a:schemeClr val="bg1">
                  <a:lumMod val="50000"/>
                </a:schemeClr>
              </a:solidFill>
              <a:latin typeface="Times New Roman" panose="02020603050405020304" pitchFamily="18" charset="0"/>
              <a:cs typeface="Times New Roman" panose="02020603050405020304" pitchFamily="18" charset="0"/>
            </a:endParaRPr>
          </a:p>
          <a:p>
            <a:pPr marL="171450" indent="-171450">
              <a:buAutoNum type="arabicParenBoth"/>
            </a:pPr>
            <a:r>
              <a:rPr lang="en-US" sz="900" dirty="0" smtClean="0">
                <a:solidFill>
                  <a:schemeClr val="bg1">
                    <a:lumMod val="50000"/>
                  </a:schemeClr>
                </a:solidFill>
                <a:latin typeface="Times New Roman" panose="02020603050405020304" pitchFamily="18" charset="0"/>
                <a:cs typeface="Times New Roman" panose="02020603050405020304" pitchFamily="18" charset="0"/>
              </a:rPr>
              <a:t>https://www.oregongeology.org/Landslide/homeowners-landslide-guide.pdf</a:t>
            </a:r>
          </a:p>
          <a:p>
            <a:pPr marL="171450" indent="-171450">
              <a:buAutoNum type="arabicParenBoth"/>
            </a:pPr>
            <a:r>
              <a:rPr lang="en-US" sz="900" dirty="0" smtClean="0">
                <a:solidFill>
                  <a:schemeClr val="bg1">
                    <a:lumMod val="50000"/>
                  </a:schemeClr>
                </a:solidFill>
                <a:latin typeface="Times New Roman" panose="02020603050405020304" pitchFamily="18" charset="0"/>
                <a:cs typeface="Times New Roman" panose="02020603050405020304" pitchFamily="18" charset="0"/>
              </a:rPr>
              <a:t>https://www2.gov.bc.ca/assets/gov/public-safety-and-emergency-services/emergency-preparedness-response-recovery/embc/preparedbc/preparedbc-guides/preparedbc_landslide_info_for_homeowners_and_home_buyers_2018.pdf</a:t>
            </a:r>
          </a:p>
          <a:p>
            <a:pPr marL="171450" indent="-171450">
              <a:buAutoNum type="arabicParenBoth"/>
            </a:pPr>
            <a:endParaRPr lang="en-US" sz="900" dirty="0" smtClean="0">
              <a:latin typeface="Times New Roman" panose="02020603050405020304" pitchFamily="18" charset="0"/>
              <a:cs typeface="Times New Roman" panose="02020603050405020304" pitchFamily="18" charset="0"/>
            </a:endParaRPr>
          </a:p>
          <a:p>
            <a:endParaRPr lang="en-US" sz="1100" u="sng"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394329" y="1223926"/>
            <a:ext cx="334709" cy="246221"/>
          </a:xfrm>
          <a:prstGeom prst="rect">
            <a:avLst/>
          </a:prstGeom>
          <a:noFill/>
        </p:spPr>
        <p:txBody>
          <a:bodyPr wrap="square" rtlCol="0">
            <a:spAutoFit/>
          </a:bodyPr>
          <a:lstStyle/>
          <a:p>
            <a:r>
              <a:rPr lang="en-US" sz="1000" dirty="0" smtClean="0">
                <a:solidFill>
                  <a:schemeClr val="accent1">
                    <a:lumMod val="50000"/>
                  </a:schemeClr>
                </a:solidFill>
                <a:latin typeface="Times New Roman" panose="02020603050405020304" pitchFamily="18" charset="0"/>
                <a:cs typeface="Times New Roman" panose="02020603050405020304" pitchFamily="18" charset="0"/>
              </a:rPr>
              <a:t>(2)</a:t>
            </a:r>
            <a:endParaRPr lang="en-US"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822045" y="3548732"/>
            <a:ext cx="334720" cy="246221"/>
          </a:xfrm>
          <a:prstGeom prst="rect">
            <a:avLst/>
          </a:prstGeom>
          <a:noFill/>
        </p:spPr>
        <p:txBody>
          <a:bodyPr wrap="square" rtlCol="0">
            <a:spAutoFit/>
          </a:bodyPr>
          <a:lstStyle/>
          <a:p>
            <a:r>
              <a:rPr lang="en-US" sz="100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en-US" sz="10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89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45921" y="1047536"/>
            <a:ext cx="5542271" cy="3694591"/>
          </a:xfrm>
          <a:solidFill>
            <a:schemeClr val="accent4">
              <a:lumMod val="20000"/>
              <a:lumOff val="80000"/>
            </a:schemeClr>
          </a:solidFill>
        </p:spPr>
        <p:txBody>
          <a:bodyPr>
            <a:normAutofit fontScale="70000" lnSpcReduction="20000"/>
          </a:bodyPr>
          <a:lstStyle/>
          <a:p>
            <a:pPr marL="0" indent="0" algn="ctr">
              <a:buNone/>
            </a:pPr>
            <a:r>
              <a:rPr lang="en-US" sz="4000" b="1" dirty="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a:latin typeface="Arial" panose="020B0604020202020204" pitchFamily="34" charset="0"/>
                <a:cs typeface="Arial" panose="020B0604020202020204" pitchFamily="34" charset="0"/>
              </a:rPr>
              <a:t>Develop a landslide inventory</a:t>
            </a:r>
          </a:p>
          <a:p>
            <a:pPr>
              <a:lnSpc>
                <a:spcPct val="100000"/>
              </a:lnSpc>
            </a:pPr>
            <a:r>
              <a:rPr lang="en-US" dirty="0" smtClean="0">
                <a:latin typeface="Arial" panose="020B0604020202020204" pitchFamily="34" charset="0"/>
                <a:cs typeface="Arial" panose="020B0604020202020204" pitchFamily="34" charset="0"/>
              </a:rPr>
              <a:t>Create valid </a:t>
            </a:r>
            <a:r>
              <a:rPr lang="en-US" dirty="0">
                <a:latin typeface="Arial" panose="020B0604020202020204" pitchFamily="34" charset="0"/>
                <a:cs typeface="Arial" panose="020B0604020202020204" pitchFamily="34" charset="0"/>
              </a:rPr>
              <a:t>landslide models for specific WV regions</a:t>
            </a:r>
          </a:p>
          <a:p>
            <a:pPr>
              <a:lnSpc>
                <a:spcPct val="100000"/>
              </a:lnSpc>
            </a:pPr>
            <a:r>
              <a:rPr lang="en-US" dirty="0">
                <a:latin typeface="Arial" panose="020B0604020202020204" pitchFamily="34" charset="0"/>
                <a:cs typeface="Arial" panose="020B0604020202020204" pitchFamily="34" charset="0"/>
              </a:rPr>
              <a:t>Generate county-level resolution landslide maps</a:t>
            </a:r>
          </a:p>
          <a:p>
            <a:pPr>
              <a:lnSpc>
                <a:spcPct val="100000"/>
              </a:lnSpc>
            </a:pPr>
            <a:r>
              <a:rPr lang="en-US" dirty="0">
                <a:latin typeface="Arial" panose="020B0604020202020204" pitchFamily="34" charset="0"/>
                <a:cs typeface="Arial" panose="020B0604020202020204" pitchFamily="34" charset="0"/>
              </a:rPr>
              <a:t>Create an interactive web map application for displaying landslide models and </a:t>
            </a:r>
            <a:r>
              <a:rPr lang="en-US" dirty="0" smtClean="0">
                <a:latin typeface="Arial" panose="020B0604020202020204" pitchFamily="34" charset="0"/>
                <a:cs typeface="Arial" panose="020B0604020202020204" pitchFamily="34" charset="0"/>
              </a:rPr>
              <a:t>variables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Use the new landslide models and information to update the State Hazard Mitigation Plan</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45921" y="4932015"/>
            <a:ext cx="5619153" cy="830997"/>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4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765" y="1047536"/>
            <a:ext cx="3045770" cy="457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6771458" y="5212169"/>
            <a:ext cx="1970480" cy="507831"/>
          </a:xfrm>
          <a:prstGeom prst="rect">
            <a:avLst/>
          </a:prstGeom>
          <a:solidFill>
            <a:schemeClr val="tx1"/>
          </a:solidFill>
        </p:spPr>
        <p:txBody>
          <a:bodyPr wrap="square" rtlCol="0">
            <a:spAutoFit/>
          </a:bodyPr>
          <a:lstStyle/>
          <a:p>
            <a:pPr algn="ctr"/>
            <a:r>
              <a:rPr lang="en-US" sz="1350" b="1" dirty="0">
                <a:solidFill>
                  <a:schemeClr val="bg1"/>
                </a:solidFill>
              </a:rPr>
              <a:t>2015 Yeager Airport Slide</a:t>
            </a:r>
          </a:p>
        </p:txBody>
      </p:sp>
      <p:sp>
        <p:nvSpPr>
          <p:cNvPr id="8" name="Title 1">
            <a:extLst>
              <a:ext uri="{FF2B5EF4-FFF2-40B4-BE49-F238E27FC236}">
                <a16:creationId xmlns:a16="http://schemas.microsoft.com/office/drawing/2014/main" id="{A1983888-5B5C-46FC-A7F2-140FCC2ECCF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3541586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HMGP Landslide Tasks (Cont.) </a:t>
            </a:r>
            <a:endParaRPr lang="en-US" sz="3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33449" y="1743960"/>
            <a:ext cx="7469197" cy="3891295"/>
          </a:xfrm>
          <a:prstGeom prst="rect">
            <a:avLst/>
          </a:prstGeom>
        </p:spPr>
      </p:pic>
      <p:sp>
        <p:nvSpPr>
          <p:cNvPr id="6" name="TextBox 5"/>
          <p:cNvSpPr txBox="1"/>
          <p:nvPr/>
        </p:nvSpPr>
        <p:spPr>
          <a:xfrm>
            <a:off x="2309745" y="1144514"/>
            <a:ext cx="4716603" cy="369332"/>
          </a:xfrm>
          <a:prstGeom prst="rect">
            <a:avLst/>
          </a:prstGeom>
          <a:noFill/>
        </p:spPr>
        <p:txBody>
          <a:bodyPr wrap="square" rtlCol="0">
            <a:spAutoFit/>
          </a:bodyPr>
          <a:lstStyle/>
          <a:p>
            <a:r>
              <a:rPr lang="en-US" i="1" dirty="0" smtClean="0">
                <a:solidFill>
                  <a:schemeClr val="accent1">
                    <a:lumMod val="50000"/>
                  </a:schemeClr>
                </a:solidFill>
              </a:rPr>
              <a:t>Five Major Landslide Goals and Deliverables</a:t>
            </a:r>
            <a:endParaRPr lang="en-US" i="1" dirty="0">
              <a:solidFill>
                <a:schemeClr val="accent1">
                  <a:lumMod val="50000"/>
                </a:schemeClr>
              </a:solidFill>
            </a:endParaRPr>
          </a:p>
        </p:txBody>
      </p:sp>
    </p:spTree>
    <p:extLst>
      <p:ext uri="{BB962C8B-B14F-4D97-AF65-F5344CB8AC3E}">
        <p14:creationId xmlns:p14="http://schemas.microsoft.com/office/powerpoint/2010/main" val="850661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715736" y="984068"/>
            <a:ext cx="7886700" cy="5381898"/>
          </a:xfrm>
        </p:spPr>
        <p:txBody>
          <a:bodyPr>
            <a:normAutofit fontScale="92500" lnSpcReduction="20000"/>
          </a:bodyPr>
          <a:lstStyle/>
          <a:p>
            <a:pPr marL="0" indent="0">
              <a:buNone/>
            </a:pPr>
            <a:r>
              <a:rPr lang="en-US" dirty="0" smtClean="0"/>
              <a:t>Collected data from various sources</a:t>
            </a:r>
          </a:p>
          <a:p>
            <a:pPr marL="971550" lvl="1" indent="-514350">
              <a:buFont typeface="+mj-lt"/>
              <a:buAutoNum type="arabicPeriod"/>
            </a:pPr>
            <a:r>
              <a:rPr lang="en-US" dirty="0" smtClean="0"/>
              <a:t>WVGES</a:t>
            </a:r>
          </a:p>
          <a:p>
            <a:pPr lvl="2"/>
            <a:r>
              <a:rPr lang="en-US" dirty="0" smtClean="0">
                <a:solidFill>
                  <a:schemeClr val="tx1">
                    <a:lumMod val="65000"/>
                    <a:lumOff val="35000"/>
                  </a:schemeClr>
                </a:solidFill>
              </a:rPr>
              <a:t>Landers and Smosna, 1973</a:t>
            </a:r>
          </a:p>
          <a:p>
            <a:pPr lvl="2"/>
            <a:r>
              <a:rPr lang="en-US" dirty="0" smtClean="0">
                <a:solidFill>
                  <a:schemeClr val="tx1">
                    <a:lumMod val="65000"/>
                    <a:lumOff val="35000"/>
                  </a:schemeClr>
                </a:solidFill>
              </a:rPr>
              <a:t>Lessing et al, 1976</a:t>
            </a:r>
          </a:p>
          <a:p>
            <a:pPr lvl="2"/>
            <a:r>
              <a:rPr lang="en-US" dirty="0" smtClean="0">
                <a:solidFill>
                  <a:schemeClr val="tx1">
                    <a:lumMod val="65000"/>
                    <a:lumOff val="35000"/>
                  </a:schemeClr>
                </a:solidFill>
              </a:rPr>
              <a:t>Kite, 1985</a:t>
            </a:r>
          </a:p>
          <a:p>
            <a:pPr marL="971550" lvl="1" indent="-514350">
              <a:buFont typeface="+mj-lt"/>
              <a:buAutoNum type="arabicPeriod"/>
            </a:pPr>
            <a:r>
              <a:rPr lang="en-US" dirty="0"/>
              <a:t>NPS/WVGES</a:t>
            </a:r>
          </a:p>
          <a:p>
            <a:pPr lvl="2"/>
            <a:r>
              <a:rPr lang="en-US" dirty="0">
                <a:solidFill>
                  <a:schemeClr val="tx1">
                    <a:lumMod val="65000"/>
                    <a:lumOff val="35000"/>
                  </a:schemeClr>
                </a:solidFill>
              </a:rPr>
              <a:t>Yates and Kite, 2014-15</a:t>
            </a:r>
          </a:p>
          <a:p>
            <a:pPr marL="971550" lvl="1" indent="-514350">
              <a:buFont typeface="+mj-lt"/>
              <a:buAutoNum type="arabicPeriod"/>
            </a:pPr>
            <a:r>
              <a:rPr lang="en-US" dirty="0" smtClean="0"/>
              <a:t>USGS</a:t>
            </a:r>
          </a:p>
          <a:p>
            <a:pPr lvl="2"/>
            <a:r>
              <a:rPr lang="en-US" dirty="0" smtClean="0">
                <a:solidFill>
                  <a:schemeClr val="tx1">
                    <a:lumMod val="65000"/>
                    <a:lumOff val="35000"/>
                  </a:schemeClr>
                </a:solidFill>
              </a:rPr>
              <a:t>Ohlmacher et al, 1978-85</a:t>
            </a:r>
          </a:p>
          <a:p>
            <a:pPr lvl="2"/>
            <a:r>
              <a:rPr lang="en-US" dirty="0" smtClean="0">
                <a:solidFill>
                  <a:schemeClr val="tx1">
                    <a:lumMod val="65000"/>
                    <a:lumOff val="35000"/>
                  </a:schemeClr>
                </a:solidFill>
              </a:rPr>
              <a:t>Jacobson et al, 1993</a:t>
            </a:r>
          </a:p>
          <a:p>
            <a:pPr marL="971550" lvl="1" indent="-514350">
              <a:buFont typeface="+mj-lt"/>
              <a:buAutoNum type="arabicPeriod"/>
            </a:pPr>
            <a:r>
              <a:rPr lang="en-US" dirty="0" smtClean="0"/>
              <a:t>WVDHSEM</a:t>
            </a:r>
            <a:endParaRPr lang="en-US" dirty="0"/>
          </a:p>
          <a:p>
            <a:pPr lvl="2"/>
            <a:r>
              <a:rPr lang="en-US" dirty="0" smtClean="0">
                <a:solidFill>
                  <a:schemeClr val="tx1">
                    <a:lumMod val="65000"/>
                    <a:lumOff val="35000"/>
                  </a:schemeClr>
                </a:solidFill>
              </a:rPr>
              <a:t>State Hazard Mitigation office</a:t>
            </a:r>
          </a:p>
          <a:p>
            <a:pPr marL="971550" lvl="1" indent="-514350">
              <a:buFont typeface="+mj-lt"/>
              <a:buAutoNum type="arabicPeriod"/>
            </a:pPr>
            <a:r>
              <a:rPr lang="en-US" dirty="0" smtClean="0"/>
              <a:t>WVDOT</a:t>
            </a:r>
            <a:endParaRPr lang="en-US" dirty="0"/>
          </a:p>
          <a:p>
            <a:pPr lvl="2"/>
            <a:r>
              <a:rPr lang="en-US" dirty="0" smtClean="0">
                <a:solidFill>
                  <a:schemeClr val="tx1">
                    <a:lumMod val="65000"/>
                    <a:lumOff val="35000"/>
                  </a:schemeClr>
                </a:solidFill>
              </a:rPr>
              <a:t>Geospatial Transportation Information (GTI) Section, 1973-2016</a:t>
            </a:r>
          </a:p>
          <a:p>
            <a:pPr marL="971550" lvl="1" indent="-514350">
              <a:buFont typeface="+mj-lt"/>
              <a:buAutoNum type="arabicPeriod"/>
            </a:pPr>
            <a:r>
              <a:rPr lang="en-US" dirty="0" smtClean="0"/>
              <a:t>WVU</a:t>
            </a:r>
          </a:p>
          <a:p>
            <a:pPr lvl="2"/>
            <a:r>
              <a:rPr lang="en-US" dirty="0" smtClean="0">
                <a:solidFill>
                  <a:schemeClr val="tx1">
                    <a:lumMod val="65000"/>
                    <a:lumOff val="35000"/>
                  </a:schemeClr>
                </a:solidFill>
              </a:rPr>
              <a:t>Kite, 1983-97</a:t>
            </a:r>
          </a:p>
          <a:p>
            <a:pPr lvl="2"/>
            <a:r>
              <a:rPr lang="en-US" dirty="0" smtClean="0">
                <a:solidFill>
                  <a:schemeClr val="tx1">
                    <a:lumMod val="65000"/>
                    <a:lumOff val="35000"/>
                  </a:schemeClr>
                </a:solidFill>
              </a:rPr>
              <a:t>Konsoer et al, 2008</a:t>
            </a:r>
          </a:p>
          <a:p>
            <a:pPr lvl="2"/>
            <a:r>
              <a:rPr lang="en-US" dirty="0" smtClean="0">
                <a:solidFill>
                  <a:schemeClr val="tx1">
                    <a:lumMod val="65000"/>
                    <a:lumOff val="35000"/>
                  </a:schemeClr>
                </a:solidFill>
              </a:rPr>
              <a:t>WVGISTC, 2018-ongoing</a:t>
            </a:r>
          </a:p>
          <a:p>
            <a:pPr marL="914400" lvl="2" indent="0">
              <a:buNone/>
            </a:pPr>
            <a:endParaRPr lang="en-US" dirty="0" smtClean="0"/>
          </a:p>
          <a:p>
            <a:pPr marL="1428750" lvl="2" indent="-514350">
              <a:buFont typeface="+mj-lt"/>
              <a:buAutoNum type="romanUcPeriod"/>
            </a:pPr>
            <a:endParaRPr lang="en-US" dirty="0"/>
          </a:p>
          <a:p>
            <a:pPr marL="1428750" lvl="2" indent="-514350">
              <a:buFont typeface="+mj-lt"/>
              <a:buAutoNum type="romanUcPeriod"/>
            </a:pPr>
            <a:endParaRPr lang="en-US" dirty="0" smtClean="0"/>
          </a:p>
          <a:p>
            <a:pPr marL="971550" lvl="1" indent="-514350">
              <a:buFont typeface="+mj-lt"/>
              <a:buAutoNum type="arabicPeriod"/>
            </a:pPr>
            <a:endParaRPr lang="en-US" dirty="0"/>
          </a:p>
        </p:txBody>
      </p:sp>
    </p:spTree>
    <p:extLst>
      <p:ext uri="{BB962C8B-B14F-4D97-AF65-F5344CB8AC3E}">
        <p14:creationId xmlns:p14="http://schemas.microsoft.com/office/powerpoint/2010/main" val="2052567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635931" y="6441421"/>
            <a:ext cx="2477408" cy="338554"/>
          </a:xfrm>
          <a:prstGeom prst="rect">
            <a:avLst/>
          </a:prstGeom>
        </p:spPr>
        <p:txBody>
          <a:bodyPr wrap="square">
            <a:spAutoFit/>
          </a:bodyPr>
          <a:lstStyle/>
          <a:p>
            <a:r>
              <a:rPr lang="en-US" sz="1600" b="1" i="1" dirty="0" smtClean="0">
                <a:solidFill>
                  <a:srgbClr val="FF0000"/>
                </a:solidFill>
              </a:rPr>
              <a:t>111,061 </a:t>
            </a:r>
            <a:r>
              <a:rPr lang="en-US" sz="1600" b="1" i="1" dirty="0">
                <a:solidFill>
                  <a:srgbClr val="FF0000"/>
                </a:solidFill>
              </a:rPr>
              <a:t>landslide </a:t>
            </a:r>
            <a:r>
              <a:rPr lang="en-US" sz="1600" b="1" i="1" dirty="0" smtClean="0">
                <a:solidFill>
                  <a:srgbClr val="FF0000"/>
                </a:solidFill>
              </a:rPr>
              <a:t>features</a:t>
            </a:r>
            <a:endParaRPr lang="en-US" sz="1600" b="1" i="1"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500232347"/>
              </p:ext>
            </p:extLst>
          </p:nvPr>
        </p:nvGraphicFramePr>
        <p:xfrm>
          <a:off x="30660" y="1034880"/>
          <a:ext cx="9082679" cy="5457659"/>
        </p:xfrm>
        <a:graphic>
          <a:graphicData uri="http://schemas.openxmlformats.org/drawingml/2006/table">
            <a:tbl>
              <a:tblPr>
                <a:tableStyleId>{5C22544A-7EE6-4342-B048-85BDC9FD1C3A}</a:tableStyleId>
              </a:tblPr>
              <a:tblGrid>
                <a:gridCol w="413436">
                  <a:extLst>
                    <a:ext uri="{9D8B030D-6E8A-4147-A177-3AD203B41FA5}">
                      <a16:colId xmlns:a16="http://schemas.microsoft.com/office/drawing/2014/main" val="2109001684"/>
                    </a:ext>
                  </a:extLst>
                </a:gridCol>
                <a:gridCol w="630119">
                  <a:extLst>
                    <a:ext uri="{9D8B030D-6E8A-4147-A177-3AD203B41FA5}">
                      <a16:colId xmlns:a16="http://schemas.microsoft.com/office/drawing/2014/main" val="1988769307"/>
                    </a:ext>
                  </a:extLst>
                </a:gridCol>
                <a:gridCol w="358427">
                  <a:extLst>
                    <a:ext uri="{9D8B030D-6E8A-4147-A177-3AD203B41FA5}">
                      <a16:colId xmlns:a16="http://schemas.microsoft.com/office/drawing/2014/main" val="1291165275"/>
                    </a:ext>
                  </a:extLst>
                </a:gridCol>
                <a:gridCol w="1425320">
                  <a:extLst>
                    <a:ext uri="{9D8B030D-6E8A-4147-A177-3AD203B41FA5}">
                      <a16:colId xmlns:a16="http://schemas.microsoft.com/office/drawing/2014/main" val="3762394313"/>
                    </a:ext>
                  </a:extLst>
                </a:gridCol>
                <a:gridCol w="2732941">
                  <a:extLst>
                    <a:ext uri="{9D8B030D-6E8A-4147-A177-3AD203B41FA5}">
                      <a16:colId xmlns:a16="http://schemas.microsoft.com/office/drawing/2014/main" val="3951751182"/>
                    </a:ext>
                  </a:extLst>
                </a:gridCol>
                <a:gridCol w="1298784">
                  <a:extLst>
                    <a:ext uri="{9D8B030D-6E8A-4147-A177-3AD203B41FA5}">
                      <a16:colId xmlns:a16="http://schemas.microsoft.com/office/drawing/2014/main" val="3097151579"/>
                    </a:ext>
                  </a:extLst>
                </a:gridCol>
                <a:gridCol w="1348622">
                  <a:extLst>
                    <a:ext uri="{9D8B030D-6E8A-4147-A177-3AD203B41FA5}">
                      <a16:colId xmlns:a16="http://schemas.microsoft.com/office/drawing/2014/main" val="911308270"/>
                    </a:ext>
                  </a:extLst>
                </a:gridCol>
                <a:gridCol w="875030">
                  <a:extLst>
                    <a:ext uri="{9D8B030D-6E8A-4147-A177-3AD203B41FA5}">
                      <a16:colId xmlns:a16="http://schemas.microsoft.com/office/drawing/2014/main" val="259102766"/>
                    </a:ext>
                  </a:extLst>
                </a:gridCol>
              </a:tblGrid>
              <a:tr h="255003">
                <a:tc>
                  <a:txBody>
                    <a:bodyPr/>
                    <a:lstStyle/>
                    <a:p>
                      <a:pPr algn="ctr" fontAlgn="ctr"/>
                      <a:r>
                        <a:rPr lang="en-US" sz="900" b="1" u="none" strike="noStrike" dirty="0">
                          <a:effectLst/>
                        </a:rPr>
                        <a:t>#</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Agency</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Year</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Author or Source Agency</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Title/Description</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General Location</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Purpose</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i="0" u="none" strike="noStrike" dirty="0" smtClean="0">
                          <a:solidFill>
                            <a:srgbClr val="000000"/>
                          </a:solidFill>
                          <a:effectLst/>
                          <a:latin typeface="Calibri" panose="020F0502020204030204" pitchFamily="34" charset="0"/>
                        </a:rPr>
                        <a:t>Total Incidence Data</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extLst>
                  <a:ext uri="{0D108BD9-81ED-4DB2-BD59-A6C34878D82A}">
                    <a16:rowId xmlns:a16="http://schemas.microsoft.com/office/drawing/2014/main" val="983774224"/>
                  </a:ext>
                </a:extLst>
              </a:tr>
              <a:tr h="363133">
                <a:tc>
                  <a:txBody>
                    <a:bodyPr/>
                    <a:lstStyle/>
                    <a:p>
                      <a:pPr algn="ctr" fontAlgn="ctr"/>
                      <a:r>
                        <a:rPr lang="en-US" sz="900" b="0" i="0" u="none" strike="noStrike" dirty="0" smtClean="0">
                          <a:solidFill>
                            <a:srgbClr val="000000"/>
                          </a:solidFill>
                          <a:effectLst/>
                          <a:latin typeface="Calibri" panose="020F0502020204030204" pitchFamily="34" charset="0"/>
                        </a:rPr>
                        <a:t>1</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1973</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Landers and</a:t>
                      </a:r>
                      <a:r>
                        <a:rPr lang="en-US" sz="900" b="0" i="0" u="none" strike="noStrike" baseline="0" dirty="0" smtClean="0">
                          <a:solidFill>
                            <a:srgbClr val="000000"/>
                          </a:solidFill>
                          <a:effectLst/>
                          <a:latin typeface="Calibri" panose="020F0502020204030204" pitchFamily="34" charset="0"/>
                        </a:rPr>
                        <a:t> Smosna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Final Report on Landslides of July 9, 1973 in Kanawha City Area</a:t>
                      </a:r>
                      <a:r>
                        <a:rPr lang="en-US" sz="900" b="0" i="0" u="none" strike="noStrike" baseline="0" dirty="0" smtClean="0">
                          <a:solidFill>
                            <a:srgbClr val="000000"/>
                          </a:solidFill>
                          <a:effectLst/>
                          <a:latin typeface="Calibri" panose="020F0502020204030204" pitchFamily="34" charset="0"/>
                        </a:rPr>
                        <a:t> of Charleston,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Charleston,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smtClean="0">
                          <a:effectLst/>
                        </a:rPr>
                        <a:t>Landslide mapping</a:t>
                      </a:r>
                      <a:endParaRPr lang="en-US" sz="900" b="0" i="0" u="none" strike="noStrike" dirty="0" smtClean="0">
                        <a:solidFill>
                          <a:srgbClr val="000000"/>
                        </a:solidFill>
                        <a:effectLst/>
                        <a:latin typeface="Calibri" panose="020F0502020204030204" pitchFamily="34" charset="0"/>
                      </a:endParaRPr>
                    </a:p>
                  </a:txBody>
                  <a:tcPr marL="6160" marR="6160" marT="616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alibri" panose="020F0502020204030204" pitchFamily="34" charset="0"/>
                        </a:rPr>
                        <a:t>10</a:t>
                      </a:r>
                    </a:p>
                  </a:txBody>
                  <a:tcPr marL="6160" marR="6160" marT="6160" marB="0" anchor="ctr"/>
                </a:tc>
                <a:extLst>
                  <a:ext uri="{0D108BD9-81ED-4DB2-BD59-A6C34878D82A}">
                    <a16:rowId xmlns:a16="http://schemas.microsoft.com/office/drawing/2014/main" val="4037378971"/>
                  </a:ext>
                </a:extLst>
              </a:tr>
              <a:tr h="354579">
                <a:tc>
                  <a:txBody>
                    <a:bodyPr/>
                    <a:lstStyle/>
                    <a:p>
                      <a:pPr algn="ctr" fontAlgn="ctr"/>
                      <a:r>
                        <a:rPr lang="en-US" sz="900" u="none" strike="noStrike" dirty="0" smtClean="0">
                          <a:effectLst/>
                        </a:rPr>
                        <a:t>2</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WVGES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smtClean="0">
                          <a:effectLst/>
                        </a:rPr>
                        <a:t>1976-80</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Lessing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WV Landslides and Slide-Prone Areas; funded by Appalachian Regional Commission</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(39 topo quads)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a:t>
                      </a:r>
                      <a:r>
                        <a:rPr lang="en-US" sz="900" u="none" strike="noStrike" dirty="0" smtClean="0">
                          <a:effectLst/>
                        </a:rPr>
                        <a:t>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alibri" panose="020F0502020204030204" pitchFamily="34" charset="0"/>
                        </a:rPr>
                        <a:t>46,330</a:t>
                      </a:r>
                    </a:p>
                    <a:p>
                      <a:pPr algn="ctr" fontAlgn="ct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798112587"/>
                  </a:ext>
                </a:extLst>
              </a:tr>
              <a:tr h="243621">
                <a:tc>
                  <a:txBody>
                    <a:bodyPr/>
                    <a:lstStyle/>
                    <a:p>
                      <a:pPr algn="ctr" fontAlgn="ctr"/>
                      <a:r>
                        <a:rPr lang="en-US" sz="900" u="none" strike="noStrike" dirty="0" smtClean="0">
                          <a:effectLst/>
                        </a:rPr>
                        <a:t>3</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USGS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smtClean="0">
                          <a:effectLst/>
                        </a:rPr>
                        <a:t>1978-85</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smtClean="0">
                          <a:effectLst/>
                        </a:rPr>
                        <a:t>USGS (various)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nn-NO" sz="900" u="none" strike="noStrike" dirty="0">
                          <a:effectLst/>
                        </a:rPr>
                        <a:t>Landslide Quad Maps: Open File Maps</a:t>
                      </a:r>
                      <a:endParaRPr lang="nn-NO"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(382 topo quads)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a:t>
                      </a:r>
                      <a:r>
                        <a:rPr lang="en-US" sz="900" u="none" strike="noStrike" dirty="0" smtClean="0">
                          <a:effectLst/>
                        </a:rPr>
                        <a:t>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41,307</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591909789"/>
                  </a:ext>
                </a:extLst>
              </a:tr>
              <a:tr h="602154">
                <a:tc>
                  <a:txBody>
                    <a:bodyPr/>
                    <a:lstStyle/>
                    <a:p>
                      <a:pPr algn="ctr" fontAlgn="ctr"/>
                      <a:r>
                        <a:rPr lang="en-US" sz="900" u="none" strike="noStrike" dirty="0" smtClean="0">
                          <a:effectLst/>
                        </a:rPr>
                        <a:t>4</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a:effectLst/>
                        </a:rPr>
                        <a:t>USGS</a:t>
                      </a:r>
                      <a:endParaRPr lang="en-US" sz="900" b="1"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1993</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smtClean="0">
                          <a:effectLst/>
                        </a:rPr>
                        <a:t>Jacobson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U.S. Geological Survey Bulletin 1981: Geomorphic studies of the storm and flood of November 3-5, 1985, in the upper Potomac and Cheat River basins in West Virginia and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Cheat and Potomac River basins; Wills Mountain Anticline; Eastern WV</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Research study (1985)</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3,571</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525961772"/>
                  </a:ext>
                </a:extLst>
              </a:tr>
              <a:tr h="243621">
                <a:tc>
                  <a:txBody>
                    <a:bodyPr/>
                    <a:lstStyle/>
                    <a:p>
                      <a:pPr algn="ctr" fontAlgn="ctr"/>
                      <a:r>
                        <a:rPr lang="en-US" sz="900" b="0" i="0" u="none" strike="noStrike" dirty="0" smtClean="0">
                          <a:solidFill>
                            <a:srgbClr val="000000"/>
                          </a:solidFill>
                          <a:effectLst/>
                          <a:latin typeface="Calibri" panose="020F0502020204030204" pitchFamily="34" charset="0"/>
                        </a:rPr>
                        <a:t>5</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WVU</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1983-97</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WVU</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 Landslide incidences with Images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Instruction &amp; landslide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46</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67006464"/>
                  </a:ext>
                </a:extLst>
              </a:tr>
              <a:tr h="363133">
                <a:tc>
                  <a:txBody>
                    <a:bodyPr/>
                    <a:lstStyle/>
                    <a:p>
                      <a:pPr algn="ctr" fontAlgn="ctr"/>
                      <a:r>
                        <a:rPr lang="en-US" sz="900" b="0" i="0" u="none" strike="noStrike" dirty="0" smtClean="0">
                          <a:solidFill>
                            <a:srgbClr val="000000"/>
                          </a:solidFill>
                          <a:effectLst/>
                          <a:latin typeface="Calibri" panose="020F0502020204030204" pitchFamily="34" charset="0"/>
                        </a:rPr>
                        <a:t>6</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WVU</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1996</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Kite and</a:t>
                      </a:r>
                      <a:r>
                        <a:rPr lang="en-US" sz="900" b="0" i="0" u="none" strike="noStrike" baseline="0" dirty="0" smtClean="0">
                          <a:solidFill>
                            <a:srgbClr val="000000"/>
                          </a:solidFill>
                          <a:effectLst/>
                          <a:latin typeface="Calibri" panose="020F0502020204030204" pitchFamily="34" charset="0"/>
                        </a:rPr>
                        <a:t> Grubb</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Update of 1976 </a:t>
                      </a:r>
                      <a:r>
                        <a:rPr lang="en-US" sz="900" b="0" i="0" u="none" strike="noStrike" smtClean="0">
                          <a:solidFill>
                            <a:srgbClr val="000000"/>
                          </a:solidFill>
                          <a:effectLst/>
                          <a:latin typeface="Calibri" panose="020F0502020204030204" pitchFamily="34" charset="0"/>
                        </a:rPr>
                        <a:t>Landslide Maps, </a:t>
                      </a:r>
                      <a:r>
                        <a:rPr lang="en-US" sz="900" b="0" i="0" u="none" strike="noStrike" dirty="0" smtClean="0">
                          <a:solidFill>
                            <a:srgbClr val="000000"/>
                          </a:solidFill>
                          <a:effectLst/>
                          <a:latin typeface="Calibri" panose="020F0502020204030204" pitchFamily="34" charset="0"/>
                        </a:rPr>
                        <a:t>Morgantown North and South Quadrangles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Morgantown,</a:t>
                      </a:r>
                      <a:r>
                        <a:rPr lang="en-US" sz="900" b="0" i="0" u="none" strike="noStrike" baseline="0" dirty="0" smtClean="0">
                          <a:solidFill>
                            <a:srgbClr val="000000"/>
                          </a:solidFill>
                          <a:effectLst/>
                          <a:latin typeface="Calibri" panose="020F0502020204030204" pitchFamily="34" charset="0"/>
                        </a:rPr>
                        <a:t>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Landslide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41</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910931700"/>
                  </a:ext>
                </a:extLst>
              </a:tr>
              <a:tr h="363133">
                <a:tc>
                  <a:txBody>
                    <a:bodyPr/>
                    <a:lstStyle/>
                    <a:p>
                      <a:pPr algn="ctr" fontAlgn="ctr"/>
                      <a:r>
                        <a:rPr lang="en-US" sz="900" b="0" i="0" u="none" strike="noStrike" dirty="0" smtClean="0">
                          <a:solidFill>
                            <a:schemeClr val="dk1"/>
                          </a:solidFill>
                          <a:effectLst/>
                          <a:latin typeface="+mn-lt"/>
                        </a:rPr>
                        <a:t>7</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WVU</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2008</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smtClean="0">
                          <a:effectLst/>
                        </a:rPr>
                        <a:t>Konsoer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LiDAR, GIS, and multivariate statistical analysis to assess landslide risk, Horseshoe Run watershed,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Horseshoe Run Watershed, Tucker County</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smtClean="0">
                          <a:effectLst/>
                        </a:rPr>
                        <a:t>Surficial</a:t>
                      </a:r>
                      <a:r>
                        <a:rPr lang="en-US" sz="900" u="none" strike="noStrike" baseline="0" dirty="0" smtClean="0">
                          <a:effectLst/>
                        </a:rPr>
                        <a:t> Geology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149</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469413006"/>
                  </a:ext>
                </a:extLst>
              </a:tr>
              <a:tr h="672091">
                <a:tc>
                  <a:txBody>
                    <a:bodyPr/>
                    <a:lstStyle/>
                    <a:p>
                      <a:pPr algn="ctr" fontAlgn="ctr"/>
                      <a:r>
                        <a:rPr lang="en-US" sz="900" b="0" i="0" u="none" strike="noStrike" dirty="0" smtClean="0">
                          <a:solidFill>
                            <a:srgbClr val="000000"/>
                          </a:solidFill>
                          <a:effectLst/>
                          <a:latin typeface="Calibri" panose="020F0502020204030204" pitchFamily="34" charset="0"/>
                        </a:rPr>
                        <a:t>8</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NPS/WVGES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2014</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Yates</a:t>
                      </a:r>
                      <a:r>
                        <a:rPr lang="en-US" sz="900" b="0" i="0" u="none" strike="noStrike" baseline="0" dirty="0" smtClean="0">
                          <a:solidFill>
                            <a:srgbClr val="000000"/>
                          </a:solidFill>
                          <a:effectLst/>
                          <a:latin typeface="Calibri" panose="020F0502020204030204" pitchFamily="34" charset="0"/>
                        </a:rPr>
                        <a:t> and Kite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Unpublished Digital Surficial Geologic Map of Bluestone National Scenic River and Vicinity, West Virginia (NPS, GRD, GRI, BLUE, BLUS digital map) adapted from a West Virginia University and West Virginia Geological and Economic Survey Open File Map by Yates and Kite (2014)</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Bluestone National Scenic River and Vicinity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smtClean="0">
                          <a:effectLst/>
                        </a:rPr>
                        <a:t>Surficial</a:t>
                      </a:r>
                      <a:r>
                        <a:rPr lang="en-US" sz="900" u="none" strike="noStrike" baseline="0" dirty="0" smtClean="0">
                          <a:effectLst/>
                        </a:rPr>
                        <a:t> Geology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12</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1996119288"/>
                  </a:ext>
                </a:extLst>
              </a:tr>
              <a:tr h="672091">
                <a:tc>
                  <a:txBody>
                    <a:bodyPr/>
                    <a:lstStyle/>
                    <a:p>
                      <a:pPr algn="ctr" fontAlgn="ctr"/>
                      <a:r>
                        <a:rPr lang="en-US" sz="900" b="0" i="0" u="none" strike="noStrike" dirty="0" smtClean="0">
                          <a:solidFill>
                            <a:srgbClr val="000000"/>
                          </a:solidFill>
                          <a:effectLst/>
                          <a:latin typeface="Calibri" panose="020F0502020204030204" pitchFamily="34" charset="0"/>
                        </a:rPr>
                        <a:t>9</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NPS/WVGES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2015</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Yates and Kite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Digital Surficial Geologic Map of New River Gorge National River, West Virginia (NPS, GRD, GRI, NERI, NERS digital map) adapted from a West Virginia University and West Virginia Geological and Economic Survey Open File Report map by Yates and Kite (and Gooding) (2015)</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New</a:t>
                      </a:r>
                      <a:r>
                        <a:rPr lang="en-US" sz="900" b="0" i="0" u="none" strike="noStrike" baseline="0" dirty="0" smtClean="0">
                          <a:solidFill>
                            <a:srgbClr val="000000"/>
                          </a:solidFill>
                          <a:effectLst/>
                          <a:latin typeface="Calibri" panose="020F0502020204030204" pitchFamily="34" charset="0"/>
                        </a:rPr>
                        <a:t> River Gorge National River</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smtClean="0">
                          <a:effectLst/>
                        </a:rPr>
                        <a:t>Surficial</a:t>
                      </a:r>
                      <a:r>
                        <a:rPr lang="en-US" sz="900" u="none" strike="noStrike" baseline="0" dirty="0" smtClean="0">
                          <a:effectLst/>
                        </a:rPr>
                        <a:t> Geology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212</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1853698778"/>
                  </a:ext>
                </a:extLst>
              </a:tr>
              <a:tr h="471273">
                <a:tc>
                  <a:txBody>
                    <a:bodyPr/>
                    <a:lstStyle/>
                    <a:p>
                      <a:pPr algn="ctr" fontAlgn="ctr"/>
                      <a:r>
                        <a:rPr lang="en-US" sz="900" u="none" strike="noStrike" dirty="0" smtClean="0">
                          <a:effectLst/>
                        </a:rPr>
                        <a:t>10</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WVDOT</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2016</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fr-FR" sz="900" u="none" strike="noStrike" dirty="0">
                          <a:effectLst/>
                        </a:rPr>
                        <a:t>Geospatial Transportation Information (GTI) Section</a:t>
                      </a:r>
                      <a:endParaRPr lang="fr-FR"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Road landslide inventory</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1,406</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400852545"/>
                  </a:ext>
                </a:extLst>
              </a:tr>
              <a:tr h="243621">
                <a:tc>
                  <a:txBody>
                    <a:bodyPr/>
                    <a:lstStyle/>
                    <a:p>
                      <a:pPr algn="ctr" fontAlgn="ctr"/>
                      <a:r>
                        <a:rPr lang="en-US" sz="900" b="0" i="0" u="none" strike="noStrike" dirty="0" smtClean="0">
                          <a:solidFill>
                            <a:schemeClr val="dk1"/>
                          </a:solidFill>
                          <a:effectLst/>
                          <a:latin typeface="+mn-lt"/>
                        </a:rPr>
                        <a:t>11</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WVDHSEM</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2017</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State Hazard Mitigation Office</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FEMA Buyout Properties for Landslides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Southern West Virginia</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mitigation</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7</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673825218"/>
                  </a:ext>
                </a:extLst>
              </a:tr>
              <a:tr h="471273">
                <a:tc>
                  <a:txBody>
                    <a:bodyPr/>
                    <a:lstStyle/>
                    <a:p>
                      <a:pPr algn="ctr" fontAlgn="ctr"/>
                      <a:r>
                        <a:rPr lang="en-US" sz="900" u="none" strike="noStrike" dirty="0" smtClean="0">
                          <a:effectLst/>
                        </a:rPr>
                        <a:t>12</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WVU</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2019</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WVGISTC</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Landslide Risk Assessment; Funded by FEMA and WV Division of Homeland Security and Emergency Management</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17,970</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91969767"/>
                  </a:ext>
                </a:extLst>
              </a:tr>
            </a:tbl>
          </a:graphicData>
        </a:graphic>
      </p:graphicFrame>
      <p:sp>
        <p:nvSpPr>
          <p:cNvPr id="3" name="Rectangle 2"/>
          <p:cNvSpPr/>
          <p:nvPr/>
        </p:nvSpPr>
        <p:spPr>
          <a:xfrm>
            <a:off x="6620600" y="6492539"/>
            <a:ext cx="2477408" cy="34146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660" y="1333786"/>
            <a:ext cx="9082679" cy="100011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990" y="3936404"/>
            <a:ext cx="9052018" cy="139772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65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51" y="3117079"/>
            <a:ext cx="4204061" cy="3059884"/>
          </a:xfrm>
          <a:prstGeom prst="rect">
            <a:avLst/>
          </a:prstGeom>
          <a:ln>
            <a:solidFill>
              <a:schemeClr val="tx1"/>
            </a:solidFill>
          </a:ln>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236617"/>
            <a:ext cx="7886700" cy="4940346"/>
          </a:xfrm>
        </p:spPr>
        <p:txBody>
          <a:bodyPr/>
          <a:lstStyle/>
          <a:p>
            <a:r>
              <a:rPr lang="en-US" dirty="0"/>
              <a:t>Landslide Incidence Points with </a:t>
            </a:r>
            <a:r>
              <a:rPr lang="en-US" dirty="0" smtClean="0"/>
              <a:t>Images</a:t>
            </a:r>
          </a:p>
          <a:p>
            <a:pPr lvl="1"/>
            <a:r>
              <a:rPr lang="en-US" dirty="0" smtClean="0"/>
              <a:t>From Dr. Kite</a:t>
            </a:r>
          </a:p>
          <a:p>
            <a:pPr lvl="2"/>
            <a:r>
              <a:rPr lang="en-US" dirty="0"/>
              <a:t>Slides were scanned and tagged with geographical information, dates taken, and descriptions</a:t>
            </a:r>
          </a:p>
          <a:p>
            <a:pPr lvl="2"/>
            <a:r>
              <a:rPr lang="en-US" dirty="0" smtClean="0"/>
              <a:t>Added to the landslide incidence database</a:t>
            </a:r>
          </a:p>
          <a:p>
            <a:pPr marL="914400" lvl="2" indent="0">
              <a:buNone/>
            </a:pPr>
            <a:endParaRPr lang="en-U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859" y="4313830"/>
            <a:ext cx="3401007" cy="2274409"/>
          </a:xfrm>
          <a:prstGeom prst="rect">
            <a:avLst/>
          </a:prstGeom>
          <a:ln>
            <a:solidFill>
              <a:schemeClr val="tx1"/>
            </a:solidFill>
          </a:ln>
          <a:effectLst>
            <a:outerShdw blurRad="50800" dist="38100" dir="2700000" algn="tl" rotWithShape="0">
              <a:prstClr val="black">
                <a:alpha val="40000"/>
              </a:prstClr>
            </a:outerShdw>
          </a:effectLst>
        </p:spPr>
      </p:pic>
      <p:sp>
        <p:nvSpPr>
          <p:cNvPr id="2" name="Rectangle 1"/>
          <p:cNvSpPr/>
          <p:nvPr/>
        </p:nvSpPr>
        <p:spPr>
          <a:xfrm>
            <a:off x="3232902" y="4194973"/>
            <a:ext cx="598044" cy="277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82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82869" y="1536333"/>
            <a:ext cx="6523500" cy="5042290"/>
          </a:xfrm>
          <a:prstGeom prst="rect">
            <a:avLst/>
          </a:prstGeom>
        </p:spPr>
      </p:pic>
      <p:sp>
        <p:nvSpPr>
          <p:cNvPr id="7" name="TextBox 6"/>
          <p:cNvSpPr txBox="1"/>
          <p:nvPr/>
        </p:nvSpPr>
        <p:spPr>
          <a:xfrm>
            <a:off x="3473125" y="3538233"/>
            <a:ext cx="1929629"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Kanawha Section</a:t>
            </a:r>
          </a:p>
        </p:txBody>
      </p:sp>
      <p:sp>
        <p:nvSpPr>
          <p:cNvPr id="8" name="TextBox 7"/>
          <p:cNvSpPr txBox="1"/>
          <p:nvPr/>
        </p:nvSpPr>
        <p:spPr>
          <a:xfrm>
            <a:off x="2356099" y="5087639"/>
            <a:ext cx="162958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Logan Plateau</a:t>
            </a:r>
          </a:p>
        </p:txBody>
      </p:sp>
      <p:sp>
        <p:nvSpPr>
          <p:cNvPr id="9" name="TextBox 8"/>
          <p:cNvSpPr txBox="1"/>
          <p:nvPr/>
        </p:nvSpPr>
        <p:spPr>
          <a:xfrm rot="18635258">
            <a:off x="4217993" y="3987229"/>
            <a:ext cx="2339896"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Allegheny Mountains </a:t>
            </a:r>
          </a:p>
        </p:txBody>
      </p:sp>
      <p:sp>
        <p:nvSpPr>
          <p:cNvPr id="10" name="Freeform 9"/>
          <p:cNvSpPr/>
          <p:nvPr/>
        </p:nvSpPr>
        <p:spPr>
          <a:xfrm>
            <a:off x="6880212" y="2921184"/>
            <a:ext cx="491705" cy="951062"/>
          </a:xfrm>
          <a:custGeom>
            <a:avLst/>
            <a:gdLst>
              <a:gd name="connsiteX0" fmla="*/ 655607 w 655607"/>
              <a:gd name="connsiteY0" fmla="*/ 0 h 1268083"/>
              <a:gd name="connsiteX1" fmla="*/ 491706 w 655607"/>
              <a:gd name="connsiteY1" fmla="*/ 414068 h 1268083"/>
              <a:gd name="connsiteX2" fmla="*/ 258792 w 655607"/>
              <a:gd name="connsiteY2" fmla="*/ 828136 h 1268083"/>
              <a:gd name="connsiteX3" fmla="*/ 77638 w 655607"/>
              <a:gd name="connsiteY3" fmla="*/ 1104182 h 1268083"/>
              <a:gd name="connsiteX4" fmla="*/ 0 w 655607"/>
              <a:gd name="connsiteY4" fmla="*/ 1268083 h 12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07" h="1268083">
                <a:moveTo>
                  <a:pt x="655607" y="0"/>
                </a:moveTo>
                <a:lnTo>
                  <a:pt x="491706" y="414068"/>
                </a:lnTo>
                <a:lnTo>
                  <a:pt x="258792" y="828136"/>
                </a:lnTo>
                <a:lnTo>
                  <a:pt x="77638" y="1104182"/>
                </a:lnTo>
                <a:lnTo>
                  <a:pt x="0" y="1268083"/>
                </a:ln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rot="18322497">
            <a:off x="5298531" y="3699122"/>
            <a:ext cx="1707978"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Ridge &amp; Valley </a:t>
            </a:r>
          </a:p>
        </p:txBody>
      </p:sp>
      <p:sp>
        <p:nvSpPr>
          <p:cNvPr id="12" name="TextBox 11"/>
          <p:cNvSpPr txBox="1"/>
          <p:nvPr/>
        </p:nvSpPr>
        <p:spPr>
          <a:xfrm rot="17796018">
            <a:off x="6435114" y="3310896"/>
            <a:ext cx="1707978" cy="346249"/>
          </a:xfrm>
          <a:prstGeom prst="rect">
            <a:avLst/>
          </a:prstGeom>
          <a:noFill/>
        </p:spPr>
        <p:txBody>
          <a:bodyPr wrap="square" rtlCol="0">
            <a:spAutoFit/>
          </a:bodyPr>
          <a:lstStyle/>
          <a:p>
            <a:pPr algn="ctr"/>
            <a:r>
              <a:rPr lang="en-US" sz="1650" b="1" dirty="0">
                <a:effectLst>
                  <a:outerShdw blurRad="38100" dist="38100" dir="2700000" algn="tl">
                    <a:srgbClr val="000000">
                      <a:alpha val="43137"/>
                    </a:srgbClr>
                  </a:outerShdw>
                </a:effectLst>
              </a:rPr>
              <a:t>Great Valley </a:t>
            </a:r>
          </a:p>
        </p:txBody>
      </p:sp>
      <p:sp>
        <p:nvSpPr>
          <p:cNvPr id="13" name="TextBox 12"/>
          <p:cNvSpPr txBox="1"/>
          <p:nvPr/>
        </p:nvSpPr>
        <p:spPr>
          <a:xfrm rot="17532827">
            <a:off x="7182568" y="3538232"/>
            <a:ext cx="112089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Blue Ridge</a:t>
            </a:r>
          </a:p>
        </p:txBody>
      </p:sp>
      <p:cxnSp>
        <p:nvCxnSpPr>
          <p:cNvPr id="15" name="Straight Arrow Connector 14"/>
          <p:cNvCxnSpPr/>
          <p:nvPr/>
        </p:nvCxnSpPr>
        <p:spPr>
          <a:xfrm flipH="1" flipV="1">
            <a:off x="7540803" y="3532137"/>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7470379" y="3716117"/>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Mapping Landslides from new DEM</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312617" y="4461308"/>
            <a:ext cx="2116473" cy="2109442"/>
          </a:xfrm>
          <a:prstGeom prst="rect">
            <a:avLst/>
          </a:prstGeom>
        </p:spPr>
      </p:pic>
      <p:cxnSp>
        <p:nvCxnSpPr>
          <p:cNvPr id="14" name="Straight Connector 13"/>
          <p:cNvCxnSpPr/>
          <p:nvPr/>
        </p:nvCxnSpPr>
        <p:spPr>
          <a:xfrm>
            <a:off x="6495638" y="3973859"/>
            <a:ext cx="630426" cy="125210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a:off x="6431374" y="3884482"/>
            <a:ext cx="105501" cy="893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 y="918817"/>
            <a:ext cx="9068373" cy="584775"/>
          </a:xfrm>
          <a:prstGeom prst="rect">
            <a:avLst/>
          </a:prstGeom>
        </p:spPr>
        <p:txBody>
          <a:bodyPr wrap="square">
            <a:spAutoFit/>
          </a:bodyPr>
          <a:lstStyle/>
          <a:p>
            <a:r>
              <a:rPr lang="en-US" sz="1600" i="1" dirty="0" smtClean="0">
                <a:solidFill>
                  <a:schemeClr val="accent1">
                    <a:lumMod val="50000"/>
                  </a:schemeClr>
                </a:solidFill>
              </a:rPr>
              <a:t>FEMA is purchasing statewide Quality Level 2 lidar for the entire State that will improve the mapping of existing landslides.  Lidar-derived products include 1-meter DEM and 1-foot Contours</a:t>
            </a:r>
            <a:endParaRPr lang="en-US" sz="1600" i="1" dirty="0">
              <a:solidFill>
                <a:schemeClr val="accent1">
                  <a:lumMod val="50000"/>
                </a:schemeClr>
              </a:solidFill>
            </a:endParaRPr>
          </a:p>
        </p:txBody>
      </p:sp>
    </p:spTree>
    <p:extLst>
      <p:ext uri="{BB962C8B-B14F-4D97-AF65-F5344CB8AC3E}">
        <p14:creationId xmlns:p14="http://schemas.microsoft.com/office/powerpoint/2010/main" val="42364970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81796EF3-DF84-4E4A-8F9E-37F4D7575726}&quot;/&gt;&lt;isInvalidForFieldText val=&quot;0&quot;/&gt;&lt;Image&gt;&lt;filename val=&quot;C:\Users\amaxwel6\AppData\Local\Temp\CP183401724800984Session\CPTrustFolder183401724800984\PPTImport183401724836078\data\asimages\{81796EF3-DF84-4E4A-8F9E-37F4D7575726}_5.png&quot;/&gt;&lt;left val=&quot;47&quot;/&gt;&lt;top val=&quot;28&quot;/&gt;&lt;width val=&quot;1145&quot;/&gt;&lt;height val=&quot;12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81796EF3-DF84-4E4A-8F9E-37F4D7575726}&quot;/&gt;&lt;isInvalidForFieldText val=&quot;0&quot;/&gt;&lt;Image&gt;&lt;filename val=&quot;C:\Users\amaxwel6\AppData\Local\Temp\CP183401724800984Session\CPTrustFolder183401724800984\PPTImport183401724836078\data\asimages\{81796EF3-DF84-4E4A-8F9E-37F4D7575726}_5.png&quot;/&gt;&lt;left val=&quot;47&quot;/&gt;&lt;top val=&quot;28&quot;/&gt;&lt;width val=&quot;1145&quot;/&gt;&lt;height val=&quot;12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7975</TotalTime>
  <Words>2111</Words>
  <Application>Microsoft Office PowerPoint</Application>
  <PresentationFormat>On-screen Show (4:3)</PresentationFormat>
  <Paragraphs>468</Paragraphs>
  <Slides>43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Tahoma</vt:lpstr>
      <vt:lpstr>Times New Roman</vt:lpstr>
      <vt:lpstr>Univers (WN)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DEM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 Learning from Examples</vt:lpstr>
      <vt:lpstr>Training the Model</vt:lpstr>
      <vt:lpstr>Modeling Methods: Predictor Variables</vt:lpstr>
      <vt:lpstr>Modeling Methods: Predictor Variables</vt:lpstr>
      <vt:lpstr>Modeling Method</vt:lpstr>
      <vt:lpstr>Predict to Entire Extent</vt:lpstr>
      <vt:lpstr>Results</vt:lpstr>
      <vt:lpstr>Important Variables</vt:lpstr>
      <vt:lpstr>Moving Forward</vt:lpstr>
      <vt:lpstr>Susceptibility and Hazard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Maneesh Sharma</cp:lastModifiedBy>
  <cp:revision>114</cp:revision>
  <cp:lastPrinted>2019-11-04T20:36:23Z</cp:lastPrinted>
  <dcterms:created xsi:type="dcterms:W3CDTF">2019-02-08T17:05:32Z</dcterms:created>
  <dcterms:modified xsi:type="dcterms:W3CDTF">2019-12-12T11:54:53Z</dcterms:modified>
</cp:coreProperties>
</file>