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76" r:id="rId2"/>
    <p:sldId id="366" r:id="rId3"/>
    <p:sldId id="377" r:id="rId4"/>
    <p:sldId id="378" r:id="rId5"/>
    <p:sldId id="379" r:id="rId6"/>
    <p:sldId id="380" r:id="rId7"/>
    <p:sldId id="381" r:id="rId8"/>
    <p:sldId id="298" r:id="rId9"/>
    <p:sldId id="368" r:id="rId10"/>
    <p:sldId id="257" r:id="rId11"/>
    <p:sldId id="369" r:id="rId12"/>
    <p:sldId id="372" r:id="rId13"/>
    <p:sldId id="374" r:id="rId14"/>
    <p:sldId id="375" r:id="rId15"/>
    <p:sldId id="370" r:id="rId16"/>
    <p:sldId id="371" r:id="rId17"/>
    <p:sldId id="3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61473D-F9E2-4A15-995E-96C0A25CD962}" type="doc">
      <dgm:prSet loTypeId="urn:microsoft.com/office/officeart/2005/8/layout/cycle2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78DFFBD-0D7E-444E-942F-B49E5F8005EC}">
      <dgm:prSet phldrT="[Text]" custT="1"/>
      <dgm:spPr/>
      <dgm:t>
        <a:bodyPr/>
        <a:lstStyle/>
        <a:p>
          <a:pPr algn="ctr"/>
          <a:r>
            <a:rPr lang="en-US" sz="1400" b="1" dirty="0"/>
            <a:t/>
          </a:r>
          <a:br>
            <a:rPr lang="en-US" sz="1400" b="1" dirty="0"/>
          </a:br>
          <a:r>
            <a:rPr lang="en-US" sz="1400" b="1" dirty="0"/>
            <a:t/>
          </a:r>
          <a:br>
            <a:rPr lang="en-US" sz="1400" b="1" dirty="0"/>
          </a:br>
          <a:r>
            <a:rPr lang="en-US" sz="1400" b="1" dirty="0"/>
            <a:t/>
          </a:r>
          <a:br>
            <a:rPr lang="en-US" sz="1400" b="1" dirty="0"/>
          </a:br>
          <a:r>
            <a:rPr lang="en-US" sz="1400" b="1" dirty="0"/>
            <a:t/>
          </a:r>
          <a:br>
            <a:rPr lang="en-US" sz="1400" b="1" dirty="0"/>
          </a:br>
          <a:r>
            <a:rPr lang="en-US" sz="1400" b="1" dirty="0"/>
            <a:t>BUILDING INVENTORY</a:t>
          </a:r>
          <a:endParaRPr lang="en-US" sz="1400" b="1" u="sng" dirty="0"/>
        </a:p>
        <a:p>
          <a:pPr algn="ctr"/>
          <a:r>
            <a:rPr lang="en-US" sz="1000" b="0" dirty="0"/>
            <a:t>Primary Building</a:t>
          </a:r>
          <a:br>
            <a:rPr lang="en-US" sz="1000" b="0" dirty="0"/>
          </a:br>
          <a:r>
            <a:rPr lang="en-US" sz="1000" b="0" dirty="0"/>
            <a:t> Identification &amp;</a:t>
          </a:r>
          <a:br>
            <a:rPr lang="en-US" sz="1000" b="0" dirty="0"/>
          </a:br>
          <a:r>
            <a:rPr lang="en-US" sz="1000" b="0" dirty="0"/>
            <a:t>Hazus Attributes</a:t>
          </a:r>
          <a:br>
            <a:rPr lang="en-US" sz="1000" b="0" dirty="0"/>
          </a:br>
          <a:r>
            <a:rPr lang="en-US" sz="1000" b="0" dirty="0"/>
            <a:t/>
          </a:r>
          <a:br>
            <a:rPr lang="en-US" sz="1000" b="0" dirty="0"/>
          </a:br>
          <a:r>
            <a:rPr lang="en-US" sz="1000" b="0" dirty="0"/>
            <a:t>Essential Facilities &amp; Community Assets</a:t>
          </a:r>
          <a:r>
            <a:rPr lang="en-US" sz="1050" b="0" dirty="0"/>
            <a:t/>
          </a:r>
          <a:br>
            <a:rPr lang="en-US" sz="1050" b="0" dirty="0"/>
          </a:br>
          <a:r>
            <a:rPr lang="en-US" sz="1100" b="0" dirty="0"/>
            <a:t/>
          </a:r>
          <a:br>
            <a:rPr lang="en-US" sz="1100" b="0" dirty="0"/>
          </a:br>
          <a:r>
            <a:rPr lang="en-US" sz="1100" b="0" dirty="0"/>
            <a:t/>
          </a:r>
          <a:br>
            <a:rPr lang="en-US" sz="1100" b="0" dirty="0"/>
          </a:br>
          <a:r>
            <a:rPr lang="en-US" sz="1100" b="0" i="1" dirty="0"/>
            <a:t/>
          </a:r>
          <a:br>
            <a:rPr lang="en-US" sz="1100" b="0" i="1" dirty="0"/>
          </a:br>
          <a:endParaRPr lang="en-US" sz="1100" b="0" dirty="0"/>
        </a:p>
      </dgm:t>
    </dgm:pt>
    <dgm:pt modelId="{300F7BB8-D09C-4ED5-BD2F-A3BF48B7B5E2}" type="parTrans" cxnId="{95D01EE1-A9F1-4E8C-B192-6C6242672857}">
      <dgm:prSet/>
      <dgm:spPr/>
      <dgm:t>
        <a:bodyPr/>
        <a:lstStyle/>
        <a:p>
          <a:endParaRPr lang="en-US"/>
        </a:p>
      </dgm:t>
    </dgm:pt>
    <dgm:pt modelId="{DA7B5C63-B22F-40E7-BB9B-92B50551D557}" type="sibTrans" cxnId="{95D01EE1-A9F1-4E8C-B192-6C6242672857}">
      <dgm:prSet/>
      <dgm:spPr/>
      <dgm:t>
        <a:bodyPr/>
        <a:lstStyle/>
        <a:p>
          <a:endParaRPr lang="en-US"/>
        </a:p>
      </dgm:t>
    </dgm:pt>
    <dgm:pt modelId="{F02D4C08-56FC-4760-BF3B-72D3F2350B6E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400" b="1" dirty="0"/>
            <a:t/>
          </a:r>
          <a:br>
            <a:rPr lang="en-US" sz="1400" b="1" dirty="0"/>
          </a:br>
          <a:r>
            <a:rPr lang="en-US" sz="1400" b="1" dirty="0"/>
            <a:t/>
          </a:r>
          <a:br>
            <a:rPr lang="en-US" sz="1400" b="1" dirty="0"/>
          </a:br>
          <a:r>
            <a:rPr lang="en-US" sz="1400" b="1" dirty="0"/>
            <a:t>FLOOD LOSS MODELS</a:t>
          </a:r>
          <a:r>
            <a:rPr lang="en-US" sz="1100" b="1" dirty="0"/>
            <a:t/>
          </a:r>
          <a:br>
            <a:rPr lang="en-US" sz="1100" b="1" dirty="0"/>
          </a:br>
          <a:r>
            <a:rPr lang="en-US" sz="1100" b="1" dirty="0"/>
            <a:t/>
          </a:r>
          <a:br>
            <a:rPr lang="en-US" sz="1100" b="1" dirty="0"/>
          </a:br>
          <a:r>
            <a:rPr lang="en-US" sz="1000" b="0" dirty="0"/>
            <a:t>Open Hazus FAST</a:t>
          </a:r>
        </a:p>
        <a:p>
          <a:r>
            <a:rPr lang="en-US" sz="1000" b="0" dirty="0"/>
            <a:t/>
          </a:r>
          <a:br>
            <a:rPr lang="en-US" sz="1000" b="0" dirty="0"/>
          </a:br>
          <a:r>
            <a:rPr lang="en-US" sz="1000" b="0" dirty="0"/>
            <a:t>Flood Depths</a:t>
          </a:r>
          <a:br>
            <a:rPr lang="en-US" sz="1000" b="0" dirty="0"/>
          </a:br>
          <a:r>
            <a:rPr lang="en-US" sz="1000" b="0" dirty="0"/>
            <a:t/>
          </a:r>
          <a:br>
            <a:rPr lang="en-US" sz="1000" b="0" dirty="0"/>
          </a:br>
          <a:r>
            <a:rPr lang="en-US" sz="1000" b="0" dirty="0"/>
            <a:t>Building Damage Estimates </a:t>
          </a:r>
        </a:p>
        <a:p>
          <a:endParaRPr lang="en-US" sz="1000" b="0" dirty="0"/>
        </a:p>
      </dgm:t>
    </dgm:pt>
    <dgm:pt modelId="{312CB6A3-2971-4B44-9E19-08C4BA24DE3D}" type="parTrans" cxnId="{81C41306-EBBC-4CA1-855D-515496BE075F}">
      <dgm:prSet/>
      <dgm:spPr/>
      <dgm:t>
        <a:bodyPr/>
        <a:lstStyle/>
        <a:p>
          <a:endParaRPr lang="en-US"/>
        </a:p>
      </dgm:t>
    </dgm:pt>
    <dgm:pt modelId="{8CB5D809-C449-40F4-B154-F3EE97A430A1}" type="sibTrans" cxnId="{81C41306-EBBC-4CA1-855D-515496BE075F}">
      <dgm:prSet/>
      <dgm:spPr/>
      <dgm:t>
        <a:bodyPr/>
        <a:lstStyle/>
        <a:p>
          <a:endParaRPr lang="en-US"/>
        </a:p>
      </dgm:t>
    </dgm:pt>
    <dgm:pt modelId="{A181FAC5-20D2-4394-8C6F-6C96CE3700A0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400" b="1" dirty="0"/>
            <a:t/>
          </a:r>
          <a:br>
            <a:rPr lang="en-US" sz="1400" b="1" dirty="0"/>
          </a:br>
          <a:r>
            <a:rPr lang="en-US" sz="1400" b="1" dirty="0"/>
            <a:t/>
          </a:r>
          <a:br>
            <a:rPr lang="en-US" sz="1400" b="1" dirty="0"/>
          </a:br>
          <a:r>
            <a:rPr lang="en-US" sz="1400" b="1" dirty="0"/>
            <a:t>COMMUNITY ENGAGEMENT</a:t>
          </a:r>
        </a:p>
        <a:p>
          <a:r>
            <a:rPr lang="en-US" sz="1000" dirty="0"/>
            <a:t>Risk Assessment</a:t>
          </a:r>
          <a:br>
            <a:rPr lang="en-US" sz="1000" dirty="0"/>
          </a:br>
          <a:r>
            <a:rPr lang="en-US" sz="1000" dirty="0"/>
            <a:t> Data Verification</a:t>
          </a:r>
          <a:br>
            <a:rPr lang="en-US" sz="1000" dirty="0"/>
          </a:br>
          <a:endParaRPr lang="en-US" sz="1000" dirty="0"/>
        </a:p>
        <a:p>
          <a:r>
            <a:rPr lang="en-US" sz="1000" dirty="0"/>
            <a:t>Mitigation Actions Identified </a:t>
          </a:r>
        </a:p>
        <a:p>
          <a:endParaRPr lang="en-US" sz="1100" dirty="0"/>
        </a:p>
      </dgm:t>
    </dgm:pt>
    <dgm:pt modelId="{9CFA1DDD-D4CC-454C-9F33-BD2252D084E0}" type="parTrans" cxnId="{F91C8AD1-589D-4961-8832-26F6C65D1C03}">
      <dgm:prSet/>
      <dgm:spPr/>
      <dgm:t>
        <a:bodyPr/>
        <a:lstStyle/>
        <a:p>
          <a:endParaRPr lang="en-US"/>
        </a:p>
      </dgm:t>
    </dgm:pt>
    <dgm:pt modelId="{C45563D0-A152-49F5-8637-E499FCEEE805}" type="sibTrans" cxnId="{F91C8AD1-589D-4961-8832-26F6C65D1C03}">
      <dgm:prSet/>
      <dgm:spPr/>
      <dgm:t>
        <a:bodyPr/>
        <a:lstStyle/>
        <a:p>
          <a:endParaRPr lang="en-US"/>
        </a:p>
      </dgm:t>
    </dgm:pt>
    <dgm:pt modelId="{694BCF86-BAF3-4894-BC6F-00746716E93B}">
      <dgm:prSet phldrT="[Text]" custT="1"/>
      <dgm:spPr>
        <a:solidFill>
          <a:srgbClr val="A50021"/>
        </a:solidFill>
      </dgm:spPr>
      <dgm:t>
        <a:bodyPr/>
        <a:lstStyle/>
        <a:p>
          <a:r>
            <a:rPr lang="en-US" sz="1400" b="1" dirty="0"/>
            <a:t/>
          </a:r>
          <a:br>
            <a:rPr lang="en-US" sz="1400" b="1" dirty="0"/>
          </a:br>
          <a:r>
            <a:rPr lang="en-US" sz="1400" b="1" dirty="0"/>
            <a:t>BLDG. LEVEL RISK ASSESSMENT (BLRA) DATABASE</a:t>
          </a:r>
        </a:p>
        <a:p>
          <a:r>
            <a:rPr lang="en-US" sz="1000" b="0" dirty="0"/>
            <a:t/>
          </a:r>
          <a:br>
            <a:rPr lang="en-US" sz="1000" b="0" dirty="0"/>
          </a:br>
          <a:r>
            <a:rPr lang="en-US" sz="1000" b="0" dirty="0"/>
            <a:t/>
          </a:r>
          <a:br>
            <a:rPr lang="en-US" sz="1000" b="0" dirty="0"/>
          </a:br>
          <a:r>
            <a:rPr lang="en-US" sz="1000" b="0" dirty="0"/>
            <a:t>Building Level &amp; Community Level Outputs</a:t>
          </a:r>
        </a:p>
      </dgm:t>
    </dgm:pt>
    <dgm:pt modelId="{436DCAD8-18E1-4745-8115-174893CE7639}" type="sibTrans" cxnId="{21793CA6-B570-4637-A6C2-BEAC1D3B68FC}">
      <dgm:prSet/>
      <dgm:spPr/>
      <dgm:t>
        <a:bodyPr/>
        <a:lstStyle/>
        <a:p>
          <a:endParaRPr lang="en-US"/>
        </a:p>
      </dgm:t>
    </dgm:pt>
    <dgm:pt modelId="{0501E75A-9694-4038-8897-1F0E2E9F4E94}" type="parTrans" cxnId="{21793CA6-B570-4637-A6C2-BEAC1D3B68FC}">
      <dgm:prSet/>
      <dgm:spPr/>
      <dgm:t>
        <a:bodyPr/>
        <a:lstStyle/>
        <a:p>
          <a:endParaRPr lang="en-US"/>
        </a:p>
      </dgm:t>
    </dgm:pt>
    <dgm:pt modelId="{1DEE2415-090A-446F-B542-F2CCEE16BCEC}" type="pres">
      <dgm:prSet presAssocID="{2F61473D-F9E2-4A15-995E-96C0A25CD96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245900-9449-4828-857C-53809E2A5AD6}" type="pres">
      <dgm:prSet presAssocID="{678DFFBD-0D7E-444E-942F-B49E5F8005E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60405-850B-4F71-ABB5-8371E5DF8E08}" type="pres">
      <dgm:prSet presAssocID="{DA7B5C63-B22F-40E7-BB9B-92B50551D55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2802EF2-6880-4772-BA2B-16AF7673042C}" type="pres">
      <dgm:prSet presAssocID="{DA7B5C63-B22F-40E7-BB9B-92B50551D55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C55C5ED-4E94-4142-ADFB-CFD1E6E0310D}" type="pres">
      <dgm:prSet presAssocID="{F02D4C08-56FC-4760-BF3B-72D3F2350B6E}" presName="node" presStyleLbl="node1" presStyleIdx="1" presStyleCnt="4" custRadScaleRad="99769" custRadScaleInc="54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9C4BB-54CC-4167-926B-E358BF2A4D97}" type="pres">
      <dgm:prSet presAssocID="{8CB5D809-C449-40F4-B154-F3EE97A430A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95E6FF8-F6BA-44AC-B494-1F92DC0204D1}" type="pres">
      <dgm:prSet presAssocID="{8CB5D809-C449-40F4-B154-F3EE97A430A1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C86ADF5-645A-404E-8D4A-AD301322C662}" type="pres">
      <dgm:prSet presAssocID="{694BCF86-BAF3-4894-BC6F-00746716E93B}" presName="node" presStyleLbl="node1" presStyleIdx="2" presStyleCnt="4" custScaleX="104534" custScaleY="109020" custRadScaleRad="97690" custRadScaleInc="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C15DA-5D7C-4C5A-B73E-6788D5DBB780}" type="pres">
      <dgm:prSet presAssocID="{436DCAD8-18E1-4745-8115-174893CE763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9B3C594-9993-4272-AFB0-E613CBEA6EB8}" type="pres">
      <dgm:prSet presAssocID="{436DCAD8-18E1-4745-8115-174893CE763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34C508D-41D8-4EAE-8D6A-1507C301F0BE}" type="pres">
      <dgm:prSet presAssocID="{A181FAC5-20D2-4394-8C6F-6C96CE3700A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B04CF-B769-4D2D-9C4D-491927806A79}" type="pres">
      <dgm:prSet presAssocID="{C45563D0-A152-49F5-8637-E499FCEEE805}" presName="sibTrans" presStyleLbl="sibTrans2D1" presStyleIdx="3" presStyleCnt="4"/>
      <dgm:spPr/>
      <dgm:t>
        <a:bodyPr/>
        <a:lstStyle/>
        <a:p>
          <a:endParaRPr lang="en-US"/>
        </a:p>
      </dgm:t>
    </dgm:pt>
    <dgm:pt modelId="{E5C34F58-A8C4-43DF-BD19-9EC01308B07B}" type="pres">
      <dgm:prSet presAssocID="{C45563D0-A152-49F5-8637-E499FCEEE805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9E87F20-29AA-48BC-9256-93A5BD8DAC68}" type="presOf" srcId="{2F61473D-F9E2-4A15-995E-96C0A25CD962}" destId="{1DEE2415-090A-446F-B542-F2CCEE16BCEC}" srcOrd="0" destOrd="0" presId="urn:microsoft.com/office/officeart/2005/8/layout/cycle2"/>
    <dgm:cxn modelId="{21793CA6-B570-4637-A6C2-BEAC1D3B68FC}" srcId="{2F61473D-F9E2-4A15-995E-96C0A25CD962}" destId="{694BCF86-BAF3-4894-BC6F-00746716E93B}" srcOrd="2" destOrd="0" parTransId="{0501E75A-9694-4038-8897-1F0E2E9F4E94}" sibTransId="{436DCAD8-18E1-4745-8115-174893CE7639}"/>
    <dgm:cxn modelId="{5D4AA60F-9C16-4A3E-A57F-43165C704E85}" type="presOf" srcId="{678DFFBD-0D7E-444E-942F-B49E5F8005EC}" destId="{06245900-9449-4828-857C-53809E2A5AD6}" srcOrd="0" destOrd="0" presId="urn:microsoft.com/office/officeart/2005/8/layout/cycle2"/>
    <dgm:cxn modelId="{95D01EE1-A9F1-4E8C-B192-6C6242672857}" srcId="{2F61473D-F9E2-4A15-995E-96C0A25CD962}" destId="{678DFFBD-0D7E-444E-942F-B49E5F8005EC}" srcOrd="0" destOrd="0" parTransId="{300F7BB8-D09C-4ED5-BD2F-A3BF48B7B5E2}" sibTransId="{DA7B5C63-B22F-40E7-BB9B-92B50551D557}"/>
    <dgm:cxn modelId="{81C41306-EBBC-4CA1-855D-515496BE075F}" srcId="{2F61473D-F9E2-4A15-995E-96C0A25CD962}" destId="{F02D4C08-56FC-4760-BF3B-72D3F2350B6E}" srcOrd="1" destOrd="0" parTransId="{312CB6A3-2971-4B44-9E19-08C4BA24DE3D}" sibTransId="{8CB5D809-C449-40F4-B154-F3EE97A430A1}"/>
    <dgm:cxn modelId="{59379EBB-D410-4246-9670-E0F497476DCA}" type="presOf" srcId="{A181FAC5-20D2-4394-8C6F-6C96CE3700A0}" destId="{C34C508D-41D8-4EAE-8D6A-1507C301F0BE}" srcOrd="0" destOrd="0" presId="urn:microsoft.com/office/officeart/2005/8/layout/cycle2"/>
    <dgm:cxn modelId="{3272C56B-C45E-4B4A-9CC3-E8B1AB346AF4}" type="presOf" srcId="{436DCAD8-18E1-4745-8115-174893CE7639}" destId="{F1CC15DA-5D7C-4C5A-B73E-6788D5DBB780}" srcOrd="0" destOrd="0" presId="urn:microsoft.com/office/officeart/2005/8/layout/cycle2"/>
    <dgm:cxn modelId="{7C4D5F55-AC4E-4A76-9E30-350EDC11BFE6}" type="presOf" srcId="{436DCAD8-18E1-4745-8115-174893CE7639}" destId="{C9B3C594-9993-4272-AFB0-E613CBEA6EB8}" srcOrd="1" destOrd="0" presId="urn:microsoft.com/office/officeart/2005/8/layout/cycle2"/>
    <dgm:cxn modelId="{373A6F73-A14A-4EA9-ACE3-D4699C30F9AB}" type="presOf" srcId="{C45563D0-A152-49F5-8637-E499FCEEE805}" destId="{0ECB04CF-B769-4D2D-9C4D-491927806A79}" srcOrd="0" destOrd="0" presId="urn:microsoft.com/office/officeart/2005/8/layout/cycle2"/>
    <dgm:cxn modelId="{F91C8AD1-589D-4961-8832-26F6C65D1C03}" srcId="{2F61473D-F9E2-4A15-995E-96C0A25CD962}" destId="{A181FAC5-20D2-4394-8C6F-6C96CE3700A0}" srcOrd="3" destOrd="0" parTransId="{9CFA1DDD-D4CC-454C-9F33-BD2252D084E0}" sibTransId="{C45563D0-A152-49F5-8637-E499FCEEE805}"/>
    <dgm:cxn modelId="{77E82E12-08C4-4EE8-91BD-39D6CD4D6B52}" type="presOf" srcId="{F02D4C08-56FC-4760-BF3B-72D3F2350B6E}" destId="{1C55C5ED-4E94-4142-ADFB-CFD1E6E0310D}" srcOrd="0" destOrd="0" presId="urn:microsoft.com/office/officeart/2005/8/layout/cycle2"/>
    <dgm:cxn modelId="{BB951297-6293-46BA-B4DB-14B040B21DC2}" type="presOf" srcId="{C45563D0-A152-49F5-8637-E499FCEEE805}" destId="{E5C34F58-A8C4-43DF-BD19-9EC01308B07B}" srcOrd="1" destOrd="0" presId="urn:microsoft.com/office/officeart/2005/8/layout/cycle2"/>
    <dgm:cxn modelId="{ED82072E-D948-4DEA-B1B1-966136236A73}" type="presOf" srcId="{8CB5D809-C449-40F4-B154-F3EE97A430A1}" destId="{795E6FF8-F6BA-44AC-B494-1F92DC0204D1}" srcOrd="1" destOrd="0" presId="urn:microsoft.com/office/officeart/2005/8/layout/cycle2"/>
    <dgm:cxn modelId="{B9F7F216-0A86-46F3-AC92-6FF67E97C14A}" type="presOf" srcId="{8CB5D809-C449-40F4-B154-F3EE97A430A1}" destId="{D8C9C4BB-54CC-4167-926B-E358BF2A4D97}" srcOrd="0" destOrd="0" presId="urn:microsoft.com/office/officeart/2005/8/layout/cycle2"/>
    <dgm:cxn modelId="{FA9BF8BF-488E-4B9D-A728-10696E140B07}" type="presOf" srcId="{DA7B5C63-B22F-40E7-BB9B-92B50551D557}" destId="{E5B60405-850B-4F71-ABB5-8371E5DF8E08}" srcOrd="0" destOrd="0" presId="urn:microsoft.com/office/officeart/2005/8/layout/cycle2"/>
    <dgm:cxn modelId="{6C3C833E-9746-4FCE-9178-0E481CC2CBF6}" type="presOf" srcId="{DA7B5C63-B22F-40E7-BB9B-92B50551D557}" destId="{A2802EF2-6880-4772-BA2B-16AF7673042C}" srcOrd="1" destOrd="0" presId="urn:microsoft.com/office/officeart/2005/8/layout/cycle2"/>
    <dgm:cxn modelId="{D6996F46-266D-4168-9A63-BC9D1FE51195}" type="presOf" srcId="{694BCF86-BAF3-4894-BC6F-00746716E93B}" destId="{8C86ADF5-645A-404E-8D4A-AD301322C662}" srcOrd="0" destOrd="0" presId="urn:microsoft.com/office/officeart/2005/8/layout/cycle2"/>
    <dgm:cxn modelId="{7775C85F-BE50-4D3E-8F25-A9EE856AFC84}" type="presParOf" srcId="{1DEE2415-090A-446F-B542-F2CCEE16BCEC}" destId="{06245900-9449-4828-857C-53809E2A5AD6}" srcOrd="0" destOrd="0" presId="urn:microsoft.com/office/officeart/2005/8/layout/cycle2"/>
    <dgm:cxn modelId="{50716540-5EE7-41BF-BEB3-E4FA14DB6C22}" type="presParOf" srcId="{1DEE2415-090A-446F-B542-F2CCEE16BCEC}" destId="{E5B60405-850B-4F71-ABB5-8371E5DF8E08}" srcOrd="1" destOrd="0" presId="urn:microsoft.com/office/officeart/2005/8/layout/cycle2"/>
    <dgm:cxn modelId="{B53895A5-C2FC-4D5B-B0CD-C672216E2C04}" type="presParOf" srcId="{E5B60405-850B-4F71-ABB5-8371E5DF8E08}" destId="{A2802EF2-6880-4772-BA2B-16AF7673042C}" srcOrd="0" destOrd="0" presId="urn:microsoft.com/office/officeart/2005/8/layout/cycle2"/>
    <dgm:cxn modelId="{A1D6FF58-B0FA-4330-B2A5-4B9390ABA3E2}" type="presParOf" srcId="{1DEE2415-090A-446F-B542-F2CCEE16BCEC}" destId="{1C55C5ED-4E94-4142-ADFB-CFD1E6E0310D}" srcOrd="2" destOrd="0" presId="urn:microsoft.com/office/officeart/2005/8/layout/cycle2"/>
    <dgm:cxn modelId="{92BF1AD9-1B81-4CB7-B4D5-F5899AD1C430}" type="presParOf" srcId="{1DEE2415-090A-446F-B542-F2CCEE16BCEC}" destId="{D8C9C4BB-54CC-4167-926B-E358BF2A4D97}" srcOrd="3" destOrd="0" presId="urn:microsoft.com/office/officeart/2005/8/layout/cycle2"/>
    <dgm:cxn modelId="{3FCAA6B9-B621-49FB-8684-31A3357CA5E1}" type="presParOf" srcId="{D8C9C4BB-54CC-4167-926B-E358BF2A4D97}" destId="{795E6FF8-F6BA-44AC-B494-1F92DC0204D1}" srcOrd="0" destOrd="0" presId="urn:microsoft.com/office/officeart/2005/8/layout/cycle2"/>
    <dgm:cxn modelId="{E7AC59E5-B251-42C8-9ACD-D20693105000}" type="presParOf" srcId="{1DEE2415-090A-446F-B542-F2CCEE16BCEC}" destId="{8C86ADF5-645A-404E-8D4A-AD301322C662}" srcOrd="4" destOrd="0" presId="urn:microsoft.com/office/officeart/2005/8/layout/cycle2"/>
    <dgm:cxn modelId="{FB3D3396-01AE-4270-BC90-8B922FADFF51}" type="presParOf" srcId="{1DEE2415-090A-446F-B542-F2CCEE16BCEC}" destId="{F1CC15DA-5D7C-4C5A-B73E-6788D5DBB780}" srcOrd="5" destOrd="0" presId="urn:microsoft.com/office/officeart/2005/8/layout/cycle2"/>
    <dgm:cxn modelId="{6F477EB3-2A10-4E32-8CD4-CC96BCB77D75}" type="presParOf" srcId="{F1CC15DA-5D7C-4C5A-B73E-6788D5DBB780}" destId="{C9B3C594-9993-4272-AFB0-E613CBEA6EB8}" srcOrd="0" destOrd="0" presId="urn:microsoft.com/office/officeart/2005/8/layout/cycle2"/>
    <dgm:cxn modelId="{F96EE096-1212-4DAB-8690-8A28B7433782}" type="presParOf" srcId="{1DEE2415-090A-446F-B542-F2CCEE16BCEC}" destId="{C34C508D-41D8-4EAE-8D6A-1507C301F0BE}" srcOrd="6" destOrd="0" presId="urn:microsoft.com/office/officeart/2005/8/layout/cycle2"/>
    <dgm:cxn modelId="{366ABDCA-B95A-4A1C-8DF9-F97B721A66A4}" type="presParOf" srcId="{1DEE2415-090A-446F-B542-F2CCEE16BCEC}" destId="{0ECB04CF-B769-4D2D-9C4D-491927806A79}" srcOrd="7" destOrd="0" presId="urn:microsoft.com/office/officeart/2005/8/layout/cycle2"/>
    <dgm:cxn modelId="{B8B376BB-F491-43FA-A8D0-90C0DB612F2B}" type="presParOf" srcId="{0ECB04CF-B769-4D2D-9C4D-491927806A79}" destId="{E5C34F58-A8C4-43DF-BD19-9EC01308B07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45900-9449-4828-857C-53809E2A5AD6}">
      <dsp:nvSpPr>
        <dsp:cNvPr id="0" name=""/>
        <dsp:cNvSpPr/>
      </dsp:nvSpPr>
      <dsp:spPr>
        <a:xfrm>
          <a:off x="3232329" y="-39171"/>
          <a:ext cx="1833442" cy="183344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/>
          </a:r>
          <a:br>
            <a:rPr lang="en-US" sz="1400" b="1" kern="1200" dirty="0"/>
          </a:br>
          <a:r>
            <a:rPr lang="en-US" sz="1400" b="1" kern="1200" dirty="0"/>
            <a:t/>
          </a:r>
          <a:br>
            <a:rPr lang="en-US" sz="1400" b="1" kern="1200" dirty="0"/>
          </a:br>
          <a:r>
            <a:rPr lang="en-US" sz="1400" b="1" kern="1200" dirty="0"/>
            <a:t/>
          </a:r>
          <a:br>
            <a:rPr lang="en-US" sz="1400" b="1" kern="1200" dirty="0"/>
          </a:br>
          <a:r>
            <a:rPr lang="en-US" sz="1400" b="1" kern="1200" dirty="0"/>
            <a:t/>
          </a:r>
          <a:br>
            <a:rPr lang="en-US" sz="1400" b="1" kern="1200" dirty="0"/>
          </a:br>
          <a:r>
            <a:rPr lang="en-US" sz="1400" b="1" kern="1200" dirty="0"/>
            <a:t>BUILDING INVENTORY</a:t>
          </a:r>
          <a:endParaRPr lang="en-US" sz="1400" b="1" u="sng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/>
            <a:t>Primary Building</a:t>
          </a:r>
          <a:br>
            <a:rPr lang="en-US" sz="1000" b="0" kern="1200" dirty="0"/>
          </a:br>
          <a:r>
            <a:rPr lang="en-US" sz="1000" b="0" kern="1200" dirty="0"/>
            <a:t> Identification &amp;</a:t>
          </a:r>
          <a:br>
            <a:rPr lang="en-US" sz="1000" b="0" kern="1200" dirty="0"/>
          </a:br>
          <a:r>
            <a:rPr lang="en-US" sz="1000" b="0" kern="1200" dirty="0"/>
            <a:t>Hazus Attributes</a:t>
          </a:r>
          <a:br>
            <a:rPr lang="en-US" sz="1000" b="0" kern="1200" dirty="0"/>
          </a:br>
          <a:r>
            <a:rPr lang="en-US" sz="1000" b="0" kern="1200" dirty="0"/>
            <a:t/>
          </a:r>
          <a:br>
            <a:rPr lang="en-US" sz="1000" b="0" kern="1200" dirty="0"/>
          </a:br>
          <a:r>
            <a:rPr lang="en-US" sz="1000" b="0" kern="1200" dirty="0"/>
            <a:t>Essential Facilities &amp; Community Assets</a:t>
          </a:r>
          <a:r>
            <a:rPr lang="en-US" sz="1050" b="0" kern="1200" dirty="0"/>
            <a:t/>
          </a:r>
          <a:br>
            <a:rPr lang="en-US" sz="1050" b="0" kern="1200" dirty="0"/>
          </a:br>
          <a:r>
            <a:rPr lang="en-US" sz="1100" b="0" kern="1200" dirty="0"/>
            <a:t/>
          </a:r>
          <a:br>
            <a:rPr lang="en-US" sz="1100" b="0" kern="1200" dirty="0"/>
          </a:br>
          <a:r>
            <a:rPr lang="en-US" sz="1100" b="0" kern="1200" dirty="0"/>
            <a:t/>
          </a:r>
          <a:br>
            <a:rPr lang="en-US" sz="1100" b="0" kern="1200" dirty="0"/>
          </a:br>
          <a:r>
            <a:rPr lang="en-US" sz="1100" b="0" i="1" kern="1200" dirty="0"/>
            <a:t/>
          </a:r>
          <a:br>
            <a:rPr lang="en-US" sz="1100" b="0" i="1" kern="1200" dirty="0"/>
          </a:br>
          <a:endParaRPr lang="en-US" sz="1100" b="0" kern="1200" dirty="0"/>
        </a:p>
      </dsp:txBody>
      <dsp:txXfrm>
        <a:off x="3500830" y="229330"/>
        <a:ext cx="1296440" cy="1296440"/>
      </dsp:txXfrm>
    </dsp:sp>
    <dsp:sp modelId="{E5B60405-850B-4F71-ABB5-8371E5DF8E08}">
      <dsp:nvSpPr>
        <dsp:cNvPr id="0" name=""/>
        <dsp:cNvSpPr/>
      </dsp:nvSpPr>
      <dsp:spPr>
        <a:xfrm rot="2777343">
          <a:off x="4850783" y="1571943"/>
          <a:ext cx="515748" cy="61878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4874686" y="1639780"/>
        <a:ext cx="361024" cy="371272"/>
      </dsp:txXfrm>
    </dsp:sp>
    <dsp:sp modelId="{1C55C5ED-4E94-4142-ADFB-CFD1E6E0310D}">
      <dsp:nvSpPr>
        <dsp:cNvPr id="0" name=""/>
        <dsp:cNvSpPr/>
      </dsp:nvSpPr>
      <dsp:spPr>
        <a:xfrm>
          <a:off x="5171716" y="1989504"/>
          <a:ext cx="1833442" cy="1833442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/>
          </a:r>
          <a:br>
            <a:rPr lang="en-US" sz="1400" b="1" kern="1200" dirty="0"/>
          </a:br>
          <a:r>
            <a:rPr lang="en-US" sz="1400" b="1" kern="1200" dirty="0"/>
            <a:t/>
          </a:r>
          <a:br>
            <a:rPr lang="en-US" sz="1400" b="1" kern="1200" dirty="0"/>
          </a:br>
          <a:r>
            <a:rPr lang="en-US" sz="1400" b="1" kern="1200" dirty="0"/>
            <a:t>FLOOD LOSS MODELS</a:t>
          </a:r>
          <a:r>
            <a:rPr lang="en-US" sz="1100" b="1" kern="1200" dirty="0"/>
            <a:t/>
          </a:r>
          <a:br>
            <a:rPr lang="en-US" sz="1100" b="1" kern="1200" dirty="0"/>
          </a:br>
          <a:r>
            <a:rPr lang="en-US" sz="1100" b="1" kern="1200" dirty="0"/>
            <a:t/>
          </a:r>
          <a:br>
            <a:rPr lang="en-US" sz="1100" b="1" kern="1200" dirty="0"/>
          </a:br>
          <a:r>
            <a:rPr lang="en-US" sz="1000" b="0" kern="1200" dirty="0"/>
            <a:t>Open Hazus FAST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/>
            <a:t/>
          </a:r>
          <a:br>
            <a:rPr lang="en-US" sz="1000" b="0" kern="1200" dirty="0"/>
          </a:br>
          <a:r>
            <a:rPr lang="en-US" sz="1000" b="0" kern="1200" dirty="0"/>
            <a:t>Flood Depths</a:t>
          </a:r>
          <a:br>
            <a:rPr lang="en-US" sz="1000" b="0" kern="1200" dirty="0"/>
          </a:br>
          <a:r>
            <a:rPr lang="en-US" sz="1000" b="0" kern="1200" dirty="0"/>
            <a:t/>
          </a:r>
          <a:br>
            <a:rPr lang="en-US" sz="1000" b="0" kern="1200" dirty="0"/>
          </a:br>
          <a:r>
            <a:rPr lang="en-US" sz="1000" b="0" kern="1200" dirty="0"/>
            <a:t>Building Damage Estimates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 dirty="0"/>
        </a:p>
      </dsp:txBody>
      <dsp:txXfrm>
        <a:off x="5440217" y="2258005"/>
        <a:ext cx="1296440" cy="1296440"/>
      </dsp:txXfrm>
    </dsp:sp>
    <dsp:sp modelId="{D8C9C4BB-54CC-4167-926B-E358BF2A4D97}">
      <dsp:nvSpPr>
        <dsp:cNvPr id="0" name=""/>
        <dsp:cNvSpPr/>
      </dsp:nvSpPr>
      <dsp:spPr>
        <a:xfrm rot="8212882">
          <a:off x="4945258" y="3477276"/>
          <a:ext cx="405857" cy="61878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5050574" y="3559422"/>
        <a:ext cx="284100" cy="371272"/>
      </dsp:txXfrm>
    </dsp:sp>
    <dsp:sp modelId="{8C86ADF5-645A-404E-8D4A-AD301322C662}">
      <dsp:nvSpPr>
        <dsp:cNvPr id="0" name=""/>
        <dsp:cNvSpPr/>
      </dsp:nvSpPr>
      <dsp:spPr>
        <a:xfrm>
          <a:off x="3188988" y="3724509"/>
          <a:ext cx="1916571" cy="1998819"/>
        </a:xfrm>
        <a:prstGeom prst="ellipse">
          <a:avLst/>
        </a:prstGeom>
        <a:solidFill>
          <a:srgbClr val="A5002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/>
          </a:r>
          <a:br>
            <a:rPr lang="en-US" sz="1400" b="1" kern="1200" dirty="0"/>
          </a:br>
          <a:r>
            <a:rPr lang="en-US" sz="1400" b="1" kern="1200" dirty="0"/>
            <a:t>BLDG. LEVEL RISK ASSESSMENT (BLRA) DATABASE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/>
            <a:t/>
          </a:r>
          <a:br>
            <a:rPr lang="en-US" sz="1000" b="0" kern="1200" dirty="0"/>
          </a:br>
          <a:r>
            <a:rPr lang="en-US" sz="1000" b="0" kern="1200" dirty="0"/>
            <a:t/>
          </a:r>
          <a:br>
            <a:rPr lang="en-US" sz="1000" b="0" kern="1200" dirty="0"/>
          </a:br>
          <a:r>
            <a:rPr lang="en-US" sz="1000" b="0" kern="1200" dirty="0"/>
            <a:t>Building Level &amp; Community Level Outputs</a:t>
          </a:r>
        </a:p>
      </dsp:txBody>
      <dsp:txXfrm>
        <a:off x="3469663" y="4017229"/>
        <a:ext cx="1355221" cy="1413379"/>
      </dsp:txXfrm>
    </dsp:sp>
    <dsp:sp modelId="{F1CC15DA-5D7C-4C5A-B73E-6788D5DBB780}">
      <dsp:nvSpPr>
        <dsp:cNvPr id="0" name=""/>
        <dsp:cNvSpPr/>
      </dsp:nvSpPr>
      <dsp:spPr>
        <a:xfrm rot="13461401">
          <a:off x="2943934" y="3451483"/>
          <a:ext cx="436851" cy="61878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056314" y="3621052"/>
        <a:ext cx="305796" cy="371272"/>
      </dsp:txXfrm>
    </dsp:sp>
    <dsp:sp modelId="{C34C508D-41D8-4EAE-8D6A-1507C301F0BE}">
      <dsp:nvSpPr>
        <dsp:cNvPr id="0" name=""/>
        <dsp:cNvSpPr/>
      </dsp:nvSpPr>
      <dsp:spPr>
        <a:xfrm>
          <a:off x="1286672" y="1906485"/>
          <a:ext cx="1833442" cy="1833442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/>
          </a:r>
          <a:br>
            <a:rPr lang="en-US" sz="1400" b="1" kern="1200" dirty="0"/>
          </a:br>
          <a:r>
            <a:rPr lang="en-US" sz="1400" b="1" kern="1200" dirty="0"/>
            <a:t/>
          </a:r>
          <a:br>
            <a:rPr lang="en-US" sz="1400" b="1" kern="1200" dirty="0"/>
          </a:br>
          <a:r>
            <a:rPr lang="en-US" sz="1400" b="1" kern="1200" dirty="0"/>
            <a:t>COMMUNITY ENGAGEMENT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Risk Assessment</a:t>
          </a:r>
          <a:br>
            <a:rPr lang="en-US" sz="1000" kern="1200" dirty="0"/>
          </a:br>
          <a:r>
            <a:rPr lang="en-US" sz="1000" kern="1200" dirty="0"/>
            <a:t> Data Verification</a:t>
          </a:r>
          <a:br>
            <a:rPr lang="en-US" sz="1000" kern="1200" dirty="0"/>
          </a:br>
          <a:endParaRPr lang="en-US" sz="10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Mitigation Actions Identified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1555173" y="2174986"/>
        <a:ext cx="1296440" cy="1296440"/>
      </dsp:txXfrm>
    </dsp:sp>
    <dsp:sp modelId="{0ECB04CF-B769-4D2D-9C4D-491927806A79}">
      <dsp:nvSpPr>
        <dsp:cNvPr id="0" name=""/>
        <dsp:cNvSpPr/>
      </dsp:nvSpPr>
      <dsp:spPr>
        <a:xfrm rot="18900000">
          <a:off x="2923179" y="1550723"/>
          <a:ext cx="486609" cy="61878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2944558" y="1726093"/>
        <a:ext cx="340626" cy="371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81C10-8ECB-4802-8BD2-628F2FDD8560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A7A05-65E6-4185-8242-205C8E861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41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65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0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14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13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8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37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8E02A-DC5B-42DD-897E-06D8301A16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71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8E02A-DC5B-42DD-897E-06D8301A16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39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8E02A-DC5B-42DD-897E-06D8301A16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4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45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8E02A-DC5B-42DD-897E-06D8301A16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70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82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36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52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8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87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DD2A-6B4F-4BF6-8AA3-E1F78FA31B2B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A38C-DBE3-4244-B2A2-D85547627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4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DD2A-6B4F-4BF6-8AA3-E1F78FA31B2B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A38C-DBE3-4244-B2A2-D85547627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6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DD2A-6B4F-4BF6-8AA3-E1F78FA31B2B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A38C-DBE3-4244-B2A2-D85547627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9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DD2A-6B4F-4BF6-8AA3-E1F78FA31B2B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A38C-DBE3-4244-B2A2-D85547627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6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DD2A-6B4F-4BF6-8AA3-E1F78FA31B2B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A38C-DBE3-4244-B2A2-D85547627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78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DD2A-6B4F-4BF6-8AA3-E1F78FA31B2B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A38C-DBE3-4244-B2A2-D85547627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1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DD2A-6B4F-4BF6-8AA3-E1F78FA31B2B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A38C-DBE3-4244-B2A2-D85547627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4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DD2A-6B4F-4BF6-8AA3-E1F78FA31B2B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A38C-DBE3-4244-B2A2-D85547627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1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DD2A-6B4F-4BF6-8AA3-E1F78FA31B2B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A38C-DBE3-4244-B2A2-D85547627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9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DD2A-6B4F-4BF6-8AA3-E1F78FA31B2B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A38C-DBE3-4244-B2A2-D85547627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6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DD2A-6B4F-4BF6-8AA3-E1F78FA31B2B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A38C-DBE3-4244-B2A2-D85547627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BDD2A-6B4F-4BF6-8AA3-E1F78FA31B2B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DA38C-DBE3-4244-B2A2-D85547627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2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.wvgis.wvu.edu/pub/RA/State/CL/Building_Exposure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.wvgis.wvu.edu/pub/RA/State/CL/Essential_Facility/" TargetMode="External"/><Relationship Id="rId5" Type="http://schemas.openxmlformats.org/officeDocument/2006/relationships/hyperlink" Target="https://data.wvgis.wvu.edu/pub/RA/State/CL/Community_Asset/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.wvgis.wvu.edu/pub/RA/State/BL/Graphic/BL_Top_Bldg_Exposure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wvgis.wvu.edu/pub/RA/State/BL/BLRA/WV/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.wvgis.wvu.edu/pub/RA/State/BL/Top-List/Top100/" TargetMode="External"/><Relationship Id="rId5" Type="http://schemas.openxmlformats.org/officeDocument/2006/relationships/hyperlink" Target="https://data.wvgis.wvu.edu/pub/RA/State/BL/Extract/" TargetMode="External"/><Relationship Id="rId4" Type="http://schemas.openxmlformats.org/officeDocument/2006/relationships/hyperlink" Target="https://data.wvgis.wvu.edu/pub/RA/State/BL/BLRA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.wvgis.wvu.edu/pub/RA/State/CL/Matrix/" TargetMode="External"/><Relationship Id="rId4" Type="http://schemas.openxmlformats.org/officeDocument/2006/relationships/hyperlink" Target="https://data.wvgis.wvu.edu/pub/RA/_resources/Dashboard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ata.wvgis.wvu.edu/pub/RA/State/CL/Landslide/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s://mapwv.gov/flood/map/?wkid=102100&amp;x=-9039905&amp;y=4649258&amp;l=13&amp;v=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.wvgis.wvu.edu/pub/RA/State/BL/Graphic/BL_Mitigated_Potential_Structures.pdf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.wvgis.wvu.edu/pub/RA/State/BL/Graphic/BL_Top_Damage_Loss_Estimate.pdf" TargetMode="External"/><Relationship Id="rId3" Type="http://schemas.openxmlformats.org/officeDocument/2006/relationships/hyperlink" Target="https://data.wvgis.wvu.edu/pub/RA/State/CL/Graphic/AoMI.pdf" TargetMode="External"/><Relationship Id="rId7" Type="http://schemas.openxmlformats.org/officeDocument/2006/relationships/hyperlink" Target="https://data.wvgis.wvu.edu/pub/RA/State/BL/Graphic/HWM_20201221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.wvgis.wvu.edu/pub/RA/State/BL/Graphic/REG4_post-FIRM_water_depth_20211014.pdf" TargetMode="External"/><Relationship Id="rId5" Type="http://schemas.openxmlformats.org/officeDocument/2006/relationships/hyperlink" Target="https://data.wvgis.wvu.edu/pub/RA/State/CL/Graphic/Buyouts.pdf" TargetMode="External"/><Relationship Id="rId10" Type="http://schemas.openxmlformats.org/officeDocument/2006/relationships/hyperlink" Target="https://data.wvgis.wvu.edu/pub/RA/State/BL/Graphic/BL_Damage_estimate_greater_50percent.pdf" TargetMode="External"/><Relationship Id="rId4" Type="http://schemas.openxmlformats.org/officeDocument/2006/relationships/hyperlink" Target="https://data.wvgis.wvu.edu/pub/RA/State/BL/Graphic/RL_structures.pdf" TargetMode="External"/><Relationship Id="rId9" Type="http://schemas.openxmlformats.org/officeDocument/2006/relationships/hyperlink" Target="https://data.wvgis.wvu.edu/pub/RA/State/BL/Graphic/BL_Top_RES1_Damage_Loss_Estimate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wvgis.wvu.edu/pub/RA/_engage/_IndexDoc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apwv.gov/flood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hyperlink" Target="https://data.wvgis.wvu.edu/pub/RA/_engage/_IndexDocs/BLRA_cycle/" TargetMode="Externa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.wvgis.wvu.edu/pub/RA/State/CL/Graphic/Bldg_Counts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.wvgis.wvu.edu/pub/RA/State/CL/Stream_Nam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.wvgis.wvu.edu/pub/RA/State/CL/Stream_Nam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98" y="997792"/>
            <a:ext cx="8725895" cy="570807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Regions 3 &amp; 5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 Risk Assessment</a:t>
            </a:r>
          </a:p>
        </p:txBody>
      </p:sp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298135" y="2083357"/>
            <a:ext cx="2049518" cy="11346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32009" y="2235199"/>
            <a:ext cx="3296355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Regions 3 &amp; 5 Vulnerability </a:t>
            </a:r>
            <a:r>
              <a:rPr lang="en-US" sz="1200" b="1" dirty="0"/>
              <a:t>Risk Assessment</a:t>
            </a:r>
          </a:p>
          <a:p>
            <a:endParaRPr lang="en-US" sz="1200" dirty="0"/>
          </a:p>
          <a:p>
            <a:r>
              <a:rPr lang="en-US" sz="1200" dirty="0"/>
              <a:t>Kurt Donaldson, WVU</a:t>
            </a:r>
          </a:p>
          <a:p>
            <a:r>
              <a:rPr lang="en-US" sz="1200" dirty="0" smtClean="0"/>
              <a:t>2/8/2022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52195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Reports</a:t>
            </a:r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268603"/>
            <a:ext cx="5943600" cy="125666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44" y="1752090"/>
            <a:ext cx="6464424" cy="1271498"/>
          </a:xfrm>
          <a:prstGeom prst="rect">
            <a:avLst/>
          </a:prstGeom>
        </p:spPr>
      </p:pic>
      <p:sp>
        <p:nvSpPr>
          <p:cNvPr id="4" name="TextBox 3">
            <a:hlinkClick r:id="rId5"/>
          </p:cNvPr>
          <p:cNvSpPr txBox="1"/>
          <p:nvPr/>
        </p:nvSpPr>
        <p:spPr>
          <a:xfrm>
            <a:off x="2937165" y="6501954"/>
            <a:ext cx="3269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Regions 3 &amp; 5 </a:t>
            </a:r>
            <a:r>
              <a:rPr lang="en-US" sz="1400" dirty="0">
                <a:hlinkClick r:id="rId5"/>
              </a:rPr>
              <a:t>Community Assets Report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2851842" y="4635807"/>
            <a:ext cx="30669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Regions 3 &amp; 5 </a:t>
            </a:r>
            <a:r>
              <a:rPr lang="en-US" sz="1400" dirty="0">
                <a:hlinkClick r:id="rId6"/>
              </a:rPr>
              <a:t>Essential Facilities Report</a:t>
            </a:r>
            <a:endParaRPr lang="en-US" sz="1400" dirty="0"/>
          </a:p>
        </p:txBody>
      </p:sp>
      <p:pic>
        <p:nvPicPr>
          <p:cNvPr id="13" name="Picture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55" y="3399227"/>
            <a:ext cx="7628890" cy="1206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47931" y="2998363"/>
            <a:ext cx="31413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Regions 3 &amp; 5 </a:t>
            </a:r>
            <a:r>
              <a:rPr lang="en-US" sz="1400" dirty="0">
                <a:hlinkClick r:id="rId8"/>
              </a:rPr>
              <a:t>Building Types &amp; Exposure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E8A53A-CE62-4263-8F9E-F0F800928336}"/>
              </a:ext>
            </a:extLst>
          </p:cNvPr>
          <p:cNvSpPr txBox="1"/>
          <p:nvPr/>
        </p:nvSpPr>
        <p:spPr>
          <a:xfrm>
            <a:off x="657225" y="1054039"/>
            <a:ext cx="8010525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Incorporate information from </a:t>
            </a:r>
            <a:r>
              <a:rPr lang="en-US" sz="1600" dirty="0" smtClean="0">
                <a:solidFill>
                  <a:schemeClr val="bg1"/>
                </a:solidFill>
              </a:rPr>
              <a:t>Risk </a:t>
            </a:r>
            <a:r>
              <a:rPr lang="en-US" sz="1600" dirty="0">
                <a:solidFill>
                  <a:schemeClr val="bg1"/>
                </a:solidFill>
              </a:rPr>
              <a:t>Assessment Reports into local hazard mitigation planning</a:t>
            </a:r>
          </a:p>
        </p:txBody>
      </p:sp>
    </p:spTree>
    <p:extLst>
      <p:ext uri="{BB962C8B-B14F-4D97-AF65-F5344CB8AC3E}">
        <p14:creationId xmlns:p14="http://schemas.microsoft.com/office/powerpoint/2010/main" val="1341366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Non-Residential Building Exposure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18" y="1024074"/>
            <a:ext cx="7561551" cy="58154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2364" y="6437745"/>
            <a:ext cx="1293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4"/>
              </a:rPr>
              <a:t>Source Graphic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8338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Level Risk Assessment (BLRA)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4272" y="1616912"/>
            <a:ext cx="785553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Use </a:t>
            </a:r>
            <a:r>
              <a:rPr lang="en-US" sz="2000" b="1" dirty="0" smtClean="0"/>
              <a:t>Building-Level (BL) Tables </a:t>
            </a:r>
            <a:r>
              <a:rPr lang="en-US" sz="2000" dirty="0" smtClean="0"/>
              <a:t>to identify </a:t>
            </a:r>
            <a:r>
              <a:rPr lang="en-US" sz="2000" b="1" dirty="0" smtClean="0">
                <a:solidFill>
                  <a:srgbClr val="C00000"/>
                </a:solidFill>
              </a:rPr>
              <a:t>Most Vulnerable Structures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4273" y="2026258"/>
            <a:ext cx="7855530" cy="1870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28600" indent="-2286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Statewide BLRA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(GIS)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BLRA 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County </a:t>
            </a:r>
            <a:r>
              <a:rPr lang="en-US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Tables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organized by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BLRA 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Data Extract Tables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 High Building Value, High Damage Loss, High Minus Ratings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BLRA Statewide Top Lists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  Building Value, Flood Depth, Damage Loss $, Damage Loss %, Minus Rated, Mitigated Structures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7"/>
          <a:stretch>
            <a:fillRect/>
          </a:stretch>
        </p:blipFill>
        <p:spPr>
          <a:xfrm>
            <a:off x="951345" y="4427767"/>
            <a:ext cx="7139710" cy="173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08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Level Risk Profiles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178" y="982131"/>
            <a:ext cx="841432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Use </a:t>
            </a:r>
            <a:r>
              <a:rPr lang="en-US" sz="2000" b="1" dirty="0" smtClean="0"/>
              <a:t>Community-Level (CL) Tables</a:t>
            </a:r>
            <a:br>
              <a:rPr lang="en-US" sz="2000" b="1" dirty="0" smtClean="0"/>
            </a:br>
            <a:r>
              <a:rPr lang="en-US" sz="2000" b="1" dirty="0" smtClean="0"/>
              <a:t> </a:t>
            </a:r>
            <a:r>
              <a:rPr lang="en-US" sz="2000" dirty="0" smtClean="0"/>
              <a:t>to supplement FEMA’s Jurisdictional Flood Risk Dashboards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547" y="1757748"/>
            <a:ext cx="6817591" cy="44863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84073" y="5717315"/>
            <a:ext cx="3389745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Example Jurisdictional Dashboards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782" y="6401132"/>
            <a:ext cx="8123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Refer to the </a:t>
            </a:r>
            <a:r>
              <a:rPr lang="en-US" sz="1600" dirty="0" smtClean="0">
                <a:hlinkClick r:id="rId5"/>
              </a:rPr>
              <a:t>Risk Matrices</a:t>
            </a:r>
            <a:r>
              <a:rPr lang="en-US" sz="1600" dirty="0"/>
              <a:t> </a:t>
            </a:r>
            <a:r>
              <a:rPr lang="en-US" sz="1600" dirty="0" smtClean="0"/>
              <a:t>EXPOSURE </a:t>
            </a:r>
            <a:r>
              <a:rPr lang="en-US" sz="1600" dirty="0" smtClean="0"/>
              <a:t>and DAMAGE LOSS to develop community risk profiles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29498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EC86E1-9164-4737-8176-6F1F1098A1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79"/>
          <a:stretch/>
        </p:blipFill>
        <p:spPr>
          <a:xfrm>
            <a:off x="3642327" y="972414"/>
            <a:ext cx="2897018" cy="55585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EBB8D2-FC6B-43DB-AE5B-40FBFDC4A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4269" y="1353670"/>
            <a:ext cx="3448130" cy="25335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Landslide Susceptibility Maps</a:t>
            </a:r>
          </a:p>
        </p:txBody>
      </p:sp>
      <p:pic>
        <p:nvPicPr>
          <p:cNvPr id="4098" name="Picture 4">
            <a:extLst>
              <a:ext uri="{FF2B5EF4-FFF2-40B4-BE49-F238E27FC236}">
                <a16:creationId xmlns:a16="http://schemas.microsoft.com/office/drawing/2014/main" id="{4ED9DFCE-C2CE-454D-9675-9FA0F441E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1" r="22106"/>
          <a:stretch/>
        </p:blipFill>
        <p:spPr bwMode="auto">
          <a:xfrm>
            <a:off x="233682" y="964423"/>
            <a:ext cx="3226424" cy="556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16D086-F0C3-4583-B48D-180F55200C80}"/>
              </a:ext>
            </a:extLst>
          </p:cNvPr>
          <p:cNvSpPr txBox="1"/>
          <p:nvPr/>
        </p:nvSpPr>
        <p:spPr>
          <a:xfrm>
            <a:off x="6960878" y="4253434"/>
            <a:ext cx="1659988" cy="22775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April 2020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Landslide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Wood County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</a:rPr>
              <a:t>Impacted home moved from foundation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B33CD7FC-728D-450D-B04E-4CECEC65784C}"/>
              </a:ext>
            </a:extLst>
          </p:cNvPr>
          <p:cNvSpPr/>
          <p:nvPr/>
        </p:nvSpPr>
        <p:spPr>
          <a:xfrm>
            <a:off x="5128090" y="4276474"/>
            <a:ext cx="1348509" cy="699653"/>
          </a:xfrm>
          <a:prstGeom prst="wedgeRoundRectCallout">
            <a:avLst>
              <a:gd name="adj1" fmla="val -62035"/>
              <a:gd name="adj2" fmla="val -159012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Landslide Susceptibility Zone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426C5AA3-6C5F-45DB-94EB-951C902C9195}"/>
              </a:ext>
            </a:extLst>
          </p:cNvPr>
          <p:cNvSpPr/>
          <p:nvPr/>
        </p:nvSpPr>
        <p:spPr>
          <a:xfrm>
            <a:off x="5499603" y="2125987"/>
            <a:ext cx="1034473" cy="466754"/>
          </a:xfrm>
          <a:prstGeom prst="wedgeRoundRectCallout">
            <a:avLst>
              <a:gd name="adj1" fmla="val -107839"/>
              <a:gd name="adj2" fmla="val -124399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Impacted Home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C7298F-96C2-4024-951B-282D773D7B0C}"/>
              </a:ext>
            </a:extLst>
          </p:cNvPr>
          <p:cNvSpPr txBox="1"/>
          <p:nvPr/>
        </p:nvSpPr>
        <p:spPr>
          <a:xfrm>
            <a:off x="670206" y="6443360"/>
            <a:ext cx="2353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Landslide Susceptibility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8BE30F-5188-41EB-90CF-62A96822DFAA}"/>
              </a:ext>
            </a:extLst>
          </p:cNvPr>
          <p:cNvSpPr txBox="1"/>
          <p:nvPr/>
        </p:nvSpPr>
        <p:spPr>
          <a:xfrm>
            <a:off x="3924388" y="6443360"/>
            <a:ext cx="2407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Spring 2020 Aerial Imagery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CCBDB-09A1-4220-B031-050940F92F6A}"/>
              </a:ext>
            </a:extLst>
          </p:cNvPr>
          <p:cNvSpPr txBox="1"/>
          <p:nvPr/>
        </p:nvSpPr>
        <p:spPr>
          <a:xfrm>
            <a:off x="1321390" y="3885109"/>
            <a:ext cx="793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Higher Risk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2818" y="1039771"/>
            <a:ext cx="2530763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6"/>
              </a:rPr>
              <a:t>Landslide risk assessment </a:t>
            </a:r>
            <a:br>
              <a:rPr lang="en-US" dirty="0" smtClean="0">
                <a:hlinkClick r:id="rId6"/>
              </a:rPr>
            </a:br>
            <a:r>
              <a:rPr lang="en-US" dirty="0" smtClean="0">
                <a:hlinkClick r:id="rId6"/>
              </a:rPr>
              <a:t>REPORTS and MAPS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85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1439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Mitigated Structure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4E9E33-C9B7-4C3F-8AD6-0C933ED16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86" y="1738730"/>
            <a:ext cx="5522772" cy="33690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ACABEC-A2C5-4B5B-809F-66BA66FCC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518" y="1960478"/>
            <a:ext cx="2810696" cy="31741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FC30482-0D1C-4F53-BFBE-3587866142D4}"/>
              </a:ext>
            </a:extLst>
          </p:cNvPr>
          <p:cNvSpPr txBox="1"/>
          <p:nvPr/>
        </p:nvSpPr>
        <p:spPr>
          <a:xfrm>
            <a:off x="186619" y="1103366"/>
            <a:ext cx="877076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Elevated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Building on Solid Foundation Walls (Full-Story)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E7ED0A-8D64-4170-9615-0BEAC07C5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786" y="5316560"/>
            <a:ext cx="2031283" cy="14104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8A45EAB-CC5B-438E-83FE-DFC50182FD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3359" y="5316560"/>
            <a:ext cx="3045992" cy="1411480"/>
          </a:xfrm>
          <a:prstGeom prst="rect">
            <a:avLst/>
          </a:prstGeom>
        </p:spPr>
      </p:pic>
      <p:sp>
        <p:nvSpPr>
          <p:cNvPr id="19" name="Arrow: Down 18">
            <a:extLst>
              <a:ext uri="{FF2B5EF4-FFF2-40B4-BE49-F238E27FC236}">
                <a16:creationId xmlns:a16="http://schemas.microsoft.com/office/drawing/2014/main" id="{8DE9EC94-5221-4498-BD4A-6BC95D450B08}"/>
              </a:ext>
            </a:extLst>
          </p:cNvPr>
          <p:cNvSpPr/>
          <p:nvPr/>
        </p:nvSpPr>
        <p:spPr>
          <a:xfrm rot="17399569">
            <a:off x="1220783" y="6226888"/>
            <a:ext cx="301214" cy="3693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E79378-10DF-4271-B4D8-B3586BC6E06D}"/>
              </a:ext>
            </a:extLst>
          </p:cNvPr>
          <p:cNvSpPr txBox="1"/>
          <p:nvPr/>
        </p:nvSpPr>
        <p:spPr>
          <a:xfrm>
            <a:off x="1248215" y="5436998"/>
            <a:ext cx="978417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Walkout Opening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DA19BE-57BF-44D3-9262-D0214E3F64A0}"/>
              </a:ext>
            </a:extLst>
          </p:cNvPr>
          <p:cNvSpPr txBox="1"/>
          <p:nvPr/>
        </p:nvSpPr>
        <p:spPr>
          <a:xfrm>
            <a:off x="3177642" y="6180795"/>
            <a:ext cx="2131777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Full-Story Enclosure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6208468" y="5574567"/>
            <a:ext cx="26277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Building </a:t>
            </a:r>
            <a:r>
              <a:rPr lang="en-US" sz="1400" dirty="0">
                <a:hlinkClick r:id="rId7"/>
              </a:rPr>
              <a:t>08-06-0006-0058-0001</a:t>
            </a:r>
            <a:r>
              <a:rPr lang="en-US" sz="1400" dirty="0"/>
              <a:t> on the Elk River in Clay County</a:t>
            </a:r>
            <a:r>
              <a:rPr lang="en-US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7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1439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Structures for Mitigation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70" y="951343"/>
            <a:ext cx="7545060" cy="58196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72364" y="6243782"/>
            <a:ext cx="1403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4"/>
              </a:rPr>
              <a:t>Source Graphic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6038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1439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 of Mitigation (AoMI) Interest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2654" y="1584840"/>
            <a:ext cx="7998691" cy="40832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Areas of Mitigation (AoMI) are identified by Repetitive Loss structures, Substantial Damage Model Estimates, Mitigated Properties, Flood Depths, High-Water Marks, and Similar Topography.  Graphics of reference data for AoMI determinations: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Areas of Mitigation Interest (AoMI)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Repetitive Loss Structures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Buyout Properties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High Flood Depths or Water Depths-in-Structure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High-Water Marks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Building Damage $ Non-Residential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|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Building Damage $ Residential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Substantial Damage Estimates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3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 Assessment Info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3127" y="1881340"/>
            <a:ext cx="3663631" cy="42780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Building Level Risk Assessment (BLRA) Products</a:t>
            </a:r>
          </a:p>
          <a:p>
            <a:r>
              <a:rPr lang="en-US" u="sng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GIS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Tables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(Excel)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Community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Level (CL)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Building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(or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Feature)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Level (BL)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with links to online maps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Table Extracts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Top Lists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Maps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Interactive Web Maps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Graphics and Maps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Reports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(Word Docs)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3D Flood Visualizations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374431" y="2572540"/>
            <a:ext cx="3461659" cy="9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20138" y="959982"/>
            <a:ext cx="573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the </a:t>
            </a:r>
            <a:r>
              <a:rPr lang="en-US" dirty="0">
                <a:hlinkClick r:id="rId3"/>
              </a:rPr>
              <a:t>Risk Information Index</a:t>
            </a:r>
            <a:r>
              <a:rPr lang="en-US" dirty="0"/>
              <a:t> to access Data and Products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83" y="1374897"/>
            <a:ext cx="4637185" cy="53718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DE3F97-8171-47DF-B23A-68D3661A6684}"/>
              </a:ext>
            </a:extLst>
          </p:cNvPr>
          <p:cNvSpPr txBox="1"/>
          <p:nvPr/>
        </p:nvSpPr>
        <p:spPr>
          <a:xfrm>
            <a:off x="5320781" y="6235804"/>
            <a:ext cx="3568958" cy="510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of the risk assessment data can be viewed on the </a:t>
            </a:r>
            <a:r>
              <a:rPr lang="en-US" sz="13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RiskMAP View 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WV Flood Tool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56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WV 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Building-Level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Flood Risk Assessment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1894113" y="1035591"/>
          <a:ext cx="8298102" cy="5729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2596" y="5301447"/>
            <a:ext cx="2556588" cy="14157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Methodology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Consistent methodology statewide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Semi-automated workflows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Continuous cycle to improve and update assessments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2596" y="1079477"/>
            <a:ext cx="2556588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Building-Level Flood Risk Assessments support: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Hazard Mitigation Plans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Floodplain Management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Community Assisted Visits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Community Rating System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596" y="2755888"/>
            <a:ext cx="2556588" cy="22775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Benefits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More detailed and accurate assessments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Automated scripts generate outputs quickly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Cost savings through efficiencies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Helps multiple stakeholders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Comprehensive Building Risk Spatial Database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5341" y="3143572"/>
            <a:ext cx="164043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Building-Level Risk Assessment (BLRA) Cycle</a:t>
            </a:r>
            <a:br>
              <a:rPr lang="en-US" sz="1600" dirty="0"/>
            </a:br>
            <a:endParaRPr lang="en-US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01201" y="1035591"/>
            <a:ext cx="231408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10030" y="3048254"/>
            <a:ext cx="231408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12050" y="4812263"/>
            <a:ext cx="231408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74021" y="3048254"/>
            <a:ext cx="231408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8815E4-ECE6-429B-A2D8-02B4A6FB213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65" t="5238" r="9886" b="3882"/>
          <a:stretch/>
        </p:blipFill>
        <p:spPr>
          <a:xfrm>
            <a:off x="7097073" y="5319970"/>
            <a:ext cx="1804331" cy="1314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607252-A067-43AF-83ED-75177EADFD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3243" y="5393164"/>
            <a:ext cx="1954386" cy="13845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6A3AE2A-B197-4537-AAF4-6A311B3D3B9D}"/>
              </a:ext>
            </a:extLst>
          </p:cNvPr>
          <p:cNvSpPr txBox="1"/>
          <p:nvPr/>
        </p:nvSpPr>
        <p:spPr>
          <a:xfrm>
            <a:off x="3294382" y="5336216"/>
            <a:ext cx="114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Tabular Output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76B673-EB6A-4286-A005-1AE27455F917}"/>
              </a:ext>
            </a:extLst>
          </p:cNvPr>
          <p:cNvSpPr txBox="1"/>
          <p:nvPr/>
        </p:nvSpPr>
        <p:spPr>
          <a:xfrm>
            <a:off x="7692061" y="5235208"/>
            <a:ext cx="114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Map Output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C92D24A-4505-4BA2-95B6-000BC3B66B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48113" y="3998691"/>
            <a:ext cx="740683" cy="63767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192588" y="5861930"/>
            <a:ext cx="1851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solidFill>
                  <a:srgbClr val="FFFF00"/>
                </a:solidFill>
              </a:rPr>
              <a:t>Published to WV Flood Tool</a:t>
            </a:r>
          </a:p>
        </p:txBody>
      </p:sp>
      <p:sp>
        <p:nvSpPr>
          <p:cNvPr id="8" name="TextBox 7">
            <a:hlinkClick r:id="rId11"/>
          </p:cNvPr>
          <p:cNvSpPr txBox="1"/>
          <p:nvPr/>
        </p:nvSpPr>
        <p:spPr>
          <a:xfrm>
            <a:off x="2963243" y="1135051"/>
            <a:ext cx="22820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hlinkClick r:id="rId11"/>
              </a:rPr>
              <a:t>BLRA Cycle and Methodology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501652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WV 268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Flood-Prone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Communities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AE54E85-DD17-46FF-AACF-6E78BDE10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766322"/>
              </p:ext>
            </p:extLst>
          </p:nvPr>
        </p:nvGraphicFramePr>
        <p:xfrm>
          <a:off x="214328" y="1643318"/>
          <a:ext cx="8690531" cy="4262046"/>
        </p:xfrm>
        <a:graphic>
          <a:graphicData uri="http://schemas.openxmlformats.org/drawingml/2006/table">
            <a:tbl>
              <a:tblPr/>
              <a:tblGrid>
                <a:gridCol w="1102179">
                  <a:extLst>
                    <a:ext uri="{9D8B030D-6E8A-4147-A177-3AD203B41FA5}">
                      <a16:colId xmlns:a16="http://schemas.microsoft.com/office/drawing/2014/main" val="2651379806"/>
                    </a:ext>
                  </a:extLst>
                </a:gridCol>
                <a:gridCol w="928150">
                  <a:extLst>
                    <a:ext uri="{9D8B030D-6E8A-4147-A177-3AD203B41FA5}">
                      <a16:colId xmlns:a16="http://schemas.microsoft.com/office/drawing/2014/main" val="3267828783"/>
                    </a:ext>
                  </a:extLst>
                </a:gridCol>
                <a:gridCol w="1174691">
                  <a:extLst>
                    <a:ext uri="{9D8B030D-6E8A-4147-A177-3AD203B41FA5}">
                      <a16:colId xmlns:a16="http://schemas.microsoft.com/office/drawing/2014/main" val="1017737218"/>
                    </a:ext>
                  </a:extLst>
                </a:gridCol>
                <a:gridCol w="1682272">
                  <a:extLst>
                    <a:ext uri="{9D8B030D-6E8A-4147-A177-3AD203B41FA5}">
                      <a16:colId xmlns:a16="http://schemas.microsoft.com/office/drawing/2014/main" val="4250310735"/>
                    </a:ext>
                  </a:extLst>
                </a:gridCol>
                <a:gridCol w="2508905">
                  <a:extLst>
                    <a:ext uri="{9D8B030D-6E8A-4147-A177-3AD203B41FA5}">
                      <a16:colId xmlns:a16="http://schemas.microsoft.com/office/drawing/2014/main" val="3531643194"/>
                    </a:ext>
                  </a:extLst>
                </a:gridCol>
                <a:gridCol w="1294334">
                  <a:extLst>
                    <a:ext uri="{9D8B030D-6E8A-4147-A177-3AD203B41FA5}">
                      <a16:colId xmlns:a16="http://schemas.microsoft.com/office/drawing/2014/main" val="1860418254"/>
                    </a:ext>
                  </a:extLst>
                </a:gridCol>
              </a:tblGrid>
              <a:tr h="4787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Region</a:t>
                      </a:r>
                    </a:p>
                  </a:txBody>
                  <a:tcPr marL="182880" marR="10881" marT="10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# Counties</a:t>
                      </a:r>
                    </a:p>
                  </a:txBody>
                  <a:tcPr marL="10881"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Communities</a:t>
                      </a:r>
                    </a:p>
                  </a:txBody>
                  <a:tcPr marL="10881"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Split Communities across County Boundary</a:t>
                      </a:r>
                    </a:p>
                  </a:txBody>
                  <a:tcPr marL="10881"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Communities not participating in NFIP or no SFHA</a:t>
                      </a:r>
                    </a:p>
                  </a:txBody>
                  <a:tcPr marL="10881"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NFIP Communities</a:t>
                      </a:r>
                      <a:r>
                        <a:rPr lang="en-US" sz="1300" b="1" i="0" u="none" strike="noStrike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81"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103803"/>
                  </a:ext>
                </a:extLst>
              </a:tr>
              <a:tr h="250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Region 1</a:t>
                      </a:r>
                      <a:r>
                        <a:rPr lang="en-US" sz="1300" b="0" i="0" u="none" strike="noStrike" baseline="30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3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10881" marT="10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0881"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10881"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Athens, Union</a:t>
                      </a:r>
                    </a:p>
                  </a:txBody>
                  <a:tcPr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0881"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825572"/>
                  </a:ext>
                </a:extLst>
              </a:tr>
              <a:tr h="2176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Region 2</a:t>
                      </a:r>
                    </a:p>
                  </a:txBody>
                  <a:tcPr marL="182880" marR="10881" marT="10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0881"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10881"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Huntington</a:t>
                      </a:r>
                    </a:p>
                  </a:txBody>
                  <a:tcPr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10881"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723312"/>
                  </a:ext>
                </a:extLst>
              </a:tr>
              <a:tr h="2176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Region 3</a:t>
                      </a:r>
                    </a:p>
                  </a:txBody>
                  <a:tcPr marL="182880" marR="10881" marT="10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0881"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10881"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Nitro</a:t>
                      </a:r>
                    </a:p>
                  </a:txBody>
                  <a:tcPr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10881"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064466"/>
                  </a:ext>
                </a:extLst>
              </a:tr>
              <a:tr h="4787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Region 4</a:t>
                      </a:r>
                    </a:p>
                  </a:txBody>
                  <a:tcPr marL="182880" marR="10881" marT="10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0881"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10881"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Alderson, Montgomery, Smithers</a:t>
                      </a:r>
                    </a:p>
                  </a:txBody>
                  <a:tcPr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Fayetteville</a:t>
                      </a:r>
                      <a:r>
                        <a:rPr lang="en-US" sz="12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Hillsboro, Lewisburg, Quinwood</a:t>
                      </a:r>
                      <a:r>
                        <a:rPr lang="en-US" sz="12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Thurmond</a:t>
                      </a:r>
                    </a:p>
                  </a:txBody>
                  <a:tcPr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10881"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080072"/>
                  </a:ext>
                </a:extLst>
              </a:tr>
              <a:tr h="2176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Region 5</a:t>
                      </a:r>
                    </a:p>
                  </a:txBody>
                  <a:tcPr marL="182880" marR="10881" marT="10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0881"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0881"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Paden City</a:t>
                      </a:r>
                    </a:p>
                  </a:txBody>
                  <a:tcPr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North Hills</a:t>
                      </a:r>
                    </a:p>
                  </a:txBody>
                  <a:tcPr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10881"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397166"/>
                  </a:ext>
                </a:extLst>
              </a:tr>
              <a:tr h="2142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Region 6</a:t>
                      </a:r>
                    </a:p>
                  </a:txBody>
                  <a:tcPr marL="182880" marR="10881" marT="10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0881"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10881"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Brandonville, Tunnelton, White Hall</a:t>
                      </a:r>
                    </a:p>
                  </a:txBody>
                  <a:tcPr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10881"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346195"/>
                  </a:ext>
                </a:extLst>
              </a:tr>
              <a:tr h="2176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Region 7</a:t>
                      </a:r>
                    </a:p>
                  </a:txBody>
                  <a:tcPr marL="182880" marR="10881" marT="10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0881"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10881"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Flatwoods</a:t>
                      </a:r>
                    </a:p>
                  </a:txBody>
                  <a:tcPr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0881"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521039"/>
                  </a:ext>
                </a:extLst>
              </a:tr>
              <a:tr h="2176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Region 8</a:t>
                      </a:r>
                    </a:p>
                  </a:txBody>
                  <a:tcPr marL="182880" marR="10881" marT="10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0881"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10881"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Carpendale, Elk Garden</a:t>
                      </a:r>
                    </a:p>
                  </a:txBody>
                  <a:tcPr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0881"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756472"/>
                  </a:ext>
                </a:extLst>
              </a:tr>
              <a:tr h="2176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Region 9</a:t>
                      </a:r>
                    </a:p>
                  </a:txBody>
                  <a:tcPr marL="182880" marR="10881" marT="10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881"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0881"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Hedgesville</a:t>
                      </a:r>
                    </a:p>
                  </a:txBody>
                  <a:tcPr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0881"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678880"/>
                  </a:ext>
                </a:extLst>
              </a:tr>
              <a:tr h="2176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Region 10</a:t>
                      </a:r>
                    </a:p>
                  </a:txBody>
                  <a:tcPr marL="182880" marR="10881" marT="10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881"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10881"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Wheeling</a:t>
                      </a:r>
                    </a:p>
                  </a:txBody>
                  <a:tcPr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Bethlehem, Clearview</a:t>
                      </a:r>
                    </a:p>
                  </a:txBody>
                  <a:tcPr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10881"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650841"/>
                  </a:ext>
                </a:extLst>
              </a:tr>
              <a:tr h="2176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Region 11</a:t>
                      </a:r>
                    </a:p>
                  </a:txBody>
                  <a:tcPr marL="182880" marR="10881" marT="10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881"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0881"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Weirton</a:t>
                      </a:r>
                    </a:p>
                  </a:txBody>
                  <a:tcPr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Windsor Heights</a:t>
                      </a:r>
                    </a:p>
                  </a:txBody>
                  <a:tcPr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0881"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442059"/>
                  </a:ext>
                </a:extLst>
              </a:tr>
              <a:tr h="228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182880" marR="10881" marT="10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10881"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10881"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0881"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10881"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10881" marR="10881" marT="10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323332"/>
                  </a:ext>
                </a:extLst>
              </a:tr>
              <a:tr h="870503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Source:  FEMA's Community Status Source Book</a:t>
                      </a:r>
                      <a:r>
                        <a:rPr lang="en-US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Region 1 dissolved community of Rhodell (Raleigh County) included in NFIP count.  Town of Matoaka (Mercer County) is not included.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Communities include SFHA or non-regulatory floodplain</a:t>
                      </a:r>
                    </a:p>
                  </a:txBody>
                  <a:tcPr marL="93841" marR="93841" marT="46921" marB="46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24316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5BA98D4-A8EE-41EE-897E-1D98B7E5E532}"/>
              </a:ext>
            </a:extLst>
          </p:cNvPr>
          <p:cNvSpPr txBox="1"/>
          <p:nvPr/>
        </p:nvSpPr>
        <p:spPr>
          <a:xfrm>
            <a:off x="1043044" y="6037094"/>
            <a:ext cx="7033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Split Communities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Alderson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Montgomery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Smithers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are members of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Region 4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Split Community Paden City is a member of Region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2C6138-F726-49DC-A6DA-7620D5D5446B}"/>
              </a:ext>
            </a:extLst>
          </p:cNvPr>
          <p:cNvSpPr txBox="1"/>
          <p:nvPr/>
        </p:nvSpPr>
        <p:spPr>
          <a:xfrm>
            <a:off x="1867577" y="1013864"/>
            <a:ext cx="589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11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Regional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Planning &amp; Development Councils (55 Counties)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2C6138-F726-49DC-A6DA-7620D5D5446B}"/>
              </a:ext>
            </a:extLst>
          </p:cNvPr>
          <p:cNvSpPr txBox="1"/>
          <p:nvPr/>
        </p:nvSpPr>
        <p:spPr>
          <a:xfrm>
            <a:off x="1390649" y="1013864"/>
            <a:ext cx="70757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i="1" dirty="0"/>
              <a:t>Region 4 has 26 Flood-Prone Communities in the National Flood Insurance Program</a:t>
            </a:r>
          </a:p>
        </p:txBody>
      </p:sp>
    </p:spTree>
    <p:extLst>
      <p:ext uri="{BB962C8B-B14F-4D97-AF65-F5344CB8AC3E}">
        <p14:creationId xmlns:p14="http://schemas.microsoft.com/office/powerpoint/2010/main" val="225309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27" y="1212020"/>
            <a:ext cx="8739966" cy="544696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Floodplain Building-Level Risk</a:t>
            </a:r>
          </a:p>
        </p:txBody>
      </p:sp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6765591" y="3058036"/>
            <a:ext cx="2049518" cy="11346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454870" y="2175641"/>
            <a:ext cx="3478924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High-Risk Effective &amp; Advisory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 1%-Annual-Chance (100-Yr) Floodplains</a:t>
            </a:r>
          </a:p>
        </p:txBody>
      </p:sp>
      <p:sp>
        <p:nvSpPr>
          <p:cNvPr id="6" name="Speech Bubble: Rectangle with Corners Rounded 14">
            <a:extLst>
              <a:ext uri="{FF2B5EF4-FFF2-40B4-BE49-F238E27FC236}">
                <a16:creationId xmlns:a16="http://schemas.microsoft.com/office/drawing/2014/main" id="{0ED1C770-B1D6-4603-BB25-A749DDCA06CF}"/>
              </a:ext>
            </a:extLst>
          </p:cNvPr>
          <p:cNvSpPr/>
          <p:nvPr/>
        </p:nvSpPr>
        <p:spPr>
          <a:xfrm flipH="1">
            <a:off x="4297136" y="995581"/>
            <a:ext cx="1876441" cy="882440"/>
          </a:xfrm>
          <a:prstGeom prst="wedgeRoundRectCallout">
            <a:avLst>
              <a:gd name="adj1" fmla="val 72926"/>
              <a:gd name="adj2" fmla="val 119172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All Risk Assessment and Mitigation Layers are displayed on the RiskMAP View of the WV Flood Tool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972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70" y="989314"/>
            <a:ext cx="8699623" cy="578680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Future Map Conditions</a:t>
            </a:r>
          </a:p>
        </p:txBody>
      </p:sp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298135" y="5533083"/>
            <a:ext cx="2049518" cy="11346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292945" y="2128016"/>
            <a:ext cx="3478924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High-Risk Effective &amp; Advisory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 1%-Annual-Chance (100-Yr) Floodplains</a:t>
            </a:r>
          </a:p>
        </p:txBody>
      </p:sp>
      <p:sp>
        <p:nvSpPr>
          <p:cNvPr id="8" name="Speech Bubble: Rectangle with Corners Rounded 14">
            <a:extLst>
              <a:ext uri="{FF2B5EF4-FFF2-40B4-BE49-F238E27FC236}">
                <a16:creationId xmlns:a16="http://schemas.microsoft.com/office/drawing/2014/main" id="{0ED1C770-B1D6-4603-BB25-A749DDCA06CF}"/>
              </a:ext>
            </a:extLst>
          </p:cNvPr>
          <p:cNvSpPr/>
          <p:nvPr/>
        </p:nvSpPr>
        <p:spPr>
          <a:xfrm flipH="1">
            <a:off x="4921469" y="3081980"/>
            <a:ext cx="1841280" cy="548965"/>
          </a:xfrm>
          <a:prstGeom prst="wedgeRoundRectCallout">
            <a:avLst>
              <a:gd name="adj1" fmla="val 78139"/>
              <a:gd name="adj2" fmla="val 12820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R</a:t>
            </a:r>
            <a:r>
              <a:rPr lang="en-US" sz="1200" dirty="0">
                <a:solidFill>
                  <a:schemeClr val="tx1"/>
                </a:solidFill>
              </a:rPr>
              <a:t>esidential Structure “mapped out” of SFHA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89002" y="6021434"/>
            <a:ext cx="3260505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Future Map Conditions for structures are inventoried for counties with mapped High-Risk Advisory Floodplains</a:t>
            </a:r>
            <a:endParaRPr lang="en-US" sz="1200" dirty="0"/>
          </a:p>
        </p:txBody>
      </p:sp>
      <p:sp>
        <p:nvSpPr>
          <p:cNvPr id="9" name="Speech Bubble: Rectangle with Corners Rounded 14">
            <a:extLst>
              <a:ext uri="{FF2B5EF4-FFF2-40B4-BE49-F238E27FC236}">
                <a16:creationId xmlns:a16="http://schemas.microsoft.com/office/drawing/2014/main" id="{0ED1C770-B1D6-4603-BB25-A749DDCA06CF}"/>
              </a:ext>
            </a:extLst>
          </p:cNvPr>
          <p:cNvSpPr/>
          <p:nvPr/>
        </p:nvSpPr>
        <p:spPr>
          <a:xfrm flipH="1">
            <a:off x="506373" y="4836945"/>
            <a:ext cx="1841280" cy="548965"/>
          </a:xfrm>
          <a:prstGeom prst="wedgeRoundRectCallout">
            <a:avLst>
              <a:gd name="adj1" fmla="val -106538"/>
              <a:gd name="adj2" fmla="val -185847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</a:t>
            </a:r>
            <a:r>
              <a:rPr lang="en-US" sz="1200" dirty="0">
                <a:solidFill>
                  <a:schemeClr val="tx1"/>
                </a:solidFill>
              </a:rPr>
              <a:t>ommercial Structure “mapped in” of SFHA</a:t>
            </a:r>
          </a:p>
        </p:txBody>
      </p:sp>
      <p:sp>
        <p:nvSpPr>
          <p:cNvPr id="11" name="Speech Bubble: Rectangle with Corners Rounded 14">
            <a:extLst>
              <a:ext uri="{FF2B5EF4-FFF2-40B4-BE49-F238E27FC236}">
                <a16:creationId xmlns:a16="http://schemas.microsoft.com/office/drawing/2014/main" id="{0ED1C770-B1D6-4603-BB25-A749DDCA06CF}"/>
              </a:ext>
            </a:extLst>
          </p:cNvPr>
          <p:cNvSpPr/>
          <p:nvPr/>
        </p:nvSpPr>
        <p:spPr>
          <a:xfrm flipH="1">
            <a:off x="298135" y="2163826"/>
            <a:ext cx="1841280" cy="548965"/>
          </a:xfrm>
          <a:prstGeom prst="wedgeRoundRectCallout">
            <a:avLst>
              <a:gd name="adj1" fmla="val -123609"/>
              <a:gd name="adj2" fmla="val 24098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R</a:t>
            </a:r>
            <a:r>
              <a:rPr lang="en-US" sz="1200" dirty="0">
                <a:solidFill>
                  <a:schemeClr val="tx1"/>
                </a:solidFill>
              </a:rPr>
              <a:t>esidential Structure “remains same” in SFHA</a:t>
            </a:r>
          </a:p>
        </p:txBody>
      </p:sp>
    </p:spTree>
    <p:extLst>
      <p:ext uri="{BB962C8B-B14F-4D97-AF65-F5344CB8AC3E}">
        <p14:creationId xmlns:p14="http://schemas.microsoft.com/office/powerpoint/2010/main" val="1429729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Buildings in 1% Floodplain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38" y="1015951"/>
            <a:ext cx="7480723" cy="57739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4525" y="1235432"/>
            <a:ext cx="2303025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Community</a:t>
            </a:r>
            <a:r>
              <a:rPr lang="en-US" sz="2000" dirty="0">
                <a:solidFill>
                  <a:schemeClr val="bg1"/>
                </a:solidFill>
              </a:rPr>
              <a:t>-Wide</a:t>
            </a:r>
          </a:p>
        </p:txBody>
      </p:sp>
      <p:sp>
        <p:nvSpPr>
          <p:cNvPr id="6" name="Speech Bubble: Rectangle with Corners Rounded 14">
            <a:extLst>
              <a:ext uri="{FF2B5EF4-FFF2-40B4-BE49-F238E27FC236}">
                <a16:creationId xmlns:a16="http://schemas.microsoft.com/office/drawing/2014/main" id="{0ED1C770-B1D6-4603-BB25-A749DDCA06CF}"/>
              </a:ext>
            </a:extLst>
          </p:cNvPr>
          <p:cNvSpPr/>
          <p:nvPr/>
        </p:nvSpPr>
        <p:spPr>
          <a:xfrm flipH="1">
            <a:off x="954525" y="1855023"/>
            <a:ext cx="1876441" cy="882440"/>
          </a:xfrm>
          <a:prstGeom prst="wedgeRoundRectCallout">
            <a:avLst>
              <a:gd name="adj1" fmla="val -56038"/>
              <a:gd name="adj2" fmla="val 251054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Kanawha County (Region 3) has the most buildings in the 1% Annual Chance Floodplain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7564" y="6345382"/>
            <a:ext cx="1089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4"/>
              </a:rPr>
              <a:t>Graphic Link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20148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09" y="925092"/>
            <a:ext cx="7462982" cy="572113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Risk by Flood Source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05831" y="6323073"/>
            <a:ext cx="1990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Computed for 1% (100-yr) floodplain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2849" y="6323073"/>
            <a:ext cx="34098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Source data and graphic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76745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09" y="1058482"/>
            <a:ext cx="7400781" cy="568709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Risk by Flood Source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05831" y="6323073"/>
            <a:ext cx="1990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Computed for 1% (100-yr) floodplain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36921" y="6468576"/>
            <a:ext cx="17279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Source data and graphic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09568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1377</TotalTime>
  <Words>943</Words>
  <Application>Microsoft Office PowerPoint</Application>
  <PresentationFormat>On-screen Show (4:3)</PresentationFormat>
  <Paragraphs>220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 Donaldson</dc:creator>
  <cp:lastModifiedBy>Kurt Donaldson</cp:lastModifiedBy>
  <cp:revision>18</cp:revision>
  <dcterms:created xsi:type="dcterms:W3CDTF">2022-01-31T21:06:45Z</dcterms:created>
  <dcterms:modified xsi:type="dcterms:W3CDTF">2022-02-10T18:29:14Z</dcterms:modified>
</cp:coreProperties>
</file>