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66" r:id="rId2"/>
    <p:sldId id="29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81C10-8ECB-4802-8BD2-628F2FDD8560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A7A05-65E6-4185-8242-205C8E861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41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DBD47-1AA0-4509-BBD7-1D036EE8C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4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DBD47-1AA0-4509-BBD7-1D036EE8CA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DBD47-1AA0-4509-BBD7-1D036EE8CA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0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4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6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9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69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78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1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4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1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9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6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1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BDD2A-6B4F-4BF6-8AA3-E1F78FA31B2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DA38C-DBE3-4244-B2A2-D85547627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2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vgis.wvu.edu/pub/RA/_engage/_IndexDoc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pwv.gov/flood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.wvgis.wvu.edu/pub/RA/State/CL/Stream_Name/" TargetMode="External"/><Relationship Id="rId4" Type="http://schemas.openxmlformats.org/officeDocument/2006/relationships/hyperlink" Target="https://data.wvgis.wvu.edu/pub/RA/State/CL/Stream_Name/graphics/Region4Communities.pd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.wvgis.wvu.edu/pub/RA/State/CL/Building_Exposure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.wvgis.wvu.edu/pub/RA/State/CL/Essential_Facility/" TargetMode="External"/><Relationship Id="rId5" Type="http://schemas.openxmlformats.org/officeDocument/2006/relationships/hyperlink" Target="https://data.wvgis.wvu.edu/pub/RA/State/CL/Community_Asset/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Risk Assessment Info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65099" y="1881340"/>
            <a:ext cx="3461659" cy="42780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Building Level Risk Assessment (BLRA) Products</a:t>
            </a:r>
          </a:p>
          <a:p>
            <a:r>
              <a:rPr lang="en-US" u="sng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GIS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Tables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(Excel)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Community Level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Building (and Feature) Levels with links to online maps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Table Extracts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Top Lists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Maps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Interactive Web Maps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Graphics and Maps</a:t>
            </a:r>
            <a:br>
              <a:rPr lang="en-US" sz="1600" dirty="0"/>
            </a:b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Reports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(Word Docs)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3D Flood Visualizations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374431" y="2572540"/>
            <a:ext cx="3461659" cy="9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20138" y="959982"/>
            <a:ext cx="573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 the </a:t>
            </a:r>
            <a:r>
              <a:rPr lang="en-US" dirty="0">
                <a:hlinkClick r:id="rId3"/>
              </a:rPr>
              <a:t>Risk Information Index</a:t>
            </a:r>
            <a:r>
              <a:rPr lang="en-US" dirty="0"/>
              <a:t> to access Data and Products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783" y="1374897"/>
            <a:ext cx="4637185" cy="53718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FDE3F97-8171-47DF-B23A-68D3661A6684}"/>
              </a:ext>
            </a:extLst>
          </p:cNvPr>
          <p:cNvSpPr txBox="1"/>
          <p:nvPr/>
        </p:nvSpPr>
        <p:spPr>
          <a:xfrm>
            <a:off x="5320781" y="6235804"/>
            <a:ext cx="3568958" cy="510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3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of the risk assessment data can be viewed on the </a:t>
            </a:r>
            <a:r>
              <a:rPr lang="en-US" sz="13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RiskMAP View </a:t>
            </a:r>
            <a:r>
              <a:rPr lang="en-US" sz="13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WV Flood Tool</a:t>
            </a: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45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7628" y="2188412"/>
            <a:ext cx="5328347" cy="4088482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Risk by Flood Source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184" y="5433529"/>
            <a:ext cx="19901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Computed for 1% (100-yr) floodplain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534BC2-7EDD-45A1-860F-FC44D849B3F3}"/>
              </a:ext>
            </a:extLst>
          </p:cNvPr>
          <p:cNvSpPr/>
          <p:nvPr/>
        </p:nvSpPr>
        <p:spPr>
          <a:xfrm>
            <a:off x="5164016" y="6369227"/>
            <a:ext cx="28043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hlinkClick r:id="rId4"/>
              </a:rPr>
              <a:t>Region 4 PDF Map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</a:rPr>
              <a:t>Primary Flood Sources</a:t>
            </a:r>
            <a:endParaRPr lang="en-US" sz="1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552050"/>
              </p:ext>
            </p:extLst>
          </p:nvPr>
        </p:nvGraphicFramePr>
        <p:xfrm>
          <a:off x="211459" y="1629612"/>
          <a:ext cx="3409894" cy="4135586"/>
        </p:xfrm>
        <a:graphic>
          <a:graphicData uri="http://schemas.openxmlformats.org/drawingml/2006/table">
            <a:tbl>
              <a:tblPr/>
              <a:tblGrid>
                <a:gridCol w="1411909">
                  <a:extLst>
                    <a:ext uri="{9D8B030D-6E8A-4147-A177-3AD203B41FA5}">
                      <a16:colId xmlns:a16="http://schemas.microsoft.com/office/drawing/2014/main" val="216835901"/>
                    </a:ext>
                  </a:extLst>
                </a:gridCol>
                <a:gridCol w="945713">
                  <a:extLst>
                    <a:ext uri="{9D8B030D-6E8A-4147-A177-3AD203B41FA5}">
                      <a16:colId xmlns:a16="http://schemas.microsoft.com/office/drawing/2014/main" val="1657548369"/>
                    </a:ext>
                  </a:extLst>
                </a:gridCol>
                <a:gridCol w="1052272">
                  <a:extLst>
                    <a:ext uri="{9D8B030D-6E8A-4147-A177-3AD203B41FA5}">
                      <a16:colId xmlns:a16="http://schemas.microsoft.com/office/drawing/2014/main" val="2551575026"/>
                    </a:ext>
                  </a:extLst>
                </a:gridCol>
              </a:tblGrid>
              <a:tr h="3936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Flood Sources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Building Count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Dollar Exposure ($)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032016"/>
                  </a:ext>
                </a:extLst>
              </a:tr>
              <a:tr h="20179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FAYETTE COUNTY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593486"/>
                  </a:ext>
                </a:extLst>
              </a:tr>
              <a:tr h="201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Armstrong Creek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$13,334K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207745"/>
                  </a:ext>
                </a:extLst>
              </a:tr>
              <a:tr h="201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Kanawha River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$46,459K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814059"/>
                  </a:ext>
                </a:extLst>
              </a:tr>
              <a:tr h="20179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GREENBRIER COUNTY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414039"/>
                  </a:ext>
                </a:extLst>
              </a:tr>
              <a:tr h="201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Greenbrier River*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$60,728K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462644"/>
                  </a:ext>
                </a:extLst>
              </a:tr>
              <a:tr h="201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Howard Creek*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$94,870K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091703"/>
                  </a:ext>
                </a:extLst>
              </a:tr>
              <a:tr h="201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Sewell Creek*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$14,716K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72155"/>
                  </a:ext>
                </a:extLst>
              </a:tr>
              <a:tr h="201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Dry Creek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$19,183K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393830"/>
                  </a:ext>
                </a:extLst>
              </a:tr>
              <a:tr h="20179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NICHOLAS COUNTY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685990"/>
                  </a:ext>
                </a:extLst>
              </a:tr>
              <a:tr h="201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Cherry River*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$15,719K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029852"/>
                  </a:ext>
                </a:extLst>
              </a:tr>
              <a:tr h="20179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POCAHONTAS COUNTY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655259"/>
                  </a:ext>
                </a:extLst>
              </a:tr>
              <a:tr h="201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Greenbrier River**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$29,097K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41902"/>
                  </a:ext>
                </a:extLst>
              </a:tr>
              <a:tr h="201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Knapp Creek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$13,882K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6148828"/>
                  </a:ext>
                </a:extLst>
              </a:tr>
              <a:tr h="20179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WEBSTER COUNTY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864509"/>
                  </a:ext>
                </a:extLst>
              </a:tr>
              <a:tr h="201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Elk River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$16,938K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878639"/>
                  </a:ext>
                </a:extLst>
              </a:tr>
              <a:tr h="201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Gauley River**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990" marR="9990" marT="99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$8,420K</a:t>
                      </a:r>
                    </a:p>
                  </a:txBody>
                  <a:tcPr marL="9990" marR="9990" marT="99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825444"/>
                  </a:ext>
                </a:extLst>
              </a:tr>
              <a:tr h="19979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990" marR="9990" marT="9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990" marR="9990" marT="9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990" marR="9990" marT="99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6109"/>
                  </a:ext>
                </a:extLst>
              </a:tr>
              <a:tr h="19979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2016 Disaster Restudy</a:t>
                      </a:r>
                    </a:p>
                  </a:txBody>
                  <a:tcPr marL="9990" marR="9990" marT="9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990" marR="9990" marT="9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990" marR="9990" marT="99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13592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770666" y="1572859"/>
            <a:ext cx="504887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Greenbrier River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totals for Greenbrier and Pocahontas counties: 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946 buildings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in 1% floodplain,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$90M dollar exposure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1459" y="5889627"/>
            <a:ext cx="34098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RA Tables: 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hlinkClick r:id="rId5"/>
              </a:rPr>
              <a:t>Buildings by River/Stream Name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258528" y="1079098"/>
            <a:ext cx="6459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Building Counts and Building Exposure $ Values by 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Stream Name</a:t>
            </a:r>
          </a:p>
        </p:txBody>
      </p:sp>
      <p:sp>
        <p:nvSpPr>
          <p:cNvPr id="14" name="Speech Bubble: Rectangle with Corners Rounded 14">
            <a:extLst>
              <a:ext uri="{FF2B5EF4-FFF2-40B4-BE49-F238E27FC236}">
                <a16:creationId xmlns:a16="http://schemas.microsoft.com/office/drawing/2014/main" id="{0ED1C770-B1D6-4603-BB25-A749DDCA06CF}"/>
              </a:ext>
            </a:extLst>
          </p:cNvPr>
          <p:cNvSpPr/>
          <p:nvPr/>
        </p:nvSpPr>
        <p:spPr>
          <a:xfrm flipH="1">
            <a:off x="3770663" y="2505809"/>
            <a:ext cx="1876441" cy="882440"/>
          </a:xfrm>
          <a:prstGeom prst="wedgeRoundRectCallout">
            <a:avLst>
              <a:gd name="adj1" fmla="val -139716"/>
              <a:gd name="adj2" fmla="val 194533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Greenbrier River in Region 4 has the most structures in the 1%-annual-chance floodplain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0ED1C770-B1D6-4603-BB25-A749DDCA06CF}"/>
              </a:ext>
            </a:extLst>
          </p:cNvPr>
          <p:cNvSpPr/>
          <p:nvPr/>
        </p:nvSpPr>
        <p:spPr>
          <a:xfrm flipH="1">
            <a:off x="7718322" y="4308232"/>
            <a:ext cx="1343928" cy="1125298"/>
          </a:xfrm>
          <a:prstGeom prst="wedgeRoundRectCallout">
            <a:avLst>
              <a:gd name="adj1" fmla="val 98609"/>
              <a:gd name="adj2" fmla="val 89902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Howard Creek in Greenbrier County has the highest building dollar exposure of all communities in Region 4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74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R4 Buildings Risk Reports</a:t>
            </a:r>
          </a:p>
        </p:txBody>
      </p:sp>
      <p:pic>
        <p:nvPicPr>
          <p:cNvPr id="12" name="Pictur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5268603"/>
            <a:ext cx="5943600" cy="125666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44" y="1752090"/>
            <a:ext cx="6464424" cy="1271498"/>
          </a:xfrm>
          <a:prstGeom prst="rect">
            <a:avLst/>
          </a:prstGeom>
        </p:spPr>
      </p:pic>
      <p:sp>
        <p:nvSpPr>
          <p:cNvPr id="4" name="TextBox 3">
            <a:hlinkClick r:id="rId5"/>
          </p:cNvPr>
          <p:cNvSpPr txBox="1"/>
          <p:nvPr/>
        </p:nvSpPr>
        <p:spPr>
          <a:xfrm>
            <a:off x="2978592" y="6530375"/>
            <a:ext cx="2734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Region 4 </a:t>
            </a:r>
            <a:r>
              <a:rPr lang="en-US" sz="1400" dirty="0">
                <a:hlinkClick r:id="rId5"/>
              </a:rPr>
              <a:t>Community Assets Report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851842" y="4635807"/>
            <a:ext cx="27030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Region 4 </a:t>
            </a:r>
            <a:r>
              <a:rPr lang="en-US" sz="1400" dirty="0">
                <a:hlinkClick r:id="rId6"/>
              </a:rPr>
              <a:t>Essential Facilities Report</a:t>
            </a:r>
            <a:endParaRPr lang="en-US" sz="1400" dirty="0"/>
          </a:p>
        </p:txBody>
      </p:sp>
      <p:pic>
        <p:nvPicPr>
          <p:cNvPr id="13" name="Picture 12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55" y="3399227"/>
            <a:ext cx="7628890" cy="12065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47931" y="2998363"/>
            <a:ext cx="27774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Region 4 </a:t>
            </a:r>
            <a:r>
              <a:rPr lang="en-US" sz="1400" dirty="0">
                <a:hlinkClick r:id="rId8"/>
              </a:rPr>
              <a:t>Building Types &amp; Exposure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E8A53A-CE62-4263-8F9E-F0F800928336}"/>
              </a:ext>
            </a:extLst>
          </p:cNvPr>
          <p:cNvSpPr txBox="1"/>
          <p:nvPr/>
        </p:nvSpPr>
        <p:spPr>
          <a:xfrm>
            <a:off x="657225" y="1054039"/>
            <a:ext cx="8010525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Incorporate information from R4 Risk Assessment Reports into local hazard mitigation planning</a:t>
            </a:r>
          </a:p>
        </p:txBody>
      </p:sp>
    </p:spTree>
    <p:extLst>
      <p:ext uri="{BB962C8B-B14F-4D97-AF65-F5344CB8AC3E}">
        <p14:creationId xmlns:p14="http://schemas.microsoft.com/office/powerpoint/2010/main" val="1341366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969</TotalTime>
  <Words>288</Words>
  <Application>Microsoft Office PowerPoint</Application>
  <PresentationFormat>On-screen Show (4:3)</PresentationFormat>
  <Paragraphs>74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2</cp:revision>
  <dcterms:created xsi:type="dcterms:W3CDTF">2022-01-31T21:06:45Z</dcterms:created>
  <dcterms:modified xsi:type="dcterms:W3CDTF">2022-02-01T13:17:29Z</dcterms:modified>
</cp:coreProperties>
</file>