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3"/>
  </p:notesMasterIdLst>
  <p:sldIdLst>
    <p:sldId id="284" r:id="rId2"/>
    <p:sldId id="320" r:id="rId3"/>
    <p:sldId id="319" r:id="rId4"/>
    <p:sldId id="334" r:id="rId5"/>
    <p:sldId id="308" r:id="rId6"/>
    <p:sldId id="344" r:id="rId7"/>
    <p:sldId id="345" r:id="rId8"/>
    <p:sldId id="335" r:id="rId9"/>
    <p:sldId id="326" r:id="rId10"/>
    <p:sldId id="259" r:id="rId11"/>
    <p:sldId id="258" r:id="rId12"/>
    <p:sldId id="267" r:id="rId13"/>
    <p:sldId id="343" r:id="rId14"/>
    <p:sldId id="328" r:id="rId15"/>
    <p:sldId id="318" r:id="rId16"/>
    <p:sldId id="349" r:id="rId17"/>
    <p:sldId id="329" r:id="rId18"/>
    <p:sldId id="337" r:id="rId19"/>
    <p:sldId id="330" r:id="rId20"/>
    <p:sldId id="339" r:id="rId21"/>
    <p:sldId id="285" r:id="rId22"/>
    <p:sldId id="274" r:id="rId23"/>
    <p:sldId id="338" r:id="rId24"/>
    <p:sldId id="271" r:id="rId25"/>
    <p:sldId id="310" r:id="rId26"/>
    <p:sldId id="316" r:id="rId27"/>
    <p:sldId id="336" r:id="rId28"/>
    <p:sldId id="312" r:id="rId29"/>
    <p:sldId id="322" r:id="rId30"/>
    <p:sldId id="321" r:id="rId31"/>
    <p:sldId id="323" r:id="rId32"/>
    <p:sldId id="333" r:id="rId33"/>
    <p:sldId id="327" r:id="rId34"/>
    <p:sldId id="331" r:id="rId35"/>
    <p:sldId id="332" r:id="rId36"/>
    <p:sldId id="257" r:id="rId37"/>
    <p:sldId id="346" r:id="rId38"/>
    <p:sldId id="341" r:id="rId39"/>
    <p:sldId id="340" r:id="rId40"/>
    <p:sldId id="347" r:id="rId41"/>
    <p:sldId id="307" r:id="rId42"/>
    <p:sldId id="295" r:id="rId43"/>
    <p:sldId id="289" r:id="rId44"/>
    <p:sldId id="342" r:id="rId45"/>
    <p:sldId id="325" r:id="rId46"/>
    <p:sldId id="290" r:id="rId47"/>
    <p:sldId id="348" r:id="rId48"/>
    <p:sldId id="275" r:id="rId49"/>
    <p:sldId id="324" r:id="rId50"/>
    <p:sldId id="303" r:id="rId51"/>
    <p:sldId id="304" r:id="rId52"/>
    <p:sldId id="305" r:id="rId53"/>
    <p:sldId id="306" r:id="rId54"/>
    <p:sldId id="314" r:id="rId55"/>
    <p:sldId id="315" r:id="rId56"/>
    <p:sldId id="311" r:id="rId57"/>
    <p:sldId id="273" r:id="rId58"/>
    <p:sldId id="297" r:id="rId59"/>
    <p:sldId id="272" r:id="rId60"/>
    <p:sldId id="268" r:id="rId61"/>
    <p:sldId id="269" r:id="rId62"/>
    <p:sldId id="270" r:id="rId63"/>
    <p:sldId id="276" r:id="rId64"/>
    <p:sldId id="277" r:id="rId65"/>
    <p:sldId id="287" r:id="rId66"/>
    <p:sldId id="296" r:id="rId67"/>
    <p:sldId id="288" r:id="rId68"/>
    <p:sldId id="291" r:id="rId69"/>
    <p:sldId id="292" r:id="rId70"/>
    <p:sldId id="293" r:id="rId71"/>
    <p:sldId id="294" r:id="rId7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E2F6"/>
    <a:srgbClr val="FFFFCC"/>
    <a:srgbClr val="FFFFFF"/>
    <a:srgbClr val="F7F7F7"/>
    <a:srgbClr val="FDFDFD"/>
    <a:srgbClr val="FFF7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64" autoAdjust="0"/>
    <p:restoredTop sz="94660"/>
  </p:normalViewPr>
  <p:slideViewPr>
    <p:cSldViewPr snapToGrid="0">
      <p:cViewPr>
        <p:scale>
          <a:sx n="106" d="100"/>
          <a:sy n="106" d="100"/>
        </p:scale>
        <p:origin x="0" y="132"/>
      </p:cViewPr>
      <p:guideLst/>
    </p:cSldViewPr>
  </p:slideViewPr>
  <p:notesTextViewPr>
    <p:cViewPr>
      <p:scale>
        <a:sx n="1" d="1"/>
        <a:sy n="1" d="1"/>
      </p:scale>
      <p:origin x="0" y="0"/>
    </p:cViewPr>
  </p:notesTextViewPr>
  <p:sorterViewPr>
    <p:cViewPr>
      <p:scale>
        <a:sx n="68" d="100"/>
        <a:sy n="68"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A3B1C3-648E-42E8-ACD8-43EE7043A7F2}" type="doc">
      <dgm:prSet loTypeId="urn:microsoft.com/office/officeart/2005/8/layout/radial1" loCatId="cycle" qsTypeId="urn:microsoft.com/office/officeart/2005/8/quickstyle/simple1" qsCatId="simple" csTypeId="urn:microsoft.com/office/officeart/2005/8/colors/accent5_3" csCatId="accent5" phldr="1"/>
      <dgm:spPr/>
      <dgm:t>
        <a:bodyPr/>
        <a:lstStyle/>
        <a:p>
          <a:endParaRPr lang="en-US"/>
        </a:p>
      </dgm:t>
    </dgm:pt>
    <dgm:pt modelId="{688645AB-DA09-4FC2-9E05-C91AA728A12F}">
      <dgm:prSet phldrT="[Text]" custT="1"/>
      <dgm:spPr>
        <a:solidFill>
          <a:srgbClr val="7030A0"/>
        </a:solidFill>
      </dgm:spPr>
      <dgm:t>
        <a:bodyPr/>
        <a:lstStyle/>
        <a:p>
          <a:r>
            <a:rPr lang="en-US" sz="1500" b="1" dirty="0" smtClean="0">
              <a:solidFill>
                <a:srgbClr val="FFFF00"/>
              </a:solidFill>
            </a:rPr>
            <a:t> </a:t>
          </a:r>
          <a:r>
            <a:rPr lang="en-US" sz="1800" b="1" dirty="0">
              <a:solidFill>
                <a:srgbClr val="FFFF00"/>
              </a:solidFill>
            </a:rPr>
            <a:t>Risk Assessment </a:t>
          </a:r>
          <a:r>
            <a:rPr lang="en-US" sz="1800" b="1" dirty="0" smtClean="0">
              <a:solidFill>
                <a:srgbClr val="FFFF00"/>
              </a:solidFill>
            </a:rPr>
            <a:t> </a:t>
          </a:r>
          <a:r>
            <a:rPr lang="en-US" sz="1800" b="1" dirty="0">
              <a:solidFill>
                <a:srgbClr val="FFFF00"/>
              </a:solidFill>
            </a:rPr>
            <a:t>Engagement </a:t>
          </a:r>
          <a:endParaRPr lang="en-US" sz="1500" b="1" dirty="0">
            <a:solidFill>
              <a:srgbClr val="FFFF00"/>
            </a:solidFill>
          </a:endParaRPr>
        </a:p>
      </dgm:t>
    </dgm:pt>
    <dgm:pt modelId="{28D04087-FF0D-421D-A265-7A0F483C0DF5}" type="parTrans" cxnId="{573B48D7-CD1D-4CFC-8CBD-73E44E852A11}">
      <dgm:prSet/>
      <dgm:spPr/>
      <dgm:t>
        <a:bodyPr/>
        <a:lstStyle/>
        <a:p>
          <a:endParaRPr lang="en-US"/>
        </a:p>
      </dgm:t>
    </dgm:pt>
    <dgm:pt modelId="{BDB47EDA-2085-4452-A267-20610935EB66}" type="sibTrans" cxnId="{573B48D7-CD1D-4CFC-8CBD-73E44E852A11}">
      <dgm:prSet/>
      <dgm:spPr/>
      <dgm:t>
        <a:bodyPr/>
        <a:lstStyle/>
        <a:p>
          <a:endParaRPr lang="en-US"/>
        </a:p>
      </dgm:t>
    </dgm:pt>
    <dgm:pt modelId="{6EB5F236-10FB-47F4-88F8-ED21A401B992}">
      <dgm:prSet phldrT="[Text]"/>
      <dgm:spPr>
        <a:solidFill>
          <a:schemeClr val="accent1">
            <a:lumMod val="50000"/>
          </a:schemeClr>
        </a:solidFill>
      </dgm:spPr>
      <dgm:t>
        <a:bodyPr/>
        <a:lstStyle/>
        <a:p>
          <a:r>
            <a:rPr lang="en-US" dirty="0"/>
            <a:t>State Mitigation Office</a:t>
          </a:r>
        </a:p>
      </dgm:t>
    </dgm:pt>
    <dgm:pt modelId="{E77B1D10-3BD4-483E-A6CB-27996A3CE40F}" type="parTrans" cxnId="{EB498CB5-3D4F-49FB-A4CE-1FDFBDAAF537}">
      <dgm:prSet/>
      <dgm:spPr/>
      <dgm:t>
        <a:bodyPr/>
        <a:lstStyle/>
        <a:p>
          <a:endParaRPr lang="en-US"/>
        </a:p>
      </dgm:t>
    </dgm:pt>
    <dgm:pt modelId="{D85A7D80-EBF9-4C78-A6AE-D4993638B702}" type="sibTrans" cxnId="{EB498CB5-3D4F-49FB-A4CE-1FDFBDAAF537}">
      <dgm:prSet/>
      <dgm:spPr/>
      <dgm:t>
        <a:bodyPr/>
        <a:lstStyle/>
        <a:p>
          <a:endParaRPr lang="en-US"/>
        </a:p>
      </dgm:t>
    </dgm:pt>
    <dgm:pt modelId="{87EE0337-950D-489E-9E08-1AEE8DF9906B}">
      <dgm:prSet phldrT="[Text]"/>
      <dgm:spPr>
        <a:solidFill>
          <a:schemeClr val="accent1">
            <a:lumMod val="50000"/>
          </a:schemeClr>
        </a:solidFill>
      </dgm:spPr>
      <dgm:t>
        <a:bodyPr/>
        <a:lstStyle/>
        <a:p>
          <a:r>
            <a:rPr lang="en-US" dirty="0"/>
            <a:t>State NFIP</a:t>
          </a:r>
        </a:p>
      </dgm:t>
    </dgm:pt>
    <dgm:pt modelId="{2BAA55E4-80D5-4B66-AD52-553453295655}" type="parTrans" cxnId="{0D057EB2-099F-4CF8-8745-9318B14D9475}">
      <dgm:prSet/>
      <dgm:spPr/>
      <dgm:t>
        <a:bodyPr/>
        <a:lstStyle/>
        <a:p>
          <a:endParaRPr lang="en-US"/>
        </a:p>
      </dgm:t>
    </dgm:pt>
    <dgm:pt modelId="{B55E5FFB-4462-4327-AAF6-36E263B4C04C}" type="sibTrans" cxnId="{0D057EB2-099F-4CF8-8745-9318B14D9475}">
      <dgm:prSet/>
      <dgm:spPr/>
      <dgm:t>
        <a:bodyPr/>
        <a:lstStyle/>
        <a:p>
          <a:endParaRPr lang="en-US"/>
        </a:p>
      </dgm:t>
    </dgm:pt>
    <dgm:pt modelId="{EA0232F5-C5D8-4A48-9158-1F4D2F283CAA}">
      <dgm:prSet phldrT="[Text]"/>
      <dgm:spPr>
        <a:solidFill>
          <a:schemeClr val="accent1">
            <a:lumMod val="50000"/>
          </a:schemeClr>
        </a:solidFill>
      </dgm:spPr>
      <dgm:t>
        <a:bodyPr/>
        <a:lstStyle/>
        <a:p>
          <a:r>
            <a:rPr lang="en-US" dirty="0" smtClean="0"/>
            <a:t>Regional Councils</a:t>
          </a:r>
          <a:endParaRPr lang="en-US" dirty="0"/>
        </a:p>
      </dgm:t>
    </dgm:pt>
    <dgm:pt modelId="{4C937778-F4D7-49B1-B008-C179CA73313A}" type="parTrans" cxnId="{B114E50B-0DD3-4959-AFBA-714760798AD7}">
      <dgm:prSet/>
      <dgm:spPr/>
      <dgm:t>
        <a:bodyPr/>
        <a:lstStyle/>
        <a:p>
          <a:endParaRPr lang="en-US"/>
        </a:p>
      </dgm:t>
    </dgm:pt>
    <dgm:pt modelId="{7748F3EC-E525-4EB6-AF53-FAB774D11630}" type="sibTrans" cxnId="{B114E50B-0DD3-4959-AFBA-714760798AD7}">
      <dgm:prSet/>
      <dgm:spPr/>
      <dgm:t>
        <a:bodyPr/>
        <a:lstStyle/>
        <a:p>
          <a:endParaRPr lang="en-US"/>
        </a:p>
      </dgm:t>
    </dgm:pt>
    <dgm:pt modelId="{E3D93093-0664-40A5-98C8-550E1A52F85C}">
      <dgm:prSet phldrT="[Text]"/>
      <dgm:spPr>
        <a:solidFill>
          <a:schemeClr val="accent1">
            <a:lumMod val="50000"/>
          </a:schemeClr>
        </a:solidFill>
      </dgm:spPr>
      <dgm:t>
        <a:bodyPr/>
        <a:lstStyle/>
        <a:p>
          <a:r>
            <a:rPr lang="en-US" dirty="0"/>
            <a:t>WVU GIS </a:t>
          </a:r>
          <a:r>
            <a:rPr lang="en-US" dirty="0" smtClean="0"/>
            <a:t>Technical </a:t>
          </a:r>
          <a:r>
            <a:rPr lang="en-US" dirty="0"/>
            <a:t>Center </a:t>
          </a:r>
        </a:p>
      </dgm:t>
    </dgm:pt>
    <dgm:pt modelId="{D4FE79A8-1046-4FA8-BCCC-07ADAA9CF3CF}" type="parTrans" cxnId="{EE18CC35-CE79-41A8-8694-765652BD0178}">
      <dgm:prSet/>
      <dgm:spPr/>
      <dgm:t>
        <a:bodyPr/>
        <a:lstStyle/>
        <a:p>
          <a:endParaRPr lang="en-US"/>
        </a:p>
      </dgm:t>
    </dgm:pt>
    <dgm:pt modelId="{F105529E-7521-47E3-B7E9-14198C81AF88}" type="sibTrans" cxnId="{EE18CC35-CE79-41A8-8694-765652BD0178}">
      <dgm:prSet/>
      <dgm:spPr/>
      <dgm:t>
        <a:bodyPr/>
        <a:lstStyle/>
        <a:p>
          <a:endParaRPr lang="en-US"/>
        </a:p>
      </dgm:t>
    </dgm:pt>
    <dgm:pt modelId="{CDA51433-7A2E-425E-8249-E0E2425FAF00}">
      <dgm:prSet/>
      <dgm:spPr>
        <a:solidFill>
          <a:schemeClr val="accent1">
            <a:lumMod val="50000"/>
          </a:schemeClr>
        </a:solidFill>
      </dgm:spPr>
      <dgm:t>
        <a:bodyPr/>
        <a:lstStyle/>
        <a:p>
          <a:r>
            <a:rPr lang="en-US" dirty="0" smtClean="0"/>
            <a:t>Other State-Level Support</a:t>
          </a:r>
          <a:endParaRPr lang="en-US" dirty="0"/>
        </a:p>
      </dgm:t>
    </dgm:pt>
    <dgm:pt modelId="{CA370DA7-966A-4119-9205-D7DC9557CAAB}" type="parTrans" cxnId="{7EBDA736-8AFC-44D3-A9E1-94A72D20ECB0}">
      <dgm:prSet/>
      <dgm:spPr/>
      <dgm:t>
        <a:bodyPr/>
        <a:lstStyle/>
        <a:p>
          <a:endParaRPr lang="en-US"/>
        </a:p>
      </dgm:t>
    </dgm:pt>
    <dgm:pt modelId="{9A04B953-E4E5-4C76-A0BC-9823BE489FF5}" type="sibTrans" cxnId="{7EBDA736-8AFC-44D3-A9E1-94A72D20ECB0}">
      <dgm:prSet/>
      <dgm:spPr/>
      <dgm:t>
        <a:bodyPr/>
        <a:lstStyle/>
        <a:p>
          <a:endParaRPr lang="en-US"/>
        </a:p>
      </dgm:t>
    </dgm:pt>
    <dgm:pt modelId="{5558655D-E038-4606-B2C6-B4B44F41DD85}" type="pres">
      <dgm:prSet presAssocID="{12A3B1C3-648E-42E8-ACD8-43EE7043A7F2}" presName="cycle" presStyleCnt="0">
        <dgm:presLayoutVars>
          <dgm:chMax val="1"/>
          <dgm:dir/>
          <dgm:animLvl val="ctr"/>
          <dgm:resizeHandles val="exact"/>
        </dgm:presLayoutVars>
      </dgm:prSet>
      <dgm:spPr/>
      <dgm:t>
        <a:bodyPr/>
        <a:lstStyle/>
        <a:p>
          <a:endParaRPr lang="en-US"/>
        </a:p>
      </dgm:t>
    </dgm:pt>
    <dgm:pt modelId="{43224242-BE57-438B-8E63-7CE5E7DA6A85}" type="pres">
      <dgm:prSet presAssocID="{688645AB-DA09-4FC2-9E05-C91AA728A12F}" presName="centerShape" presStyleLbl="node0" presStyleIdx="0" presStyleCnt="1" custScaleX="130278" custScaleY="126281"/>
      <dgm:spPr/>
      <dgm:t>
        <a:bodyPr/>
        <a:lstStyle/>
        <a:p>
          <a:endParaRPr lang="en-US"/>
        </a:p>
      </dgm:t>
    </dgm:pt>
    <dgm:pt modelId="{32802842-D9EE-4FBF-96E3-0A39D846253F}" type="pres">
      <dgm:prSet presAssocID="{E77B1D10-3BD4-483E-A6CB-27996A3CE40F}" presName="Name9" presStyleLbl="parChTrans1D2" presStyleIdx="0" presStyleCnt="5"/>
      <dgm:spPr/>
      <dgm:t>
        <a:bodyPr/>
        <a:lstStyle/>
        <a:p>
          <a:endParaRPr lang="en-US"/>
        </a:p>
      </dgm:t>
    </dgm:pt>
    <dgm:pt modelId="{C2B707AD-4868-482F-ABBE-4167D98593F2}" type="pres">
      <dgm:prSet presAssocID="{E77B1D10-3BD4-483E-A6CB-27996A3CE40F}" presName="connTx" presStyleLbl="parChTrans1D2" presStyleIdx="0" presStyleCnt="5"/>
      <dgm:spPr/>
      <dgm:t>
        <a:bodyPr/>
        <a:lstStyle/>
        <a:p>
          <a:endParaRPr lang="en-US"/>
        </a:p>
      </dgm:t>
    </dgm:pt>
    <dgm:pt modelId="{4A7D3A63-1E5C-48EA-AEF5-7A3B1DFBFF54}" type="pres">
      <dgm:prSet presAssocID="{6EB5F236-10FB-47F4-88F8-ED21A401B992}" presName="node" presStyleLbl="node1" presStyleIdx="0" presStyleCnt="5">
        <dgm:presLayoutVars>
          <dgm:bulletEnabled val="1"/>
        </dgm:presLayoutVars>
      </dgm:prSet>
      <dgm:spPr/>
      <dgm:t>
        <a:bodyPr/>
        <a:lstStyle/>
        <a:p>
          <a:endParaRPr lang="en-US"/>
        </a:p>
      </dgm:t>
    </dgm:pt>
    <dgm:pt modelId="{B6C9C086-349B-437C-B7A2-D0B663728D8C}" type="pres">
      <dgm:prSet presAssocID="{2BAA55E4-80D5-4B66-AD52-553453295655}" presName="Name9" presStyleLbl="parChTrans1D2" presStyleIdx="1" presStyleCnt="5"/>
      <dgm:spPr/>
      <dgm:t>
        <a:bodyPr/>
        <a:lstStyle/>
        <a:p>
          <a:endParaRPr lang="en-US"/>
        </a:p>
      </dgm:t>
    </dgm:pt>
    <dgm:pt modelId="{5266FEC0-874A-40D8-B339-5B385E803373}" type="pres">
      <dgm:prSet presAssocID="{2BAA55E4-80D5-4B66-AD52-553453295655}" presName="connTx" presStyleLbl="parChTrans1D2" presStyleIdx="1" presStyleCnt="5"/>
      <dgm:spPr/>
      <dgm:t>
        <a:bodyPr/>
        <a:lstStyle/>
        <a:p>
          <a:endParaRPr lang="en-US"/>
        </a:p>
      </dgm:t>
    </dgm:pt>
    <dgm:pt modelId="{19F9D1D1-B626-4048-A7CF-44ACD2BBB708}" type="pres">
      <dgm:prSet presAssocID="{87EE0337-950D-489E-9E08-1AEE8DF9906B}" presName="node" presStyleLbl="node1" presStyleIdx="1" presStyleCnt="5" custRadScaleRad="104888" custRadScaleInc="-412261">
        <dgm:presLayoutVars>
          <dgm:bulletEnabled val="1"/>
        </dgm:presLayoutVars>
      </dgm:prSet>
      <dgm:spPr/>
      <dgm:t>
        <a:bodyPr/>
        <a:lstStyle/>
        <a:p>
          <a:endParaRPr lang="en-US"/>
        </a:p>
      </dgm:t>
    </dgm:pt>
    <dgm:pt modelId="{BDCCA767-6D88-4F5E-B732-33654EA6934C}" type="pres">
      <dgm:prSet presAssocID="{4C937778-F4D7-49B1-B008-C179CA73313A}" presName="Name9" presStyleLbl="parChTrans1D2" presStyleIdx="2" presStyleCnt="5"/>
      <dgm:spPr/>
      <dgm:t>
        <a:bodyPr/>
        <a:lstStyle/>
        <a:p>
          <a:endParaRPr lang="en-US"/>
        </a:p>
      </dgm:t>
    </dgm:pt>
    <dgm:pt modelId="{322DB110-2A47-484D-B1AA-739ECA7D6887}" type="pres">
      <dgm:prSet presAssocID="{4C937778-F4D7-49B1-B008-C179CA73313A}" presName="connTx" presStyleLbl="parChTrans1D2" presStyleIdx="2" presStyleCnt="5"/>
      <dgm:spPr/>
      <dgm:t>
        <a:bodyPr/>
        <a:lstStyle/>
        <a:p>
          <a:endParaRPr lang="en-US"/>
        </a:p>
      </dgm:t>
    </dgm:pt>
    <dgm:pt modelId="{BC1EC4FA-E5C4-40CC-A17E-0CE8C8DDB0F9}" type="pres">
      <dgm:prSet presAssocID="{EA0232F5-C5D8-4A48-9158-1F4D2F283CAA}" presName="node" presStyleLbl="node1" presStyleIdx="2" presStyleCnt="5" custRadScaleRad="106500" custRadScaleInc="-189999">
        <dgm:presLayoutVars>
          <dgm:bulletEnabled val="1"/>
        </dgm:presLayoutVars>
      </dgm:prSet>
      <dgm:spPr/>
      <dgm:t>
        <a:bodyPr/>
        <a:lstStyle/>
        <a:p>
          <a:endParaRPr lang="en-US"/>
        </a:p>
      </dgm:t>
    </dgm:pt>
    <dgm:pt modelId="{FC1ED2CA-9166-4FE9-AFB8-2CC4BFFE3995}" type="pres">
      <dgm:prSet presAssocID="{D4FE79A8-1046-4FA8-BCCC-07ADAA9CF3CF}" presName="Name9" presStyleLbl="parChTrans1D2" presStyleIdx="3" presStyleCnt="5"/>
      <dgm:spPr/>
      <dgm:t>
        <a:bodyPr/>
        <a:lstStyle/>
        <a:p>
          <a:endParaRPr lang="en-US"/>
        </a:p>
      </dgm:t>
    </dgm:pt>
    <dgm:pt modelId="{A7CAFD77-4CEC-40F2-82A5-64E5A7627411}" type="pres">
      <dgm:prSet presAssocID="{D4FE79A8-1046-4FA8-BCCC-07ADAA9CF3CF}" presName="connTx" presStyleLbl="parChTrans1D2" presStyleIdx="3" presStyleCnt="5"/>
      <dgm:spPr/>
      <dgm:t>
        <a:bodyPr/>
        <a:lstStyle/>
        <a:p>
          <a:endParaRPr lang="en-US"/>
        </a:p>
      </dgm:t>
    </dgm:pt>
    <dgm:pt modelId="{E8D9B065-D94C-4638-B2AF-112818A2BD08}" type="pres">
      <dgm:prSet presAssocID="{E3D93093-0664-40A5-98C8-550E1A52F85C}" presName="node" presStyleLbl="node1" presStyleIdx="3" presStyleCnt="5" custRadScaleRad="107643" custRadScaleInc="-1416">
        <dgm:presLayoutVars>
          <dgm:bulletEnabled val="1"/>
        </dgm:presLayoutVars>
      </dgm:prSet>
      <dgm:spPr/>
      <dgm:t>
        <a:bodyPr/>
        <a:lstStyle/>
        <a:p>
          <a:endParaRPr lang="en-US"/>
        </a:p>
      </dgm:t>
    </dgm:pt>
    <dgm:pt modelId="{D8EADBB9-7A3F-4453-80A0-8F44EF8198F6}" type="pres">
      <dgm:prSet presAssocID="{CA370DA7-966A-4119-9205-D7DC9557CAAB}" presName="Name9" presStyleLbl="parChTrans1D2" presStyleIdx="4" presStyleCnt="5"/>
      <dgm:spPr/>
    </dgm:pt>
    <dgm:pt modelId="{DFB2EA63-F133-4F31-9A81-68C3B0273C97}" type="pres">
      <dgm:prSet presAssocID="{CA370DA7-966A-4119-9205-D7DC9557CAAB}" presName="connTx" presStyleLbl="parChTrans1D2" presStyleIdx="4" presStyleCnt="5"/>
      <dgm:spPr/>
    </dgm:pt>
    <dgm:pt modelId="{D1593DD7-9A94-4D92-9FEC-103CE29FE69C}" type="pres">
      <dgm:prSet presAssocID="{CDA51433-7A2E-425E-8249-E0E2425FAF00}" presName="node" presStyleLbl="node1" presStyleIdx="4" presStyleCnt="5" custRadScaleRad="104679" custRadScaleInc="-415243">
        <dgm:presLayoutVars>
          <dgm:bulletEnabled val="1"/>
        </dgm:presLayoutVars>
      </dgm:prSet>
      <dgm:spPr/>
      <dgm:t>
        <a:bodyPr/>
        <a:lstStyle/>
        <a:p>
          <a:endParaRPr lang="en-US"/>
        </a:p>
      </dgm:t>
    </dgm:pt>
  </dgm:ptLst>
  <dgm:cxnLst>
    <dgm:cxn modelId="{EEDD397A-141B-4073-9570-B9E7EC080067}" type="presOf" srcId="{E77B1D10-3BD4-483E-A6CB-27996A3CE40F}" destId="{32802842-D9EE-4FBF-96E3-0A39D846253F}" srcOrd="0" destOrd="0" presId="urn:microsoft.com/office/officeart/2005/8/layout/radial1"/>
    <dgm:cxn modelId="{5311DFAD-DCC0-4F6A-8D81-7EFFFFF5220D}" type="presOf" srcId="{2BAA55E4-80D5-4B66-AD52-553453295655}" destId="{B6C9C086-349B-437C-B7A2-D0B663728D8C}" srcOrd="0" destOrd="0" presId="urn:microsoft.com/office/officeart/2005/8/layout/radial1"/>
    <dgm:cxn modelId="{DD5E02AA-117F-4ACB-A365-885A6503EB23}" type="presOf" srcId="{6EB5F236-10FB-47F4-88F8-ED21A401B992}" destId="{4A7D3A63-1E5C-48EA-AEF5-7A3B1DFBFF54}" srcOrd="0" destOrd="0" presId="urn:microsoft.com/office/officeart/2005/8/layout/radial1"/>
    <dgm:cxn modelId="{9C2F65B4-869B-4D72-8AB3-9F110EABA615}" type="presOf" srcId="{688645AB-DA09-4FC2-9E05-C91AA728A12F}" destId="{43224242-BE57-438B-8E63-7CE5E7DA6A85}" srcOrd="0" destOrd="0" presId="urn:microsoft.com/office/officeart/2005/8/layout/radial1"/>
    <dgm:cxn modelId="{EA2E24A1-BC28-4398-9CF0-EE8A20E35850}" type="presOf" srcId="{D4FE79A8-1046-4FA8-BCCC-07ADAA9CF3CF}" destId="{FC1ED2CA-9166-4FE9-AFB8-2CC4BFFE3995}" srcOrd="0" destOrd="0" presId="urn:microsoft.com/office/officeart/2005/8/layout/radial1"/>
    <dgm:cxn modelId="{573B48D7-CD1D-4CFC-8CBD-73E44E852A11}" srcId="{12A3B1C3-648E-42E8-ACD8-43EE7043A7F2}" destId="{688645AB-DA09-4FC2-9E05-C91AA728A12F}" srcOrd="0" destOrd="0" parTransId="{28D04087-FF0D-421D-A265-7A0F483C0DF5}" sibTransId="{BDB47EDA-2085-4452-A267-20610935EB66}"/>
    <dgm:cxn modelId="{008CCA43-81D8-4471-A89B-88325938FF8A}" type="presOf" srcId="{4C937778-F4D7-49B1-B008-C179CA73313A}" destId="{BDCCA767-6D88-4F5E-B732-33654EA6934C}" srcOrd="0" destOrd="0" presId="urn:microsoft.com/office/officeart/2005/8/layout/radial1"/>
    <dgm:cxn modelId="{B114E50B-0DD3-4959-AFBA-714760798AD7}" srcId="{688645AB-DA09-4FC2-9E05-C91AA728A12F}" destId="{EA0232F5-C5D8-4A48-9158-1F4D2F283CAA}" srcOrd="2" destOrd="0" parTransId="{4C937778-F4D7-49B1-B008-C179CA73313A}" sibTransId="{7748F3EC-E525-4EB6-AF53-FAB774D11630}"/>
    <dgm:cxn modelId="{EA34919D-4359-4CA0-B869-6ACAA3837297}" type="presOf" srcId="{12A3B1C3-648E-42E8-ACD8-43EE7043A7F2}" destId="{5558655D-E038-4606-B2C6-B4B44F41DD85}" srcOrd="0" destOrd="0" presId="urn:microsoft.com/office/officeart/2005/8/layout/radial1"/>
    <dgm:cxn modelId="{EB498CB5-3D4F-49FB-A4CE-1FDFBDAAF537}" srcId="{688645AB-DA09-4FC2-9E05-C91AA728A12F}" destId="{6EB5F236-10FB-47F4-88F8-ED21A401B992}" srcOrd="0" destOrd="0" parTransId="{E77B1D10-3BD4-483E-A6CB-27996A3CE40F}" sibTransId="{D85A7D80-EBF9-4C78-A6AE-D4993638B702}"/>
    <dgm:cxn modelId="{CA1DFD8C-49F3-44ED-8007-B6A780D5E46B}" type="presOf" srcId="{4C937778-F4D7-49B1-B008-C179CA73313A}" destId="{322DB110-2A47-484D-B1AA-739ECA7D6887}" srcOrd="1" destOrd="0" presId="urn:microsoft.com/office/officeart/2005/8/layout/radial1"/>
    <dgm:cxn modelId="{11BCB1F5-471B-49CC-B387-476B04A27DBB}" type="presOf" srcId="{EA0232F5-C5D8-4A48-9158-1F4D2F283CAA}" destId="{BC1EC4FA-E5C4-40CC-A17E-0CE8C8DDB0F9}" srcOrd="0" destOrd="0" presId="urn:microsoft.com/office/officeart/2005/8/layout/radial1"/>
    <dgm:cxn modelId="{0D057EB2-099F-4CF8-8745-9318B14D9475}" srcId="{688645AB-DA09-4FC2-9E05-C91AA728A12F}" destId="{87EE0337-950D-489E-9E08-1AEE8DF9906B}" srcOrd="1" destOrd="0" parTransId="{2BAA55E4-80D5-4B66-AD52-553453295655}" sibTransId="{B55E5FFB-4462-4327-AAF6-36E263B4C04C}"/>
    <dgm:cxn modelId="{E7220B3E-3E77-4140-BF48-F2FB2E999F3C}" type="presOf" srcId="{CA370DA7-966A-4119-9205-D7DC9557CAAB}" destId="{DFB2EA63-F133-4F31-9A81-68C3B0273C97}" srcOrd="1" destOrd="0" presId="urn:microsoft.com/office/officeart/2005/8/layout/radial1"/>
    <dgm:cxn modelId="{044E26DC-FE02-4E90-A3DA-9B574472527A}" type="presOf" srcId="{87EE0337-950D-489E-9E08-1AEE8DF9906B}" destId="{19F9D1D1-B626-4048-A7CF-44ACD2BBB708}" srcOrd="0" destOrd="0" presId="urn:microsoft.com/office/officeart/2005/8/layout/radial1"/>
    <dgm:cxn modelId="{EE18CC35-CE79-41A8-8694-765652BD0178}" srcId="{688645AB-DA09-4FC2-9E05-C91AA728A12F}" destId="{E3D93093-0664-40A5-98C8-550E1A52F85C}" srcOrd="3" destOrd="0" parTransId="{D4FE79A8-1046-4FA8-BCCC-07ADAA9CF3CF}" sibTransId="{F105529E-7521-47E3-B7E9-14198C81AF88}"/>
    <dgm:cxn modelId="{9DFDF682-27AA-458C-BBE2-053E7F59F296}" type="presOf" srcId="{CA370DA7-966A-4119-9205-D7DC9557CAAB}" destId="{D8EADBB9-7A3F-4453-80A0-8F44EF8198F6}" srcOrd="0" destOrd="0" presId="urn:microsoft.com/office/officeart/2005/8/layout/radial1"/>
    <dgm:cxn modelId="{783CA8F6-31DD-4E60-86C5-4DBD02FE35BF}" type="presOf" srcId="{D4FE79A8-1046-4FA8-BCCC-07ADAA9CF3CF}" destId="{A7CAFD77-4CEC-40F2-82A5-64E5A7627411}" srcOrd="1" destOrd="0" presId="urn:microsoft.com/office/officeart/2005/8/layout/radial1"/>
    <dgm:cxn modelId="{3019F626-F59C-43EE-BAB3-AFA0E5E763E9}" type="presOf" srcId="{2BAA55E4-80D5-4B66-AD52-553453295655}" destId="{5266FEC0-874A-40D8-B339-5B385E803373}" srcOrd="1" destOrd="0" presId="urn:microsoft.com/office/officeart/2005/8/layout/radial1"/>
    <dgm:cxn modelId="{7EBDA736-8AFC-44D3-A9E1-94A72D20ECB0}" srcId="{688645AB-DA09-4FC2-9E05-C91AA728A12F}" destId="{CDA51433-7A2E-425E-8249-E0E2425FAF00}" srcOrd="4" destOrd="0" parTransId="{CA370DA7-966A-4119-9205-D7DC9557CAAB}" sibTransId="{9A04B953-E4E5-4C76-A0BC-9823BE489FF5}"/>
    <dgm:cxn modelId="{02A3171C-CE44-4886-AE8E-D53B2B1BCB11}" type="presOf" srcId="{E3D93093-0664-40A5-98C8-550E1A52F85C}" destId="{E8D9B065-D94C-4638-B2AF-112818A2BD08}" srcOrd="0" destOrd="0" presId="urn:microsoft.com/office/officeart/2005/8/layout/radial1"/>
    <dgm:cxn modelId="{A8D0EBFC-E01B-4A1E-A84E-2E6EA3485589}" type="presOf" srcId="{CDA51433-7A2E-425E-8249-E0E2425FAF00}" destId="{D1593DD7-9A94-4D92-9FEC-103CE29FE69C}" srcOrd="0" destOrd="0" presId="urn:microsoft.com/office/officeart/2005/8/layout/radial1"/>
    <dgm:cxn modelId="{31E87016-446A-465C-8840-C7F5514A489B}" type="presOf" srcId="{E77B1D10-3BD4-483E-A6CB-27996A3CE40F}" destId="{C2B707AD-4868-482F-ABBE-4167D98593F2}" srcOrd="1" destOrd="0" presId="urn:microsoft.com/office/officeart/2005/8/layout/radial1"/>
    <dgm:cxn modelId="{47F72192-1EAB-48EB-A09F-A3F831301F29}" type="presParOf" srcId="{5558655D-E038-4606-B2C6-B4B44F41DD85}" destId="{43224242-BE57-438B-8E63-7CE5E7DA6A85}" srcOrd="0" destOrd="0" presId="urn:microsoft.com/office/officeart/2005/8/layout/radial1"/>
    <dgm:cxn modelId="{74C48D27-BBD7-48B0-B3A2-4F99924D35D2}" type="presParOf" srcId="{5558655D-E038-4606-B2C6-B4B44F41DD85}" destId="{32802842-D9EE-4FBF-96E3-0A39D846253F}" srcOrd="1" destOrd="0" presId="urn:microsoft.com/office/officeart/2005/8/layout/radial1"/>
    <dgm:cxn modelId="{A9F8246C-051F-4C7C-AD2B-06669090D36A}" type="presParOf" srcId="{32802842-D9EE-4FBF-96E3-0A39D846253F}" destId="{C2B707AD-4868-482F-ABBE-4167D98593F2}" srcOrd="0" destOrd="0" presId="urn:microsoft.com/office/officeart/2005/8/layout/radial1"/>
    <dgm:cxn modelId="{A7C3763D-F871-4AD4-AEE2-8A87C8734C96}" type="presParOf" srcId="{5558655D-E038-4606-B2C6-B4B44F41DD85}" destId="{4A7D3A63-1E5C-48EA-AEF5-7A3B1DFBFF54}" srcOrd="2" destOrd="0" presId="urn:microsoft.com/office/officeart/2005/8/layout/radial1"/>
    <dgm:cxn modelId="{58AC8EBE-19C6-49D4-83FC-1E8F55B9042D}" type="presParOf" srcId="{5558655D-E038-4606-B2C6-B4B44F41DD85}" destId="{B6C9C086-349B-437C-B7A2-D0B663728D8C}" srcOrd="3" destOrd="0" presId="urn:microsoft.com/office/officeart/2005/8/layout/radial1"/>
    <dgm:cxn modelId="{AD414496-44C1-4CAF-8967-112A585B09EE}" type="presParOf" srcId="{B6C9C086-349B-437C-B7A2-D0B663728D8C}" destId="{5266FEC0-874A-40D8-B339-5B385E803373}" srcOrd="0" destOrd="0" presId="urn:microsoft.com/office/officeart/2005/8/layout/radial1"/>
    <dgm:cxn modelId="{ADA7E37A-03BF-4196-BD6E-7A5F30EF259D}" type="presParOf" srcId="{5558655D-E038-4606-B2C6-B4B44F41DD85}" destId="{19F9D1D1-B626-4048-A7CF-44ACD2BBB708}" srcOrd="4" destOrd="0" presId="urn:microsoft.com/office/officeart/2005/8/layout/radial1"/>
    <dgm:cxn modelId="{1FAFC3FF-21FA-433C-B015-BB35297FFFA4}" type="presParOf" srcId="{5558655D-E038-4606-B2C6-B4B44F41DD85}" destId="{BDCCA767-6D88-4F5E-B732-33654EA6934C}" srcOrd="5" destOrd="0" presId="urn:microsoft.com/office/officeart/2005/8/layout/radial1"/>
    <dgm:cxn modelId="{4DA4804E-3DB3-4CAC-84FA-7D1A78E0445C}" type="presParOf" srcId="{BDCCA767-6D88-4F5E-B732-33654EA6934C}" destId="{322DB110-2A47-484D-B1AA-739ECA7D6887}" srcOrd="0" destOrd="0" presId="urn:microsoft.com/office/officeart/2005/8/layout/radial1"/>
    <dgm:cxn modelId="{B9F412CB-D99F-43BA-8947-8857E83B2C82}" type="presParOf" srcId="{5558655D-E038-4606-B2C6-B4B44F41DD85}" destId="{BC1EC4FA-E5C4-40CC-A17E-0CE8C8DDB0F9}" srcOrd="6" destOrd="0" presId="urn:microsoft.com/office/officeart/2005/8/layout/radial1"/>
    <dgm:cxn modelId="{914DC2A4-747C-4E06-BE5A-D898184037AD}" type="presParOf" srcId="{5558655D-E038-4606-B2C6-B4B44F41DD85}" destId="{FC1ED2CA-9166-4FE9-AFB8-2CC4BFFE3995}" srcOrd="7" destOrd="0" presId="urn:microsoft.com/office/officeart/2005/8/layout/radial1"/>
    <dgm:cxn modelId="{0F12AC35-7073-466A-96B5-4D66C944D3DB}" type="presParOf" srcId="{FC1ED2CA-9166-4FE9-AFB8-2CC4BFFE3995}" destId="{A7CAFD77-4CEC-40F2-82A5-64E5A7627411}" srcOrd="0" destOrd="0" presId="urn:microsoft.com/office/officeart/2005/8/layout/radial1"/>
    <dgm:cxn modelId="{D32DB54F-6641-4FC3-B90D-DDFCE45DF407}" type="presParOf" srcId="{5558655D-E038-4606-B2C6-B4B44F41DD85}" destId="{E8D9B065-D94C-4638-B2AF-112818A2BD08}" srcOrd="8" destOrd="0" presId="urn:microsoft.com/office/officeart/2005/8/layout/radial1"/>
    <dgm:cxn modelId="{9E368871-EE04-4140-A063-1FB550DC2ED1}" type="presParOf" srcId="{5558655D-E038-4606-B2C6-B4B44F41DD85}" destId="{D8EADBB9-7A3F-4453-80A0-8F44EF8198F6}" srcOrd="9" destOrd="0" presId="urn:microsoft.com/office/officeart/2005/8/layout/radial1"/>
    <dgm:cxn modelId="{491566A2-0D9C-4B0D-B430-CB9ABF0BDF3E}" type="presParOf" srcId="{D8EADBB9-7A3F-4453-80A0-8F44EF8198F6}" destId="{DFB2EA63-F133-4F31-9A81-68C3B0273C97}" srcOrd="0" destOrd="0" presId="urn:microsoft.com/office/officeart/2005/8/layout/radial1"/>
    <dgm:cxn modelId="{CB004325-6AD0-4E33-91A9-7B573A2F1A84}" type="presParOf" srcId="{5558655D-E038-4606-B2C6-B4B44F41DD85}" destId="{D1593DD7-9A94-4D92-9FEC-103CE29FE69C}" srcOrd="10"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224242-BE57-438B-8E63-7CE5E7DA6A85}">
      <dsp:nvSpPr>
        <dsp:cNvPr id="0" name=""/>
        <dsp:cNvSpPr/>
      </dsp:nvSpPr>
      <dsp:spPr>
        <a:xfrm>
          <a:off x="2703276" y="1690685"/>
          <a:ext cx="1859661" cy="1802606"/>
        </a:xfrm>
        <a:prstGeom prst="ellipse">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b="1" kern="1200" dirty="0" smtClean="0">
              <a:solidFill>
                <a:srgbClr val="FFFF00"/>
              </a:solidFill>
            </a:rPr>
            <a:t> </a:t>
          </a:r>
          <a:r>
            <a:rPr lang="en-US" sz="1800" b="1" kern="1200" dirty="0">
              <a:solidFill>
                <a:srgbClr val="FFFF00"/>
              </a:solidFill>
            </a:rPr>
            <a:t>Risk Assessment </a:t>
          </a:r>
          <a:r>
            <a:rPr lang="en-US" sz="1800" b="1" kern="1200" dirty="0" smtClean="0">
              <a:solidFill>
                <a:srgbClr val="FFFF00"/>
              </a:solidFill>
            </a:rPr>
            <a:t> </a:t>
          </a:r>
          <a:r>
            <a:rPr lang="en-US" sz="1800" b="1" kern="1200" dirty="0">
              <a:solidFill>
                <a:srgbClr val="FFFF00"/>
              </a:solidFill>
            </a:rPr>
            <a:t>Engagement </a:t>
          </a:r>
          <a:endParaRPr lang="en-US" sz="1500" b="1" kern="1200" dirty="0">
            <a:solidFill>
              <a:srgbClr val="FFFF00"/>
            </a:solidFill>
          </a:endParaRPr>
        </a:p>
      </dsp:txBody>
      <dsp:txXfrm>
        <a:off x="2975617" y="1954671"/>
        <a:ext cx="1314979" cy="1274634"/>
      </dsp:txXfrm>
    </dsp:sp>
    <dsp:sp modelId="{32802842-D9EE-4FBF-96E3-0A39D846253F}">
      <dsp:nvSpPr>
        <dsp:cNvPr id="0" name=""/>
        <dsp:cNvSpPr/>
      </dsp:nvSpPr>
      <dsp:spPr>
        <a:xfrm rot="16200000">
          <a:off x="3511734" y="1551632"/>
          <a:ext cx="242745" cy="35361"/>
        </a:xfrm>
        <a:custGeom>
          <a:avLst/>
          <a:gdLst/>
          <a:ahLst/>
          <a:cxnLst/>
          <a:rect l="0" t="0" r="0" b="0"/>
          <a:pathLst>
            <a:path>
              <a:moveTo>
                <a:pt x="0" y="17680"/>
              </a:moveTo>
              <a:lnTo>
                <a:pt x="242745" y="17680"/>
              </a:lnTo>
            </a:path>
          </a:pathLst>
        </a:custGeom>
        <a:noFill/>
        <a:ln w="12700" cap="flat" cmpd="sng" algn="ctr">
          <a:solidFill>
            <a:schemeClr val="accent5">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627038" y="1563244"/>
        <a:ext cx="12137" cy="12137"/>
      </dsp:txXfrm>
    </dsp:sp>
    <dsp:sp modelId="{4A7D3A63-1E5C-48EA-AEF5-7A3B1DFBFF54}">
      <dsp:nvSpPr>
        <dsp:cNvPr id="0" name=""/>
        <dsp:cNvSpPr/>
      </dsp:nvSpPr>
      <dsp:spPr>
        <a:xfrm>
          <a:off x="2919378" y="20483"/>
          <a:ext cx="1427456" cy="1427456"/>
        </a:xfrm>
        <a:prstGeom prst="ellipse">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a:t>State Mitigation Office</a:t>
          </a:r>
        </a:p>
      </dsp:txBody>
      <dsp:txXfrm>
        <a:off x="3128424" y="229529"/>
        <a:ext cx="1009364" cy="1009364"/>
      </dsp:txXfrm>
    </dsp:sp>
    <dsp:sp modelId="{B6C9C086-349B-437C-B7A2-D0B663728D8C}">
      <dsp:nvSpPr>
        <dsp:cNvPr id="0" name=""/>
        <dsp:cNvSpPr/>
      </dsp:nvSpPr>
      <dsp:spPr>
        <a:xfrm rot="11615162">
          <a:off x="2428513" y="2320253"/>
          <a:ext cx="306671" cy="35361"/>
        </a:xfrm>
        <a:custGeom>
          <a:avLst/>
          <a:gdLst/>
          <a:ahLst/>
          <a:cxnLst/>
          <a:rect l="0" t="0" r="0" b="0"/>
          <a:pathLst>
            <a:path>
              <a:moveTo>
                <a:pt x="0" y="17680"/>
              </a:moveTo>
              <a:lnTo>
                <a:pt x="306671" y="17680"/>
              </a:lnTo>
            </a:path>
          </a:pathLst>
        </a:custGeom>
        <a:noFill/>
        <a:ln w="12700" cap="flat" cmpd="sng" algn="ctr">
          <a:solidFill>
            <a:schemeClr val="accent5">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2574181" y="2330267"/>
        <a:ext cx="15333" cy="15333"/>
      </dsp:txXfrm>
    </dsp:sp>
    <dsp:sp modelId="{19F9D1D1-B626-4048-A7CF-44ACD2BBB708}">
      <dsp:nvSpPr>
        <dsp:cNvPr id="0" name=""/>
        <dsp:cNvSpPr/>
      </dsp:nvSpPr>
      <dsp:spPr>
        <a:xfrm>
          <a:off x="1025318" y="1420527"/>
          <a:ext cx="1427456" cy="1427456"/>
        </a:xfrm>
        <a:prstGeom prst="ellipse">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a:t>State NFIP</a:t>
          </a:r>
        </a:p>
      </dsp:txBody>
      <dsp:txXfrm>
        <a:off x="1234364" y="1629573"/>
        <a:ext cx="1009364" cy="1009364"/>
      </dsp:txXfrm>
    </dsp:sp>
    <dsp:sp modelId="{BDCCA767-6D88-4F5E-B732-33654EA6934C}">
      <dsp:nvSpPr>
        <dsp:cNvPr id="0" name=""/>
        <dsp:cNvSpPr/>
      </dsp:nvSpPr>
      <dsp:spPr>
        <a:xfrm rot="20736022">
          <a:off x="4526650" y="2301652"/>
          <a:ext cx="336816" cy="35361"/>
        </a:xfrm>
        <a:custGeom>
          <a:avLst/>
          <a:gdLst/>
          <a:ahLst/>
          <a:cxnLst/>
          <a:rect l="0" t="0" r="0" b="0"/>
          <a:pathLst>
            <a:path>
              <a:moveTo>
                <a:pt x="0" y="17680"/>
              </a:moveTo>
              <a:lnTo>
                <a:pt x="336816" y="17680"/>
              </a:lnTo>
            </a:path>
          </a:pathLst>
        </a:custGeom>
        <a:noFill/>
        <a:ln w="12700" cap="flat" cmpd="sng" algn="ctr">
          <a:solidFill>
            <a:schemeClr val="accent5">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686638" y="2310912"/>
        <a:ext cx="16840" cy="16840"/>
      </dsp:txXfrm>
    </dsp:sp>
    <dsp:sp modelId="{BC1EC4FA-E5C4-40CC-A17E-0CE8C8DDB0F9}">
      <dsp:nvSpPr>
        <dsp:cNvPr id="0" name=""/>
        <dsp:cNvSpPr/>
      </dsp:nvSpPr>
      <dsp:spPr>
        <a:xfrm>
          <a:off x="4835754" y="1386231"/>
          <a:ext cx="1427456" cy="1427456"/>
        </a:xfrm>
        <a:prstGeom prst="ellipse">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Regional Councils</a:t>
          </a:r>
          <a:endParaRPr lang="en-US" sz="1700" kern="1200" dirty="0"/>
        </a:p>
      </dsp:txBody>
      <dsp:txXfrm>
        <a:off x="5044800" y="1595277"/>
        <a:ext cx="1009364" cy="1009364"/>
      </dsp:txXfrm>
    </dsp:sp>
    <dsp:sp modelId="{FC1ED2CA-9166-4FE9-AFB8-2CC4BFFE3995}">
      <dsp:nvSpPr>
        <dsp:cNvPr id="0" name=""/>
        <dsp:cNvSpPr/>
      </dsp:nvSpPr>
      <dsp:spPr>
        <a:xfrm rot="7638614">
          <a:off x="2847573" y="3414677"/>
          <a:ext cx="290213" cy="35361"/>
        </a:xfrm>
        <a:custGeom>
          <a:avLst/>
          <a:gdLst/>
          <a:ahLst/>
          <a:cxnLst/>
          <a:rect l="0" t="0" r="0" b="0"/>
          <a:pathLst>
            <a:path>
              <a:moveTo>
                <a:pt x="0" y="17680"/>
              </a:moveTo>
              <a:lnTo>
                <a:pt x="290213" y="17680"/>
              </a:lnTo>
            </a:path>
          </a:pathLst>
        </a:custGeom>
        <a:noFill/>
        <a:ln w="12700" cap="flat" cmpd="sng" algn="ctr">
          <a:solidFill>
            <a:schemeClr val="accent5">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2985424" y="3425103"/>
        <a:ext cx="14510" cy="14510"/>
      </dsp:txXfrm>
    </dsp:sp>
    <dsp:sp modelId="{E8D9B065-D94C-4638-B2AF-112818A2BD08}">
      <dsp:nvSpPr>
        <dsp:cNvPr id="0" name=""/>
        <dsp:cNvSpPr/>
      </dsp:nvSpPr>
      <dsp:spPr>
        <a:xfrm>
          <a:off x="1758385" y="3401717"/>
          <a:ext cx="1427456" cy="1427456"/>
        </a:xfrm>
        <a:prstGeom prst="ellipse">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a:t>WVU GIS </a:t>
          </a:r>
          <a:r>
            <a:rPr lang="en-US" sz="1700" kern="1200" dirty="0" smtClean="0"/>
            <a:t>Technical </a:t>
          </a:r>
          <a:r>
            <a:rPr lang="en-US" sz="1700" kern="1200" dirty="0"/>
            <a:t>Center </a:t>
          </a:r>
        </a:p>
      </dsp:txBody>
      <dsp:txXfrm>
        <a:off x="1967431" y="3610763"/>
        <a:ext cx="1009364" cy="1009364"/>
      </dsp:txXfrm>
    </dsp:sp>
    <dsp:sp modelId="{D8EADBB9-7A3F-4453-80A0-8F44EF8198F6}">
      <dsp:nvSpPr>
        <dsp:cNvPr id="0" name=""/>
        <dsp:cNvSpPr/>
      </dsp:nvSpPr>
      <dsp:spPr>
        <a:xfrm rot="2910751">
          <a:off x="4184676" y="3377519"/>
          <a:ext cx="317478" cy="35361"/>
        </a:xfrm>
        <a:custGeom>
          <a:avLst/>
          <a:gdLst/>
          <a:ahLst/>
          <a:cxnLst/>
          <a:rect l="0" t="0" r="0" b="0"/>
          <a:pathLst>
            <a:path>
              <a:moveTo>
                <a:pt x="0" y="17680"/>
              </a:moveTo>
              <a:lnTo>
                <a:pt x="317478" y="17680"/>
              </a:lnTo>
            </a:path>
          </a:pathLst>
        </a:custGeom>
        <a:noFill/>
        <a:ln w="12700" cap="flat" cmpd="sng" algn="ctr">
          <a:solidFill>
            <a:schemeClr val="accent5">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335478" y="3387263"/>
        <a:ext cx="15873" cy="15873"/>
      </dsp:txXfrm>
    </dsp:sp>
    <dsp:sp modelId="{D1593DD7-9A94-4D92-9FEC-103CE29FE69C}">
      <dsp:nvSpPr>
        <dsp:cNvPr id="0" name=""/>
        <dsp:cNvSpPr/>
      </dsp:nvSpPr>
      <dsp:spPr>
        <a:xfrm>
          <a:off x="4207659" y="3335038"/>
          <a:ext cx="1427456" cy="1427456"/>
        </a:xfrm>
        <a:prstGeom prst="ellipse">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Other State-Level Support</a:t>
          </a:r>
          <a:endParaRPr lang="en-US" sz="1700" kern="1200" dirty="0"/>
        </a:p>
      </dsp:txBody>
      <dsp:txXfrm>
        <a:off x="4416705" y="3544084"/>
        <a:ext cx="1009364" cy="1009364"/>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image" Target="../media/image3.png"/><Relationship Id="rId4"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image" Target="../media/image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B58277-8188-426D-B83D-1E1575724F7D}" type="datetimeFigureOut">
              <a:rPr lang="en-US" smtClean="0"/>
              <a:t>10/14/2021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BBA6CB-CF8D-4091-83AB-5728D2AC15D6}" type="slidenum">
              <a:rPr lang="en-US" smtClean="0"/>
              <a:t>‹#›</a:t>
            </a:fld>
            <a:endParaRPr lang="en-US"/>
          </a:p>
        </p:txBody>
      </p:sp>
    </p:spTree>
    <p:extLst>
      <p:ext uri="{BB962C8B-B14F-4D97-AF65-F5344CB8AC3E}">
        <p14:creationId xmlns:p14="http://schemas.microsoft.com/office/powerpoint/2010/main" val="2156191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1</a:t>
            </a:fld>
            <a:endParaRPr lang="en-US"/>
          </a:p>
        </p:txBody>
      </p:sp>
    </p:spTree>
    <p:extLst>
      <p:ext uri="{BB962C8B-B14F-4D97-AF65-F5344CB8AC3E}">
        <p14:creationId xmlns:p14="http://schemas.microsoft.com/office/powerpoint/2010/main" val="5791715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10</a:t>
            </a:fld>
            <a:endParaRPr lang="en-US"/>
          </a:p>
        </p:txBody>
      </p:sp>
    </p:spTree>
    <p:extLst>
      <p:ext uri="{BB962C8B-B14F-4D97-AF65-F5344CB8AC3E}">
        <p14:creationId xmlns:p14="http://schemas.microsoft.com/office/powerpoint/2010/main" val="23716682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11</a:t>
            </a:fld>
            <a:endParaRPr lang="en-US"/>
          </a:p>
        </p:txBody>
      </p:sp>
    </p:spTree>
    <p:extLst>
      <p:ext uri="{BB962C8B-B14F-4D97-AF65-F5344CB8AC3E}">
        <p14:creationId xmlns:p14="http://schemas.microsoft.com/office/powerpoint/2010/main" val="16055643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12</a:t>
            </a:fld>
            <a:endParaRPr lang="en-US"/>
          </a:p>
        </p:txBody>
      </p:sp>
    </p:spTree>
    <p:extLst>
      <p:ext uri="{BB962C8B-B14F-4D97-AF65-F5344CB8AC3E}">
        <p14:creationId xmlns:p14="http://schemas.microsoft.com/office/powerpoint/2010/main" val="26043966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13</a:t>
            </a:fld>
            <a:endParaRPr lang="en-US"/>
          </a:p>
        </p:txBody>
      </p:sp>
    </p:spTree>
    <p:extLst>
      <p:ext uri="{BB962C8B-B14F-4D97-AF65-F5344CB8AC3E}">
        <p14:creationId xmlns:p14="http://schemas.microsoft.com/office/powerpoint/2010/main" val="17654695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14</a:t>
            </a:fld>
            <a:endParaRPr lang="en-US"/>
          </a:p>
        </p:txBody>
      </p:sp>
    </p:spTree>
    <p:extLst>
      <p:ext uri="{BB962C8B-B14F-4D97-AF65-F5344CB8AC3E}">
        <p14:creationId xmlns:p14="http://schemas.microsoft.com/office/powerpoint/2010/main" val="9843813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15</a:t>
            </a:fld>
            <a:endParaRPr lang="en-US"/>
          </a:p>
        </p:txBody>
      </p:sp>
    </p:spTree>
    <p:extLst>
      <p:ext uri="{BB962C8B-B14F-4D97-AF65-F5344CB8AC3E}">
        <p14:creationId xmlns:p14="http://schemas.microsoft.com/office/powerpoint/2010/main" val="24043779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16</a:t>
            </a:fld>
            <a:endParaRPr lang="en-US"/>
          </a:p>
        </p:txBody>
      </p:sp>
    </p:spTree>
    <p:extLst>
      <p:ext uri="{BB962C8B-B14F-4D97-AF65-F5344CB8AC3E}">
        <p14:creationId xmlns:p14="http://schemas.microsoft.com/office/powerpoint/2010/main" val="14281274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17</a:t>
            </a:fld>
            <a:endParaRPr lang="en-US"/>
          </a:p>
        </p:txBody>
      </p:sp>
    </p:spTree>
    <p:extLst>
      <p:ext uri="{BB962C8B-B14F-4D97-AF65-F5344CB8AC3E}">
        <p14:creationId xmlns:p14="http://schemas.microsoft.com/office/powerpoint/2010/main" val="29091943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18</a:t>
            </a:fld>
            <a:endParaRPr lang="en-US"/>
          </a:p>
        </p:txBody>
      </p:sp>
    </p:spTree>
    <p:extLst>
      <p:ext uri="{BB962C8B-B14F-4D97-AF65-F5344CB8AC3E}">
        <p14:creationId xmlns:p14="http://schemas.microsoft.com/office/powerpoint/2010/main" val="24562658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19</a:t>
            </a:fld>
            <a:endParaRPr lang="en-US"/>
          </a:p>
        </p:txBody>
      </p:sp>
    </p:spTree>
    <p:extLst>
      <p:ext uri="{BB962C8B-B14F-4D97-AF65-F5344CB8AC3E}">
        <p14:creationId xmlns:p14="http://schemas.microsoft.com/office/powerpoint/2010/main" val="15693607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2</a:t>
            </a:fld>
            <a:endParaRPr lang="en-US"/>
          </a:p>
        </p:txBody>
      </p:sp>
    </p:spTree>
    <p:extLst>
      <p:ext uri="{BB962C8B-B14F-4D97-AF65-F5344CB8AC3E}">
        <p14:creationId xmlns:p14="http://schemas.microsoft.com/office/powerpoint/2010/main" val="3192585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20</a:t>
            </a:fld>
            <a:endParaRPr lang="en-US"/>
          </a:p>
        </p:txBody>
      </p:sp>
    </p:spTree>
    <p:extLst>
      <p:ext uri="{BB962C8B-B14F-4D97-AF65-F5344CB8AC3E}">
        <p14:creationId xmlns:p14="http://schemas.microsoft.com/office/powerpoint/2010/main" val="810439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21</a:t>
            </a:fld>
            <a:endParaRPr lang="en-US"/>
          </a:p>
        </p:txBody>
      </p:sp>
    </p:spTree>
    <p:extLst>
      <p:ext uri="{BB962C8B-B14F-4D97-AF65-F5344CB8AC3E}">
        <p14:creationId xmlns:p14="http://schemas.microsoft.com/office/powerpoint/2010/main" val="8402605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22</a:t>
            </a:fld>
            <a:endParaRPr lang="en-US"/>
          </a:p>
        </p:txBody>
      </p:sp>
    </p:spTree>
    <p:extLst>
      <p:ext uri="{BB962C8B-B14F-4D97-AF65-F5344CB8AC3E}">
        <p14:creationId xmlns:p14="http://schemas.microsoft.com/office/powerpoint/2010/main" val="36543196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23</a:t>
            </a:fld>
            <a:endParaRPr lang="en-US"/>
          </a:p>
        </p:txBody>
      </p:sp>
    </p:spTree>
    <p:extLst>
      <p:ext uri="{BB962C8B-B14F-4D97-AF65-F5344CB8AC3E}">
        <p14:creationId xmlns:p14="http://schemas.microsoft.com/office/powerpoint/2010/main" val="30631701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24</a:t>
            </a:fld>
            <a:endParaRPr lang="en-US"/>
          </a:p>
        </p:txBody>
      </p:sp>
    </p:spTree>
    <p:extLst>
      <p:ext uri="{BB962C8B-B14F-4D97-AF65-F5344CB8AC3E}">
        <p14:creationId xmlns:p14="http://schemas.microsoft.com/office/powerpoint/2010/main" val="10697187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25</a:t>
            </a:fld>
            <a:endParaRPr lang="en-US"/>
          </a:p>
        </p:txBody>
      </p:sp>
    </p:spTree>
    <p:extLst>
      <p:ext uri="{BB962C8B-B14F-4D97-AF65-F5344CB8AC3E}">
        <p14:creationId xmlns:p14="http://schemas.microsoft.com/office/powerpoint/2010/main" val="14591413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26</a:t>
            </a:fld>
            <a:endParaRPr lang="en-US"/>
          </a:p>
        </p:txBody>
      </p:sp>
    </p:spTree>
    <p:extLst>
      <p:ext uri="{BB962C8B-B14F-4D97-AF65-F5344CB8AC3E}">
        <p14:creationId xmlns:p14="http://schemas.microsoft.com/office/powerpoint/2010/main" val="31434152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27</a:t>
            </a:fld>
            <a:endParaRPr lang="en-US"/>
          </a:p>
        </p:txBody>
      </p:sp>
    </p:spTree>
    <p:extLst>
      <p:ext uri="{BB962C8B-B14F-4D97-AF65-F5344CB8AC3E}">
        <p14:creationId xmlns:p14="http://schemas.microsoft.com/office/powerpoint/2010/main" val="39317018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28</a:t>
            </a:fld>
            <a:endParaRPr lang="en-US"/>
          </a:p>
        </p:txBody>
      </p:sp>
    </p:spTree>
    <p:extLst>
      <p:ext uri="{BB962C8B-B14F-4D97-AF65-F5344CB8AC3E}">
        <p14:creationId xmlns:p14="http://schemas.microsoft.com/office/powerpoint/2010/main" val="26690725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29</a:t>
            </a:fld>
            <a:endParaRPr lang="en-US"/>
          </a:p>
        </p:txBody>
      </p:sp>
    </p:spTree>
    <p:extLst>
      <p:ext uri="{BB962C8B-B14F-4D97-AF65-F5344CB8AC3E}">
        <p14:creationId xmlns:p14="http://schemas.microsoft.com/office/powerpoint/2010/main" val="37755733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3</a:t>
            </a:fld>
            <a:endParaRPr lang="en-US"/>
          </a:p>
        </p:txBody>
      </p:sp>
    </p:spTree>
    <p:extLst>
      <p:ext uri="{BB962C8B-B14F-4D97-AF65-F5344CB8AC3E}">
        <p14:creationId xmlns:p14="http://schemas.microsoft.com/office/powerpoint/2010/main" val="15664597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30</a:t>
            </a:fld>
            <a:endParaRPr lang="en-US"/>
          </a:p>
        </p:txBody>
      </p:sp>
    </p:spTree>
    <p:extLst>
      <p:ext uri="{BB962C8B-B14F-4D97-AF65-F5344CB8AC3E}">
        <p14:creationId xmlns:p14="http://schemas.microsoft.com/office/powerpoint/2010/main" val="7401299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31</a:t>
            </a:fld>
            <a:endParaRPr lang="en-US"/>
          </a:p>
        </p:txBody>
      </p:sp>
    </p:spTree>
    <p:extLst>
      <p:ext uri="{BB962C8B-B14F-4D97-AF65-F5344CB8AC3E}">
        <p14:creationId xmlns:p14="http://schemas.microsoft.com/office/powerpoint/2010/main" val="38934865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32</a:t>
            </a:fld>
            <a:endParaRPr lang="en-US"/>
          </a:p>
        </p:txBody>
      </p:sp>
    </p:spTree>
    <p:extLst>
      <p:ext uri="{BB962C8B-B14F-4D97-AF65-F5344CB8AC3E}">
        <p14:creationId xmlns:p14="http://schemas.microsoft.com/office/powerpoint/2010/main" val="25391280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33</a:t>
            </a:fld>
            <a:endParaRPr lang="en-US"/>
          </a:p>
        </p:txBody>
      </p:sp>
    </p:spTree>
    <p:extLst>
      <p:ext uri="{BB962C8B-B14F-4D97-AF65-F5344CB8AC3E}">
        <p14:creationId xmlns:p14="http://schemas.microsoft.com/office/powerpoint/2010/main" val="38765278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34</a:t>
            </a:fld>
            <a:endParaRPr lang="en-US"/>
          </a:p>
        </p:txBody>
      </p:sp>
    </p:spTree>
    <p:extLst>
      <p:ext uri="{BB962C8B-B14F-4D97-AF65-F5344CB8AC3E}">
        <p14:creationId xmlns:p14="http://schemas.microsoft.com/office/powerpoint/2010/main" val="303149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35</a:t>
            </a:fld>
            <a:endParaRPr lang="en-US"/>
          </a:p>
        </p:txBody>
      </p:sp>
    </p:spTree>
    <p:extLst>
      <p:ext uri="{BB962C8B-B14F-4D97-AF65-F5344CB8AC3E}">
        <p14:creationId xmlns:p14="http://schemas.microsoft.com/office/powerpoint/2010/main" val="39574943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36</a:t>
            </a:fld>
            <a:endParaRPr lang="en-US"/>
          </a:p>
        </p:txBody>
      </p:sp>
    </p:spTree>
    <p:extLst>
      <p:ext uri="{BB962C8B-B14F-4D97-AF65-F5344CB8AC3E}">
        <p14:creationId xmlns:p14="http://schemas.microsoft.com/office/powerpoint/2010/main" val="8852594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37</a:t>
            </a:fld>
            <a:endParaRPr lang="en-US"/>
          </a:p>
        </p:txBody>
      </p:sp>
    </p:spTree>
    <p:extLst>
      <p:ext uri="{BB962C8B-B14F-4D97-AF65-F5344CB8AC3E}">
        <p14:creationId xmlns:p14="http://schemas.microsoft.com/office/powerpoint/2010/main" val="20301812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38</a:t>
            </a:fld>
            <a:endParaRPr lang="en-US"/>
          </a:p>
        </p:txBody>
      </p:sp>
    </p:spTree>
    <p:extLst>
      <p:ext uri="{BB962C8B-B14F-4D97-AF65-F5344CB8AC3E}">
        <p14:creationId xmlns:p14="http://schemas.microsoft.com/office/powerpoint/2010/main" val="33145986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39</a:t>
            </a:fld>
            <a:endParaRPr lang="en-US"/>
          </a:p>
        </p:txBody>
      </p:sp>
    </p:spTree>
    <p:extLst>
      <p:ext uri="{BB962C8B-B14F-4D97-AF65-F5344CB8AC3E}">
        <p14:creationId xmlns:p14="http://schemas.microsoft.com/office/powerpoint/2010/main" val="4083696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4</a:t>
            </a:fld>
            <a:endParaRPr lang="en-US"/>
          </a:p>
        </p:txBody>
      </p:sp>
    </p:spTree>
    <p:extLst>
      <p:ext uri="{BB962C8B-B14F-4D97-AF65-F5344CB8AC3E}">
        <p14:creationId xmlns:p14="http://schemas.microsoft.com/office/powerpoint/2010/main" val="20651915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40</a:t>
            </a:fld>
            <a:endParaRPr lang="en-US"/>
          </a:p>
        </p:txBody>
      </p:sp>
    </p:spTree>
    <p:extLst>
      <p:ext uri="{BB962C8B-B14F-4D97-AF65-F5344CB8AC3E}">
        <p14:creationId xmlns:p14="http://schemas.microsoft.com/office/powerpoint/2010/main" val="9708889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41</a:t>
            </a:fld>
            <a:endParaRPr lang="en-US"/>
          </a:p>
        </p:txBody>
      </p:sp>
    </p:spTree>
    <p:extLst>
      <p:ext uri="{BB962C8B-B14F-4D97-AF65-F5344CB8AC3E}">
        <p14:creationId xmlns:p14="http://schemas.microsoft.com/office/powerpoint/2010/main" val="32916364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42</a:t>
            </a:fld>
            <a:endParaRPr lang="en-US"/>
          </a:p>
        </p:txBody>
      </p:sp>
    </p:spTree>
    <p:extLst>
      <p:ext uri="{BB962C8B-B14F-4D97-AF65-F5344CB8AC3E}">
        <p14:creationId xmlns:p14="http://schemas.microsoft.com/office/powerpoint/2010/main" val="28334172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68E02A-DC5B-42DD-897E-06D8301A16EE}" type="slidenum">
              <a:rPr lang="en-US" smtClean="0"/>
              <a:t>43</a:t>
            </a:fld>
            <a:endParaRPr lang="en-US"/>
          </a:p>
        </p:txBody>
      </p:sp>
    </p:spTree>
    <p:extLst>
      <p:ext uri="{BB962C8B-B14F-4D97-AF65-F5344CB8AC3E}">
        <p14:creationId xmlns:p14="http://schemas.microsoft.com/office/powerpoint/2010/main" val="14232669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44</a:t>
            </a:fld>
            <a:endParaRPr lang="en-US"/>
          </a:p>
        </p:txBody>
      </p:sp>
    </p:spTree>
    <p:extLst>
      <p:ext uri="{BB962C8B-B14F-4D97-AF65-F5344CB8AC3E}">
        <p14:creationId xmlns:p14="http://schemas.microsoft.com/office/powerpoint/2010/main" val="23648164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45</a:t>
            </a:fld>
            <a:endParaRPr lang="en-US"/>
          </a:p>
        </p:txBody>
      </p:sp>
    </p:spTree>
    <p:extLst>
      <p:ext uri="{BB962C8B-B14F-4D97-AF65-F5344CB8AC3E}">
        <p14:creationId xmlns:p14="http://schemas.microsoft.com/office/powerpoint/2010/main" val="6447371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68E02A-DC5B-42DD-897E-06D8301A16EE}" type="slidenum">
              <a:rPr lang="en-US" smtClean="0"/>
              <a:t>46</a:t>
            </a:fld>
            <a:endParaRPr lang="en-US"/>
          </a:p>
        </p:txBody>
      </p:sp>
    </p:spTree>
    <p:extLst>
      <p:ext uri="{BB962C8B-B14F-4D97-AF65-F5344CB8AC3E}">
        <p14:creationId xmlns:p14="http://schemas.microsoft.com/office/powerpoint/2010/main" val="20262567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47</a:t>
            </a:fld>
            <a:endParaRPr lang="en-US"/>
          </a:p>
        </p:txBody>
      </p:sp>
    </p:spTree>
    <p:extLst>
      <p:ext uri="{BB962C8B-B14F-4D97-AF65-F5344CB8AC3E}">
        <p14:creationId xmlns:p14="http://schemas.microsoft.com/office/powerpoint/2010/main" val="11532899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48</a:t>
            </a:fld>
            <a:endParaRPr lang="en-US"/>
          </a:p>
        </p:txBody>
      </p:sp>
    </p:spTree>
    <p:extLst>
      <p:ext uri="{BB962C8B-B14F-4D97-AF65-F5344CB8AC3E}">
        <p14:creationId xmlns:p14="http://schemas.microsoft.com/office/powerpoint/2010/main" val="24855507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49</a:t>
            </a:fld>
            <a:endParaRPr lang="en-US"/>
          </a:p>
        </p:txBody>
      </p:sp>
    </p:spTree>
    <p:extLst>
      <p:ext uri="{BB962C8B-B14F-4D97-AF65-F5344CB8AC3E}">
        <p14:creationId xmlns:p14="http://schemas.microsoft.com/office/powerpoint/2010/main" val="14961523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5</a:t>
            </a:fld>
            <a:endParaRPr lang="en-US"/>
          </a:p>
        </p:txBody>
      </p:sp>
    </p:spTree>
    <p:extLst>
      <p:ext uri="{BB962C8B-B14F-4D97-AF65-F5344CB8AC3E}">
        <p14:creationId xmlns:p14="http://schemas.microsoft.com/office/powerpoint/2010/main" val="38790684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50</a:t>
            </a:fld>
            <a:endParaRPr lang="en-US"/>
          </a:p>
        </p:txBody>
      </p:sp>
    </p:spTree>
    <p:extLst>
      <p:ext uri="{BB962C8B-B14F-4D97-AF65-F5344CB8AC3E}">
        <p14:creationId xmlns:p14="http://schemas.microsoft.com/office/powerpoint/2010/main" val="6585110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51</a:t>
            </a:fld>
            <a:endParaRPr lang="en-US"/>
          </a:p>
        </p:txBody>
      </p:sp>
    </p:spTree>
    <p:extLst>
      <p:ext uri="{BB962C8B-B14F-4D97-AF65-F5344CB8AC3E}">
        <p14:creationId xmlns:p14="http://schemas.microsoft.com/office/powerpoint/2010/main" val="234042419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52</a:t>
            </a:fld>
            <a:endParaRPr lang="en-US"/>
          </a:p>
        </p:txBody>
      </p:sp>
    </p:spTree>
    <p:extLst>
      <p:ext uri="{BB962C8B-B14F-4D97-AF65-F5344CB8AC3E}">
        <p14:creationId xmlns:p14="http://schemas.microsoft.com/office/powerpoint/2010/main" val="19630653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53</a:t>
            </a:fld>
            <a:endParaRPr lang="en-US"/>
          </a:p>
        </p:txBody>
      </p:sp>
    </p:spTree>
    <p:extLst>
      <p:ext uri="{BB962C8B-B14F-4D97-AF65-F5344CB8AC3E}">
        <p14:creationId xmlns:p14="http://schemas.microsoft.com/office/powerpoint/2010/main" val="65072585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54</a:t>
            </a:fld>
            <a:endParaRPr lang="en-US"/>
          </a:p>
        </p:txBody>
      </p:sp>
    </p:spTree>
    <p:extLst>
      <p:ext uri="{BB962C8B-B14F-4D97-AF65-F5344CB8AC3E}">
        <p14:creationId xmlns:p14="http://schemas.microsoft.com/office/powerpoint/2010/main" val="378673367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55</a:t>
            </a:fld>
            <a:endParaRPr lang="en-US"/>
          </a:p>
        </p:txBody>
      </p:sp>
    </p:spTree>
    <p:extLst>
      <p:ext uri="{BB962C8B-B14F-4D97-AF65-F5344CB8AC3E}">
        <p14:creationId xmlns:p14="http://schemas.microsoft.com/office/powerpoint/2010/main" val="4009860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56</a:t>
            </a:fld>
            <a:endParaRPr lang="en-US"/>
          </a:p>
        </p:txBody>
      </p:sp>
    </p:spTree>
    <p:extLst>
      <p:ext uri="{BB962C8B-B14F-4D97-AF65-F5344CB8AC3E}">
        <p14:creationId xmlns:p14="http://schemas.microsoft.com/office/powerpoint/2010/main" val="204743279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57</a:t>
            </a:fld>
            <a:endParaRPr lang="en-US"/>
          </a:p>
        </p:txBody>
      </p:sp>
    </p:spTree>
    <p:extLst>
      <p:ext uri="{BB962C8B-B14F-4D97-AF65-F5344CB8AC3E}">
        <p14:creationId xmlns:p14="http://schemas.microsoft.com/office/powerpoint/2010/main" val="180776528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58</a:t>
            </a:fld>
            <a:endParaRPr lang="en-US"/>
          </a:p>
        </p:txBody>
      </p:sp>
    </p:spTree>
    <p:extLst>
      <p:ext uri="{BB962C8B-B14F-4D97-AF65-F5344CB8AC3E}">
        <p14:creationId xmlns:p14="http://schemas.microsoft.com/office/powerpoint/2010/main" val="14335684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59</a:t>
            </a:fld>
            <a:endParaRPr lang="en-US"/>
          </a:p>
        </p:txBody>
      </p:sp>
    </p:spTree>
    <p:extLst>
      <p:ext uri="{BB962C8B-B14F-4D97-AF65-F5344CB8AC3E}">
        <p14:creationId xmlns:p14="http://schemas.microsoft.com/office/powerpoint/2010/main" val="21383693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68E02A-DC5B-42DD-897E-06D8301A16EE}" type="slidenum">
              <a:rPr lang="en-US" smtClean="0"/>
              <a:t>6</a:t>
            </a:fld>
            <a:endParaRPr lang="en-US"/>
          </a:p>
        </p:txBody>
      </p:sp>
    </p:spTree>
    <p:extLst>
      <p:ext uri="{BB962C8B-B14F-4D97-AF65-F5344CB8AC3E}">
        <p14:creationId xmlns:p14="http://schemas.microsoft.com/office/powerpoint/2010/main" val="141172128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60</a:t>
            </a:fld>
            <a:endParaRPr lang="en-US"/>
          </a:p>
        </p:txBody>
      </p:sp>
    </p:spTree>
    <p:extLst>
      <p:ext uri="{BB962C8B-B14F-4D97-AF65-F5344CB8AC3E}">
        <p14:creationId xmlns:p14="http://schemas.microsoft.com/office/powerpoint/2010/main" val="16810676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61</a:t>
            </a:fld>
            <a:endParaRPr lang="en-US"/>
          </a:p>
        </p:txBody>
      </p:sp>
    </p:spTree>
    <p:extLst>
      <p:ext uri="{BB962C8B-B14F-4D97-AF65-F5344CB8AC3E}">
        <p14:creationId xmlns:p14="http://schemas.microsoft.com/office/powerpoint/2010/main" val="123986633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62</a:t>
            </a:fld>
            <a:endParaRPr lang="en-US"/>
          </a:p>
        </p:txBody>
      </p:sp>
    </p:spTree>
    <p:extLst>
      <p:ext uri="{BB962C8B-B14F-4D97-AF65-F5344CB8AC3E}">
        <p14:creationId xmlns:p14="http://schemas.microsoft.com/office/powerpoint/2010/main" val="22654934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63</a:t>
            </a:fld>
            <a:endParaRPr lang="en-US"/>
          </a:p>
        </p:txBody>
      </p:sp>
    </p:spTree>
    <p:extLst>
      <p:ext uri="{BB962C8B-B14F-4D97-AF65-F5344CB8AC3E}">
        <p14:creationId xmlns:p14="http://schemas.microsoft.com/office/powerpoint/2010/main" val="380742746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64</a:t>
            </a:fld>
            <a:endParaRPr lang="en-US"/>
          </a:p>
        </p:txBody>
      </p:sp>
    </p:spTree>
    <p:extLst>
      <p:ext uri="{BB962C8B-B14F-4D97-AF65-F5344CB8AC3E}">
        <p14:creationId xmlns:p14="http://schemas.microsoft.com/office/powerpoint/2010/main" val="63813966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68E02A-DC5B-42DD-897E-06D8301A16EE}" type="slidenum">
              <a:rPr lang="en-US" smtClean="0"/>
              <a:t>65</a:t>
            </a:fld>
            <a:endParaRPr lang="en-US"/>
          </a:p>
        </p:txBody>
      </p:sp>
    </p:spTree>
    <p:extLst>
      <p:ext uri="{BB962C8B-B14F-4D97-AF65-F5344CB8AC3E}">
        <p14:creationId xmlns:p14="http://schemas.microsoft.com/office/powerpoint/2010/main" val="378060315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68E02A-DC5B-42DD-897E-06D8301A16EE}" type="slidenum">
              <a:rPr lang="en-US" smtClean="0"/>
              <a:t>66</a:t>
            </a:fld>
            <a:endParaRPr lang="en-US"/>
          </a:p>
        </p:txBody>
      </p:sp>
    </p:spTree>
    <p:extLst>
      <p:ext uri="{BB962C8B-B14F-4D97-AF65-F5344CB8AC3E}">
        <p14:creationId xmlns:p14="http://schemas.microsoft.com/office/powerpoint/2010/main" val="399884749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67</a:t>
            </a:fld>
            <a:endParaRPr lang="en-US"/>
          </a:p>
        </p:txBody>
      </p:sp>
    </p:spTree>
    <p:extLst>
      <p:ext uri="{BB962C8B-B14F-4D97-AF65-F5344CB8AC3E}">
        <p14:creationId xmlns:p14="http://schemas.microsoft.com/office/powerpoint/2010/main" val="382497456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68E02A-DC5B-42DD-897E-06D8301A16EE}" type="slidenum">
              <a:rPr lang="en-US" smtClean="0"/>
              <a:t>68</a:t>
            </a:fld>
            <a:endParaRPr lang="en-US"/>
          </a:p>
        </p:txBody>
      </p:sp>
    </p:spTree>
    <p:extLst>
      <p:ext uri="{BB962C8B-B14F-4D97-AF65-F5344CB8AC3E}">
        <p14:creationId xmlns:p14="http://schemas.microsoft.com/office/powerpoint/2010/main" val="157778756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68E02A-DC5B-42DD-897E-06D8301A16EE}" type="slidenum">
              <a:rPr lang="en-US" smtClean="0"/>
              <a:t>69</a:t>
            </a:fld>
            <a:endParaRPr lang="en-US"/>
          </a:p>
        </p:txBody>
      </p:sp>
    </p:spTree>
    <p:extLst>
      <p:ext uri="{BB962C8B-B14F-4D97-AF65-F5344CB8AC3E}">
        <p14:creationId xmlns:p14="http://schemas.microsoft.com/office/powerpoint/2010/main" val="20727843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7</a:t>
            </a:fld>
            <a:endParaRPr lang="en-US"/>
          </a:p>
        </p:txBody>
      </p:sp>
    </p:spTree>
    <p:extLst>
      <p:ext uri="{BB962C8B-B14F-4D97-AF65-F5344CB8AC3E}">
        <p14:creationId xmlns:p14="http://schemas.microsoft.com/office/powerpoint/2010/main" val="77249951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68E02A-DC5B-42DD-897E-06D8301A16EE}" type="slidenum">
              <a:rPr lang="en-US" smtClean="0"/>
              <a:t>70</a:t>
            </a:fld>
            <a:endParaRPr lang="en-US"/>
          </a:p>
        </p:txBody>
      </p:sp>
    </p:spTree>
    <p:extLst>
      <p:ext uri="{BB962C8B-B14F-4D97-AF65-F5344CB8AC3E}">
        <p14:creationId xmlns:p14="http://schemas.microsoft.com/office/powerpoint/2010/main" val="426185268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68E02A-DC5B-42DD-897E-06D8301A16EE}" type="slidenum">
              <a:rPr lang="en-US" smtClean="0"/>
              <a:t>71</a:t>
            </a:fld>
            <a:endParaRPr lang="en-US"/>
          </a:p>
        </p:txBody>
      </p:sp>
    </p:spTree>
    <p:extLst>
      <p:ext uri="{BB962C8B-B14F-4D97-AF65-F5344CB8AC3E}">
        <p14:creationId xmlns:p14="http://schemas.microsoft.com/office/powerpoint/2010/main" val="3369954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8</a:t>
            </a:fld>
            <a:endParaRPr lang="en-US"/>
          </a:p>
        </p:txBody>
      </p:sp>
    </p:spTree>
    <p:extLst>
      <p:ext uri="{BB962C8B-B14F-4D97-AF65-F5344CB8AC3E}">
        <p14:creationId xmlns:p14="http://schemas.microsoft.com/office/powerpoint/2010/main" val="6916855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9</a:t>
            </a:fld>
            <a:endParaRPr lang="en-US"/>
          </a:p>
        </p:txBody>
      </p:sp>
    </p:spTree>
    <p:extLst>
      <p:ext uri="{BB962C8B-B14F-4D97-AF65-F5344CB8AC3E}">
        <p14:creationId xmlns:p14="http://schemas.microsoft.com/office/powerpoint/2010/main" val="35245366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40D0D24-A291-4B22-BFFD-0B997B3C2BF7}" type="datetimeFigureOut">
              <a:rPr lang="en-US" smtClean="0"/>
              <a:t>10/14/2021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69B215-762E-4948-9B35-A8D2C84E200F}" type="slidenum">
              <a:rPr lang="en-US" smtClean="0"/>
              <a:t>‹#›</a:t>
            </a:fld>
            <a:endParaRPr lang="en-US"/>
          </a:p>
        </p:txBody>
      </p:sp>
    </p:spTree>
    <p:extLst>
      <p:ext uri="{BB962C8B-B14F-4D97-AF65-F5344CB8AC3E}">
        <p14:creationId xmlns:p14="http://schemas.microsoft.com/office/powerpoint/2010/main" val="3068349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40D0D24-A291-4B22-BFFD-0B997B3C2BF7}" type="datetimeFigureOut">
              <a:rPr lang="en-US" smtClean="0"/>
              <a:t>10/14/2021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69B215-762E-4948-9B35-A8D2C84E200F}" type="slidenum">
              <a:rPr lang="en-US" smtClean="0"/>
              <a:t>‹#›</a:t>
            </a:fld>
            <a:endParaRPr lang="en-US"/>
          </a:p>
        </p:txBody>
      </p:sp>
    </p:spTree>
    <p:extLst>
      <p:ext uri="{BB962C8B-B14F-4D97-AF65-F5344CB8AC3E}">
        <p14:creationId xmlns:p14="http://schemas.microsoft.com/office/powerpoint/2010/main" val="2329480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40D0D24-A291-4B22-BFFD-0B997B3C2BF7}" type="datetimeFigureOut">
              <a:rPr lang="en-US" smtClean="0"/>
              <a:t>10/14/2021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69B215-762E-4948-9B35-A8D2C84E200F}" type="slidenum">
              <a:rPr lang="en-US" smtClean="0"/>
              <a:t>‹#›</a:t>
            </a:fld>
            <a:endParaRPr lang="en-US"/>
          </a:p>
        </p:txBody>
      </p:sp>
    </p:spTree>
    <p:extLst>
      <p:ext uri="{BB962C8B-B14F-4D97-AF65-F5344CB8AC3E}">
        <p14:creationId xmlns:p14="http://schemas.microsoft.com/office/powerpoint/2010/main" val="348955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40D0D24-A291-4B22-BFFD-0B997B3C2BF7}" type="datetimeFigureOut">
              <a:rPr lang="en-US" smtClean="0"/>
              <a:t>10/14/2021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69B215-762E-4948-9B35-A8D2C84E200F}" type="slidenum">
              <a:rPr lang="en-US" smtClean="0"/>
              <a:t>‹#›</a:t>
            </a:fld>
            <a:endParaRPr lang="en-US"/>
          </a:p>
        </p:txBody>
      </p:sp>
    </p:spTree>
    <p:extLst>
      <p:ext uri="{BB962C8B-B14F-4D97-AF65-F5344CB8AC3E}">
        <p14:creationId xmlns:p14="http://schemas.microsoft.com/office/powerpoint/2010/main" val="58172025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40D0D24-A291-4B22-BFFD-0B997B3C2BF7}" type="datetimeFigureOut">
              <a:rPr lang="en-US" smtClean="0"/>
              <a:t>10/14/2021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69B215-762E-4948-9B35-A8D2C84E200F}" type="slidenum">
              <a:rPr lang="en-US" smtClean="0"/>
              <a:t>‹#›</a:t>
            </a:fld>
            <a:endParaRPr lang="en-US"/>
          </a:p>
        </p:txBody>
      </p:sp>
    </p:spTree>
    <p:extLst>
      <p:ext uri="{BB962C8B-B14F-4D97-AF65-F5344CB8AC3E}">
        <p14:creationId xmlns:p14="http://schemas.microsoft.com/office/powerpoint/2010/main" val="1448872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40D0D24-A291-4B22-BFFD-0B997B3C2BF7}" type="datetimeFigureOut">
              <a:rPr lang="en-US" smtClean="0"/>
              <a:t>10/14/2021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69B215-762E-4948-9B35-A8D2C84E200F}" type="slidenum">
              <a:rPr lang="en-US" smtClean="0"/>
              <a:t>‹#›</a:t>
            </a:fld>
            <a:endParaRPr lang="en-US"/>
          </a:p>
        </p:txBody>
      </p:sp>
    </p:spTree>
    <p:extLst>
      <p:ext uri="{BB962C8B-B14F-4D97-AF65-F5344CB8AC3E}">
        <p14:creationId xmlns:p14="http://schemas.microsoft.com/office/powerpoint/2010/main" val="2326794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40D0D24-A291-4B22-BFFD-0B997B3C2BF7}" type="datetimeFigureOut">
              <a:rPr lang="en-US" smtClean="0"/>
              <a:t>10/14/2021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69B215-762E-4948-9B35-A8D2C84E200F}" type="slidenum">
              <a:rPr lang="en-US" smtClean="0"/>
              <a:t>‹#›</a:t>
            </a:fld>
            <a:endParaRPr lang="en-US"/>
          </a:p>
        </p:txBody>
      </p:sp>
    </p:spTree>
    <p:extLst>
      <p:ext uri="{BB962C8B-B14F-4D97-AF65-F5344CB8AC3E}">
        <p14:creationId xmlns:p14="http://schemas.microsoft.com/office/powerpoint/2010/main" val="3876762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40D0D24-A291-4B22-BFFD-0B997B3C2BF7}" type="datetimeFigureOut">
              <a:rPr lang="en-US" smtClean="0"/>
              <a:t>10/14/2021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69B215-762E-4948-9B35-A8D2C84E200F}" type="slidenum">
              <a:rPr lang="en-US" smtClean="0"/>
              <a:t>‹#›</a:t>
            </a:fld>
            <a:endParaRPr lang="en-US"/>
          </a:p>
        </p:txBody>
      </p:sp>
    </p:spTree>
    <p:extLst>
      <p:ext uri="{BB962C8B-B14F-4D97-AF65-F5344CB8AC3E}">
        <p14:creationId xmlns:p14="http://schemas.microsoft.com/office/powerpoint/2010/main" val="571881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0D0D24-A291-4B22-BFFD-0B997B3C2BF7}" type="datetimeFigureOut">
              <a:rPr lang="en-US" smtClean="0"/>
              <a:t>10/14/2021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69B215-762E-4948-9B35-A8D2C84E200F}" type="slidenum">
              <a:rPr lang="en-US" smtClean="0"/>
              <a:t>‹#›</a:t>
            </a:fld>
            <a:endParaRPr lang="en-US"/>
          </a:p>
        </p:txBody>
      </p:sp>
    </p:spTree>
    <p:extLst>
      <p:ext uri="{BB962C8B-B14F-4D97-AF65-F5344CB8AC3E}">
        <p14:creationId xmlns:p14="http://schemas.microsoft.com/office/powerpoint/2010/main" val="36196676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40D0D24-A291-4B22-BFFD-0B997B3C2BF7}" type="datetimeFigureOut">
              <a:rPr lang="en-US" smtClean="0"/>
              <a:t>10/14/2021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69B215-762E-4948-9B35-A8D2C84E200F}" type="slidenum">
              <a:rPr lang="en-US" smtClean="0"/>
              <a:t>‹#›</a:t>
            </a:fld>
            <a:endParaRPr lang="en-US"/>
          </a:p>
        </p:txBody>
      </p:sp>
    </p:spTree>
    <p:extLst>
      <p:ext uri="{BB962C8B-B14F-4D97-AF65-F5344CB8AC3E}">
        <p14:creationId xmlns:p14="http://schemas.microsoft.com/office/powerpoint/2010/main" val="1795888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40D0D24-A291-4B22-BFFD-0B997B3C2BF7}" type="datetimeFigureOut">
              <a:rPr lang="en-US" smtClean="0"/>
              <a:t>10/14/2021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69B215-762E-4948-9B35-A8D2C84E200F}" type="slidenum">
              <a:rPr lang="en-US" smtClean="0"/>
              <a:t>‹#›</a:t>
            </a:fld>
            <a:endParaRPr lang="en-US"/>
          </a:p>
        </p:txBody>
      </p:sp>
    </p:spTree>
    <p:extLst>
      <p:ext uri="{BB962C8B-B14F-4D97-AF65-F5344CB8AC3E}">
        <p14:creationId xmlns:p14="http://schemas.microsoft.com/office/powerpoint/2010/main" val="7268764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0D0D24-A291-4B22-BFFD-0B997B3C2BF7}" type="datetimeFigureOut">
              <a:rPr lang="en-US" smtClean="0"/>
              <a:t>10/14/2021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69B215-762E-4948-9B35-A8D2C84E200F}" type="slidenum">
              <a:rPr lang="en-US" smtClean="0"/>
              <a:t>‹#›</a:t>
            </a:fld>
            <a:endParaRPr lang="en-US"/>
          </a:p>
        </p:txBody>
      </p:sp>
    </p:spTree>
    <p:extLst>
      <p:ext uri="{BB962C8B-B14F-4D97-AF65-F5344CB8AC3E}">
        <p14:creationId xmlns:p14="http://schemas.microsoft.com/office/powerpoint/2010/main" val="35213501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hyperlink" Target="https://www.mapwv.gov/flood/map/?wkid=102100&amp;x=-8942775&amp;y=4547402&amp;l=11&amp;v=2" TargetMode="External"/><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hyperlink" Target="https://data.wvgis.wvu.edu/pub/RA/State/CL/"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6.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5.emf"/><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data.wvgis.wvu.edu/pub/RA/_resources/status/WV_FloodStudies.pdf"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hyperlink" Target="http://www.mapwv.gov/flood/content/documents/AFHhandout.pdf" TargetMode="External"/><Relationship Id="rId4" Type="http://schemas.openxmlformats.org/officeDocument/2006/relationships/hyperlink" Target="https://data.wvgis.wvu.edu/pub/RA/_resources/status/Advisoy_A_and_AFH_Status.pdf"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mapwv.gov/flood/map/?wkid=102100&amp;x=-8703651&amp;y=4805534&amp;l=13&amp;v=2"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www.mapwv.gov/flood/map/?wkid=102100&amp;x=-8684635&amp;y=4805990&amp;l=13&amp;v=2"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s://data.wvgis.wvu.edu/pub/RA/Region4/Stream_Name"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s://data.wvgis.wvu.edu/pub/RA/_engage/Local/SDE" TargetMode="External"/><Relationship Id="rId5" Type="http://schemas.openxmlformats.org/officeDocument/2006/relationships/image" Target="../media/image33.png"/><Relationship Id="rId4" Type="http://schemas.openxmlformats.org/officeDocument/2006/relationships/image" Target="../media/image32.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s://data.wvgis.wvu.edu/pub/RA/_engage/Local/SFHA_Change" TargetMode="External"/><Relationship Id="rId5" Type="http://schemas.openxmlformats.org/officeDocument/2006/relationships/hyperlink" Target="https://data.wvgis.wvu.edu/pub/RA/_engage/Local/SFHA_Change/FEMA_R3_Local_Officials_Toolkit.pdf" TargetMode="Externa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hyperlink" Target="https://data.wvgis.wvu.edu/pub/RA/State/CL/Building_Exposure" TargetMode="External"/><Relationship Id="rId3" Type="http://schemas.openxmlformats.org/officeDocument/2006/relationships/image" Target="../media/image36.png"/><Relationship Id="rId7"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hyperlink" Target="https://data.wvgis.wvu.edu/pub/RA/State/CL/Essential_Facility/" TargetMode="External"/><Relationship Id="rId5" Type="http://schemas.openxmlformats.org/officeDocument/2006/relationships/hyperlink" Target="https://data.wvgis.wvu.edu/pub/RA/State/CL/Community_Asset/" TargetMode="External"/><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hyperlink" Target="https://mapwv.gov/flood/map/?wkid=102100&amp;x=-8970843.600193925&amp;y=4652964.77048574&amp;l=13&amp;v=2" TargetMode="External"/><Relationship Id="rId13" Type="http://schemas.openxmlformats.org/officeDocument/2006/relationships/hyperlink" Target="https://mapwv.gov/flood/map/?wkid=102100&amp;x=-8948879.42308506&amp;y=4671830.113228488&amp;l=13&amp;v=2" TargetMode="External"/><Relationship Id="rId18" Type="http://schemas.openxmlformats.org/officeDocument/2006/relationships/hyperlink" Target="https://mapwv.gov/flood/map/?wkid=102100&amp;x=-8990757.186789008&amp;y=4574982.459217769&amp;l=13&amp;v=2" TargetMode="External"/><Relationship Id="rId3" Type="http://schemas.openxmlformats.org/officeDocument/2006/relationships/hyperlink" Target="https://mapwv.gov/flood/map/?wkid=102100&amp;x=-8972088.200079696&amp;y=4631260.0314259585&amp;l=13&amp;v=2" TargetMode="External"/><Relationship Id="rId7" Type="http://schemas.openxmlformats.org/officeDocument/2006/relationships/hyperlink" Target="https://mapwv.gov/flood/map/?wkid=102100&amp;x=-9044814.967568723&amp;y=4593034.702818444&amp;l=13&amp;v=2" TargetMode="External"/><Relationship Id="rId12" Type="http://schemas.openxmlformats.org/officeDocument/2006/relationships/hyperlink" Target="https://mapwv.gov/flood/map/?wkid=102100&amp;x=-9044761.825647565&amp;y=4592910.168491629&amp;l=13&amp;v=2" TargetMode="External"/><Relationship Id="rId17" Type="http://schemas.openxmlformats.org/officeDocument/2006/relationships/hyperlink" Target="https://mapwv.gov/flood/map/?wkid=102100&amp;x=-8964544.016517637&amp;y=4611276.217171065&amp;l=13&amp;v=2" TargetMode="External"/><Relationship Id="rId2" Type="http://schemas.openxmlformats.org/officeDocument/2006/relationships/notesSlide" Target="../notesSlides/notesSlide35.xml"/><Relationship Id="rId16" Type="http://schemas.openxmlformats.org/officeDocument/2006/relationships/hyperlink" Target="https://mapwv.gov/flood/map/?wkid=102100&amp;x=-8951383.543898508&amp;y=4647419.161204568&amp;l=13&amp;v=2" TargetMode="External"/><Relationship Id="rId1" Type="http://schemas.openxmlformats.org/officeDocument/2006/relationships/slideLayout" Target="../slideLayouts/slideLayout2.xml"/><Relationship Id="rId6" Type="http://schemas.openxmlformats.org/officeDocument/2006/relationships/hyperlink" Target="https://mapwv.gov/flood/map/?wkid=102100&amp;x=-8915984.49129175&amp;y=4611117.058110217&amp;l=13&amp;v=2" TargetMode="External"/><Relationship Id="rId11" Type="http://schemas.openxmlformats.org/officeDocument/2006/relationships/hyperlink" Target="https://mapwv.gov/flood/map/?wkid=102100&amp;x=-9052737.672799073&amp;y=4594313.664976795&amp;l=13&amp;v=2" TargetMode="External"/><Relationship Id="rId5" Type="http://schemas.openxmlformats.org/officeDocument/2006/relationships/hyperlink" Target="https://mapwv.gov/flood/map/?wkid=102100&amp;x=-8915994.580733798&amp;y=4611106.7240506355&amp;l=13&amp;v=2" TargetMode="External"/><Relationship Id="rId15" Type="http://schemas.openxmlformats.org/officeDocument/2006/relationships/hyperlink" Target="https://mapwv.gov/flood/map/?wkid=102100&amp;x=-8948840.764942853&amp;y=4671789.779378175&amp;l=13&amp;v=2" TargetMode="External"/><Relationship Id="rId10" Type="http://schemas.openxmlformats.org/officeDocument/2006/relationships/hyperlink" Target="https://mapwv.gov/flood/map/?wkid=102100&amp;x=-8915971.660941198&amp;y=4610648.715795866&amp;l=13&amp;v=2" TargetMode="External"/><Relationship Id="rId19" Type="http://schemas.openxmlformats.org/officeDocument/2006/relationships/hyperlink" Target="https://mapwv.gov/flood/map/?wkid=102100&amp;x=-9046240.183550943&amp;y=4566451.6955698235&amp;l=13&amp;v=2" TargetMode="External"/><Relationship Id="rId4" Type="http://schemas.openxmlformats.org/officeDocument/2006/relationships/hyperlink" Target="https://mapwv.gov/flood/map/?wkid=102100&amp;x=-8976391.967663689&amp;y=4540923.430134374&amp;l=13&amp;v=2" TargetMode="External"/><Relationship Id="rId9" Type="http://schemas.openxmlformats.org/officeDocument/2006/relationships/hyperlink" Target="https://mapwv.gov/flood/map/?wkid=102100&amp;x=-8915387.042367648&amp;y=4610251.459347257&amp;l=13&amp;v=2" TargetMode="External"/><Relationship Id="rId14" Type="http://schemas.openxmlformats.org/officeDocument/2006/relationships/hyperlink" Target="https://mapwv.gov/flood/map/?wkid=102100&amp;x=-8939162.198793862&amp;y=4550267.905994714&amp;l=13&amp;v=2"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jpeg"/></Relationships>
</file>

<file path=ppt/slides/_rels/slide41.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hyperlink" Target="https://data.wvgis.wvu.edu/pub/RA/Region4/BLRA/4-6_BLRA_Extract"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hyperlink" Target="https://www.mapwv.gov/flood/map/?wkid=102100&amp;x=-8715156&amp;y=4808078&amp;l=8&amp;v=2"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hyperlink" Target="https://www.mapwv.gov/flood/map/?wkid=102100&amp;x=-9056061&amp;y=4648497&amp;l=12&amp;v=1" TargetMode="External"/><Relationship Id="rId5" Type="http://schemas.openxmlformats.org/officeDocument/2006/relationships/image" Target="../media/image49.png"/><Relationship Id="rId4" Type="http://schemas.openxmlformats.org/officeDocument/2006/relationships/image" Target="../media/image48.png"/></Relationships>
</file>

<file path=ppt/slides/_rels/slide44.xml.rels><?xml version="1.0" encoding="UTF-8" standalone="yes"?>
<Relationships xmlns="http://schemas.openxmlformats.org/package/2006/relationships"><Relationship Id="rId3" Type="http://schemas.openxmlformats.org/officeDocument/2006/relationships/hyperlink" Target="https://www.fema.gov/sites/default/files/2020-07/fy15_hma_addendum.pdf"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hyperlink" Target="https://www.mapwv.gov/flood/map/?wkid=102100&amp;x=-9034818&amp;y=4564756&amp;l=12&amp;v=1"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www.mapwv.gov/flood/map/?wkid=102100&amp;x=-8733598&amp;y=4798359&amp;l=8&amp;v=0"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data.wvgis.wvu.edu/pub/RA/Region4/Stream_Name" TargetMode="External"/><Relationship Id="rId5" Type="http://schemas.openxmlformats.org/officeDocument/2006/relationships/hyperlink" Target="https://data.wvgis.wvu.edu/pub/RA/State/CL/Stream_Name" TargetMode="External"/><Relationship Id="rId4" Type="http://schemas.openxmlformats.org/officeDocument/2006/relationships/hyperlink" Target="https://data.wvgis.wvu.edu/pub/RA/_resources/status/Region4Communities.pdf"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hyperlink" Target="https://www.mapwv.gov/flood/map/?wkid=102100&amp;x=-8669471&amp;y=4802931&amp;l=9&amp;v=2" TargetMode="External"/></Relationships>
</file>

<file path=ppt/slides/_rels/slide51.xml.rels><?xml version="1.0" encoding="UTF-8" standalone="yes"?>
<Relationships xmlns="http://schemas.openxmlformats.org/package/2006/relationships"><Relationship Id="rId8" Type="http://schemas.openxmlformats.org/officeDocument/2006/relationships/hyperlink" Target="https://www.mapwv.gov/flood/map/?wkid=102100&amp;x=-8668771&amp;y=4802868&amp;l=7&amp;v=2" TargetMode="External"/><Relationship Id="rId3" Type="http://schemas.openxmlformats.org/officeDocument/2006/relationships/hyperlink" Target="https://www.mapwv.gov/flood/map/?wkid=102100&amp;x=-8678201&amp;y=4789406&amp;l=7&amp;v=2" TargetMode="External"/><Relationship Id="rId7" Type="http://schemas.openxmlformats.org/officeDocument/2006/relationships/hyperlink" Target="https://www.mapwv.gov/flood/map/?wkid=102100&amp;x=-8675650&amp;y=4808209&amp;l=7&amp;v=2"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hyperlink" Target="https://www.mapwv.gov/flood/map/?wkid=102100&amp;x=-8666200&amp;y=4803021&amp;l=7&amp;v=2" TargetMode="External"/><Relationship Id="rId11" Type="http://schemas.openxmlformats.org/officeDocument/2006/relationships/image" Target="../media/image55.png"/><Relationship Id="rId5" Type="http://schemas.openxmlformats.org/officeDocument/2006/relationships/hyperlink" Target="https://www.mapwv.gov/flood/map/?wkid=102100&amp;x=-8676883&amp;y=4805773&amp;l=7&amp;v=2" TargetMode="External"/><Relationship Id="rId10" Type="http://schemas.openxmlformats.org/officeDocument/2006/relationships/hyperlink" Target="https://www.mapwv.gov/flood/map/?wkid=102100&amp;x=-8665006&amp;y=4797890&amp;l=7&amp;v=2" TargetMode="External"/><Relationship Id="rId4" Type="http://schemas.openxmlformats.org/officeDocument/2006/relationships/hyperlink" Target="https://www.mapwv.gov/flood/map/?wkid=102100&amp;x=-8685759&amp;y=4802047&amp;l=7&amp;v=2" TargetMode="External"/><Relationship Id="rId9" Type="http://schemas.openxmlformats.org/officeDocument/2006/relationships/hyperlink" Target="https://www.mapwv.gov/flood/map/?wkid=102100&amp;x=-8668245&amp;y=4798139&amp;l=7&amp;v=2"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hyperlink" Target="https://www.mapwv.gov/flood/map/?wkid=102100&amp;x=-8663702&amp;y=4797889&amp;l=11&amp;v=2"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hyperlink" Target="https://emd.wv.gov/MitigationRecovery/Documents/Floodplain%20Management%20in%20WV%20Quick%20Guide.pdf"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5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5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hyperlink" Target="https://mapwv.gov/flood/map/?wkid=102100&amp;x=-8708369&amp;y=4811659&amp;l=9&amp;v=2" TargetMode="External"/><Relationship Id="rId4" Type="http://schemas.openxmlformats.org/officeDocument/2006/relationships/hyperlink" Target="https://mapwv.gov/flood/map/?wkid=102100&amp;x=-8687119&amp;y=4775452&amp;l=10&amp;v=1"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hyperlink" Target="https://data.wvgis.wvu.edu/pub/RA/State/CL/" TargetMode="External"/><Relationship Id="rId4" Type="http://schemas.openxmlformats.org/officeDocument/2006/relationships/image" Target="../media/image70.png"/></Relationships>
</file>

<file path=ppt/slides/_rels/slide61.xml.rels><?xml version="1.0" encoding="UTF-8" standalone="yes"?>
<Relationships xmlns="http://schemas.openxmlformats.org/package/2006/relationships"><Relationship Id="rId3" Type="http://schemas.openxmlformats.org/officeDocument/2006/relationships/hyperlink" Target="http://mapwv.gov/flood/map/?wkid=102100&amp;x=-8807867&amp;y=4783660&amp;l=9&amp;v=2" TargetMode="External"/><Relationship Id="rId7" Type="http://schemas.openxmlformats.org/officeDocument/2006/relationships/hyperlink" Target="http://mapwv.gov/flood/map/?wkid=102100&amp;x=-8706514.4324&amp;y=4818185.4518&amp;l=9&amp;v=2"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hyperlink" Target="http://mapwv.gov/flood/map/?wkid=102100&amp;x=-8699649.7248&amp;y=4798079.1154&amp;l=9&amp;v=2" TargetMode="External"/><Relationship Id="rId5" Type="http://schemas.openxmlformats.org/officeDocument/2006/relationships/hyperlink" Target="https://mapwv.gov/flood/map/?wkid=102100&amp;x=-8717111&amp;y=4766155&amp;l=7&amp;v=2" TargetMode="External"/><Relationship Id="rId4" Type="http://schemas.openxmlformats.org/officeDocument/2006/relationships/hyperlink" Target="http://mapwv.gov/flood/map/?wkid=102100&amp;x=-8809142&amp;y=4794705&amp;l=6&amp;v=2"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hyperlink" Target="https://www.mapwv.gov/flood/map/?wkid=102100&amp;x=-8708803&amp;y=4809463&amp;l=7&amp;v=2"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hyperlink" Target="https://www.mapwv.gov/flood/map/?wkid=102100&amp;x=-8704711&amp;y=4796138&amp;l=4&amp;v=2" TargetMode="External"/><Relationship Id="rId4" Type="http://schemas.openxmlformats.org/officeDocument/2006/relationships/image" Target="../media/image74.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hyperlink" Target="https://www.mapwv.gov/flood/map/?wkid=102100&amp;x=-8990248&amp;y=4525455&amp;l=11&amp;v=2"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6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hyperlink" Target="https://mapwv.gov/flood/map/?wkid=102100&amp;x=-8929946&amp;y=4721378&amp;l=10&amp;v=2"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6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7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hyperlink" Target="https://www.surveymonkey.com/r/WV-BLRA"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17785" y="988778"/>
            <a:ext cx="8928747" cy="5742876"/>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Region 4 Flood Risk Assessment</a:t>
            </a:r>
            <a:endParaRPr lang="en-US" dirty="0">
              <a:solidFill>
                <a:schemeClr val="bg1"/>
              </a:solidFill>
              <a:latin typeface="Arial" panose="020B0604020202020204" pitchFamily="34" charset="0"/>
              <a:cs typeface="Arial" panose="020B0604020202020204" pitchFamily="34" charset="0"/>
            </a:endParaRPr>
          </a:p>
        </p:txBody>
      </p:sp>
      <p:pic>
        <p:nvPicPr>
          <p:cNvPr id="10" name="Picture 9"/>
          <p:cNvPicPr/>
          <p:nvPr/>
        </p:nvPicPr>
        <p:blipFill>
          <a:blip r:embed="rId4"/>
          <a:stretch>
            <a:fillRect/>
          </a:stretch>
        </p:blipFill>
        <p:spPr>
          <a:xfrm>
            <a:off x="6526066" y="5242560"/>
            <a:ext cx="2397678" cy="1327435"/>
          </a:xfrm>
          <a:prstGeom prst="rect">
            <a:avLst/>
          </a:prstGeom>
          <a:ln>
            <a:solidFill>
              <a:schemeClr val="tx1"/>
            </a:solidFill>
          </a:ln>
        </p:spPr>
      </p:pic>
      <p:sp>
        <p:nvSpPr>
          <p:cNvPr id="3" name="TextBox 2"/>
          <p:cNvSpPr txBox="1"/>
          <p:nvPr/>
        </p:nvSpPr>
        <p:spPr>
          <a:xfrm>
            <a:off x="6634480" y="4068496"/>
            <a:ext cx="2289264" cy="1015663"/>
          </a:xfrm>
          <a:prstGeom prst="rect">
            <a:avLst/>
          </a:prstGeom>
          <a:solidFill>
            <a:schemeClr val="bg2"/>
          </a:solidFill>
        </p:spPr>
        <p:txBody>
          <a:bodyPr wrap="square" rtlCol="0">
            <a:spAutoFit/>
          </a:bodyPr>
          <a:lstStyle/>
          <a:p>
            <a:pPr algn="ctr"/>
            <a:r>
              <a:rPr lang="en-US" sz="1200" b="1" dirty="0" smtClean="0"/>
              <a:t>Region 4</a:t>
            </a:r>
            <a:br>
              <a:rPr lang="en-US" sz="1200" b="1" dirty="0" smtClean="0"/>
            </a:br>
            <a:r>
              <a:rPr lang="en-US" sz="1200" b="1" dirty="0" smtClean="0"/>
              <a:t>Vulnerability Risk Assessment</a:t>
            </a:r>
          </a:p>
          <a:p>
            <a:endParaRPr lang="en-US" sz="1200" dirty="0"/>
          </a:p>
          <a:p>
            <a:r>
              <a:rPr lang="en-US" sz="1200" dirty="0" smtClean="0"/>
              <a:t>Kurt Donaldson, WVU</a:t>
            </a:r>
          </a:p>
          <a:p>
            <a:r>
              <a:rPr lang="en-US" sz="1200" dirty="0" smtClean="0"/>
              <a:t>10/15/2021</a:t>
            </a:r>
            <a:endParaRPr lang="en-US" sz="1200" dirty="0"/>
          </a:p>
        </p:txBody>
      </p:sp>
      <p:sp>
        <p:nvSpPr>
          <p:cNvPr id="7" name="TextBox 6"/>
          <p:cNvSpPr txBox="1"/>
          <p:nvPr/>
        </p:nvSpPr>
        <p:spPr>
          <a:xfrm>
            <a:off x="3274147" y="4553946"/>
            <a:ext cx="1367466" cy="369332"/>
          </a:xfrm>
          <a:prstGeom prst="rect">
            <a:avLst/>
          </a:prstGeom>
          <a:noFill/>
        </p:spPr>
        <p:txBody>
          <a:bodyPr wrap="square" rtlCol="0">
            <a:spAutoFit/>
          </a:bodyPr>
          <a:lstStyle/>
          <a:p>
            <a:r>
              <a:rPr lang="en-US" dirty="0" smtClean="0">
                <a:solidFill>
                  <a:srgbClr val="FFFF00"/>
                </a:solidFill>
              </a:rPr>
              <a:t>Greenbrier</a:t>
            </a:r>
            <a:endParaRPr lang="en-US" dirty="0">
              <a:solidFill>
                <a:srgbClr val="FFFF00"/>
              </a:solidFill>
            </a:endParaRPr>
          </a:p>
        </p:txBody>
      </p:sp>
      <p:sp>
        <p:nvSpPr>
          <p:cNvPr id="11" name="TextBox 10"/>
          <p:cNvSpPr txBox="1"/>
          <p:nvPr/>
        </p:nvSpPr>
        <p:spPr>
          <a:xfrm>
            <a:off x="5232400" y="2929374"/>
            <a:ext cx="1367466" cy="369332"/>
          </a:xfrm>
          <a:prstGeom prst="rect">
            <a:avLst/>
          </a:prstGeom>
          <a:noFill/>
        </p:spPr>
        <p:txBody>
          <a:bodyPr wrap="square" rtlCol="0">
            <a:spAutoFit/>
          </a:bodyPr>
          <a:lstStyle/>
          <a:p>
            <a:r>
              <a:rPr lang="en-US" dirty="0" smtClean="0">
                <a:solidFill>
                  <a:srgbClr val="FFFF00"/>
                </a:solidFill>
              </a:rPr>
              <a:t>Pocahontas</a:t>
            </a:r>
            <a:endParaRPr lang="en-US" dirty="0">
              <a:solidFill>
                <a:srgbClr val="FFFF00"/>
              </a:solidFill>
            </a:endParaRPr>
          </a:p>
        </p:txBody>
      </p:sp>
      <p:sp>
        <p:nvSpPr>
          <p:cNvPr id="12" name="TextBox 11"/>
          <p:cNvSpPr txBox="1"/>
          <p:nvPr/>
        </p:nvSpPr>
        <p:spPr>
          <a:xfrm>
            <a:off x="3957880" y="3036054"/>
            <a:ext cx="1106319" cy="369332"/>
          </a:xfrm>
          <a:prstGeom prst="rect">
            <a:avLst/>
          </a:prstGeom>
          <a:noFill/>
          <a:ln>
            <a:noFill/>
          </a:ln>
        </p:spPr>
        <p:txBody>
          <a:bodyPr wrap="square" rtlCol="0">
            <a:spAutoFit/>
          </a:bodyPr>
          <a:lstStyle/>
          <a:p>
            <a:r>
              <a:rPr lang="en-US" dirty="0" smtClean="0">
                <a:solidFill>
                  <a:srgbClr val="FFFF00"/>
                </a:solidFill>
              </a:rPr>
              <a:t>Webster</a:t>
            </a:r>
            <a:endParaRPr lang="en-US" dirty="0">
              <a:solidFill>
                <a:srgbClr val="FFFF00"/>
              </a:solidFill>
            </a:endParaRPr>
          </a:p>
        </p:txBody>
      </p:sp>
      <p:sp>
        <p:nvSpPr>
          <p:cNvPr id="13" name="TextBox 12"/>
          <p:cNvSpPr txBox="1"/>
          <p:nvPr/>
        </p:nvSpPr>
        <p:spPr>
          <a:xfrm>
            <a:off x="2600960" y="3695870"/>
            <a:ext cx="1026160" cy="369332"/>
          </a:xfrm>
          <a:prstGeom prst="rect">
            <a:avLst/>
          </a:prstGeom>
          <a:noFill/>
        </p:spPr>
        <p:txBody>
          <a:bodyPr wrap="square" rtlCol="0">
            <a:spAutoFit/>
          </a:bodyPr>
          <a:lstStyle/>
          <a:p>
            <a:r>
              <a:rPr lang="en-US" dirty="0" smtClean="0">
                <a:solidFill>
                  <a:srgbClr val="FFFF00"/>
                </a:solidFill>
              </a:rPr>
              <a:t>Nicholas</a:t>
            </a:r>
            <a:endParaRPr lang="en-US" dirty="0">
              <a:solidFill>
                <a:srgbClr val="FFFF00"/>
              </a:solidFill>
            </a:endParaRPr>
          </a:p>
        </p:txBody>
      </p:sp>
      <p:sp>
        <p:nvSpPr>
          <p:cNvPr id="14" name="TextBox 13"/>
          <p:cNvSpPr txBox="1"/>
          <p:nvPr/>
        </p:nvSpPr>
        <p:spPr>
          <a:xfrm>
            <a:off x="1615440" y="5029096"/>
            <a:ext cx="1367466" cy="369332"/>
          </a:xfrm>
          <a:prstGeom prst="rect">
            <a:avLst/>
          </a:prstGeom>
          <a:noFill/>
        </p:spPr>
        <p:txBody>
          <a:bodyPr wrap="square" rtlCol="0">
            <a:spAutoFit/>
          </a:bodyPr>
          <a:lstStyle/>
          <a:p>
            <a:r>
              <a:rPr lang="en-US" dirty="0" smtClean="0">
                <a:solidFill>
                  <a:srgbClr val="FFFF00"/>
                </a:solidFill>
              </a:rPr>
              <a:t>Fayette</a:t>
            </a:r>
            <a:endParaRPr lang="en-US" dirty="0">
              <a:solidFill>
                <a:srgbClr val="FFFF00"/>
              </a:solidFill>
            </a:endParaRPr>
          </a:p>
        </p:txBody>
      </p:sp>
    </p:spTree>
    <p:extLst>
      <p:ext uri="{BB962C8B-B14F-4D97-AF65-F5344CB8AC3E}">
        <p14:creationId xmlns:p14="http://schemas.microsoft.com/office/powerpoint/2010/main" val="25543882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Residential versus Non-Residential</a:t>
            </a:r>
            <a:endParaRPr lang="en-US" dirty="0">
              <a:solidFill>
                <a:schemeClr val="bg1"/>
              </a:solidFill>
              <a:latin typeface="Arial" panose="020B0604020202020204" pitchFamily="34" charset="0"/>
              <a:cs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493893305"/>
              </p:ext>
            </p:extLst>
          </p:nvPr>
        </p:nvGraphicFramePr>
        <p:xfrm>
          <a:off x="445768" y="1000078"/>
          <a:ext cx="8366761" cy="5972666"/>
        </p:xfrm>
        <a:graphic>
          <a:graphicData uri="http://schemas.openxmlformats.org/drawingml/2006/table">
            <a:tbl>
              <a:tblPr firstRow="1" firstCol="1" bandRow="1"/>
              <a:tblGrid>
                <a:gridCol w="1501727">
                  <a:extLst>
                    <a:ext uri="{9D8B030D-6E8A-4147-A177-3AD203B41FA5}">
                      <a16:colId xmlns:a16="http://schemas.microsoft.com/office/drawing/2014/main" val="2787431460"/>
                    </a:ext>
                  </a:extLst>
                </a:gridCol>
                <a:gridCol w="500577">
                  <a:extLst>
                    <a:ext uri="{9D8B030D-6E8A-4147-A177-3AD203B41FA5}">
                      <a16:colId xmlns:a16="http://schemas.microsoft.com/office/drawing/2014/main" val="2928752317"/>
                    </a:ext>
                  </a:extLst>
                </a:gridCol>
                <a:gridCol w="600690">
                  <a:extLst>
                    <a:ext uri="{9D8B030D-6E8A-4147-A177-3AD203B41FA5}">
                      <a16:colId xmlns:a16="http://schemas.microsoft.com/office/drawing/2014/main" val="2670390157"/>
                    </a:ext>
                  </a:extLst>
                </a:gridCol>
                <a:gridCol w="829524">
                  <a:extLst>
                    <a:ext uri="{9D8B030D-6E8A-4147-A177-3AD203B41FA5}">
                      <a16:colId xmlns:a16="http://schemas.microsoft.com/office/drawing/2014/main" val="3747543373"/>
                    </a:ext>
                  </a:extLst>
                </a:gridCol>
                <a:gridCol w="643596">
                  <a:extLst>
                    <a:ext uri="{9D8B030D-6E8A-4147-A177-3AD203B41FA5}">
                      <a16:colId xmlns:a16="http://schemas.microsoft.com/office/drawing/2014/main" val="891076670"/>
                    </a:ext>
                  </a:extLst>
                </a:gridCol>
                <a:gridCol w="429064">
                  <a:extLst>
                    <a:ext uri="{9D8B030D-6E8A-4147-A177-3AD203B41FA5}">
                      <a16:colId xmlns:a16="http://schemas.microsoft.com/office/drawing/2014/main" val="1626549257"/>
                    </a:ext>
                  </a:extLst>
                </a:gridCol>
                <a:gridCol w="786618">
                  <a:extLst>
                    <a:ext uri="{9D8B030D-6E8A-4147-A177-3AD203B41FA5}">
                      <a16:colId xmlns:a16="http://schemas.microsoft.com/office/drawing/2014/main" val="3558402920"/>
                    </a:ext>
                  </a:extLst>
                </a:gridCol>
                <a:gridCol w="429064">
                  <a:extLst>
                    <a:ext uri="{9D8B030D-6E8A-4147-A177-3AD203B41FA5}">
                      <a16:colId xmlns:a16="http://schemas.microsoft.com/office/drawing/2014/main" val="3849106084"/>
                    </a:ext>
                  </a:extLst>
                </a:gridCol>
                <a:gridCol w="786618">
                  <a:extLst>
                    <a:ext uri="{9D8B030D-6E8A-4147-A177-3AD203B41FA5}">
                      <a16:colId xmlns:a16="http://schemas.microsoft.com/office/drawing/2014/main" val="3409920965"/>
                    </a:ext>
                  </a:extLst>
                </a:gridCol>
                <a:gridCol w="500577">
                  <a:extLst>
                    <a:ext uri="{9D8B030D-6E8A-4147-A177-3AD203B41FA5}">
                      <a16:colId xmlns:a16="http://schemas.microsoft.com/office/drawing/2014/main" val="2511078938"/>
                    </a:ext>
                  </a:extLst>
                </a:gridCol>
                <a:gridCol w="832705">
                  <a:extLst>
                    <a:ext uri="{9D8B030D-6E8A-4147-A177-3AD203B41FA5}">
                      <a16:colId xmlns:a16="http://schemas.microsoft.com/office/drawing/2014/main" val="536777719"/>
                    </a:ext>
                  </a:extLst>
                </a:gridCol>
                <a:gridCol w="526001">
                  <a:extLst>
                    <a:ext uri="{9D8B030D-6E8A-4147-A177-3AD203B41FA5}">
                      <a16:colId xmlns:a16="http://schemas.microsoft.com/office/drawing/2014/main" val="3626246725"/>
                    </a:ext>
                  </a:extLst>
                </a:gridCol>
              </a:tblGrid>
              <a:tr h="452694">
                <a:tc>
                  <a:txBody>
                    <a:bodyPr/>
                    <a:lstStyle/>
                    <a:p>
                      <a:pPr marL="0" marR="0" algn="ctr">
                        <a:lnSpc>
                          <a:spcPct val="107000"/>
                        </a:lnSpc>
                        <a:spcBef>
                          <a:spcPts val="0"/>
                        </a:spcBef>
                        <a:spcAft>
                          <a:spcPts val="0"/>
                        </a:spcAft>
                      </a:pPr>
                      <a:r>
                        <a:rPr lang="en-US"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Community</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gridSpan="4">
                  <a:txBody>
                    <a:bodyPr/>
                    <a:lstStyle/>
                    <a:p>
                      <a:pPr marL="0" marR="0" algn="ctr">
                        <a:lnSpc>
                          <a:spcPct val="107000"/>
                        </a:lnSpc>
                        <a:spcBef>
                          <a:spcPts val="0"/>
                        </a:spcBef>
                        <a:spcAft>
                          <a:spcPts val="0"/>
                        </a:spcAft>
                      </a:pPr>
                      <a:r>
                        <a:rPr lang="en-US"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RESIDENTIAL</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COMMERCIAL</a:t>
                      </a:r>
                      <a:b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b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NON-RESIDENTIAL</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hMerge="1">
                  <a:txBody>
                    <a:bodyPr/>
                    <a:lstStyle/>
                    <a:p>
                      <a:endParaRPr lang="en-US"/>
                    </a:p>
                  </a:txBody>
                  <a:tcPr/>
                </a:tc>
                <a:tc gridSpan="2">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OTHER</a:t>
                      </a:r>
                      <a:b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b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NON-RESIDENTIAL</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hMerge="1">
                  <a:txBody>
                    <a:bodyPr/>
                    <a:lstStyle/>
                    <a:p>
                      <a:endParaRPr lang="en-US"/>
                    </a:p>
                  </a:txBody>
                  <a:tcPr/>
                </a:tc>
                <a:tc gridSpan="3">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TOTAL</a:t>
                      </a:r>
                      <a:b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b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BUILDING VALUE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870464729"/>
                  </a:ext>
                </a:extLst>
              </a:tr>
              <a:tr h="301796">
                <a:tc>
                  <a:txBody>
                    <a:bodyPr/>
                    <a:lstStyle/>
                    <a:p>
                      <a:pPr marL="0" marR="0" algn="ctr">
                        <a:lnSpc>
                          <a:spcPct val="107000"/>
                        </a:lnSpc>
                        <a:spcBef>
                          <a:spcPts val="0"/>
                        </a:spcBef>
                        <a:spcAft>
                          <a:spcPts val="0"/>
                        </a:spcAft>
                      </a:pPr>
                      <a:r>
                        <a:rPr lang="en-US" sz="1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Community Name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Count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0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Value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Value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Value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Value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Value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nSpc>
                          <a:spcPct val="107000"/>
                        </a:lnSpc>
                        <a:spcBef>
                          <a:spcPts val="0"/>
                        </a:spcBef>
                        <a:spcAft>
                          <a:spcPts val="0"/>
                        </a:spcAft>
                      </a:pPr>
                      <a:r>
                        <a:rPr lang="en-US" sz="1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Rank</a:t>
                      </a:r>
                      <a:r>
                        <a:rPr lang="en-US" sz="1000" b="1" baseline="300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extLst>
                  <a:ext uri="{0D108BD9-81ED-4DB2-BD59-A6C34878D82A}">
                    <a16:rowId xmlns:a16="http://schemas.microsoft.com/office/drawing/2014/main" val="4212061074"/>
                  </a:ext>
                </a:extLst>
              </a:tr>
              <a:tr h="150898">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Ansted</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$66K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$66K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61710004"/>
                  </a:ext>
                </a:extLst>
              </a:tr>
              <a:tr h="150898">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Fayette County*</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1425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93.2%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$50,385K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75.7%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$6,523K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$9,666K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1529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$66,575K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643120366"/>
                  </a:ext>
                </a:extLst>
              </a:tr>
              <a:tr h="150898">
                <a:tc>
                  <a:txBody>
                    <a:bodyPr/>
                    <a:lstStyle/>
                    <a:p>
                      <a:pPr marL="0" marR="0">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Gauley Bridge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46.7%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$869K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27.4%</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$2,302K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$3,171K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6690323"/>
                  </a:ext>
                </a:extLst>
              </a:tr>
              <a:tr h="150898">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Meadow Bridge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91.3%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$695K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96.8%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$718K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9096746"/>
                  </a:ext>
                </a:extLst>
              </a:tr>
              <a:tr h="150898">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Montgomery**</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86.7%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$1,083K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$2,215K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$4,298K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1711672"/>
                  </a:ext>
                </a:extLst>
              </a:tr>
              <a:tr h="150898">
                <a:tc>
                  <a:txBody>
                    <a:bodyPr/>
                    <a:lstStyle/>
                    <a:p>
                      <a:pPr marL="0" marR="0">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Mount Hope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84.2%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$787K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65.1%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$101K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$322K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$1,210K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74382584"/>
                  </a:ext>
                </a:extLst>
              </a:tr>
              <a:tr h="150898">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Oak Hill</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90.9%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$2,262K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95.3%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$111K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$2,373K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053411"/>
                  </a:ext>
                </a:extLst>
              </a:tr>
              <a:tr h="150898">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Pax</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82.1%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$925K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67.9%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$98K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$340K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$1,362K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9736839"/>
                  </a:ext>
                </a:extLst>
              </a:tr>
              <a:tr h="150898">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Smithers**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85.1%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$2,064K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55.8%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$837K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$796K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$3,698K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5268901"/>
                  </a:ext>
                </a:extLst>
              </a:tr>
              <a:tr h="150898">
                <a:tc>
                  <a:txBody>
                    <a:bodyPr/>
                    <a:lstStyle/>
                    <a:p>
                      <a:pPr marL="0" marR="0">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FAYETTE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1658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91.1%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$59,136K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70.8%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$10,994K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$13,338K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1819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$83,469K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3248641825"/>
                  </a:ext>
                </a:extLst>
              </a:tr>
              <a:tr h="150898">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Alderson**</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84.6%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$6,485K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56.7%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$1,028K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$3,931K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$11,443K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1137560"/>
                  </a:ext>
                </a:extLst>
              </a:tr>
              <a:tr h="150898">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Falling Springs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$157K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$157K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29548349"/>
                  </a:ext>
                </a:extLst>
              </a:tr>
              <a:tr h="134105">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Greenbrier County*</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1101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93.1%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$103,297K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88.8%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$6,511K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$6,523K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1182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$116,332K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660931606"/>
                  </a:ext>
                </a:extLst>
              </a:tr>
              <a:tr h="150898">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Rainelle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74.4%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$8,392K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55.4%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$5,751K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$1,006K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340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$15,149K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2414117"/>
                  </a:ext>
                </a:extLst>
              </a:tr>
              <a:tr h="150898">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Ronceverte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50.7%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$1,354K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$4,436K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$825K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67</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$6,616K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1488817"/>
                  </a:ext>
                </a:extLst>
              </a:tr>
              <a:tr h="150898">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Rupert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93.5%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$2,321K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73.2%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$291K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$561K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$3,173K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3942914"/>
                  </a:ext>
                </a:extLst>
              </a:tr>
              <a:tr h="150898">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White Sulphur Springs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375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87.6%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$18,910K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54.0%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$5,144K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$10,940K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428</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$34,994K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97696"/>
                  </a:ext>
                </a:extLst>
              </a:tr>
              <a:tr h="150898">
                <a:tc>
                  <a:txBody>
                    <a:bodyPr/>
                    <a:lstStyle/>
                    <a:p>
                      <a:pPr marL="0" marR="0">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GREENBRIER</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1945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87.4%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$140,916K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75.0%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$23,161K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$23,786K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2225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$187,863K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1697721049"/>
                  </a:ext>
                </a:extLst>
              </a:tr>
              <a:tr h="150898">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Nicholas County*</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624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90.2%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$21,060K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68.1%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$6,646K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$3,230K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692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$30,936K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615353502"/>
                  </a:ext>
                </a:extLst>
              </a:tr>
              <a:tr h="150898">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Richwood</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265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80.5%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$7,518K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59.1%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$1,399K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$3,804K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329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$12,721K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4016866"/>
                  </a:ext>
                </a:extLst>
              </a:tr>
              <a:tr h="150898">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Summersville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65.7%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$1,497K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45.9%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$1,657K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$109K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$3,263K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5098177"/>
                  </a:ext>
                </a:extLst>
              </a:tr>
              <a:tr h="150898">
                <a:tc>
                  <a:txBody>
                    <a:bodyPr/>
                    <a:lstStyle/>
                    <a:p>
                      <a:pPr marL="0" marR="0">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NICHOLAS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912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86.4%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$30,075K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64.1%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$9,703K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$7,143K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1056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$46,920K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2868906503"/>
                  </a:ext>
                </a:extLst>
              </a:tr>
              <a:tr h="150898">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Durbin</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85.2%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$645K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72.4%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$157K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$89K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$891K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2000931"/>
                  </a:ext>
                </a:extLst>
              </a:tr>
              <a:tr h="150898">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Marlinton</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286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75.1%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$15,309K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44.3%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$9,635K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$9,586K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381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$34,529K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10264373"/>
                  </a:ext>
                </a:extLst>
              </a:tr>
              <a:tr h="150898">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Pocahontas County*</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502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93.0%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$23,166K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84.7%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$2,460K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$1,731K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540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$27,358K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91369400"/>
                  </a:ext>
                </a:extLst>
              </a:tr>
              <a:tr h="150898">
                <a:tc>
                  <a:txBody>
                    <a:bodyPr/>
                    <a:lstStyle/>
                    <a:p>
                      <a:pPr marL="0" marR="0">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POCAHONTAS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811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85.5%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$39,120K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62.3%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$12,252K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$11,406K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948</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$62,779K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2480157785"/>
                  </a:ext>
                </a:extLst>
              </a:tr>
              <a:tr h="150898">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Addison</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84.9%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$3,855K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32.7%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$3,053K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$4,892K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126</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$11,799K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59851334"/>
                  </a:ext>
                </a:extLst>
              </a:tr>
              <a:tr h="150898">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Camden-On-Gauley</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61.9%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$263K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45.9%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$32K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$279K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$573K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0230027"/>
                  </a:ext>
                </a:extLst>
              </a:tr>
              <a:tr h="150898">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Cowen</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80.0%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$814K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15.4%</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$92K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$4,375K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35</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$5,281K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0622569"/>
                  </a:ext>
                </a:extLst>
              </a:tr>
              <a:tr h="150898">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Webster County*</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839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94.1%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$25,759K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59.3%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$2,685K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$14,976K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892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$43,419K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208700742"/>
                  </a:ext>
                </a:extLst>
              </a:tr>
              <a:tr h="150898">
                <a:tc>
                  <a:txBody>
                    <a:bodyPr/>
                    <a:lstStyle/>
                    <a:p>
                      <a:pPr marL="0" marR="0">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WEBSTER</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987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91.9%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$30,690K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50.3%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$5,861K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$24,521K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1074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$61,072K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3025641530"/>
                  </a:ext>
                </a:extLst>
              </a:tr>
              <a:tr h="150898">
                <a:tc>
                  <a:txBody>
                    <a:bodyPr/>
                    <a:lstStyle/>
                    <a:p>
                      <a:pPr marL="0" marR="0" algn="ctr">
                        <a:lnSpc>
                          <a:spcPct val="107000"/>
                        </a:lnSpc>
                        <a:spcBef>
                          <a:spcPts val="0"/>
                        </a:spcBef>
                        <a:spcAft>
                          <a:spcPts val="0"/>
                        </a:spcAft>
                      </a:pPr>
                      <a:r>
                        <a:rPr lang="en-US" sz="1000" b="1" dirty="0">
                          <a:solidFill>
                            <a:srgbClr val="F2F2F2"/>
                          </a:solidFill>
                          <a:effectLst/>
                          <a:latin typeface="Calibri" panose="020F0502020204030204" pitchFamily="34" charset="0"/>
                          <a:ea typeface="Times New Roman" panose="02020603050405020304" pitchFamily="18" charset="0"/>
                          <a:cs typeface="Calibri" panose="020F0502020204030204" pitchFamily="34" charset="0"/>
                        </a:rPr>
                        <a:t>SUMMARY</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6,313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88.5%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r">
                        <a:lnSpc>
                          <a:spcPct val="107000"/>
                        </a:lnSpc>
                        <a:spcBef>
                          <a:spcPts val="0"/>
                        </a:spcBef>
                        <a:spcAft>
                          <a:spcPts val="0"/>
                        </a:spcAft>
                      </a:pPr>
                      <a:r>
                        <a:rPr lang="en-US" sz="1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$299,937K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64.5%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600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r">
                        <a:lnSpc>
                          <a:spcPct val="107000"/>
                        </a:lnSpc>
                        <a:spcBef>
                          <a:spcPts val="0"/>
                        </a:spcBef>
                        <a:spcAft>
                          <a:spcPts val="0"/>
                        </a:spcAft>
                      </a:pPr>
                      <a:r>
                        <a:rPr lang="en-US" sz="1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$61,971K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209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r">
                        <a:lnSpc>
                          <a:spcPct val="107000"/>
                        </a:lnSpc>
                        <a:spcBef>
                          <a:spcPts val="0"/>
                        </a:spcBef>
                        <a:spcAft>
                          <a:spcPts val="0"/>
                        </a:spcAft>
                      </a:pPr>
                      <a:r>
                        <a:rPr lang="en-US" sz="1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$80,194K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7,122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r">
                        <a:lnSpc>
                          <a:spcPct val="107000"/>
                        </a:lnSpc>
                        <a:spcBef>
                          <a:spcPts val="0"/>
                        </a:spcBef>
                        <a:spcAft>
                          <a:spcPts val="0"/>
                        </a:spcAft>
                      </a:pPr>
                      <a:r>
                        <a:rPr lang="en-US" sz="1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$442,103K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nSpc>
                          <a:spcPct val="107000"/>
                        </a:lnSpc>
                        <a:spcBef>
                          <a:spcPts val="0"/>
                        </a:spcBef>
                        <a:spcAft>
                          <a:spcPts val="0"/>
                        </a:spcAft>
                      </a:pPr>
                      <a:r>
                        <a:rPr lang="en-US" sz="10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4960" marR="54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extLst>
                  <a:ext uri="{0D108BD9-81ED-4DB2-BD59-A6C34878D82A}">
                    <a16:rowId xmlns:a16="http://schemas.microsoft.com/office/drawing/2014/main" val="4256540606"/>
                  </a:ext>
                </a:extLst>
              </a:tr>
            </a:tbl>
          </a:graphicData>
        </a:graphic>
      </p:graphicFrame>
      <p:pic>
        <p:nvPicPr>
          <p:cNvPr id="6" name="Picture 5"/>
          <p:cNvPicPr/>
          <p:nvPr/>
        </p:nvPicPr>
        <p:blipFill>
          <a:blip r:embed="rId3">
            <a:extLst>
              <a:ext uri="{28A0092B-C50C-407E-A947-70E740481C1C}">
                <a14:useLocalDpi xmlns:a14="http://schemas.microsoft.com/office/drawing/2010/main" val="0"/>
              </a:ext>
            </a:extLst>
          </a:blip>
          <a:stretch>
            <a:fillRect/>
          </a:stretch>
        </p:blipFill>
        <p:spPr>
          <a:xfrm>
            <a:off x="1698624" y="5015865"/>
            <a:ext cx="6295390" cy="123825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9837873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Single Family Dwellings</a:t>
            </a:r>
            <a:endParaRPr lang="en-US" dirty="0">
              <a:solidFill>
                <a:schemeClr val="bg1"/>
              </a:solidFill>
              <a:latin typeface="Arial" panose="020B0604020202020204" pitchFamily="34" charset="0"/>
              <a:cs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648565411"/>
              </p:ext>
            </p:extLst>
          </p:nvPr>
        </p:nvGraphicFramePr>
        <p:xfrm>
          <a:off x="322897" y="948690"/>
          <a:ext cx="8498206" cy="5870448"/>
        </p:xfrm>
        <a:graphic>
          <a:graphicData uri="http://schemas.openxmlformats.org/drawingml/2006/table">
            <a:tbl>
              <a:tblPr firstRow="1" firstCol="1" bandRow="1"/>
              <a:tblGrid>
                <a:gridCol w="1607769">
                  <a:extLst>
                    <a:ext uri="{9D8B030D-6E8A-4147-A177-3AD203B41FA5}">
                      <a16:colId xmlns:a16="http://schemas.microsoft.com/office/drawing/2014/main" val="772314735"/>
                    </a:ext>
                  </a:extLst>
                </a:gridCol>
                <a:gridCol w="1148406">
                  <a:extLst>
                    <a:ext uri="{9D8B030D-6E8A-4147-A177-3AD203B41FA5}">
                      <a16:colId xmlns:a16="http://schemas.microsoft.com/office/drawing/2014/main" val="1991893290"/>
                    </a:ext>
                  </a:extLst>
                </a:gridCol>
                <a:gridCol w="612483">
                  <a:extLst>
                    <a:ext uri="{9D8B030D-6E8A-4147-A177-3AD203B41FA5}">
                      <a16:colId xmlns:a16="http://schemas.microsoft.com/office/drawing/2014/main" val="3023204819"/>
                    </a:ext>
                  </a:extLst>
                </a:gridCol>
                <a:gridCol w="918725">
                  <a:extLst>
                    <a:ext uri="{9D8B030D-6E8A-4147-A177-3AD203B41FA5}">
                      <a16:colId xmlns:a16="http://schemas.microsoft.com/office/drawing/2014/main" val="4156793637"/>
                    </a:ext>
                  </a:extLst>
                </a:gridCol>
                <a:gridCol w="612483">
                  <a:extLst>
                    <a:ext uri="{9D8B030D-6E8A-4147-A177-3AD203B41FA5}">
                      <a16:colId xmlns:a16="http://schemas.microsoft.com/office/drawing/2014/main" val="1977344303"/>
                    </a:ext>
                  </a:extLst>
                </a:gridCol>
                <a:gridCol w="612483">
                  <a:extLst>
                    <a:ext uri="{9D8B030D-6E8A-4147-A177-3AD203B41FA5}">
                      <a16:colId xmlns:a16="http://schemas.microsoft.com/office/drawing/2014/main" val="3378328475"/>
                    </a:ext>
                  </a:extLst>
                </a:gridCol>
                <a:gridCol w="842166">
                  <a:extLst>
                    <a:ext uri="{9D8B030D-6E8A-4147-A177-3AD203B41FA5}">
                      <a16:colId xmlns:a16="http://schemas.microsoft.com/office/drawing/2014/main" val="148220104"/>
                    </a:ext>
                  </a:extLst>
                </a:gridCol>
                <a:gridCol w="612483">
                  <a:extLst>
                    <a:ext uri="{9D8B030D-6E8A-4147-A177-3AD203B41FA5}">
                      <a16:colId xmlns:a16="http://schemas.microsoft.com/office/drawing/2014/main" val="1856992521"/>
                    </a:ext>
                  </a:extLst>
                </a:gridCol>
                <a:gridCol w="918725">
                  <a:extLst>
                    <a:ext uri="{9D8B030D-6E8A-4147-A177-3AD203B41FA5}">
                      <a16:colId xmlns:a16="http://schemas.microsoft.com/office/drawing/2014/main" val="1104088755"/>
                    </a:ext>
                  </a:extLst>
                </a:gridCol>
                <a:gridCol w="612483">
                  <a:extLst>
                    <a:ext uri="{9D8B030D-6E8A-4147-A177-3AD203B41FA5}">
                      <a16:colId xmlns:a16="http://schemas.microsoft.com/office/drawing/2014/main" val="495604488"/>
                    </a:ext>
                  </a:extLst>
                </a:gridCol>
              </a:tblGrid>
              <a:tr h="322423">
                <a:tc gridSpan="2">
                  <a:txBody>
                    <a:bodyPr/>
                    <a:lstStyle/>
                    <a:p>
                      <a:pPr marL="0" marR="0" algn="ctr">
                        <a:lnSpc>
                          <a:spcPct val="107000"/>
                        </a:lnSpc>
                        <a:spcBef>
                          <a:spcPts val="0"/>
                        </a:spcBef>
                        <a:spcAft>
                          <a:spcPts val="0"/>
                        </a:spcAft>
                      </a:pPr>
                      <a:r>
                        <a:rPr lang="en-US"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Community</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hMerge="1">
                  <a:txBody>
                    <a:bodyPr/>
                    <a:lstStyle/>
                    <a:p>
                      <a:endParaRPr lang="en-US"/>
                    </a:p>
                  </a:txBody>
                  <a:tcPr/>
                </a:tc>
                <a:tc gridSpan="2">
                  <a:txBody>
                    <a:bodyPr/>
                    <a:lstStyle/>
                    <a:p>
                      <a:pPr marL="0" marR="0" algn="ctr">
                        <a:lnSpc>
                          <a:spcPct val="107000"/>
                        </a:lnSpc>
                        <a:spcBef>
                          <a:spcPts val="0"/>
                        </a:spcBef>
                        <a:spcAft>
                          <a:spcPts val="0"/>
                        </a:spcAft>
                      </a:pPr>
                      <a:r>
                        <a:rPr lang="en-US"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SINGLE FAMILY HOME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hMerge="1">
                  <a:txBody>
                    <a:bodyPr/>
                    <a:lstStyle/>
                    <a:p>
                      <a:endParaRPr lang="en-US"/>
                    </a:p>
                  </a:txBody>
                  <a:tcPr/>
                </a:tc>
                <a:tc gridSpan="3">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MANUFACTURED</a:t>
                      </a:r>
                      <a:b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b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(MOBILE) HOME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hMerge="1">
                  <a:txBody>
                    <a:bodyPr/>
                    <a:lstStyle/>
                    <a:p>
                      <a:endParaRPr lang="en-US"/>
                    </a:p>
                  </a:txBody>
                  <a:tcPr/>
                </a:tc>
                <a:tc hMerge="1">
                  <a:txBody>
                    <a:bodyPr/>
                    <a:lstStyle/>
                    <a:p>
                      <a:endParaRPr lang="en-US"/>
                    </a:p>
                  </a:txBody>
                  <a:tcPr/>
                </a:tc>
                <a:tc gridSpan="3">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SINGLE FAMILY TOTAL</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07245448"/>
                  </a:ext>
                </a:extLst>
              </a:tr>
              <a:tr h="322423">
                <a:tc>
                  <a:txBody>
                    <a:bodyPr/>
                    <a:lstStyle/>
                    <a:p>
                      <a:pPr marL="0" marR="0" algn="ctr">
                        <a:lnSpc>
                          <a:spcPct val="107000"/>
                        </a:lnSpc>
                        <a:spcBef>
                          <a:spcPts val="0"/>
                        </a:spcBef>
                        <a:spcAft>
                          <a:spcPts val="0"/>
                        </a:spcAft>
                      </a:pPr>
                      <a:r>
                        <a:rPr lang="en-US" sz="10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Community Name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0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County</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0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Count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0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Value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0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Count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Count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Value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Count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Value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Group Rank</a:t>
                      </a:r>
                      <a:r>
                        <a:rPr lang="en-US" sz="1000" b="1" baseline="300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extLst>
                  <a:ext uri="{0D108BD9-81ED-4DB2-BD59-A6C34878D82A}">
                    <a16:rowId xmlns:a16="http://schemas.microsoft.com/office/drawing/2014/main" val="1452894122"/>
                  </a:ext>
                </a:extLst>
              </a:tr>
              <a:tr h="161211">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Ansted</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FAYETTE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$66K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$66K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3960315"/>
                  </a:ext>
                </a:extLst>
              </a:tr>
              <a:tr h="161211">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Fayette County*</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FAYETTE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1165</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$44,640K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17.0%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$4,131K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1404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$48,771K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327382622"/>
                  </a:ext>
                </a:extLst>
              </a:tr>
              <a:tr h="161211">
                <a:tc>
                  <a:txBody>
                    <a:bodyPr/>
                    <a:lstStyle/>
                    <a:p>
                      <a:pPr marL="0" marR="0">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Gauley Bridge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FAYETTE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$619K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5.6%</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$629K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3099819"/>
                  </a:ext>
                </a:extLst>
              </a:tr>
              <a:tr h="161211">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Meadow Bridge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FAYETTE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$551K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35.0%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$113K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$664K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21175090"/>
                  </a:ext>
                </a:extLst>
              </a:tr>
              <a:tr h="161211">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Montgomery**</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FAYETTE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$931K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$945K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21634606"/>
                  </a:ext>
                </a:extLst>
              </a:tr>
              <a:tr h="161211">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Mount Hope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FAYETTE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$771K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3.1%</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$787K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4216251"/>
                  </a:ext>
                </a:extLst>
              </a:tr>
              <a:tr h="161211">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Oak Hill</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FAYETTE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$2,173K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$39K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$2,212K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6191990"/>
                  </a:ext>
                </a:extLst>
              </a:tr>
              <a:tr h="161211">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Pax</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FAYETTE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$827K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$97K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$925K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8144287"/>
                  </a:ext>
                </a:extLst>
              </a:tr>
              <a:tr h="161211">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Smithers**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FAYETTE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$1,802K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$77K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$1,879K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25164664"/>
                  </a:ext>
                </a:extLst>
              </a:tr>
              <a:tr h="161211">
                <a:tc>
                  <a:txBody>
                    <a:bodyPr/>
                    <a:lstStyle/>
                    <a:p>
                      <a:pPr marL="0" marR="0">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FAYETTE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1367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$52,379K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261</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$4,499K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1628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$56,877K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456013352"/>
                  </a:ext>
                </a:extLst>
              </a:tr>
              <a:tr h="161211">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Alderson**</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GREENBRIER</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$5,786K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8.5%</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$248K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$6,034K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3992466"/>
                  </a:ext>
                </a:extLst>
              </a:tr>
              <a:tr h="161211">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Falling Springs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GREENBRIER</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$137K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33.3%</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$20K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$157K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1575753"/>
                  </a:ext>
                </a:extLst>
              </a:tr>
              <a:tr h="161211">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Greenbrier County*</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GREENBRIER</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822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$96,262K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264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24.3%</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$6,626K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1086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$102,888K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567870734"/>
                  </a:ext>
                </a:extLst>
              </a:tr>
              <a:tr h="161211">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Rainelle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GREENBRIER</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$7,621K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$579K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$8,200K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4175724"/>
                  </a:ext>
                </a:extLst>
              </a:tr>
              <a:tr h="161211">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Ronceverte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GREENBRIER</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$1,138K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$0K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$1,138K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82972404"/>
                  </a:ext>
                </a:extLst>
              </a:tr>
              <a:tr h="161211">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Rupert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GREENBRIER</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$1,974K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19.6%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$329K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56</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$2,302K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3292080"/>
                  </a:ext>
                </a:extLst>
              </a:tr>
              <a:tr h="161211">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White Sulphur Springs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GREENBRIER</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338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$15,856K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$125K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342</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$15,981K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6778227"/>
                  </a:ext>
                </a:extLst>
              </a:tr>
              <a:tr h="161211">
                <a:tc>
                  <a:txBody>
                    <a:bodyPr/>
                    <a:lstStyle/>
                    <a:p>
                      <a:pPr marL="0" marR="0">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GREENBRIER</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1572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$128,774K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$7,926K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1878</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$136,699K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57736227"/>
                  </a:ext>
                </a:extLst>
              </a:tr>
              <a:tr h="161211">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Nicholas County*</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NICHOLAS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455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$17,833K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26.6%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$2,939K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620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$20,772K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440306952"/>
                  </a:ext>
                </a:extLst>
              </a:tr>
              <a:tr h="161211">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Richwood</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NICHOLAS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$6,725K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$630K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259</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$7,356K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46429279"/>
                  </a:ext>
                </a:extLst>
              </a:tr>
              <a:tr h="161211">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Summersville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NICHOLAS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$1,423K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$55K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$1,478K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0252881"/>
                  </a:ext>
                </a:extLst>
              </a:tr>
              <a:tr h="161211">
                <a:tc>
                  <a:txBody>
                    <a:bodyPr/>
                    <a:lstStyle/>
                    <a:p>
                      <a:pPr marL="0" marR="0">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NICHOLAS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691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$25,981K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$3,624K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901</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$29,605K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1727980686"/>
                  </a:ext>
                </a:extLst>
              </a:tr>
              <a:tr h="161211">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Durbin</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POCAHONTAS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$499K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31.8%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$130K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$629K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476981"/>
                  </a:ext>
                </a:extLst>
              </a:tr>
              <a:tr h="161211">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Marlinton</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POCAHONTAS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$8,263K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$354K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266</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$8,617K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87545853"/>
                  </a:ext>
                </a:extLst>
              </a:tr>
              <a:tr h="161211">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Pocahontas County*</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POCAHONTAS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400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$21,017K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$1,504K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490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$22,521K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942311089"/>
                  </a:ext>
                </a:extLst>
              </a:tr>
              <a:tr h="161211">
                <a:tc>
                  <a:txBody>
                    <a:bodyPr/>
                    <a:lstStyle/>
                    <a:p>
                      <a:pPr marL="0" marR="0">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POCAHONTAS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659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$29,779K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$1,988K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778</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$31,767K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3012368572"/>
                  </a:ext>
                </a:extLst>
              </a:tr>
              <a:tr h="161211">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Addison</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WEBSTER</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$3,434K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$211K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106</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$3,645K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5364695"/>
                  </a:ext>
                </a:extLst>
              </a:tr>
              <a:tr h="161211">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Camden-On-Gauley</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WEBSTER</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$171K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$92K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$263K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6080898"/>
                  </a:ext>
                </a:extLst>
              </a:tr>
              <a:tr h="161211">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Cowen</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WEBSTER</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$423K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53.6%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$391K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$814K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8689427"/>
                  </a:ext>
                </a:extLst>
              </a:tr>
              <a:tr h="161211">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Webster County*</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WEBSTER</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598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$20,815K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28.5%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$4,885K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836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$25,700K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4113619050"/>
                  </a:ext>
                </a:extLst>
              </a:tr>
              <a:tr h="161211">
                <a:tc>
                  <a:txBody>
                    <a:bodyPr/>
                    <a:lstStyle/>
                    <a:p>
                      <a:pPr marL="0" marR="0">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WEBSTER</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715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$24,842K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268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27.3%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$5,580K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983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$30,422K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1807288767"/>
                  </a:ext>
                </a:extLst>
              </a:tr>
              <a:tr h="161211">
                <a:tc>
                  <a:txBody>
                    <a:bodyPr/>
                    <a:lstStyle/>
                    <a:p>
                      <a:pPr marL="0" marR="0" algn="ctr">
                        <a:lnSpc>
                          <a:spcPct val="107000"/>
                        </a:lnSpc>
                        <a:spcBef>
                          <a:spcPts val="0"/>
                        </a:spcBef>
                        <a:spcAft>
                          <a:spcPts val="0"/>
                        </a:spcAft>
                      </a:pPr>
                      <a:r>
                        <a:rPr lang="en-US" sz="1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SUMMARY</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0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5,004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r">
                        <a:lnSpc>
                          <a:spcPct val="107000"/>
                        </a:lnSpc>
                        <a:spcBef>
                          <a:spcPts val="0"/>
                        </a:spcBef>
                        <a:spcAft>
                          <a:spcPts val="0"/>
                        </a:spcAft>
                      </a:pPr>
                      <a:r>
                        <a:rPr lang="en-US" sz="1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$261,756K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1,164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19.6%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r">
                        <a:lnSpc>
                          <a:spcPct val="107000"/>
                        </a:lnSpc>
                        <a:spcBef>
                          <a:spcPts val="0"/>
                        </a:spcBef>
                        <a:spcAft>
                          <a:spcPts val="0"/>
                        </a:spcAft>
                      </a:pPr>
                      <a:r>
                        <a:rPr lang="en-US" sz="1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$23,616K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6,168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r">
                        <a:lnSpc>
                          <a:spcPct val="107000"/>
                        </a:lnSpc>
                        <a:spcBef>
                          <a:spcPts val="0"/>
                        </a:spcBef>
                        <a:spcAft>
                          <a:spcPts val="0"/>
                        </a:spcAft>
                      </a:pPr>
                      <a:r>
                        <a:rPr lang="en-US" sz="10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$285,371K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0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3192" marR="531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extLst>
                  <a:ext uri="{0D108BD9-81ED-4DB2-BD59-A6C34878D82A}">
                    <a16:rowId xmlns:a16="http://schemas.microsoft.com/office/drawing/2014/main" val="4138169447"/>
                  </a:ext>
                </a:extLst>
              </a:tr>
            </a:tbl>
          </a:graphicData>
        </a:graphic>
      </p:graphicFrame>
      <p:pic>
        <p:nvPicPr>
          <p:cNvPr id="7" name="Picture 6"/>
          <p:cNvPicPr/>
          <p:nvPr/>
        </p:nvPicPr>
        <p:blipFill rotWithShape="1">
          <a:blip r:embed="rId3">
            <a:extLst>
              <a:ext uri="{28A0092B-C50C-407E-A947-70E740481C1C}">
                <a14:useLocalDpi xmlns:a14="http://schemas.microsoft.com/office/drawing/2010/main" val="0"/>
              </a:ext>
            </a:extLst>
          </a:blip>
          <a:srcRect r="65360"/>
          <a:stretch/>
        </p:blipFill>
        <p:spPr>
          <a:xfrm>
            <a:off x="2921876" y="4825078"/>
            <a:ext cx="3300248" cy="1335692"/>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9122739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67820" y="914400"/>
            <a:ext cx="7482262" cy="5799170"/>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Top Building Dollar $ Exposure</a:t>
            </a: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74902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49944" y="1016804"/>
            <a:ext cx="7567715" cy="5804984"/>
          </a:xfrm>
          <a:prstGeom prst="rect">
            <a:avLst/>
          </a:prstGeom>
          <a:ln>
            <a:noFill/>
          </a:ln>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solidFill>
                  <a:schemeClr val="bg1"/>
                </a:solidFill>
                <a:latin typeface="Arial" panose="020B0604020202020204" pitchFamily="34" charset="0"/>
                <a:cs typeface="Arial" panose="020B0604020202020204" pitchFamily="34" charset="0"/>
              </a:rPr>
              <a:t>Residential Building Value %</a:t>
            </a:r>
            <a:endParaRPr lang="en-US" b="1" dirty="0">
              <a:solidFill>
                <a:schemeClr val="bg1"/>
              </a:solidFill>
              <a:latin typeface="Arial" panose="020B0604020202020204" pitchFamily="34" charset="0"/>
              <a:cs typeface="Arial" panose="020B0604020202020204" pitchFamily="34" charset="0"/>
            </a:endParaRPr>
          </a:p>
        </p:txBody>
      </p:sp>
      <p:sp>
        <p:nvSpPr>
          <p:cNvPr id="6" name="TextBox 5"/>
          <p:cNvSpPr txBox="1"/>
          <p:nvPr/>
        </p:nvSpPr>
        <p:spPr>
          <a:xfrm>
            <a:off x="186810" y="1070114"/>
            <a:ext cx="2801567" cy="707886"/>
          </a:xfrm>
          <a:prstGeom prst="rect">
            <a:avLst/>
          </a:prstGeom>
          <a:solidFill>
            <a:schemeClr val="accent1">
              <a:lumMod val="50000"/>
            </a:schemeClr>
          </a:solidFill>
        </p:spPr>
        <p:txBody>
          <a:bodyPr wrap="square" rtlCol="0" anchor="ctr">
            <a:spAutoFit/>
          </a:bodyPr>
          <a:lstStyle/>
          <a:p>
            <a:pPr algn="ctr"/>
            <a:r>
              <a:rPr lang="en-US" sz="2000" b="1" dirty="0" smtClean="0">
                <a:solidFill>
                  <a:schemeClr val="bg1"/>
                </a:solidFill>
              </a:rPr>
              <a:t>Building Stock Value mostly RESIDENTIAL</a:t>
            </a:r>
            <a:endParaRPr lang="en-US" sz="2000" dirty="0">
              <a:solidFill>
                <a:schemeClr val="bg1"/>
              </a:solidFill>
            </a:endParaRPr>
          </a:p>
        </p:txBody>
      </p:sp>
      <p:sp>
        <p:nvSpPr>
          <p:cNvPr id="8" name="Rectangle 7"/>
          <p:cNvSpPr/>
          <p:nvPr/>
        </p:nvSpPr>
        <p:spPr>
          <a:xfrm>
            <a:off x="186809" y="1840417"/>
            <a:ext cx="2801567" cy="1673279"/>
          </a:xfrm>
          <a:prstGeom prst="rect">
            <a:avLst/>
          </a:prstGeom>
          <a:solidFill>
            <a:schemeClr val="accent1">
              <a:lumMod val="20000"/>
              <a:lumOff val="80000"/>
            </a:schemeClr>
          </a:solidFill>
        </p:spPr>
        <p:txBody>
          <a:bodyPr wrap="square">
            <a:spAutoFit/>
          </a:bodyPr>
          <a:lstStyle/>
          <a:p>
            <a:pPr marR="0" lvl="0">
              <a:lnSpc>
                <a:spcPct val="107000"/>
              </a:lnSpc>
              <a:spcBef>
                <a:spcPts val="0"/>
              </a:spcBef>
              <a:spcAft>
                <a:spcPts val="0"/>
              </a:spcAft>
            </a:pPr>
            <a:r>
              <a:rPr lang="en-US" sz="1200" b="1" u="sng" dirty="0" smtClean="0">
                <a:latin typeface="Calibri" panose="020F0502020204030204" pitchFamily="34" charset="0"/>
                <a:ea typeface="Calibri" panose="020F0502020204030204" pitchFamily="34" charset="0"/>
                <a:cs typeface="Times New Roman" panose="02020603050405020304" pitchFamily="18" charset="0"/>
              </a:rPr>
              <a:t>Top NON-RESIDENTIAL Bldg. Value:</a:t>
            </a:r>
          </a:p>
          <a:p>
            <a:pPr marL="171450" marR="0" lvl="0" indent="-171450">
              <a:lnSpc>
                <a:spcPct val="107000"/>
              </a:lnSpc>
              <a:spcBef>
                <a:spcPts val="0"/>
              </a:spcBef>
              <a:spcAft>
                <a:spcPts val="0"/>
              </a:spcAft>
              <a:buFont typeface="Arial" panose="020B0604020202020204" pitchFamily="34" charset="0"/>
              <a:buChar char="•"/>
            </a:pPr>
            <a:r>
              <a:rPr lang="en-US" sz="1200" dirty="0" smtClean="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Marlinton ($25M)</a:t>
            </a:r>
          </a:p>
          <a:p>
            <a:pPr marL="171450" marR="0" lvl="0" indent="-171450">
              <a:lnSpc>
                <a:spcPct val="107000"/>
              </a:lnSpc>
              <a:spcBef>
                <a:spcPts val="0"/>
              </a:spcBef>
              <a:spcAft>
                <a:spcPts val="0"/>
              </a:spcAft>
              <a:buFont typeface="Arial" panose="020B0604020202020204" pitchFamily="34" charset="0"/>
              <a:buChar char="•"/>
            </a:pPr>
            <a:r>
              <a:rPr lang="en-US" sz="1200" dirty="0" smtClean="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White Sulphur Springs ($17M)</a:t>
            </a:r>
          </a:p>
          <a:p>
            <a:pPr marL="171450" marR="0" lvl="0" indent="-171450">
              <a:lnSpc>
                <a:spcPct val="107000"/>
              </a:lnSpc>
              <a:spcBef>
                <a:spcPts val="0"/>
              </a:spcBef>
              <a:spcAft>
                <a:spcPts val="0"/>
              </a:spcAft>
              <a:buFont typeface="Arial" panose="020B0604020202020204" pitchFamily="34" charset="0"/>
              <a:buChar char="•"/>
            </a:pPr>
            <a:r>
              <a:rPr lang="en-US" sz="1200" dirty="0" smtClean="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Webster Springs ($8M)</a:t>
            </a:r>
          </a:p>
          <a:p>
            <a:pPr marL="171450" marR="0" lvl="0" indent="-171450">
              <a:lnSpc>
                <a:spcPct val="107000"/>
              </a:lnSpc>
              <a:spcBef>
                <a:spcPts val="0"/>
              </a:spcBef>
              <a:spcAft>
                <a:spcPts val="0"/>
              </a:spcAft>
              <a:buFont typeface="Arial" panose="020B0604020202020204" pitchFamily="34" charset="0"/>
              <a:buChar char="•"/>
            </a:pPr>
            <a:r>
              <a:rPr lang="en-US" sz="1200" dirty="0" smtClean="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Rainelle ($7M)</a:t>
            </a:r>
          </a:p>
          <a:p>
            <a:pPr marL="171450" marR="0" lvl="0" indent="-171450">
              <a:lnSpc>
                <a:spcPct val="107000"/>
              </a:lnSpc>
              <a:spcBef>
                <a:spcPts val="0"/>
              </a:spcBef>
              <a:spcAft>
                <a:spcPts val="0"/>
              </a:spcAft>
              <a:buFont typeface="Arial" panose="020B0604020202020204" pitchFamily="34" charset="0"/>
              <a:buChar char="•"/>
            </a:pPr>
            <a:r>
              <a:rPr lang="en-US" sz="1200" dirty="0" smtClean="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Alderson ($6M)</a:t>
            </a:r>
          </a:p>
          <a:p>
            <a:pPr marL="171450" marR="0" lvl="0" indent="-171450">
              <a:lnSpc>
                <a:spcPct val="107000"/>
              </a:lnSpc>
              <a:spcBef>
                <a:spcPts val="0"/>
              </a:spcBef>
              <a:spcAft>
                <a:spcPts val="0"/>
              </a:spcAft>
              <a:buFont typeface="Arial" panose="020B0604020202020204" pitchFamily="34" charset="0"/>
              <a:buChar char="•"/>
            </a:pPr>
            <a:r>
              <a:rPr lang="en-US" sz="1200" dirty="0" smtClean="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Ronceverte($5M)</a:t>
            </a:r>
          </a:p>
          <a:p>
            <a:pPr marL="171450" marR="0" lvl="0" indent="-171450">
              <a:lnSpc>
                <a:spcPct val="107000"/>
              </a:lnSpc>
              <a:spcBef>
                <a:spcPts val="0"/>
              </a:spcBef>
              <a:spcAft>
                <a:spcPts val="0"/>
              </a:spcAft>
              <a:buFont typeface="Arial" panose="020B0604020202020204" pitchFamily="34" charset="0"/>
              <a:buChar char="•"/>
            </a:pPr>
            <a:r>
              <a:rPr lang="en-US" sz="1200" dirty="0" smtClean="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Richwood ($5M) </a:t>
            </a:r>
            <a:endParaRPr lang="en-US" sz="1200" i="1"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p:cNvSpPr txBox="1"/>
          <p:nvPr/>
        </p:nvSpPr>
        <p:spPr>
          <a:xfrm>
            <a:off x="4490281" y="5426826"/>
            <a:ext cx="529590" cy="307777"/>
          </a:xfrm>
          <a:prstGeom prst="rect">
            <a:avLst/>
          </a:prstGeom>
          <a:noFill/>
        </p:spPr>
        <p:txBody>
          <a:bodyPr wrap="square" rtlCol="0">
            <a:spAutoFit/>
          </a:bodyPr>
          <a:lstStyle/>
          <a:p>
            <a:r>
              <a:rPr lang="en-US" sz="1400" dirty="0" smtClean="0"/>
              <a:t>75%</a:t>
            </a:r>
            <a:endParaRPr lang="en-US" sz="1400" dirty="0"/>
          </a:p>
        </p:txBody>
      </p:sp>
      <p:sp>
        <p:nvSpPr>
          <p:cNvPr id="10" name="TextBox 9"/>
          <p:cNvSpPr txBox="1"/>
          <p:nvPr/>
        </p:nvSpPr>
        <p:spPr>
          <a:xfrm>
            <a:off x="4490281" y="4539096"/>
            <a:ext cx="529590" cy="307777"/>
          </a:xfrm>
          <a:prstGeom prst="rect">
            <a:avLst/>
          </a:prstGeom>
          <a:noFill/>
        </p:spPr>
        <p:txBody>
          <a:bodyPr wrap="square" rtlCol="0">
            <a:spAutoFit/>
          </a:bodyPr>
          <a:lstStyle/>
          <a:p>
            <a:r>
              <a:rPr lang="en-US" sz="1400" dirty="0" smtClean="0"/>
              <a:t>53%</a:t>
            </a:r>
            <a:endParaRPr lang="en-US" sz="1400" dirty="0"/>
          </a:p>
        </p:txBody>
      </p:sp>
      <p:sp>
        <p:nvSpPr>
          <p:cNvPr id="11" name="TextBox 10"/>
          <p:cNvSpPr txBox="1"/>
          <p:nvPr/>
        </p:nvSpPr>
        <p:spPr>
          <a:xfrm>
            <a:off x="4905571" y="4891192"/>
            <a:ext cx="529590" cy="307777"/>
          </a:xfrm>
          <a:prstGeom prst="rect">
            <a:avLst/>
          </a:prstGeom>
          <a:noFill/>
        </p:spPr>
        <p:txBody>
          <a:bodyPr wrap="square" rtlCol="0">
            <a:spAutoFit/>
          </a:bodyPr>
          <a:lstStyle/>
          <a:p>
            <a:r>
              <a:rPr lang="en-US" sz="1400" dirty="0" smtClean="0"/>
              <a:t>62%</a:t>
            </a:r>
            <a:endParaRPr lang="en-US" sz="1400" dirty="0"/>
          </a:p>
        </p:txBody>
      </p:sp>
      <p:sp>
        <p:nvSpPr>
          <p:cNvPr id="12" name="TextBox 11"/>
          <p:cNvSpPr txBox="1"/>
          <p:nvPr/>
        </p:nvSpPr>
        <p:spPr>
          <a:xfrm>
            <a:off x="3774001" y="5272937"/>
            <a:ext cx="529590" cy="307777"/>
          </a:xfrm>
          <a:prstGeom prst="rect">
            <a:avLst/>
          </a:prstGeom>
          <a:noFill/>
        </p:spPr>
        <p:txBody>
          <a:bodyPr wrap="square" rtlCol="0">
            <a:spAutoFit/>
          </a:bodyPr>
          <a:lstStyle/>
          <a:p>
            <a:r>
              <a:rPr lang="en-US" sz="1400" dirty="0" smtClean="0"/>
              <a:t>71%</a:t>
            </a:r>
            <a:endParaRPr lang="en-US" sz="1400" dirty="0"/>
          </a:p>
        </p:txBody>
      </p:sp>
      <p:sp>
        <p:nvSpPr>
          <p:cNvPr id="13" name="TextBox 12"/>
          <p:cNvSpPr txBox="1"/>
          <p:nvPr/>
        </p:nvSpPr>
        <p:spPr>
          <a:xfrm>
            <a:off x="4049698" y="4881898"/>
            <a:ext cx="529590" cy="307777"/>
          </a:xfrm>
          <a:prstGeom prst="rect">
            <a:avLst/>
          </a:prstGeom>
          <a:noFill/>
        </p:spPr>
        <p:txBody>
          <a:bodyPr wrap="square" rtlCol="0">
            <a:spAutoFit/>
          </a:bodyPr>
          <a:lstStyle/>
          <a:p>
            <a:r>
              <a:rPr lang="en-US" sz="1400" dirty="0" smtClean="0"/>
              <a:t>64%</a:t>
            </a:r>
            <a:endParaRPr lang="en-US" sz="1400" dirty="0"/>
          </a:p>
        </p:txBody>
      </p:sp>
    </p:spTree>
    <p:extLst>
      <p:ext uri="{BB962C8B-B14F-4D97-AF65-F5344CB8AC3E}">
        <p14:creationId xmlns:p14="http://schemas.microsoft.com/office/powerpoint/2010/main" val="34475375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858111" y="1033022"/>
            <a:ext cx="7459158" cy="5714620"/>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solidFill>
                  <a:schemeClr val="bg1"/>
                </a:solidFill>
                <a:latin typeface="Arial" panose="020B0604020202020204" pitchFamily="34" charset="0"/>
                <a:cs typeface="Arial" panose="020B0604020202020204" pitchFamily="34" charset="0"/>
              </a:rPr>
              <a:t>Residential Property Value %</a:t>
            </a:r>
            <a:endParaRPr lang="en-US" b="1" dirty="0">
              <a:solidFill>
                <a:schemeClr val="bg1"/>
              </a:solidFill>
              <a:latin typeface="Arial" panose="020B0604020202020204" pitchFamily="34" charset="0"/>
              <a:cs typeface="Arial" panose="020B0604020202020204" pitchFamily="34" charset="0"/>
            </a:endParaRPr>
          </a:p>
        </p:txBody>
      </p:sp>
      <p:sp>
        <p:nvSpPr>
          <p:cNvPr id="6" name="TextBox 5"/>
          <p:cNvSpPr txBox="1"/>
          <p:nvPr/>
        </p:nvSpPr>
        <p:spPr>
          <a:xfrm>
            <a:off x="232530" y="1081544"/>
            <a:ext cx="2801567" cy="707886"/>
          </a:xfrm>
          <a:prstGeom prst="rect">
            <a:avLst/>
          </a:prstGeom>
          <a:solidFill>
            <a:schemeClr val="accent1">
              <a:lumMod val="50000"/>
            </a:schemeClr>
          </a:solidFill>
        </p:spPr>
        <p:txBody>
          <a:bodyPr wrap="square" rtlCol="0" anchor="ctr">
            <a:spAutoFit/>
          </a:bodyPr>
          <a:lstStyle/>
          <a:p>
            <a:pPr algn="ctr"/>
            <a:r>
              <a:rPr lang="en-US" sz="2000" b="1" dirty="0" smtClean="0">
                <a:solidFill>
                  <a:schemeClr val="bg1"/>
                </a:solidFill>
              </a:rPr>
              <a:t>Building Stock Value mostly RESIDENTIAL</a:t>
            </a:r>
            <a:endParaRPr lang="en-US" sz="2000" dirty="0">
              <a:solidFill>
                <a:schemeClr val="bg1"/>
              </a:solidFill>
            </a:endParaRPr>
          </a:p>
        </p:txBody>
      </p:sp>
      <p:sp>
        <p:nvSpPr>
          <p:cNvPr id="8" name="Rectangle 7"/>
          <p:cNvSpPr/>
          <p:nvPr/>
        </p:nvSpPr>
        <p:spPr>
          <a:xfrm>
            <a:off x="232529" y="1851847"/>
            <a:ext cx="2801567" cy="1278042"/>
          </a:xfrm>
          <a:prstGeom prst="rect">
            <a:avLst/>
          </a:prstGeom>
          <a:solidFill>
            <a:schemeClr val="accent1">
              <a:lumMod val="20000"/>
              <a:lumOff val="80000"/>
            </a:schemeClr>
          </a:solidFill>
        </p:spPr>
        <p:txBody>
          <a:bodyPr wrap="square">
            <a:spAutoFit/>
          </a:bodyPr>
          <a:lstStyle/>
          <a:p>
            <a:pPr marR="0" lvl="0">
              <a:lnSpc>
                <a:spcPct val="107000"/>
              </a:lnSpc>
              <a:spcBef>
                <a:spcPts val="0"/>
              </a:spcBef>
              <a:spcAft>
                <a:spcPts val="0"/>
              </a:spcAft>
            </a:pPr>
            <a:r>
              <a:rPr lang="en-US" sz="1200" b="1" u="sng" dirty="0" smtClean="0">
                <a:latin typeface="Calibri" panose="020F0502020204030204" pitchFamily="34" charset="0"/>
                <a:ea typeface="Calibri" panose="020F0502020204030204" pitchFamily="34" charset="0"/>
                <a:cs typeface="Times New Roman" panose="02020603050405020304" pitchFamily="18" charset="0"/>
              </a:rPr>
              <a:t>Top NON-RESIDENTIAL Bldg. %:</a:t>
            </a:r>
          </a:p>
          <a:p>
            <a:pPr marL="171450" marR="0" lvl="0" indent="-171450">
              <a:lnSpc>
                <a:spcPct val="107000"/>
              </a:lnSpc>
              <a:spcBef>
                <a:spcPts val="0"/>
              </a:spcBef>
              <a:spcAft>
                <a:spcPts val="0"/>
              </a:spcAft>
              <a:buFont typeface="Arial" panose="020B0604020202020204" pitchFamily="34" charset="0"/>
              <a:buChar char="•"/>
            </a:pPr>
            <a:r>
              <a:rPr lang="en-US" sz="1200" dirty="0" smtClean="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Gauley Bridge (53% Non-Residential)</a:t>
            </a:r>
          </a:p>
          <a:p>
            <a:pPr marL="171450" marR="0" lvl="0" indent="-171450">
              <a:lnSpc>
                <a:spcPct val="107000"/>
              </a:lnSpc>
              <a:spcBef>
                <a:spcPts val="0"/>
              </a:spcBef>
              <a:spcAft>
                <a:spcPts val="0"/>
              </a:spcAft>
              <a:buFont typeface="Arial" panose="020B0604020202020204" pitchFamily="34" charset="0"/>
              <a:buChar char="•"/>
            </a:pPr>
            <a:r>
              <a:rPr lang="en-US" sz="1200" dirty="0" smtClean="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Ronceverte(49%)</a:t>
            </a:r>
          </a:p>
          <a:p>
            <a:pPr marL="171450" marR="0" lvl="0" indent="-171450">
              <a:lnSpc>
                <a:spcPct val="107000"/>
              </a:lnSpc>
              <a:spcBef>
                <a:spcPts val="0"/>
              </a:spcBef>
              <a:spcAft>
                <a:spcPts val="0"/>
              </a:spcAft>
              <a:buFont typeface="Arial" panose="020B0604020202020204" pitchFamily="34" charset="0"/>
              <a:buChar char="•"/>
            </a:pPr>
            <a:r>
              <a:rPr lang="en-US" sz="1200" dirty="0" smtClean="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Camden-on-Gauley (38%)</a:t>
            </a:r>
          </a:p>
          <a:p>
            <a:pPr marL="171450" marR="0" lvl="0" indent="-171450">
              <a:lnSpc>
                <a:spcPct val="107000"/>
              </a:lnSpc>
              <a:spcBef>
                <a:spcPts val="0"/>
              </a:spcBef>
              <a:spcAft>
                <a:spcPts val="0"/>
              </a:spcAft>
              <a:buFont typeface="Arial" panose="020B0604020202020204" pitchFamily="34" charset="0"/>
              <a:buChar char="•"/>
            </a:pPr>
            <a:r>
              <a:rPr lang="en-US" sz="1200" dirty="0" smtClean="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Summersville (34%)</a:t>
            </a:r>
          </a:p>
          <a:p>
            <a:pPr marL="171450" marR="0" lvl="0" indent="-171450">
              <a:lnSpc>
                <a:spcPct val="107000"/>
              </a:lnSpc>
              <a:spcBef>
                <a:spcPts val="0"/>
              </a:spcBef>
              <a:spcAft>
                <a:spcPts val="0"/>
              </a:spcAft>
              <a:buFont typeface="Arial" panose="020B0604020202020204" pitchFamily="34" charset="0"/>
              <a:buChar char="•"/>
            </a:pPr>
            <a:r>
              <a:rPr lang="en-US" sz="1200" dirty="0" smtClean="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Marlinton(25%)</a:t>
            </a:r>
          </a:p>
        </p:txBody>
      </p:sp>
      <p:sp>
        <p:nvSpPr>
          <p:cNvPr id="9" name="TextBox 8"/>
          <p:cNvSpPr txBox="1"/>
          <p:nvPr/>
        </p:nvSpPr>
        <p:spPr>
          <a:xfrm>
            <a:off x="4064777" y="5390614"/>
            <a:ext cx="529590" cy="307777"/>
          </a:xfrm>
          <a:prstGeom prst="rect">
            <a:avLst/>
          </a:prstGeom>
          <a:noFill/>
        </p:spPr>
        <p:txBody>
          <a:bodyPr wrap="square" rtlCol="0">
            <a:spAutoFit/>
          </a:bodyPr>
          <a:lstStyle/>
          <a:p>
            <a:r>
              <a:rPr lang="en-US" sz="1400" dirty="0" smtClean="0"/>
              <a:t>87%</a:t>
            </a:r>
            <a:endParaRPr lang="en-US" sz="1400" dirty="0"/>
          </a:p>
        </p:txBody>
      </p:sp>
      <p:sp>
        <p:nvSpPr>
          <p:cNvPr id="10" name="TextBox 9"/>
          <p:cNvSpPr txBox="1"/>
          <p:nvPr/>
        </p:nvSpPr>
        <p:spPr>
          <a:xfrm>
            <a:off x="4064777" y="4502884"/>
            <a:ext cx="529590" cy="307777"/>
          </a:xfrm>
          <a:prstGeom prst="rect">
            <a:avLst/>
          </a:prstGeom>
          <a:noFill/>
        </p:spPr>
        <p:txBody>
          <a:bodyPr wrap="square" rtlCol="0">
            <a:spAutoFit/>
          </a:bodyPr>
          <a:lstStyle/>
          <a:p>
            <a:r>
              <a:rPr lang="en-US" sz="1400" dirty="0" smtClean="0"/>
              <a:t>92%</a:t>
            </a:r>
            <a:endParaRPr lang="en-US" sz="1400" dirty="0"/>
          </a:p>
        </p:txBody>
      </p:sp>
      <p:sp>
        <p:nvSpPr>
          <p:cNvPr id="11" name="TextBox 10"/>
          <p:cNvSpPr txBox="1"/>
          <p:nvPr/>
        </p:nvSpPr>
        <p:spPr>
          <a:xfrm>
            <a:off x="4480067" y="4854980"/>
            <a:ext cx="529590" cy="307777"/>
          </a:xfrm>
          <a:prstGeom prst="rect">
            <a:avLst/>
          </a:prstGeom>
          <a:noFill/>
        </p:spPr>
        <p:txBody>
          <a:bodyPr wrap="square" rtlCol="0">
            <a:spAutoFit/>
          </a:bodyPr>
          <a:lstStyle/>
          <a:p>
            <a:r>
              <a:rPr lang="en-US" sz="1400" dirty="0" smtClean="0"/>
              <a:t>86%</a:t>
            </a:r>
            <a:endParaRPr lang="en-US" sz="1400" dirty="0"/>
          </a:p>
        </p:txBody>
      </p:sp>
      <p:sp>
        <p:nvSpPr>
          <p:cNvPr id="12" name="TextBox 11"/>
          <p:cNvSpPr txBox="1"/>
          <p:nvPr/>
        </p:nvSpPr>
        <p:spPr>
          <a:xfrm>
            <a:off x="3348497" y="5236725"/>
            <a:ext cx="529590" cy="307777"/>
          </a:xfrm>
          <a:prstGeom prst="rect">
            <a:avLst/>
          </a:prstGeom>
          <a:noFill/>
        </p:spPr>
        <p:txBody>
          <a:bodyPr wrap="square" rtlCol="0">
            <a:spAutoFit/>
          </a:bodyPr>
          <a:lstStyle/>
          <a:p>
            <a:r>
              <a:rPr lang="en-US" sz="1400" dirty="0" smtClean="0"/>
              <a:t>91%</a:t>
            </a:r>
            <a:endParaRPr lang="en-US" sz="1400" dirty="0"/>
          </a:p>
        </p:txBody>
      </p:sp>
      <p:sp>
        <p:nvSpPr>
          <p:cNvPr id="13" name="TextBox 12"/>
          <p:cNvSpPr txBox="1"/>
          <p:nvPr/>
        </p:nvSpPr>
        <p:spPr>
          <a:xfrm>
            <a:off x="3624194" y="4845686"/>
            <a:ext cx="529590" cy="307777"/>
          </a:xfrm>
          <a:prstGeom prst="rect">
            <a:avLst/>
          </a:prstGeom>
          <a:noFill/>
        </p:spPr>
        <p:txBody>
          <a:bodyPr wrap="square" rtlCol="0">
            <a:spAutoFit/>
          </a:bodyPr>
          <a:lstStyle/>
          <a:p>
            <a:r>
              <a:rPr lang="en-US" sz="1400" dirty="0" smtClean="0"/>
              <a:t>87%</a:t>
            </a:r>
            <a:endParaRPr lang="en-US" sz="1400" dirty="0"/>
          </a:p>
        </p:txBody>
      </p:sp>
    </p:spTree>
    <p:extLst>
      <p:ext uri="{BB962C8B-B14F-4D97-AF65-F5344CB8AC3E}">
        <p14:creationId xmlns:p14="http://schemas.microsoft.com/office/powerpoint/2010/main" val="7882121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Top Single Family Dwelling $ Exposure</a:t>
            </a:r>
            <a:endParaRPr lang="en-US"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719192" y="1026496"/>
            <a:ext cx="7438489" cy="5711454"/>
          </a:xfrm>
          <a:prstGeom prst="rect">
            <a:avLst/>
          </a:prstGeom>
          <a:ln>
            <a:solidFill>
              <a:schemeClr val="tx1"/>
            </a:solidFill>
          </a:ln>
        </p:spPr>
      </p:pic>
      <p:sp>
        <p:nvSpPr>
          <p:cNvPr id="2" name="Rectangular Callout 1"/>
          <p:cNvSpPr/>
          <p:nvPr/>
        </p:nvSpPr>
        <p:spPr>
          <a:xfrm>
            <a:off x="5867400" y="5210175"/>
            <a:ext cx="1657350" cy="1343025"/>
          </a:xfrm>
          <a:prstGeom prst="wedgeRectCallout">
            <a:avLst>
              <a:gd name="adj1" fmla="val -159339"/>
              <a:gd name="adj2" fmla="val -15612"/>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74% of million-dollar structures in State are located along Howard Creek in Greenbrier County</a:t>
            </a:r>
            <a:endParaRPr lang="en-US" sz="1400" dirty="0"/>
          </a:p>
        </p:txBody>
      </p:sp>
    </p:spTree>
    <p:extLst>
      <p:ext uri="{BB962C8B-B14F-4D97-AF65-F5344CB8AC3E}">
        <p14:creationId xmlns:p14="http://schemas.microsoft.com/office/powerpoint/2010/main" val="29459525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4D5A23-512C-4DD3-A76B-EE800DE7BC69}"/>
              </a:ext>
            </a:extLst>
          </p:cNvPr>
          <p:cNvPicPr>
            <a:picLocks noChangeAspect="1"/>
          </p:cNvPicPr>
          <p:nvPr/>
        </p:nvPicPr>
        <p:blipFill>
          <a:blip r:embed="rId3"/>
          <a:stretch>
            <a:fillRect/>
          </a:stretch>
        </p:blipFill>
        <p:spPr>
          <a:xfrm>
            <a:off x="0" y="927126"/>
            <a:ext cx="9144000" cy="5946954"/>
          </a:xfrm>
          <a:prstGeom prst="rect">
            <a:avLst/>
          </a:prstGeom>
        </p:spPr>
      </p:pic>
      <p:sp>
        <p:nvSpPr>
          <p:cNvPr id="3" name="Title 1"/>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chemeClr val="bg1"/>
                </a:solidFill>
                <a:latin typeface="Arial" panose="020B0604020202020204" pitchFamily="34" charset="0"/>
                <a:cs typeface="Arial" panose="020B0604020202020204" pitchFamily="34" charset="0"/>
              </a:rPr>
              <a:t>   </a:t>
            </a:r>
          </a:p>
          <a:p>
            <a:pPr algn="ctr"/>
            <a:r>
              <a:rPr lang="en-US" sz="4000" dirty="0" smtClean="0">
                <a:solidFill>
                  <a:srgbClr val="FFFF00"/>
                </a:solidFill>
                <a:latin typeface="Arial" panose="020B0604020202020204" pitchFamily="34" charset="0"/>
                <a:cs typeface="Arial" panose="020B0604020202020204" pitchFamily="34" charset="0"/>
              </a:rPr>
              <a:t>Building </a:t>
            </a:r>
            <a:r>
              <a:rPr lang="en-US" sz="4000" dirty="0">
                <a:solidFill>
                  <a:srgbClr val="FFFF00"/>
                </a:solidFill>
                <a:latin typeface="Arial" panose="020B0604020202020204" pitchFamily="34" charset="0"/>
                <a:cs typeface="Arial" panose="020B0604020202020204" pitchFamily="34" charset="0"/>
              </a:rPr>
              <a:t>$ Exposure </a:t>
            </a:r>
            <a:r>
              <a:rPr lang="en-US" sz="4000" dirty="0">
                <a:solidFill>
                  <a:schemeClr val="bg1"/>
                </a:solidFill>
                <a:latin typeface="Arial" panose="020B0604020202020204" pitchFamily="34" charset="0"/>
                <a:cs typeface="Arial" panose="020B0604020202020204" pitchFamily="34" charset="0"/>
              </a:rPr>
              <a:t>– Map Verification</a:t>
            </a:r>
          </a:p>
          <a:p>
            <a:pPr algn="ctr"/>
            <a:endParaRPr lang="en-US" sz="3100" dirty="0">
              <a:solidFill>
                <a:schemeClr val="bg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36AA5300-D189-451B-814F-984BC5BA6870}"/>
              </a:ext>
            </a:extLst>
          </p:cNvPr>
          <p:cNvSpPr txBox="1"/>
          <p:nvPr/>
        </p:nvSpPr>
        <p:spPr>
          <a:xfrm>
            <a:off x="3764582" y="1207789"/>
            <a:ext cx="2276824" cy="369332"/>
          </a:xfrm>
          <a:prstGeom prst="rect">
            <a:avLst/>
          </a:prstGeom>
          <a:solidFill>
            <a:schemeClr val="accent1">
              <a:lumMod val="50000"/>
            </a:schemeClr>
          </a:solidFill>
        </p:spPr>
        <p:txBody>
          <a:bodyPr wrap="square" rtlCol="0">
            <a:spAutoFit/>
          </a:bodyPr>
          <a:lstStyle/>
          <a:p>
            <a:r>
              <a:rPr lang="en-US" dirty="0">
                <a:solidFill>
                  <a:schemeClr val="bg1"/>
                </a:solidFill>
              </a:rPr>
              <a:t>White Sulphur Springs</a:t>
            </a:r>
          </a:p>
        </p:txBody>
      </p:sp>
      <p:sp>
        <p:nvSpPr>
          <p:cNvPr id="17" name="Speech Bubble: Rectangle with Corners Rounded 16">
            <a:extLst>
              <a:ext uri="{FF2B5EF4-FFF2-40B4-BE49-F238E27FC236}">
                <a16:creationId xmlns:a16="http://schemas.microsoft.com/office/drawing/2014/main" id="{8FDA8694-1663-4D59-BE35-55D1D2462F7F}"/>
              </a:ext>
            </a:extLst>
          </p:cNvPr>
          <p:cNvSpPr/>
          <p:nvPr/>
        </p:nvSpPr>
        <p:spPr>
          <a:xfrm>
            <a:off x="4370097" y="4237953"/>
            <a:ext cx="2066699" cy="369332"/>
          </a:xfrm>
          <a:prstGeom prst="wedgeRoundRectCallout">
            <a:avLst>
              <a:gd name="adj1" fmla="val -77308"/>
              <a:gd name="adj2" fmla="val 298921"/>
              <a:gd name="adj3" fmla="val 1666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Mapped-In</a:t>
            </a:r>
            <a:r>
              <a:rPr lang="en-US" sz="1200" dirty="0">
                <a:solidFill>
                  <a:schemeClr val="tx1"/>
                </a:solidFill>
              </a:rPr>
              <a:t> Draft Floodplain (Future SFHA)</a:t>
            </a:r>
          </a:p>
        </p:txBody>
      </p:sp>
      <p:pic>
        <p:nvPicPr>
          <p:cNvPr id="23" name="Picture 22">
            <a:extLst>
              <a:ext uri="{FF2B5EF4-FFF2-40B4-BE49-F238E27FC236}">
                <a16:creationId xmlns:a16="http://schemas.microsoft.com/office/drawing/2014/main" id="{BEB8E62B-E372-4339-AD97-3A1C00EC99AD}"/>
              </a:ext>
            </a:extLst>
          </p:cNvPr>
          <p:cNvPicPr>
            <a:picLocks noChangeAspect="1"/>
          </p:cNvPicPr>
          <p:nvPr/>
        </p:nvPicPr>
        <p:blipFill>
          <a:blip r:embed="rId4"/>
          <a:stretch>
            <a:fillRect/>
          </a:stretch>
        </p:blipFill>
        <p:spPr>
          <a:xfrm>
            <a:off x="122521" y="2051441"/>
            <a:ext cx="1410284" cy="2962937"/>
          </a:xfrm>
          <a:prstGeom prst="rect">
            <a:avLst/>
          </a:prstGeom>
        </p:spPr>
      </p:pic>
      <p:pic>
        <p:nvPicPr>
          <p:cNvPr id="26" name="Picture 25">
            <a:extLst>
              <a:ext uri="{FF2B5EF4-FFF2-40B4-BE49-F238E27FC236}">
                <a16:creationId xmlns:a16="http://schemas.microsoft.com/office/drawing/2014/main" id="{3885419C-8E7A-4869-9688-C06C56B6764A}"/>
              </a:ext>
            </a:extLst>
          </p:cNvPr>
          <p:cNvPicPr>
            <a:picLocks noChangeAspect="1"/>
          </p:cNvPicPr>
          <p:nvPr/>
        </p:nvPicPr>
        <p:blipFill>
          <a:blip r:embed="rId5"/>
          <a:stretch>
            <a:fillRect/>
          </a:stretch>
        </p:blipFill>
        <p:spPr>
          <a:xfrm>
            <a:off x="111520" y="5087888"/>
            <a:ext cx="1446310" cy="1633423"/>
          </a:xfrm>
          <a:prstGeom prst="rect">
            <a:avLst/>
          </a:prstGeom>
        </p:spPr>
      </p:pic>
      <p:sp>
        <p:nvSpPr>
          <p:cNvPr id="12" name="TextBox 11">
            <a:extLst>
              <a:ext uri="{FF2B5EF4-FFF2-40B4-BE49-F238E27FC236}">
                <a16:creationId xmlns:a16="http://schemas.microsoft.com/office/drawing/2014/main" id="{0A4ABBE8-9048-4125-9CE7-DB4A98F87B3E}"/>
              </a:ext>
            </a:extLst>
          </p:cNvPr>
          <p:cNvSpPr txBox="1"/>
          <p:nvPr/>
        </p:nvSpPr>
        <p:spPr>
          <a:xfrm>
            <a:off x="2978091" y="927126"/>
            <a:ext cx="5629013" cy="646331"/>
          </a:xfrm>
          <a:prstGeom prst="rect">
            <a:avLst/>
          </a:prstGeom>
          <a:solidFill>
            <a:schemeClr val="accent4"/>
          </a:solidFill>
        </p:spPr>
        <p:txBody>
          <a:bodyPr wrap="square" rtlCol="0">
            <a:spAutoFit/>
          </a:bodyPr>
          <a:lstStyle/>
          <a:p>
            <a:pPr algn="ctr"/>
            <a:r>
              <a:rPr lang="en-US" dirty="0"/>
              <a:t>Four Homes along </a:t>
            </a:r>
            <a:r>
              <a:rPr lang="en-US" i="1" dirty="0"/>
              <a:t>Howard Creek </a:t>
            </a:r>
            <a:r>
              <a:rPr lang="en-US" dirty="0"/>
              <a:t>with Total Building Value of </a:t>
            </a:r>
            <a:r>
              <a:rPr lang="en-US" b="1" dirty="0"/>
              <a:t>$8.2 million </a:t>
            </a:r>
            <a:r>
              <a:rPr lang="en-US" dirty="0"/>
              <a:t>mapped into new Draft Floodplain</a:t>
            </a:r>
          </a:p>
        </p:txBody>
      </p:sp>
      <p:sp>
        <p:nvSpPr>
          <p:cNvPr id="5" name="TextBox 4">
            <a:extLst>
              <a:ext uri="{FF2B5EF4-FFF2-40B4-BE49-F238E27FC236}">
                <a16:creationId xmlns:a16="http://schemas.microsoft.com/office/drawing/2014/main" id="{F6443410-E6BA-4C7D-ACB0-D7FE063AFAC3}"/>
              </a:ext>
            </a:extLst>
          </p:cNvPr>
          <p:cNvSpPr txBox="1"/>
          <p:nvPr/>
        </p:nvSpPr>
        <p:spPr>
          <a:xfrm>
            <a:off x="2298583" y="6598200"/>
            <a:ext cx="4848837" cy="246221"/>
          </a:xfrm>
          <a:prstGeom prst="rect">
            <a:avLst/>
          </a:prstGeom>
          <a:solidFill>
            <a:schemeClr val="tx2">
              <a:lumMod val="40000"/>
              <a:lumOff val="60000"/>
            </a:schemeClr>
          </a:solidFill>
        </p:spPr>
        <p:txBody>
          <a:bodyPr wrap="square" rtlCol="0">
            <a:spAutoFit/>
          </a:bodyPr>
          <a:lstStyle/>
          <a:p>
            <a:r>
              <a:rPr lang="en-US" sz="1000" dirty="0">
                <a:hlinkClick r:id="rId6"/>
              </a:rPr>
              <a:t>https://www.mapwv.gov/flood/map/?wkid=102100&amp;x=-8942775&amp;y=4547402&amp;l=11&amp;v=2</a:t>
            </a:r>
            <a:endParaRPr lang="en-US" sz="1100" dirty="0"/>
          </a:p>
        </p:txBody>
      </p:sp>
    </p:spTree>
    <p:extLst>
      <p:ext uri="{BB962C8B-B14F-4D97-AF65-F5344CB8AC3E}">
        <p14:creationId xmlns:p14="http://schemas.microsoft.com/office/powerpoint/2010/main" val="23946111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solidFill>
                  <a:schemeClr val="bg1"/>
                </a:solidFill>
                <a:latin typeface="Arial" panose="020B0604020202020204" pitchFamily="34" charset="0"/>
                <a:cs typeface="Arial" panose="020B0604020202020204" pitchFamily="34" charset="0"/>
              </a:rPr>
              <a:t>Building Counts &amp; Va</a:t>
            </a:r>
            <a:r>
              <a:rPr lang="en-US" b="1" dirty="0" smtClean="0">
                <a:solidFill>
                  <a:schemeClr val="bg1"/>
                </a:solidFill>
                <a:latin typeface="Arial" panose="020B0604020202020204" pitchFamily="34" charset="0"/>
                <a:cs typeface="Arial" panose="020B0604020202020204" pitchFamily="34" charset="0"/>
              </a:rPr>
              <a:t>lue ($)</a:t>
            </a:r>
            <a:endParaRPr lang="en-US" b="1" dirty="0">
              <a:solidFill>
                <a:schemeClr val="bg1"/>
              </a:solidFill>
              <a:latin typeface="Arial" panose="020B0604020202020204" pitchFamily="34" charset="0"/>
              <a:cs typeface="Arial" panose="020B0604020202020204" pitchFamily="34" charset="0"/>
            </a:endParaRPr>
          </a:p>
        </p:txBody>
      </p:sp>
      <p:sp>
        <p:nvSpPr>
          <p:cNvPr id="8" name="Rectangle 2"/>
          <p:cNvSpPr>
            <a:spLocks noChangeArrowheads="1"/>
          </p:cNvSpPr>
          <p:nvPr/>
        </p:nvSpPr>
        <p:spPr bwMode="auto">
          <a:xfrm>
            <a:off x="3828409" y="5065518"/>
            <a:ext cx="132461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Split Community</a:t>
            </a:r>
            <a:br>
              <a:rPr kumimoji="0" lang="en-US" altLang="en-US" sz="8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kumimoji="0" lang="en-US" altLang="en-US" sz="8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Source:  Region 4 Community-Level </a:t>
            </a:r>
            <a:r>
              <a:rPr kumimoji="0" lang="en-US" altLang="en-US" sz="8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hlinkClick r:id="rId3"/>
              </a:rPr>
              <a:t>Building Exposure</a:t>
            </a:r>
            <a:r>
              <a:rPr kumimoji="0" lang="en-US" altLang="en-US" sz="8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en-US" altLang="en-US" sz="8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Table</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9" name="Rectangle 8"/>
          <p:cNvSpPr/>
          <p:nvPr/>
        </p:nvSpPr>
        <p:spPr>
          <a:xfrm>
            <a:off x="5153025" y="5806324"/>
            <a:ext cx="3757322" cy="882806"/>
          </a:xfrm>
          <a:prstGeom prst="rect">
            <a:avLst/>
          </a:prstGeom>
          <a:solidFill>
            <a:schemeClr val="accent6">
              <a:lumMod val="20000"/>
              <a:lumOff val="80000"/>
            </a:schemeClr>
          </a:solidFill>
        </p:spPr>
        <p:txBody>
          <a:bodyPr wrap="square">
            <a:spAutoFit/>
          </a:bodyPr>
          <a:lstStyle/>
          <a:p>
            <a:pPr marR="0" lvl="0">
              <a:lnSpc>
                <a:spcPct val="107000"/>
              </a:lnSpc>
              <a:spcBef>
                <a:spcPts val="0"/>
              </a:spcBef>
              <a:spcAft>
                <a:spcPts val="0"/>
              </a:spcAft>
            </a:pPr>
            <a:r>
              <a:rPr lang="en-US" sz="1200" dirty="0" smtClean="0">
                <a:latin typeface="Calibri" panose="020F0502020204030204" pitchFamily="34" charset="0"/>
                <a:ea typeface="Calibri" panose="020F0502020204030204" pitchFamily="34" charset="0"/>
                <a:cs typeface="Times New Roman" panose="02020603050405020304" pitchFamily="18" charset="0"/>
              </a:rPr>
              <a:t>Highest </a:t>
            </a:r>
            <a:r>
              <a:rPr lang="en-US" sz="1200" dirty="0">
                <a:latin typeface="Calibri" panose="020F0502020204030204" pitchFamily="34" charset="0"/>
                <a:ea typeface="Calibri" panose="020F0502020204030204" pitchFamily="34" charset="0"/>
                <a:cs typeface="Times New Roman" panose="02020603050405020304" pitchFamily="18" charset="0"/>
              </a:rPr>
              <a:t>building dollar exposure in the 1% floodplain:</a:t>
            </a:r>
          </a:p>
          <a:p>
            <a:pPr marL="285750" indent="-285750">
              <a:lnSpc>
                <a:spcPct val="107000"/>
              </a:lnSpc>
              <a:buFont typeface="Courier New" panose="02070309020205020404" pitchFamily="49" charset="0"/>
              <a:buChar char="o"/>
            </a:pPr>
            <a:r>
              <a:rPr lang="en-US" sz="1200" dirty="0">
                <a:latin typeface="Calibri" panose="020F0502020204030204" pitchFamily="34" charset="0"/>
                <a:ea typeface="Calibri" panose="020F0502020204030204" pitchFamily="34" charset="0"/>
                <a:cs typeface="Times New Roman" panose="02020603050405020304" pitchFamily="18" charset="0"/>
              </a:rPr>
              <a:t>White Sulphur Springs (incorporated)</a:t>
            </a:r>
          </a:p>
          <a:p>
            <a:pPr marL="285750" indent="-285750">
              <a:lnSpc>
                <a:spcPct val="107000"/>
              </a:lnSpc>
              <a:buFont typeface="Courier New" panose="02070309020205020404" pitchFamily="49" charset="0"/>
              <a:buChar char="o"/>
            </a:pPr>
            <a:r>
              <a:rPr lang="en-US" sz="1200" dirty="0">
                <a:latin typeface="Calibri" panose="020F0502020204030204" pitchFamily="34" charset="0"/>
                <a:ea typeface="Calibri" panose="020F0502020204030204" pitchFamily="34" charset="0"/>
                <a:cs typeface="Times New Roman" panose="02020603050405020304" pitchFamily="18" charset="0"/>
              </a:rPr>
              <a:t>Greenbrier County Unincorporated (unincorporated)</a:t>
            </a:r>
          </a:p>
          <a:p>
            <a:pPr marL="285750" indent="-285750">
              <a:lnSpc>
                <a:spcPct val="107000"/>
              </a:lnSpc>
              <a:spcAft>
                <a:spcPts val="800"/>
              </a:spcAft>
              <a:buFont typeface="Courier New" panose="02070309020205020404" pitchFamily="49" charset="0"/>
              <a:buChar char="o"/>
            </a:pPr>
            <a:r>
              <a:rPr lang="en-US" sz="1200" dirty="0">
                <a:latin typeface="Calibri" panose="020F0502020204030204" pitchFamily="34" charset="0"/>
                <a:ea typeface="Calibri" panose="020F0502020204030204" pitchFamily="34" charset="0"/>
                <a:cs typeface="Times New Roman" panose="02020603050405020304" pitchFamily="18" charset="0"/>
              </a:rPr>
              <a:t>Greenbrier County (countywide)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angle 12"/>
          <p:cNvSpPr/>
          <p:nvPr/>
        </p:nvSpPr>
        <p:spPr>
          <a:xfrm>
            <a:off x="200024" y="5806324"/>
            <a:ext cx="3857625" cy="882806"/>
          </a:xfrm>
          <a:prstGeom prst="rect">
            <a:avLst/>
          </a:prstGeom>
          <a:solidFill>
            <a:schemeClr val="accent1">
              <a:lumMod val="20000"/>
              <a:lumOff val="80000"/>
            </a:schemeClr>
          </a:solidFill>
        </p:spPr>
        <p:txBody>
          <a:bodyPr wrap="square">
            <a:spAutoFit/>
          </a:bodyPr>
          <a:lstStyle/>
          <a:p>
            <a:pPr marR="0" lvl="0">
              <a:lnSpc>
                <a:spcPct val="107000"/>
              </a:lnSpc>
              <a:spcBef>
                <a:spcPts val="0"/>
              </a:spcBef>
              <a:spcAft>
                <a:spcPts val="0"/>
              </a:spcAft>
            </a:pPr>
            <a:r>
              <a:rPr lang="en-US" sz="1200" dirty="0">
                <a:latin typeface="Calibri" panose="020F0502020204030204" pitchFamily="34" charset="0"/>
                <a:ea typeface="Calibri" panose="020F0502020204030204" pitchFamily="34" charset="0"/>
                <a:cs typeface="Times New Roman" panose="02020603050405020304" pitchFamily="18" charset="0"/>
              </a:rPr>
              <a:t>Highest number of primary structures in the 1% floodplain:</a:t>
            </a:r>
          </a:p>
          <a:p>
            <a:pPr marL="285750" indent="-285750">
              <a:lnSpc>
                <a:spcPct val="107000"/>
              </a:lnSpc>
              <a:buFont typeface="Courier New" panose="02070309020205020404" pitchFamily="49" charset="0"/>
              <a:buChar char="o"/>
            </a:pPr>
            <a:r>
              <a:rPr lang="en-US" sz="1200" dirty="0">
                <a:latin typeface="Calibri" panose="020F0502020204030204" pitchFamily="34" charset="0"/>
                <a:ea typeface="Calibri" panose="020F0502020204030204" pitchFamily="34" charset="0"/>
                <a:cs typeface="Times New Roman" panose="02020603050405020304" pitchFamily="18" charset="0"/>
              </a:rPr>
              <a:t>White Sulphur Springs (incorporated)</a:t>
            </a:r>
          </a:p>
          <a:p>
            <a:pPr marL="285750" indent="-285750">
              <a:lnSpc>
                <a:spcPct val="107000"/>
              </a:lnSpc>
              <a:buFont typeface="Courier New" panose="02070309020205020404" pitchFamily="49" charset="0"/>
              <a:buChar char="o"/>
            </a:pPr>
            <a:r>
              <a:rPr lang="en-US" sz="1200" dirty="0">
                <a:latin typeface="Calibri" panose="020F0502020204030204" pitchFamily="34" charset="0"/>
                <a:ea typeface="Calibri" panose="020F0502020204030204" pitchFamily="34" charset="0"/>
                <a:cs typeface="Times New Roman" panose="02020603050405020304" pitchFamily="18" charset="0"/>
              </a:rPr>
              <a:t>Fayette County Unincorporated (unincorporated area)</a:t>
            </a:r>
          </a:p>
          <a:p>
            <a:pPr marL="285750" indent="-285750">
              <a:lnSpc>
                <a:spcPct val="107000"/>
              </a:lnSpc>
              <a:buFont typeface="Courier New" panose="02070309020205020404" pitchFamily="49" charset="0"/>
              <a:buChar char="o"/>
            </a:pPr>
            <a:r>
              <a:rPr lang="en-US" sz="1200" dirty="0">
                <a:latin typeface="Calibri" panose="020F0502020204030204" pitchFamily="34" charset="0"/>
                <a:ea typeface="Calibri" panose="020F0502020204030204" pitchFamily="34" charset="0"/>
                <a:cs typeface="Times New Roman" panose="02020603050405020304" pitchFamily="18" charset="0"/>
              </a:rPr>
              <a:t>Greenbrier County (countywide</a:t>
            </a:r>
            <a:r>
              <a:rPr lang="en-US" sz="1200" dirty="0" smtClean="0">
                <a:latin typeface="Calibri" panose="020F0502020204030204" pitchFamily="34" charset="0"/>
                <a:ea typeface="Calibri" panose="020F0502020204030204" pitchFamily="34" charset="0"/>
                <a:cs typeface="Times New Roman" panose="02020603050405020304" pitchFamily="18" charset="0"/>
              </a:rPr>
              <a:t>)</a:t>
            </a:r>
            <a:endParaRPr lang="en-US" sz="12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5" name="Picture 14"/>
          <p:cNvPicPr>
            <a:picLocks noChangeAspect="1"/>
          </p:cNvPicPr>
          <p:nvPr/>
        </p:nvPicPr>
        <p:blipFill>
          <a:blip r:embed="rId4"/>
          <a:stretch>
            <a:fillRect/>
          </a:stretch>
        </p:blipFill>
        <p:spPr>
          <a:xfrm>
            <a:off x="732536" y="948571"/>
            <a:ext cx="2792600" cy="4823581"/>
          </a:xfrm>
          <a:prstGeom prst="rect">
            <a:avLst/>
          </a:prstGeom>
        </p:spPr>
      </p:pic>
      <p:pic>
        <p:nvPicPr>
          <p:cNvPr id="16" name="Picture 15"/>
          <p:cNvPicPr>
            <a:picLocks noChangeAspect="1"/>
          </p:cNvPicPr>
          <p:nvPr/>
        </p:nvPicPr>
        <p:blipFill>
          <a:blip r:embed="rId5"/>
          <a:stretch>
            <a:fillRect/>
          </a:stretch>
        </p:blipFill>
        <p:spPr>
          <a:xfrm>
            <a:off x="5677392" y="948571"/>
            <a:ext cx="2697064" cy="4766904"/>
          </a:xfrm>
          <a:prstGeom prst="rect">
            <a:avLst/>
          </a:prstGeom>
        </p:spPr>
      </p:pic>
    </p:spTree>
    <p:extLst>
      <p:ext uri="{BB962C8B-B14F-4D97-AF65-F5344CB8AC3E}">
        <p14:creationId xmlns:p14="http://schemas.microsoft.com/office/powerpoint/2010/main" val="33222830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76301" y="1005131"/>
            <a:ext cx="7524749" cy="5739541"/>
          </a:xfrm>
          <a:prstGeom prst="rect">
            <a:avLst/>
          </a:prstGeom>
          <a:ln>
            <a:solidFill>
              <a:schemeClr val="tx1"/>
            </a:solidFill>
          </a:ln>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solidFill>
                  <a:schemeClr val="bg1"/>
                </a:solidFill>
                <a:latin typeface="Arial" panose="020B0604020202020204" pitchFamily="34" charset="0"/>
                <a:cs typeface="Arial" panose="020B0604020202020204" pitchFamily="34" charset="0"/>
              </a:rPr>
              <a:t>Mobile Hom</a:t>
            </a:r>
            <a:r>
              <a:rPr lang="en-US" b="1" dirty="0" smtClean="0">
                <a:solidFill>
                  <a:schemeClr val="bg1"/>
                </a:solidFill>
                <a:latin typeface="Arial" panose="020B0604020202020204" pitchFamily="34" charset="0"/>
                <a:cs typeface="Arial" panose="020B0604020202020204" pitchFamily="34" charset="0"/>
              </a:rPr>
              <a:t>e %</a:t>
            </a:r>
            <a:endParaRPr lang="en-US" b="1" dirty="0">
              <a:solidFill>
                <a:schemeClr val="bg1"/>
              </a:solidFill>
              <a:latin typeface="Arial" panose="020B0604020202020204" pitchFamily="34" charset="0"/>
              <a:cs typeface="Arial" panose="020B0604020202020204" pitchFamily="34" charset="0"/>
            </a:endParaRPr>
          </a:p>
        </p:txBody>
      </p:sp>
      <p:sp>
        <p:nvSpPr>
          <p:cNvPr id="6" name="Rectangle 5"/>
          <p:cNvSpPr/>
          <p:nvPr/>
        </p:nvSpPr>
        <p:spPr>
          <a:xfrm>
            <a:off x="962026" y="1138506"/>
            <a:ext cx="2524124" cy="1673279"/>
          </a:xfrm>
          <a:prstGeom prst="rect">
            <a:avLst/>
          </a:prstGeom>
          <a:solidFill>
            <a:schemeClr val="accent1">
              <a:lumMod val="20000"/>
              <a:lumOff val="80000"/>
            </a:schemeClr>
          </a:solidFill>
        </p:spPr>
        <p:txBody>
          <a:bodyPr wrap="square">
            <a:spAutoFit/>
          </a:bodyPr>
          <a:lstStyle/>
          <a:p>
            <a:pPr marR="0" lvl="0">
              <a:lnSpc>
                <a:spcPct val="107000"/>
              </a:lnSpc>
              <a:spcBef>
                <a:spcPts val="0"/>
              </a:spcBef>
              <a:spcAft>
                <a:spcPts val="0"/>
              </a:spcAft>
            </a:pPr>
            <a:r>
              <a:rPr lang="en-US" sz="1200" b="1" u="sng" dirty="0" smtClean="0">
                <a:latin typeface="Calibri" panose="020F0502020204030204" pitchFamily="34" charset="0"/>
                <a:ea typeface="Calibri" panose="020F0502020204030204" pitchFamily="34" charset="0"/>
                <a:cs typeface="Times New Roman" panose="02020603050405020304" pitchFamily="18" charset="0"/>
              </a:rPr>
              <a:t>Webster County</a:t>
            </a:r>
          </a:p>
          <a:p>
            <a:pPr marL="171450" marR="0" lvl="0" indent="-171450">
              <a:lnSpc>
                <a:spcPct val="107000"/>
              </a:lnSpc>
              <a:spcBef>
                <a:spcPts val="0"/>
              </a:spcBef>
              <a:spcAft>
                <a:spcPts val="0"/>
              </a:spcAft>
              <a:buFont typeface="Arial" panose="020B0604020202020204" pitchFamily="34" charset="0"/>
              <a:buChar char="•"/>
            </a:pPr>
            <a:r>
              <a:rPr lang="en-US" sz="1200" b="1" dirty="0" smtClean="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Cowen (54%)</a:t>
            </a:r>
          </a:p>
          <a:p>
            <a:pPr marL="171450" marR="0" lvl="0" indent="-171450">
              <a:lnSpc>
                <a:spcPct val="107000"/>
              </a:lnSpc>
              <a:spcBef>
                <a:spcPts val="0"/>
              </a:spcBef>
              <a:spcAft>
                <a:spcPts val="0"/>
              </a:spcAft>
              <a:buFont typeface="Arial" panose="020B0604020202020204" pitchFamily="34" charset="0"/>
              <a:buChar char="•"/>
            </a:pPr>
            <a:r>
              <a:rPr lang="en-US" sz="1200" b="1" dirty="0" smtClean="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Camden-On-Gauley (31%)</a:t>
            </a:r>
            <a:endParaRPr lang="en-US" sz="1200" b="1"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Font typeface="Arial" panose="020B0604020202020204" pitchFamily="34" charset="0"/>
              <a:buChar char="•"/>
            </a:pPr>
            <a:r>
              <a:rPr lang="en-US" sz="1200" b="1" dirty="0" smtClean="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Webster Unincorporated (29%)</a:t>
            </a:r>
          </a:p>
          <a:p>
            <a:pPr marR="0" lvl="0">
              <a:lnSpc>
                <a:spcPct val="107000"/>
              </a:lnSpc>
              <a:spcBef>
                <a:spcPts val="0"/>
              </a:spcBef>
              <a:spcAft>
                <a:spcPts val="0"/>
              </a:spcAft>
            </a:pPr>
            <a:endParaRPr lang="en-US" sz="1200"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r>
              <a:rPr lang="en-US" sz="1200" i="1" dirty="0" smtClean="0">
                <a:latin typeface="Calibri" panose="020F0502020204030204" pitchFamily="34" charset="0"/>
                <a:ea typeface="Calibri" panose="020F0502020204030204" pitchFamily="34" charset="0"/>
                <a:cs typeface="Times New Roman" panose="02020603050405020304" pitchFamily="18" charset="0"/>
              </a:rPr>
              <a:t>Manufactured homes are of lightweight construction and more vulnerable to flood damage</a:t>
            </a:r>
            <a:endParaRPr lang="en-US" sz="1200" i="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207342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2000" y="1048154"/>
            <a:ext cx="7417120" cy="5695545"/>
          </a:xfrm>
          <a:prstGeom prst="rect">
            <a:avLst/>
          </a:prstGeom>
          <a:solidFill>
            <a:schemeClr val="tx1"/>
          </a:solidFill>
          <a:ln>
            <a:solidFill>
              <a:schemeClr val="tx1"/>
            </a:solidFill>
          </a:ln>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solidFill>
                  <a:schemeClr val="bg1"/>
                </a:solidFill>
                <a:latin typeface="Arial" panose="020B0604020202020204" pitchFamily="34" charset="0"/>
                <a:cs typeface="Arial" panose="020B0604020202020204" pitchFamily="34" charset="0"/>
              </a:rPr>
              <a:t>Median Bldg. Year – 1% Fl</a:t>
            </a:r>
            <a:r>
              <a:rPr lang="en-US" b="1" dirty="0" smtClean="0">
                <a:solidFill>
                  <a:schemeClr val="bg1"/>
                </a:solidFill>
                <a:latin typeface="Arial" panose="020B0604020202020204" pitchFamily="34" charset="0"/>
                <a:cs typeface="Arial" panose="020B0604020202020204" pitchFamily="34" charset="0"/>
              </a:rPr>
              <a:t>oodplain</a:t>
            </a:r>
            <a:endParaRPr lang="en-US" b="1" dirty="0">
              <a:solidFill>
                <a:schemeClr val="bg1"/>
              </a:solidFill>
              <a:latin typeface="Arial" panose="020B0604020202020204" pitchFamily="34" charset="0"/>
              <a:cs typeface="Arial" panose="020B0604020202020204" pitchFamily="34" charset="0"/>
            </a:endParaRPr>
          </a:p>
        </p:txBody>
      </p:sp>
      <p:sp>
        <p:nvSpPr>
          <p:cNvPr id="9" name="Rectangle 8"/>
          <p:cNvSpPr/>
          <p:nvPr/>
        </p:nvSpPr>
        <p:spPr>
          <a:xfrm>
            <a:off x="876300" y="1167081"/>
            <a:ext cx="2324099" cy="1244893"/>
          </a:xfrm>
          <a:prstGeom prst="rect">
            <a:avLst/>
          </a:prstGeom>
          <a:solidFill>
            <a:schemeClr val="accent1">
              <a:lumMod val="20000"/>
              <a:lumOff val="80000"/>
            </a:schemeClr>
          </a:solidFill>
        </p:spPr>
        <p:txBody>
          <a:bodyPr wrap="square">
            <a:spAutoFit/>
          </a:bodyPr>
          <a:lstStyle/>
          <a:p>
            <a:pPr marR="0" lvl="0">
              <a:lnSpc>
                <a:spcPct val="107000"/>
              </a:lnSpc>
              <a:spcBef>
                <a:spcPts val="0"/>
              </a:spcBef>
              <a:spcAft>
                <a:spcPts val="0"/>
              </a:spcAft>
            </a:pPr>
            <a:r>
              <a:rPr lang="en-US" sz="1400" dirty="0" smtClean="0">
                <a:latin typeface="Calibri" panose="020F0502020204030204" pitchFamily="34" charset="0"/>
                <a:ea typeface="Calibri" panose="020F0502020204030204" pitchFamily="34" charset="0"/>
                <a:cs typeface="Times New Roman" panose="02020603050405020304" pitchFamily="18" charset="0"/>
              </a:rPr>
              <a:t>The towns of </a:t>
            </a:r>
            <a:r>
              <a:rPr lang="en-US" sz="1400" b="1" dirty="0" smtClean="0">
                <a:solidFill>
                  <a:srgbClr val="1F3864"/>
                </a:solidFill>
                <a:latin typeface="Calibri" panose="020F0502020204030204" pitchFamily="34" charset="0"/>
                <a:ea typeface="Calibri" panose="020F0502020204030204" pitchFamily="34" charset="0"/>
                <a:cs typeface="Times New Roman" panose="02020603050405020304" pitchFamily="18" charset="0"/>
              </a:rPr>
              <a:t>Mount Hope</a:t>
            </a:r>
            <a:r>
              <a:rPr lang="en-US" sz="1400" dirty="0" smtClean="0">
                <a:latin typeface="Calibri" panose="020F0502020204030204" pitchFamily="34" charset="0"/>
                <a:ea typeface="Calibri" panose="020F0502020204030204" pitchFamily="34" charset="0"/>
                <a:cs typeface="Times New Roman" panose="02020603050405020304" pitchFamily="18" charset="0"/>
              </a:rPr>
              <a:t> and </a:t>
            </a:r>
            <a:r>
              <a:rPr lang="en-US" sz="1400" b="1" dirty="0" smtClean="0">
                <a:solidFill>
                  <a:srgbClr val="1F3864"/>
                </a:solidFill>
                <a:latin typeface="Calibri" panose="020F0502020204030204" pitchFamily="34" charset="0"/>
                <a:ea typeface="Calibri" panose="020F0502020204030204" pitchFamily="34" charset="0"/>
                <a:cs typeface="Times New Roman" panose="02020603050405020304" pitchFamily="18" charset="0"/>
              </a:rPr>
              <a:t>Ronceverte </a:t>
            </a:r>
            <a:r>
              <a:rPr lang="en-US" sz="1400" dirty="0" smtClean="0">
                <a:latin typeface="Calibri" panose="020F0502020204030204" pitchFamily="34" charset="0"/>
                <a:ea typeface="Calibri" panose="020F0502020204030204" pitchFamily="34" charset="0"/>
                <a:cs typeface="Times New Roman" panose="02020603050405020304" pitchFamily="18" charset="0"/>
              </a:rPr>
              <a:t>are two of the oldest communities in the region with </a:t>
            </a:r>
            <a:r>
              <a:rPr lang="en-US" sz="1400" i="1" dirty="0" smtClean="0">
                <a:latin typeface="Calibri" panose="020F0502020204030204" pitchFamily="34" charset="0"/>
                <a:ea typeface="Calibri" panose="020F0502020204030204" pitchFamily="34" charset="0"/>
                <a:cs typeface="Times New Roman" panose="02020603050405020304" pitchFamily="18" charset="0"/>
              </a:rPr>
              <a:t>building year median values</a:t>
            </a:r>
            <a:r>
              <a:rPr lang="en-US" sz="1400" dirty="0" smtClean="0">
                <a:latin typeface="Calibri" panose="020F0502020204030204" pitchFamily="34" charset="0"/>
                <a:ea typeface="Calibri" panose="020F0502020204030204" pitchFamily="34" charset="0"/>
                <a:cs typeface="Times New Roman" panose="02020603050405020304" pitchFamily="18" charset="0"/>
              </a:rPr>
              <a:t> of 1920</a:t>
            </a: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521077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p:cNvSpPr txBox="1"/>
          <p:nvPr/>
        </p:nvSpPr>
        <p:spPr>
          <a:xfrm>
            <a:off x="85725" y="1171575"/>
            <a:ext cx="8924925" cy="3257550"/>
          </a:xfrm>
          <a:prstGeom prst="rect">
            <a:avLst/>
          </a:prstGeom>
          <a:solidFill>
            <a:srgbClr val="EDE2F6"/>
          </a:solidFill>
        </p:spPr>
        <p:txBody>
          <a:bodyPr wrap="square" rtlCol="0">
            <a:spAutoFit/>
          </a:bodyPr>
          <a:lstStyle/>
          <a:p>
            <a:endParaRPr lang="en-US" dirty="0"/>
          </a:p>
        </p:txBody>
      </p:sp>
      <p:sp>
        <p:nvSpPr>
          <p:cNvPr id="5" name="Title 1"/>
          <p:cNvSpPr txBox="1">
            <a:spLocks/>
          </p:cNvSpPr>
          <p:nvPr/>
        </p:nvSpPr>
        <p:spPr>
          <a:xfrm>
            <a:off x="0" y="1"/>
            <a:ext cx="9144000" cy="914399"/>
          </a:xfrm>
          <a:prstGeom prst="rect">
            <a:avLst/>
          </a:prstGeom>
          <a:solidFill>
            <a:srgbClr val="7030A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rgbClr val="FFFF00"/>
                </a:solidFill>
                <a:latin typeface="Arial" panose="020B0604020202020204" pitchFamily="34" charset="0"/>
                <a:cs typeface="Arial" panose="020B0604020202020204" pitchFamily="34" charset="0"/>
              </a:rPr>
              <a:t>Local Community Engagement</a:t>
            </a:r>
            <a:endParaRPr lang="en-US" dirty="0">
              <a:solidFill>
                <a:srgbClr val="FFFF00"/>
              </a:solidFill>
              <a:latin typeface="Arial" panose="020B0604020202020204" pitchFamily="34" charset="0"/>
              <a:cs typeface="Arial" panose="020B0604020202020204" pitchFamily="34" charset="0"/>
            </a:endParaRPr>
          </a:p>
        </p:txBody>
      </p:sp>
      <p:sp>
        <p:nvSpPr>
          <p:cNvPr id="11" name="Rectangle 10"/>
          <p:cNvSpPr/>
          <p:nvPr/>
        </p:nvSpPr>
        <p:spPr>
          <a:xfrm>
            <a:off x="1989137" y="1572802"/>
            <a:ext cx="2968625" cy="584775"/>
          </a:xfrm>
          <a:prstGeom prst="rect">
            <a:avLst/>
          </a:prstGeom>
          <a:solidFill>
            <a:schemeClr val="accent4">
              <a:lumMod val="20000"/>
              <a:lumOff val="80000"/>
            </a:schemeClr>
          </a:solidFill>
        </p:spPr>
        <p:txBody>
          <a:bodyPr wrap="square">
            <a:spAutoFit/>
          </a:bodyPr>
          <a:lstStyle/>
          <a:p>
            <a:pPr algn="ctr"/>
            <a:r>
              <a:rPr lang="en-US" sz="1600" b="1" dirty="0">
                <a:solidFill>
                  <a:srgbClr val="9C5700"/>
                </a:solidFill>
              </a:rPr>
              <a:t>COMMUNITY ENGAGMENT &amp; VERIFICATION</a:t>
            </a:r>
            <a:r>
              <a:rPr lang="en-US" sz="1600" dirty="0"/>
              <a:t> </a:t>
            </a:r>
          </a:p>
        </p:txBody>
      </p:sp>
      <p:sp>
        <p:nvSpPr>
          <p:cNvPr id="17" name="Arrow: Right 1">
            <a:extLst>
              <a:ext uri="{FF2B5EF4-FFF2-40B4-BE49-F238E27FC236}">
                <a16:creationId xmlns:a16="http://schemas.microsoft.com/office/drawing/2014/main" id="{8A14A6C6-2371-4BE3-8E53-1359BDCF3517}"/>
              </a:ext>
            </a:extLst>
          </p:cNvPr>
          <p:cNvSpPr/>
          <p:nvPr/>
        </p:nvSpPr>
        <p:spPr>
          <a:xfrm>
            <a:off x="1409966" y="2854869"/>
            <a:ext cx="514084" cy="443966"/>
          </a:xfrm>
          <a:prstGeom prst="rightArrow">
            <a:avLst/>
          </a:prstGeom>
          <a:solidFill>
            <a:schemeClr val="bg1">
              <a:lumMod val="9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en-US" sz="1100" dirty="0" smtClean="0"/>
              <a:t>+</a:t>
            </a:r>
            <a:endParaRPr lang="en-US" sz="1100" dirty="0"/>
          </a:p>
        </p:txBody>
      </p:sp>
      <p:graphicFrame>
        <p:nvGraphicFramePr>
          <p:cNvPr id="19" name="Table 18"/>
          <p:cNvGraphicFramePr>
            <a:graphicFrameLocks noGrp="1"/>
          </p:cNvGraphicFramePr>
          <p:nvPr>
            <p:extLst>
              <p:ext uri="{D42A27DB-BD31-4B8C-83A1-F6EECF244321}">
                <p14:modId xmlns:p14="http://schemas.microsoft.com/office/powerpoint/2010/main" val="1360719883"/>
              </p:ext>
            </p:extLst>
          </p:nvPr>
        </p:nvGraphicFramePr>
        <p:xfrm>
          <a:off x="1989137" y="2307118"/>
          <a:ext cx="3060700" cy="1637410"/>
        </p:xfrm>
        <a:graphic>
          <a:graphicData uri="http://schemas.openxmlformats.org/drawingml/2006/table">
            <a:tbl>
              <a:tblPr/>
              <a:tblGrid>
                <a:gridCol w="3060700">
                  <a:extLst>
                    <a:ext uri="{9D8B030D-6E8A-4147-A177-3AD203B41FA5}">
                      <a16:colId xmlns:a16="http://schemas.microsoft.com/office/drawing/2014/main" val="575226218"/>
                    </a:ext>
                  </a:extLst>
                </a:gridCol>
              </a:tblGrid>
              <a:tr h="285750">
                <a:tc>
                  <a:txBody>
                    <a:bodyPr/>
                    <a:lstStyle/>
                    <a:p>
                      <a:pPr algn="ctr" fontAlgn="ctr"/>
                      <a:r>
                        <a:rPr lang="en-US" sz="1400" b="0" i="0" u="none" strike="noStrike" dirty="0">
                          <a:solidFill>
                            <a:srgbClr val="9C5700"/>
                          </a:solidFill>
                          <a:effectLst/>
                          <a:latin typeface="Calibri" panose="020F0502020204030204" pitchFamily="34" charset="0"/>
                        </a:rPr>
                        <a:t>Floodplain Building Risk Inventory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9C"/>
                    </a:solidFill>
                  </a:tcPr>
                </a:tc>
                <a:extLst>
                  <a:ext uri="{0D108BD9-81ED-4DB2-BD59-A6C34878D82A}">
                    <a16:rowId xmlns:a16="http://schemas.microsoft.com/office/drawing/2014/main" val="1044134187"/>
                  </a:ext>
                </a:extLst>
              </a:tr>
              <a:tr h="266700">
                <a:tc>
                  <a:txBody>
                    <a:bodyPr/>
                    <a:lstStyle/>
                    <a:p>
                      <a:pPr algn="ctr" fontAlgn="ctr"/>
                      <a:r>
                        <a:rPr lang="en-US" sz="1400" b="0" i="0" u="none" strike="noStrike">
                          <a:solidFill>
                            <a:srgbClr val="9C5700"/>
                          </a:solidFill>
                          <a:effectLst/>
                          <a:latin typeface="Calibri" panose="020F0502020204030204" pitchFamily="34" charset="0"/>
                        </a:rPr>
                        <a:t>Essential Facilities &amp; Community Assets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9C"/>
                    </a:solidFill>
                  </a:tcPr>
                </a:tc>
                <a:extLst>
                  <a:ext uri="{0D108BD9-81ED-4DB2-BD59-A6C34878D82A}">
                    <a16:rowId xmlns:a16="http://schemas.microsoft.com/office/drawing/2014/main" val="3025056170"/>
                  </a:ext>
                </a:extLst>
              </a:tr>
              <a:tr h="338200">
                <a:tc>
                  <a:txBody>
                    <a:bodyPr/>
                    <a:lstStyle/>
                    <a:p>
                      <a:pPr algn="ctr" fontAlgn="ctr"/>
                      <a:r>
                        <a:rPr lang="en-US" sz="1400" b="0" i="0" u="none" strike="noStrike" dirty="0">
                          <a:solidFill>
                            <a:srgbClr val="9C5700"/>
                          </a:solidFill>
                          <a:effectLst/>
                          <a:latin typeface="Calibri" panose="020F0502020204030204" pitchFamily="34" charset="0"/>
                        </a:rPr>
                        <a:t>Mitigated Structures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9C"/>
                    </a:solidFill>
                  </a:tcPr>
                </a:tc>
                <a:extLst>
                  <a:ext uri="{0D108BD9-81ED-4DB2-BD59-A6C34878D82A}">
                    <a16:rowId xmlns:a16="http://schemas.microsoft.com/office/drawing/2014/main" val="2685654042"/>
                  </a:ext>
                </a:extLst>
              </a:tr>
              <a:tr h="219075">
                <a:tc>
                  <a:txBody>
                    <a:bodyPr/>
                    <a:lstStyle/>
                    <a:p>
                      <a:pPr algn="ctr" fontAlgn="ctr"/>
                      <a:r>
                        <a:rPr lang="en-US" sz="1400" b="0" i="0" u="none" strike="noStrike">
                          <a:solidFill>
                            <a:srgbClr val="9C5700"/>
                          </a:solidFill>
                          <a:effectLst/>
                          <a:latin typeface="Calibri" panose="020F0502020204030204" pitchFamily="34" charset="0"/>
                        </a:rPr>
                        <a:t>Buyout Properties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9C"/>
                    </a:solidFill>
                  </a:tcPr>
                </a:tc>
                <a:extLst>
                  <a:ext uri="{0D108BD9-81ED-4DB2-BD59-A6C34878D82A}">
                    <a16:rowId xmlns:a16="http://schemas.microsoft.com/office/drawing/2014/main" val="1382816954"/>
                  </a:ext>
                </a:extLst>
              </a:tr>
              <a:tr h="285750">
                <a:tc>
                  <a:txBody>
                    <a:bodyPr/>
                    <a:lstStyle/>
                    <a:p>
                      <a:pPr algn="ctr" fontAlgn="ctr"/>
                      <a:r>
                        <a:rPr lang="en-US" sz="1400" b="0" i="0" u="none" strike="noStrike">
                          <a:solidFill>
                            <a:srgbClr val="9C5700"/>
                          </a:solidFill>
                          <a:effectLst/>
                          <a:latin typeface="Calibri" panose="020F0502020204030204" pitchFamily="34" charset="0"/>
                        </a:rPr>
                        <a:t>Areas of Mitigation Interest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9C"/>
                    </a:solidFill>
                  </a:tcPr>
                </a:tc>
                <a:extLst>
                  <a:ext uri="{0D108BD9-81ED-4DB2-BD59-A6C34878D82A}">
                    <a16:rowId xmlns:a16="http://schemas.microsoft.com/office/drawing/2014/main" val="2563108245"/>
                  </a:ext>
                </a:extLst>
              </a:tr>
              <a:tr h="238125">
                <a:tc>
                  <a:txBody>
                    <a:bodyPr/>
                    <a:lstStyle/>
                    <a:p>
                      <a:pPr algn="ctr" fontAlgn="ctr"/>
                      <a:r>
                        <a:rPr lang="en-US" sz="1400" b="0" i="0" u="none" strike="noStrike" dirty="0">
                          <a:solidFill>
                            <a:srgbClr val="9C5700"/>
                          </a:solidFill>
                          <a:effectLst/>
                          <a:latin typeface="Calibri" panose="020F0502020204030204" pitchFamily="34" charset="0"/>
                        </a:rPr>
                        <a:t>Other Mitigation Activities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9C"/>
                    </a:solidFill>
                  </a:tcPr>
                </a:tc>
                <a:extLst>
                  <a:ext uri="{0D108BD9-81ED-4DB2-BD59-A6C34878D82A}">
                    <a16:rowId xmlns:a16="http://schemas.microsoft.com/office/drawing/2014/main" val="3391534748"/>
                  </a:ext>
                </a:extLst>
              </a:tr>
            </a:tbl>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2218293071"/>
              </p:ext>
            </p:extLst>
          </p:nvPr>
        </p:nvGraphicFramePr>
        <p:xfrm>
          <a:off x="5729287" y="2719664"/>
          <a:ext cx="1104900" cy="723900"/>
        </p:xfrm>
        <a:graphic>
          <a:graphicData uri="http://schemas.openxmlformats.org/presentationml/2006/ole">
            <mc:AlternateContent xmlns:mc="http://schemas.openxmlformats.org/markup-compatibility/2006">
              <mc:Choice xmlns:v="urn:schemas-microsoft-com:vml" Requires="v">
                <p:oleObj spid="_x0000_s6182" name="Worksheet" r:id="rId4" imgW="1104900" imgH="723954" progId="Excel.Sheet.12">
                  <p:embed/>
                </p:oleObj>
              </mc:Choice>
              <mc:Fallback>
                <p:oleObj name="Worksheet" r:id="rId4" imgW="1104900" imgH="723954" progId="Excel.Sheet.12">
                  <p:embed/>
                  <p:pic>
                    <p:nvPicPr>
                      <p:cNvPr id="0" name=""/>
                      <p:cNvPicPr/>
                      <p:nvPr/>
                    </p:nvPicPr>
                    <p:blipFill>
                      <a:blip r:embed="rId5"/>
                      <a:stretch>
                        <a:fillRect/>
                      </a:stretch>
                    </p:blipFill>
                    <p:spPr>
                      <a:xfrm>
                        <a:off x="5729287" y="2719664"/>
                        <a:ext cx="1104900" cy="723900"/>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673278726"/>
              </p:ext>
            </p:extLst>
          </p:nvPr>
        </p:nvGraphicFramePr>
        <p:xfrm>
          <a:off x="135070" y="2719664"/>
          <a:ext cx="1219200" cy="723900"/>
        </p:xfrm>
        <a:graphic>
          <a:graphicData uri="http://schemas.openxmlformats.org/presentationml/2006/ole">
            <mc:AlternateContent xmlns:mc="http://schemas.openxmlformats.org/markup-compatibility/2006">
              <mc:Choice xmlns:v="urn:schemas-microsoft-com:vml" Requires="v">
                <p:oleObj spid="_x0000_s6183" name="Worksheet" r:id="rId6" imgW="1219200" imgH="723954" progId="Excel.Sheet.12">
                  <p:embed/>
                </p:oleObj>
              </mc:Choice>
              <mc:Fallback>
                <p:oleObj name="Worksheet" r:id="rId6" imgW="1219200" imgH="723954" progId="Excel.Sheet.12">
                  <p:embed/>
                  <p:pic>
                    <p:nvPicPr>
                      <p:cNvPr id="0" name=""/>
                      <p:cNvPicPr/>
                      <p:nvPr/>
                    </p:nvPicPr>
                    <p:blipFill>
                      <a:blip r:embed="rId7"/>
                      <a:stretch>
                        <a:fillRect/>
                      </a:stretch>
                    </p:blipFill>
                    <p:spPr>
                      <a:xfrm>
                        <a:off x="135070" y="2719664"/>
                        <a:ext cx="1219200" cy="723900"/>
                      </a:xfrm>
                      <a:prstGeom prst="rect">
                        <a:avLst/>
                      </a:prstGeom>
                    </p:spPr>
                  </p:pic>
                </p:oleObj>
              </mc:Fallback>
            </mc:AlternateContent>
          </a:graphicData>
        </a:graphic>
      </p:graphicFrame>
      <p:sp>
        <p:nvSpPr>
          <p:cNvPr id="27" name="Arrow: Right 1">
            <a:extLst>
              <a:ext uri="{FF2B5EF4-FFF2-40B4-BE49-F238E27FC236}">
                <a16:creationId xmlns:a16="http://schemas.microsoft.com/office/drawing/2014/main" id="{8A14A6C6-2371-4BE3-8E53-1359BDCF3517}"/>
              </a:ext>
            </a:extLst>
          </p:cNvPr>
          <p:cNvSpPr/>
          <p:nvPr/>
        </p:nvSpPr>
        <p:spPr>
          <a:xfrm>
            <a:off x="5122995" y="2854869"/>
            <a:ext cx="514084" cy="443966"/>
          </a:xfrm>
          <a:prstGeom prst="rightArrow">
            <a:avLst/>
          </a:prstGeom>
          <a:solidFill>
            <a:schemeClr val="bg1">
              <a:lumMod val="9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28" name="Arrow: Right 1">
            <a:extLst>
              <a:ext uri="{FF2B5EF4-FFF2-40B4-BE49-F238E27FC236}">
                <a16:creationId xmlns:a16="http://schemas.microsoft.com/office/drawing/2014/main" id="{8A14A6C6-2371-4BE3-8E53-1359BDCF3517}"/>
              </a:ext>
            </a:extLst>
          </p:cNvPr>
          <p:cNvSpPr/>
          <p:nvPr/>
        </p:nvSpPr>
        <p:spPr>
          <a:xfrm>
            <a:off x="6878770" y="2854869"/>
            <a:ext cx="514084" cy="443966"/>
          </a:xfrm>
          <a:prstGeom prst="rightArrow">
            <a:avLst/>
          </a:prstGeom>
          <a:solidFill>
            <a:schemeClr val="bg1">
              <a:lumMod val="9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31" name="Rectangle 30"/>
          <p:cNvSpPr/>
          <p:nvPr/>
        </p:nvSpPr>
        <p:spPr>
          <a:xfrm>
            <a:off x="7513637" y="2627491"/>
            <a:ext cx="1401629" cy="954107"/>
          </a:xfrm>
          <a:prstGeom prst="rect">
            <a:avLst/>
          </a:prstGeom>
          <a:solidFill>
            <a:schemeClr val="bg1">
              <a:lumMod val="95000"/>
            </a:schemeClr>
          </a:solidFill>
          <a:ln>
            <a:solidFill>
              <a:schemeClr val="tx1"/>
            </a:solidFill>
          </a:ln>
        </p:spPr>
        <p:txBody>
          <a:bodyPr wrap="square">
            <a:spAutoFit/>
          </a:bodyPr>
          <a:lstStyle/>
          <a:p>
            <a:pPr algn="ctr"/>
            <a:r>
              <a:rPr lang="en-US" sz="1400" b="1" dirty="0" smtClean="0">
                <a:solidFill>
                  <a:srgbClr val="000000"/>
                </a:solidFill>
              </a:rPr>
              <a:t/>
            </a:r>
            <a:br>
              <a:rPr lang="en-US" sz="1400" b="1" dirty="0" smtClean="0">
                <a:solidFill>
                  <a:srgbClr val="000000"/>
                </a:solidFill>
              </a:rPr>
            </a:br>
            <a:r>
              <a:rPr lang="en-US" sz="1400" b="1" dirty="0" smtClean="0">
                <a:solidFill>
                  <a:srgbClr val="000000"/>
                </a:solidFill>
              </a:rPr>
              <a:t>Local </a:t>
            </a:r>
            <a:r>
              <a:rPr lang="en-US" sz="1400" b="1" dirty="0">
                <a:solidFill>
                  <a:srgbClr val="000000"/>
                </a:solidFill>
              </a:rPr>
              <a:t>Hazard Mitigation </a:t>
            </a:r>
            <a:r>
              <a:rPr lang="en-US" sz="1400" b="1" dirty="0" smtClean="0">
                <a:solidFill>
                  <a:srgbClr val="000000"/>
                </a:solidFill>
              </a:rPr>
              <a:t>Plan</a:t>
            </a:r>
          </a:p>
          <a:p>
            <a:pPr algn="ctr"/>
            <a:r>
              <a:rPr lang="en-US" sz="1400" dirty="0" smtClean="0"/>
              <a:t> </a:t>
            </a:r>
            <a:endParaRPr lang="en-US" sz="1400" dirty="0"/>
          </a:p>
        </p:txBody>
      </p:sp>
      <p:sp>
        <p:nvSpPr>
          <p:cNvPr id="32" name="Rectangle 31"/>
          <p:cNvSpPr/>
          <p:nvPr/>
        </p:nvSpPr>
        <p:spPr>
          <a:xfrm>
            <a:off x="5947253" y="4711341"/>
            <a:ext cx="2667462" cy="954107"/>
          </a:xfrm>
          <a:prstGeom prst="rect">
            <a:avLst/>
          </a:prstGeom>
          <a:solidFill>
            <a:srgbClr val="F7F7F7"/>
          </a:solidFill>
        </p:spPr>
        <p:txBody>
          <a:bodyPr wrap="square">
            <a:spAutoFit/>
          </a:bodyPr>
          <a:lstStyle/>
          <a:p>
            <a:r>
              <a:rPr lang="en-US" sz="1400" dirty="0" smtClean="0">
                <a:solidFill>
                  <a:schemeClr val="tx2">
                    <a:lumMod val="50000"/>
                  </a:schemeClr>
                </a:solidFill>
              </a:rPr>
              <a:t>Primary </a:t>
            </a:r>
            <a:r>
              <a:rPr lang="en-US" sz="1400" dirty="0">
                <a:solidFill>
                  <a:schemeClr val="tx2">
                    <a:lumMod val="50000"/>
                  </a:schemeClr>
                </a:solidFill>
              </a:rPr>
              <a:t>Objective:  Incorporating Mitigation Actions in Local Hazard Mitigation </a:t>
            </a:r>
            <a:r>
              <a:rPr lang="en-US" sz="1400" dirty="0" smtClean="0">
                <a:solidFill>
                  <a:schemeClr val="tx2">
                    <a:lumMod val="50000"/>
                  </a:schemeClr>
                </a:solidFill>
              </a:rPr>
              <a:t>Planning</a:t>
            </a:r>
          </a:p>
          <a:p>
            <a:endParaRPr lang="en-US" sz="1400" dirty="0">
              <a:solidFill>
                <a:schemeClr val="tx2">
                  <a:lumMod val="50000"/>
                </a:schemeClr>
              </a:solidFill>
            </a:endParaRPr>
          </a:p>
        </p:txBody>
      </p:sp>
      <p:sp>
        <p:nvSpPr>
          <p:cNvPr id="33" name="Rectangle 32"/>
          <p:cNvSpPr/>
          <p:nvPr/>
        </p:nvSpPr>
        <p:spPr>
          <a:xfrm>
            <a:off x="329080" y="4640307"/>
            <a:ext cx="2929687" cy="954107"/>
          </a:xfrm>
          <a:prstGeom prst="rect">
            <a:avLst/>
          </a:prstGeom>
          <a:solidFill>
            <a:srgbClr val="FFF7F7"/>
          </a:solidFill>
        </p:spPr>
        <p:txBody>
          <a:bodyPr wrap="square">
            <a:spAutoFit/>
          </a:bodyPr>
          <a:lstStyle/>
          <a:p>
            <a:r>
              <a:rPr lang="en-US" sz="1400" dirty="0">
                <a:solidFill>
                  <a:srgbClr val="1F3864"/>
                </a:solidFill>
              </a:rPr>
              <a:t>Risk Assessment Data for Community Engagement, Verification, and Identifiable Mitigation Actions incorporated into Local Hazard Plans</a:t>
            </a:r>
            <a:r>
              <a:rPr lang="en-US" sz="1400" dirty="0"/>
              <a:t> </a:t>
            </a:r>
          </a:p>
        </p:txBody>
      </p:sp>
    </p:spTree>
    <p:extLst>
      <p:ext uri="{BB962C8B-B14F-4D97-AF65-F5344CB8AC3E}">
        <p14:creationId xmlns:p14="http://schemas.microsoft.com/office/powerpoint/2010/main" val="23985691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40870" y="1009250"/>
            <a:ext cx="7262260" cy="5635458"/>
          </a:xfrm>
          <a:prstGeom prst="rect">
            <a:avLst/>
          </a:prstGeom>
          <a:ln>
            <a:solidFill>
              <a:schemeClr val="tx1"/>
            </a:solidFill>
          </a:ln>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solidFill>
                  <a:schemeClr val="bg1"/>
                </a:solidFill>
                <a:latin typeface="Arial" panose="020B0604020202020204" pitchFamily="34" charset="0"/>
                <a:cs typeface="Arial" panose="020B0604020202020204" pitchFamily="34" charset="0"/>
              </a:rPr>
              <a:t>Median Building Damage %</a:t>
            </a:r>
            <a:endParaRPr lang="en-US" b="1" dirty="0">
              <a:solidFill>
                <a:schemeClr val="bg1"/>
              </a:solidFill>
              <a:latin typeface="Arial" panose="020B0604020202020204" pitchFamily="34" charset="0"/>
              <a:cs typeface="Arial" panose="020B0604020202020204" pitchFamily="34" charset="0"/>
            </a:endParaRPr>
          </a:p>
        </p:txBody>
      </p:sp>
      <p:sp>
        <p:nvSpPr>
          <p:cNvPr id="6" name="Rectangle 5"/>
          <p:cNvSpPr/>
          <p:nvPr/>
        </p:nvSpPr>
        <p:spPr>
          <a:xfrm>
            <a:off x="1014920" y="1114025"/>
            <a:ext cx="2547430" cy="2463751"/>
          </a:xfrm>
          <a:prstGeom prst="rect">
            <a:avLst/>
          </a:prstGeom>
          <a:solidFill>
            <a:schemeClr val="accent1">
              <a:lumMod val="20000"/>
              <a:lumOff val="80000"/>
            </a:schemeClr>
          </a:solidFill>
          <a:scene3d>
            <a:camera prst="orthographicFront"/>
            <a:lightRig rig="threePt" dir="t"/>
          </a:scene3d>
          <a:sp3d>
            <a:bevelT/>
          </a:sp3d>
        </p:spPr>
        <p:txBody>
          <a:bodyPr wrap="square">
            <a:spAutoFit/>
          </a:bodyPr>
          <a:lstStyle/>
          <a:p>
            <a:pPr marR="0" lvl="0">
              <a:lnSpc>
                <a:spcPct val="107000"/>
              </a:lnSpc>
              <a:spcBef>
                <a:spcPts val="0"/>
              </a:spcBef>
              <a:spcAft>
                <a:spcPts val="0"/>
              </a:spcAft>
            </a:pPr>
            <a:r>
              <a:rPr lang="en-US" sz="1200" b="1" u="sng" dirty="0" smtClean="0">
                <a:latin typeface="Calibri" panose="020F0502020204030204" pitchFamily="34" charset="0"/>
                <a:ea typeface="Calibri" panose="020F0502020204030204" pitchFamily="34" charset="0"/>
                <a:cs typeface="Times New Roman" panose="02020603050405020304" pitchFamily="18" charset="0"/>
              </a:rPr>
              <a:t>Region 4 Communities</a:t>
            </a:r>
          </a:p>
          <a:p>
            <a:pPr marL="171450" indent="-171450">
              <a:lnSpc>
                <a:spcPct val="107000"/>
              </a:lnSpc>
              <a:buFont typeface="Arial" panose="020B0604020202020204" pitchFamily="34" charset="0"/>
              <a:buChar char="•"/>
            </a:pPr>
            <a:r>
              <a:rPr lang="en-US" sz="1200" b="1"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Camden-On-Gauley </a:t>
            </a:r>
            <a:r>
              <a:rPr lang="en-US" sz="1200" b="1" dirty="0" smtClean="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(27%)</a:t>
            </a:r>
            <a:endParaRPr lang="en-US" sz="1200" b="1"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Font typeface="Arial" panose="020B0604020202020204" pitchFamily="34" charset="0"/>
              <a:buChar char="•"/>
            </a:pPr>
            <a:r>
              <a:rPr lang="en-US" sz="1200" b="1" dirty="0" smtClean="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Nicholas Unincorporated (23%)</a:t>
            </a:r>
          </a:p>
          <a:p>
            <a:pPr marL="171450" marR="0" lvl="0" indent="-171450">
              <a:lnSpc>
                <a:spcPct val="107000"/>
              </a:lnSpc>
              <a:spcBef>
                <a:spcPts val="0"/>
              </a:spcBef>
              <a:spcAft>
                <a:spcPts val="0"/>
              </a:spcAft>
              <a:buFont typeface="Arial" panose="020B0604020202020204" pitchFamily="34" charset="0"/>
              <a:buChar char="•"/>
            </a:pPr>
            <a:r>
              <a:rPr lang="en-US" sz="1200" b="1" dirty="0" smtClean="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Summersville (22%)</a:t>
            </a:r>
          </a:p>
          <a:p>
            <a:pPr marL="171450" marR="0" lvl="0" indent="-171450">
              <a:lnSpc>
                <a:spcPct val="107000"/>
              </a:lnSpc>
              <a:spcBef>
                <a:spcPts val="0"/>
              </a:spcBef>
              <a:spcAft>
                <a:spcPts val="0"/>
              </a:spcAft>
              <a:buFont typeface="Arial" panose="020B0604020202020204" pitchFamily="34" charset="0"/>
              <a:buChar char="•"/>
            </a:pPr>
            <a:r>
              <a:rPr lang="en-US" sz="1200" b="1" dirty="0" smtClean="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Greenbrier Unincorporated (18%)</a:t>
            </a:r>
          </a:p>
          <a:p>
            <a:pPr marL="171450" marR="0" lvl="0" indent="-171450">
              <a:lnSpc>
                <a:spcPct val="107000"/>
              </a:lnSpc>
              <a:spcBef>
                <a:spcPts val="0"/>
              </a:spcBef>
              <a:spcAft>
                <a:spcPts val="0"/>
              </a:spcAft>
              <a:buFont typeface="Arial" panose="020B0604020202020204" pitchFamily="34" charset="0"/>
              <a:buChar char="•"/>
            </a:pPr>
            <a:r>
              <a:rPr lang="en-US" sz="1200" b="1" dirty="0" smtClean="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Pocahontas Unincorporated (17%)</a:t>
            </a:r>
          </a:p>
          <a:p>
            <a:pPr marL="171450" marR="0" lvl="0" indent="-171450">
              <a:lnSpc>
                <a:spcPct val="107000"/>
              </a:lnSpc>
              <a:spcBef>
                <a:spcPts val="0"/>
              </a:spcBef>
              <a:spcAft>
                <a:spcPts val="0"/>
              </a:spcAft>
              <a:buFont typeface="Arial" panose="020B0604020202020204" pitchFamily="34" charset="0"/>
              <a:buChar char="•"/>
            </a:pPr>
            <a:r>
              <a:rPr lang="en-US" sz="1200" b="1" dirty="0" err="1" smtClean="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Pax</a:t>
            </a:r>
            <a:r>
              <a:rPr lang="en-US" sz="1200" b="1" dirty="0" smtClean="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 (16%)</a:t>
            </a:r>
          </a:p>
          <a:p>
            <a:pPr marL="171450" marR="0" lvl="0" indent="-171450">
              <a:lnSpc>
                <a:spcPct val="107000"/>
              </a:lnSpc>
              <a:spcBef>
                <a:spcPts val="0"/>
              </a:spcBef>
              <a:spcAft>
                <a:spcPts val="0"/>
              </a:spcAft>
              <a:buFont typeface="Arial" panose="020B0604020202020204" pitchFamily="34" charset="0"/>
              <a:buChar char="•"/>
            </a:pPr>
            <a:r>
              <a:rPr lang="en-US" sz="1200" b="1" dirty="0" smtClean="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Marlinton (15%)</a:t>
            </a:r>
          </a:p>
          <a:p>
            <a:pPr marL="171450" marR="0" lvl="0" indent="-171450">
              <a:lnSpc>
                <a:spcPct val="107000"/>
              </a:lnSpc>
              <a:spcBef>
                <a:spcPts val="0"/>
              </a:spcBef>
              <a:spcAft>
                <a:spcPts val="0"/>
              </a:spcAft>
              <a:buFont typeface="Arial" panose="020B0604020202020204" pitchFamily="34" charset="0"/>
              <a:buChar char="•"/>
            </a:pPr>
            <a:r>
              <a:rPr lang="en-US" sz="1200" b="1" dirty="0" smtClean="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Webster Unincorporated (15%)</a:t>
            </a:r>
          </a:p>
          <a:p>
            <a:pPr marL="171450" marR="0" lvl="0" indent="-171450">
              <a:lnSpc>
                <a:spcPct val="107000"/>
              </a:lnSpc>
              <a:spcBef>
                <a:spcPts val="0"/>
              </a:spcBef>
              <a:spcAft>
                <a:spcPts val="0"/>
              </a:spcAft>
              <a:buFont typeface="Arial" panose="020B0604020202020204" pitchFamily="34" charset="0"/>
              <a:buChar char="•"/>
            </a:pPr>
            <a:r>
              <a:rPr lang="en-US" sz="1200" b="1" dirty="0" smtClean="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Alderson (14%)</a:t>
            </a:r>
          </a:p>
          <a:p>
            <a:pPr marL="171450" marR="0" lvl="0" indent="-171450">
              <a:lnSpc>
                <a:spcPct val="107000"/>
              </a:lnSpc>
              <a:spcBef>
                <a:spcPts val="0"/>
              </a:spcBef>
              <a:spcAft>
                <a:spcPts val="0"/>
              </a:spcAft>
              <a:buFont typeface="Arial" panose="020B0604020202020204" pitchFamily="34" charset="0"/>
              <a:buChar char="•"/>
            </a:pPr>
            <a:r>
              <a:rPr lang="en-US" sz="1200" b="1" dirty="0" smtClean="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Mount Hope (13%)</a:t>
            </a:r>
          </a:p>
          <a:p>
            <a:pPr marL="171450" marR="0" lvl="0" indent="-171450">
              <a:lnSpc>
                <a:spcPct val="107000"/>
              </a:lnSpc>
              <a:spcBef>
                <a:spcPts val="0"/>
              </a:spcBef>
              <a:spcAft>
                <a:spcPts val="0"/>
              </a:spcAft>
              <a:buFont typeface="Arial" panose="020B0604020202020204" pitchFamily="34" charset="0"/>
              <a:buChar char="•"/>
            </a:pPr>
            <a:endParaRPr lang="en-US" sz="1200" b="1" dirty="0" smtClean="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121455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31227" y="1212020"/>
            <a:ext cx="8739966" cy="5446962"/>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Floodplain Building-Level Risk</a:t>
            </a:r>
            <a:endParaRPr lang="en-US" dirty="0">
              <a:solidFill>
                <a:schemeClr val="bg1"/>
              </a:solidFill>
              <a:latin typeface="Arial" panose="020B0604020202020204" pitchFamily="34" charset="0"/>
              <a:cs typeface="Arial" panose="020B0604020202020204" pitchFamily="34" charset="0"/>
            </a:endParaRPr>
          </a:p>
        </p:txBody>
      </p:sp>
      <p:pic>
        <p:nvPicPr>
          <p:cNvPr id="10" name="Picture 9"/>
          <p:cNvPicPr/>
          <p:nvPr/>
        </p:nvPicPr>
        <p:blipFill>
          <a:blip r:embed="rId4"/>
          <a:stretch>
            <a:fillRect/>
          </a:stretch>
        </p:blipFill>
        <p:spPr>
          <a:xfrm>
            <a:off x="6765591" y="3058036"/>
            <a:ext cx="2049518" cy="1134682"/>
          </a:xfrm>
          <a:prstGeom prst="rect">
            <a:avLst/>
          </a:prstGeom>
          <a:ln>
            <a:solidFill>
              <a:schemeClr val="tx1"/>
            </a:solidFill>
          </a:ln>
        </p:spPr>
      </p:pic>
      <p:sp>
        <p:nvSpPr>
          <p:cNvPr id="3" name="TextBox 2"/>
          <p:cNvSpPr txBox="1"/>
          <p:nvPr/>
        </p:nvSpPr>
        <p:spPr>
          <a:xfrm>
            <a:off x="5454870" y="2175641"/>
            <a:ext cx="3478924" cy="584775"/>
          </a:xfrm>
          <a:prstGeom prst="rect">
            <a:avLst/>
          </a:prstGeom>
          <a:solidFill>
            <a:schemeClr val="bg1">
              <a:lumMod val="50000"/>
            </a:schemeClr>
          </a:solidFill>
        </p:spPr>
        <p:txBody>
          <a:bodyPr wrap="square" rtlCol="0">
            <a:spAutoFit/>
          </a:bodyPr>
          <a:lstStyle/>
          <a:p>
            <a:pPr algn="ctr"/>
            <a:r>
              <a:rPr lang="en-US" sz="1600" dirty="0" smtClean="0">
                <a:solidFill>
                  <a:schemeClr val="bg1"/>
                </a:solidFill>
              </a:rPr>
              <a:t>High-Risk Effective &amp; Advisory</a:t>
            </a:r>
          </a:p>
          <a:p>
            <a:pPr algn="ctr"/>
            <a:r>
              <a:rPr lang="en-US" sz="1600" dirty="0" smtClean="0">
                <a:solidFill>
                  <a:schemeClr val="bg1"/>
                </a:solidFill>
              </a:rPr>
              <a:t> 1%-Annual-Chance (100-Yr) Floodplains</a:t>
            </a:r>
            <a:endParaRPr lang="en-US" sz="1600" dirty="0">
              <a:solidFill>
                <a:schemeClr val="bg1"/>
              </a:solidFill>
            </a:endParaRPr>
          </a:p>
        </p:txBody>
      </p:sp>
    </p:spTree>
    <p:extLst>
      <p:ext uri="{BB962C8B-B14F-4D97-AF65-F5344CB8AC3E}">
        <p14:creationId xmlns:p14="http://schemas.microsoft.com/office/powerpoint/2010/main" val="12637124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43896" y="915099"/>
            <a:ext cx="7570839" cy="5857946"/>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Active Flood Studies</a:t>
            </a:r>
            <a:endParaRPr lang="en-US" dirty="0">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4244992" y="6248825"/>
            <a:ext cx="2433146" cy="369332"/>
          </a:xfrm>
          <a:prstGeom prst="rect">
            <a:avLst/>
          </a:prstGeom>
        </p:spPr>
        <p:txBody>
          <a:bodyPr wrap="square">
            <a:spAutoFit/>
          </a:bodyPr>
          <a:lstStyle/>
          <a:p>
            <a:r>
              <a:rPr lang="en-US" dirty="0">
                <a:solidFill>
                  <a:srgbClr val="1F497D"/>
                </a:solidFill>
                <a:latin typeface="Calibri" panose="020F0502020204030204" pitchFamily="34" charset="0"/>
                <a:ea typeface="Calibri" panose="020F0502020204030204" pitchFamily="34" charset="0"/>
              </a:rPr>
              <a:t> </a:t>
            </a:r>
            <a:r>
              <a:rPr lang="en-US" sz="1000" u="sng" dirty="0" smtClean="0">
                <a:solidFill>
                  <a:srgbClr val="0563C1"/>
                </a:solidFill>
                <a:latin typeface="Calibri" panose="020F0502020204030204" pitchFamily="34" charset="0"/>
                <a:ea typeface="Calibri" panose="020F0502020204030204" pitchFamily="34" charset="0"/>
                <a:hlinkClick r:id="rId4"/>
              </a:rPr>
              <a:t>Flood Study Project Status Map PDF</a:t>
            </a:r>
            <a:endParaRPr lang="en-US" dirty="0"/>
          </a:p>
        </p:txBody>
      </p:sp>
    </p:spTree>
    <p:extLst>
      <p:ext uri="{BB962C8B-B14F-4D97-AF65-F5344CB8AC3E}">
        <p14:creationId xmlns:p14="http://schemas.microsoft.com/office/powerpoint/2010/main" val="11243126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A Zone 1% Depth Grids</a:t>
            </a:r>
            <a:endParaRPr lang="en-US"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716811" y="962025"/>
            <a:ext cx="7515296" cy="5791199"/>
          </a:xfrm>
          <a:prstGeom prst="rect">
            <a:avLst/>
          </a:prstGeom>
        </p:spPr>
      </p:pic>
      <p:sp>
        <p:nvSpPr>
          <p:cNvPr id="8" name="TextBox 7"/>
          <p:cNvSpPr txBox="1"/>
          <p:nvPr/>
        </p:nvSpPr>
        <p:spPr>
          <a:xfrm>
            <a:off x="1145436" y="1351373"/>
            <a:ext cx="1561672" cy="3785652"/>
          </a:xfrm>
          <a:prstGeom prst="rect">
            <a:avLst/>
          </a:prstGeom>
          <a:solidFill>
            <a:schemeClr val="accent1">
              <a:lumMod val="20000"/>
              <a:lumOff val="80000"/>
            </a:schemeClr>
          </a:solidFill>
          <a:scene3d>
            <a:camera prst="orthographicFront"/>
            <a:lightRig rig="threePt" dir="t"/>
          </a:scene3d>
          <a:sp3d>
            <a:bevelT/>
          </a:sp3d>
        </p:spPr>
        <p:txBody>
          <a:bodyPr wrap="square" rtlCol="0">
            <a:spAutoFit/>
          </a:bodyPr>
          <a:lstStyle/>
          <a:p>
            <a:r>
              <a:rPr lang="en-US" sz="1600" dirty="0" smtClean="0"/>
              <a:t>No Model-Backed Base Flood </a:t>
            </a:r>
            <a:r>
              <a:rPr lang="en-US" sz="1600" b="1" dirty="0" smtClean="0">
                <a:solidFill>
                  <a:schemeClr val="accent1">
                    <a:lumMod val="50000"/>
                  </a:schemeClr>
                </a:solidFill>
              </a:rPr>
              <a:t>Depth Grids</a:t>
            </a:r>
            <a:r>
              <a:rPr lang="en-US" sz="1600" dirty="0" smtClean="0"/>
              <a:t> exist for Nicholas, Pocahontas, and Webster Counties</a:t>
            </a:r>
          </a:p>
          <a:p>
            <a:endParaRPr lang="en-US" sz="1600" dirty="0"/>
          </a:p>
          <a:p>
            <a:r>
              <a:rPr lang="en-US" sz="1600" dirty="0" smtClean="0"/>
              <a:t>Less accurate Hazus depth grid is utilized for Building Damage Loss Estimates</a:t>
            </a:r>
            <a:endParaRPr lang="en-US" sz="1600" dirty="0" smtClean="0"/>
          </a:p>
        </p:txBody>
      </p:sp>
      <p:sp>
        <p:nvSpPr>
          <p:cNvPr id="4" name="Rectangle 3"/>
          <p:cNvSpPr/>
          <p:nvPr/>
        </p:nvSpPr>
        <p:spPr>
          <a:xfrm>
            <a:off x="5562600" y="6030010"/>
            <a:ext cx="1800225" cy="307777"/>
          </a:xfrm>
          <a:prstGeom prst="rect">
            <a:avLst/>
          </a:prstGeom>
        </p:spPr>
        <p:txBody>
          <a:bodyPr wrap="square">
            <a:spAutoFit/>
          </a:bodyPr>
          <a:lstStyle/>
          <a:p>
            <a:r>
              <a:rPr lang="en-US" sz="1400" u="sng" dirty="0" smtClean="0">
                <a:solidFill>
                  <a:srgbClr val="0000FF"/>
                </a:solidFill>
                <a:latin typeface="Calibri" panose="020F0502020204030204" pitchFamily="34" charset="0"/>
                <a:ea typeface="Calibri" panose="020F0502020204030204" pitchFamily="34" charset="0"/>
                <a:hlinkClick r:id="rId4"/>
              </a:rPr>
              <a:t>AFH Status Graphic</a:t>
            </a:r>
            <a:endParaRPr lang="en-US" sz="1400" dirty="0"/>
          </a:p>
        </p:txBody>
      </p:sp>
      <p:sp>
        <p:nvSpPr>
          <p:cNvPr id="6" name="TextBox 5"/>
          <p:cNvSpPr txBox="1"/>
          <p:nvPr/>
        </p:nvSpPr>
        <p:spPr>
          <a:xfrm>
            <a:off x="5562600" y="6253058"/>
            <a:ext cx="1445363" cy="338554"/>
          </a:xfrm>
          <a:prstGeom prst="rect">
            <a:avLst/>
          </a:prstGeom>
          <a:noFill/>
        </p:spPr>
        <p:txBody>
          <a:bodyPr wrap="square" rtlCol="0">
            <a:spAutoFit/>
          </a:bodyPr>
          <a:lstStyle/>
          <a:p>
            <a:r>
              <a:rPr lang="en-US" sz="1600" dirty="0" smtClean="0">
                <a:hlinkClick r:id="rId5"/>
              </a:rPr>
              <a:t>More Info</a:t>
            </a:r>
            <a:endParaRPr lang="en-US" sz="1600" dirty="0"/>
          </a:p>
        </p:txBody>
      </p:sp>
    </p:spTree>
    <p:extLst>
      <p:ext uri="{BB962C8B-B14F-4D97-AF65-F5344CB8AC3E}">
        <p14:creationId xmlns:p14="http://schemas.microsoft.com/office/powerpoint/2010/main" val="17794180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Future Building Map Conditions</a:t>
            </a:r>
            <a:endParaRPr lang="en-US" dirty="0">
              <a:solidFill>
                <a:schemeClr val="bg1"/>
              </a:solidFill>
              <a:latin typeface="Arial" panose="020B0604020202020204" pitchFamily="34" charset="0"/>
              <a:cs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209175830"/>
              </p:ext>
            </p:extLst>
          </p:nvPr>
        </p:nvGraphicFramePr>
        <p:xfrm>
          <a:off x="351111" y="1266061"/>
          <a:ext cx="8441777" cy="4954525"/>
        </p:xfrm>
        <a:graphic>
          <a:graphicData uri="http://schemas.openxmlformats.org/drawingml/2006/table">
            <a:tbl>
              <a:tblPr/>
              <a:tblGrid>
                <a:gridCol w="1937123">
                  <a:extLst>
                    <a:ext uri="{9D8B030D-6E8A-4147-A177-3AD203B41FA5}">
                      <a16:colId xmlns:a16="http://schemas.microsoft.com/office/drawing/2014/main" val="3672368096"/>
                    </a:ext>
                  </a:extLst>
                </a:gridCol>
                <a:gridCol w="6504654">
                  <a:extLst>
                    <a:ext uri="{9D8B030D-6E8A-4147-A177-3AD203B41FA5}">
                      <a16:colId xmlns:a16="http://schemas.microsoft.com/office/drawing/2014/main" val="1628038367"/>
                    </a:ext>
                  </a:extLst>
                </a:gridCol>
              </a:tblGrid>
              <a:tr h="377957">
                <a:tc>
                  <a:txBody>
                    <a:bodyPr/>
                    <a:lstStyle/>
                    <a:p>
                      <a:pPr algn="ctr" fontAlgn="ctr"/>
                      <a:r>
                        <a:rPr lang="en-US" sz="1400" b="1" i="0" u="none" strike="noStrike" dirty="0">
                          <a:solidFill>
                            <a:srgbClr val="000000"/>
                          </a:solidFill>
                          <a:effectLst/>
                          <a:latin typeface="Calibri" panose="020F0502020204030204" pitchFamily="34" charset="0"/>
                        </a:rPr>
                        <a:t>SFHA AND FUTURE MAP CONDITIONS</a:t>
                      </a:r>
                    </a:p>
                  </a:txBody>
                  <a:tcPr marL="9449" marR="9449" marT="944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US" sz="1400" b="0" i="0" u="none" strike="noStrike" dirty="0">
                          <a:solidFill>
                            <a:srgbClr val="000000"/>
                          </a:solidFill>
                          <a:effectLst/>
                          <a:latin typeface="Calibri" panose="020F0502020204030204" pitchFamily="34" charset="0"/>
                        </a:rPr>
                        <a:t>Select counties have non-regulatory, advisory flood zones (orange zones on WV Flood Tool) that indicate future map conditions of the Special Flood Hazard Area (SFHA).</a:t>
                      </a:r>
                    </a:p>
                  </a:txBody>
                  <a:tcPr marL="9449" marR="9449" marT="944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4083288448"/>
                  </a:ext>
                </a:extLst>
              </a:tr>
              <a:tr h="604731">
                <a:tc>
                  <a:txBody>
                    <a:bodyPr/>
                    <a:lstStyle/>
                    <a:p>
                      <a:pPr algn="ctr" fontAlgn="ctr"/>
                      <a:r>
                        <a:rPr lang="en-US" sz="1400" b="1" i="0" u="none" strike="noStrike">
                          <a:solidFill>
                            <a:srgbClr val="000000"/>
                          </a:solidFill>
                          <a:effectLst/>
                          <a:latin typeface="Calibri" panose="020F0502020204030204" pitchFamily="34" charset="0"/>
                        </a:rPr>
                        <a:t>Floodway</a:t>
                      </a:r>
                    </a:p>
                  </a:txBody>
                  <a:tcPr marL="9449" marR="9449" marT="944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FF"/>
                    </a:solidFill>
                  </a:tcPr>
                </a:tc>
                <a:tc>
                  <a:txBody>
                    <a:bodyPr/>
                    <a:lstStyle/>
                    <a:p>
                      <a:pPr algn="l" fontAlgn="t"/>
                      <a:r>
                        <a:rPr lang="en-US" sz="1400" b="1" i="0" u="none" strike="noStrike" dirty="0">
                          <a:solidFill>
                            <a:srgbClr val="000000"/>
                          </a:solidFill>
                          <a:effectLst/>
                          <a:latin typeface="Calibri" panose="020F0502020204030204" pitchFamily="34" charset="0"/>
                        </a:rPr>
                        <a:t>Floodways</a:t>
                      </a:r>
                      <a:r>
                        <a:rPr lang="en-US" sz="1400" b="0" i="0" u="none" strike="noStrike" dirty="0">
                          <a:solidFill>
                            <a:srgbClr val="000000"/>
                          </a:solidFill>
                          <a:effectLst/>
                          <a:latin typeface="Calibri" panose="020F0502020204030204" pitchFamily="34" charset="0"/>
                        </a:rPr>
                        <a:t> cans be dangerous because water may flow very fast.  Development is not allowed unless there is "no rise" in flood elevations, floodway elevations, and floodway widths are certified.  Structures in floodways may require special consideration for mitigation measures.</a:t>
                      </a:r>
                    </a:p>
                  </a:txBody>
                  <a:tcPr marL="9449" marR="9449" marT="9449"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0634358"/>
                  </a:ext>
                </a:extLst>
              </a:tr>
              <a:tr h="585833">
                <a:tc>
                  <a:txBody>
                    <a:bodyPr/>
                    <a:lstStyle/>
                    <a:p>
                      <a:pPr algn="ctr" fontAlgn="ctr"/>
                      <a:r>
                        <a:rPr lang="en-US" sz="1400" b="1" i="0" u="none" strike="noStrike">
                          <a:solidFill>
                            <a:srgbClr val="000000"/>
                          </a:solidFill>
                          <a:effectLst/>
                          <a:latin typeface="Calibri" panose="020F0502020204030204" pitchFamily="34" charset="0"/>
                        </a:rPr>
                        <a:t>No Change SFHA</a:t>
                      </a:r>
                    </a:p>
                  </a:txBody>
                  <a:tcPr marL="9449" marR="9449" marT="944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t"/>
                      <a:r>
                        <a:rPr lang="en-US" sz="1400" b="1" i="0" u="none" strike="noStrike" dirty="0">
                          <a:solidFill>
                            <a:srgbClr val="000000"/>
                          </a:solidFill>
                          <a:effectLst/>
                          <a:latin typeface="Calibri" panose="020F0502020204030204" pitchFamily="34" charset="0"/>
                        </a:rPr>
                        <a:t>No Change in SFHA</a:t>
                      </a:r>
                      <a:r>
                        <a:rPr lang="en-US" sz="1400" b="0" i="0" u="none" strike="noStrike" dirty="0">
                          <a:solidFill>
                            <a:srgbClr val="000000"/>
                          </a:solidFill>
                          <a:effectLst/>
                          <a:latin typeface="Calibri" panose="020F0502020204030204" pitchFamily="34" charset="0"/>
                        </a:rPr>
                        <a:t> designation where High-Risk Effective and Advisory Floodplains overlap.  When future map restudies are completed and new FIRMs become effective, it is predicted that structures with this designation are neither "mapped in" nor "mapped out" of the SFHA. </a:t>
                      </a:r>
                    </a:p>
                  </a:txBody>
                  <a:tcPr marL="9449" marR="9449" marT="9449"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8084723"/>
                  </a:ext>
                </a:extLst>
              </a:tr>
              <a:tr h="1007255">
                <a:tc>
                  <a:txBody>
                    <a:bodyPr/>
                    <a:lstStyle/>
                    <a:p>
                      <a:pPr algn="ctr" fontAlgn="ctr"/>
                      <a:r>
                        <a:rPr lang="en-US" sz="1400" b="1" i="0" u="none" strike="noStrike" dirty="0">
                          <a:solidFill>
                            <a:srgbClr val="000000"/>
                          </a:solidFill>
                          <a:effectLst/>
                          <a:latin typeface="Calibri" panose="020F0502020204030204" pitchFamily="34" charset="0"/>
                        </a:rPr>
                        <a:t>Mapped In SFHA</a:t>
                      </a:r>
                    </a:p>
                  </a:txBody>
                  <a:tcPr marL="9449" marR="9449" marT="944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t"/>
                      <a:r>
                        <a:rPr lang="en-US" sz="1400" b="0" i="0" u="none" strike="noStrike" dirty="0">
                          <a:solidFill>
                            <a:srgbClr val="000000"/>
                          </a:solidFill>
                          <a:effectLst/>
                          <a:latin typeface="Calibri" panose="020F0502020204030204" pitchFamily="34" charset="0"/>
                        </a:rPr>
                        <a:t>Structures potentially </a:t>
                      </a:r>
                      <a:r>
                        <a:rPr lang="en-US" sz="1400" b="1" i="0" u="none" strike="noStrike" dirty="0">
                          <a:solidFill>
                            <a:srgbClr val="000000"/>
                          </a:solidFill>
                          <a:effectLst/>
                          <a:latin typeface="Calibri" panose="020F0502020204030204" pitchFamily="34" charset="0"/>
                        </a:rPr>
                        <a:t>"mapped-in" the SFHA</a:t>
                      </a:r>
                      <a:r>
                        <a:rPr lang="en-US" sz="1400" b="0" i="0" u="none" strike="noStrike" dirty="0">
                          <a:solidFill>
                            <a:srgbClr val="000000"/>
                          </a:solidFill>
                          <a:effectLst/>
                          <a:latin typeface="Calibri" panose="020F0502020204030204" pitchFamily="34" charset="0"/>
                        </a:rPr>
                        <a:t> according to mapped High-Risk Advisory Floodplains based on more accurate topography and model-backed A Zones.  The "mapped-in" structures most likely will be included in the SFHA when future FEMA Restudies are done and new FIRMS become effective.  Communities should review all "mapped-in" structures.  Homeowners are at higher risk to flooding and should be contacted about Flood Insurance Preferred Risk Policies and other potential mitigation measures.</a:t>
                      </a:r>
                    </a:p>
                  </a:txBody>
                  <a:tcPr marL="9449" marR="9449" marT="9449"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9171703"/>
                  </a:ext>
                </a:extLst>
              </a:tr>
              <a:tr h="840954">
                <a:tc>
                  <a:txBody>
                    <a:bodyPr/>
                    <a:lstStyle/>
                    <a:p>
                      <a:pPr algn="ctr" fontAlgn="ctr"/>
                      <a:r>
                        <a:rPr lang="en-US" sz="1400" b="1" i="0" u="none" strike="noStrike" dirty="0">
                          <a:solidFill>
                            <a:srgbClr val="000000"/>
                          </a:solidFill>
                          <a:effectLst/>
                          <a:latin typeface="Calibri" panose="020F0502020204030204" pitchFamily="34" charset="0"/>
                        </a:rPr>
                        <a:t>Mapped Out SFHA</a:t>
                      </a:r>
                    </a:p>
                  </a:txBody>
                  <a:tcPr marL="9449" marR="9449" marT="944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fontAlgn="t"/>
                      <a:r>
                        <a:rPr lang="en-US" sz="1400" b="0" i="0" u="none" strike="noStrike" dirty="0">
                          <a:solidFill>
                            <a:srgbClr val="000000"/>
                          </a:solidFill>
                          <a:effectLst/>
                          <a:latin typeface="Calibri" panose="020F0502020204030204" pitchFamily="34" charset="0"/>
                        </a:rPr>
                        <a:t>Structures potentially </a:t>
                      </a:r>
                      <a:r>
                        <a:rPr lang="en-US" sz="1400" b="1" i="0" u="none" strike="noStrike" dirty="0">
                          <a:solidFill>
                            <a:srgbClr val="000000"/>
                          </a:solidFill>
                          <a:effectLst/>
                          <a:latin typeface="Calibri" panose="020F0502020204030204" pitchFamily="34" charset="0"/>
                        </a:rPr>
                        <a:t>"mapped-out" the SFHA</a:t>
                      </a:r>
                      <a:r>
                        <a:rPr lang="en-US" sz="1400" b="0" i="0" u="none" strike="noStrike" dirty="0">
                          <a:solidFill>
                            <a:srgbClr val="000000"/>
                          </a:solidFill>
                          <a:effectLst/>
                          <a:latin typeface="Calibri" panose="020F0502020204030204" pitchFamily="34" charset="0"/>
                        </a:rPr>
                        <a:t> according to mapped Advisory Floodplains and most likely will NOT be included in the SFHA when the new FIRMs become effective from future Restudies.  Communities should review all "mapped-out" structures for LiDAR LOMAs.  Although these structures may be mapped to a lesser flood risk designation, property owners should be encouraged to purchase Flood Insurance Preferred Risk Policies at lower premiums</a:t>
                      </a:r>
                      <a:r>
                        <a:rPr lang="en-US" sz="1400" b="0" i="0" u="none" strike="noStrike" dirty="0" smtClean="0">
                          <a:solidFill>
                            <a:srgbClr val="000000"/>
                          </a:solidFill>
                          <a:effectLst/>
                          <a:latin typeface="Calibri" panose="020F0502020204030204" pitchFamily="34" charset="0"/>
                        </a:rPr>
                        <a:t>.  </a:t>
                      </a:r>
                      <a:r>
                        <a:rPr lang="en-US" sz="1400" b="0" i="0" u="none" strike="noStrike" dirty="0" smtClean="0">
                          <a:solidFill>
                            <a:srgbClr val="000000"/>
                          </a:solidFill>
                          <a:effectLst/>
                          <a:latin typeface="Calibri" panose="020F0502020204030204" pitchFamily="34" charset="0"/>
                          <a:hlinkClick r:id="rId3"/>
                        </a:rPr>
                        <a:t>Morgan</a:t>
                      </a:r>
                      <a:r>
                        <a:rPr lang="en-US" sz="1400" b="0" i="0" u="none" strike="noStrike" baseline="0" dirty="0" smtClean="0">
                          <a:solidFill>
                            <a:srgbClr val="000000"/>
                          </a:solidFill>
                          <a:effectLst/>
                          <a:latin typeface="Calibri" panose="020F0502020204030204" pitchFamily="34" charset="0"/>
                          <a:hlinkClick r:id="rId3"/>
                        </a:rPr>
                        <a:t> County example  </a:t>
                      </a:r>
                      <a:r>
                        <a:rPr lang="en-US" sz="1400" b="0" i="0" u="none" strike="noStrike" baseline="0" dirty="0" smtClean="0">
                          <a:solidFill>
                            <a:srgbClr val="000000"/>
                          </a:solidFill>
                          <a:effectLst/>
                          <a:latin typeface="Calibri" panose="020F0502020204030204" pitchFamily="34" charset="0"/>
                        </a:rPr>
                        <a:t>| </a:t>
                      </a:r>
                      <a:r>
                        <a:rPr lang="en-US" sz="1400" b="0" i="0" u="none" strike="noStrike" baseline="0" dirty="0" smtClean="0">
                          <a:solidFill>
                            <a:srgbClr val="000000"/>
                          </a:solidFill>
                          <a:effectLst/>
                          <a:latin typeface="Calibri" panose="020F0502020204030204" pitchFamily="34" charset="0"/>
                          <a:hlinkClick r:id="rId4"/>
                        </a:rPr>
                        <a:t>Berkeley County example</a:t>
                      </a:r>
                      <a:endParaRPr lang="en-US" sz="1400" b="0" i="0" u="none" strike="noStrike" dirty="0">
                        <a:solidFill>
                          <a:srgbClr val="000000"/>
                        </a:solidFill>
                        <a:effectLst/>
                        <a:latin typeface="Calibri" panose="020F0502020204030204" pitchFamily="34" charset="0"/>
                      </a:endParaRPr>
                    </a:p>
                  </a:txBody>
                  <a:tcPr marL="9449" marR="9449" marT="9449"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6200999"/>
                  </a:ext>
                </a:extLst>
              </a:tr>
            </a:tbl>
          </a:graphicData>
        </a:graphic>
      </p:graphicFrame>
    </p:spTree>
    <p:extLst>
      <p:ext uri="{BB962C8B-B14F-4D97-AF65-F5344CB8AC3E}">
        <p14:creationId xmlns:p14="http://schemas.microsoft.com/office/powerpoint/2010/main" val="8155837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Community-Level Building Counts</a:t>
            </a:r>
            <a:endParaRPr lang="en-US" dirty="0">
              <a:solidFill>
                <a:schemeClr val="bg1"/>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3"/>
          <a:stretch>
            <a:fillRect/>
          </a:stretch>
        </p:blipFill>
        <p:spPr>
          <a:xfrm>
            <a:off x="570269" y="1058457"/>
            <a:ext cx="5726369" cy="5703217"/>
          </a:xfrm>
          <a:prstGeom prst="rect">
            <a:avLst/>
          </a:prstGeom>
        </p:spPr>
      </p:pic>
      <p:sp>
        <p:nvSpPr>
          <p:cNvPr id="10" name="TextBox 9"/>
          <p:cNvSpPr txBox="1"/>
          <p:nvPr/>
        </p:nvSpPr>
        <p:spPr>
          <a:xfrm>
            <a:off x="6945330" y="1982912"/>
            <a:ext cx="1561672" cy="1631216"/>
          </a:xfrm>
          <a:prstGeom prst="rect">
            <a:avLst/>
          </a:prstGeom>
          <a:solidFill>
            <a:schemeClr val="accent1">
              <a:lumMod val="20000"/>
              <a:lumOff val="80000"/>
            </a:schemeClr>
          </a:solidFill>
        </p:spPr>
        <p:txBody>
          <a:bodyPr wrap="square" rtlCol="0">
            <a:spAutoFit/>
          </a:bodyPr>
          <a:lstStyle/>
          <a:p>
            <a:r>
              <a:rPr lang="en-US" dirty="0" smtClean="0"/>
              <a:t>Region 4 Table</a:t>
            </a:r>
          </a:p>
          <a:p>
            <a:endParaRPr lang="en-US" dirty="0" smtClean="0"/>
          </a:p>
          <a:p>
            <a:r>
              <a:rPr lang="en-US" sz="1600" dirty="0" smtClean="0">
                <a:hlinkClick r:id="rId4"/>
              </a:rPr>
              <a:t>Community-Level Flood Zone Breakdown</a:t>
            </a:r>
            <a:endParaRPr lang="en-US" sz="1600" dirty="0" smtClean="0"/>
          </a:p>
        </p:txBody>
      </p:sp>
    </p:spTree>
    <p:extLst>
      <p:ext uri="{BB962C8B-B14F-4D97-AF65-F5344CB8AC3E}">
        <p14:creationId xmlns:p14="http://schemas.microsoft.com/office/powerpoint/2010/main" val="14394873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Post-FIRM Minus-Rated Structures</a:t>
            </a:r>
            <a:endParaRPr lang="en-US"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4146698" y="9646825"/>
            <a:ext cx="7109524" cy="5469350"/>
          </a:xfrm>
          <a:prstGeom prst="rect">
            <a:avLst/>
          </a:prstGeom>
        </p:spPr>
      </p:pic>
      <p:pic>
        <p:nvPicPr>
          <p:cNvPr id="4" name="Picture 3"/>
          <p:cNvPicPr>
            <a:picLocks noChangeAspect="1"/>
          </p:cNvPicPr>
          <p:nvPr/>
        </p:nvPicPr>
        <p:blipFill>
          <a:blip r:embed="rId3"/>
          <a:stretch>
            <a:fillRect/>
          </a:stretch>
        </p:blipFill>
        <p:spPr>
          <a:xfrm>
            <a:off x="1018594" y="1084520"/>
            <a:ext cx="7255668" cy="5581778"/>
          </a:xfrm>
          <a:prstGeom prst="rect">
            <a:avLst/>
          </a:prstGeom>
          <a:ln>
            <a:solidFill>
              <a:schemeClr val="tx1"/>
            </a:solidFill>
          </a:ln>
        </p:spPr>
      </p:pic>
      <p:sp>
        <p:nvSpPr>
          <p:cNvPr id="6" name="Rectangular Callout 5"/>
          <p:cNvSpPr/>
          <p:nvPr/>
        </p:nvSpPr>
        <p:spPr>
          <a:xfrm>
            <a:off x="6320074" y="4731763"/>
            <a:ext cx="1657350" cy="1343025"/>
          </a:xfrm>
          <a:prstGeom prst="wedgeRectCallout">
            <a:avLst>
              <a:gd name="adj1" fmla="val -159339"/>
              <a:gd name="adj2" fmla="val -15612"/>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142 buildings have a </a:t>
            </a:r>
            <a:r>
              <a:rPr lang="en-US" sz="1400" b="1" dirty="0" smtClean="0"/>
              <a:t>Minus -3 or greater rating</a:t>
            </a:r>
            <a:r>
              <a:rPr lang="en-US" sz="1400" dirty="0" smtClean="0"/>
              <a:t> in </a:t>
            </a:r>
            <a:r>
              <a:rPr lang="en-US" sz="1400" b="1" dirty="0" smtClean="0">
                <a:solidFill>
                  <a:srgbClr val="FFFF00"/>
                </a:solidFill>
              </a:rPr>
              <a:t>Region 4</a:t>
            </a:r>
            <a:endParaRPr lang="en-US" sz="1400" dirty="0"/>
          </a:p>
        </p:txBody>
      </p:sp>
      <p:sp>
        <p:nvSpPr>
          <p:cNvPr id="7" name="TextBox 6"/>
          <p:cNvSpPr txBox="1"/>
          <p:nvPr/>
        </p:nvSpPr>
        <p:spPr>
          <a:xfrm>
            <a:off x="5619075" y="1899529"/>
            <a:ext cx="1905675" cy="523220"/>
          </a:xfrm>
          <a:prstGeom prst="rect">
            <a:avLst/>
          </a:prstGeom>
          <a:solidFill>
            <a:schemeClr val="accent1">
              <a:lumMod val="20000"/>
              <a:lumOff val="80000"/>
            </a:schemeClr>
          </a:solidFill>
        </p:spPr>
        <p:txBody>
          <a:bodyPr wrap="square" rtlCol="0">
            <a:spAutoFit/>
          </a:bodyPr>
          <a:lstStyle/>
          <a:p>
            <a:r>
              <a:rPr lang="en-US" sz="1400" dirty="0" smtClean="0"/>
              <a:t>Post-FIRM is 23%</a:t>
            </a:r>
          </a:p>
          <a:p>
            <a:r>
              <a:rPr lang="en-US" sz="1400" dirty="0" smtClean="0"/>
              <a:t>&gt;= Minus 3 Rated is 4%</a:t>
            </a:r>
            <a:endParaRPr lang="en-US" sz="1400" dirty="0"/>
          </a:p>
        </p:txBody>
      </p:sp>
    </p:spTree>
    <p:extLst>
      <p:ext uri="{BB962C8B-B14F-4D97-AF65-F5344CB8AC3E}">
        <p14:creationId xmlns:p14="http://schemas.microsoft.com/office/powerpoint/2010/main" val="4447910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Post-FIRM </a:t>
            </a:r>
            <a:r>
              <a:rPr lang="en-US" dirty="0" smtClean="0">
                <a:solidFill>
                  <a:schemeClr val="bg1"/>
                </a:solidFill>
                <a:latin typeface="Arial" panose="020B0604020202020204" pitchFamily="34" charset="0"/>
                <a:cs typeface="Arial" panose="020B0604020202020204" pitchFamily="34" charset="0"/>
              </a:rPr>
              <a:t>Minus-Rated </a:t>
            </a:r>
            <a:r>
              <a:rPr lang="en-US" dirty="0" smtClean="0">
                <a:solidFill>
                  <a:schemeClr val="bg1"/>
                </a:solidFill>
                <a:latin typeface="Arial" panose="020B0604020202020204" pitchFamily="34" charset="0"/>
                <a:cs typeface="Arial" panose="020B0604020202020204" pitchFamily="34" charset="0"/>
              </a:rPr>
              <a:t>(Region 4)</a:t>
            </a:r>
            <a:endParaRPr lang="en-US"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4146698" y="9646825"/>
            <a:ext cx="7109524" cy="5469350"/>
          </a:xfrm>
          <a:prstGeom prst="rect">
            <a:avLst/>
          </a:prstGeom>
        </p:spPr>
      </p:pic>
      <p:pic>
        <p:nvPicPr>
          <p:cNvPr id="2" name="Picture 1"/>
          <p:cNvPicPr>
            <a:picLocks noChangeAspect="1"/>
          </p:cNvPicPr>
          <p:nvPr/>
        </p:nvPicPr>
        <p:blipFill>
          <a:blip r:embed="rId4"/>
          <a:stretch>
            <a:fillRect/>
          </a:stretch>
        </p:blipFill>
        <p:spPr>
          <a:xfrm>
            <a:off x="620447" y="972768"/>
            <a:ext cx="7561130" cy="5829961"/>
          </a:xfrm>
          <a:prstGeom prst="rect">
            <a:avLst/>
          </a:prstGeom>
        </p:spPr>
      </p:pic>
    </p:spTree>
    <p:extLst>
      <p:ext uri="{BB962C8B-B14F-4D97-AF65-F5344CB8AC3E}">
        <p14:creationId xmlns:p14="http://schemas.microsoft.com/office/powerpoint/2010/main" val="235200882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Top Building Damage Loss Estimates</a:t>
            </a:r>
            <a:endParaRPr lang="en-US" dirty="0">
              <a:solidFill>
                <a:schemeClr val="bg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977000" y="1029545"/>
            <a:ext cx="7355342" cy="5669871"/>
          </a:xfrm>
          <a:prstGeom prst="rect">
            <a:avLst/>
          </a:prstGeom>
        </p:spPr>
      </p:pic>
    </p:spTree>
    <p:extLst>
      <p:ext uri="{BB962C8B-B14F-4D97-AF65-F5344CB8AC3E}">
        <p14:creationId xmlns:p14="http://schemas.microsoft.com/office/powerpoint/2010/main" val="245396402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4781985" y="1417036"/>
            <a:ext cx="4161990" cy="5111027"/>
          </a:xfrm>
          <a:prstGeom prst="rect">
            <a:avLst/>
          </a:prstGeom>
          <a:solidFill>
            <a:schemeClr val="accent1">
              <a:lumMod val="20000"/>
              <a:lumOff val="80000"/>
            </a:schemeClr>
          </a:solidFill>
        </p:spPr>
        <p:txBody>
          <a:bodyPr wrap="square" rtlCol="0">
            <a:spAutoFit/>
          </a:bodyPr>
          <a:lstStyle/>
          <a:p>
            <a:endParaRPr lang="en-US" dirty="0"/>
          </a:p>
        </p:txBody>
      </p:sp>
      <p:sp>
        <p:nvSpPr>
          <p:cNvPr id="15" name="TextBox 14"/>
          <p:cNvSpPr txBox="1"/>
          <p:nvPr/>
        </p:nvSpPr>
        <p:spPr>
          <a:xfrm>
            <a:off x="190501" y="1417035"/>
            <a:ext cx="4086660" cy="5111027"/>
          </a:xfrm>
          <a:prstGeom prst="rect">
            <a:avLst/>
          </a:prstGeom>
          <a:solidFill>
            <a:schemeClr val="accent1">
              <a:lumMod val="20000"/>
              <a:lumOff val="80000"/>
            </a:schemeClr>
          </a:solidFill>
        </p:spPr>
        <p:txBody>
          <a:bodyPr wrap="square" rtlCol="0">
            <a:spAutoFit/>
          </a:bodyPr>
          <a:lstStyle/>
          <a:p>
            <a:endParaRPr lang="en-US" dirty="0"/>
          </a:p>
        </p:txBody>
      </p:sp>
      <p:sp>
        <p:nvSpPr>
          <p:cNvPr id="5" name="Title 1"/>
          <p:cNvSpPr txBox="1">
            <a:spLocks/>
          </p:cNvSpPr>
          <p:nvPr/>
        </p:nvSpPr>
        <p:spPr>
          <a:xfrm>
            <a:off x="0" y="1"/>
            <a:ext cx="9144000" cy="914399"/>
          </a:xfrm>
          <a:prstGeom prst="rect">
            <a:avLst/>
          </a:prstGeom>
          <a:solidFill>
            <a:srgbClr val="7030A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rgbClr val="FFFF00"/>
                </a:solidFill>
                <a:latin typeface="Arial" panose="020B0604020202020204" pitchFamily="34" charset="0"/>
                <a:cs typeface="Arial" panose="020B0604020202020204" pitchFamily="34" charset="0"/>
              </a:rPr>
              <a:t>Preload Structures into SDE</a:t>
            </a:r>
            <a:endParaRPr lang="en-US" dirty="0">
              <a:solidFill>
                <a:srgbClr val="FFFF00"/>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stretch>
            <a:fillRect/>
          </a:stretch>
        </p:blipFill>
        <p:spPr>
          <a:xfrm>
            <a:off x="5267246" y="2820559"/>
            <a:ext cx="3171904" cy="3507911"/>
          </a:xfrm>
          <a:prstGeom prst="rect">
            <a:avLst/>
          </a:prstGeom>
          <a:ln>
            <a:solidFill>
              <a:schemeClr val="tx1"/>
            </a:solidFill>
          </a:ln>
        </p:spPr>
      </p:pic>
      <p:grpSp>
        <p:nvGrpSpPr>
          <p:cNvPr id="8" name="Group 7"/>
          <p:cNvGrpSpPr/>
          <p:nvPr/>
        </p:nvGrpSpPr>
        <p:grpSpPr>
          <a:xfrm>
            <a:off x="349248" y="4362450"/>
            <a:ext cx="3557170" cy="1951918"/>
            <a:chOff x="4081463" y="3814313"/>
            <a:chExt cx="4582207" cy="2346362"/>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81463" y="3814313"/>
              <a:ext cx="4582207" cy="2346362"/>
            </a:xfrm>
            <a:prstGeom prst="rect">
              <a:avLst/>
            </a:prstGeom>
            <a:ln>
              <a:solidFill>
                <a:schemeClr val="tx1"/>
              </a:solidFill>
            </a:ln>
          </p:spPr>
        </p:pic>
        <p:sp>
          <p:nvSpPr>
            <p:cNvPr id="10" name="Rounded Rectangle 9"/>
            <p:cNvSpPr/>
            <p:nvPr/>
          </p:nvSpPr>
          <p:spPr>
            <a:xfrm>
              <a:off x="7846012" y="5867400"/>
              <a:ext cx="659813" cy="223192"/>
            </a:xfrm>
            <a:prstGeom prst="roundRect">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pic>
        <p:nvPicPr>
          <p:cNvPr id="11" name="Picture 10"/>
          <p:cNvPicPr/>
          <p:nvPr/>
        </p:nvPicPr>
        <p:blipFill>
          <a:blip r:embed="rId5">
            <a:extLst>
              <a:ext uri="{28A0092B-C50C-407E-A947-70E740481C1C}">
                <a14:useLocalDpi xmlns:a14="http://schemas.microsoft.com/office/drawing/2010/main" val="0"/>
              </a:ext>
            </a:extLst>
          </a:blip>
          <a:stretch>
            <a:fillRect/>
          </a:stretch>
        </p:blipFill>
        <p:spPr>
          <a:xfrm>
            <a:off x="967636" y="2881264"/>
            <a:ext cx="2364401" cy="1109241"/>
          </a:xfrm>
          <a:prstGeom prst="rect">
            <a:avLst/>
          </a:prstGeom>
        </p:spPr>
      </p:pic>
      <p:sp>
        <p:nvSpPr>
          <p:cNvPr id="4" name="TextBox 3"/>
          <p:cNvSpPr txBox="1"/>
          <p:nvPr/>
        </p:nvSpPr>
        <p:spPr>
          <a:xfrm>
            <a:off x="5238698" y="1518633"/>
            <a:ext cx="3543351" cy="1200329"/>
          </a:xfrm>
          <a:prstGeom prst="rect">
            <a:avLst/>
          </a:prstGeom>
          <a:noFill/>
        </p:spPr>
        <p:txBody>
          <a:bodyPr wrap="square" rtlCol="0">
            <a:spAutoFit/>
          </a:bodyPr>
          <a:lstStyle/>
          <a:p>
            <a:r>
              <a:rPr lang="en-US" b="1" dirty="0" smtClean="0"/>
              <a:t>STEP 2:  </a:t>
            </a:r>
            <a:r>
              <a:rPr lang="en-US" dirty="0" smtClean="0"/>
              <a:t>Community performs practice </a:t>
            </a:r>
            <a:r>
              <a:rPr lang="en-US" b="1" dirty="0" smtClean="0">
                <a:solidFill>
                  <a:schemeClr val="accent1">
                    <a:lumMod val="50000"/>
                  </a:schemeClr>
                </a:solidFill>
              </a:rPr>
              <a:t>Substantial Damage Assessments</a:t>
            </a:r>
            <a:r>
              <a:rPr lang="en-US" dirty="0" smtClean="0">
                <a:solidFill>
                  <a:schemeClr val="accent1">
                    <a:lumMod val="50000"/>
                  </a:schemeClr>
                </a:solidFill>
              </a:rPr>
              <a:t> </a:t>
            </a:r>
            <a:r>
              <a:rPr lang="en-US" dirty="0" smtClean="0"/>
              <a:t>for Residential and Non-Residential Properties</a:t>
            </a:r>
            <a:endParaRPr lang="en-US" dirty="0"/>
          </a:p>
        </p:txBody>
      </p:sp>
      <p:sp>
        <p:nvSpPr>
          <p:cNvPr id="13" name="TextBox 12"/>
          <p:cNvSpPr txBox="1"/>
          <p:nvPr/>
        </p:nvSpPr>
        <p:spPr>
          <a:xfrm>
            <a:off x="349248" y="1518633"/>
            <a:ext cx="3927913" cy="923330"/>
          </a:xfrm>
          <a:prstGeom prst="rect">
            <a:avLst/>
          </a:prstGeom>
          <a:noFill/>
        </p:spPr>
        <p:txBody>
          <a:bodyPr wrap="square" rtlCol="0">
            <a:spAutoFit/>
          </a:bodyPr>
          <a:lstStyle/>
          <a:p>
            <a:r>
              <a:rPr lang="en-US" b="1" dirty="0" smtClean="0"/>
              <a:t>STEP 1: </a:t>
            </a:r>
            <a:r>
              <a:rPr lang="en-US" dirty="0" smtClean="0"/>
              <a:t> Community </a:t>
            </a:r>
            <a:r>
              <a:rPr lang="en-US" b="1" dirty="0" smtClean="0">
                <a:solidFill>
                  <a:schemeClr val="accent1">
                    <a:lumMod val="50000"/>
                  </a:schemeClr>
                </a:solidFill>
              </a:rPr>
              <a:t>preloads Floodplain Properties </a:t>
            </a:r>
            <a:r>
              <a:rPr lang="en-US" dirty="0" smtClean="0"/>
              <a:t>into FEMA’s Substantial Damage Estimator software</a:t>
            </a:r>
            <a:endParaRPr lang="en-US" dirty="0"/>
          </a:p>
        </p:txBody>
      </p:sp>
      <p:sp>
        <p:nvSpPr>
          <p:cNvPr id="14" name="Rectangle 13"/>
          <p:cNvSpPr/>
          <p:nvPr/>
        </p:nvSpPr>
        <p:spPr>
          <a:xfrm>
            <a:off x="190501" y="6509272"/>
            <a:ext cx="4086659" cy="276999"/>
          </a:xfrm>
          <a:prstGeom prst="rect">
            <a:avLst/>
          </a:prstGeom>
        </p:spPr>
        <p:txBody>
          <a:bodyPr wrap="square">
            <a:spAutoFit/>
          </a:bodyPr>
          <a:lstStyle/>
          <a:p>
            <a:r>
              <a:rPr lang="en-US" sz="1200" b="1" i="1" dirty="0" smtClean="0">
                <a:solidFill>
                  <a:schemeClr val="accent1">
                    <a:lumMod val="50000"/>
                  </a:schemeClr>
                </a:solidFill>
                <a:cs typeface="Calibri" panose="020F0502020204030204" pitchFamily="34" charset="0"/>
              </a:rPr>
              <a:t>Greenbrier County has </a:t>
            </a:r>
            <a:r>
              <a:rPr lang="en-US" altLang="en-US" sz="1200" b="1" i="1" dirty="0" smtClean="0">
                <a:solidFill>
                  <a:schemeClr val="accent1">
                    <a:lumMod val="50000"/>
                  </a:schemeClr>
                </a:solidFill>
                <a:ea typeface="Calibri" panose="020F0502020204030204" pitchFamily="34" charset="0"/>
                <a:cs typeface="Calibri" panose="020F0502020204030204" pitchFamily="34" charset="0"/>
              </a:rPr>
              <a:t>2,225 Structures that can be uploaded</a:t>
            </a:r>
            <a:r>
              <a:rPr lang="en-US" sz="1200" b="1" i="1" dirty="0" smtClean="0">
                <a:solidFill>
                  <a:schemeClr val="accent1">
                    <a:lumMod val="50000"/>
                  </a:schemeClr>
                </a:solidFill>
                <a:cs typeface="Calibri" panose="020F0502020204030204" pitchFamily="34" charset="0"/>
              </a:rPr>
              <a:t> </a:t>
            </a:r>
            <a:endParaRPr lang="en-US" sz="1200" dirty="0"/>
          </a:p>
        </p:txBody>
      </p:sp>
      <p:sp>
        <p:nvSpPr>
          <p:cNvPr id="19" name="Rectangle 18"/>
          <p:cNvSpPr/>
          <p:nvPr/>
        </p:nvSpPr>
        <p:spPr>
          <a:xfrm>
            <a:off x="5688414" y="6509272"/>
            <a:ext cx="2643917" cy="307777"/>
          </a:xfrm>
          <a:prstGeom prst="rect">
            <a:avLst/>
          </a:prstGeom>
        </p:spPr>
        <p:txBody>
          <a:bodyPr wrap="square">
            <a:spAutoFit/>
          </a:bodyPr>
          <a:lstStyle/>
          <a:p>
            <a:r>
              <a:rPr lang="en-US" sz="1400" dirty="0" smtClean="0">
                <a:hlinkClick r:id="rId6"/>
              </a:rPr>
              <a:t>SDE Upload Files and Instructions</a:t>
            </a:r>
            <a:endParaRPr lang="en-US" sz="1400" dirty="0"/>
          </a:p>
        </p:txBody>
      </p:sp>
      <p:sp>
        <p:nvSpPr>
          <p:cNvPr id="20" name="Rectangle 19"/>
          <p:cNvSpPr/>
          <p:nvPr/>
        </p:nvSpPr>
        <p:spPr>
          <a:xfrm>
            <a:off x="0" y="950287"/>
            <a:ext cx="8943975" cy="307777"/>
          </a:xfrm>
          <a:prstGeom prst="rect">
            <a:avLst/>
          </a:prstGeom>
        </p:spPr>
        <p:txBody>
          <a:bodyPr wrap="square">
            <a:spAutoFit/>
          </a:bodyPr>
          <a:lstStyle/>
          <a:p>
            <a:pPr algn="ctr" fontAlgn="ctr"/>
            <a:r>
              <a:rPr lang="en-US" sz="1400" i="1" dirty="0">
                <a:solidFill>
                  <a:srgbClr val="000000"/>
                </a:solidFill>
                <a:latin typeface="Calibri" panose="020F0502020204030204" pitchFamily="34" charset="0"/>
              </a:rPr>
              <a:t>Incorporate 1% </a:t>
            </a:r>
            <a:r>
              <a:rPr lang="en-US" sz="1400" i="1" dirty="0" smtClean="0">
                <a:solidFill>
                  <a:srgbClr val="000000"/>
                </a:solidFill>
                <a:latin typeface="Calibri" panose="020F0502020204030204" pitchFamily="34" charset="0"/>
              </a:rPr>
              <a:t>Floodplain </a:t>
            </a:r>
            <a:r>
              <a:rPr lang="en-US" sz="1400" i="1" dirty="0">
                <a:solidFill>
                  <a:srgbClr val="000000"/>
                </a:solidFill>
                <a:latin typeface="Calibri" panose="020F0502020204030204" pitchFamily="34" charset="0"/>
              </a:rPr>
              <a:t>Building Risk Assessment Inventory into </a:t>
            </a:r>
            <a:r>
              <a:rPr lang="en-US" sz="1400" b="1" i="1" dirty="0">
                <a:solidFill>
                  <a:srgbClr val="000000"/>
                </a:solidFill>
                <a:latin typeface="Calibri" panose="020F0502020204030204" pitchFamily="34" charset="0"/>
              </a:rPr>
              <a:t>Mitigation </a:t>
            </a:r>
            <a:r>
              <a:rPr lang="en-US" sz="1400" i="1" dirty="0">
                <a:solidFill>
                  <a:srgbClr val="000000"/>
                </a:solidFill>
                <a:latin typeface="Calibri" panose="020F0502020204030204" pitchFamily="34" charset="0"/>
              </a:rPr>
              <a:t>and </a:t>
            </a:r>
            <a:r>
              <a:rPr lang="en-US" sz="1400" b="1" i="1" dirty="0">
                <a:solidFill>
                  <a:srgbClr val="000000"/>
                </a:solidFill>
                <a:latin typeface="Calibri" panose="020F0502020204030204" pitchFamily="34" charset="0"/>
              </a:rPr>
              <a:t>NFIP/CRS Management </a:t>
            </a:r>
            <a:r>
              <a:rPr lang="en-US" sz="1400" i="1" dirty="0">
                <a:solidFill>
                  <a:srgbClr val="000000"/>
                </a:solidFill>
                <a:latin typeface="Calibri" panose="020F0502020204030204" pitchFamily="34" charset="0"/>
              </a:rPr>
              <a:t>Activities  </a:t>
            </a:r>
            <a:endParaRPr lang="en-US" sz="1400" i="1" dirty="0">
              <a:solidFill>
                <a:srgbClr val="000000"/>
              </a:solidFill>
              <a:latin typeface="Calibri" panose="020F0502020204030204" pitchFamily="34" charset="0"/>
            </a:endParaRPr>
          </a:p>
        </p:txBody>
      </p:sp>
    </p:spTree>
    <p:extLst>
      <p:ext uri="{BB962C8B-B14F-4D97-AF65-F5344CB8AC3E}">
        <p14:creationId xmlns:p14="http://schemas.microsoft.com/office/powerpoint/2010/main" val="12624974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rgbClr val="7030A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rgbClr val="FFFF00"/>
                </a:solidFill>
                <a:latin typeface="Arial" panose="020B0604020202020204" pitchFamily="34" charset="0"/>
                <a:cs typeface="Arial" panose="020B0604020202020204" pitchFamily="34" charset="0"/>
              </a:rPr>
              <a:t>Community Engagement Focus 1-2</a:t>
            </a:r>
            <a:endParaRPr lang="en-US" dirty="0">
              <a:solidFill>
                <a:srgbClr val="FFFF00"/>
              </a:solidFill>
              <a:latin typeface="Arial" panose="020B0604020202020204" pitchFamily="34" charset="0"/>
              <a:cs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928665410"/>
              </p:ext>
            </p:extLst>
          </p:nvPr>
        </p:nvGraphicFramePr>
        <p:xfrm>
          <a:off x="205484" y="1047962"/>
          <a:ext cx="8733032" cy="4914488"/>
        </p:xfrm>
        <a:graphic>
          <a:graphicData uri="http://schemas.openxmlformats.org/drawingml/2006/table">
            <a:tbl>
              <a:tblPr/>
              <a:tblGrid>
                <a:gridCol w="1406594">
                  <a:extLst>
                    <a:ext uri="{9D8B030D-6E8A-4147-A177-3AD203B41FA5}">
                      <a16:colId xmlns:a16="http://schemas.microsoft.com/office/drawing/2014/main" val="2270540456"/>
                    </a:ext>
                  </a:extLst>
                </a:gridCol>
                <a:gridCol w="1436953">
                  <a:extLst>
                    <a:ext uri="{9D8B030D-6E8A-4147-A177-3AD203B41FA5}">
                      <a16:colId xmlns:a16="http://schemas.microsoft.com/office/drawing/2014/main" val="1557892636"/>
                    </a:ext>
                  </a:extLst>
                </a:gridCol>
                <a:gridCol w="2460221">
                  <a:extLst>
                    <a:ext uri="{9D8B030D-6E8A-4147-A177-3AD203B41FA5}">
                      <a16:colId xmlns:a16="http://schemas.microsoft.com/office/drawing/2014/main" val="3954293018"/>
                    </a:ext>
                  </a:extLst>
                </a:gridCol>
                <a:gridCol w="501130">
                  <a:extLst>
                    <a:ext uri="{9D8B030D-6E8A-4147-A177-3AD203B41FA5}">
                      <a16:colId xmlns:a16="http://schemas.microsoft.com/office/drawing/2014/main" val="2848562906"/>
                    </a:ext>
                  </a:extLst>
                </a:gridCol>
                <a:gridCol w="513708">
                  <a:extLst>
                    <a:ext uri="{9D8B030D-6E8A-4147-A177-3AD203B41FA5}">
                      <a16:colId xmlns:a16="http://schemas.microsoft.com/office/drawing/2014/main" val="2129499698"/>
                    </a:ext>
                  </a:extLst>
                </a:gridCol>
                <a:gridCol w="482885">
                  <a:extLst>
                    <a:ext uri="{9D8B030D-6E8A-4147-A177-3AD203B41FA5}">
                      <a16:colId xmlns:a16="http://schemas.microsoft.com/office/drawing/2014/main" val="1016813376"/>
                    </a:ext>
                  </a:extLst>
                </a:gridCol>
                <a:gridCol w="462337">
                  <a:extLst>
                    <a:ext uri="{9D8B030D-6E8A-4147-A177-3AD203B41FA5}">
                      <a16:colId xmlns:a16="http://schemas.microsoft.com/office/drawing/2014/main" val="318688977"/>
                    </a:ext>
                  </a:extLst>
                </a:gridCol>
                <a:gridCol w="1469204">
                  <a:extLst>
                    <a:ext uri="{9D8B030D-6E8A-4147-A177-3AD203B41FA5}">
                      <a16:colId xmlns:a16="http://schemas.microsoft.com/office/drawing/2014/main" val="3565961963"/>
                    </a:ext>
                  </a:extLst>
                </a:gridCol>
              </a:tblGrid>
              <a:tr h="58896">
                <a:tc>
                  <a:txBody>
                    <a:bodyPr/>
                    <a:lstStyle/>
                    <a:p>
                      <a:pPr algn="ctr" fontAlgn="ctr"/>
                      <a:endParaRPr lang="en-US" sz="1200" b="0" i="0" u="none" strike="noStrike" dirty="0">
                        <a:solidFill>
                          <a:srgbClr val="000000"/>
                        </a:solidFill>
                        <a:effectLst/>
                        <a:latin typeface="Calibri" panose="020F0502020204030204" pitchFamily="34" charset="0"/>
                      </a:endParaRPr>
                    </a:p>
                  </a:txBody>
                  <a:tcPr marL="6616" marR="6616" marT="6616"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endParaRPr lang="en-US" sz="1200" b="1" i="0" u="none" strike="noStrike">
                        <a:solidFill>
                          <a:srgbClr val="000000"/>
                        </a:solidFill>
                        <a:effectLst/>
                        <a:latin typeface="Calibri" panose="020F0502020204030204" pitchFamily="34" charset="0"/>
                      </a:endParaRPr>
                    </a:p>
                  </a:txBody>
                  <a:tcPr marL="6616" marR="6616" marT="6616"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t"/>
                      <a:endParaRPr lang="en-US" sz="1200" b="0" i="0" u="none" strike="noStrike" dirty="0">
                        <a:solidFill>
                          <a:srgbClr val="000000"/>
                        </a:solidFill>
                        <a:effectLst/>
                        <a:latin typeface="Calibri" panose="020F0502020204030204" pitchFamily="34" charset="0"/>
                      </a:endParaRPr>
                    </a:p>
                  </a:txBody>
                  <a:tcPr marL="6616" marR="6616" marT="6616" marB="0">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2">
                  <a:txBody>
                    <a:bodyPr/>
                    <a:lstStyle/>
                    <a:p>
                      <a:pPr algn="ctr" fontAlgn="b"/>
                      <a:r>
                        <a:rPr lang="en-US" sz="1050" b="0" i="0" u="none" strike="noStrike">
                          <a:solidFill>
                            <a:srgbClr val="000000"/>
                          </a:solidFill>
                          <a:effectLst/>
                          <a:latin typeface="Calibri" panose="020F0502020204030204" pitchFamily="34" charset="0"/>
                        </a:rPr>
                        <a:t>Tables</a:t>
                      </a:r>
                    </a:p>
                  </a:txBody>
                  <a:tcPr marL="6616" marR="6616" marT="66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r>
                        <a:rPr lang="en-US" sz="1050" b="0" i="0" u="none" strike="noStrike">
                          <a:solidFill>
                            <a:srgbClr val="000000"/>
                          </a:solidFill>
                          <a:effectLst/>
                          <a:latin typeface="Calibri" panose="020F0502020204030204" pitchFamily="34" charset="0"/>
                        </a:rPr>
                        <a:t>Map</a:t>
                      </a:r>
                    </a:p>
                  </a:txBody>
                  <a:tcPr marL="6616" marR="6616" marT="66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dirty="0">
                          <a:solidFill>
                            <a:srgbClr val="000000"/>
                          </a:solidFill>
                          <a:effectLst/>
                          <a:latin typeface="Calibri" panose="020F0502020204030204" pitchFamily="34" charset="0"/>
                        </a:rPr>
                        <a:t>Report</a:t>
                      </a:r>
                    </a:p>
                  </a:txBody>
                  <a:tcPr marL="6616" marR="6616" marT="66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200" b="1" i="0" u="none" strike="noStrike">
                        <a:solidFill>
                          <a:srgbClr val="000000"/>
                        </a:solidFill>
                        <a:effectLst/>
                        <a:latin typeface="Calibri" panose="020F0502020204030204" pitchFamily="34" charset="0"/>
                      </a:endParaRPr>
                    </a:p>
                  </a:txBody>
                  <a:tcPr marL="6616" marR="6616" marT="6616"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1516896"/>
                  </a:ext>
                </a:extLst>
              </a:tr>
              <a:tr h="741032">
                <a:tc>
                  <a:txBody>
                    <a:bodyPr/>
                    <a:lstStyle/>
                    <a:p>
                      <a:pPr algn="ctr" fontAlgn="ctr"/>
                      <a:r>
                        <a:rPr lang="en-US" sz="1200" b="1" i="0" u="none" strike="noStrike">
                          <a:solidFill>
                            <a:srgbClr val="FFFFFF"/>
                          </a:solidFill>
                          <a:effectLst/>
                          <a:latin typeface="Calibri" panose="020F0502020204030204" pitchFamily="34" charset="0"/>
                        </a:rPr>
                        <a:t>Primary Focus Areas of Statewide Risk Assessment</a:t>
                      </a:r>
                    </a:p>
                  </a:txBody>
                  <a:tcPr marL="6616" marR="6616" marT="66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200" b="1" i="0" u="none" strike="noStrike" dirty="0">
                          <a:solidFill>
                            <a:srgbClr val="FFFFFF"/>
                          </a:solidFill>
                          <a:effectLst/>
                          <a:latin typeface="Calibri" panose="020F0502020204030204" pitchFamily="34" charset="0"/>
                        </a:rPr>
                        <a:t>Community Engagement</a:t>
                      </a:r>
                    </a:p>
                  </a:txBody>
                  <a:tcPr marL="6616" marR="6616" marT="66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200" b="1" i="0" u="none" strike="noStrike" dirty="0">
                          <a:solidFill>
                            <a:srgbClr val="FFFFFF"/>
                          </a:solidFill>
                          <a:effectLst/>
                          <a:latin typeface="Calibri" panose="020F0502020204030204" pitchFamily="34" charset="0"/>
                        </a:rPr>
                        <a:t>Specific Activities for Mitigation Plan</a:t>
                      </a:r>
                    </a:p>
                  </a:txBody>
                  <a:tcPr marL="6616" marR="6616" marT="66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100" b="1" i="0" u="none" strike="noStrike" dirty="0">
                          <a:solidFill>
                            <a:srgbClr val="FFFFFF"/>
                          </a:solidFill>
                          <a:effectLst/>
                          <a:latin typeface="Calibri" panose="020F0502020204030204" pitchFamily="34" charset="0"/>
                        </a:rPr>
                        <a:t>Com- munity Level (CL)</a:t>
                      </a:r>
                    </a:p>
                  </a:txBody>
                  <a:tcPr marL="6616" marR="6616" marT="66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100" b="1" i="0" u="none" strike="noStrike" dirty="0">
                          <a:solidFill>
                            <a:srgbClr val="FFFFFF"/>
                          </a:solidFill>
                          <a:effectLst/>
                          <a:latin typeface="Calibri" panose="020F0502020204030204" pitchFamily="34" charset="0"/>
                        </a:rPr>
                        <a:t>Bldg. (BL) or Feature (FL) Level</a:t>
                      </a:r>
                    </a:p>
                  </a:txBody>
                  <a:tcPr marL="6616" marR="6616" marT="66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100" b="1" i="0" u="none" strike="noStrike" dirty="0">
                          <a:solidFill>
                            <a:srgbClr val="FFFFFF"/>
                          </a:solidFill>
                          <a:effectLst/>
                          <a:latin typeface="Calibri" panose="020F0502020204030204" pitchFamily="34" charset="0"/>
                        </a:rPr>
                        <a:t>Flood Tool Risk MAP</a:t>
                      </a:r>
                    </a:p>
                  </a:txBody>
                  <a:tcPr marL="6616" marR="6616" marT="66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100" b="1" i="0" u="none" strike="noStrike" dirty="0" smtClean="0">
                          <a:solidFill>
                            <a:srgbClr val="FFFFFF"/>
                          </a:solidFill>
                          <a:effectLst/>
                          <a:latin typeface="Calibri" panose="020F0502020204030204" pitchFamily="34" charset="0"/>
                        </a:rPr>
                        <a:t>Report</a:t>
                      </a:r>
                      <a:endParaRPr lang="en-US" sz="1100" b="1" i="0" u="none" strike="noStrike" dirty="0">
                        <a:solidFill>
                          <a:srgbClr val="FFFFFF"/>
                        </a:solidFill>
                        <a:effectLst/>
                        <a:latin typeface="Calibri" panose="020F0502020204030204" pitchFamily="34" charset="0"/>
                      </a:endParaRPr>
                    </a:p>
                  </a:txBody>
                  <a:tcPr marL="6616" marR="6616" marT="66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200" b="1" i="0" u="none" strike="noStrike" dirty="0">
                          <a:solidFill>
                            <a:srgbClr val="FFFFFF"/>
                          </a:solidFill>
                          <a:effectLst/>
                          <a:latin typeface="Calibri" panose="020F0502020204030204" pitchFamily="34" charset="0"/>
                        </a:rPr>
                        <a:t>Include Answers to Questions below in Hazard Mitigation Plan </a:t>
                      </a:r>
                    </a:p>
                  </a:txBody>
                  <a:tcPr marL="6616" marR="6616" marT="66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extLst>
                  <a:ext uri="{0D108BD9-81ED-4DB2-BD59-A6C34878D82A}">
                    <a16:rowId xmlns:a16="http://schemas.microsoft.com/office/drawing/2014/main" val="3297645929"/>
                  </a:ext>
                </a:extLst>
              </a:tr>
              <a:tr h="514753">
                <a:tc rowSpan="3">
                  <a:txBody>
                    <a:bodyPr/>
                    <a:lstStyle/>
                    <a:p>
                      <a:pPr algn="ctr" fontAlgn="ctr"/>
                      <a:r>
                        <a:rPr lang="en-US" sz="1200" b="1" i="0" u="none" strike="noStrike" dirty="0">
                          <a:solidFill>
                            <a:srgbClr val="000000"/>
                          </a:solidFill>
                          <a:effectLst/>
                          <a:latin typeface="Calibri" panose="020F0502020204030204" pitchFamily="34" charset="0"/>
                        </a:rPr>
                        <a:t>Floodplain</a:t>
                      </a:r>
                      <a:br>
                        <a:rPr lang="en-US" sz="1200" b="1" i="0" u="none" strike="noStrike" dirty="0">
                          <a:solidFill>
                            <a:srgbClr val="000000"/>
                          </a:solidFill>
                          <a:effectLst/>
                          <a:latin typeface="Calibri" panose="020F0502020204030204" pitchFamily="34" charset="0"/>
                        </a:rPr>
                      </a:br>
                      <a:r>
                        <a:rPr lang="en-US" sz="1200" b="1" i="0" u="none" strike="noStrike" dirty="0">
                          <a:solidFill>
                            <a:srgbClr val="000000"/>
                          </a:solidFill>
                          <a:effectLst/>
                          <a:latin typeface="Calibri" panose="020F0502020204030204" pitchFamily="34" charset="0"/>
                        </a:rPr>
                        <a:t> Building </a:t>
                      </a:r>
                      <a:r>
                        <a:rPr lang="en-US" sz="1200" b="1" i="0" u="none" strike="noStrike" dirty="0" smtClean="0">
                          <a:solidFill>
                            <a:srgbClr val="000000"/>
                          </a:solidFill>
                          <a:effectLst/>
                          <a:latin typeface="Calibri" panose="020F0502020204030204" pitchFamily="34" charset="0"/>
                        </a:rPr>
                        <a:t>Risk Inventory</a:t>
                      </a:r>
                      <a:endParaRPr lang="en-US" sz="1200" b="1" i="0" u="none" strike="noStrike" dirty="0">
                        <a:solidFill>
                          <a:srgbClr val="000000"/>
                        </a:solidFill>
                        <a:effectLst/>
                        <a:latin typeface="Calibri" panose="020F0502020204030204" pitchFamily="34" charset="0"/>
                      </a:endParaRPr>
                    </a:p>
                  </a:txBody>
                  <a:tcPr marL="6616" marR="6616" marT="66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rowSpan="3">
                  <a:txBody>
                    <a:bodyPr/>
                    <a:lstStyle/>
                    <a:p>
                      <a:pPr algn="ctr" fontAlgn="ctr"/>
                      <a:r>
                        <a:rPr lang="en-US" sz="1200" b="0" i="0" u="none" strike="noStrike" dirty="0">
                          <a:solidFill>
                            <a:srgbClr val="000000"/>
                          </a:solidFill>
                          <a:effectLst/>
                          <a:latin typeface="Calibri" panose="020F0502020204030204" pitchFamily="34" charset="0"/>
                        </a:rPr>
                        <a:t>Incorporate 1% Annual Chance Floodplain Building Risk Assessment Inventory into Mitigation and NFIP/CRS Management Activities  </a:t>
                      </a:r>
                    </a:p>
                  </a:txBody>
                  <a:tcPr marL="6616" marR="6616" marT="66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t"/>
                      <a:r>
                        <a:rPr lang="en-US" sz="1200" b="0" i="0" u="none" strike="noStrike" dirty="0">
                          <a:solidFill>
                            <a:srgbClr val="FF0000"/>
                          </a:solidFill>
                          <a:effectLst/>
                          <a:latin typeface="Calibri" panose="020F0502020204030204" pitchFamily="34" charset="0"/>
                        </a:rPr>
                        <a:t>For pre-disaster planning and emergency preparedness, preload floodplain structures into FEMA’s Substantial Damage Estimator Tool</a:t>
                      </a:r>
                    </a:p>
                  </a:txBody>
                  <a:tcPr marL="6616" marR="6616" marT="661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200" b="0" i="0" u="none" strike="noStrike" dirty="0">
                          <a:solidFill>
                            <a:srgbClr val="000000"/>
                          </a:solidFill>
                          <a:effectLst/>
                          <a:latin typeface="Calibri" panose="020F0502020204030204" pitchFamily="34" charset="0"/>
                        </a:rPr>
                        <a:t> </a:t>
                      </a:r>
                    </a:p>
                  </a:txBody>
                  <a:tcPr marL="6616" marR="6616" marT="66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200" b="0" i="0" u="none" strike="noStrike" dirty="0">
                          <a:solidFill>
                            <a:srgbClr val="000000"/>
                          </a:solidFill>
                          <a:effectLst/>
                          <a:latin typeface="Calibri" panose="020F0502020204030204" pitchFamily="34" charset="0"/>
                        </a:rPr>
                        <a:t>Yes</a:t>
                      </a:r>
                    </a:p>
                  </a:txBody>
                  <a:tcPr marL="6616" marR="6616" marT="66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200" b="0" i="0" u="none" strike="noStrike" dirty="0">
                          <a:solidFill>
                            <a:srgbClr val="000000"/>
                          </a:solidFill>
                          <a:effectLst/>
                          <a:latin typeface="Calibri" panose="020F0502020204030204" pitchFamily="34" charset="0"/>
                        </a:rPr>
                        <a:t> </a:t>
                      </a:r>
                    </a:p>
                  </a:txBody>
                  <a:tcPr marL="6616" marR="6616" marT="66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200" b="0" i="0" u="none" strike="noStrike" dirty="0">
                          <a:solidFill>
                            <a:srgbClr val="000000"/>
                          </a:solidFill>
                          <a:effectLst/>
                          <a:latin typeface="Calibri" panose="020F0502020204030204" pitchFamily="34" charset="0"/>
                        </a:rPr>
                        <a:t> </a:t>
                      </a:r>
                    </a:p>
                  </a:txBody>
                  <a:tcPr marL="6616" marR="6616" marT="66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rowSpan="3">
                  <a:txBody>
                    <a:bodyPr/>
                    <a:lstStyle/>
                    <a:p>
                      <a:pPr algn="ctr" fontAlgn="ctr"/>
                      <a:r>
                        <a:rPr lang="en-US" sz="1200" b="0" i="0" u="none" strike="noStrike" dirty="0">
                          <a:solidFill>
                            <a:srgbClr val="000000"/>
                          </a:solidFill>
                          <a:effectLst/>
                          <a:latin typeface="Calibri" panose="020F0502020204030204" pitchFamily="34" charset="0"/>
                        </a:rPr>
                        <a:t>For each community, </a:t>
                      </a:r>
                      <a:r>
                        <a:rPr lang="en-US" sz="1200" b="0" i="1" u="none" strike="noStrike" dirty="0">
                          <a:solidFill>
                            <a:srgbClr val="000000"/>
                          </a:solidFill>
                          <a:effectLst/>
                          <a:latin typeface="Calibri" panose="020F0502020204030204" pitchFamily="34" charset="0"/>
                        </a:rPr>
                        <a:t>quantify </a:t>
                      </a:r>
                      <a:r>
                        <a:rPr lang="en-US" sz="1200" b="0" i="0" u="none" strike="noStrike" dirty="0">
                          <a:solidFill>
                            <a:srgbClr val="000000"/>
                          </a:solidFill>
                          <a:effectLst/>
                          <a:latin typeface="Calibri" panose="020F0502020204030204" pitchFamily="34" charset="0"/>
                        </a:rPr>
                        <a:t>the number and </a:t>
                      </a:r>
                      <a:r>
                        <a:rPr lang="en-US" sz="1200" b="0" i="1" u="none" strike="noStrike" dirty="0" smtClean="0">
                          <a:solidFill>
                            <a:srgbClr val="000000"/>
                          </a:solidFill>
                          <a:effectLst/>
                          <a:latin typeface="Calibri" panose="020F0502020204030204" pitchFamily="34" charset="0"/>
                        </a:rPr>
                        <a:t>type </a:t>
                      </a:r>
                      <a:r>
                        <a:rPr lang="en-US" sz="1200" b="0" i="0" u="none" strike="noStrike" dirty="0" smtClean="0">
                          <a:solidFill>
                            <a:srgbClr val="000000"/>
                          </a:solidFill>
                          <a:effectLst/>
                          <a:latin typeface="Calibri" panose="020F0502020204030204" pitchFamily="34" charset="0"/>
                        </a:rPr>
                        <a:t>of </a:t>
                      </a:r>
                      <a:r>
                        <a:rPr lang="en-US" sz="1200" b="0" i="0" u="none" strike="noStrike" dirty="0">
                          <a:solidFill>
                            <a:srgbClr val="000000"/>
                          </a:solidFill>
                          <a:effectLst/>
                          <a:latin typeface="Calibri" panose="020F0502020204030204" pitchFamily="34" charset="0"/>
                        </a:rPr>
                        <a:t>buildings structures at risk for a 1%-annual-chance flood event to include the </a:t>
                      </a:r>
                      <a:r>
                        <a:rPr lang="en-US" sz="1200" b="0" i="1" u="none" strike="noStrike" dirty="0">
                          <a:solidFill>
                            <a:srgbClr val="000000"/>
                          </a:solidFill>
                          <a:effectLst/>
                          <a:latin typeface="Calibri" panose="020F0502020204030204" pitchFamily="34" charset="0"/>
                        </a:rPr>
                        <a:t>degree</a:t>
                      </a:r>
                      <a:r>
                        <a:rPr lang="en-US" sz="1200" b="0" i="0" u="none" strike="noStrike" dirty="0">
                          <a:solidFill>
                            <a:srgbClr val="000000"/>
                          </a:solidFill>
                          <a:effectLst/>
                          <a:latin typeface="Calibri" panose="020F0502020204030204" pitchFamily="34" charset="0"/>
                        </a:rPr>
                        <a:t> of flood risk?  </a:t>
                      </a:r>
                    </a:p>
                  </a:txBody>
                  <a:tcPr marL="6616" marR="6616" marT="66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145397537"/>
                  </a:ext>
                </a:extLst>
              </a:tr>
              <a:tr h="291120">
                <a:tc vMerge="1">
                  <a:txBody>
                    <a:bodyPr/>
                    <a:lstStyle/>
                    <a:p>
                      <a:endParaRPr lang="en-US"/>
                    </a:p>
                  </a:txBody>
                  <a:tcPr/>
                </a:tc>
                <a:tc vMerge="1">
                  <a:txBody>
                    <a:bodyPr/>
                    <a:lstStyle/>
                    <a:p>
                      <a:endParaRPr lang="en-US"/>
                    </a:p>
                  </a:txBody>
                  <a:tcPr/>
                </a:tc>
                <a:tc>
                  <a:txBody>
                    <a:bodyPr/>
                    <a:lstStyle/>
                    <a:p>
                      <a:pPr algn="l" fontAlgn="t"/>
                      <a:r>
                        <a:rPr lang="en-US" sz="1200" b="0" i="0" u="none" strike="noStrike" dirty="0">
                          <a:solidFill>
                            <a:srgbClr val="FF0000"/>
                          </a:solidFill>
                          <a:effectLst/>
                          <a:latin typeface="Calibri" panose="020F0502020204030204" pitchFamily="34" charset="0"/>
                        </a:rPr>
                        <a:t>Local outreach to property owners about SFHA changes from new flood studies</a:t>
                      </a:r>
                    </a:p>
                  </a:txBody>
                  <a:tcPr marL="6616" marR="6616" marT="661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6616" marR="6616" marT="66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200" b="0" i="0" u="none" strike="noStrike">
                          <a:solidFill>
                            <a:srgbClr val="000000"/>
                          </a:solidFill>
                          <a:effectLst/>
                          <a:latin typeface="Calibri" panose="020F0502020204030204" pitchFamily="34" charset="0"/>
                        </a:rPr>
                        <a:t>Yes</a:t>
                      </a:r>
                    </a:p>
                  </a:txBody>
                  <a:tcPr marL="6616" marR="6616" marT="66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6616" marR="6616" marT="66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200" b="0" i="0" u="none" strike="noStrike" dirty="0">
                          <a:solidFill>
                            <a:srgbClr val="000000"/>
                          </a:solidFill>
                          <a:effectLst/>
                          <a:latin typeface="Calibri" panose="020F0502020204030204" pitchFamily="34" charset="0"/>
                        </a:rPr>
                        <a:t> </a:t>
                      </a:r>
                    </a:p>
                  </a:txBody>
                  <a:tcPr marL="6616" marR="6616" marT="66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vMerge="1">
                  <a:txBody>
                    <a:bodyPr/>
                    <a:lstStyle/>
                    <a:p>
                      <a:endParaRPr lang="en-US"/>
                    </a:p>
                  </a:txBody>
                  <a:tcPr/>
                </a:tc>
                <a:extLst>
                  <a:ext uri="{0D108BD9-81ED-4DB2-BD59-A6C34878D82A}">
                    <a16:rowId xmlns:a16="http://schemas.microsoft.com/office/drawing/2014/main" val="2611643865"/>
                  </a:ext>
                </a:extLst>
              </a:tr>
              <a:tr h="416831">
                <a:tc vMerge="1">
                  <a:txBody>
                    <a:bodyPr/>
                    <a:lstStyle/>
                    <a:p>
                      <a:endParaRPr lang="en-US"/>
                    </a:p>
                  </a:txBody>
                  <a:tcPr/>
                </a:tc>
                <a:tc vMerge="1">
                  <a:txBody>
                    <a:bodyPr/>
                    <a:lstStyle/>
                    <a:p>
                      <a:endParaRPr lang="en-US"/>
                    </a:p>
                  </a:txBody>
                  <a:tcPr/>
                </a:tc>
                <a:tc>
                  <a:txBody>
                    <a:bodyPr/>
                    <a:lstStyle/>
                    <a:p>
                      <a:pPr algn="l" fontAlgn="t"/>
                      <a:r>
                        <a:rPr lang="en-US" sz="1200" b="0" i="0" u="none" strike="noStrike" dirty="0">
                          <a:solidFill>
                            <a:schemeClr val="accent1">
                              <a:lumMod val="50000"/>
                            </a:schemeClr>
                          </a:solidFill>
                          <a:effectLst/>
                          <a:latin typeface="Calibri" panose="020F0502020204030204" pitchFamily="34" charset="0"/>
                        </a:rPr>
                        <a:t>Include Community-Level Flood Risk Assessment Profile of Built Environment into Hazard Mitigation Plan</a:t>
                      </a:r>
                    </a:p>
                  </a:txBody>
                  <a:tcPr marL="6616" marR="6616" marT="661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200" b="0" i="0" u="none" strike="noStrike">
                          <a:solidFill>
                            <a:srgbClr val="000000"/>
                          </a:solidFill>
                          <a:effectLst/>
                          <a:latin typeface="Calibri" panose="020F0502020204030204" pitchFamily="34" charset="0"/>
                        </a:rPr>
                        <a:t>Yes</a:t>
                      </a:r>
                    </a:p>
                  </a:txBody>
                  <a:tcPr marL="6616" marR="6616" marT="66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200" b="0" i="0" u="none" strike="noStrike">
                          <a:solidFill>
                            <a:srgbClr val="000000"/>
                          </a:solidFill>
                          <a:effectLst/>
                          <a:latin typeface="Calibri" panose="020F0502020204030204" pitchFamily="34" charset="0"/>
                        </a:rPr>
                        <a:t>Yes</a:t>
                      </a:r>
                    </a:p>
                  </a:txBody>
                  <a:tcPr marL="6616" marR="6616" marT="66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200" b="0" i="0" u="none" strike="noStrike">
                          <a:solidFill>
                            <a:srgbClr val="000000"/>
                          </a:solidFill>
                          <a:effectLst/>
                          <a:latin typeface="Calibri" panose="020F0502020204030204" pitchFamily="34" charset="0"/>
                        </a:rPr>
                        <a:t>Yes</a:t>
                      </a:r>
                    </a:p>
                  </a:txBody>
                  <a:tcPr marL="6616" marR="6616" marT="66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200" b="0" i="0" u="none" strike="noStrike" dirty="0">
                          <a:solidFill>
                            <a:srgbClr val="000000"/>
                          </a:solidFill>
                          <a:effectLst/>
                          <a:latin typeface="Calibri" panose="020F0502020204030204" pitchFamily="34" charset="0"/>
                        </a:rPr>
                        <a:t>Yes</a:t>
                      </a:r>
                    </a:p>
                  </a:txBody>
                  <a:tcPr marL="6616" marR="6616" marT="66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vMerge="1">
                  <a:txBody>
                    <a:bodyPr/>
                    <a:lstStyle/>
                    <a:p>
                      <a:endParaRPr lang="en-US"/>
                    </a:p>
                  </a:txBody>
                  <a:tcPr/>
                </a:tc>
                <a:extLst>
                  <a:ext uri="{0D108BD9-81ED-4DB2-BD59-A6C34878D82A}">
                    <a16:rowId xmlns:a16="http://schemas.microsoft.com/office/drawing/2014/main" val="3458021777"/>
                  </a:ext>
                </a:extLst>
              </a:tr>
              <a:tr h="277887">
                <a:tc rowSpan="3">
                  <a:txBody>
                    <a:bodyPr/>
                    <a:lstStyle/>
                    <a:p>
                      <a:pPr algn="ctr" fontAlgn="ctr"/>
                      <a:r>
                        <a:rPr lang="en-US" sz="1200" b="1" i="0" u="none" strike="noStrike" dirty="0">
                          <a:solidFill>
                            <a:srgbClr val="000000"/>
                          </a:solidFill>
                          <a:effectLst/>
                          <a:latin typeface="Calibri" panose="020F0502020204030204" pitchFamily="34" charset="0"/>
                        </a:rPr>
                        <a:t>Essential Facilities</a:t>
                      </a:r>
                      <a:br>
                        <a:rPr lang="en-US" sz="1200" b="1" i="0" u="none" strike="noStrike" dirty="0">
                          <a:solidFill>
                            <a:srgbClr val="000000"/>
                          </a:solidFill>
                          <a:effectLst/>
                          <a:latin typeface="Calibri" panose="020F0502020204030204" pitchFamily="34" charset="0"/>
                        </a:rPr>
                      </a:br>
                      <a:r>
                        <a:rPr lang="en-US" sz="1200" b="1" i="0" u="none" strike="noStrike" dirty="0">
                          <a:solidFill>
                            <a:srgbClr val="000000"/>
                          </a:solidFill>
                          <a:effectLst/>
                          <a:latin typeface="Calibri" panose="020F0502020204030204" pitchFamily="34" charset="0"/>
                        </a:rPr>
                        <a:t> &amp;</a:t>
                      </a:r>
                      <a:br>
                        <a:rPr lang="en-US" sz="1200" b="1" i="0" u="none" strike="noStrike" dirty="0">
                          <a:solidFill>
                            <a:srgbClr val="000000"/>
                          </a:solidFill>
                          <a:effectLst/>
                          <a:latin typeface="Calibri" panose="020F0502020204030204" pitchFamily="34" charset="0"/>
                        </a:rPr>
                      </a:br>
                      <a:r>
                        <a:rPr lang="en-US" sz="1200" b="1" i="0" u="none" strike="noStrike" dirty="0">
                          <a:solidFill>
                            <a:srgbClr val="000000"/>
                          </a:solidFill>
                          <a:effectLst/>
                          <a:latin typeface="Calibri" panose="020F0502020204030204" pitchFamily="34" charset="0"/>
                        </a:rPr>
                        <a:t> Community Assets</a:t>
                      </a:r>
                    </a:p>
                  </a:txBody>
                  <a:tcPr marL="6616" marR="6616" marT="66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rowSpan="3">
                  <a:txBody>
                    <a:bodyPr/>
                    <a:lstStyle/>
                    <a:p>
                      <a:pPr algn="ctr" fontAlgn="ctr"/>
                      <a:r>
                        <a:rPr lang="en-US" sz="1200" b="0" i="0" u="none" strike="noStrike" dirty="0">
                          <a:solidFill>
                            <a:srgbClr val="000000"/>
                          </a:solidFill>
                          <a:effectLst/>
                          <a:latin typeface="Calibri" panose="020F0502020204030204" pitchFamily="34" charset="0"/>
                        </a:rPr>
                        <a:t>Identify Mitigation Actions for Essential Facilities and Community Assets</a:t>
                      </a:r>
                    </a:p>
                  </a:txBody>
                  <a:tcPr marL="6616" marR="6616" marT="66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l" fontAlgn="t"/>
                      <a:r>
                        <a:rPr lang="en-US" sz="1200" b="0" i="0" u="none" strike="noStrike" dirty="0">
                          <a:solidFill>
                            <a:srgbClr val="FF0000"/>
                          </a:solidFill>
                          <a:effectLst/>
                          <a:latin typeface="Calibri" panose="020F0502020204030204" pitchFamily="34" charset="0"/>
                        </a:rPr>
                        <a:t>Confirm essential facilities inventoried in high and moderate risk floodplains</a:t>
                      </a:r>
                    </a:p>
                  </a:txBody>
                  <a:tcPr marL="6616" marR="6616" marT="661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en-US" sz="1200" b="0" i="0" u="none" strike="noStrike">
                          <a:solidFill>
                            <a:srgbClr val="000000"/>
                          </a:solidFill>
                          <a:effectLst/>
                          <a:latin typeface="Calibri" panose="020F0502020204030204" pitchFamily="34" charset="0"/>
                        </a:rPr>
                        <a:t>Yes</a:t>
                      </a:r>
                    </a:p>
                  </a:txBody>
                  <a:tcPr marL="6616" marR="6616" marT="66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en-US" sz="1200" b="0" i="0" u="none" strike="noStrike">
                          <a:solidFill>
                            <a:srgbClr val="000000"/>
                          </a:solidFill>
                          <a:effectLst/>
                          <a:latin typeface="Calibri" panose="020F0502020204030204" pitchFamily="34" charset="0"/>
                        </a:rPr>
                        <a:t>Yes</a:t>
                      </a:r>
                    </a:p>
                  </a:txBody>
                  <a:tcPr marL="6616" marR="6616" marT="66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en-US" sz="1200" b="0" i="0" u="none" strike="noStrike">
                          <a:solidFill>
                            <a:srgbClr val="000000"/>
                          </a:solidFill>
                          <a:effectLst/>
                          <a:latin typeface="Calibri" panose="020F0502020204030204" pitchFamily="34" charset="0"/>
                        </a:rPr>
                        <a:t>Yes</a:t>
                      </a:r>
                    </a:p>
                  </a:txBody>
                  <a:tcPr marL="6616" marR="6616" marT="66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6616" marR="6616" marT="66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rowSpan="3">
                  <a:txBody>
                    <a:bodyPr/>
                    <a:lstStyle/>
                    <a:p>
                      <a:pPr algn="ctr" fontAlgn="ctr"/>
                      <a:r>
                        <a:rPr lang="en-US" sz="1200" b="0" i="0" u="none" strike="noStrike" dirty="0">
                          <a:solidFill>
                            <a:srgbClr val="000000"/>
                          </a:solidFill>
                          <a:effectLst/>
                          <a:latin typeface="Calibri" panose="020F0502020204030204" pitchFamily="34" charset="0"/>
                        </a:rPr>
                        <a:t>Which </a:t>
                      </a:r>
                      <a:r>
                        <a:rPr lang="en-US" sz="1200" b="0" i="1" u="none" strike="noStrike" dirty="0">
                          <a:solidFill>
                            <a:srgbClr val="000000"/>
                          </a:solidFill>
                          <a:effectLst/>
                          <a:latin typeface="Calibri" panose="020F0502020204030204" pitchFamily="34" charset="0"/>
                        </a:rPr>
                        <a:t>essential facilities</a:t>
                      </a:r>
                      <a:r>
                        <a:rPr lang="en-US" sz="1200" b="0" i="0" u="none" strike="noStrike" dirty="0">
                          <a:solidFill>
                            <a:srgbClr val="000000"/>
                          </a:solidFill>
                          <a:effectLst/>
                          <a:latin typeface="Calibri" panose="020F0502020204030204" pitchFamily="34" charset="0"/>
                        </a:rPr>
                        <a:t> and </a:t>
                      </a:r>
                      <a:r>
                        <a:rPr lang="en-US" sz="1200" b="0" i="1" u="none" strike="noStrike" dirty="0">
                          <a:solidFill>
                            <a:srgbClr val="000000"/>
                          </a:solidFill>
                          <a:effectLst/>
                          <a:latin typeface="Calibri" panose="020F0502020204030204" pitchFamily="34" charset="0"/>
                        </a:rPr>
                        <a:t>community assets</a:t>
                      </a:r>
                      <a:r>
                        <a:rPr lang="en-US" sz="1200" b="0" i="0" u="none" strike="noStrike" dirty="0">
                          <a:solidFill>
                            <a:srgbClr val="000000"/>
                          </a:solidFill>
                          <a:effectLst/>
                          <a:latin typeface="Calibri" panose="020F0502020204030204" pitchFamily="34" charset="0"/>
                        </a:rPr>
                        <a:t> are most vulnerable to flooding? Which facilities can be mitigated?</a:t>
                      </a:r>
                    </a:p>
                  </a:txBody>
                  <a:tcPr marL="6616" marR="6616" marT="66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775236101"/>
                  </a:ext>
                </a:extLst>
              </a:tr>
              <a:tr h="416831">
                <a:tc vMerge="1">
                  <a:txBody>
                    <a:bodyPr/>
                    <a:lstStyle/>
                    <a:p>
                      <a:endParaRPr lang="en-US"/>
                    </a:p>
                  </a:txBody>
                  <a:tcPr/>
                </a:tc>
                <a:tc vMerge="1">
                  <a:txBody>
                    <a:bodyPr/>
                    <a:lstStyle/>
                    <a:p>
                      <a:endParaRPr lang="en-US"/>
                    </a:p>
                  </a:txBody>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u="none" strike="noStrike" dirty="0" smtClean="0">
                          <a:solidFill>
                            <a:srgbClr val="FF0000"/>
                          </a:solidFill>
                          <a:effectLst/>
                          <a:latin typeface="Calibri" panose="020F0502020204030204" pitchFamily="34" charset="0"/>
                        </a:rPr>
                        <a:t>For mitigation plan, identify a minimum of two (2) mitigation actions for essential facilities and community assets for each county</a:t>
                      </a:r>
                      <a:endParaRPr lang="en-US" sz="1200" b="0" i="0" u="none" strike="noStrike" dirty="0">
                        <a:solidFill>
                          <a:srgbClr val="FF0000"/>
                        </a:solidFill>
                        <a:effectLst/>
                        <a:latin typeface="Calibri" panose="020F0502020204030204" pitchFamily="34" charset="0"/>
                      </a:endParaRPr>
                    </a:p>
                  </a:txBody>
                  <a:tcPr marL="6616" marR="6616" marT="661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en-US" sz="1200" b="0" i="0" u="none" strike="noStrike" dirty="0">
                          <a:solidFill>
                            <a:srgbClr val="000000"/>
                          </a:solidFill>
                          <a:effectLst/>
                          <a:latin typeface="Calibri" panose="020F0502020204030204" pitchFamily="34" charset="0"/>
                        </a:rPr>
                        <a:t>Yes</a:t>
                      </a:r>
                    </a:p>
                  </a:txBody>
                  <a:tcPr marL="6616" marR="6616" marT="66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en-US" sz="1200" b="0" i="0" u="none" strike="noStrike">
                          <a:solidFill>
                            <a:srgbClr val="000000"/>
                          </a:solidFill>
                          <a:effectLst/>
                          <a:latin typeface="Calibri" panose="020F0502020204030204" pitchFamily="34" charset="0"/>
                        </a:rPr>
                        <a:t>Yes</a:t>
                      </a:r>
                    </a:p>
                  </a:txBody>
                  <a:tcPr marL="6616" marR="6616" marT="66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en-US" sz="1200" b="0" i="0" u="none" strike="noStrike">
                          <a:solidFill>
                            <a:srgbClr val="000000"/>
                          </a:solidFill>
                          <a:effectLst/>
                          <a:latin typeface="Calibri" panose="020F0502020204030204" pitchFamily="34" charset="0"/>
                        </a:rPr>
                        <a:t>Yes</a:t>
                      </a:r>
                    </a:p>
                  </a:txBody>
                  <a:tcPr marL="6616" marR="6616" marT="66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en-US" sz="1200" b="0" i="0" u="none" strike="noStrike" dirty="0">
                          <a:solidFill>
                            <a:srgbClr val="000000"/>
                          </a:solidFill>
                          <a:effectLst/>
                          <a:latin typeface="Calibri" panose="020F0502020204030204" pitchFamily="34" charset="0"/>
                        </a:rPr>
                        <a:t>Yes</a:t>
                      </a:r>
                    </a:p>
                  </a:txBody>
                  <a:tcPr marL="6616" marR="6616" marT="66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vMerge="1">
                  <a:txBody>
                    <a:bodyPr/>
                    <a:lstStyle/>
                    <a:p>
                      <a:endParaRPr lang="en-US"/>
                    </a:p>
                  </a:txBody>
                  <a:tcPr/>
                </a:tc>
                <a:extLst>
                  <a:ext uri="{0D108BD9-81ED-4DB2-BD59-A6C34878D82A}">
                    <a16:rowId xmlns:a16="http://schemas.microsoft.com/office/drawing/2014/main" val="2955633953"/>
                  </a:ext>
                </a:extLst>
              </a:tr>
              <a:tr h="555774">
                <a:tc vMerge="1">
                  <a:txBody>
                    <a:bodyPr/>
                    <a:lstStyle/>
                    <a:p>
                      <a:endParaRPr lang="en-US"/>
                    </a:p>
                  </a:txBody>
                  <a:tcPr/>
                </a:tc>
                <a:tc vMerge="1">
                  <a:txBody>
                    <a:bodyPr/>
                    <a:lstStyle/>
                    <a:p>
                      <a:endParaRPr lang="en-US"/>
                    </a:p>
                  </a:txBody>
                  <a:tcPr/>
                </a:tc>
                <a:tc>
                  <a:txBody>
                    <a:bodyPr/>
                    <a:lstStyle/>
                    <a:p>
                      <a:pPr algn="l" fontAlgn="t"/>
                      <a:r>
                        <a:rPr lang="en-US" sz="1200" b="0" i="0" u="none" strike="noStrike" dirty="0" smtClean="0">
                          <a:solidFill>
                            <a:schemeClr val="accent1">
                              <a:lumMod val="50000"/>
                            </a:schemeClr>
                          </a:solidFill>
                          <a:effectLst/>
                          <a:latin typeface="Calibri" panose="020F0502020204030204" pitchFamily="34" charset="0"/>
                        </a:rPr>
                        <a:t>Incorporate essential facility and community assessment risk assessment tables in hazard mitigation plan</a:t>
                      </a:r>
                      <a:endParaRPr lang="en-US" sz="1200" b="0" i="0" u="none" strike="noStrike" dirty="0">
                        <a:solidFill>
                          <a:schemeClr val="accent1">
                            <a:lumMod val="50000"/>
                          </a:schemeClr>
                        </a:solidFill>
                        <a:effectLst/>
                        <a:latin typeface="Calibri" panose="020F0502020204030204" pitchFamily="34" charset="0"/>
                      </a:endParaRPr>
                    </a:p>
                  </a:txBody>
                  <a:tcPr marL="6616" marR="6616" marT="661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en-US" sz="1200" b="0" i="0" u="none" strike="noStrike" dirty="0">
                          <a:solidFill>
                            <a:srgbClr val="000000"/>
                          </a:solidFill>
                          <a:effectLst/>
                          <a:latin typeface="Calibri" panose="020F0502020204030204" pitchFamily="34" charset="0"/>
                        </a:rPr>
                        <a:t> </a:t>
                      </a:r>
                    </a:p>
                  </a:txBody>
                  <a:tcPr marL="6616" marR="6616" marT="66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en-US" sz="1200" b="0" i="0" u="none" strike="noStrike" dirty="0">
                          <a:solidFill>
                            <a:srgbClr val="000000"/>
                          </a:solidFill>
                          <a:effectLst/>
                          <a:latin typeface="Calibri" panose="020F0502020204030204" pitchFamily="34" charset="0"/>
                        </a:rPr>
                        <a:t> </a:t>
                      </a:r>
                    </a:p>
                  </a:txBody>
                  <a:tcPr marL="6616" marR="6616" marT="66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6616" marR="6616" marT="66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en-US" sz="1200" b="0" i="0" u="none" strike="noStrike" dirty="0">
                          <a:solidFill>
                            <a:srgbClr val="000000"/>
                          </a:solidFill>
                          <a:effectLst/>
                          <a:latin typeface="Calibri" panose="020F0502020204030204" pitchFamily="34" charset="0"/>
                        </a:rPr>
                        <a:t> </a:t>
                      </a:r>
                    </a:p>
                  </a:txBody>
                  <a:tcPr marL="6616" marR="6616" marT="66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vMerge="1">
                  <a:txBody>
                    <a:bodyPr/>
                    <a:lstStyle/>
                    <a:p>
                      <a:endParaRPr lang="en-US"/>
                    </a:p>
                  </a:txBody>
                  <a:tcPr/>
                </a:tc>
                <a:extLst>
                  <a:ext uri="{0D108BD9-81ED-4DB2-BD59-A6C34878D82A}">
                    <a16:rowId xmlns:a16="http://schemas.microsoft.com/office/drawing/2014/main" val="3710180582"/>
                  </a:ext>
                </a:extLst>
              </a:tr>
            </a:tbl>
          </a:graphicData>
        </a:graphic>
      </p:graphicFrame>
      <p:sp>
        <p:nvSpPr>
          <p:cNvPr id="8" name="TextBox 7"/>
          <p:cNvSpPr txBox="1"/>
          <p:nvPr/>
        </p:nvSpPr>
        <p:spPr>
          <a:xfrm>
            <a:off x="1140431" y="6107230"/>
            <a:ext cx="3154167" cy="369332"/>
          </a:xfrm>
          <a:prstGeom prst="rect">
            <a:avLst/>
          </a:prstGeom>
          <a:noFill/>
        </p:spPr>
        <p:txBody>
          <a:bodyPr wrap="square" rtlCol="0">
            <a:spAutoFit/>
          </a:bodyPr>
          <a:lstStyle/>
          <a:p>
            <a:r>
              <a:rPr lang="en-US" dirty="0" smtClean="0">
                <a:solidFill>
                  <a:srgbClr val="FF0000"/>
                </a:solidFill>
              </a:rPr>
              <a:t>Local Community Engagement</a:t>
            </a:r>
            <a:endParaRPr lang="en-US" dirty="0">
              <a:solidFill>
                <a:srgbClr val="FF0000"/>
              </a:solidFill>
            </a:endParaRPr>
          </a:p>
        </p:txBody>
      </p:sp>
      <p:sp>
        <p:nvSpPr>
          <p:cNvPr id="9" name="TextBox 8"/>
          <p:cNvSpPr txBox="1"/>
          <p:nvPr/>
        </p:nvSpPr>
        <p:spPr>
          <a:xfrm>
            <a:off x="4775770" y="6107230"/>
            <a:ext cx="3751781" cy="369332"/>
          </a:xfrm>
          <a:prstGeom prst="rect">
            <a:avLst/>
          </a:prstGeom>
          <a:noFill/>
        </p:spPr>
        <p:txBody>
          <a:bodyPr wrap="square" rtlCol="0">
            <a:spAutoFit/>
          </a:bodyPr>
          <a:lstStyle/>
          <a:p>
            <a:r>
              <a:rPr lang="en-US" dirty="0" smtClean="0">
                <a:solidFill>
                  <a:schemeClr val="accent1">
                    <a:lumMod val="50000"/>
                  </a:schemeClr>
                </a:solidFill>
              </a:rPr>
              <a:t>Hazard Mitigation Plan Engagement</a:t>
            </a:r>
            <a:endParaRPr lang="en-US" dirty="0">
              <a:solidFill>
                <a:schemeClr val="accent1">
                  <a:lumMod val="50000"/>
                </a:schemeClr>
              </a:solidFill>
            </a:endParaRPr>
          </a:p>
        </p:txBody>
      </p:sp>
    </p:spTree>
    <p:extLst>
      <p:ext uri="{BB962C8B-B14F-4D97-AF65-F5344CB8AC3E}">
        <p14:creationId xmlns:p14="http://schemas.microsoft.com/office/powerpoint/2010/main" val="158844840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4679048" y="1215491"/>
            <a:ext cx="4285942" cy="5204358"/>
          </a:xfrm>
          <a:prstGeom prst="rect">
            <a:avLst/>
          </a:prstGeom>
          <a:ln>
            <a:solidFill>
              <a:schemeClr val="tx1"/>
            </a:solidFill>
          </a:ln>
        </p:spPr>
      </p:pic>
      <p:sp>
        <p:nvSpPr>
          <p:cNvPr id="5" name="Title 1"/>
          <p:cNvSpPr txBox="1">
            <a:spLocks/>
          </p:cNvSpPr>
          <p:nvPr/>
        </p:nvSpPr>
        <p:spPr>
          <a:xfrm>
            <a:off x="0" y="1"/>
            <a:ext cx="9144000" cy="914399"/>
          </a:xfrm>
          <a:prstGeom prst="rect">
            <a:avLst/>
          </a:prstGeom>
          <a:solidFill>
            <a:srgbClr val="7030A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rgbClr val="FFFF00"/>
                </a:solidFill>
                <a:latin typeface="Arial" panose="020B0604020202020204" pitchFamily="34" charset="0"/>
                <a:cs typeface="Arial" panose="020B0604020202020204" pitchFamily="34" charset="0"/>
              </a:rPr>
              <a:t>Flood Study Map Changes</a:t>
            </a:r>
            <a:endParaRPr lang="en-US" dirty="0">
              <a:solidFill>
                <a:srgbClr val="FFFF00"/>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235585" y="1215492"/>
            <a:ext cx="3891548" cy="5204358"/>
          </a:xfrm>
          <a:prstGeom prst="rect">
            <a:avLst/>
          </a:prstGeom>
        </p:spPr>
      </p:pic>
      <p:sp>
        <p:nvSpPr>
          <p:cNvPr id="3" name="TextBox 2"/>
          <p:cNvSpPr txBox="1"/>
          <p:nvPr/>
        </p:nvSpPr>
        <p:spPr>
          <a:xfrm>
            <a:off x="355796" y="6520915"/>
            <a:ext cx="3938802" cy="307777"/>
          </a:xfrm>
          <a:prstGeom prst="rect">
            <a:avLst/>
          </a:prstGeom>
          <a:noFill/>
        </p:spPr>
        <p:txBody>
          <a:bodyPr wrap="square" rtlCol="0">
            <a:spAutoFit/>
          </a:bodyPr>
          <a:lstStyle/>
          <a:p>
            <a:r>
              <a:rPr lang="en-US" sz="1400" dirty="0" smtClean="0">
                <a:hlinkClick r:id="rId5"/>
              </a:rPr>
              <a:t>FEMA Region 3 Toolkit for New Flood Studies</a:t>
            </a:r>
            <a:endParaRPr lang="en-US" sz="1400" dirty="0"/>
          </a:p>
        </p:txBody>
      </p:sp>
      <p:sp>
        <p:nvSpPr>
          <p:cNvPr id="8" name="TextBox 7"/>
          <p:cNvSpPr txBox="1"/>
          <p:nvPr/>
        </p:nvSpPr>
        <p:spPr>
          <a:xfrm>
            <a:off x="4783823" y="6520915"/>
            <a:ext cx="4045852" cy="307777"/>
          </a:xfrm>
          <a:prstGeom prst="rect">
            <a:avLst/>
          </a:prstGeom>
          <a:noFill/>
        </p:spPr>
        <p:txBody>
          <a:bodyPr wrap="square" rtlCol="0">
            <a:spAutoFit/>
          </a:bodyPr>
          <a:lstStyle/>
          <a:p>
            <a:r>
              <a:rPr lang="en-US" sz="1400" dirty="0" smtClean="0">
                <a:hlinkClick r:id="rId6"/>
              </a:rPr>
              <a:t>Mail Merge Template for SFHA Mapped-in Structures</a:t>
            </a:r>
            <a:endParaRPr lang="en-US" sz="1400" dirty="0"/>
          </a:p>
        </p:txBody>
      </p:sp>
      <p:sp>
        <p:nvSpPr>
          <p:cNvPr id="6" name="TextBox 5"/>
          <p:cNvSpPr txBox="1"/>
          <p:nvPr/>
        </p:nvSpPr>
        <p:spPr>
          <a:xfrm>
            <a:off x="7062081" y="1538180"/>
            <a:ext cx="1831904" cy="738664"/>
          </a:xfrm>
          <a:prstGeom prst="rect">
            <a:avLst/>
          </a:prstGeom>
          <a:solidFill>
            <a:srgbClr val="FFC000"/>
          </a:solidFill>
        </p:spPr>
        <p:txBody>
          <a:bodyPr wrap="square" rtlCol="0">
            <a:spAutoFit/>
          </a:bodyPr>
          <a:lstStyle/>
          <a:p>
            <a:r>
              <a:rPr lang="en-US" sz="1400" i="1" dirty="0" smtClean="0"/>
              <a:t>White Sulphur Springs has 68 buildings being mapped into the SFHA</a:t>
            </a:r>
            <a:endParaRPr lang="en-US" sz="1400" i="1" dirty="0"/>
          </a:p>
        </p:txBody>
      </p:sp>
      <p:sp>
        <p:nvSpPr>
          <p:cNvPr id="11" name="Rectangle 10"/>
          <p:cNvSpPr/>
          <p:nvPr/>
        </p:nvSpPr>
        <p:spPr>
          <a:xfrm>
            <a:off x="235585" y="900258"/>
            <a:ext cx="8943975" cy="307777"/>
          </a:xfrm>
          <a:prstGeom prst="rect">
            <a:avLst/>
          </a:prstGeom>
        </p:spPr>
        <p:txBody>
          <a:bodyPr wrap="square">
            <a:spAutoFit/>
          </a:bodyPr>
          <a:lstStyle/>
          <a:p>
            <a:pPr algn="ctr" fontAlgn="ctr"/>
            <a:r>
              <a:rPr lang="en-US" sz="1400" i="1" dirty="0">
                <a:solidFill>
                  <a:srgbClr val="000000"/>
                </a:solidFill>
                <a:latin typeface="Calibri" panose="020F0502020204030204" pitchFamily="34" charset="0"/>
              </a:rPr>
              <a:t>Incorporate 1% </a:t>
            </a:r>
            <a:r>
              <a:rPr lang="en-US" sz="1400" i="1" dirty="0" smtClean="0">
                <a:solidFill>
                  <a:srgbClr val="000000"/>
                </a:solidFill>
                <a:latin typeface="Calibri" panose="020F0502020204030204" pitchFamily="34" charset="0"/>
              </a:rPr>
              <a:t>Floodplain </a:t>
            </a:r>
            <a:r>
              <a:rPr lang="en-US" sz="1400" i="1" dirty="0">
                <a:solidFill>
                  <a:srgbClr val="000000"/>
                </a:solidFill>
                <a:latin typeface="Calibri" panose="020F0502020204030204" pitchFamily="34" charset="0"/>
              </a:rPr>
              <a:t>Building Risk Assessment Inventory into </a:t>
            </a:r>
            <a:r>
              <a:rPr lang="en-US" sz="1400" b="1" i="1" dirty="0">
                <a:solidFill>
                  <a:srgbClr val="000000"/>
                </a:solidFill>
                <a:latin typeface="Calibri" panose="020F0502020204030204" pitchFamily="34" charset="0"/>
              </a:rPr>
              <a:t>Mitigation </a:t>
            </a:r>
            <a:r>
              <a:rPr lang="en-US" sz="1400" i="1" dirty="0">
                <a:solidFill>
                  <a:srgbClr val="000000"/>
                </a:solidFill>
                <a:latin typeface="Calibri" panose="020F0502020204030204" pitchFamily="34" charset="0"/>
              </a:rPr>
              <a:t>and </a:t>
            </a:r>
            <a:r>
              <a:rPr lang="en-US" sz="1400" b="1" i="1" dirty="0">
                <a:solidFill>
                  <a:srgbClr val="000000"/>
                </a:solidFill>
                <a:latin typeface="Calibri" panose="020F0502020204030204" pitchFamily="34" charset="0"/>
              </a:rPr>
              <a:t>NFIP/CRS Management </a:t>
            </a:r>
            <a:r>
              <a:rPr lang="en-US" sz="1400" i="1" dirty="0">
                <a:solidFill>
                  <a:srgbClr val="000000"/>
                </a:solidFill>
                <a:latin typeface="Calibri" panose="020F0502020204030204" pitchFamily="34" charset="0"/>
              </a:rPr>
              <a:t>Activities  </a:t>
            </a:r>
            <a:endParaRPr lang="en-US" sz="1400" i="1" dirty="0">
              <a:solidFill>
                <a:srgbClr val="000000"/>
              </a:solidFill>
              <a:latin typeface="Calibri" panose="020F0502020204030204" pitchFamily="34" charset="0"/>
            </a:endParaRPr>
          </a:p>
        </p:txBody>
      </p:sp>
    </p:spTree>
    <p:extLst>
      <p:ext uri="{BB962C8B-B14F-4D97-AF65-F5344CB8AC3E}">
        <p14:creationId xmlns:p14="http://schemas.microsoft.com/office/powerpoint/2010/main" val="34968066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rgbClr val="7030A0"/>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rgbClr val="FFFF00"/>
                </a:solidFill>
                <a:latin typeface="Arial" panose="020B0604020202020204" pitchFamily="34" charset="0"/>
                <a:cs typeface="Arial" panose="020B0604020202020204" pitchFamily="34" charset="0"/>
              </a:rPr>
              <a:t>Essential Facilities &amp; Community Assets</a:t>
            </a:r>
          </a:p>
        </p:txBody>
      </p:sp>
      <p:sp>
        <p:nvSpPr>
          <p:cNvPr id="9" name="Rectangle 8"/>
          <p:cNvSpPr/>
          <p:nvPr/>
        </p:nvSpPr>
        <p:spPr>
          <a:xfrm>
            <a:off x="717745" y="1271733"/>
            <a:ext cx="8039100" cy="400110"/>
          </a:xfrm>
          <a:prstGeom prst="rect">
            <a:avLst/>
          </a:prstGeom>
          <a:ln>
            <a:solidFill>
              <a:schemeClr val="tx1"/>
            </a:solidFill>
          </a:ln>
        </p:spPr>
        <p:txBody>
          <a:bodyPr wrap="square">
            <a:spAutoFit/>
          </a:bodyPr>
          <a:lstStyle/>
          <a:p>
            <a:pPr algn="ctr" fontAlgn="ctr"/>
            <a:r>
              <a:rPr lang="en-US" sz="2000" i="1" dirty="0">
                <a:solidFill>
                  <a:srgbClr val="000000"/>
                </a:solidFill>
                <a:latin typeface="Calibri" panose="020F0502020204030204" pitchFamily="34" charset="0"/>
              </a:rPr>
              <a:t>Identify </a:t>
            </a:r>
            <a:r>
              <a:rPr lang="en-US" sz="2000" b="1" i="1" dirty="0">
                <a:solidFill>
                  <a:srgbClr val="000000"/>
                </a:solidFill>
                <a:latin typeface="Calibri" panose="020F0502020204030204" pitchFamily="34" charset="0"/>
              </a:rPr>
              <a:t>Mitigation Actions </a:t>
            </a:r>
            <a:r>
              <a:rPr lang="en-US" sz="2000" i="1" dirty="0">
                <a:solidFill>
                  <a:srgbClr val="000000"/>
                </a:solidFill>
                <a:latin typeface="Calibri" panose="020F0502020204030204" pitchFamily="34" charset="0"/>
              </a:rPr>
              <a:t>for Essential Facilities and Community Assets</a:t>
            </a:r>
            <a:endParaRPr lang="en-US" sz="2000" i="1" dirty="0">
              <a:solidFill>
                <a:srgbClr val="000000"/>
              </a:solidFill>
              <a:latin typeface="Calibri" panose="020F0502020204030204" pitchFamily="34" charset="0"/>
            </a:endParaRPr>
          </a:p>
        </p:txBody>
      </p:sp>
      <p:sp>
        <p:nvSpPr>
          <p:cNvPr id="7" name="Rectangle 6"/>
          <p:cNvSpPr/>
          <p:nvPr/>
        </p:nvSpPr>
        <p:spPr>
          <a:xfrm>
            <a:off x="633706" y="2029176"/>
            <a:ext cx="8320171" cy="4476097"/>
          </a:xfrm>
          <a:prstGeom prst="rect">
            <a:avLst/>
          </a:prstGeom>
          <a:solidFill>
            <a:srgbClr val="7030A0"/>
          </a:solidFill>
        </p:spPr>
        <p:txBody>
          <a:bodyPr wrap="square">
            <a:spAutoFit/>
          </a:bodyPr>
          <a:lstStyle/>
          <a:p>
            <a:pPr>
              <a:lnSpc>
                <a:spcPct val="107000"/>
              </a:lnSpc>
            </a:pPr>
            <a:r>
              <a:rPr lang="en-US" sz="2000" b="1" i="1" dirty="0" smtClean="0">
                <a:solidFill>
                  <a:srgbClr val="EDE2F6"/>
                </a:solidFill>
                <a:latin typeface="Calibri" panose="020F0502020204030204" pitchFamily="34" charset="0"/>
                <a:ea typeface="Calibri" panose="020F0502020204030204" pitchFamily="34" charset="0"/>
                <a:cs typeface="Times New Roman" panose="02020603050405020304" pitchFamily="18" charset="0"/>
              </a:rPr>
              <a:t>For </a:t>
            </a:r>
            <a:r>
              <a:rPr lang="en-US" sz="2000" b="1" i="1" dirty="0">
                <a:solidFill>
                  <a:srgbClr val="EDE2F6"/>
                </a:solidFill>
                <a:latin typeface="Calibri" panose="020F0502020204030204" pitchFamily="34" charset="0"/>
                <a:ea typeface="Calibri" panose="020F0502020204030204" pitchFamily="34" charset="0"/>
                <a:cs typeface="Times New Roman" panose="02020603050405020304" pitchFamily="18" charset="0"/>
              </a:rPr>
              <a:t>mitigation </a:t>
            </a:r>
            <a:r>
              <a:rPr lang="en-US" sz="2000" b="1" i="1" dirty="0" smtClean="0">
                <a:solidFill>
                  <a:srgbClr val="EDE2F6"/>
                </a:solidFill>
                <a:latin typeface="Calibri" panose="020F0502020204030204" pitchFamily="34" charset="0"/>
                <a:ea typeface="Calibri" panose="020F0502020204030204" pitchFamily="34" charset="0"/>
                <a:cs typeface="Times New Roman" panose="02020603050405020304" pitchFamily="18" charset="0"/>
              </a:rPr>
              <a:t>plan, </a:t>
            </a:r>
            <a:r>
              <a:rPr lang="en-US" sz="2000" b="1" i="1" dirty="0">
                <a:solidFill>
                  <a:srgbClr val="EDE2F6"/>
                </a:solidFill>
                <a:latin typeface="Calibri" panose="020F0502020204030204" pitchFamily="34" charset="0"/>
                <a:ea typeface="Calibri" panose="020F0502020204030204" pitchFamily="34" charset="0"/>
                <a:cs typeface="Times New Roman" panose="02020603050405020304" pitchFamily="18" charset="0"/>
              </a:rPr>
              <a:t>incorporate a minimum of two (2) identifiable mitigation actions for essential facilities and community assets for each county.</a:t>
            </a:r>
            <a:endParaRPr lang="en-US" sz="2000" dirty="0">
              <a:solidFill>
                <a:srgbClr val="EDE2F6"/>
              </a:solidFill>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buFont typeface="+mj-lt"/>
              <a:buAutoNum type="arabicParenR"/>
            </a:pPr>
            <a:r>
              <a:rPr lang="en-US" sz="2000" i="1" dirty="0" smtClean="0">
                <a:solidFill>
                  <a:srgbClr val="EDE2F6"/>
                </a:solidFill>
                <a:latin typeface="Calibri" panose="020F0502020204030204" pitchFamily="34" charset="0"/>
                <a:ea typeface="Calibri" panose="020F0502020204030204" pitchFamily="34" charset="0"/>
                <a:cs typeface="Times New Roman" panose="02020603050405020304" pitchFamily="18" charset="0"/>
              </a:rPr>
              <a:t>Compare </a:t>
            </a:r>
            <a:r>
              <a:rPr lang="en-US" sz="2000" i="1" dirty="0">
                <a:solidFill>
                  <a:srgbClr val="EDE2F6"/>
                </a:solidFill>
                <a:latin typeface="Calibri" panose="020F0502020204030204" pitchFamily="34" charset="0"/>
                <a:ea typeface="Calibri" panose="020F0502020204030204" pitchFamily="34" charset="0"/>
                <a:cs typeface="Times New Roman" panose="02020603050405020304" pitchFamily="18" charset="0"/>
              </a:rPr>
              <a:t>existing essential facilities inventoried to previous plan update and denote any mitigation progress</a:t>
            </a:r>
            <a:r>
              <a:rPr lang="en-US" sz="2000" i="1" dirty="0" smtClean="0">
                <a:solidFill>
                  <a:srgbClr val="EDE2F6"/>
                </a:solidFill>
                <a:latin typeface="Calibri" panose="020F0502020204030204" pitchFamily="34" charset="0"/>
                <a:ea typeface="Calibri" panose="020F0502020204030204" pitchFamily="34" charset="0"/>
                <a:cs typeface="Times New Roman" panose="02020603050405020304" pitchFamily="18" charset="0"/>
              </a:rPr>
              <a:t>.</a:t>
            </a:r>
            <a:br>
              <a:rPr lang="en-US" sz="2000" i="1" dirty="0" smtClean="0">
                <a:solidFill>
                  <a:srgbClr val="EDE2F6"/>
                </a:solidFill>
                <a:latin typeface="Calibri" panose="020F0502020204030204" pitchFamily="34" charset="0"/>
                <a:ea typeface="Calibri" panose="020F0502020204030204" pitchFamily="34" charset="0"/>
                <a:cs typeface="Times New Roman" panose="02020603050405020304" pitchFamily="18" charset="0"/>
              </a:rPr>
            </a:br>
            <a:endParaRPr lang="en-US" sz="2000" dirty="0">
              <a:solidFill>
                <a:srgbClr val="EDE2F6"/>
              </a:solidFill>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buFont typeface="+mj-lt"/>
              <a:buAutoNum type="arabicParenR"/>
            </a:pPr>
            <a:r>
              <a:rPr lang="en-US" sz="2000" i="1" dirty="0" smtClean="0">
                <a:solidFill>
                  <a:srgbClr val="EDE2F6"/>
                </a:solidFill>
                <a:latin typeface="Calibri" panose="020F0502020204030204" pitchFamily="34" charset="0"/>
                <a:ea typeface="Calibri" panose="020F0502020204030204" pitchFamily="34" charset="0"/>
                <a:cs typeface="Times New Roman" panose="02020603050405020304" pitchFamily="18" charset="0"/>
              </a:rPr>
              <a:t>Review </a:t>
            </a:r>
            <a:r>
              <a:rPr lang="en-US" sz="2000" i="1" dirty="0">
                <a:solidFill>
                  <a:srgbClr val="EDE2F6"/>
                </a:solidFill>
                <a:latin typeface="Calibri" panose="020F0502020204030204" pitchFamily="34" charset="0"/>
                <a:ea typeface="Calibri" panose="020F0502020204030204" pitchFamily="34" charset="0"/>
                <a:cs typeface="Times New Roman" panose="02020603050405020304" pitchFamily="18" charset="0"/>
              </a:rPr>
              <a:t>top statewide building listing of high-value dollar essential facilities/community assets exposure and substantial damage</a:t>
            </a:r>
            <a:r>
              <a:rPr lang="en-US" sz="2000" i="1" dirty="0" smtClean="0">
                <a:solidFill>
                  <a:srgbClr val="EDE2F6"/>
                </a:solidFill>
                <a:latin typeface="Calibri" panose="020F0502020204030204" pitchFamily="34" charset="0"/>
                <a:ea typeface="Calibri" panose="020F0502020204030204" pitchFamily="34" charset="0"/>
                <a:cs typeface="Times New Roman" panose="02020603050405020304" pitchFamily="18" charset="0"/>
              </a:rPr>
              <a:t>.</a:t>
            </a:r>
            <a:br>
              <a:rPr lang="en-US" sz="2000" i="1" dirty="0" smtClean="0">
                <a:solidFill>
                  <a:srgbClr val="EDE2F6"/>
                </a:solidFill>
                <a:latin typeface="Calibri" panose="020F0502020204030204" pitchFamily="34" charset="0"/>
                <a:ea typeface="Calibri" panose="020F0502020204030204" pitchFamily="34" charset="0"/>
                <a:cs typeface="Times New Roman" panose="02020603050405020304" pitchFamily="18" charset="0"/>
              </a:rPr>
            </a:br>
            <a:r>
              <a:rPr lang="en-US" sz="2000" i="1" dirty="0" smtClean="0">
                <a:solidFill>
                  <a:srgbClr val="EDE2F6"/>
                </a:solidFill>
                <a:latin typeface="Calibri" panose="020F0502020204030204" pitchFamily="34" charset="0"/>
                <a:ea typeface="Calibri" panose="020F0502020204030204" pitchFamily="34" charset="0"/>
                <a:cs typeface="Times New Roman" panose="02020603050405020304" pitchFamily="18" charset="0"/>
              </a:rPr>
              <a:t> </a:t>
            </a:r>
            <a:endParaRPr lang="en-US" sz="2000" dirty="0">
              <a:solidFill>
                <a:srgbClr val="EDE2F6"/>
              </a:solidFill>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buFont typeface="+mj-lt"/>
              <a:buAutoNum type="arabicParenR"/>
            </a:pPr>
            <a:r>
              <a:rPr lang="en-US" sz="2000" i="1" dirty="0" smtClean="0">
                <a:solidFill>
                  <a:srgbClr val="EDE2F6"/>
                </a:solidFill>
                <a:latin typeface="Calibri" panose="020F0502020204030204" pitchFamily="34" charset="0"/>
                <a:ea typeface="Calibri" panose="020F0502020204030204" pitchFamily="34" charset="0"/>
                <a:cs typeface="Times New Roman" panose="02020603050405020304" pitchFamily="18" charset="0"/>
              </a:rPr>
              <a:t>Identify </a:t>
            </a:r>
            <a:r>
              <a:rPr lang="en-US" sz="2000" i="1" dirty="0">
                <a:solidFill>
                  <a:srgbClr val="EDE2F6"/>
                </a:solidFill>
                <a:latin typeface="Calibri" panose="020F0502020204030204" pitchFamily="34" charset="0"/>
                <a:ea typeface="Calibri" panose="020F0502020204030204" pitchFamily="34" charset="0"/>
                <a:cs typeface="Times New Roman" panose="02020603050405020304" pitchFamily="18" charset="0"/>
              </a:rPr>
              <a:t>socio-economic effects if key facilities are not restored to original function within days after flood event</a:t>
            </a:r>
            <a:r>
              <a:rPr lang="en-US" sz="2000" i="1" dirty="0" smtClean="0">
                <a:solidFill>
                  <a:srgbClr val="EDE2F6"/>
                </a:solidFill>
                <a:latin typeface="Calibri" panose="020F0502020204030204" pitchFamily="34" charset="0"/>
                <a:ea typeface="Calibri" panose="020F0502020204030204" pitchFamily="34" charset="0"/>
                <a:cs typeface="Times New Roman" panose="02020603050405020304" pitchFamily="18" charset="0"/>
              </a:rPr>
              <a:t>.</a:t>
            </a:r>
            <a:br>
              <a:rPr lang="en-US" sz="2000" i="1" dirty="0" smtClean="0">
                <a:solidFill>
                  <a:srgbClr val="EDE2F6"/>
                </a:solidFill>
                <a:latin typeface="Calibri" panose="020F0502020204030204" pitchFamily="34" charset="0"/>
                <a:ea typeface="Calibri" panose="020F0502020204030204" pitchFamily="34" charset="0"/>
                <a:cs typeface="Times New Roman" panose="02020603050405020304" pitchFamily="18" charset="0"/>
              </a:rPr>
            </a:br>
            <a:endParaRPr lang="en-US" sz="2000" dirty="0">
              <a:solidFill>
                <a:srgbClr val="EDE2F6"/>
              </a:solidFill>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buFont typeface="+mj-lt"/>
              <a:buAutoNum type="arabicParenR"/>
            </a:pPr>
            <a:r>
              <a:rPr lang="en-US" sz="2000" i="1" dirty="0" smtClean="0">
                <a:solidFill>
                  <a:srgbClr val="EDE2F6"/>
                </a:solidFill>
                <a:latin typeface="Calibri" panose="020F0502020204030204" pitchFamily="34" charset="0"/>
                <a:ea typeface="Calibri" panose="020F0502020204030204" pitchFamily="34" charset="0"/>
                <a:cs typeface="Times New Roman" panose="02020603050405020304" pitchFamily="18" charset="0"/>
              </a:rPr>
              <a:t>Review </a:t>
            </a:r>
            <a:r>
              <a:rPr lang="en-US" sz="2000" i="1" dirty="0">
                <a:solidFill>
                  <a:srgbClr val="EDE2F6"/>
                </a:solidFill>
                <a:latin typeface="Calibri" panose="020F0502020204030204" pitchFamily="34" charset="0"/>
                <a:ea typeface="Calibri" panose="020F0502020204030204" pitchFamily="34" charset="0"/>
                <a:cs typeface="Times New Roman" panose="02020603050405020304" pitchFamily="18" charset="0"/>
              </a:rPr>
              <a:t>existing emergency action plans</a:t>
            </a:r>
            <a:r>
              <a:rPr lang="en-US" sz="2000" i="1" dirty="0" smtClean="0">
                <a:solidFill>
                  <a:srgbClr val="EDE2F6"/>
                </a:solidFill>
                <a:latin typeface="Calibri" panose="020F0502020204030204" pitchFamily="34" charset="0"/>
                <a:ea typeface="Calibri" panose="020F0502020204030204" pitchFamily="34" charset="0"/>
                <a:cs typeface="Times New Roman" panose="02020603050405020304" pitchFamily="18" charset="0"/>
              </a:rPr>
              <a:t>.</a:t>
            </a:r>
          </a:p>
          <a:p>
            <a:pPr marL="457200" indent="-457200">
              <a:lnSpc>
                <a:spcPct val="107000"/>
              </a:lnSpc>
              <a:spcAft>
                <a:spcPts val="800"/>
              </a:spcAft>
              <a:buFont typeface="+mj-lt"/>
              <a:buAutoNum type="arabicParenR"/>
            </a:pPr>
            <a:r>
              <a:rPr lang="en-US" sz="2000" i="1" dirty="0" smtClean="0">
                <a:solidFill>
                  <a:srgbClr val="EDE2F6"/>
                </a:solidFill>
                <a:effectLst/>
                <a:latin typeface="Calibri" panose="020F0502020204030204" pitchFamily="34" charset="0"/>
                <a:ea typeface="Calibri" panose="020F0502020204030204" pitchFamily="34" charset="0"/>
                <a:cs typeface="Times New Roman" panose="02020603050405020304" pitchFamily="18" charset="0"/>
              </a:rPr>
              <a:t>Incorporate into CRS Activity 510 Floodplain Management Planning (FMP)</a:t>
            </a:r>
            <a:endParaRPr lang="en-US" sz="2000" dirty="0">
              <a:solidFill>
                <a:srgbClr val="EDE2F6"/>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1178978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Essential Facilities &amp; Community Assets</a:t>
            </a:r>
          </a:p>
        </p:txBody>
      </p:sp>
      <p:pic>
        <p:nvPicPr>
          <p:cNvPr id="12" name="Picture 11"/>
          <p:cNvPicPr/>
          <p:nvPr/>
        </p:nvPicPr>
        <p:blipFill>
          <a:blip r:embed="rId3">
            <a:extLst>
              <a:ext uri="{28A0092B-C50C-407E-A947-70E740481C1C}">
                <a14:useLocalDpi xmlns:a14="http://schemas.microsoft.com/office/drawing/2010/main" val="0"/>
              </a:ext>
            </a:extLst>
          </a:blip>
          <a:stretch>
            <a:fillRect/>
          </a:stretch>
        </p:blipFill>
        <p:spPr>
          <a:xfrm>
            <a:off x="1600200" y="5144778"/>
            <a:ext cx="5943600" cy="1256665"/>
          </a:xfrm>
          <a:prstGeom prst="rect">
            <a:avLst/>
          </a:prstGeom>
        </p:spPr>
      </p:pic>
      <p:pic>
        <p:nvPicPr>
          <p:cNvPr id="10" name="Picture 9"/>
          <p:cNvPicPr/>
          <p:nvPr/>
        </p:nvPicPr>
        <p:blipFill>
          <a:blip r:embed="rId4">
            <a:extLst>
              <a:ext uri="{28A0092B-C50C-407E-A947-70E740481C1C}">
                <a14:useLocalDpi xmlns:a14="http://schemas.microsoft.com/office/drawing/2010/main" val="0"/>
              </a:ext>
            </a:extLst>
          </a:blip>
          <a:stretch>
            <a:fillRect/>
          </a:stretch>
        </p:blipFill>
        <p:spPr>
          <a:xfrm>
            <a:off x="1158844" y="971040"/>
            <a:ext cx="6464424" cy="1271498"/>
          </a:xfrm>
          <a:prstGeom prst="rect">
            <a:avLst/>
          </a:prstGeom>
        </p:spPr>
      </p:pic>
      <p:sp>
        <p:nvSpPr>
          <p:cNvPr id="4" name="TextBox 3">
            <a:hlinkClick r:id="rId5"/>
          </p:cNvPr>
          <p:cNvSpPr txBox="1"/>
          <p:nvPr/>
        </p:nvSpPr>
        <p:spPr>
          <a:xfrm>
            <a:off x="2978592" y="6473225"/>
            <a:ext cx="2734147" cy="307777"/>
          </a:xfrm>
          <a:prstGeom prst="rect">
            <a:avLst/>
          </a:prstGeom>
          <a:noFill/>
        </p:spPr>
        <p:txBody>
          <a:bodyPr wrap="square" rtlCol="0">
            <a:spAutoFit/>
          </a:bodyPr>
          <a:lstStyle/>
          <a:p>
            <a:r>
              <a:rPr lang="en-US" sz="1400" dirty="0" smtClean="0"/>
              <a:t>Region 4 </a:t>
            </a:r>
            <a:r>
              <a:rPr lang="en-US" sz="1400" dirty="0" smtClean="0">
                <a:hlinkClick r:id="rId5"/>
              </a:rPr>
              <a:t>Community Assets Report</a:t>
            </a:r>
            <a:endParaRPr lang="en-US" sz="1400" dirty="0"/>
          </a:p>
        </p:txBody>
      </p:sp>
      <p:sp>
        <p:nvSpPr>
          <p:cNvPr id="6" name="Rectangle 5"/>
          <p:cNvSpPr/>
          <p:nvPr/>
        </p:nvSpPr>
        <p:spPr>
          <a:xfrm>
            <a:off x="2851842" y="4245282"/>
            <a:ext cx="2703048" cy="307777"/>
          </a:xfrm>
          <a:prstGeom prst="rect">
            <a:avLst/>
          </a:prstGeom>
        </p:spPr>
        <p:txBody>
          <a:bodyPr wrap="none">
            <a:spAutoFit/>
          </a:bodyPr>
          <a:lstStyle/>
          <a:p>
            <a:r>
              <a:rPr lang="en-US" sz="1400" dirty="0"/>
              <a:t>Region 4 </a:t>
            </a:r>
            <a:r>
              <a:rPr lang="en-US" sz="1400" dirty="0" smtClean="0">
                <a:hlinkClick r:id="rId6"/>
              </a:rPr>
              <a:t>Essential Facilities Report</a:t>
            </a:r>
            <a:endParaRPr lang="en-US" sz="1400" dirty="0"/>
          </a:p>
        </p:txBody>
      </p:sp>
      <p:pic>
        <p:nvPicPr>
          <p:cNvPr id="13" name="Picture 12"/>
          <p:cNvPicPr/>
          <p:nvPr/>
        </p:nvPicPr>
        <p:blipFill>
          <a:blip r:embed="rId7">
            <a:extLst>
              <a:ext uri="{28A0092B-C50C-407E-A947-70E740481C1C}">
                <a14:useLocalDpi xmlns:a14="http://schemas.microsoft.com/office/drawing/2010/main" val="0"/>
              </a:ext>
            </a:extLst>
          </a:blip>
          <a:stretch>
            <a:fillRect/>
          </a:stretch>
        </p:blipFill>
        <p:spPr>
          <a:xfrm>
            <a:off x="757555" y="2970602"/>
            <a:ext cx="7628890" cy="1206500"/>
          </a:xfrm>
          <a:prstGeom prst="rect">
            <a:avLst/>
          </a:prstGeom>
        </p:spPr>
      </p:pic>
      <p:sp>
        <p:nvSpPr>
          <p:cNvPr id="7" name="Rectangle 6"/>
          <p:cNvSpPr/>
          <p:nvPr/>
        </p:nvSpPr>
        <p:spPr>
          <a:xfrm>
            <a:off x="2847931" y="2217313"/>
            <a:ext cx="2706959" cy="307777"/>
          </a:xfrm>
          <a:prstGeom prst="rect">
            <a:avLst/>
          </a:prstGeom>
        </p:spPr>
        <p:txBody>
          <a:bodyPr wrap="none">
            <a:spAutoFit/>
          </a:bodyPr>
          <a:lstStyle/>
          <a:p>
            <a:r>
              <a:rPr lang="en-US" sz="1400" dirty="0"/>
              <a:t>Region 4 </a:t>
            </a:r>
            <a:r>
              <a:rPr lang="en-US" sz="1400" dirty="0" smtClean="0">
                <a:hlinkClick r:id="rId8"/>
              </a:rPr>
              <a:t>Building Type &amp; Exposure</a:t>
            </a:r>
            <a:endParaRPr lang="en-US" sz="1400" dirty="0"/>
          </a:p>
        </p:txBody>
      </p:sp>
    </p:spTree>
    <p:extLst>
      <p:ext uri="{BB962C8B-B14F-4D97-AF65-F5344CB8AC3E}">
        <p14:creationId xmlns:p14="http://schemas.microsoft.com/office/powerpoint/2010/main" val="46860536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56805" y="914400"/>
            <a:ext cx="7551767" cy="5830872"/>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solidFill>
                  <a:schemeClr val="bg1"/>
                </a:solidFill>
                <a:latin typeface="Arial" panose="020B0604020202020204" pitchFamily="34" charset="0"/>
                <a:cs typeface="Arial" panose="020B0604020202020204" pitchFamily="34" charset="0"/>
              </a:rPr>
              <a:t>Essential Facilities 0.2% Floodplain</a:t>
            </a:r>
            <a:endParaRPr lang="en-US" b="1" dirty="0">
              <a:solidFill>
                <a:schemeClr val="bg1"/>
              </a:solidFill>
              <a:latin typeface="Arial" panose="020B0604020202020204" pitchFamily="34" charset="0"/>
              <a:cs typeface="Arial" panose="020B0604020202020204" pitchFamily="34" charset="0"/>
            </a:endParaRPr>
          </a:p>
        </p:txBody>
      </p:sp>
      <p:sp>
        <p:nvSpPr>
          <p:cNvPr id="9" name="TextBox 8"/>
          <p:cNvSpPr txBox="1"/>
          <p:nvPr/>
        </p:nvSpPr>
        <p:spPr>
          <a:xfrm>
            <a:off x="3502397" y="5200510"/>
            <a:ext cx="529590" cy="307777"/>
          </a:xfrm>
          <a:prstGeom prst="rect">
            <a:avLst/>
          </a:prstGeom>
          <a:noFill/>
        </p:spPr>
        <p:txBody>
          <a:bodyPr wrap="square" rtlCol="0">
            <a:spAutoFit/>
          </a:bodyPr>
          <a:lstStyle/>
          <a:p>
            <a:r>
              <a:rPr lang="en-US" sz="1400" b="1" dirty="0" smtClean="0"/>
              <a:t>16</a:t>
            </a:r>
            <a:endParaRPr lang="en-US" sz="1400" b="1" dirty="0"/>
          </a:p>
        </p:txBody>
      </p:sp>
      <p:sp>
        <p:nvSpPr>
          <p:cNvPr id="10" name="TextBox 9"/>
          <p:cNvSpPr txBox="1"/>
          <p:nvPr/>
        </p:nvSpPr>
        <p:spPr>
          <a:xfrm>
            <a:off x="4134631" y="4492830"/>
            <a:ext cx="529590" cy="307777"/>
          </a:xfrm>
          <a:prstGeom prst="rect">
            <a:avLst/>
          </a:prstGeom>
          <a:noFill/>
        </p:spPr>
        <p:txBody>
          <a:bodyPr wrap="square" rtlCol="0">
            <a:spAutoFit/>
          </a:bodyPr>
          <a:lstStyle/>
          <a:p>
            <a:r>
              <a:rPr lang="en-US" sz="1400" b="1" dirty="0" smtClean="0"/>
              <a:t>8</a:t>
            </a:r>
            <a:endParaRPr lang="en-US" sz="1400" b="1" dirty="0"/>
          </a:p>
        </p:txBody>
      </p:sp>
      <p:sp>
        <p:nvSpPr>
          <p:cNvPr id="11" name="TextBox 10"/>
          <p:cNvSpPr txBox="1"/>
          <p:nvPr/>
        </p:nvSpPr>
        <p:spPr>
          <a:xfrm>
            <a:off x="4532689" y="4800607"/>
            <a:ext cx="529590" cy="307777"/>
          </a:xfrm>
          <a:prstGeom prst="rect">
            <a:avLst/>
          </a:prstGeom>
          <a:noFill/>
        </p:spPr>
        <p:txBody>
          <a:bodyPr wrap="square" rtlCol="0">
            <a:spAutoFit/>
          </a:bodyPr>
          <a:lstStyle/>
          <a:p>
            <a:r>
              <a:rPr lang="en-US" sz="1400" b="1" dirty="0" smtClean="0"/>
              <a:t>5</a:t>
            </a:r>
            <a:endParaRPr lang="en-US" sz="1400" b="1" dirty="0"/>
          </a:p>
        </p:txBody>
      </p:sp>
      <p:sp>
        <p:nvSpPr>
          <p:cNvPr id="12" name="TextBox 11"/>
          <p:cNvSpPr txBox="1"/>
          <p:nvPr/>
        </p:nvSpPr>
        <p:spPr>
          <a:xfrm>
            <a:off x="3736572" y="4802856"/>
            <a:ext cx="295415" cy="307777"/>
          </a:xfrm>
          <a:prstGeom prst="rect">
            <a:avLst/>
          </a:prstGeom>
          <a:noFill/>
        </p:spPr>
        <p:txBody>
          <a:bodyPr wrap="square" rtlCol="0">
            <a:spAutoFit/>
          </a:bodyPr>
          <a:lstStyle/>
          <a:p>
            <a:r>
              <a:rPr lang="en-US" sz="1400" b="1" dirty="0" smtClean="0"/>
              <a:t>4</a:t>
            </a:r>
            <a:endParaRPr lang="en-US" sz="1400" b="1" dirty="0"/>
          </a:p>
        </p:txBody>
      </p:sp>
      <p:sp>
        <p:nvSpPr>
          <p:cNvPr id="13" name="TextBox 12"/>
          <p:cNvSpPr txBox="1"/>
          <p:nvPr/>
        </p:nvSpPr>
        <p:spPr>
          <a:xfrm>
            <a:off x="4129437" y="5365701"/>
            <a:ext cx="529590" cy="307777"/>
          </a:xfrm>
          <a:prstGeom prst="rect">
            <a:avLst/>
          </a:prstGeom>
          <a:noFill/>
        </p:spPr>
        <p:txBody>
          <a:bodyPr wrap="square" rtlCol="0">
            <a:spAutoFit/>
          </a:bodyPr>
          <a:lstStyle/>
          <a:p>
            <a:r>
              <a:rPr lang="en-US" sz="1400" b="1" dirty="0" smtClean="0"/>
              <a:t>4</a:t>
            </a:r>
            <a:endParaRPr lang="en-US" sz="1400" b="1" dirty="0"/>
          </a:p>
        </p:txBody>
      </p:sp>
      <p:sp>
        <p:nvSpPr>
          <p:cNvPr id="14" name="Rectangle 13"/>
          <p:cNvSpPr/>
          <p:nvPr/>
        </p:nvSpPr>
        <p:spPr>
          <a:xfrm>
            <a:off x="1003049" y="1190115"/>
            <a:ext cx="2324099" cy="1244893"/>
          </a:xfrm>
          <a:prstGeom prst="rect">
            <a:avLst/>
          </a:prstGeom>
          <a:solidFill>
            <a:schemeClr val="accent1">
              <a:lumMod val="20000"/>
              <a:lumOff val="80000"/>
            </a:schemeClr>
          </a:solidFill>
        </p:spPr>
        <p:txBody>
          <a:bodyPr wrap="square">
            <a:spAutoFit/>
          </a:bodyPr>
          <a:lstStyle/>
          <a:p>
            <a:pPr marR="0" lvl="0">
              <a:lnSpc>
                <a:spcPct val="107000"/>
              </a:lnSpc>
              <a:spcBef>
                <a:spcPts val="0"/>
              </a:spcBef>
              <a:spcAft>
                <a:spcPts val="0"/>
              </a:spcAft>
            </a:pPr>
            <a:r>
              <a:rPr lang="en-US" sz="1400" b="1" dirty="0" smtClean="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Fayette County </a:t>
            </a:r>
            <a:r>
              <a:rPr lang="en-US" sz="1400" dirty="0" smtClean="0">
                <a:latin typeface="Calibri" panose="020F0502020204030204" pitchFamily="34" charset="0"/>
                <a:ea typeface="Calibri" panose="020F0502020204030204" pitchFamily="34" charset="0"/>
                <a:cs typeface="Times New Roman" panose="02020603050405020304" pitchFamily="18" charset="0"/>
              </a:rPr>
              <a:t>is ranked 8</a:t>
            </a:r>
            <a:r>
              <a:rPr lang="en-US" sz="1400" baseline="30000" dirty="0" smtClean="0">
                <a:latin typeface="Calibri" panose="020F0502020204030204" pitchFamily="34" charset="0"/>
                <a:ea typeface="Calibri" panose="020F0502020204030204" pitchFamily="34" charset="0"/>
                <a:cs typeface="Times New Roman" panose="02020603050405020304" pitchFamily="18" charset="0"/>
              </a:rPr>
              <a:t>th</a:t>
            </a:r>
            <a:r>
              <a:rPr lang="en-US" sz="1400" dirty="0" smtClean="0">
                <a:latin typeface="Calibri" panose="020F0502020204030204" pitchFamily="34" charset="0"/>
                <a:ea typeface="Calibri" panose="020F0502020204030204" pitchFamily="34" charset="0"/>
                <a:cs typeface="Times New Roman" panose="02020603050405020304" pitchFamily="18" charset="0"/>
              </a:rPr>
              <a:t> in the State for the most essential facilities. The town of </a:t>
            </a:r>
            <a:r>
              <a:rPr lang="en-US" sz="1400" b="1" dirty="0" smtClean="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Marlinton </a:t>
            </a:r>
            <a:r>
              <a:rPr lang="en-US" sz="1400" dirty="0" smtClean="0">
                <a:latin typeface="Calibri" panose="020F0502020204030204" pitchFamily="34" charset="0"/>
                <a:ea typeface="Calibri" panose="020F0502020204030204" pitchFamily="34" charset="0"/>
                <a:cs typeface="Times New Roman" panose="02020603050405020304" pitchFamily="18" charset="0"/>
              </a:rPr>
              <a:t>is ranked 7</a:t>
            </a:r>
            <a:r>
              <a:rPr lang="en-US" sz="1400" baseline="30000" dirty="0" smtClean="0">
                <a:latin typeface="Calibri" panose="020F0502020204030204" pitchFamily="34" charset="0"/>
                <a:ea typeface="Calibri" panose="020F0502020204030204" pitchFamily="34" charset="0"/>
                <a:cs typeface="Times New Roman" panose="02020603050405020304" pitchFamily="18" charset="0"/>
              </a:rPr>
              <a:t>th</a:t>
            </a:r>
            <a:r>
              <a:rPr lang="en-US" sz="1400" dirty="0" smtClean="0">
                <a:latin typeface="Calibri" panose="020F0502020204030204" pitchFamily="34" charset="0"/>
                <a:ea typeface="Calibri" panose="020F0502020204030204" pitchFamily="34" charset="0"/>
                <a:cs typeface="Times New Roman" panose="02020603050405020304" pitchFamily="18" charset="0"/>
              </a:rPr>
              <a:t> of all incorporated places.</a:t>
            </a: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p:cNvSpPr txBox="1"/>
          <p:nvPr/>
        </p:nvSpPr>
        <p:spPr>
          <a:xfrm>
            <a:off x="3836748" y="4590712"/>
            <a:ext cx="1114968" cy="338554"/>
          </a:xfrm>
          <a:prstGeom prst="rect">
            <a:avLst/>
          </a:prstGeom>
          <a:noFill/>
        </p:spPr>
        <p:txBody>
          <a:bodyPr wrap="square" rtlCol="0">
            <a:spAutoFit/>
          </a:bodyPr>
          <a:lstStyle/>
          <a:p>
            <a:r>
              <a:rPr lang="en-US" sz="1600" b="1" dirty="0" smtClean="0">
                <a:solidFill>
                  <a:schemeClr val="accent2">
                    <a:lumMod val="75000"/>
                  </a:schemeClr>
                </a:solidFill>
              </a:rPr>
              <a:t>Region</a:t>
            </a:r>
            <a:endParaRPr lang="en-US" sz="1600" b="1" dirty="0">
              <a:solidFill>
                <a:schemeClr val="accent2">
                  <a:lumMod val="75000"/>
                </a:schemeClr>
              </a:solidFill>
            </a:endParaRPr>
          </a:p>
        </p:txBody>
      </p:sp>
    </p:spTree>
    <p:extLst>
      <p:ext uri="{BB962C8B-B14F-4D97-AF65-F5344CB8AC3E}">
        <p14:creationId xmlns:p14="http://schemas.microsoft.com/office/powerpoint/2010/main" val="348271503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solidFill>
                  <a:schemeClr val="bg1"/>
                </a:solidFill>
                <a:latin typeface="Arial" panose="020B0604020202020204" pitchFamily="34" charset="0"/>
                <a:cs typeface="Arial" panose="020B0604020202020204" pitchFamily="34" charset="0"/>
              </a:rPr>
              <a:t>Essential Facilities: Community Level</a:t>
            </a:r>
            <a:endParaRPr lang="en-US" b="1" dirty="0">
              <a:solidFill>
                <a:schemeClr val="bg1"/>
              </a:solidFill>
              <a:latin typeface="Arial" panose="020B0604020202020204" pitchFamily="34" charset="0"/>
              <a:cs typeface="Arial" panose="020B060402020202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734394929"/>
              </p:ext>
            </p:extLst>
          </p:nvPr>
        </p:nvGraphicFramePr>
        <p:xfrm>
          <a:off x="479832" y="1005235"/>
          <a:ext cx="7197509" cy="5805234"/>
        </p:xfrm>
        <a:graphic>
          <a:graphicData uri="http://schemas.openxmlformats.org/drawingml/2006/table">
            <a:tbl>
              <a:tblPr firstRow="1" firstCol="1" bandRow="1"/>
              <a:tblGrid>
                <a:gridCol w="588117">
                  <a:extLst>
                    <a:ext uri="{9D8B030D-6E8A-4147-A177-3AD203B41FA5}">
                      <a16:colId xmlns:a16="http://schemas.microsoft.com/office/drawing/2014/main" val="2342775069"/>
                    </a:ext>
                  </a:extLst>
                </a:gridCol>
                <a:gridCol w="1524181">
                  <a:extLst>
                    <a:ext uri="{9D8B030D-6E8A-4147-A177-3AD203B41FA5}">
                      <a16:colId xmlns:a16="http://schemas.microsoft.com/office/drawing/2014/main" val="436173319"/>
                    </a:ext>
                  </a:extLst>
                </a:gridCol>
                <a:gridCol w="981480">
                  <a:extLst>
                    <a:ext uri="{9D8B030D-6E8A-4147-A177-3AD203B41FA5}">
                      <a16:colId xmlns:a16="http://schemas.microsoft.com/office/drawing/2014/main" val="654363893"/>
                    </a:ext>
                  </a:extLst>
                </a:gridCol>
                <a:gridCol w="579648">
                  <a:extLst>
                    <a:ext uri="{9D8B030D-6E8A-4147-A177-3AD203B41FA5}">
                      <a16:colId xmlns:a16="http://schemas.microsoft.com/office/drawing/2014/main" val="939984152"/>
                    </a:ext>
                  </a:extLst>
                </a:gridCol>
                <a:gridCol w="579648">
                  <a:extLst>
                    <a:ext uri="{9D8B030D-6E8A-4147-A177-3AD203B41FA5}">
                      <a16:colId xmlns:a16="http://schemas.microsoft.com/office/drawing/2014/main" val="762561734"/>
                    </a:ext>
                  </a:extLst>
                </a:gridCol>
                <a:gridCol w="551168">
                  <a:extLst>
                    <a:ext uri="{9D8B030D-6E8A-4147-A177-3AD203B41FA5}">
                      <a16:colId xmlns:a16="http://schemas.microsoft.com/office/drawing/2014/main" val="1582869657"/>
                    </a:ext>
                  </a:extLst>
                </a:gridCol>
                <a:gridCol w="547318">
                  <a:extLst>
                    <a:ext uri="{9D8B030D-6E8A-4147-A177-3AD203B41FA5}">
                      <a16:colId xmlns:a16="http://schemas.microsoft.com/office/drawing/2014/main" val="3669941465"/>
                    </a:ext>
                  </a:extLst>
                </a:gridCol>
                <a:gridCol w="668175">
                  <a:extLst>
                    <a:ext uri="{9D8B030D-6E8A-4147-A177-3AD203B41FA5}">
                      <a16:colId xmlns:a16="http://schemas.microsoft.com/office/drawing/2014/main" val="4234282703"/>
                    </a:ext>
                  </a:extLst>
                </a:gridCol>
                <a:gridCol w="623528">
                  <a:extLst>
                    <a:ext uri="{9D8B030D-6E8A-4147-A177-3AD203B41FA5}">
                      <a16:colId xmlns:a16="http://schemas.microsoft.com/office/drawing/2014/main" val="2817722823"/>
                    </a:ext>
                  </a:extLst>
                </a:gridCol>
                <a:gridCol w="554246">
                  <a:extLst>
                    <a:ext uri="{9D8B030D-6E8A-4147-A177-3AD203B41FA5}">
                      <a16:colId xmlns:a16="http://schemas.microsoft.com/office/drawing/2014/main" val="2786922328"/>
                    </a:ext>
                  </a:extLst>
                </a:gridCol>
              </a:tblGrid>
              <a:tr h="93093">
                <a:tc gridSpan="3">
                  <a:txBody>
                    <a:bodyPr/>
                    <a:lstStyle/>
                    <a:p>
                      <a:pPr marL="0" marR="0" algn="ctr">
                        <a:lnSpc>
                          <a:spcPct val="107000"/>
                        </a:lnSpc>
                        <a:spcBef>
                          <a:spcPts val="0"/>
                        </a:spcBef>
                        <a:spcAft>
                          <a:spcPts val="0"/>
                        </a:spcAft>
                      </a:pPr>
                      <a:r>
                        <a:rPr lang="en-US" sz="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COMMUNITY IDENTIFICATION</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hMerge="1">
                  <a:txBody>
                    <a:bodyPr/>
                    <a:lstStyle/>
                    <a:p>
                      <a:endParaRPr lang="en-US"/>
                    </a:p>
                  </a:txBody>
                  <a:tcPr/>
                </a:tc>
                <a:tc hMerge="1">
                  <a:txBody>
                    <a:bodyPr/>
                    <a:lstStyle/>
                    <a:p>
                      <a:endParaRPr lang="en-US"/>
                    </a:p>
                  </a:txBody>
                  <a:tcPr/>
                </a:tc>
                <a:tc gridSpan="7">
                  <a:txBody>
                    <a:bodyPr/>
                    <a:lstStyle/>
                    <a:p>
                      <a:pPr marL="0" marR="0" algn="ctr">
                        <a:lnSpc>
                          <a:spcPct val="107000"/>
                        </a:lnSpc>
                        <a:spcBef>
                          <a:spcPts val="0"/>
                        </a:spcBef>
                        <a:spcAft>
                          <a:spcPts val="0"/>
                        </a:spcAft>
                      </a:pPr>
                      <a:r>
                        <a:rPr lang="en-US" sz="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ESSENTIAL FACILITIES</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8235958"/>
                  </a:ext>
                </a:extLst>
              </a:tr>
              <a:tr h="319146">
                <a:tc>
                  <a:txBody>
                    <a:bodyPr/>
                    <a:lstStyle/>
                    <a:p>
                      <a:pPr marL="0" marR="0" algn="ctr">
                        <a:lnSpc>
                          <a:spcPct val="107000"/>
                        </a:lnSpc>
                        <a:spcBef>
                          <a:spcPts val="0"/>
                        </a:spcBef>
                        <a:spcAft>
                          <a:spcPts val="0"/>
                        </a:spcAft>
                      </a:pPr>
                      <a:r>
                        <a:rPr lang="en-US" sz="10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CID</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0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Community Name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County</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Police Station</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Fire Station</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911 Center</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School</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Hospital</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Nursing Home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TOTAL</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extLst>
                  <a:ext uri="{0D108BD9-81ED-4DB2-BD59-A6C34878D82A}">
                    <a16:rowId xmlns:a16="http://schemas.microsoft.com/office/drawing/2014/main" val="3223453414"/>
                  </a:ext>
                </a:extLst>
              </a:tr>
              <a:tr h="159573">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540027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Ansted</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FAYETTE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5093430"/>
                  </a:ext>
                </a:extLst>
              </a:tr>
              <a:tr h="159573">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540026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Fayette County*</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FAYETTE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2241721"/>
                  </a:ext>
                </a:extLst>
              </a:tr>
              <a:tr h="159573">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540294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Gauley Bridge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FAYETTE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07148188"/>
                  </a:ext>
                </a:extLst>
              </a:tr>
              <a:tr h="159573">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540028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Meadow Bridge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FAYETTE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2482802"/>
                  </a:ext>
                </a:extLst>
              </a:tr>
              <a:tr h="159573">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540029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Montgomery**</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FAYETTE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31236684"/>
                  </a:ext>
                </a:extLst>
              </a:tr>
              <a:tr h="159573">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540280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Mount Hope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FAYETTE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8797260"/>
                  </a:ext>
                </a:extLst>
              </a:tr>
              <a:tr h="159573">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540031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Oak Hill</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FAYETTE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9820185"/>
                  </a:ext>
                </a:extLst>
              </a:tr>
              <a:tr h="159573">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540032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Pax</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FAYETTE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18451263"/>
                  </a:ext>
                </a:extLst>
              </a:tr>
              <a:tr h="159573">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540033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Smithers**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FAYETTE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6810715"/>
                  </a:ext>
                </a:extLst>
              </a:tr>
              <a:tr h="159573">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000" b="1">
                          <a:effectLst/>
                          <a:latin typeface="Calibri" panose="020F0502020204030204" pitchFamily="34" charset="0"/>
                          <a:ea typeface="Calibri" panose="020F0502020204030204" pitchFamily="34" charset="0"/>
                          <a:cs typeface="Times New Roman" panose="02020603050405020304" pitchFamily="18" charset="0"/>
                        </a:rPr>
                        <a:t> </a:t>
                      </a:r>
                      <a:r>
                        <a:rPr lang="en-US" sz="1000" i="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SUM</a:t>
                      </a: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Ranked 8</a:t>
                      </a:r>
                      <a:r>
                        <a:rPr lang="en-US" sz="1000" b="1" baseline="30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 </a:t>
                      </a: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 State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nSpc>
                          <a:spcPct val="107000"/>
                        </a:lnSpc>
                        <a:spcBef>
                          <a:spcPts val="0"/>
                        </a:spcBef>
                        <a:spcAft>
                          <a:spcPts val="0"/>
                        </a:spcAft>
                      </a:pPr>
                      <a:r>
                        <a:rPr lang="en-US"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FAYETTE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2435806485"/>
                  </a:ext>
                </a:extLst>
              </a:tr>
              <a:tr h="159573">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540041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Alderson**</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GREENBRIER</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36908"/>
                  </a:ext>
                </a:extLst>
              </a:tr>
              <a:tr h="159573">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540243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Falling Springs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GREENBRIER</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41537251"/>
                  </a:ext>
                </a:extLst>
              </a:tr>
              <a:tr h="159573">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540040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Greenbrier County*</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GREENBRIER</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688735294"/>
                  </a:ext>
                </a:extLst>
              </a:tr>
              <a:tr h="159573">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540228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Rainelle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GREENBRIER</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7204212"/>
                  </a:ext>
                </a:extLst>
              </a:tr>
              <a:tr h="159573">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540043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Ronceverte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GREENBRIER</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01674422"/>
                  </a:ext>
                </a:extLst>
              </a:tr>
              <a:tr h="159573">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540044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Rupert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GREENBRIER</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4829224"/>
                  </a:ext>
                </a:extLst>
              </a:tr>
              <a:tr h="159573">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540045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White Sulphur Springs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GREENBRIER</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86111"/>
                  </a:ext>
                </a:extLst>
              </a:tr>
              <a:tr h="159573">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000" b="1">
                          <a:effectLst/>
                          <a:latin typeface="Calibri" panose="020F0502020204030204" pitchFamily="34" charset="0"/>
                          <a:ea typeface="Calibri" panose="020F0502020204030204" pitchFamily="34" charset="0"/>
                          <a:cs typeface="Times New Roman" panose="02020603050405020304" pitchFamily="18" charset="0"/>
                        </a:rPr>
                        <a:t> </a:t>
                      </a:r>
                      <a:r>
                        <a:rPr lang="en-US" sz="1000" i="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SUM</a:t>
                      </a: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GREENBRIER</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1164598749"/>
                  </a:ext>
                </a:extLst>
              </a:tr>
              <a:tr h="60261">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540146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Nicholas County*</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NICHOLAS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842373239"/>
                  </a:ext>
                </a:extLst>
              </a:tr>
              <a:tr h="159573">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540147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Richwood</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NICHOLAS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321296"/>
                  </a:ext>
                </a:extLst>
              </a:tr>
              <a:tr h="159573">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540148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Summersville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NICHOLAS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5310647"/>
                  </a:ext>
                </a:extLst>
              </a:tr>
              <a:tr h="159573">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000" b="1">
                          <a:effectLst/>
                          <a:latin typeface="Calibri" panose="020F0502020204030204" pitchFamily="34" charset="0"/>
                          <a:ea typeface="Calibri" panose="020F0502020204030204" pitchFamily="34" charset="0"/>
                          <a:cs typeface="Times New Roman" panose="02020603050405020304" pitchFamily="18" charset="0"/>
                        </a:rPr>
                        <a:t> </a:t>
                      </a:r>
                      <a:r>
                        <a:rPr lang="en-US" sz="1000" i="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SUM</a:t>
                      </a: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NICHOLAS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476191877"/>
                  </a:ext>
                </a:extLst>
              </a:tr>
              <a:tr h="159573">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540158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Durbin</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POCAHONTAS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4683688"/>
                  </a:ext>
                </a:extLst>
              </a:tr>
              <a:tr h="478719">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540159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0"/>
                        </a:spcAft>
                      </a:pPr>
                      <a:r>
                        <a:rPr lang="en-US"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Marlinton </a:t>
                      </a:r>
                      <a:endParaRPr lang="en-US" sz="10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dirty="0">
                          <a:effectLst/>
                          <a:latin typeface="Calibri" panose="020F0502020204030204" pitchFamily="34" charset="0"/>
                          <a:ea typeface="Calibri" panose="020F0502020204030204" pitchFamily="34" charset="0"/>
                          <a:cs typeface="Calibri" panose="020F0502020204030204" pitchFamily="34" charset="0"/>
                        </a:rPr>
                        <a:t>(Ranked 7</a:t>
                      </a:r>
                      <a:r>
                        <a:rPr lang="en-US" sz="1000" b="1" baseline="30000" dirty="0">
                          <a:effectLst/>
                          <a:latin typeface="Calibri" panose="020F0502020204030204" pitchFamily="34" charset="0"/>
                          <a:ea typeface="Calibri" panose="020F0502020204030204" pitchFamily="34" charset="0"/>
                          <a:cs typeface="Calibri" panose="020F0502020204030204" pitchFamily="34" charset="0"/>
                        </a:rPr>
                        <a:t>th</a:t>
                      </a:r>
                      <a:r>
                        <a:rPr lang="en-US" sz="1000" b="1" dirty="0">
                          <a:effectLst/>
                          <a:latin typeface="Calibri" panose="020F0502020204030204" pitchFamily="34" charset="0"/>
                          <a:ea typeface="Calibri" panose="020F0502020204030204" pitchFamily="34" charset="0"/>
                          <a:cs typeface="Calibri" panose="020F0502020204030204" pitchFamily="34" charset="0"/>
                        </a:rPr>
                        <a:t> for all municipalities in State)</a:t>
                      </a:r>
                      <a:endParaRPr lang="en-U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POCAHONTAS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47863954"/>
                  </a:ext>
                </a:extLst>
              </a:tr>
              <a:tr h="159573">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540283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Pocahontas County*</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POCAHONTAS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027451291"/>
                  </a:ext>
                </a:extLst>
              </a:tr>
              <a:tr h="159573">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000" b="1">
                          <a:effectLst/>
                          <a:latin typeface="Calibri" panose="020F0502020204030204" pitchFamily="34" charset="0"/>
                          <a:ea typeface="Calibri" panose="020F0502020204030204" pitchFamily="34" charset="0"/>
                          <a:cs typeface="Times New Roman" panose="02020603050405020304" pitchFamily="18" charset="0"/>
                        </a:rPr>
                        <a:t> </a:t>
                      </a:r>
                      <a:r>
                        <a:rPr lang="en-US" sz="1000" i="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SUM</a:t>
                      </a: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POCAHONTAS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1577495880"/>
                  </a:ext>
                </a:extLst>
              </a:tr>
              <a:tr h="159573">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540204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Addison (Berkeley Springs)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WEBSTER</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484941"/>
                  </a:ext>
                </a:extLst>
              </a:tr>
              <a:tr h="159573">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540205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Camden-On-Gauley</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WEBSTER</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00966971"/>
                  </a:ext>
                </a:extLst>
              </a:tr>
              <a:tr h="159573">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540206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Cowen</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WEBSTER</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5625753"/>
                  </a:ext>
                </a:extLst>
              </a:tr>
              <a:tr h="159573">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540203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Webster County*</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WEBSTER</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339224582"/>
                  </a:ext>
                </a:extLst>
              </a:tr>
              <a:tr h="159573">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000" b="1">
                          <a:effectLst/>
                          <a:latin typeface="Calibri" panose="020F0502020204030204" pitchFamily="34" charset="0"/>
                          <a:ea typeface="Calibri" panose="020F0502020204030204" pitchFamily="34" charset="0"/>
                          <a:cs typeface="Times New Roman" panose="02020603050405020304" pitchFamily="18" charset="0"/>
                        </a:rPr>
                        <a:t> </a:t>
                      </a:r>
                      <a:r>
                        <a:rPr lang="en-US" sz="1000" i="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SUM</a:t>
                      </a: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WEBSTER</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1723501006"/>
                  </a:ext>
                </a:extLst>
              </a:tr>
            </a:tbl>
          </a:graphicData>
        </a:graphic>
      </p:graphicFrame>
      <p:sp>
        <p:nvSpPr>
          <p:cNvPr id="8" name="TextBox 7"/>
          <p:cNvSpPr txBox="1"/>
          <p:nvPr/>
        </p:nvSpPr>
        <p:spPr>
          <a:xfrm>
            <a:off x="7791450" y="1005235"/>
            <a:ext cx="1041974" cy="1815882"/>
          </a:xfrm>
          <a:prstGeom prst="rect">
            <a:avLst/>
          </a:prstGeom>
          <a:solidFill>
            <a:schemeClr val="accent1">
              <a:lumMod val="50000"/>
            </a:schemeClr>
          </a:solidFill>
        </p:spPr>
        <p:txBody>
          <a:bodyPr wrap="square" rtlCol="0" anchor="ctr">
            <a:spAutoFit/>
          </a:bodyPr>
          <a:lstStyle/>
          <a:p>
            <a:pPr algn="ctr"/>
            <a:r>
              <a:rPr lang="en-US" sz="1400" dirty="0" smtClean="0">
                <a:solidFill>
                  <a:schemeClr val="bg1"/>
                </a:solidFill>
              </a:rPr>
              <a:t>Community-Level Report</a:t>
            </a:r>
          </a:p>
          <a:p>
            <a:pPr algn="ctr"/>
            <a:endParaRPr lang="en-US" sz="1400" dirty="0" smtClean="0">
              <a:solidFill>
                <a:schemeClr val="bg1"/>
              </a:solidFill>
            </a:endParaRPr>
          </a:p>
          <a:p>
            <a:pPr algn="ctr"/>
            <a:endParaRPr lang="en-US" sz="1400" dirty="0">
              <a:solidFill>
                <a:schemeClr val="bg1"/>
              </a:solidFill>
            </a:endParaRPr>
          </a:p>
          <a:p>
            <a:pPr algn="ctr"/>
            <a:endParaRPr lang="en-US" sz="1400" dirty="0">
              <a:solidFill>
                <a:schemeClr val="bg1"/>
              </a:solidFill>
            </a:endParaRPr>
          </a:p>
          <a:p>
            <a:pPr algn="ctr"/>
            <a:r>
              <a:rPr lang="en-US" sz="1400" i="1" dirty="0" smtClean="0">
                <a:solidFill>
                  <a:schemeClr val="bg1"/>
                </a:solidFill>
              </a:rPr>
              <a:t>What is at Risk?</a:t>
            </a:r>
            <a:endParaRPr lang="en-US" sz="1400" i="1" dirty="0">
              <a:solidFill>
                <a:schemeClr val="bg1"/>
              </a:solidFill>
            </a:endParaRPr>
          </a:p>
        </p:txBody>
      </p:sp>
    </p:spTree>
    <p:extLst>
      <p:ext uri="{BB962C8B-B14F-4D97-AF65-F5344CB8AC3E}">
        <p14:creationId xmlns:p14="http://schemas.microsoft.com/office/powerpoint/2010/main" val="64387860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solidFill>
                  <a:schemeClr val="bg1"/>
                </a:solidFill>
                <a:latin typeface="Arial" panose="020B0604020202020204" pitchFamily="34" charset="0"/>
                <a:cs typeface="Arial" panose="020B0604020202020204" pitchFamily="34" charset="0"/>
              </a:rPr>
              <a:t>Essential Facilities: Bldg. Level</a:t>
            </a:r>
            <a:endParaRPr lang="en-US" b="1" dirty="0">
              <a:solidFill>
                <a:schemeClr val="bg1"/>
              </a:solidFill>
              <a:latin typeface="Arial" panose="020B0604020202020204" pitchFamily="34" charset="0"/>
              <a:cs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942755705"/>
              </p:ext>
            </p:extLst>
          </p:nvPr>
        </p:nvGraphicFramePr>
        <p:xfrm>
          <a:off x="132473" y="1008872"/>
          <a:ext cx="7820025" cy="5479796"/>
        </p:xfrm>
        <a:graphic>
          <a:graphicData uri="http://schemas.openxmlformats.org/drawingml/2006/table">
            <a:tbl>
              <a:tblPr firstRow="1" firstCol="1" bandRow="1"/>
              <a:tblGrid>
                <a:gridCol w="1267702">
                  <a:extLst>
                    <a:ext uri="{9D8B030D-6E8A-4147-A177-3AD203B41FA5}">
                      <a16:colId xmlns:a16="http://schemas.microsoft.com/office/drawing/2014/main" val="1374383593"/>
                    </a:ext>
                  </a:extLst>
                </a:gridCol>
                <a:gridCol w="1085850">
                  <a:extLst>
                    <a:ext uri="{9D8B030D-6E8A-4147-A177-3AD203B41FA5}">
                      <a16:colId xmlns:a16="http://schemas.microsoft.com/office/drawing/2014/main" val="809071780"/>
                    </a:ext>
                  </a:extLst>
                </a:gridCol>
                <a:gridCol w="2438400">
                  <a:extLst>
                    <a:ext uri="{9D8B030D-6E8A-4147-A177-3AD203B41FA5}">
                      <a16:colId xmlns:a16="http://schemas.microsoft.com/office/drawing/2014/main" val="4075549851"/>
                    </a:ext>
                  </a:extLst>
                </a:gridCol>
                <a:gridCol w="1047750">
                  <a:extLst>
                    <a:ext uri="{9D8B030D-6E8A-4147-A177-3AD203B41FA5}">
                      <a16:colId xmlns:a16="http://schemas.microsoft.com/office/drawing/2014/main" val="580188691"/>
                    </a:ext>
                  </a:extLst>
                </a:gridCol>
                <a:gridCol w="609600">
                  <a:extLst>
                    <a:ext uri="{9D8B030D-6E8A-4147-A177-3AD203B41FA5}">
                      <a16:colId xmlns:a16="http://schemas.microsoft.com/office/drawing/2014/main" val="1663619659"/>
                    </a:ext>
                  </a:extLst>
                </a:gridCol>
                <a:gridCol w="581025">
                  <a:extLst>
                    <a:ext uri="{9D8B030D-6E8A-4147-A177-3AD203B41FA5}">
                      <a16:colId xmlns:a16="http://schemas.microsoft.com/office/drawing/2014/main" val="2185278786"/>
                    </a:ext>
                  </a:extLst>
                </a:gridCol>
                <a:gridCol w="789698">
                  <a:extLst>
                    <a:ext uri="{9D8B030D-6E8A-4147-A177-3AD203B41FA5}">
                      <a16:colId xmlns:a16="http://schemas.microsoft.com/office/drawing/2014/main" val="276521158"/>
                    </a:ext>
                  </a:extLst>
                </a:gridCol>
              </a:tblGrid>
              <a:tr h="576282">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Community Name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County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Facility Name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Facility Type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Flood Tool Link</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07000"/>
                        </a:lnSpc>
                        <a:spcBef>
                          <a:spcPts val="0"/>
                        </a:spcBef>
                        <a:spcAft>
                          <a:spcPts val="0"/>
                        </a:spcAft>
                      </a:pPr>
                      <a:r>
                        <a:rPr lang="en-US" sz="1200" b="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Flood Depth</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Building Damage Percent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extLst>
                  <a:ext uri="{0D108BD9-81ED-4DB2-BD59-A6C34878D82A}">
                    <a16:rowId xmlns:a16="http://schemas.microsoft.com/office/drawing/2014/main" val="2504245105"/>
                  </a:ext>
                </a:extLst>
              </a:tr>
              <a:tr h="384188">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Camden-On-Gauley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WEBSTER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Camden on Gauley Police Department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b="1">
                          <a:effectLst/>
                          <a:latin typeface="Calibri" panose="020F0502020204030204" pitchFamily="34" charset="0"/>
                          <a:ea typeface="Times New Roman" panose="02020603050405020304" pitchFamily="18" charset="0"/>
                          <a:cs typeface="Calibri" panose="020F0502020204030204" pitchFamily="34" charset="0"/>
                        </a:rPr>
                        <a:t>Police Station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3"/>
                        </a:rPr>
                        <a:t>FT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15.6</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9762209"/>
                  </a:ext>
                </a:extLst>
              </a:tr>
              <a:tr h="192094">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Alderson**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GREENBRIER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Alderson Elementary School</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b="1">
                          <a:effectLst/>
                          <a:latin typeface="Calibri" panose="020F0502020204030204" pitchFamily="34" charset="0"/>
                          <a:ea typeface="Times New Roman" panose="02020603050405020304" pitchFamily="18" charset="0"/>
                          <a:cs typeface="Calibri" panose="020F0502020204030204" pitchFamily="34" charset="0"/>
                        </a:rPr>
                        <a:t>School</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4"/>
                        </a:rPr>
                        <a:t>FT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5520433"/>
                  </a:ext>
                </a:extLst>
              </a:tr>
              <a:tr h="192094">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Marlinton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POCAHONTAS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Marlinton Police Department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b="1">
                          <a:effectLst/>
                          <a:latin typeface="Calibri" panose="020F0502020204030204" pitchFamily="34" charset="0"/>
                          <a:ea typeface="Times New Roman" panose="02020603050405020304" pitchFamily="18" charset="0"/>
                          <a:cs typeface="Calibri" panose="020F0502020204030204" pitchFamily="34" charset="0"/>
                        </a:rPr>
                        <a:t>Police Station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5"/>
                        </a:rPr>
                        <a:t>FT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7.6</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7222417"/>
                  </a:ext>
                </a:extLst>
              </a:tr>
              <a:tr h="384188">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Marlinton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POCAHONTAS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Marlinton Volunteer Fire Department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b="1">
                          <a:effectLst/>
                          <a:latin typeface="Calibri" panose="020F0502020204030204" pitchFamily="34" charset="0"/>
                          <a:ea typeface="Times New Roman" panose="02020603050405020304" pitchFamily="18" charset="0"/>
                          <a:cs typeface="Calibri" panose="020F0502020204030204" pitchFamily="34" charset="0"/>
                        </a:rPr>
                        <a:t>Fire Station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6"/>
                        </a:rPr>
                        <a:t>FT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7.7</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0109140"/>
                  </a:ext>
                </a:extLst>
              </a:tr>
              <a:tr h="384188">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Fayette County*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FAYETTE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Loup Creek Volunteer Fire Department - Robson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b="1">
                          <a:effectLst/>
                          <a:latin typeface="Calibri" panose="020F0502020204030204" pitchFamily="34" charset="0"/>
                          <a:ea typeface="Times New Roman" panose="02020603050405020304" pitchFamily="18" charset="0"/>
                          <a:cs typeface="Calibri" panose="020F0502020204030204" pitchFamily="34" charset="0"/>
                        </a:rPr>
                        <a:t>Fire Station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7"/>
                        </a:rPr>
                        <a:t>FT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0.9</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15358276"/>
                  </a:ext>
                </a:extLst>
              </a:tr>
              <a:tr h="192094">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Webster County*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WEBSTER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Erbacon</a:t>
                      </a: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Volunteer Fire Department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b="1" dirty="0">
                          <a:effectLst/>
                          <a:latin typeface="Calibri" panose="020F0502020204030204" pitchFamily="34" charset="0"/>
                          <a:ea typeface="Times New Roman" panose="02020603050405020304" pitchFamily="18" charset="0"/>
                          <a:cs typeface="Calibri" panose="020F0502020204030204" pitchFamily="34" charset="0"/>
                        </a:rPr>
                        <a:t>Fire Station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8"/>
                        </a:rPr>
                        <a:t>FT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9165135"/>
                  </a:ext>
                </a:extLst>
              </a:tr>
              <a:tr h="192094">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Marlinton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POCAHONTAS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Pocahontas County 911 Center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b="1" dirty="0">
                          <a:effectLst/>
                          <a:latin typeface="Calibri" panose="020F0502020204030204" pitchFamily="34" charset="0"/>
                          <a:ea typeface="Times New Roman" panose="02020603050405020304" pitchFamily="18" charset="0"/>
                          <a:cs typeface="Calibri" panose="020F0502020204030204" pitchFamily="34" charset="0"/>
                        </a:rPr>
                        <a:t>Police Station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9"/>
                        </a:rPr>
                        <a:t>FT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5101087"/>
                  </a:ext>
                </a:extLst>
              </a:tr>
              <a:tr h="192094">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Marlinton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POCAHONTAS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Marlinton Elementary School</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b="1">
                          <a:effectLst/>
                          <a:latin typeface="Calibri" panose="020F0502020204030204" pitchFamily="34" charset="0"/>
                          <a:ea typeface="Times New Roman" panose="02020603050405020304" pitchFamily="18" charset="0"/>
                          <a:cs typeface="Calibri" panose="020F0502020204030204" pitchFamily="34" charset="0"/>
                        </a:rPr>
                        <a:t>School</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10"/>
                        </a:rPr>
                        <a:t>FT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0.8</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3297809"/>
                  </a:ext>
                </a:extLst>
              </a:tr>
              <a:tr h="384188">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Fayette County*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FAYETTE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Armstrong Creek Volunteer Fire Department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b="1" dirty="0">
                          <a:effectLst/>
                          <a:latin typeface="Calibri" panose="020F0502020204030204" pitchFamily="34" charset="0"/>
                          <a:ea typeface="Times New Roman" panose="02020603050405020304" pitchFamily="18" charset="0"/>
                          <a:cs typeface="Calibri" panose="020F0502020204030204" pitchFamily="34" charset="0"/>
                        </a:rPr>
                        <a:t>Fire Station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u="sng"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11"/>
                        </a:rPr>
                        <a:t>FT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0.8</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57517693"/>
                  </a:ext>
                </a:extLst>
              </a:tr>
              <a:tr h="384188">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Fayette County*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FAYETTE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Covenant Promise Christian Academy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b="1">
                          <a:effectLst/>
                          <a:latin typeface="Calibri" panose="020F0502020204030204" pitchFamily="34" charset="0"/>
                          <a:ea typeface="Times New Roman" panose="02020603050405020304" pitchFamily="18" charset="0"/>
                          <a:cs typeface="Calibri" panose="020F0502020204030204" pitchFamily="34" charset="0"/>
                        </a:rPr>
                        <a:t>School</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u="sng"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12"/>
                        </a:rPr>
                        <a:t>FT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0336725"/>
                  </a:ext>
                </a:extLst>
              </a:tr>
              <a:tr h="192094">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Webster County*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WEBSTER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Hacker Valley Elementary School</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b="1">
                          <a:effectLst/>
                          <a:latin typeface="Calibri" panose="020F0502020204030204" pitchFamily="34" charset="0"/>
                          <a:ea typeface="Times New Roman" panose="02020603050405020304" pitchFamily="18" charset="0"/>
                          <a:cs typeface="Calibri" panose="020F0502020204030204" pitchFamily="34" charset="0"/>
                        </a:rPr>
                        <a:t>School</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u="sng"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13"/>
                        </a:rPr>
                        <a:t>FT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0178673"/>
                  </a:ext>
                </a:extLst>
              </a:tr>
              <a:tr h="384188">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White Sulphur Springs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GREENBRIER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White Sulphur Springs Police Department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b="1">
                          <a:effectLst/>
                          <a:latin typeface="Calibri" panose="020F0502020204030204" pitchFamily="34" charset="0"/>
                          <a:ea typeface="Times New Roman" panose="02020603050405020304" pitchFamily="18" charset="0"/>
                          <a:cs typeface="Calibri" panose="020F0502020204030204" pitchFamily="34" charset="0"/>
                        </a:rPr>
                        <a:t>Police Station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u="sng"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14"/>
                        </a:rPr>
                        <a:t>FT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8330636"/>
                  </a:ext>
                </a:extLst>
              </a:tr>
              <a:tr h="384188">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Webster County*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WEBSTER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Hacker Valley Volunteer Fire Department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b="1">
                          <a:effectLst/>
                          <a:latin typeface="Calibri" panose="020F0502020204030204" pitchFamily="34" charset="0"/>
                          <a:ea typeface="Times New Roman" panose="02020603050405020304" pitchFamily="18" charset="0"/>
                          <a:cs typeface="Calibri" panose="020F0502020204030204" pitchFamily="34" charset="0"/>
                        </a:rPr>
                        <a:t>Fire Station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15"/>
                        </a:rPr>
                        <a:t>FT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6034841"/>
                  </a:ext>
                </a:extLst>
              </a:tr>
              <a:tr h="384188">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Addison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WEBSTER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Webster County Office of Emergency Services/ E-911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b="1">
                          <a:effectLst/>
                          <a:latin typeface="Calibri" panose="020F0502020204030204" pitchFamily="34" charset="0"/>
                          <a:ea typeface="Times New Roman" panose="02020603050405020304" pitchFamily="18" charset="0"/>
                          <a:cs typeface="Calibri" panose="020F0502020204030204" pitchFamily="34" charset="0"/>
                        </a:rPr>
                        <a:t>911 Center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16"/>
                        </a:rPr>
                        <a:t>FT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9829868"/>
                  </a:ext>
                </a:extLst>
              </a:tr>
              <a:tr h="192094">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Richwood</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NICHOLAS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Richwood Police Department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b="1">
                          <a:effectLst/>
                          <a:latin typeface="Calibri" panose="020F0502020204030204" pitchFamily="34" charset="0"/>
                          <a:ea typeface="Times New Roman" panose="02020603050405020304" pitchFamily="18" charset="0"/>
                          <a:cs typeface="Calibri" panose="020F0502020204030204" pitchFamily="34" charset="0"/>
                        </a:rPr>
                        <a:t>Police Station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17"/>
                        </a:rPr>
                        <a:t>FT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1144067"/>
                  </a:ext>
                </a:extLst>
              </a:tr>
              <a:tr h="192094">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Rainelle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GREENBRIER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Rainelle Volunteer Fire Department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b="1">
                          <a:effectLst/>
                          <a:latin typeface="Calibri" panose="020F0502020204030204" pitchFamily="34" charset="0"/>
                          <a:ea typeface="Times New Roman" panose="02020603050405020304" pitchFamily="18" charset="0"/>
                          <a:cs typeface="Calibri" panose="020F0502020204030204" pitchFamily="34" charset="0"/>
                        </a:rPr>
                        <a:t>Fire Station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18"/>
                        </a:rPr>
                        <a:t>FT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6084784"/>
                  </a:ext>
                </a:extLst>
              </a:tr>
              <a:tr h="192094">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Pax</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FAYETTE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Pax Volunteer Fire Department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b="1">
                          <a:effectLst/>
                          <a:latin typeface="Calibri" panose="020F0502020204030204" pitchFamily="34" charset="0"/>
                          <a:ea typeface="Times New Roman" panose="02020603050405020304" pitchFamily="18" charset="0"/>
                          <a:cs typeface="Calibri" panose="020F0502020204030204" pitchFamily="34" charset="0"/>
                        </a:rPr>
                        <a:t>Fire Station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19"/>
                        </a:rPr>
                        <a:t>FT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6095792"/>
                  </a:ext>
                </a:extLst>
              </a:tr>
            </a:tbl>
          </a:graphicData>
        </a:graphic>
      </p:graphicFrame>
      <p:sp>
        <p:nvSpPr>
          <p:cNvPr id="6" name="Rectangle 2"/>
          <p:cNvSpPr>
            <a:spLocks noChangeArrowheads="1"/>
          </p:cNvSpPr>
          <p:nvPr/>
        </p:nvSpPr>
        <p:spPr bwMode="auto">
          <a:xfrm>
            <a:off x="608723" y="6488668"/>
            <a:ext cx="175347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smtClean="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Unincorporated Community  </a:t>
            </a:r>
            <a:endParaRPr kumimoji="0" lang="en-US" altLang="en-US" sz="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smtClean="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Split Community</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8" name="TextBox 7"/>
          <p:cNvSpPr txBox="1"/>
          <p:nvPr/>
        </p:nvSpPr>
        <p:spPr>
          <a:xfrm>
            <a:off x="8048626" y="1008872"/>
            <a:ext cx="983070" cy="1815882"/>
          </a:xfrm>
          <a:prstGeom prst="rect">
            <a:avLst/>
          </a:prstGeom>
          <a:solidFill>
            <a:schemeClr val="accent1">
              <a:lumMod val="50000"/>
            </a:schemeClr>
          </a:solidFill>
        </p:spPr>
        <p:txBody>
          <a:bodyPr wrap="square" rtlCol="0" anchor="ctr">
            <a:spAutoFit/>
          </a:bodyPr>
          <a:lstStyle/>
          <a:p>
            <a:pPr algn="ctr"/>
            <a:r>
              <a:rPr lang="en-US" sz="1400" dirty="0" smtClean="0">
                <a:solidFill>
                  <a:schemeClr val="bg1"/>
                </a:solidFill>
              </a:rPr>
              <a:t>Building-Level Report</a:t>
            </a:r>
          </a:p>
          <a:p>
            <a:pPr algn="ctr"/>
            <a:endParaRPr lang="en-US" sz="1400" dirty="0" smtClean="0">
              <a:solidFill>
                <a:schemeClr val="bg1"/>
              </a:solidFill>
            </a:endParaRPr>
          </a:p>
          <a:p>
            <a:pPr algn="ctr"/>
            <a:endParaRPr lang="en-US" sz="1400" dirty="0">
              <a:solidFill>
                <a:schemeClr val="bg1"/>
              </a:solidFill>
            </a:endParaRPr>
          </a:p>
          <a:p>
            <a:pPr algn="ctr"/>
            <a:endParaRPr lang="en-US" sz="1400" dirty="0">
              <a:solidFill>
                <a:schemeClr val="bg1"/>
              </a:solidFill>
            </a:endParaRPr>
          </a:p>
          <a:p>
            <a:pPr algn="ctr"/>
            <a:r>
              <a:rPr lang="en-US" sz="1400" i="1" dirty="0" smtClean="0">
                <a:solidFill>
                  <a:schemeClr val="bg1"/>
                </a:solidFill>
              </a:rPr>
              <a:t>Degree of Risk?</a:t>
            </a:r>
            <a:endParaRPr lang="en-US" sz="1400" i="1" dirty="0">
              <a:solidFill>
                <a:schemeClr val="bg1"/>
              </a:solidFill>
            </a:endParaRPr>
          </a:p>
        </p:txBody>
      </p:sp>
    </p:spTree>
    <p:extLst>
      <p:ext uri="{BB962C8B-B14F-4D97-AF65-F5344CB8AC3E}">
        <p14:creationId xmlns:p14="http://schemas.microsoft.com/office/powerpoint/2010/main" val="77027649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Community Assets</a:t>
            </a:r>
            <a:endParaRPr lang="en-US" dirty="0">
              <a:solidFill>
                <a:schemeClr val="bg1"/>
              </a:solidFill>
              <a:latin typeface="Arial" panose="020B0604020202020204" pitchFamily="34" charset="0"/>
              <a:cs typeface="Arial" panose="020B0604020202020204" pitchFamily="34" charset="0"/>
            </a:endParaRPr>
          </a:p>
        </p:txBody>
      </p:sp>
      <p:pic>
        <p:nvPicPr>
          <p:cNvPr id="3" name="Picture 2"/>
          <p:cNvPicPr/>
          <p:nvPr/>
        </p:nvPicPr>
        <p:blipFill rotWithShape="1">
          <a:blip r:embed="rId3">
            <a:extLst>
              <a:ext uri="{28A0092B-C50C-407E-A947-70E740481C1C}">
                <a14:useLocalDpi xmlns:a14="http://schemas.microsoft.com/office/drawing/2010/main" val="0"/>
              </a:ext>
            </a:extLst>
          </a:blip>
          <a:srcRect l="-1" r="23092"/>
          <a:stretch/>
        </p:blipFill>
        <p:spPr>
          <a:xfrm>
            <a:off x="800100" y="981138"/>
            <a:ext cx="5681005" cy="1561782"/>
          </a:xfrm>
          <a:prstGeom prst="rect">
            <a:avLst/>
          </a:prstGeom>
        </p:spPr>
      </p:pic>
      <p:sp>
        <p:nvSpPr>
          <p:cNvPr id="4" name="Rectangle 3"/>
          <p:cNvSpPr/>
          <p:nvPr/>
        </p:nvSpPr>
        <p:spPr>
          <a:xfrm>
            <a:off x="438150" y="2733229"/>
            <a:ext cx="8305800" cy="3139321"/>
          </a:xfrm>
          <a:prstGeom prst="rect">
            <a:avLst/>
          </a:prstGeom>
          <a:solidFill>
            <a:schemeClr val="accent1">
              <a:lumMod val="20000"/>
              <a:lumOff val="80000"/>
            </a:schemeClr>
          </a:solidFill>
        </p:spPr>
        <p:txBody>
          <a:bodyPr wrap="square">
            <a:spAutoFit/>
          </a:bodyPr>
          <a:lstStyle/>
          <a:p>
            <a:r>
              <a:rPr lang="en-US" b="1" dirty="0" smtClean="0">
                <a:latin typeface="Calibri" panose="020F0502020204030204" pitchFamily="34" charset="0"/>
                <a:ea typeface="Calibri" panose="020F0502020204030204" pitchFamily="34" charset="0"/>
                <a:cs typeface="Times New Roman" panose="02020603050405020304" pitchFamily="18" charset="0"/>
              </a:rPr>
              <a:t>Non-Historical Community Assets:  </a:t>
            </a:r>
            <a:r>
              <a:rPr lang="en-US" b="1" dirty="0" smtClean="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Fayette </a:t>
            </a:r>
            <a:r>
              <a:rPr lang="en-US" b="1"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County</a:t>
            </a:r>
            <a:r>
              <a:rPr lang="en-US"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has the largest number of inventoried community resources (n=53</a:t>
            </a:r>
            <a:r>
              <a:rPr lang="en-US" dirty="0" smtClean="0">
                <a:latin typeface="Calibri" panose="020F0502020204030204" pitchFamily="34" charset="0"/>
                <a:ea typeface="Calibri" panose="020F0502020204030204" pitchFamily="34" charset="0"/>
                <a:cs typeface="Times New Roman" panose="02020603050405020304" pitchFamily="18" charset="0"/>
              </a:rPr>
              <a:t>) and ranked 12th in the State </a:t>
            </a:r>
            <a:r>
              <a:rPr lang="en-US" dirty="0">
                <a:latin typeface="Calibri" panose="020F0502020204030204" pitchFamily="34" charset="0"/>
                <a:ea typeface="Calibri" panose="020F0502020204030204" pitchFamily="34" charset="0"/>
                <a:cs typeface="Times New Roman" panose="02020603050405020304" pitchFamily="18" charset="0"/>
              </a:rPr>
              <a:t>of which the majority are </a:t>
            </a:r>
            <a:r>
              <a:rPr lang="en-US" i="1" dirty="0">
                <a:latin typeface="Calibri" panose="020F0502020204030204" pitchFamily="34" charset="0"/>
                <a:ea typeface="Calibri" panose="020F0502020204030204" pitchFamily="34" charset="0"/>
                <a:cs typeface="Times New Roman" panose="02020603050405020304" pitchFamily="18" charset="0"/>
              </a:rPr>
              <a:t>religious </a:t>
            </a:r>
            <a:r>
              <a:rPr lang="en-US" dirty="0">
                <a:latin typeface="Calibri" panose="020F0502020204030204" pitchFamily="34" charset="0"/>
                <a:ea typeface="Calibri" panose="020F0502020204030204" pitchFamily="34" charset="0"/>
                <a:cs typeface="Times New Roman" panose="02020603050405020304" pitchFamily="18" charset="0"/>
              </a:rPr>
              <a:t>buildings</a:t>
            </a:r>
            <a:r>
              <a:rPr lang="en-US" dirty="0" smtClean="0">
                <a:latin typeface="Calibri" panose="020F0502020204030204" pitchFamily="34" charset="0"/>
                <a:ea typeface="Calibri" panose="020F0502020204030204" pitchFamily="34" charset="0"/>
                <a:cs typeface="Times New Roman" panose="02020603050405020304" pitchFamily="18" charset="0"/>
              </a:rPr>
              <a:t>.  </a:t>
            </a:r>
            <a:r>
              <a:rPr lang="en-US" b="1" dirty="0" smtClean="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Fayette Unincorporated </a:t>
            </a:r>
            <a:r>
              <a:rPr lang="en-US" dirty="0" smtClean="0">
                <a:latin typeface="Calibri" panose="020F0502020204030204" pitchFamily="34" charset="0"/>
                <a:ea typeface="Calibri" panose="020F0502020204030204" pitchFamily="34" charset="0"/>
                <a:cs typeface="Times New Roman" panose="02020603050405020304" pitchFamily="18" charset="0"/>
              </a:rPr>
              <a:t>is ranked 10</a:t>
            </a:r>
            <a:r>
              <a:rPr lang="en-US" baseline="30000" dirty="0" smtClean="0">
                <a:latin typeface="Calibri" panose="020F0502020204030204" pitchFamily="34" charset="0"/>
                <a:ea typeface="Calibri" panose="020F0502020204030204" pitchFamily="34" charset="0"/>
                <a:cs typeface="Times New Roman" panose="02020603050405020304" pitchFamily="18" charset="0"/>
              </a:rPr>
              <a:t>th</a:t>
            </a:r>
            <a:r>
              <a:rPr lang="en-US" dirty="0" smtClean="0">
                <a:latin typeface="Calibri" panose="020F0502020204030204" pitchFamily="34" charset="0"/>
                <a:ea typeface="Calibri" panose="020F0502020204030204" pitchFamily="34" charset="0"/>
                <a:cs typeface="Times New Roman" panose="02020603050405020304" pitchFamily="18" charset="0"/>
              </a:rPr>
              <a:t> of all unincorporated areas.  The town of </a:t>
            </a:r>
            <a:r>
              <a:rPr lang="en-US" b="1" dirty="0" smtClean="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Marlinton</a:t>
            </a:r>
            <a:r>
              <a:rPr lang="en-US" dirty="0" smtClean="0">
                <a:latin typeface="Calibri" panose="020F0502020204030204" pitchFamily="34" charset="0"/>
                <a:ea typeface="Calibri" panose="020F0502020204030204" pitchFamily="34" charset="0"/>
                <a:cs typeface="Times New Roman" panose="02020603050405020304" pitchFamily="18" charset="0"/>
              </a:rPr>
              <a:t> is ranked 8</a:t>
            </a:r>
            <a:r>
              <a:rPr lang="en-US" baseline="30000" dirty="0" smtClean="0">
                <a:latin typeface="Calibri" panose="020F0502020204030204" pitchFamily="34" charset="0"/>
                <a:ea typeface="Calibri" panose="020F0502020204030204" pitchFamily="34" charset="0"/>
                <a:cs typeface="Times New Roman" panose="02020603050405020304" pitchFamily="18" charset="0"/>
              </a:rPr>
              <a:t>th</a:t>
            </a:r>
            <a:r>
              <a:rPr lang="en-US" dirty="0" smtClean="0">
                <a:latin typeface="Calibri" panose="020F0502020204030204" pitchFamily="34" charset="0"/>
                <a:ea typeface="Calibri" panose="020F0502020204030204" pitchFamily="34" charset="0"/>
                <a:cs typeface="Times New Roman" panose="02020603050405020304" pitchFamily="18" charset="0"/>
              </a:rPr>
              <a:t> of all incorporated areas in the State with the most community assets.</a:t>
            </a:r>
          </a:p>
          <a:p>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b="1" dirty="0" smtClean="0">
                <a:latin typeface="Calibri" panose="020F0502020204030204" pitchFamily="34" charset="0"/>
                <a:ea typeface="Calibri" panose="020F0502020204030204" pitchFamily="34" charset="0"/>
                <a:cs typeface="Times New Roman" panose="02020603050405020304" pitchFamily="18" charset="0"/>
              </a:rPr>
              <a:t>Historical Community Assets:  </a:t>
            </a:r>
            <a:r>
              <a:rPr lang="en-US" b="1" dirty="0">
                <a:solidFill>
                  <a:schemeClr val="accent1">
                    <a:lumMod val="50000"/>
                  </a:schemeClr>
                </a:solidFill>
              </a:rPr>
              <a:t>Greenbrier County </a:t>
            </a:r>
            <a:r>
              <a:rPr lang="en-US" dirty="0"/>
              <a:t>is ranked 7</a:t>
            </a:r>
            <a:r>
              <a:rPr lang="en-US" baseline="30000" dirty="0"/>
              <a:t>th</a:t>
            </a:r>
            <a:r>
              <a:rPr lang="en-US" dirty="0"/>
              <a:t> in the State as having the most historical buildings (n=56) in the </a:t>
            </a:r>
            <a:r>
              <a:rPr lang="en-US" dirty="0" smtClean="0"/>
              <a:t>high-risk </a:t>
            </a:r>
            <a:r>
              <a:rPr lang="en-US" dirty="0"/>
              <a:t>floodplain of which the majority are located in the city of </a:t>
            </a:r>
            <a:r>
              <a:rPr lang="en-US" b="1" dirty="0" smtClean="0">
                <a:solidFill>
                  <a:schemeClr val="accent1">
                    <a:lumMod val="50000"/>
                  </a:schemeClr>
                </a:solidFill>
              </a:rPr>
              <a:t>Ronceverte</a:t>
            </a:r>
            <a:r>
              <a:rPr lang="en-US" dirty="0" smtClean="0">
                <a:solidFill>
                  <a:schemeClr val="accent1">
                    <a:lumMod val="50000"/>
                  </a:schemeClr>
                </a:solidFill>
              </a:rPr>
              <a:t> </a:t>
            </a:r>
            <a:r>
              <a:rPr lang="en-US" dirty="0" smtClean="0"/>
              <a:t>(</a:t>
            </a:r>
            <a:r>
              <a:rPr lang="en-US" dirty="0"/>
              <a:t>ranked 14</a:t>
            </a:r>
            <a:r>
              <a:rPr lang="en-US" baseline="30000" dirty="0"/>
              <a:t>th</a:t>
            </a:r>
            <a:r>
              <a:rPr lang="en-US" dirty="0"/>
              <a:t> of all incorporated areas).  The split community of </a:t>
            </a:r>
            <a:r>
              <a:rPr lang="en-US" b="1" dirty="0">
                <a:solidFill>
                  <a:schemeClr val="accent1">
                    <a:lumMod val="50000"/>
                  </a:schemeClr>
                </a:solidFill>
              </a:rPr>
              <a:t>Alderson </a:t>
            </a:r>
            <a:r>
              <a:rPr lang="en-US" dirty="0"/>
              <a:t>and the city of</a:t>
            </a:r>
            <a:r>
              <a:rPr lang="en-US" b="1" dirty="0"/>
              <a:t> </a:t>
            </a:r>
            <a:r>
              <a:rPr lang="en-US" b="1" dirty="0">
                <a:solidFill>
                  <a:schemeClr val="accent1">
                    <a:lumMod val="50000"/>
                  </a:schemeClr>
                </a:solidFill>
              </a:rPr>
              <a:t>Mount Hope </a:t>
            </a:r>
            <a:r>
              <a:rPr lang="en-US" dirty="0"/>
              <a:t>also have significant numbers of historical buildings in the high-risk floodplain (18 and 16 respectively). </a:t>
            </a:r>
            <a:endParaRPr lang="en-US" dirty="0"/>
          </a:p>
        </p:txBody>
      </p:sp>
      <p:pic>
        <p:nvPicPr>
          <p:cNvPr id="7" name="Picture 6"/>
          <p:cNvPicPr/>
          <p:nvPr/>
        </p:nvPicPr>
        <p:blipFill rotWithShape="1">
          <a:blip r:embed="rId3">
            <a:extLst>
              <a:ext uri="{28A0092B-C50C-407E-A947-70E740481C1C}">
                <a14:useLocalDpi xmlns:a14="http://schemas.microsoft.com/office/drawing/2010/main" val="0"/>
              </a:ext>
            </a:extLst>
          </a:blip>
          <a:srcRect l="76840"/>
          <a:stretch/>
        </p:blipFill>
        <p:spPr>
          <a:xfrm>
            <a:off x="6987552" y="1104709"/>
            <a:ext cx="1575424" cy="1438211"/>
          </a:xfrm>
          <a:prstGeom prst="rect">
            <a:avLst/>
          </a:prstGeom>
        </p:spPr>
      </p:pic>
      <p:sp>
        <p:nvSpPr>
          <p:cNvPr id="8" name="Rectangle 7"/>
          <p:cNvSpPr/>
          <p:nvPr/>
        </p:nvSpPr>
        <p:spPr>
          <a:xfrm>
            <a:off x="439090" y="6062859"/>
            <a:ext cx="8304860" cy="738664"/>
          </a:xfrm>
          <a:prstGeom prst="rect">
            <a:avLst/>
          </a:prstGeom>
          <a:solidFill>
            <a:schemeClr val="accent6">
              <a:lumMod val="20000"/>
              <a:lumOff val="80000"/>
            </a:schemeClr>
          </a:solidFill>
        </p:spPr>
        <p:txBody>
          <a:bodyPr wrap="square">
            <a:spAutoFit/>
          </a:bodyPr>
          <a:lstStyle/>
          <a:p>
            <a:r>
              <a:rPr lang="en-US" sz="1400" b="1" dirty="0" smtClean="0">
                <a:latin typeface="Calibri" panose="020F0502020204030204" pitchFamily="34" charset="0"/>
                <a:ea typeface="Calibri" panose="020F0502020204030204" pitchFamily="34" charset="0"/>
                <a:cs typeface="Times New Roman" panose="02020603050405020304" pitchFamily="18" charset="0"/>
              </a:rPr>
              <a:t>Mitigation:  </a:t>
            </a:r>
            <a:r>
              <a:rPr lang="en-US" sz="1400" dirty="0" smtClean="0">
                <a:latin typeface="Calibri" panose="020F0502020204030204" pitchFamily="34" charset="0"/>
                <a:ea typeface="Calibri" panose="020F0502020204030204" pitchFamily="34" charset="0"/>
                <a:cs typeface="Times New Roman" panose="02020603050405020304" pitchFamily="18" charset="0"/>
              </a:rPr>
              <a:t>A </a:t>
            </a:r>
            <a:r>
              <a:rPr lang="en-US" sz="1400" dirty="0">
                <a:latin typeface="Calibri" panose="020F0502020204030204" pitchFamily="34" charset="0"/>
                <a:ea typeface="Calibri" panose="020F0502020204030204" pitchFamily="34" charset="0"/>
                <a:cs typeface="Times New Roman" panose="02020603050405020304" pitchFamily="18" charset="0"/>
              </a:rPr>
              <a:t>designated historic structure can obtain the benefit of subsidized flood insurance through the NFIP even if it has been substantially improved or substantially damaged so long as the building maintains its historic designation.</a:t>
            </a:r>
            <a:endParaRPr lang="en-US" sz="1400" dirty="0"/>
          </a:p>
        </p:txBody>
      </p:sp>
    </p:spTree>
    <p:extLst>
      <p:ext uri="{BB962C8B-B14F-4D97-AF65-F5344CB8AC3E}">
        <p14:creationId xmlns:p14="http://schemas.microsoft.com/office/powerpoint/2010/main" val="154162757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17982" y="914400"/>
            <a:ext cx="7564514" cy="5816851"/>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solidFill>
                  <a:schemeClr val="bg1"/>
                </a:solidFill>
                <a:latin typeface="Arial" panose="020B0604020202020204" pitchFamily="34" charset="0"/>
                <a:cs typeface="Arial" panose="020B0604020202020204" pitchFamily="34" charset="0"/>
              </a:rPr>
              <a:t>Community Assets (Non Historical)</a:t>
            </a:r>
            <a:endParaRPr lang="en-US" b="1" dirty="0">
              <a:solidFill>
                <a:schemeClr val="bg1"/>
              </a:solidFill>
              <a:latin typeface="Arial" panose="020B0604020202020204" pitchFamily="34" charset="0"/>
              <a:cs typeface="Arial" panose="020B0604020202020204" pitchFamily="34" charset="0"/>
            </a:endParaRPr>
          </a:p>
        </p:txBody>
      </p:sp>
      <p:sp>
        <p:nvSpPr>
          <p:cNvPr id="6" name="Rectangle 5"/>
          <p:cNvSpPr/>
          <p:nvPr/>
        </p:nvSpPr>
        <p:spPr>
          <a:xfrm>
            <a:off x="1014920" y="1114025"/>
            <a:ext cx="2547430" cy="1475660"/>
          </a:xfrm>
          <a:prstGeom prst="rect">
            <a:avLst/>
          </a:prstGeom>
          <a:solidFill>
            <a:schemeClr val="accent1">
              <a:lumMod val="20000"/>
              <a:lumOff val="80000"/>
            </a:schemeClr>
          </a:solidFill>
          <a:scene3d>
            <a:camera prst="orthographicFront"/>
            <a:lightRig rig="threePt" dir="t"/>
          </a:scene3d>
          <a:sp3d>
            <a:bevelT/>
          </a:sp3d>
        </p:spPr>
        <p:txBody>
          <a:bodyPr wrap="square">
            <a:spAutoFit/>
          </a:bodyPr>
          <a:lstStyle/>
          <a:p>
            <a:pPr marR="0" lvl="0">
              <a:lnSpc>
                <a:spcPct val="107000"/>
              </a:lnSpc>
              <a:spcBef>
                <a:spcPts val="0"/>
              </a:spcBef>
              <a:spcAft>
                <a:spcPts val="0"/>
              </a:spcAft>
            </a:pPr>
            <a:r>
              <a:rPr lang="en-US" sz="1200" b="1" u="sng" dirty="0" smtClean="0">
                <a:latin typeface="Calibri" panose="020F0502020204030204" pitchFamily="34" charset="0"/>
                <a:ea typeface="Calibri" panose="020F0502020204030204" pitchFamily="34" charset="0"/>
                <a:cs typeface="Times New Roman" panose="02020603050405020304" pitchFamily="18" charset="0"/>
              </a:rPr>
              <a:t>Region 4 Communities</a:t>
            </a:r>
          </a:p>
          <a:p>
            <a:pPr marL="171450" indent="-171450">
              <a:lnSpc>
                <a:spcPct val="107000"/>
              </a:lnSpc>
              <a:buFont typeface="Arial" panose="020B0604020202020204" pitchFamily="34" charset="0"/>
              <a:buChar char="•"/>
            </a:pPr>
            <a:r>
              <a:rPr lang="en-US" sz="1200" b="1" dirty="0" smtClean="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Fayette Unincorporated (45)</a:t>
            </a:r>
            <a:endParaRPr lang="en-US" sz="1200" b="1"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Font typeface="Arial" panose="020B0604020202020204" pitchFamily="34" charset="0"/>
              <a:buChar char="•"/>
            </a:pPr>
            <a:r>
              <a:rPr lang="en-US" sz="1200" b="1" dirty="0" smtClean="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Webster Unincorporated (24)</a:t>
            </a:r>
          </a:p>
          <a:p>
            <a:pPr marL="171450" marR="0" lvl="0" indent="-171450">
              <a:lnSpc>
                <a:spcPct val="107000"/>
              </a:lnSpc>
              <a:spcBef>
                <a:spcPts val="0"/>
              </a:spcBef>
              <a:spcAft>
                <a:spcPts val="0"/>
              </a:spcAft>
              <a:buFont typeface="Arial" panose="020B0604020202020204" pitchFamily="34" charset="0"/>
              <a:buChar char="•"/>
            </a:pPr>
            <a:r>
              <a:rPr lang="en-US" sz="1200" b="1" dirty="0" smtClean="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Nicholas Unincorporated (23)</a:t>
            </a:r>
          </a:p>
          <a:p>
            <a:pPr marL="171450" marR="0" lvl="0" indent="-171450">
              <a:lnSpc>
                <a:spcPct val="107000"/>
              </a:lnSpc>
              <a:spcBef>
                <a:spcPts val="0"/>
              </a:spcBef>
              <a:spcAft>
                <a:spcPts val="0"/>
              </a:spcAft>
              <a:buFont typeface="Arial" panose="020B0604020202020204" pitchFamily="34" charset="0"/>
              <a:buChar char="•"/>
            </a:pPr>
            <a:r>
              <a:rPr lang="en-US" sz="1200" b="1" dirty="0" smtClean="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Marlinton (13)</a:t>
            </a:r>
          </a:p>
          <a:p>
            <a:pPr marL="171450" marR="0" lvl="0" indent="-171450">
              <a:lnSpc>
                <a:spcPct val="107000"/>
              </a:lnSpc>
              <a:spcBef>
                <a:spcPts val="0"/>
              </a:spcBef>
              <a:spcAft>
                <a:spcPts val="0"/>
              </a:spcAft>
              <a:buFont typeface="Arial" panose="020B0604020202020204" pitchFamily="34" charset="0"/>
              <a:buChar char="•"/>
            </a:pPr>
            <a:r>
              <a:rPr lang="en-US" sz="1200" b="1" dirty="0" smtClean="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Alderson (8)</a:t>
            </a:r>
          </a:p>
          <a:p>
            <a:pPr marL="171450" marR="0" lvl="0" indent="-171450">
              <a:lnSpc>
                <a:spcPct val="107000"/>
              </a:lnSpc>
              <a:spcBef>
                <a:spcPts val="0"/>
              </a:spcBef>
              <a:spcAft>
                <a:spcPts val="0"/>
              </a:spcAft>
              <a:buFont typeface="Arial" panose="020B0604020202020204" pitchFamily="34" charset="0"/>
              <a:buChar char="•"/>
            </a:pPr>
            <a:r>
              <a:rPr lang="en-US" sz="1200" b="1" dirty="0" smtClean="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Richwood (8)</a:t>
            </a:r>
          </a:p>
        </p:txBody>
      </p:sp>
    </p:spTree>
    <p:extLst>
      <p:ext uri="{BB962C8B-B14F-4D97-AF65-F5344CB8AC3E}">
        <p14:creationId xmlns:p14="http://schemas.microsoft.com/office/powerpoint/2010/main" val="171927746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rgbClr val="7030A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rgbClr val="FFFF00"/>
                </a:solidFill>
                <a:latin typeface="Arial" panose="020B0604020202020204" pitchFamily="34" charset="0"/>
                <a:cs typeface="Arial" panose="020B0604020202020204" pitchFamily="34" charset="0"/>
              </a:rPr>
              <a:t>Community Engagement Focus 3-5</a:t>
            </a:r>
            <a:endParaRPr lang="en-US" dirty="0">
              <a:solidFill>
                <a:srgbClr val="FFFF00"/>
              </a:solidFill>
              <a:latin typeface="Arial" panose="020B0604020202020204" pitchFamily="34" charset="0"/>
              <a:cs typeface="Arial" panose="020B0604020202020204" pitchFamily="34" charset="0"/>
            </a:endParaRPr>
          </a:p>
        </p:txBody>
      </p:sp>
      <p:sp>
        <p:nvSpPr>
          <p:cNvPr id="8" name="TextBox 7"/>
          <p:cNvSpPr txBox="1"/>
          <p:nvPr/>
        </p:nvSpPr>
        <p:spPr>
          <a:xfrm>
            <a:off x="1207106" y="5905219"/>
            <a:ext cx="3154167" cy="369332"/>
          </a:xfrm>
          <a:prstGeom prst="rect">
            <a:avLst/>
          </a:prstGeom>
          <a:noFill/>
        </p:spPr>
        <p:txBody>
          <a:bodyPr wrap="square" rtlCol="0">
            <a:spAutoFit/>
          </a:bodyPr>
          <a:lstStyle/>
          <a:p>
            <a:r>
              <a:rPr lang="en-US" dirty="0" smtClean="0">
                <a:solidFill>
                  <a:srgbClr val="FF0000"/>
                </a:solidFill>
              </a:rPr>
              <a:t>Local Community Engagement</a:t>
            </a:r>
            <a:endParaRPr lang="en-US" dirty="0">
              <a:solidFill>
                <a:srgbClr val="FF0000"/>
              </a:solidFill>
            </a:endParaRPr>
          </a:p>
        </p:txBody>
      </p:sp>
      <p:sp>
        <p:nvSpPr>
          <p:cNvPr id="9" name="TextBox 8"/>
          <p:cNvSpPr txBox="1"/>
          <p:nvPr/>
        </p:nvSpPr>
        <p:spPr>
          <a:xfrm>
            <a:off x="4747195" y="5905219"/>
            <a:ext cx="3751781" cy="369332"/>
          </a:xfrm>
          <a:prstGeom prst="rect">
            <a:avLst/>
          </a:prstGeom>
          <a:noFill/>
        </p:spPr>
        <p:txBody>
          <a:bodyPr wrap="square" rtlCol="0">
            <a:spAutoFit/>
          </a:bodyPr>
          <a:lstStyle/>
          <a:p>
            <a:r>
              <a:rPr lang="en-US" dirty="0" smtClean="0">
                <a:solidFill>
                  <a:schemeClr val="accent1">
                    <a:lumMod val="50000"/>
                  </a:schemeClr>
                </a:solidFill>
              </a:rPr>
              <a:t>Hazard Mitigation Plan Engagement</a:t>
            </a:r>
            <a:endParaRPr lang="en-US" dirty="0">
              <a:solidFill>
                <a:schemeClr val="accent1">
                  <a:lumMod val="50000"/>
                </a:schemeClr>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2507329959"/>
              </p:ext>
            </p:extLst>
          </p:nvPr>
        </p:nvGraphicFramePr>
        <p:xfrm>
          <a:off x="155643" y="914400"/>
          <a:ext cx="8813258" cy="4400400"/>
        </p:xfrm>
        <a:graphic>
          <a:graphicData uri="http://schemas.openxmlformats.org/drawingml/2006/table">
            <a:tbl>
              <a:tblPr/>
              <a:tblGrid>
                <a:gridCol w="1079770">
                  <a:extLst>
                    <a:ext uri="{9D8B030D-6E8A-4147-A177-3AD203B41FA5}">
                      <a16:colId xmlns:a16="http://schemas.microsoft.com/office/drawing/2014/main" val="1585419380"/>
                    </a:ext>
                  </a:extLst>
                </a:gridCol>
                <a:gridCol w="1245140">
                  <a:extLst>
                    <a:ext uri="{9D8B030D-6E8A-4147-A177-3AD203B41FA5}">
                      <a16:colId xmlns:a16="http://schemas.microsoft.com/office/drawing/2014/main" val="3269799177"/>
                    </a:ext>
                  </a:extLst>
                </a:gridCol>
                <a:gridCol w="3093396">
                  <a:extLst>
                    <a:ext uri="{9D8B030D-6E8A-4147-A177-3AD203B41FA5}">
                      <a16:colId xmlns:a16="http://schemas.microsoft.com/office/drawing/2014/main" val="4026329847"/>
                    </a:ext>
                  </a:extLst>
                </a:gridCol>
                <a:gridCol w="603115">
                  <a:extLst>
                    <a:ext uri="{9D8B030D-6E8A-4147-A177-3AD203B41FA5}">
                      <a16:colId xmlns:a16="http://schemas.microsoft.com/office/drawing/2014/main" val="1351494353"/>
                    </a:ext>
                  </a:extLst>
                </a:gridCol>
                <a:gridCol w="573427">
                  <a:extLst>
                    <a:ext uri="{9D8B030D-6E8A-4147-A177-3AD203B41FA5}">
                      <a16:colId xmlns:a16="http://schemas.microsoft.com/office/drawing/2014/main" val="4121110312"/>
                    </a:ext>
                  </a:extLst>
                </a:gridCol>
                <a:gridCol w="525798">
                  <a:extLst>
                    <a:ext uri="{9D8B030D-6E8A-4147-A177-3AD203B41FA5}">
                      <a16:colId xmlns:a16="http://schemas.microsoft.com/office/drawing/2014/main" val="4218287642"/>
                    </a:ext>
                  </a:extLst>
                </a:gridCol>
                <a:gridCol w="1692612">
                  <a:extLst>
                    <a:ext uri="{9D8B030D-6E8A-4147-A177-3AD203B41FA5}">
                      <a16:colId xmlns:a16="http://schemas.microsoft.com/office/drawing/2014/main" val="3750448714"/>
                    </a:ext>
                  </a:extLst>
                </a:gridCol>
              </a:tblGrid>
              <a:tr h="145622">
                <a:tc>
                  <a:txBody>
                    <a:bodyPr/>
                    <a:lstStyle/>
                    <a:p>
                      <a:pPr algn="ctr" fontAlgn="ctr"/>
                      <a:endParaRPr lang="en-US" sz="900" b="0" i="0" u="none" strike="noStrike">
                        <a:solidFill>
                          <a:srgbClr val="000000"/>
                        </a:solidFill>
                        <a:effectLst/>
                        <a:latin typeface="Calibri" panose="020F0502020204030204" pitchFamily="34" charset="0"/>
                      </a:endParaRPr>
                    </a:p>
                  </a:txBody>
                  <a:tcPr marL="6934" marR="6934" marT="6934"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endParaRPr lang="en-US" sz="700" b="1" i="0" u="none" strike="noStrike">
                        <a:solidFill>
                          <a:srgbClr val="000000"/>
                        </a:solidFill>
                        <a:effectLst/>
                        <a:latin typeface="Calibri" panose="020F0502020204030204" pitchFamily="34" charset="0"/>
                      </a:endParaRPr>
                    </a:p>
                  </a:txBody>
                  <a:tcPr marL="6934" marR="6934" marT="6934"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t"/>
                      <a:endParaRPr lang="en-US" sz="700" b="0" i="0" u="none" strike="noStrike">
                        <a:solidFill>
                          <a:srgbClr val="000000"/>
                        </a:solidFill>
                        <a:effectLst/>
                        <a:latin typeface="Calibri" panose="020F0502020204030204" pitchFamily="34" charset="0"/>
                      </a:endParaRPr>
                    </a:p>
                  </a:txBody>
                  <a:tcPr marL="6934" marR="6934" marT="6934" marB="0">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2">
                  <a:txBody>
                    <a:bodyPr/>
                    <a:lstStyle/>
                    <a:p>
                      <a:pPr algn="ctr" fontAlgn="b"/>
                      <a:r>
                        <a:rPr lang="en-US" sz="700" b="0" i="0" u="none" strike="noStrike">
                          <a:solidFill>
                            <a:srgbClr val="000000"/>
                          </a:solidFill>
                          <a:effectLst/>
                          <a:latin typeface="Calibri" panose="020F0502020204030204" pitchFamily="34" charset="0"/>
                        </a:rPr>
                        <a:t>Tables</a:t>
                      </a:r>
                    </a:p>
                  </a:txBody>
                  <a:tcPr marL="6934" marR="6934" marT="69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r>
                        <a:rPr lang="en-US" sz="700" b="0" i="0" u="none" strike="noStrike">
                          <a:solidFill>
                            <a:srgbClr val="000000"/>
                          </a:solidFill>
                          <a:effectLst/>
                          <a:latin typeface="Calibri" panose="020F0502020204030204" pitchFamily="34" charset="0"/>
                        </a:rPr>
                        <a:t>Map</a:t>
                      </a:r>
                    </a:p>
                  </a:txBody>
                  <a:tcPr marL="6934" marR="6934" marT="69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sz="700" b="1" i="0" u="none" strike="noStrike">
                        <a:solidFill>
                          <a:srgbClr val="000000"/>
                        </a:solidFill>
                        <a:effectLst/>
                        <a:latin typeface="Calibri" panose="020F0502020204030204" pitchFamily="34" charset="0"/>
                      </a:endParaRPr>
                    </a:p>
                  </a:txBody>
                  <a:tcPr marL="6934" marR="6934" marT="6934"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82519514"/>
                  </a:ext>
                </a:extLst>
              </a:tr>
              <a:tr h="776650">
                <a:tc>
                  <a:txBody>
                    <a:bodyPr/>
                    <a:lstStyle/>
                    <a:p>
                      <a:pPr algn="ctr" fontAlgn="ctr"/>
                      <a:r>
                        <a:rPr lang="en-US" sz="1200" b="1" i="0" u="none" strike="noStrike" dirty="0">
                          <a:solidFill>
                            <a:srgbClr val="FFFFFF"/>
                          </a:solidFill>
                          <a:effectLst/>
                          <a:latin typeface="Calibri" panose="020F0502020204030204" pitchFamily="34" charset="0"/>
                        </a:rPr>
                        <a:t>Primary Focus Areas of Statewide Risk Assessment</a:t>
                      </a:r>
                    </a:p>
                  </a:txBody>
                  <a:tcPr marL="6934" marR="6934" marT="69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200" b="1" i="0" u="none" strike="noStrike" dirty="0">
                          <a:solidFill>
                            <a:srgbClr val="FFFFFF"/>
                          </a:solidFill>
                          <a:effectLst/>
                          <a:latin typeface="Calibri" panose="020F0502020204030204" pitchFamily="34" charset="0"/>
                        </a:rPr>
                        <a:t>Community Engagement</a:t>
                      </a:r>
                    </a:p>
                  </a:txBody>
                  <a:tcPr marL="6934" marR="6934" marT="69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200" b="1" i="0" u="none" strike="noStrike">
                          <a:solidFill>
                            <a:srgbClr val="FFFFFF"/>
                          </a:solidFill>
                          <a:effectLst/>
                          <a:latin typeface="Calibri" panose="020F0502020204030204" pitchFamily="34" charset="0"/>
                        </a:rPr>
                        <a:t>Specific Activities for Mitigation Plan</a:t>
                      </a:r>
                    </a:p>
                  </a:txBody>
                  <a:tcPr marL="6934" marR="6934" marT="69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200" b="1" i="0" u="none" strike="noStrike">
                          <a:solidFill>
                            <a:srgbClr val="FFFFFF"/>
                          </a:solidFill>
                          <a:effectLst/>
                          <a:latin typeface="Calibri" panose="020F0502020204030204" pitchFamily="34" charset="0"/>
                        </a:rPr>
                        <a:t>Com- munity Level (CL)</a:t>
                      </a:r>
                    </a:p>
                  </a:txBody>
                  <a:tcPr marL="6934" marR="6934" marT="69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200" b="1" i="0" u="none" strike="noStrike">
                          <a:solidFill>
                            <a:srgbClr val="FFFFFF"/>
                          </a:solidFill>
                          <a:effectLst/>
                          <a:latin typeface="Calibri" panose="020F0502020204030204" pitchFamily="34" charset="0"/>
                        </a:rPr>
                        <a:t>Bldg. (BL) or Feature (FL) Level</a:t>
                      </a:r>
                    </a:p>
                  </a:txBody>
                  <a:tcPr marL="6934" marR="6934" marT="69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200" b="1" i="0" u="none" strike="noStrike">
                          <a:solidFill>
                            <a:srgbClr val="FFFFFF"/>
                          </a:solidFill>
                          <a:effectLst/>
                          <a:latin typeface="Calibri" panose="020F0502020204030204" pitchFamily="34" charset="0"/>
                        </a:rPr>
                        <a:t>Flood Tool Risk MAP</a:t>
                      </a:r>
                    </a:p>
                  </a:txBody>
                  <a:tcPr marL="6934" marR="6934" marT="69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200" b="1" i="0" u="none" strike="noStrike">
                          <a:solidFill>
                            <a:srgbClr val="FFFFFF"/>
                          </a:solidFill>
                          <a:effectLst/>
                          <a:latin typeface="Calibri" panose="020F0502020204030204" pitchFamily="34" charset="0"/>
                        </a:rPr>
                        <a:t>Include Answers to Questions below in Hazard Mitigation Plan </a:t>
                      </a:r>
                    </a:p>
                  </a:txBody>
                  <a:tcPr marL="6934" marR="6934" marT="69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extLst>
                  <a:ext uri="{0D108BD9-81ED-4DB2-BD59-A6C34878D82A}">
                    <a16:rowId xmlns:a16="http://schemas.microsoft.com/office/drawing/2014/main" val="3159286984"/>
                  </a:ext>
                </a:extLst>
              </a:tr>
              <a:tr h="291244">
                <a:tc rowSpan="2">
                  <a:txBody>
                    <a:bodyPr/>
                    <a:lstStyle/>
                    <a:p>
                      <a:pPr algn="ctr" fontAlgn="ctr"/>
                      <a:r>
                        <a:rPr lang="en-US" sz="1200" b="1" i="0" u="none" strike="noStrike">
                          <a:solidFill>
                            <a:srgbClr val="000000"/>
                          </a:solidFill>
                          <a:effectLst/>
                          <a:latin typeface="Calibri" panose="020F0502020204030204" pitchFamily="34" charset="0"/>
                        </a:rPr>
                        <a:t>Mitigated Structures</a:t>
                      </a:r>
                    </a:p>
                  </a:txBody>
                  <a:tcPr marL="6934" marR="6934" marT="69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rowSpan="2">
                  <a:txBody>
                    <a:bodyPr/>
                    <a:lstStyle/>
                    <a:p>
                      <a:pPr algn="ctr" fontAlgn="ctr"/>
                      <a:r>
                        <a:rPr lang="en-US" sz="1200" b="0" i="0" u="none" strike="noStrike" dirty="0">
                          <a:solidFill>
                            <a:srgbClr val="000000"/>
                          </a:solidFill>
                          <a:effectLst/>
                          <a:latin typeface="Calibri" panose="020F0502020204030204" pitchFamily="34" charset="0"/>
                        </a:rPr>
                        <a:t>Validate Mitigated Structures and Post-FIRM Development </a:t>
                      </a:r>
                    </a:p>
                  </a:txBody>
                  <a:tcPr marL="6934" marR="6934" marT="69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t"/>
                      <a:r>
                        <a:rPr lang="en-US" sz="1200" b="0" i="0" u="none" strike="noStrike" dirty="0">
                          <a:solidFill>
                            <a:srgbClr val="FF0000"/>
                          </a:solidFill>
                          <a:effectLst/>
                          <a:latin typeface="Calibri" panose="020F0502020204030204" pitchFamily="34" charset="0"/>
                        </a:rPr>
                        <a:t>Determine if Post-FIRM minus-rated structures are mitigated</a:t>
                      </a:r>
                    </a:p>
                  </a:txBody>
                  <a:tcPr marL="6934" marR="6934" marT="69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200" b="0" i="0" u="none" strike="noStrike">
                          <a:solidFill>
                            <a:srgbClr val="000000"/>
                          </a:solidFill>
                          <a:effectLst/>
                          <a:latin typeface="Calibri" panose="020F0502020204030204" pitchFamily="34" charset="0"/>
                        </a:rPr>
                        <a:t>Yes</a:t>
                      </a:r>
                    </a:p>
                  </a:txBody>
                  <a:tcPr marL="6934" marR="6934" marT="69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200" b="0" i="0" u="none" strike="noStrike">
                          <a:solidFill>
                            <a:srgbClr val="000000"/>
                          </a:solidFill>
                          <a:effectLst/>
                          <a:latin typeface="Calibri" panose="020F0502020204030204" pitchFamily="34" charset="0"/>
                        </a:rPr>
                        <a:t>Yes</a:t>
                      </a:r>
                    </a:p>
                  </a:txBody>
                  <a:tcPr marL="6934" marR="6934" marT="69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200" b="0" i="0" u="none" strike="noStrike">
                          <a:solidFill>
                            <a:srgbClr val="000000"/>
                          </a:solidFill>
                          <a:effectLst/>
                          <a:latin typeface="Calibri" panose="020F0502020204030204" pitchFamily="34" charset="0"/>
                        </a:rPr>
                        <a:t>Yes</a:t>
                      </a:r>
                    </a:p>
                  </a:txBody>
                  <a:tcPr marL="6934" marR="6934" marT="69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rowSpan="2">
                  <a:txBody>
                    <a:bodyPr/>
                    <a:lstStyle/>
                    <a:p>
                      <a:pPr algn="ctr" fontAlgn="ctr"/>
                      <a:r>
                        <a:rPr lang="en-US" sz="1200" b="0" i="0" u="none" strike="noStrike">
                          <a:solidFill>
                            <a:srgbClr val="000000"/>
                          </a:solidFill>
                          <a:effectLst/>
                          <a:latin typeface="Calibri" panose="020F0502020204030204" pitchFamily="34" charset="0"/>
                        </a:rPr>
                        <a:t>Which </a:t>
                      </a:r>
                      <a:r>
                        <a:rPr lang="en-US" sz="1200" b="0" i="1" u="none" strike="noStrike">
                          <a:solidFill>
                            <a:srgbClr val="000000"/>
                          </a:solidFill>
                          <a:effectLst/>
                          <a:latin typeface="Calibri" panose="020F0502020204030204" pitchFamily="34" charset="0"/>
                        </a:rPr>
                        <a:t>Post-FIRM structures </a:t>
                      </a:r>
                      <a:r>
                        <a:rPr lang="en-US" sz="1200" b="0" i="0" u="none" strike="noStrike">
                          <a:solidFill>
                            <a:srgbClr val="000000"/>
                          </a:solidFill>
                          <a:effectLst/>
                          <a:latin typeface="Calibri" panose="020F0502020204030204" pitchFamily="34" charset="0"/>
                        </a:rPr>
                        <a:t>in the 1% floodplain have been mitigated?</a:t>
                      </a:r>
                    </a:p>
                  </a:txBody>
                  <a:tcPr marL="6934" marR="6934" marT="69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439169728"/>
                  </a:ext>
                </a:extLst>
              </a:tr>
              <a:tr h="539495">
                <a:tc vMerge="1">
                  <a:txBody>
                    <a:bodyPr/>
                    <a:lstStyle/>
                    <a:p>
                      <a:endParaRPr lang="en-US"/>
                    </a:p>
                  </a:txBody>
                  <a:tcPr/>
                </a:tc>
                <a:tc vMerge="1">
                  <a:txBody>
                    <a:bodyPr/>
                    <a:lstStyle/>
                    <a:p>
                      <a:endParaRPr lang="en-US"/>
                    </a:p>
                  </a:txBody>
                  <a:tcPr/>
                </a:tc>
                <a:tc>
                  <a:txBody>
                    <a:bodyPr/>
                    <a:lstStyle/>
                    <a:p>
                      <a:pPr algn="l" fontAlgn="t"/>
                      <a:r>
                        <a:rPr lang="en-US" sz="1200" b="0" i="0" u="none" strike="noStrike" dirty="0">
                          <a:solidFill>
                            <a:srgbClr val="000000"/>
                          </a:solidFill>
                          <a:effectLst/>
                          <a:latin typeface="Calibri" panose="020F0502020204030204" pitchFamily="34" charset="0"/>
                        </a:rPr>
                        <a:t>In the mitigation plan, include a table that describes the number and types of mitigated structures for each flood prone community</a:t>
                      </a:r>
                    </a:p>
                  </a:txBody>
                  <a:tcPr marL="6934" marR="6934" marT="69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200" b="0" i="0" u="none" strike="noStrike" dirty="0">
                          <a:solidFill>
                            <a:srgbClr val="000000"/>
                          </a:solidFill>
                          <a:effectLst/>
                          <a:latin typeface="Calibri" panose="020F0502020204030204" pitchFamily="34" charset="0"/>
                        </a:rPr>
                        <a:t>Ongoing</a:t>
                      </a:r>
                    </a:p>
                  </a:txBody>
                  <a:tcPr marL="6934" marR="6934" marT="69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200" b="0" i="0" u="none" strike="noStrike">
                          <a:solidFill>
                            <a:srgbClr val="000000"/>
                          </a:solidFill>
                          <a:effectLst/>
                          <a:latin typeface="Calibri" panose="020F0502020204030204" pitchFamily="34" charset="0"/>
                        </a:rPr>
                        <a:t>Yes</a:t>
                      </a:r>
                    </a:p>
                  </a:txBody>
                  <a:tcPr marL="6934" marR="6934" marT="69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200" b="0" i="0" u="none" strike="noStrike">
                          <a:solidFill>
                            <a:srgbClr val="000000"/>
                          </a:solidFill>
                          <a:effectLst/>
                          <a:latin typeface="Calibri" panose="020F0502020204030204" pitchFamily="34" charset="0"/>
                        </a:rPr>
                        <a:t>Yes</a:t>
                      </a:r>
                    </a:p>
                  </a:txBody>
                  <a:tcPr marL="6934" marR="6934" marT="69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vMerge="1">
                  <a:txBody>
                    <a:bodyPr/>
                    <a:lstStyle/>
                    <a:p>
                      <a:endParaRPr lang="en-US"/>
                    </a:p>
                  </a:txBody>
                  <a:tcPr/>
                </a:tc>
                <a:extLst>
                  <a:ext uri="{0D108BD9-81ED-4DB2-BD59-A6C34878D82A}">
                    <a16:rowId xmlns:a16="http://schemas.microsoft.com/office/drawing/2014/main" val="4083253573"/>
                  </a:ext>
                </a:extLst>
              </a:tr>
              <a:tr h="291244">
                <a:tc rowSpan="2">
                  <a:txBody>
                    <a:bodyPr/>
                    <a:lstStyle/>
                    <a:p>
                      <a:pPr algn="ctr" fontAlgn="ctr"/>
                      <a:r>
                        <a:rPr lang="en-US" sz="1200" b="1" i="0" u="none" strike="noStrike" dirty="0">
                          <a:solidFill>
                            <a:srgbClr val="000000"/>
                          </a:solidFill>
                          <a:effectLst/>
                          <a:latin typeface="Calibri" panose="020F0502020204030204" pitchFamily="34" charset="0"/>
                        </a:rPr>
                        <a:t>Buyout Properties</a:t>
                      </a:r>
                    </a:p>
                  </a:txBody>
                  <a:tcPr marL="6934" marR="6934" marT="69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rowSpan="2">
                  <a:txBody>
                    <a:bodyPr/>
                    <a:lstStyle/>
                    <a:p>
                      <a:pPr algn="ctr" fontAlgn="ctr"/>
                      <a:r>
                        <a:rPr lang="en-US" sz="1200" b="0" i="0" u="none" strike="noStrike" dirty="0">
                          <a:solidFill>
                            <a:srgbClr val="000000"/>
                          </a:solidFill>
                          <a:effectLst/>
                          <a:latin typeface="Calibri" panose="020F0502020204030204" pitchFamily="34" charset="0"/>
                        </a:rPr>
                        <a:t>Confirm Mitigated Buyout Properties</a:t>
                      </a:r>
                    </a:p>
                  </a:txBody>
                  <a:tcPr marL="6934" marR="6934" marT="69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l" fontAlgn="t"/>
                      <a:r>
                        <a:rPr lang="en-US" sz="1200" b="0" i="0" u="none" strike="noStrike">
                          <a:solidFill>
                            <a:srgbClr val="FF0000"/>
                          </a:solidFill>
                          <a:effectLst/>
                          <a:latin typeface="Calibri" panose="020F0502020204030204" pitchFamily="34" charset="0"/>
                        </a:rPr>
                        <a:t>Confirm buyout properties are allowable for open space purposes only</a:t>
                      </a:r>
                    </a:p>
                  </a:txBody>
                  <a:tcPr marL="6934" marR="6934" marT="69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en-US" sz="1200" b="0" i="0" u="none" strike="noStrike">
                          <a:solidFill>
                            <a:srgbClr val="000000"/>
                          </a:solidFill>
                          <a:effectLst/>
                          <a:latin typeface="Calibri" panose="020F0502020204030204" pitchFamily="34" charset="0"/>
                        </a:rPr>
                        <a:t>Yes</a:t>
                      </a:r>
                    </a:p>
                  </a:txBody>
                  <a:tcPr marL="6934" marR="6934" marT="69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en-US" sz="1200" b="0" i="0" u="none" strike="noStrike" dirty="0">
                          <a:solidFill>
                            <a:srgbClr val="000000"/>
                          </a:solidFill>
                          <a:effectLst/>
                          <a:latin typeface="Calibri" panose="020F0502020204030204" pitchFamily="34" charset="0"/>
                        </a:rPr>
                        <a:t>Yes</a:t>
                      </a:r>
                    </a:p>
                  </a:txBody>
                  <a:tcPr marL="6934" marR="6934" marT="69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en-US" sz="1200" b="0" i="0" u="none" strike="noStrike" dirty="0">
                          <a:solidFill>
                            <a:srgbClr val="000000"/>
                          </a:solidFill>
                          <a:effectLst/>
                          <a:latin typeface="Calibri" panose="020F0502020204030204" pitchFamily="34" charset="0"/>
                        </a:rPr>
                        <a:t>Yes</a:t>
                      </a:r>
                    </a:p>
                  </a:txBody>
                  <a:tcPr marL="6934" marR="6934" marT="69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rowSpan="2">
                  <a:txBody>
                    <a:bodyPr/>
                    <a:lstStyle/>
                    <a:p>
                      <a:pPr algn="ctr" fontAlgn="ctr"/>
                      <a:r>
                        <a:rPr lang="en-US" sz="1200" b="0" i="0" u="none" strike="noStrike" dirty="0">
                          <a:solidFill>
                            <a:srgbClr val="000000"/>
                          </a:solidFill>
                          <a:effectLst/>
                          <a:latin typeface="Calibri" panose="020F0502020204030204" pitchFamily="34" charset="0"/>
                        </a:rPr>
                        <a:t>How many mitigated </a:t>
                      </a:r>
                      <a:r>
                        <a:rPr lang="en-US" sz="1200" b="0" i="1" u="none" strike="noStrike" dirty="0">
                          <a:solidFill>
                            <a:srgbClr val="000000"/>
                          </a:solidFill>
                          <a:effectLst/>
                          <a:latin typeface="Calibri" panose="020F0502020204030204" pitchFamily="34" charset="0"/>
                        </a:rPr>
                        <a:t>buyout propertie</a:t>
                      </a:r>
                      <a:r>
                        <a:rPr lang="en-US" sz="1200" b="0" i="0" u="none" strike="noStrike" dirty="0">
                          <a:solidFill>
                            <a:srgbClr val="000000"/>
                          </a:solidFill>
                          <a:effectLst/>
                          <a:latin typeface="Calibri" panose="020F0502020204030204" pitchFamily="34" charset="0"/>
                        </a:rPr>
                        <a:t>s in each community exist?</a:t>
                      </a:r>
                    </a:p>
                  </a:txBody>
                  <a:tcPr marL="6934" marR="6934" marT="69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524084845"/>
                  </a:ext>
                </a:extLst>
              </a:tr>
              <a:tr h="436866">
                <a:tc vMerge="1">
                  <a:txBody>
                    <a:bodyPr/>
                    <a:lstStyle/>
                    <a:p>
                      <a:endParaRPr lang="en-US"/>
                    </a:p>
                  </a:txBody>
                  <a:tcPr/>
                </a:tc>
                <a:tc vMerge="1">
                  <a:txBody>
                    <a:bodyPr/>
                    <a:lstStyle/>
                    <a:p>
                      <a:endParaRPr lang="en-US"/>
                    </a:p>
                  </a:txBody>
                  <a:tcPr/>
                </a:tc>
                <a:tc>
                  <a:txBody>
                    <a:bodyPr/>
                    <a:lstStyle/>
                    <a:p>
                      <a:pPr algn="l" fontAlgn="t"/>
                      <a:r>
                        <a:rPr lang="en-US" sz="1200" b="0" i="0" u="none" strike="noStrike">
                          <a:solidFill>
                            <a:srgbClr val="000000"/>
                          </a:solidFill>
                          <a:effectLst/>
                          <a:latin typeface="Calibri" panose="020F0502020204030204" pitchFamily="34" charset="0"/>
                        </a:rPr>
                        <a:t>In the mitigation plan, include a table that lists the number of verified and unverified mitigated buyout properties </a:t>
                      </a:r>
                    </a:p>
                  </a:txBody>
                  <a:tcPr marL="6934" marR="6934" marT="69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en-US" sz="1200" b="0" i="0" u="none" strike="noStrike">
                          <a:solidFill>
                            <a:srgbClr val="000000"/>
                          </a:solidFill>
                          <a:effectLst/>
                          <a:latin typeface="Calibri" panose="020F0502020204030204" pitchFamily="34" charset="0"/>
                        </a:rPr>
                        <a:t>Yes</a:t>
                      </a:r>
                    </a:p>
                  </a:txBody>
                  <a:tcPr marL="6934" marR="6934" marT="69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en-US" sz="1200" b="0" i="0" u="none" strike="noStrike">
                          <a:solidFill>
                            <a:srgbClr val="000000"/>
                          </a:solidFill>
                          <a:effectLst/>
                          <a:latin typeface="Calibri" panose="020F0502020204030204" pitchFamily="34" charset="0"/>
                        </a:rPr>
                        <a:t>Yes</a:t>
                      </a:r>
                    </a:p>
                  </a:txBody>
                  <a:tcPr marL="6934" marR="6934" marT="69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en-US" sz="1200" b="0" i="0" u="none" strike="noStrike" dirty="0">
                          <a:solidFill>
                            <a:srgbClr val="000000"/>
                          </a:solidFill>
                          <a:effectLst/>
                          <a:latin typeface="Calibri" panose="020F0502020204030204" pitchFamily="34" charset="0"/>
                        </a:rPr>
                        <a:t>Yes</a:t>
                      </a:r>
                    </a:p>
                  </a:txBody>
                  <a:tcPr marL="6934" marR="6934" marT="69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vMerge="1">
                  <a:txBody>
                    <a:bodyPr/>
                    <a:lstStyle/>
                    <a:p>
                      <a:endParaRPr lang="en-US"/>
                    </a:p>
                  </a:txBody>
                  <a:tcPr/>
                </a:tc>
                <a:extLst>
                  <a:ext uri="{0D108BD9-81ED-4DB2-BD59-A6C34878D82A}">
                    <a16:rowId xmlns:a16="http://schemas.microsoft.com/office/drawing/2014/main" val="378431023"/>
                  </a:ext>
                </a:extLst>
              </a:tr>
              <a:tr h="728110">
                <a:tc rowSpan="2">
                  <a:txBody>
                    <a:bodyPr/>
                    <a:lstStyle/>
                    <a:p>
                      <a:pPr algn="ctr" fontAlgn="ctr"/>
                      <a:r>
                        <a:rPr lang="en-US" sz="1200" b="1" i="0" u="none" strike="noStrike">
                          <a:solidFill>
                            <a:srgbClr val="000000"/>
                          </a:solidFill>
                          <a:effectLst/>
                          <a:latin typeface="Calibri" panose="020F0502020204030204" pitchFamily="34" charset="0"/>
                        </a:rPr>
                        <a:t>Areas of Mitigation Interest</a:t>
                      </a:r>
                    </a:p>
                  </a:txBody>
                  <a:tcPr marL="6934" marR="6934" marT="69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rowSpan="2">
                  <a:txBody>
                    <a:bodyPr/>
                    <a:lstStyle/>
                    <a:p>
                      <a:pPr algn="ctr" fontAlgn="ctr"/>
                      <a:r>
                        <a:rPr lang="en-US" sz="1200" b="0" i="0" u="none" strike="noStrike">
                          <a:solidFill>
                            <a:srgbClr val="000000"/>
                          </a:solidFill>
                          <a:effectLst/>
                          <a:latin typeface="Calibri" panose="020F0502020204030204" pitchFamily="34" charset="0"/>
                        </a:rPr>
                        <a:t>Evaluate Areas of Mitigation Interest or Repetitive Loss Areas  </a:t>
                      </a:r>
                    </a:p>
                  </a:txBody>
                  <a:tcPr marL="6934" marR="6934" marT="69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t"/>
                      <a:r>
                        <a:rPr lang="en-US" sz="1200" b="0" i="0" u="none" strike="noStrike" dirty="0">
                          <a:solidFill>
                            <a:srgbClr val="FF0000"/>
                          </a:solidFill>
                          <a:effectLst/>
                          <a:latin typeface="Calibri" panose="020F0502020204030204" pitchFamily="34" charset="0"/>
                        </a:rPr>
                        <a:t>Determine the mitigation status of Post-FIRM building construction, repetitive loss structures, substantial damage estimates, and buyout properties for designated Areas of Mitigation Interest.</a:t>
                      </a:r>
                    </a:p>
                  </a:txBody>
                  <a:tcPr marL="6934" marR="6934" marT="69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6934" marR="6934" marT="69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200" b="0" i="0" u="none" strike="noStrike">
                          <a:solidFill>
                            <a:srgbClr val="000000"/>
                          </a:solidFill>
                          <a:effectLst/>
                          <a:latin typeface="Calibri" panose="020F0502020204030204" pitchFamily="34" charset="0"/>
                        </a:rPr>
                        <a:t>Yes</a:t>
                      </a:r>
                    </a:p>
                  </a:txBody>
                  <a:tcPr marL="6934" marR="6934" marT="69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200" b="0" i="0" u="none" strike="noStrike">
                          <a:solidFill>
                            <a:srgbClr val="000000"/>
                          </a:solidFill>
                          <a:effectLst/>
                          <a:latin typeface="Calibri" panose="020F0502020204030204" pitchFamily="34" charset="0"/>
                        </a:rPr>
                        <a:t> </a:t>
                      </a:r>
                    </a:p>
                  </a:txBody>
                  <a:tcPr marL="6934" marR="6934" marT="69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rowSpan="2">
                  <a:txBody>
                    <a:bodyPr/>
                    <a:lstStyle/>
                    <a:p>
                      <a:pPr algn="ctr" fontAlgn="ctr"/>
                      <a:r>
                        <a:rPr lang="en-US" sz="1200" b="0" i="0" u="none" strike="noStrike" dirty="0">
                          <a:solidFill>
                            <a:srgbClr val="000000"/>
                          </a:solidFill>
                          <a:effectLst/>
                          <a:latin typeface="Calibri" panose="020F0502020204030204" pitchFamily="34" charset="0"/>
                        </a:rPr>
                        <a:t>What are the </a:t>
                      </a:r>
                      <a:r>
                        <a:rPr lang="en-US" sz="1200" b="0" i="1" u="none" strike="noStrike" dirty="0">
                          <a:solidFill>
                            <a:srgbClr val="000000"/>
                          </a:solidFill>
                          <a:effectLst/>
                          <a:latin typeface="Calibri" panose="020F0502020204030204" pitchFamily="34" charset="0"/>
                        </a:rPr>
                        <a:t>Areas of Mitigation Interest</a:t>
                      </a:r>
                      <a:r>
                        <a:rPr lang="en-US" sz="1200" b="0" i="0" u="none" strike="noStrike" dirty="0">
                          <a:solidFill>
                            <a:srgbClr val="000000"/>
                          </a:solidFill>
                          <a:effectLst/>
                          <a:latin typeface="Calibri" panose="020F0502020204030204" pitchFamily="34" charset="0"/>
                        </a:rPr>
                        <a:t> or Repetitive Loss Areas identified for mitigation? </a:t>
                      </a:r>
                    </a:p>
                  </a:txBody>
                  <a:tcPr marL="6934" marR="6934" marT="69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932367249"/>
                  </a:ext>
                </a:extLst>
              </a:tr>
              <a:tr h="436866">
                <a:tc vMerge="1">
                  <a:txBody>
                    <a:bodyPr/>
                    <a:lstStyle/>
                    <a:p>
                      <a:endParaRPr lang="en-US"/>
                    </a:p>
                  </a:txBody>
                  <a:tcPr/>
                </a:tc>
                <a:tc vMerge="1">
                  <a:txBody>
                    <a:bodyPr/>
                    <a:lstStyle/>
                    <a:p>
                      <a:endParaRPr lang="en-US"/>
                    </a:p>
                  </a:txBody>
                  <a:tcPr/>
                </a:tc>
                <a:tc>
                  <a:txBody>
                    <a:bodyPr/>
                    <a:lstStyle/>
                    <a:p>
                      <a:pPr algn="l" fontAlgn="t"/>
                      <a:r>
                        <a:rPr lang="en-US" sz="1200" b="0" i="0" u="none" strike="noStrike">
                          <a:solidFill>
                            <a:srgbClr val="000000"/>
                          </a:solidFill>
                          <a:effectLst/>
                          <a:latin typeface="Calibri" panose="020F0502020204030204" pitchFamily="34" charset="0"/>
                        </a:rPr>
                        <a:t>In the mitigation plan, include a table that lists and describes the areas of mitigation interest for each community</a:t>
                      </a:r>
                    </a:p>
                  </a:txBody>
                  <a:tcPr marL="6934" marR="6934" marT="69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200" b="0" i="0" u="none" strike="noStrike">
                          <a:solidFill>
                            <a:srgbClr val="000000"/>
                          </a:solidFill>
                          <a:effectLst/>
                          <a:latin typeface="Calibri" panose="020F0502020204030204" pitchFamily="34" charset="0"/>
                        </a:rPr>
                        <a:t>Ongoing</a:t>
                      </a:r>
                    </a:p>
                  </a:txBody>
                  <a:tcPr marL="6934" marR="6934" marT="69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200" b="0" i="0" u="none" strike="noStrike">
                          <a:solidFill>
                            <a:srgbClr val="000000"/>
                          </a:solidFill>
                          <a:effectLst/>
                          <a:latin typeface="Calibri" panose="020F0502020204030204" pitchFamily="34" charset="0"/>
                        </a:rPr>
                        <a:t>Yes</a:t>
                      </a:r>
                    </a:p>
                  </a:txBody>
                  <a:tcPr marL="6934" marR="6934" marT="69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200" b="0" i="0" u="none" strike="noStrike" dirty="0">
                          <a:solidFill>
                            <a:srgbClr val="000000"/>
                          </a:solidFill>
                          <a:effectLst/>
                          <a:latin typeface="Calibri" panose="020F0502020204030204" pitchFamily="34" charset="0"/>
                        </a:rPr>
                        <a:t> </a:t>
                      </a:r>
                    </a:p>
                  </a:txBody>
                  <a:tcPr marL="6934" marR="6934" marT="69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vMerge="1">
                  <a:txBody>
                    <a:bodyPr/>
                    <a:lstStyle/>
                    <a:p>
                      <a:endParaRPr lang="en-US"/>
                    </a:p>
                  </a:txBody>
                  <a:tcPr/>
                </a:tc>
                <a:extLst>
                  <a:ext uri="{0D108BD9-81ED-4DB2-BD59-A6C34878D82A}">
                    <a16:rowId xmlns:a16="http://schemas.microsoft.com/office/drawing/2014/main" val="3857014710"/>
                  </a:ext>
                </a:extLst>
              </a:tr>
            </a:tbl>
          </a:graphicData>
        </a:graphic>
      </p:graphicFrame>
    </p:spTree>
    <p:extLst>
      <p:ext uri="{BB962C8B-B14F-4D97-AF65-F5344CB8AC3E}">
        <p14:creationId xmlns:p14="http://schemas.microsoft.com/office/powerpoint/2010/main" val="150083878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rgbClr val="7030A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rgbClr val="FFFF00"/>
                </a:solidFill>
                <a:latin typeface="Arial" panose="020B0604020202020204" pitchFamily="34" charset="0"/>
                <a:cs typeface="Arial" panose="020B0604020202020204" pitchFamily="34" charset="0"/>
              </a:rPr>
              <a:t>Mitigated Structures</a:t>
            </a:r>
          </a:p>
        </p:txBody>
      </p:sp>
      <p:sp>
        <p:nvSpPr>
          <p:cNvPr id="9" name="Rectangle 8"/>
          <p:cNvSpPr/>
          <p:nvPr/>
        </p:nvSpPr>
        <p:spPr>
          <a:xfrm>
            <a:off x="633705" y="1032977"/>
            <a:ext cx="8123140" cy="400110"/>
          </a:xfrm>
          <a:prstGeom prst="rect">
            <a:avLst/>
          </a:prstGeom>
          <a:ln>
            <a:solidFill>
              <a:schemeClr val="tx1"/>
            </a:solidFill>
          </a:ln>
        </p:spPr>
        <p:txBody>
          <a:bodyPr wrap="square">
            <a:spAutoFit/>
          </a:bodyPr>
          <a:lstStyle/>
          <a:p>
            <a:pPr algn="ctr" fontAlgn="ctr"/>
            <a:r>
              <a:rPr lang="en-US" sz="2000" dirty="0">
                <a:solidFill>
                  <a:srgbClr val="000000"/>
                </a:solidFill>
                <a:latin typeface="Calibri" panose="020F0502020204030204" pitchFamily="34" charset="0"/>
              </a:rPr>
              <a:t>Validate </a:t>
            </a:r>
            <a:r>
              <a:rPr lang="en-US" sz="2000" b="1" dirty="0">
                <a:solidFill>
                  <a:srgbClr val="000000"/>
                </a:solidFill>
                <a:latin typeface="Calibri" panose="020F0502020204030204" pitchFamily="34" charset="0"/>
              </a:rPr>
              <a:t>Mitigated Structures </a:t>
            </a:r>
            <a:r>
              <a:rPr lang="en-US" sz="2000" dirty="0">
                <a:solidFill>
                  <a:srgbClr val="000000"/>
                </a:solidFill>
                <a:latin typeface="Calibri" panose="020F0502020204030204" pitchFamily="34" charset="0"/>
              </a:rPr>
              <a:t>and </a:t>
            </a:r>
            <a:r>
              <a:rPr lang="en-US" sz="2000" b="1" dirty="0">
                <a:solidFill>
                  <a:srgbClr val="000000"/>
                </a:solidFill>
                <a:latin typeface="Calibri" panose="020F0502020204030204" pitchFamily="34" charset="0"/>
              </a:rPr>
              <a:t>Post-FIRM Development </a:t>
            </a:r>
            <a:endParaRPr lang="en-US" sz="2000" b="1" dirty="0">
              <a:solidFill>
                <a:srgbClr val="000000"/>
              </a:solidFill>
              <a:latin typeface="Calibri" panose="020F0502020204030204" pitchFamily="34" charset="0"/>
            </a:endParaRPr>
          </a:p>
        </p:txBody>
      </p:sp>
      <p:sp>
        <p:nvSpPr>
          <p:cNvPr id="2" name="Rectangle 1"/>
          <p:cNvSpPr/>
          <p:nvPr/>
        </p:nvSpPr>
        <p:spPr>
          <a:xfrm>
            <a:off x="633705" y="1646554"/>
            <a:ext cx="8123140" cy="4933017"/>
          </a:xfrm>
          <a:prstGeom prst="rect">
            <a:avLst/>
          </a:prstGeom>
          <a:solidFill>
            <a:srgbClr val="7030A0"/>
          </a:solidFill>
          <a:ln>
            <a:noFill/>
          </a:ln>
        </p:spPr>
        <p:txBody>
          <a:bodyPr wrap="square">
            <a:spAutoFit/>
          </a:bodyPr>
          <a:lstStyle/>
          <a:p>
            <a:pPr>
              <a:lnSpc>
                <a:spcPct val="107000"/>
              </a:lnSpc>
            </a:pPr>
            <a:r>
              <a:rPr lang="en-US" sz="2000" b="1" i="1" dirty="0">
                <a:solidFill>
                  <a:schemeClr val="bg1"/>
                </a:solidFill>
              </a:rPr>
              <a:t>Mitigation Plan Cross Walk Requirements:  For mitigation plan, verify Post-FIRM mitigated structures provided in minus-rated </a:t>
            </a:r>
            <a:r>
              <a:rPr lang="en-US" sz="2000" b="1" i="1" dirty="0" smtClean="0">
                <a:solidFill>
                  <a:schemeClr val="bg1"/>
                </a:solidFill>
              </a:rPr>
              <a:t>property tables.</a:t>
            </a:r>
            <a:br>
              <a:rPr lang="en-US" sz="2000" b="1" i="1" dirty="0" smtClean="0">
                <a:solidFill>
                  <a:schemeClr val="bg1"/>
                </a:solidFill>
              </a:rPr>
            </a:br>
            <a:endParaRPr lang="en-US" sz="2000" b="1" i="1" dirty="0">
              <a:solidFill>
                <a:schemeClr val="bg1"/>
              </a:solidFill>
            </a:endParaRPr>
          </a:p>
          <a:p>
            <a:pPr marL="228600" indent="-228600">
              <a:lnSpc>
                <a:spcPct val="107000"/>
              </a:lnSpc>
              <a:buFont typeface="+mj-lt"/>
              <a:buAutoNum type="arabicParenR"/>
            </a:pPr>
            <a:r>
              <a:rPr lang="en-US" i="1" dirty="0">
                <a:solidFill>
                  <a:schemeClr val="bg1"/>
                </a:solidFill>
              </a:rPr>
              <a:t>Determine if Post-FIRM minus-rated structures are mitigated.  Focus initially on structures with the highest minus ratings (or highest water-in-depth values) and high dollar loss estimates.  For each structure of interest identify if a permit and elevation certificate are on file.  Annotate permit and elevation certificate information on minus-rated table.  </a:t>
            </a:r>
            <a:r>
              <a:rPr lang="en-US" i="1" dirty="0">
                <a:solidFill>
                  <a:schemeClr val="bg1"/>
                </a:solidFill>
              </a:rPr>
              <a:t>Submit building pictures if no elevation certificates exist. </a:t>
            </a:r>
            <a:r>
              <a:rPr lang="en-US" i="1" dirty="0" smtClean="0">
                <a:solidFill>
                  <a:schemeClr val="bg1"/>
                </a:solidFill>
              </a:rPr>
              <a:t/>
            </a:r>
            <a:br>
              <a:rPr lang="en-US" i="1" dirty="0" smtClean="0">
                <a:solidFill>
                  <a:schemeClr val="bg1"/>
                </a:solidFill>
              </a:rPr>
            </a:br>
            <a:endParaRPr lang="en-US" i="1" dirty="0">
              <a:solidFill>
                <a:schemeClr val="bg1"/>
              </a:solidFill>
            </a:endParaRPr>
          </a:p>
          <a:p>
            <a:pPr marL="228600" indent="-228600">
              <a:lnSpc>
                <a:spcPct val="107000"/>
              </a:lnSpc>
              <a:buFont typeface="+mj-lt"/>
              <a:buAutoNum type="arabicParenR"/>
            </a:pPr>
            <a:r>
              <a:rPr lang="en-US" i="1" dirty="0">
                <a:solidFill>
                  <a:schemeClr val="bg1"/>
                </a:solidFill>
              </a:rPr>
              <a:t>In the mitigation plan, include a table that describes the number and types of mitigated structures for each flood prone community</a:t>
            </a:r>
            <a:r>
              <a:rPr lang="en-US" i="1" dirty="0" smtClean="0">
                <a:solidFill>
                  <a:schemeClr val="bg1"/>
                </a:solidFill>
              </a:rPr>
              <a:t>. </a:t>
            </a:r>
            <a:br>
              <a:rPr lang="en-US" i="1" dirty="0" smtClean="0">
                <a:solidFill>
                  <a:schemeClr val="bg1"/>
                </a:solidFill>
              </a:rPr>
            </a:br>
            <a:r>
              <a:rPr lang="en-US" i="1" dirty="0" smtClean="0">
                <a:solidFill>
                  <a:schemeClr val="bg1"/>
                </a:solidFill>
              </a:rPr>
              <a:t> </a:t>
            </a:r>
            <a:endParaRPr lang="en-US" i="1" dirty="0">
              <a:solidFill>
                <a:schemeClr val="bg1"/>
              </a:solidFill>
            </a:endParaRPr>
          </a:p>
          <a:p>
            <a:pPr marL="228600" indent="-228600">
              <a:lnSpc>
                <a:spcPct val="107000"/>
              </a:lnSpc>
              <a:spcAft>
                <a:spcPts val="800"/>
              </a:spcAft>
              <a:buFont typeface="+mj-lt"/>
              <a:buAutoNum type="arabicParenR"/>
            </a:pPr>
            <a:r>
              <a:rPr lang="en-US" i="1" dirty="0">
                <a:solidFill>
                  <a:schemeClr val="bg1"/>
                </a:solidFill>
              </a:rPr>
              <a:t>Identify mitigation actions for specific structures, to include outreach/education to community/ homeowners about mitigation best practices, mitigation funding opportunities, NFIP office involvement for non-compliant structures). </a:t>
            </a:r>
          </a:p>
        </p:txBody>
      </p:sp>
    </p:spTree>
    <p:extLst>
      <p:ext uri="{BB962C8B-B14F-4D97-AF65-F5344CB8AC3E}">
        <p14:creationId xmlns:p14="http://schemas.microsoft.com/office/powerpoint/2010/main" val="22508525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rgbClr val="7030A0"/>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rgbClr val="FFFF00"/>
                </a:solidFill>
                <a:latin typeface="Arial" panose="020B0604020202020204" pitchFamily="34" charset="0"/>
                <a:cs typeface="Arial" panose="020B0604020202020204" pitchFamily="34" charset="0"/>
              </a:rPr>
              <a:t>Floodplain Building Risk Assessment</a:t>
            </a:r>
          </a:p>
        </p:txBody>
      </p:sp>
      <p:sp>
        <p:nvSpPr>
          <p:cNvPr id="9" name="Rectangle 8"/>
          <p:cNvSpPr/>
          <p:nvPr/>
        </p:nvSpPr>
        <p:spPr>
          <a:xfrm>
            <a:off x="516255" y="1014528"/>
            <a:ext cx="8248650" cy="646331"/>
          </a:xfrm>
          <a:prstGeom prst="rect">
            <a:avLst/>
          </a:prstGeom>
          <a:ln>
            <a:solidFill>
              <a:schemeClr val="tx1"/>
            </a:solidFill>
          </a:ln>
        </p:spPr>
        <p:txBody>
          <a:bodyPr wrap="square">
            <a:spAutoFit/>
          </a:bodyPr>
          <a:lstStyle/>
          <a:p>
            <a:pPr algn="ctr" fontAlgn="ctr"/>
            <a:r>
              <a:rPr lang="en-US" dirty="0" smtClean="0"/>
              <a:t>Incorporate </a:t>
            </a:r>
            <a:r>
              <a:rPr lang="en-US" i="1" dirty="0" smtClean="0"/>
              <a:t>Riverine</a:t>
            </a:r>
            <a:r>
              <a:rPr lang="en-US" dirty="0" smtClean="0"/>
              <a:t> </a:t>
            </a:r>
            <a:r>
              <a:rPr lang="en-US" dirty="0"/>
              <a:t>1% Annual Chance Floodplain Building Inventory </a:t>
            </a:r>
            <a:r>
              <a:rPr lang="en-US" dirty="0" smtClean="0"/>
              <a:t>into</a:t>
            </a:r>
            <a:br>
              <a:rPr lang="en-US" dirty="0" smtClean="0"/>
            </a:br>
            <a:r>
              <a:rPr lang="en-US" b="1" dirty="0" smtClean="0"/>
              <a:t> </a:t>
            </a:r>
            <a:r>
              <a:rPr lang="en-US" b="1" dirty="0"/>
              <a:t>Mitigation </a:t>
            </a:r>
            <a:r>
              <a:rPr lang="en-US" dirty="0"/>
              <a:t>and </a:t>
            </a:r>
            <a:r>
              <a:rPr lang="en-US" b="1" dirty="0"/>
              <a:t>NFIP/CRS Management </a:t>
            </a:r>
            <a:r>
              <a:rPr lang="en-US" b="1" dirty="0" smtClean="0"/>
              <a:t>Activities</a:t>
            </a:r>
            <a:endParaRPr lang="en-US" sz="2000" b="1" i="1" dirty="0">
              <a:solidFill>
                <a:srgbClr val="000000"/>
              </a:solidFill>
              <a:latin typeface="Calibri" panose="020F0502020204030204" pitchFamily="34" charset="0"/>
            </a:endParaRPr>
          </a:p>
        </p:txBody>
      </p:sp>
      <p:sp>
        <p:nvSpPr>
          <p:cNvPr id="2" name="Rectangle 1"/>
          <p:cNvSpPr/>
          <p:nvPr/>
        </p:nvSpPr>
        <p:spPr>
          <a:xfrm>
            <a:off x="516255" y="1760987"/>
            <a:ext cx="8248650" cy="4922886"/>
          </a:xfrm>
          <a:prstGeom prst="rect">
            <a:avLst/>
          </a:prstGeom>
          <a:solidFill>
            <a:srgbClr val="7030A0"/>
          </a:solidFill>
        </p:spPr>
        <p:txBody>
          <a:bodyPr wrap="square">
            <a:spAutoFit/>
          </a:bodyPr>
          <a:lstStyle/>
          <a:p>
            <a:pPr marL="342900" indent="-342900">
              <a:lnSpc>
                <a:spcPct val="107000"/>
              </a:lnSpc>
              <a:buFont typeface="+mj-lt"/>
              <a:buAutoNum type="alphaUcPeriod"/>
            </a:pPr>
            <a:r>
              <a:rPr lang="en-US" sz="1400" b="1" i="1" dirty="0">
                <a:solidFill>
                  <a:schemeClr val="bg1"/>
                </a:solidFill>
                <a:latin typeface="Calibri" panose="020F0502020204030204" pitchFamily="34" charset="0"/>
                <a:ea typeface="Calibri" panose="020F0502020204030204" pitchFamily="34" charset="0"/>
                <a:cs typeface="Times New Roman" panose="02020603050405020304" pitchFamily="18" charset="0"/>
              </a:rPr>
              <a:t>Include Community-Level Flood Risk Assessment Profile of Built Environment into Hazard Mitigation Plan:</a:t>
            </a:r>
            <a:r>
              <a:rPr lang="en-US" sz="14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  Incorporate into hazard mitigation plan community-level floodplain building counts, SFHA future map building conditions, building dollar exposure, building type (Residential/Non-Residential Occupancy Type, Building Year Pre/Post-FIRM), and building damage estimates (Minus Rated Structures, 1% Damage Loss Flood Models) </a:t>
            </a:r>
            <a:endParaRPr lang="en-US" sz="1400" i="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buFont typeface="+mj-lt"/>
              <a:buAutoNum type="alphaUcPeriod"/>
            </a:pPr>
            <a:endPar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buFont typeface="+mj-lt"/>
              <a:buAutoNum type="alphaUcPeriod"/>
            </a:pPr>
            <a:r>
              <a:rPr lang="en-US" sz="1400" b="1" i="1" dirty="0">
                <a:solidFill>
                  <a:schemeClr val="bg1"/>
                </a:solidFill>
                <a:latin typeface="Calibri" panose="020F0502020204030204" pitchFamily="34" charset="0"/>
                <a:ea typeface="Calibri" panose="020F0502020204030204" pitchFamily="34" charset="0"/>
                <a:cs typeface="Times New Roman" panose="02020603050405020304" pitchFamily="18" charset="0"/>
              </a:rPr>
              <a:t>Preload Flood Risk Structures into FEMA’s Substantial Damage Estimator Tool:</a:t>
            </a:r>
            <a:r>
              <a:rPr lang="en-US" sz="14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  Upload building inventory data into SDE.  The entire statewide flood risk inventory of 98,000 1% floodplain structures can be preloaded into FEMA’s SDE Tool.</a:t>
            </a:r>
            <a:endPar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Font typeface="+mj-lt"/>
              <a:buAutoNum type="arabicParenR"/>
            </a:pPr>
            <a:r>
              <a:rPr lang="en-US" sz="14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SDE Assessments:  Install FEMA’s Substantial Damage Estimator Tool version 3.0. Preload 1% floodplain countywide residential/non-residential structures into FEMA’s damage estimator software. Communities are eligible for CRS credit for preloaded structures in SDE.  https://www.fema.gov/emergency-managers/risk-management/building-science/substantial-damage-estimator-tool </a:t>
            </a:r>
            <a:endPar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Font typeface="+mj-lt"/>
              <a:buAutoNum type="arabicParenR"/>
            </a:pPr>
            <a:r>
              <a:rPr lang="en-US" sz="14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As part of pre-disaster planning and emergency readiness, each county should perform a residential and non-residential substantial damage assessment for potential high damage loss structures.  Submit damage estimates and feedback for mitigation plan and maintenance.</a:t>
            </a:r>
            <a:endPar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spcAft>
                <a:spcPts val="800"/>
              </a:spcAft>
              <a:buFont typeface="+mj-lt"/>
              <a:buAutoNum type="arabicParenR"/>
            </a:pPr>
            <a:r>
              <a:rPr lang="en-US" sz="14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Flood Map Restudy (if applicable).  Prepare community outreach communications for flood restudies (mapped into SFHA, mapped out of SFHA).  Restudied areas require updating floodplain management ordinance and an opportunity to review state model ordinance and incorporate higher standards.</a:t>
            </a:r>
            <a:endPar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2018476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Substantial Damage Estimates</a:t>
            </a:r>
            <a:endParaRPr lang="en-US" dirty="0">
              <a:solidFill>
                <a:schemeClr val="bg1"/>
              </a:solidFill>
              <a:latin typeface="Arial" panose="020B0604020202020204" pitchFamily="34" charset="0"/>
              <a:cs typeface="Arial" panose="020B0604020202020204" pitchFamily="34" charset="0"/>
            </a:endParaRPr>
          </a:p>
        </p:txBody>
      </p:sp>
      <p:pic>
        <p:nvPicPr>
          <p:cNvPr id="4" name="Picture 12" descr="Related image">
            <a:extLst>
              <a:ext uri="{FF2B5EF4-FFF2-40B4-BE49-F238E27FC236}">
                <a16:creationId xmlns:a16="http://schemas.microsoft.com/office/drawing/2014/main" id="{DED64AB0-B48B-4EE4-9FA1-98A487E699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913" r="16769" b="-3"/>
          <a:stretch/>
        </p:blipFill>
        <p:spPr bwMode="auto">
          <a:xfrm>
            <a:off x="641826" y="1074152"/>
            <a:ext cx="1528018" cy="1139931"/>
          </a:xfrm>
          <a:prstGeom prst="rect">
            <a:avLst/>
          </a:prstGeom>
          <a:noFill/>
          <a:effectLst>
            <a:innerShdw blurRad="63500" dist="50800" dir="27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6" name="Picture 4" descr="Free Press, WV">
            <a:extLst>
              <a:ext uri="{FF2B5EF4-FFF2-40B4-BE49-F238E27FC236}">
                <a16:creationId xmlns:a16="http://schemas.microsoft.com/office/drawing/2014/main" id="{EBD48860-1347-479B-8C54-79E0E77019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1664" y="1074152"/>
            <a:ext cx="1661584" cy="1121100"/>
          </a:xfrm>
          <a:prstGeom prst="rect">
            <a:avLst/>
          </a:prstGeom>
          <a:noFill/>
          <a:effectLst>
            <a:innerShdw blurRad="63500" dist="50800" dir="27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8" name="Picture 6" descr="Harpers Ferry, WV Floods - Home | Facebook">
            <a:extLst>
              <a:ext uri="{FF2B5EF4-FFF2-40B4-BE49-F238E27FC236}">
                <a16:creationId xmlns:a16="http://schemas.microsoft.com/office/drawing/2014/main" id="{F27C5F65-901E-41A2-ADA1-2687EDB211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2725" y="1074152"/>
            <a:ext cx="1619250" cy="1097294"/>
          </a:xfrm>
          <a:prstGeom prst="rect">
            <a:avLst/>
          </a:prstGeom>
          <a:noFill/>
          <a:effectLst>
            <a:innerShdw blurRad="63500" dist="50800" dir="27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CBF9DF0-A198-4405-8307-2AA8FBBB1A74}"/>
              </a:ext>
            </a:extLst>
          </p:cNvPr>
          <p:cNvPicPr>
            <a:picLocks noChangeAspect="1"/>
          </p:cNvPicPr>
          <p:nvPr/>
        </p:nvPicPr>
        <p:blipFill>
          <a:blip r:embed="rId6"/>
          <a:stretch>
            <a:fillRect/>
          </a:stretch>
        </p:blipFill>
        <p:spPr>
          <a:xfrm>
            <a:off x="4695069" y="1074152"/>
            <a:ext cx="1524756" cy="1098554"/>
          </a:xfrm>
          <a:prstGeom prst="rect">
            <a:avLst/>
          </a:prstGeom>
          <a:ln>
            <a:noFill/>
          </a:ln>
          <a:effectLst>
            <a:innerShdw blurRad="63500" dist="50800" dir="2700000">
              <a:prstClr val="black">
                <a:alpha val="50000"/>
              </a:prstClr>
            </a:innerShdw>
          </a:effectLst>
        </p:spPr>
      </p:pic>
      <p:sp>
        <p:nvSpPr>
          <p:cNvPr id="10" name="TextBox 9"/>
          <p:cNvSpPr txBox="1"/>
          <p:nvPr/>
        </p:nvSpPr>
        <p:spPr>
          <a:xfrm>
            <a:off x="800985" y="5509075"/>
            <a:ext cx="7788167" cy="307777"/>
          </a:xfrm>
          <a:prstGeom prst="rect">
            <a:avLst/>
          </a:prstGeom>
          <a:noFill/>
        </p:spPr>
        <p:txBody>
          <a:bodyPr wrap="square" rtlCol="0">
            <a:spAutoFit/>
          </a:bodyPr>
          <a:lstStyle/>
          <a:p>
            <a:r>
              <a:rPr lang="en-US" sz="1400" i="1" dirty="0" smtClean="0">
                <a:solidFill>
                  <a:schemeClr val="accent1">
                    <a:lumMod val="50000"/>
                  </a:schemeClr>
                </a:solidFill>
              </a:rPr>
              <a:t>Generated using FEMA’s Hazus flood loss software program for a 1%-annual-chance (100-yr) flood event</a:t>
            </a:r>
            <a:endParaRPr lang="en-US" sz="1400" i="1" dirty="0">
              <a:solidFill>
                <a:schemeClr val="accent1">
                  <a:lumMod val="50000"/>
                </a:schemeClr>
              </a:solidFill>
            </a:endParaRPr>
          </a:p>
        </p:txBody>
      </p:sp>
      <p:sp>
        <p:nvSpPr>
          <p:cNvPr id="11" name="TextBox 10"/>
          <p:cNvSpPr txBox="1"/>
          <p:nvPr/>
        </p:nvSpPr>
        <p:spPr>
          <a:xfrm>
            <a:off x="6048374" y="4664892"/>
            <a:ext cx="2805913" cy="261610"/>
          </a:xfrm>
          <a:prstGeom prst="rect">
            <a:avLst/>
          </a:prstGeom>
          <a:noFill/>
        </p:spPr>
        <p:txBody>
          <a:bodyPr wrap="square" rtlCol="0">
            <a:spAutoFit/>
          </a:bodyPr>
          <a:lstStyle/>
          <a:p>
            <a:r>
              <a:rPr lang="en-US" sz="1100" i="1" dirty="0" smtClean="0">
                <a:solidFill>
                  <a:srgbClr val="0070C0"/>
                </a:solidFill>
              </a:rPr>
              <a:t> Statewide         </a:t>
            </a:r>
            <a:r>
              <a:rPr lang="en-US" sz="1100" i="1" dirty="0" smtClean="0">
                <a:solidFill>
                  <a:srgbClr val="0070C0"/>
                </a:solidFill>
              </a:rPr>
              <a:t>17% </a:t>
            </a:r>
            <a:r>
              <a:rPr lang="en-US" sz="1100" i="1" dirty="0" smtClean="0">
                <a:solidFill>
                  <a:srgbClr val="0070C0"/>
                </a:solidFill>
              </a:rPr>
              <a:t>                                   </a:t>
            </a:r>
            <a:r>
              <a:rPr lang="en-US" sz="1100" i="1" dirty="0" smtClean="0">
                <a:solidFill>
                  <a:srgbClr val="0070C0"/>
                </a:solidFill>
              </a:rPr>
              <a:t>$6K</a:t>
            </a:r>
            <a:endParaRPr lang="en-US" sz="1100" i="1" dirty="0">
              <a:solidFill>
                <a:srgbClr val="0070C0"/>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4059716926"/>
              </p:ext>
            </p:extLst>
          </p:nvPr>
        </p:nvGraphicFramePr>
        <p:xfrm>
          <a:off x="280662" y="2910681"/>
          <a:ext cx="8573626" cy="1754211"/>
        </p:xfrm>
        <a:graphic>
          <a:graphicData uri="http://schemas.openxmlformats.org/drawingml/2006/table">
            <a:tbl>
              <a:tblPr/>
              <a:tblGrid>
                <a:gridCol w="1028836">
                  <a:extLst>
                    <a:ext uri="{9D8B030D-6E8A-4147-A177-3AD203B41FA5}">
                      <a16:colId xmlns:a16="http://schemas.microsoft.com/office/drawing/2014/main" val="1882330304"/>
                    </a:ext>
                  </a:extLst>
                </a:gridCol>
                <a:gridCol w="685890">
                  <a:extLst>
                    <a:ext uri="{9D8B030D-6E8A-4147-A177-3AD203B41FA5}">
                      <a16:colId xmlns:a16="http://schemas.microsoft.com/office/drawing/2014/main" val="4016351353"/>
                    </a:ext>
                  </a:extLst>
                </a:gridCol>
                <a:gridCol w="685890">
                  <a:extLst>
                    <a:ext uri="{9D8B030D-6E8A-4147-A177-3AD203B41FA5}">
                      <a16:colId xmlns:a16="http://schemas.microsoft.com/office/drawing/2014/main" val="3854855247"/>
                    </a:ext>
                  </a:extLst>
                </a:gridCol>
                <a:gridCol w="685890">
                  <a:extLst>
                    <a:ext uri="{9D8B030D-6E8A-4147-A177-3AD203B41FA5}">
                      <a16:colId xmlns:a16="http://schemas.microsoft.com/office/drawing/2014/main" val="2013541907"/>
                    </a:ext>
                  </a:extLst>
                </a:gridCol>
                <a:gridCol w="685890">
                  <a:extLst>
                    <a:ext uri="{9D8B030D-6E8A-4147-A177-3AD203B41FA5}">
                      <a16:colId xmlns:a16="http://schemas.microsoft.com/office/drawing/2014/main" val="925950488"/>
                    </a:ext>
                  </a:extLst>
                </a:gridCol>
                <a:gridCol w="685890">
                  <a:extLst>
                    <a:ext uri="{9D8B030D-6E8A-4147-A177-3AD203B41FA5}">
                      <a16:colId xmlns:a16="http://schemas.microsoft.com/office/drawing/2014/main" val="411858950"/>
                    </a:ext>
                  </a:extLst>
                </a:gridCol>
                <a:gridCol w="685890">
                  <a:extLst>
                    <a:ext uri="{9D8B030D-6E8A-4147-A177-3AD203B41FA5}">
                      <a16:colId xmlns:a16="http://schemas.microsoft.com/office/drawing/2014/main" val="3064004588"/>
                    </a:ext>
                  </a:extLst>
                </a:gridCol>
                <a:gridCol w="685890">
                  <a:extLst>
                    <a:ext uri="{9D8B030D-6E8A-4147-A177-3AD203B41FA5}">
                      <a16:colId xmlns:a16="http://schemas.microsoft.com/office/drawing/2014/main" val="1721979527"/>
                    </a:ext>
                  </a:extLst>
                </a:gridCol>
                <a:gridCol w="685890">
                  <a:extLst>
                    <a:ext uri="{9D8B030D-6E8A-4147-A177-3AD203B41FA5}">
                      <a16:colId xmlns:a16="http://schemas.microsoft.com/office/drawing/2014/main" val="3915736878"/>
                    </a:ext>
                  </a:extLst>
                </a:gridCol>
                <a:gridCol w="685890">
                  <a:extLst>
                    <a:ext uri="{9D8B030D-6E8A-4147-A177-3AD203B41FA5}">
                      <a16:colId xmlns:a16="http://schemas.microsoft.com/office/drawing/2014/main" val="1581787438"/>
                    </a:ext>
                  </a:extLst>
                </a:gridCol>
                <a:gridCol w="685890">
                  <a:extLst>
                    <a:ext uri="{9D8B030D-6E8A-4147-A177-3AD203B41FA5}">
                      <a16:colId xmlns:a16="http://schemas.microsoft.com/office/drawing/2014/main" val="472355486"/>
                    </a:ext>
                  </a:extLst>
                </a:gridCol>
                <a:gridCol w="685890">
                  <a:extLst>
                    <a:ext uri="{9D8B030D-6E8A-4147-A177-3AD203B41FA5}">
                      <a16:colId xmlns:a16="http://schemas.microsoft.com/office/drawing/2014/main" val="1249240369"/>
                    </a:ext>
                  </a:extLst>
                </a:gridCol>
              </a:tblGrid>
              <a:tr h="792186">
                <a:tc>
                  <a:txBody>
                    <a:bodyPr/>
                    <a:lstStyle/>
                    <a:p>
                      <a:pPr algn="ctr" fontAlgn="t"/>
                      <a:r>
                        <a:rPr lang="en-US" sz="1200" b="0" i="0" u="none" strike="noStrike" dirty="0">
                          <a:solidFill>
                            <a:schemeClr val="accent2">
                              <a:lumMod val="75000"/>
                            </a:schemeClr>
                          </a:solidFill>
                          <a:effectLst/>
                          <a:latin typeface="Calibri" panose="020F0502020204030204" pitchFamily="34" charset="0"/>
                        </a:rPr>
                        <a:t>County</a:t>
                      </a:r>
                    </a:p>
                  </a:txBody>
                  <a:tcPr marL="9525" marR="9525" marT="9525"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1200" b="0" i="0" u="none" strike="noStrike" dirty="0" smtClean="0">
                          <a:solidFill>
                            <a:schemeClr val="accent2">
                              <a:lumMod val="75000"/>
                            </a:schemeClr>
                          </a:solidFill>
                          <a:effectLst/>
                          <a:latin typeface="Calibri" panose="020F0502020204030204" pitchFamily="34" charset="0"/>
                        </a:rPr>
                        <a:t>Building Count </a:t>
                      </a:r>
                      <a:r>
                        <a:rPr lang="en-US" sz="1200" b="0" i="0" u="none" strike="noStrike" dirty="0">
                          <a:solidFill>
                            <a:schemeClr val="accent2">
                              <a:lumMod val="75000"/>
                            </a:schemeClr>
                          </a:solidFill>
                          <a:effectLst/>
                          <a:latin typeface="Calibri" panose="020F0502020204030204" pitchFamily="34" charset="0"/>
                        </a:rPr>
                        <a:t>Total</a:t>
                      </a:r>
                    </a:p>
                  </a:txBody>
                  <a:tcPr marL="9525" marR="9525" marT="9525"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1200" b="0" i="0" u="none" strike="noStrike" dirty="0" smtClean="0">
                          <a:solidFill>
                            <a:schemeClr val="accent2">
                              <a:lumMod val="75000"/>
                            </a:schemeClr>
                          </a:solidFill>
                          <a:effectLst/>
                          <a:latin typeface="Calibri" panose="020F0502020204030204" pitchFamily="34" charset="0"/>
                        </a:rPr>
                        <a:t>Bldg. Value $ Total in Floodplain</a:t>
                      </a:r>
                      <a:endParaRPr lang="en-US" sz="1200" b="0" i="0" u="none" strike="noStrike" dirty="0">
                        <a:solidFill>
                          <a:schemeClr val="accent2">
                            <a:lumMod val="75000"/>
                          </a:schemeClr>
                        </a:solidFill>
                        <a:effectLst/>
                        <a:latin typeface="Calibri" panose="020F0502020204030204" pitchFamily="34"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1200" b="0" i="0" u="none" strike="noStrike" dirty="0">
                          <a:solidFill>
                            <a:srgbClr val="FF0000"/>
                          </a:solidFill>
                          <a:effectLst/>
                          <a:latin typeface="Calibri" panose="020F0502020204030204" pitchFamily="34" charset="0"/>
                        </a:rPr>
                        <a:t>TEIF Loss Total</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t"/>
                      <a:r>
                        <a:rPr lang="en-US" sz="1200" b="0" i="0" u="none" strike="noStrike" dirty="0">
                          <a:solidFill>
                            <a:srgbClr val="FF0000"/>
                          </a:solidFill>
                          <a:effectLst/>
                          <a:latin typeface="Calibri" panose="020F0502020204030204" pitchFamily="34" charset="0"/>
                        </a:rPr>
                        <a:t>TEIF Loss Ratio Total</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t"/>
                      <a:r>
                        <a:rPr lang="en-US" sz="1200" b="0" i="0" u="none" strike="noStrike" dirty="0">
                          <a:solidFill>
                            <a:srgbClr val="FF0000"/>
                          </a:solidFill>
                          <a:effectLst/>
                          <a:latin typeface="Calibri" panose="020F0502020204030204" pitchFamily="34" charset="0"/>
                        </a:rPr>
                        <a:t>Debris Damage </a:t>
                      </a:r>
                      <a:r>
                        <a:rPr lang="en-US" sz="1200" b="0" i="0" u="none" strike="noStrike" dirty="0" smtClean="0">
                          <a:solidFill>
                            <a:srgbClr val="FF0000"/>
                          </a:solidFill>
                          <a:effectLst/>
                          <a:latin typeface="Calibri" panose="020F0502020204030204" pitchFamily="34" charset="0"/>
                        </a:rPr>
                        <a:t>Total (tons)</a:t>
                      </a:r>
                      <a:endParaRPr lang="en-US" sz="1200" b="0" i="0" u="none" strike="noStrike" dirty="0">
                        <a:solidFill>
                          <a:srgbClr val="FF0000"/>
                        </a:solidFill>
                        <a:effectLst/>
                        <a:latin typeface="Calibri" panose="020F0502020204030204" pitchFamily="34"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200" b="0" i="0" u="none" strike="noStrike" dirty="0">
                          <a:solidFill>
                            <a:srgbClr val="FF0000"/>
                          </a:solidFill>
                          <a:effectLst/>
                          <a:latin typeface="Calibri" panose="020F0502020204030204" pitchFamily="34" charset="0"/>
                        </a:rPr>
                        <a:t>High Damage </a:t>
                      </a:r>
                      <a:r>
                        <a:rPr lang="en-US" sz="1200" b="0" i="0" u="none" strike="noStrike" dirty="0" smtClean="0">
                          <a:solidFill>
                            <a:srgbClr val="FF0000"/>
                          </a:solidFill>
                          <a:effectLst/>
                          <a:latin typeface="Calibri" panose="020F0502020204030204" pitchFamily="34" charset="0"/>
                        </a:rPr>
                        <a:t>Count &amp; $</a:t>
                      </a:r>
                      <a:r>
                        <a:rPr lang="en-US" sz="1200" b="0" i="0" u="none" strike="noStrike" baseline="0" dirty="0" smtClean="0">
                          <a:solidFill>
                            <a:srgbClr val="FF0000"/>
                          </a:solidFill>
                          <a:effectLst/>
                          <a:latin typeface="Calibri" panose="020F0502020204030204" pitchFamily="34" charset="0"/>
                        </a:rPr>
                        <a:t> </a:t>
                      </a:r>
                      <a:r>
                        <a:rPr lang="en-US" sz="1200" b="0" i="0" u="none" strike="noStrike" dirty="0" smtClean="0">
                          <a:solidFill>
                            <a:srgbClr val="FF0000"/>
                          </a:solidFill>
                          <a:effectLst/>
                          <a:latin typeface="Calibri" panose="020F0502020204030204" pitchFamily="34" charset="0"/>
                        </a:rPr>
                        <a:t>Loss</a:t>
                      </a:r>
                      <a:endParaRPr lang="en-US" sz="1200" b="0" i="0" u="none" strike="noStrike" dirty="0">
                        <a:solidFill>
                          <a:srgbClr val="FF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ctr"/>
                      <a:r>
                        <a:rPr lang="en-US" sz="1200" b="0" i="0" u="none" strike="noStrike" dirty="0">
                          <a:solidFill>
                            <a:srgbClr val="FF0000"/>
                          </a:solidFill>
                          <a:effectLst/>
                          <a:latin typeface="Calibri" panose="020F0502020204030204" pitchFamily="34" charset="0"/>
                        </a:rPr>
                        <a:t>MINUS-RATED &gt; 2 &amp; POST-FIRM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ctr"/>
                      <a:r>
                        <a:rPr lang="en-US" sz="1200" b="0" i="0" u="none" strike="noStrike" dirty="0">
                          <a:solidFill>
                            <a:srgbClr val="FF0000"/>
                          </a:solidFill>
                          <a:effectLst/>
                          <a:latin typeface="Calibri" panose="020F0502020204030204" pitchFamily="34" charset="0"/>
                        </a:rPr>
                        <a:t>Average Percent Damage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200" b="0" i="0" u="none" strike="noStrike" dirty="0">
                          <a:solidFill>
                            <a:srgbClr val="FF0000"/>
                          </a:solidFill>
                          <a:effectLst/>
                          <a:latin typeface="Calibri" panose="020F0502020204030204" pitchFamily="34" charset="0"/>
                        </a:rPr>
                        <a:t>Median Percent Damage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200" b="0" i="0" u="none" strike="noStrike" dirty="0">
                          <a:solidFill>
                            <a:srgbClr val="FF0000"/>
                          </a:solidFill>
                          <a:effectLst/>
                          <a:latin typeface="Calibri" panose="020F0502020204030204" pitchFamily="34" charset="0"/>
                        </a:rPr>
                        <a:t>Average Dollar Damage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ctr"/>
                      <a:r>
                        <a:rPr lang="en-US" sz="1200" b="0" i="0" u="none" strike="noStrike" dirty="0">
                          <a:solidFill>
                            <a:srgbClr val="FF0000"/>
                          </a:solidFill>
                          <a:effectLst/>
                          <a:latin typeface="Calibri" panose="020F0502020204030204" pitchFamily="34" charset="0"/>
                        </a:rPr>
                        <a:t>Median Dollar Damage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790019537"/>
                  </a:ext>
                </a:extLst>
              </a:tr>
              <a:tr h="190500">
                <a:tc>
                  <a:txBody>
                    <a:bodyPr/>
                    <a:lstStyle/>
                    <a:p>
                      <a:pPr algn="ctr" fontAlgn="b"/>
                      <a:r>
                        <a:rPr lang="en-US" sz="1200" b="0" i="0" u="none" strike="noStrike" dirty="0">
                          <a:solidFill>
                            <a:srgbClr val="000000"/>
                          </a:solidFill>
                          <a:effectLst/>
                          <a:latin typeface="Calibri" panose="020F0502020204030204" pitchFamily="34" charset="0"/>
                        </a:rPr>
                        <a:t>FAYETTE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000000"/>
                          </a:solidFill>
                          <a:effectLst/>
                          <a:latin typeface="Calibri" panose="020F0502020204030204" pitchFamily="34" charset="0"/>
                        </a:rPr>
                        <a:t>1819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000000"/>
                          </a:solidFill>
                          <a:effectLst/>
                          <a:latin typeface="Calibri" panose="020F0502020204030204" pitchFamily="34" charset="0"/>
                        </a:rPr>
                        <a:t>$83,469K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000000"/>
                          </a:solidFill>
                          <a:effectLst/>
                          <a:latin typeface="Calibri" panose="020F0502020204030204" pitchFamily="34" charset="0"/>
                        </a:rPr>
                        <a:t>$5,113K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200" b="0" i="0" u="none" strike="noStrike" dirty="0">
                          <a:solidFill>
                            <a:srgbClr val="000000"/>
                          </a:solidFill>
                          <a:effectLst/>
                          <a:latin typeface="Calibri" panose="020F0502020204030204" pitchFamily="34" charset="0"/>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200" b="0" i="0" u="none" strike="noStrike" dirty="0">
                          <a:solidFill>
                            <a:srgbClr val="000000"/>
                          </a:solidFill>
                          <a:effectLst/>
                          <a:latin typeface="Calibri" panose="020F0502020204030204" pitchFamily="34" charset="0"/>
                        </a:rPr>
                        <a:t>4,540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200" b="0" i="0" u="none" strike="noStrike" dirty="0">
                          <a:solidFill>
                            <a:srgbClr val="000000"/>
                          </a:solidFill>
                          <a:effectLst/>
                          <a:latin typeface="Calibri" panose="020F0502020204030204" pitchFamily="34" charset="0"/>
                        </a:rPr>
                        <a:t>175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200" b="0" i="0" u="none" strike="noStrike" dirty="0">
                          <a:solidFill>
                            <a:srgbClr val="000000"/>
                          </a:solidFill>
                          <a:effectLst/>
                          <a:latin typeface="Calibri" panose="020F0502020204030204" pitchFamily="34" charset="0"/>
                        </a:rPr>
                        <a:t>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200" b="0" i="0" u="none" strike="noStrike" dirty="0">
                          <a:solidFill>
                            <a:srgbClr val="000000"/>
                          </a:solidFill>
                          <a:effectLst/>
                          <a:latin typeface="Calibri" panose="020F0502020204030204" pitchFamily="34" charset="0"/>
                        </a:rPr>
                        <a:t>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200" b="0" i="0" u="none" strike="noStrike" dirty="0">
                          <a:solidFill>
                            <a:srgbClr val="00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200" b="0" i="0" u="none" strike="noStrike" dirty="0">
                          <a:solidFill>
                            <a:srgbClr val="000000"/>
                          </a:solidFill>
                          <a:effectLst/>
                          <a:latin typeface="Calibri" panose="020F0502020204030204" pitchFamily="34" charset="0"/>
                        </a:rPr>
                        <a:t>$6K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200" b="0" i="0" u="none" strike="noStrike" dirty="0">
                          <a:solidFill>
                            <a:srgbClr val="000000"/>
                          </a:solidFill>
                          <a:effectLst/>
                          <a:latin typeface="Calibri" panose="020F0502020204030204" pitchFamily="34" charset="0"/>
                        </a:rPr>
                        <a:t>$3K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235650180"/>
                  </a:ext>
                </a:extLst>
              </a:tr>
              <a:tr h="190500">
                <a:tc>
                  <a:txBody>
                    <a:bodyPr/>
                    <a:lstStyle/>
                    <a:p>
                      <a:pPr algn="ctr" fontAlgn="b"/>
                      <a:r>
                        <a:rPr lang="en-US" sz="1200" b="0" i="0" u="none" strike="noStrike">
                          <a:solidFill>
                            <a:srgbClr val="000000"/>
                          </a:solidFill>
                          <a:effectLst/>
                          <a:latin typeface="Calibri" panose="020F0502020204030204" pitchFamily="34" charset="0"/>
                        </a:rPr>
                        <a:t>GREENBRIER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solidFill>
                            <a:srgbClr val="000000"/>
                          </a:solidFill>
                          <a:effectLst/>
                          <a:latin typeface="Calibri" panose="020F0502020204030204" pitchFamily="34" charset="0"/>
                        </a:rPr>
                        <a:t>2225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000000"/>
                          </a:solidFill>
                          <a:effectLst/>
                          <a:latin typeface="Calibri" panose="020F0502020204030204" pitchFamily="34" charset="0"/>
                        </a:rPr>
                        <a:t>$187,863K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000000"/>
                          </a:solidFill>
                          <a:effectLst/>
                          <a:latin typeface="Calibri" panose="020F0502020204030204" pitchFamily="34" charset="0"/>
                        </a:rPr>
                        <a:t>$11,294K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200" b="0" i="0" u="none" strike="noStrike" dirty="0">
                          <a:solidFill>
                            <a:srgbClr val="000000"/>
                          </a:solidFill>
                          <a:effectLst/>
                          <a:latin typeface="Calibri" panose="020F0502020204030204" pitchFamily="34" charset="0"/>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200" b="0" i="0" u="none" strike="noStrike" dirty="0">
                          <a:solidFill>
                            <a:srgbClr val="000000"/>
                          </a:solidFill>
                          <a:effectLst/>
                          <a:latin typeface="Calibri" panose="020F0502020204030204" pitchFamily="34" charset="0"/>
                        </a:rPr>
                        <a:t>5,921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200" b="0" i="0" u="none" strike="noStrike">
                          <a:solidFill>
                            <a:srgbClr val="000000"/>
                          </a:solidFill>
                          <a:effectLst/>
                          <a:latin typeface="Calibri" panose="020F0502020204030204" pitchFamily="34" charset="0"/>
                        </a:rPr>
                        <a:t>348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200" b="0" i="0" u="none" strike="noStrike" dirty="0">
                          <a:solidFill>
                            <a:srgbClr val="000000"/>
                          </a:solidFill>
                          <a:effectLst/>
                          <a:latin typeface="Calibri" panose="020F0502020204030204" pitchFamily="34" charset="0"/>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200" b="0" i="0" u="none" strike="noStrike" dirty="0">
                          <a:solidFill>
                            <a:srgbClr val="000000"/>
                          </a:solidFill>
                          <a:effectLst/>
                          <a:latin typeface="Calibri" panose="020F0502020204030204" pitchFamily="34" charset="0"/>
                        </a:rPr>
                        <a:t>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200" b="0" i="0" u="none" strike="noStrike" dirty="0">
                          <a:solidFill>
                            <a:srgbClr val="00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200" b="0" i="0" u="none" strike="noStrike" dirty="0">
                          <a:solidFill>
                            <a:srgbClr val="000000"/>
                          </a:solidFill>
                          <a:effectLst/>
                          <a:latin typeface="Calibri" panose="020F0502020204030204" pitchFamily="34" charset="0"/>
                        </a:rPr>
                        <a:t>$9K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200" b="0" i="0" u="none" strike="noStrike" dirty="0">
                          <a:solidFill>
                            <a:srgbClr val="000000"/>
                          </a:solidFill>
                          <a:effectLst/>
                          <a:latin typeface="Calibri" panose="020F0502020204030204" pitchFamily="34" charset="0"/>
                        </a:rPr>
                        <a:t>$4K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80696248"/>
                  </a:ext>
                </a:extLst>
              </a:tr>
              <a:tr h="190500">
                <a:tc>
                  <a:txBody>
                    <a:bodyPr/>
                    <a:lstStyle/>
                    <a:p>
                      <a:pPr algn="ctr" fontAlgn="b"/>
                      <a:r>
                        <a:rPr lang="en-US" sz="1200" b="0" i="0" u="none" strike="noStrike">
                          <a:solidFill>
                            <a:srgbClr val="000000"/>
                          </a:solidFill>
                          <a:effectLst/>
                          <a:latin typeface="Calibri" panose="020F0502020204030204" pitchFamily="34" charset="0"/>
                        </a:rPr>
                        <a:t>NICHOLAS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solidFill>
                            <a:srgbClr val="000000"/>
                          </a:solidFill>
                          <a:effectLst/>
                          <a:latin typeface="Calibri" panose="020F0502020204030204" pitchFamily="34" charset="0"/>
                        </a:rPr>
                        <a:t>1056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solidFill>
                            <a:srgbClr val="000000"/>
                          </a:solidFill>
                          <a:effectLst/>
                          <a:latin typeface="Calibri" panose="020F0502020204030204" pitchFamily="34" charset="0"/>
                        </a:rPr>
                        <a:t>$46,920K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solidFill>
                            <a:srgbClr val="000000"/>
                          </a:solidFill>
                          <a:effectLst/>
                          <a:latin typeface="Calibri" panose="020F0502020204030204" pitchFamily="34" charset="0"/>
                        </a:rPr>
                        <a:t>$2,414K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200" b="0" i="0" u="none" strike="noStrike" dirty="0">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200" b="0" i="0" u="none" strike="noStrike" dirty="0">
                          <a:solidFill>
                            <a:srgbClr val="000000"/>
                          </a:solidFill>
                          <a:effectLst/>
                          <a:latin typeface="Calibri" panose="020F0502020204030204" pitchFamily="34" charset="0"/>
                        </a:rPr>
                        <a:t>2,556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200" b="0" i="0" u="none" strike="noStrike" dirty="0">
                          <a:solidFill>
                            <a:srgbClr val="000000"/>
                          </a:solidFill>
                          <a:effectLst/>
                          <a:latin typeface="Calibri" panose="020F0502020204030204" pitchFamily="34" charset="0"/>
                        </a:rPr>
                        <a:t>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200" b="0" i="0" u="none" strike="noStrike" dirty="0">
                          <a:solidFill>
                            <a:srgbClr val="000000"/>
                          </a:solidFill>
                          <a:effectLst/>
                          <a:latin typeface="Calibri" panose="020F0502020204030204" pitchFamily="34" charset="0"/>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200" b="0" i="0" u="none" strike="noStrike" dirty="0">
                          <a:solidFill>
                            <a:srgbClr val="000000"/>
                          </a:solidFill>
                          <a:effectLst/>
                          <a:latin typeface="Calibri" panose="020F0502020204030204" pitchFamily="34" charset="0"/>
                        </a:rPr>
                        <a:t>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200" b="0" i="0" u="none" strike="noStrike" dirty="0">
                          <a:solidFill>
                            <a:srgbClr val="000000"/>
                          </a:solidFill>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200" b="0" i="0" u="none" strike="noStrike" dirty="0">
                          <a:solidFill>
                            <a:srgbClr val="000000"/>
                          </a:solidFill>
                          <a:effectLst/>
                          <a:latin typeface="Calibri" panose="020F0502020204030204" pitchFamily="34" charset="0"/>
                        </a:rPr>
                        <a:t>$7K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200" b="0" i="0" u="none" strike="noStrike" dirty="0">
                          <a:solidFill>
                            <a:srgbClr val="000000"/>
                          </a:solidFill>
                          <a:effectLst/>
                          <a:latin typeface="Calibri" panose="020F0502020204030204" pitchFamily="34" charset="0"/>
                        </a:rPr>
                        <a:t>$3K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189983264"/>
                  </a:ext>
                </a:extLst>
              </a:tr>
              <a:tr h="190500">
                <a:tc>
                  <a:txBody>
                    <a:bodyPr/>
                    <a:lstStyle/>
                    <a:p>
                      <a:pPr algn="ctr" fontAlgn="b"/>
                      <a:r>
                        <a:rPr lang="en-US" sz="1200" b="0" i="0" u="none" strike="noStrike">
                          <a:solidFill>
                            <a:srgbClr val="000000"/>
                          </a:solidFill>
                          <a:effectLst/>
                          <a:latin typeface="Calibri" panose="020F0502020204030204" pitchFamily="34" charset="0"/>
                        </a:rPr>
                        <a:t>POCAHONTAS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solidFill>
                            <a:srgbClr val="000000"/>
                          </a:solidFill>
                          <a:effectLst/>
                          <a:latin typeface="Calibri" panose="020F0502020204030204" pitchFamily="34" charset="0"/>
                        </a:rPr>
                        <a:t>948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solidFill>
                            <a:srgbClr val="000000"/>
                          </a:solidFill>
                          <a:effectLst/>
                          <a:latin typeface="Calibri" panose="020F0502020204030204" pitchFamily="34" charset="0"/>
                        </a:rPr>
                        <a:t>$62,779K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solidFill>
                            <a:srgbClr val="000000"/>
                          </a:solidFill>
                          <a:effectLst/>
                          <a:latin typeface="Calibri" panose="020F0502020204030204" pitchFamily="34" charset="0"/>
                        </a:rPr>
                        <a:t>$5,682K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200" b="0" i="0" u="none" strike="noStrike" dirty="0">
                          <a:solidFill>
                            <a:srgbClr val="000000"/>
                          </a:solidFill>
                          <a:effectLst/>
                          <a:latin typeface="Calibri" panose="020F0502020204030204" pitchFamily="34" charset="0"/>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200" b="0" i="0" u="none" strike="noStrike" dirty="0">
                          <a:solidFill>
                            <a:srgbClr val="000000"/>
                          </a:solidFill>
                          <a:effectLst/>
                          <a:latin typeface="Calibri" panose="020F0502020204030204" pitchFamily="34" charset="0"/>
                        </a:rPr>
                        <a:t>5,068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200" b="0" i="0" u="none" strike="noStrike" dirty="0">
                          <a:solidFill>
                            <a:srgbClr val="000000"/>
                          </a:solidFill>
                          <a:effectLst/>
                          <a:latin typeface="Calibri" panose="020F0502020204030204" pitchFamily="34" charset="0"/>
                        </a:rPr>
                        <a:t>167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200" b="0" i="0" u="none" strike="noStrike" dirty="0">
                          <a:solidFill>
                            <a:srgbClr val="000000"/>
                          </a:solidFill>
                          <a:effectLst/>
                          <a:latin typeface="Calibri" panose="020F0502020204030204" pitchFamily="34" charset="0"/>
                        </a:rPr>
                        <a:t>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200" b="0" i="0" u="none" strike="noStrike" dirty="0">
                          <a:solidFill>
                            <a:srgbClr val="000000"/>
                          </a:solidFill>
                          <a:effectLst/>
                          <a:latin typeface="Calibri" panose="020F0502020204030204" pitchFamily="34" charset="0"/>
                        </a:rPr>
                        <a:t>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200" b="0" i="0" u="none" strike="noStrike" dirty="0">
                          <a:solidFill>
                            <a:srgbClr val="000000"/>
                          </a:solidFill>
                          <a:effectLst/>
                          <a:latin typeface="Calibri" panose="020F0502020204030204" pitchFamily="34" charset="0"/>
                        </a:rPr>
                        <a:t>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200" b="0" i="0" u="none" strike="noStrike" dirty="0">
                          <a:solidFill>
                            <a:srgbClr val="000000"/>
                          </a:solidFill>
                          <a:effectLst/>
                          <a:latin typeface="Calibri" panose="020F0502020204030204" pitchFamily="34" charset="0"/>
                        </a:rPr>
                        <a:t>$10K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200" b="0" i="0" u="none" strike="noStrike" dirty="0">
                          <a:solidFill>
                            <a:srgbClr val="000000"/>
                          </a:solidFill>
                          <a:effectLst/>
                          <a:latin typeface="Calibri" panose="020F0502020204030204" pitchFamily="34" charset="0"/>
                        </a:rPr>
                        <a:t>$5K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225358066"/>
                  </a:ext>
                </a:extLst>
              </a:tr>
              <a:tr h="190500">
                <a:tc>
                  <a:txBody>
                    <a:bodyPr/>
                    <a:lstStyle/>
                    <a:p>
                      <a:pPr algn="ctr" fontAlgn="b"/>
                      <a:r>
                        <a:rPr lang="en-US" sz="1200" b="0" i="0" u="none" strike="noStrike" dirty="0">
                          <a:solidFill>
                            <a:srgbClr val="000000"/>
                          </a:solidFill>
                          <a:effectLst/>
                          <a:latin typeface="Calibri" panose="020F0502020204030204" pitchFamily="34" charset="0"/>
                        </a:rPr>
                        <a:t>WEBSTER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solidFill>
                            <a:srgbClr val="000000"/>
                          </a:solidFill>
                          <a:effectLst/>
                          <a:latin typeface="Calibri" panose="020F0502020204030204" pitchFamily="34" charset="0"/>
                        </a:rPr>
                        <a:t>1074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000000"/>
                          </a:solidFill>
                          <a:effectLst/>
                          <a:latin typeface="Calibri" panose="020F0502020204030204" pitchFamily="34" charset="0"/>
                        </a:rPr>
                        <a:t>$61,072K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solidFill>
                            <a:srgbClr val="000000"/>
                          </a:solidFill>
                          <a:effectLst/>
                          <a:latin typeface="Calibri" panose="020F0502020204030204" pitchFamily="34" charset="0"/>
                        </a:rPr>
                        <a:t>$2,472K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200" b="0" i="0" u="none" strike="noStrike" dirty="0">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200" b="0" i="0" u="none" strike="noStrike" dirty="0">
                          <a:solidFill>
                            <a:srgbClr val="000000"/>
                          </a:solidFill>
                          <a:effectLst/>
                          <a:latin typeface="Calibri" panose="020F0502020204030204" pitchFamily="34" charset="0"/>
                        </a:rPr>
                        <a:t>1,661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200" b="0" i="0" u="none" strike="noStrike" dirty="0">
                          <a:solidFill>
                            <a:srgbClr val="000000"/>
                          </a:solidFill>
                          <a:effectLst/>
                          <a:latin typeface="Calibri" panose="020F0502020204030204" pitchFamily="34" charset="0"/>
                        </a:rPr>
                        <a:t>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200" b="0" i="0" u="none" strike="noStrike" dirty="0">
                          <a:solidFill>
                            <a:srgbClr val="000000"/>
                          </a:solidFill>
                          <a:effectLst/>
                          <a:latin typeface="Calibri" panose="020F0502020204030204" pitchFamily="34" charset="0"/>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200" b="0" i="0" u="none" strike="noStrike" dirty="0">
                          <a:solidFill>
                            <a:srgbClr val="000000"/>
                          </a:solidFill>
                          <a:effectLst/>
                          <a:latin typeface="Calibri" panose="020F0502020204030204" pitchFamily="34" charset="0"/>
                        </a:rPr>
                        <a:t>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200" b="0" i="0" u="none" strike="noStrike" dirty="0">
                          <a:solidFill>
                            <a:srgbClr val="000000"/>
                          </a:solidFill>
                          <a:effectLst/>
                          <a:latin typeface="Calibri" panose="020F0502020204030204" pitchFamily="34" charset="0"/>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200" b="0" i="0" u="none" strike="noStrike" dirty="0">
                          <a:solidFill>
                            <a:srgbClr val="000000"/>
                          </a:solidFill>
                          <a:effectLst/>
                          <a:latin typeface="Calibri" panose="020F0502020204030204" pitchFamily="34" charset="0"/>
                        </a:rPr>
                        <a:t>$8K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200" b="0" i="0" u="none" strike="noStrike" dirty="0">
                          <a:solidFill>
                            <a:srgbClr val="000000"/>
                          </a:solidFill>
                          <a:effectLst/>
                          <a:latin typeface="Calibri" panose="020F0502020204030204" pitchFamily="34" charset="0"/>
                        </a:rPr>
                        <a:t>$4K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071961418"/>
                  </a:ext>
                </a:extLst>
              </a:tr>
            </a:tbl>
          </a:graphicData>
        </a:graphic>
      </p:graphicFrame>
    </p:spTree>
    <p:extLst>
      <p:ext uri="{BB962C8B-B14F-4D97-AF65-F5344CB8AC3E}">
        <p14:creationId xmlns:p14="http://schemas.microsoft.com/office/powerpoint/2010/main" val="237171287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RA Verification Tables</a:t>
            </a:r>
            <a:endParaRPr lang="en-US" dirty="0">
              <a:solidFill>
                <a:schemeClr val="bg1"/>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stretch>
            <a:fillRect/>
          </a:stretch>
        </p:blipFill>
        <p:spPr>
          <a:xfrm>
            <a:off x="270618" y="1315844"/>
            <a:ext cx="8602763" cy="3544739"/>
          </a:xfrm>
          <a:prstGeom prst="rect">
            <a:avLst/>
          </a:prstGeom>
          <a:ln>
            <a:solidFill>
              <a:schemeClr val="tx1"/>
            </a:solidFill>
          </a:ln>
        </p:spPr>
      </p:pic>
      <p:sp>
        <p:nvSpPr>
          <p:cNvPr id="12" name="Rectangle 11"/>
          <p:cNvSpPr/>
          <p:nvPr/>
        </p:nvSpPr>
        <p:spPr>
          <a:xfrm>
            <a:off x="1901970" y="914400"/>
            <a:ext cx="5340058" cy="584775"/>
          </a:xfrm>
          <a:prstGeom prst="rect">
            <a:avLst/>
          </a:prstGeom>
        </p:spPr>
        <p:txBody>
          <a:bodyPr wrap="square">
            <a:spAutoFit/>
          </a:bodyPr>
          <a:lstStyle/>
          <a:p>
            <a:r>
              <a:rPr lang="en-US" sz="1400" dirty="0" smtClean="0">
                <a:hlinkClick r:id="rId4"/>
              </a:rPr>
              <a:t>https://data.wvgis.wvu.edu/pub/RA/Region4/BLRA/4-6_BLRA_Extract</a:t>
            </a:r>
            <a:endParaRPr lang="en-US" sz="1400" dirty="0" smtClean="0"/>
          </a:p>
          <a:p>
            <a:endParaRPr lang="en-US" dirty="0"/>
          </a:p>
        </p:txBody>
      </p:sp>
      <p:sp>
        <p:nvSpPr>
          <p:cNvPr id="2" name="Rectangle 1"/>
          <p:cNvSpPr/>
          <p:nvPr/>
        </p:nvSpPr>
        <p:spPr>
          <a:xfrm>
            <a:off x="270618" y="5013671"/>
            <a:ext cx="8602763" cy="1569660"/>
          </a:xfrm>
          <a:prstGeom prst="rect">
            <a:avLst/>
          </a:prstGeom>
          <a:solidFill>
            <a:schemeClr val="accent1">
              <a:lumMod val="20000"/>
              <a:lumOff val="80000"/>
            </a:schemeClr>
          </a:solidFill>
        </p:spPr>
        <p:txBody>
          <a:bodyPr wrap="square">
            <a:spAutoFit/>
          </a:bodyPr>
          <a:lstStyle/>
          <a:p>
            <a:pPr marL="285750" marR="0" lvl="0" indent="-285750">
              <a:spcBef>
                <a:spcPts val="0"/>
              </a:spcBef>
              <a:spcAft>
                <a:spcPts val="0"/>
              </a:spcAft>
              <a:buFont typeface="Arial" panose="020B0604020202020204" pitchFamily="34" charset="0"/>
              <a:buChar char="•"/>
            </a:pPr>
            <a:r>
              <a:rPr lang="en-US" sz="1600" b="1" dirty="0" smtClean="0">
                <a:latin typeface="Calibri" panose="020F0502020204030204" pitchFamily="34" charset="0"/>
                <a:ea typeface="Times New Roman" panose="02020603050405020304" pitchFamily="18" charset="0"/>
              </a:rPr>
              <a:t>High Building Dollar Exposure</a:t>
            </a:r>
            <a:r>
              <a:rPr lang="en-US" sz="1600" b="1" dirty="0">
                <a:latin typeface="Calibri" panose="020F0502020204030204" pitchFamily="34" charset="0"/>
                <a:ea typeface="Times New Roman" panose="02020603050405020304" pitchFamily="18" charset="0"/>
              </a:rPr>
              <a:t>: </a:t>
            </a:r>
            <a:r>
              <a:rPr lang="en-US" sz="1600" dirty="0">
                <a:latin typeface="Calibri" panose="020F0502020204030204" pitchFamily="34" charset="0"/>
                <a:ea typeface="Times New Roman" panose="02020603050405020304" pitchFamily="18" charset="0"/>
              </a:rPr>
              <a:t>10% of total counts of county (the same way as determining community counts)</a:t>
            </a:r>
            <a:endParaRPr lang="en-US" sz="1600" dirty="0">
              <a:latin typeface="Calibri" panose="020F0502020204030204" pitchFamily="34" charset="0"/>
              <a:ea typeface="DengXian"/>
            </a:endParaRPr>
          </a:p>
          <a:p>
            <a:pPr marL="285750" marR="0" lvl="0" indent="-285750">
              <a:spcBef>
                <a:spcPts val="0"/>
              </a:spcBef>
              <a:spcAft>
                <a:spcPts val="0"/>
              </a:spcAft>
              <a:buFont typeface="Arial" panose="020B0604020202020204" pitchFamily="34" charset="0"/>
              <a:buChar char="•"/>
            </a:pPr>
            <a:r>
              <a:rPr lang="en-US" sz="1600" b="1" dirty="0" smtClean="0">
                <a:latin typeface="Calibri" panose="020F0502020204030204" pitchFamily="34" charset="0"/>
                <a:ea typeface="Times New Roman" panose="02020603050405020304" pitchFamily="18" charset="0"/>
              </a:rPr>
              <a:t>High Building Damage Estimates: </a:t>
            </a:r>
            <a:r>
              <a:rPr lang="en-US" sz="1600" dirty="0">
                <a:latin typeface="Calibri" panose="020F0502020204030204" pitchFamily="34" charset="0"/>
                <a:ea typeface="Times New Roman" panose="02020603050405020304" pitchFamily="18" charset="0"/>
              </a:rPr>
              <a:t>All buildings with &gt;50% damage percent and </a:t>
            </a:r>
            <a:r>
              <a:rPr lang="en-US" sz="1600" dirty="0" smtClean="0">
                <a:latin typeface="Calibri" panose="020F0502020204030204" pitchFamily="34" charset="0"/>
                <a:ea typeface="Times New Roman" panose="02020603050405020304" pitchFamily="18" charset="0"/>
              </a:rPr>
              <a:t>&gt; $10,000 </a:t>
            </a:r>
            <a:r>
              <a:rPr lang="en-US" sz="1600" dirty="0">
                <a:latin typeface="Calibri" panose="020F0502020204030204" pitchFamily="34" charset="0"/>
                <a:ea typeface="Times New Roman" panose="02020603050405020304" pitchFamily="18" charset="0"/>
              </a:rPr>
              <a:t>building loss</a:t>
            </a:r>
            <a:endParaRPr lang="en-US" sz="1600" dirty="0">
              <a:latin typeface="Calibri" panose="020F0502020204030204" pitchFamily="34" charset="0"/>
              <a:ea typeface="DengXian"/>
            </a:endParaRPr>
          </a:p>
          <a:p>
            <a:pPr marL="285750" marR="0" lvl="0" indent="-285750">
              <a:spcBef>
                <a:spcPts val="0"/>
              </a:spcBef>
              <a:spcAft>
                <a:spcPts val="0"/>
              </a:spcAft>
              <a:buFont typeface="Arial" panose="020B0604020202020204" pitchFamily="34" charset="0"/>
              <a:buChar char="•"/>
            </a:pPr>
            <a:r>
              <a:rPr lang="en-US" sz="1600" b="1" dirty="0">
                <a:latin typeface="Calibri" panose="020F0502020204030204" pitchFamily="34" charset="0"/>
                <a:ea typeface="Times New Roman" panose="02020603050405020304" pitchFamily="18" charset="0"/>
              </a:rPr>
              <a:t>Minus </a:t>
            </a:r>
            <a:r>
              <a:rPr lang="en-US" sz="1600" b="1" dirty="0" smtClean="0">
                <a:latin typeface="Calibri" panose="020F0502020204030204" pitchFamily="34" charset="0"/>
                <a:ea typeface="Times New Roman" panose="02020603050405020304" pitchFamily="18" charset="0"/>
              </a:rPr>
              <a:t>Rated Post-FIRM:  </a:t>
            </a:r>
            <a:r>
              <a:rPr lang="en-US" sz="1600" dirty="0" smtClean="0">
                <a:latin typeface="Calibri" panose="020F0502020204030204" pitchFamily="34" charset="0"/>
                <a:ea typeface="Times New Roman" panose="02020603050405020304" pitchFamily="18" charset="0"/>
              </a:rPr>
              <a:t>All </a:t>
            </a:r>
            <a:r>
              <a:rPr lang="en-US" sz="1600" dirty="0">
                <a:latin typeface="Calibri" panose="020F0502020204030204" pitchFamily="34" charset="0"/>
                <a:ea typeface="Times New Roman" panose="02020603050405020304" pitchFamily="18" charset="0"/>
              </a:rPr>
              <a:t>buildings with </a:t>
            </a:r>
            <a:r>
              <a:rPr lang="en-US" sz="1600" dirty="0" smtClean="0">
                <a:latin typeface="Calibri" panose="020F0502020204030204" pitchFamily="34" charset="0"/>
                <a:ea typeface="Times New Roman" panose="02020603050405020304" pitchFamily="18" charset="0"/>
              </a:rPr>
              <a:t>water depth-in-structure &gt; 1 ft. </a:t>
            </a:r>
            <a:r>
              <a:rPr lang="en-US" sz="1600" dirty="0">
                <a:latin typeface="Calibri" panose="020F0502020204030204" pitchFamily="34" charset="0"/>
                <a:ea typeface="Times New Roman" panose="02020603050405020304" pitchFamily="18" charset="0"/>
              </a:rPr>
              <a:t>and appraisal value &gt; $</a:t>
            </a:r>
            <a:r>
              <a:rPr lang="en-US" sz="1600" dirty="0" smtClean="0">
                <a:latin typeface="Calibri" panose="020F0502020204030204" pitchFamily="34" charset="0"/>
                <a:ea typeface="Times New Roman" panose="02020603050405020304" pitchFamily="18" charset="0"/>
              </a:rPr>
              <a:t>50,000 </a:t>
            </a:r>
            <a:r>
              <a:rPr lang="en-US" sz="1600" dirty="0">
                <a:latin typeface="Calibri" panose="020F0502020204030204" pitchFamily="34" charset="0"/>
                <a:ea typeface="Times New Roman" panose="02020603050405020304" pitchFamily="18" charset="0"/>
              </a:rPr>
              <a:t>that are not Pre-FIRM</a:t>
            </a:r>
            <a:endParaRPr lang="en-US" sz="1600" dirty="0">
              <a:latin typeface="Calibri" panose="020F0502020204030204" pitchFamily="34" charset="0"/>
              <a:ea typeface="DengXian"/>
            </a:endParaRPr>
          </a:p>
        </p:txBody>
      </p:sp>
    </p:spTree>
    <p:extLst>
      <p:ext uri="{BB962C8B-B14F-4D97-AF65-F5344CB8AC3E}">
        <p14:creationId xmlns:p14="http://schemas.microsoft.com/office/powerpoint/2010/main" val="63686747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Repetitive Loss Areas</a:t>
            </a:r>
            <a:endParaRPr lang="en-US" dirty="0">
              <a:solidFill>
                <a:schemeClr val="bg1"/>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stretch>
            <a:fillRect/>
          </a:stretch>
        </p:blipFill>
        <p:spPr>
          <a:xfrm>
            <a:off x="458342" y="1061868"/>
            <a:ext cx="8227315" cy="5213989"/>
          </a:xfrm>
          <a:prstGeom prst="rect">
            <a:avLst/>
          </a:prstGeom>
          <a:ln>
            <a:solidFill>
              <a:schemeClr val="tx1"/>
            </a:solidFill>
          </a:ln>
        </p:spPr>
      </p:pic>
      <p:sp>
        <p:nvSpPr>
          <p:cNvPr id="12" name="Rectangle 11"/>
          <p:cNvSpPr/>
          <p:nvPr/>
        </p:nvSpPr>
        <p:spPr>
          <a:xfrm>
            <a:off x="1838325" y="6423326"/>
            <a:ext cx="6496050" cy="461665"/>
          </a:xfrm>
          <a:prstGeom prst="rect">
            <a:avLst/>
          </a:prstGeom>
        </p:spPr>
        <p:txBody>
          <a:bodyPr wrap="square">
            <a:spAutoFit/>
          </a:bodyPr>
          <a:lstStyle/>
          <a:p>
            <a:r>
              <a:rPr lang="en-US" sz="1200" dirty="0">
                <a:hlinkClick r:id="rId4"/>
              </a:rPr>
              <a:t>https://www.mapwv.gov/flood/map/?wkid=102100&amp;x=-</a:t>
            </a:r>
            <a:r>
              <a:rPr lang="en-US" sz="1200" dirty="0" smtClean="0">
                <a:hlinkClick r:id="rId4"/>
              </a:rPr>
              <a:t>8715156&amp;y=4808078&amp;l=8&amp;v=2</a:t>
            </a:r>
            <a:endParaRPr lang="en-US" sz="1200" dirty="0" smtClean="0"/>
          </a:p>
          <a:p>
            <a:endParaRPr lang="en-US" sz="1200" dirty="0"/>
          </a:p>
        </p:txBody>
      </p:sp>
      <p:sp>
        <p:nvSpPr>
          <p:cNvPr id="13" name="TextBox 12"/>
          <p:cNvSpPr txBox="1"/>
          <p:nvPr/>
        </p:nvSpPr>
        <p:spPr>
          <a:xfrm>
            <a:off x="5981700" y="4752975"/>
            <a:ext cx="2589657" cy="1169551"/>
          </a:xfrm>
          <a:prstGeom prst="rect">
            <a:avLst/>
          </a:prstGeom>
          <a:solidFill>
            <a:schemeClr val="accent1">
              <a:lumMod val="20000"/>
              <a:lumOff val="80000"/>
            </a:schemeClr>
          </a:solidFill>
          <a:ln>
            <a:solidFill>
              <a:schemeClr val="tx1"/>
            </a:solidFill>
          </a:ln>
        </p:spPr>
        <p:txBody>
          <a:bodyPr wrap="square" rtlCol="0">
            <a:spAutoFit/>
          </a:bodyPr>
          <a:lstStyle/>
          <a:p>
            <a:r>
              <a:rPr lang="en-US" sz="1400" dirty="0" smtClean="0"/>
              <a:t>Repetitive Loss Areas</a:t>
            </a:r>
          </a:p>
          <a:p>
            <a:endParaRPr lang="en-US" sz="1400" dirty="0"/>
          </a:p>
          <a:p>
            <a:r>
              <a:rPr lang="en-US" sz="1400" dirty="0" smtClean="0"/>
              <a:t>Substantial Damage Estimates</a:t>
            </a:r>
          </a:p>
          <a:p>
            <a:endParaRPr lang="en-US" sz="1400" dirty="0"/>
          </a:p>
          <a:p>
            <a:r>
              <a:rPr lang="en-US" sz="1400" dirty="0" smtClean="0"/>
              <a:t>Buyout </a:t>
            </a:r>
            <a:r>
              <a:rPr lang="en-US" sz="1400" dirty="0" smtClean="0"/>
              <a:t>Properties</a:t>
            </a:r>
            <a:endParaRPr lang="en-US" sz="1400" dirty="0"/>
          </a:p>
        </p:txBody>
      </p:sp>
      <p:pic>
        <p:nvPicPr>
          <p:cNvPr id="14" name="Picture 13"/>
          <p:cNvPicPr>
            <a:picLocks noChangeAspect="1"/>
          </p:cNvPicPr>
          <p:nvPr/>
        </p:nvPicPr>
        <p:blipFill>
          <a:blip r:embed="rId5"/>
          <a:stretch>
            <a:fillRect/>
          </a:stretch>
        </p:blipFill>
        <p:spPr>
          <a:xfrm>
            <a:off x="614362" y="4819650"/>
            <a:ext cx="3133725" cy="1333500"/>
          </a:xfrm>
          <a:prstGeom prst="rect">
            <a:avLst/>
          </a:prstGeom>
          <a:ln>
            <a:solidFill>
              <a:schemeClr val="tx1"/>
            </a:solidFill>
          </a:ln>
        </p:spPr>
      </p:pic>
    </p:spTree>
    <p:extLst>
      <p:ext uri="{BB962C8B-B14F-4D97-AF65-F5344CB8AC3E}">
        <p14:creationId xmlns:p14="http://schemas.microsoft.com/office/powerpoint/2010/main" val="312426678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A36FEAC-A5CE-41D1-8A49-8D780F96D16F}"/>
              </a:ext>
            </a:extLst>
          </p:cNvPr>
          <p:cNvPicPr>
            <a:picLocks noChangeAspect="1"/>
          </p:cNvPicPr>
          <p:nvPr/>
        </p:nvPicPr>
        <p:blipFill rotWithShape="1">
          <a:blip r:embed="rId3"/>
          <a:srcRect b="29035"/>
          <a:stretch/>
        </p:blipFill>
        <p:spPr>
          <a:xfrm>
            <a:off x="-4" y="937350"/>
            <a:ext cx="9144004" cy="2884974"/>
          </a:xfrm>
          <a:prstGeom prst="rect">
            <a:avLst/>
          </a:prstGeom>
        </p:spPr>
      </p:pic>
      <p:sp>
        <p:nvSpPr>
          <p:cNvPr id="5" name="Title 1"/>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solidFill>
                  <a:srgbClr val="FFFF00"/>
                </a:solidFill>
                <a:latin typeface="Arial" panose="020B0604020202020204" pitchFamily="34" charset="0"/>
                <a:cs typeface="Arial" panose="020B0604020202020204" pitchFamily="34" charset="0"/>
              </a:rPr>
              <a:t>Mitigated </a:t>
            </a:r>
            <a:r>
              <a:rPr lang="en-US" dirty="0">
                <a:solidFill>
                  <a:srgbClr val="FFFF00"/>
                </a:solidFill>
                <a:latin typeface="Arial" panose="020B0604020202020204" pitchFamily="34" charset="0"/>
                <a:cs typeface="Arial" panose="020B0604020202020204" pitchFamily="34" charset="0"/>
              </a:rPr>
              <a:t>Structure </a:t>
            </a:r>
            <a:r>
              <a:rPr lang="en-US" dirty="0">
                <a:solidFill>
                  <a:schemeClr val="bg1"/>
                </a:solidFill>
                <a:latin typeface="Arial" panose="020B0604020202020204" pitchFamily="34" charset="0"/>
                <a:cs typeface="Arial" panose="020B0604020202020204" pitchFamily="34" charset="0"/>
              </a:rPr>
              <a:t>– First Floor Height</a:t>
            </a:r>
          </a:p>
        </p:txBody>
      </p:sp>
      <p:pic>
        <p:nvPicPr>
          <p:cNvPr id="3" name="Picture 2">
            <a:extLst>
              <a:ext uri="{FF2B5EF4-FFF2-40B4-BE49-F238E27FC236}">
                <a16:creationId xmlns:a16="http://schemas.microsoft.com/office/drawing/2014/main" id="{EE8D4C1B-B4CA-4DCD-A8E0-E1224712ADF8}"/>
              </a:ext>
            </a:extLst>
          </p:cNvPr>
          <p:cNvPicPr>
            <a:picLocks noChangeAspect="1"/>
          </p:cNvPicPr>
          <p:nvPr/>
        </p:nvPicPr>
        <p:blipFill>
          <a:blip r:embed="rId4"/>
          <a:stretch>
            <a:fillRect/>
          </a:stretch>
        </p:blipFill>
        <p:spPr>
          <a:xfrm>
            <a:off x="136668" y="4007886"/>
            <a:ext cx="4435332" cy="2490011"/>
          </a:xfrm>
          <a:prstGeom prst="rect">
            <a:avLst/>
          </a:prstGeom>
          <a:ln>
            <a:solidFill>
              <a:schemeClr val="tx1"/>
            </a:solidFill>
          </a:ln>
        </p:spPr>
      </p:pic>
      <p:sp>
        <p:nvSpPr>
          <p:cNvPr id="6" name="TextBox 5">
            <a:extLst>
              <a:ext uri="{FF2B5EF4-FFF2-40B4-BE49-F238E27FC236}">
                <a16:creationId xmlns:a16="http://schemas.microsoft.com/office/drawing/2014/main" id="{FD35B9C9-B7FE-4DB8-8519-C4322C716B04}"/>
              </a:ext>
            </a:extLst>
          </p:cNvPr>
          <p:cNvSpPr txBox="1"/>
          <p:nvPr/>
        </p:nvSpPr>
        <p:spPr>
          <a:xfrm>
            <a:off x="2467342" y="1050921"/>
            <a:ext cx="4964228" cy="646331"/>
          </a:xfrm>
          <a:prstGeom prst="rect">
            <a:avLst/>
          </a:prstGeom>
          <a:solidFill>
            <a:schemeClr val="accent6">
              <a:lumMod val="20000"/>
              <a:lumOff val="80000"/>
            </a:schemeClr>
          </a:solidFill>
        </p:spPr>
        <p:txBody>
          <a:bodyPr wrap="square" rtlCol="0">
            <a:spAutoFit/>
          </a:bodyPr>
          <a:lstStyle/>
          <a:p>
            <a:pPr algn="ctr"/>
            <a:r>
              <a:rPr lang="en-US" dirty="0">
                <a:solidFill>
                  <a:schemeClr val="tx1">
                    <a:lumMod val="75000"/>
                    <a:lumOff val="25000"/>
                  </a:schemeClr>
                </a:solidFill>
              </a:rPr>
              <a:t>Use </a:t>
            </a:r>
            <a:r>
              <a:rPr lang="en-US" b="1" dirty="0">
                <a:solidFill>
                  <a:schemeClr val="accent6">
                    <a:lumMod val="50000"/>
                  </a:schemeClr>
                </a:solidFill>
              </a:rPr>
              <a:t>Elevation Certificates </a:t>
            </a:r>
            <a:r>
              <a:rPr lang="en-US" dirty="0">
                <a:solidFill>
                  <a:schemeClr val="tx1">
                    <a:lumMod val="75000"/>
                    <a:lumOff val="25000"/>
                  </a:schemeClr>
                </a:solidFill>
              </a:rPr>
              <a:t>and </a:t>
            </a:r>
            <a:r>
              <a:rPr lang="en-US" b="1" dirty="0">
                <a:solidFill>
                  <a:schemeClr val="accent6">
                    <a:lumMod val="50000"/>
                  </a:schemeClr>
                </a:solidFill>
              </a:rPr>
              <a:t>Building Pictures </a:t>
            </a:r>
            <a:r>
              <a:rPr lang="en-US" dirty="0">
                <a:solidFill>
                  <a:schemeClr val="tx1">
                    <a:lumMod val="75000"/>
                    <a:lumOff val="25000"/>
                  </a:schemeClr>
                </a:solidFill>
              </a:rPr>
              <a:t>to identify Residential Elevated Structures &gt; 5 ft.</a:t>
            </a:r>
          </a:p>
        </p:txBody>
      </p:sp>
      <p:pic>
        <p:nvPicPr>
          <p:cNvPr id="7" name="Picture 6">
            <a:extLst>
              <a:ext uri="{FF2B5EF4-FFF2-40B4-BE49-F238E27FC236}">
                <a16:creationId xmlns:a16="http://schemas.microsoft.com/office/drawing/2014/main" id="{7AC57730-8F43-4EB3-979A-D4E5E8209A24}"/>
              </a:ext>
            </a:extLst>
          </p:cNvPr>
          <p:cNvPicPr>
            <a:picLocks noChangeAspect="1"/>
          </p:cNvPicPr>
          <p:nvPr/>
        </p:nvPicPr>
        <p:blipFill>
          <a:blip r:embed="rId5"/>
          <a:stretch>
            <a:fillRect/>
          </a:stretch>
        </p:blipFill>
        <p:spPr>
          <a:xfrm>
            <a:off x="4813174" y="4007887"/>
            <a:ext cx="4023040" cy="2490011"/>
          </a:xfrm>
          <a:prstGeom prst="rect">
            <a:avLst/>
          </a:prstGeom>
        </p:spPr>
      </p:pic>
      <p:sp>
        <p:nvSpPr>
          <p:cNvPr id="8" name="TextBox 7">
            <a:extLst>
              <a:ext uri="{FF2B5EF4-FFF2-40B4-BE49-F238E27FC236}">
                <a16:creationId xmlns:a16="http://schemas.microsoft.com/office/drawing/2014/main" id="{2F74C613-E9BA-4003-B995-FEA7F5EA40D2}"/>
              </a:ext>
            </a:extLst>
          </p:cNvPr>
          <p:cNvSpPr txBox="1"/>
          <p:nvPr/>
        </p:nvSpPr>
        <p:spPr>
          <a:xfrm>
            <a:off x="6974090" y="4157054"/>
            <a:ext cx="1747782" cy="307777"/>
          </a:xfrm>
          <a:prstGeom prst="rect">
            <a:avLst/>
          </a:prstGeom>
          <a:solidFill>
            <a:schemeClr val="bg1"/>
          </a:solidFill>
        </p:spPr>
        <p:txBody>
          <a:bodyPr wrap="square" rtlCol="0">
            <a:spAutoFit/>
          </a:bodyPr>
          <a:lstStyle/>
          <a:p>
            <a:r>
              <a:rPr lang="en-US" sz="1400" b="1" dirty="0"/>
              <a:t>16 blocks </a:t>
            </a:r>
            <a:r>
              <a:rPr lang="en-US" sz="1400" dirty="0"/>
              <a:t>x 8” = 11 ft. </a:t>
            </a:r>
          </a:p>
        </p:txBody>
      </p:sp>
      <p:sp>
        <p:nvSpPr>
          <p:cNvPr id="9" name="TextBox 8">
            <a:extLst>
              <a:ext uri="{FF2B5EF4-FFF2-40B4-BE49-F238E27FC236}">
                <a16:creationId xmlns:a16="http://schemas.microsoft.com/office/drawing/2014/main" id="{C9C6DA62-E3E5-485D-90FA-46EFAEF38DB5}"/>
              </a:ext>
            </a:extLst>
          </p:cNvPr>
          <p:cNvSpPr txBox="1"/>
          <p:nvPr/>
        </p:nvSpPr>
        <p:spPr>
          <a:xfrm>
            <a:off x="478993" y="4285858"/>
            <a:ext cx="3740277" cy="646331"/>
          </a:xfrm>
          <a:prstGeom prst="rect">
            <a:avLst/>
          </a:prstGeom>
          <a:solidFill>
            <a:schemeClr val="bg1"/>
          </a:solidFill>
        </p:spPr>
        <p:txBody>
          <a:bodyPr wrap="square" rtlCol="0">
            <a:spAutoFit/>
          </a:bodyPr>
          <a:lstStyle/>
          <a:p>
            <a:r>
              <a:rPr lang="en-US" b="1" dirty="0"/>
              <a:t>Elevation Certificate </a:t>
            </a:r>
            <a:r>
              <a:rPr lang="en-US" sz="1400" dirty="0"/>
              <a:t>(Diagram 7)</a:t>
            </a:r>
          </a:p>
          <a:p>
            <a:r>
              <a:rPr lang="en-US" sz="1400" dirty="0"/>
              <a:t>631.0 ft. (C2b) – 619.0 ft. (C2f) = 12 ft</a:t>
            </a:r>
            <a:r>
              <a:rPr lang="en-US" dirty="0"/>
              <a:t>. </a:t>
            </a:r>
          </a:p>
        </p:txBody>
      </p:sp>
      <p:sp>
        <p:nvSpPr>
          <p:cNvPr id="10" name="TextBox 9">
            <a:extLst>
              <a:ext uri="{FF2B5EF4-FFF2-40B4-BE49-F238E27FC236}">
                <a16:creationId xmlns:a16="http://schemas.microsoft.com/office/drawing/2014/main" id="{8719B077-A57A-4EA2-AAB9-913FC64B1234}"/>
              </a:ext>
            </a:extLst>
          </p:cNvPr>
          <p:cNvSpPr txBox="1"/>
          <p:nvPr/>
        </p:nvSpPr>
        <p:spPr>
          <a:xfrm>
            <a:off x="4848010" y="4158053"/>
            <a:ext cx="2011738" cy="307777"/>
          </a:xfrm>
          <a:prstGeom prst="rect">
            <a:avLst/>
          </a:prstGeom>
          <a:solidFill>
            <a:schemeClr val="bg1"/>
          </a:solidFill>
        </p:spPr>
        <p:txBody>
          <a:bodyPr wrap="square" rtlCol="0">
            <a:spAutoFit/>
          </a:bodyPr>
          <a:lstStyle/>
          <a:p>
            <a:r>
              <a:rPr lang="en-US" sz="1400" dirty="0"/>
              <a:t>19 </a:t>
            </a:r>
            <a:r>
              <a:rPr lang="en-US" sz="1400" b="1" dirty="0"/>
              <a:t>steps</a:t>
            </a:r>
            <a:r>
              <a:rPr lang="en-US" sz="1400" dirty="0"/>
              <a:t> x 7” rise = 11 ft. </a:t>
            </a:r>
          </a:p>
        </p:txBody>
      </p:sp>
      <p:sp>
        <p:nvSpPr>
          <p:cNvPr id="12" name="Speech Bubble: Rectangle with Corners Rounded 11">
            <a:extLst>
              <a:ext uri="{FF2B5EF4-FFF2-40B4-BE49-F238E27FC236}">
                <a16:creationId xmlns:a16="http://schemas.microsoft.com/office/drawing/2014/main" id="{74DEC854-3EDD-4BD9-BF13-8670DE14757E}"/>
              </a:ext>
            </a:extLst>
          </p:cNvPr>
          <p:cNvSpPr/>
          <p:nvPr/>
        </p:nvSpPr>
        <p:spPr>
          <a:xfrm>
            <a:off x="4848011" y="2366149"/>
            <a:ext cx="1976684" cy="603766"/>
          </a:xfrm>
          <a:prstGeom prst="wedgeRoundRectCallout">
            <a:avLst>
              <a:gd name="adj1" fmla="val -83507"/>
              <a:gd name="adj2" fmla="val 116491"/>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Newly built </a:t>
            </a:r>
            <a:r>
              <a:rPr lang="en-US" sz="1400" b="1" u="sng" dirty="0">
                <a:solidFill>
                  <a:schemeClr val="tx1"/>
                </a:solidFill>
              </a:rPr>
              <a:t>Elevated Structure </a:t>
            </a:r>
            <a:r>
              <a:rPr lang="en-US" sz="1400" b="1" dirty="0">
                <a:solidFill>
                  <a:schemeClr val="tx1"/>
                </a:solidFill>
              </a:rPr>
              <a:t>not shown on aerial imagery</a:t>
            </a:r>
            <a:endParaRPr lang="en-US" sz="1400" dirty="0">
              <a:solidFill>
                <a:schemeClr val="tx1"/>
              </a:solidFill>
            </a:endParaRPr>
          </a:p>
        </p:txBody>
      </p:sp>
      <p:sp>
        <p:nvSpPr>
          <p:cNvPr id="13" name="Rectangle 12">
            <a:extLst>
              <a:ext uri="{FF2B5EF4-FFF2-40B4-BE49-F238E27FC236}">
                <a16:creationId xmlns:a16="http://schemas.microsoft.com/office/drawing/2014/main" id="{3889D355-A1A4-42C5-9E42-70BBB8355489}"/>
              </a:ext>
            </a:extLst>
          </p:cNvPr>
          <p:cNvSpPr/>
          <p:nvPr/>
        </p:nvSpPr>
        <p:spPr>
          <a:xfrm>
            <a:off x="1797175" y="6562736"/>
            <a:ext cx="4922277" cy="400110"/>
          </a:xfrm>
          <a:prstGeom prst="rect">
            <a:avLst/>
          </a:prstGeom>
        </p:spPr>
        <p:txBody>
          <a:bodyPr wrap="square">
            <a:spAutoFit/>
          </a:bodyPr>
          <a:lstStyle/>
          <a:p>
            <a:r>
              <a:rPr lang="en-US" sz="1000" dirty="0">
                <a:hlinkClick r:id="rId6"/>
              </a:rPr>
              <a:t>https://www.mapwv.gov/flood/map/?wkid=102100&amp;x=-9056061&amp;y=4648497&amp;l=12&amp;v=1</a:t>
            </a:r>
            <a:endParaRPr lang="en-US" sz="1000" dirty="0"/>
          </a:p>
          <a:p>
            <a:endParaRPr lang="en-US" sz="1000" dirty="0"/>
          </a:p>
        </p:txBody>
      </p:sp>
      <p:sp>
        <p:nvSpPr>
          <p:cNvPr id="14" name="TextBox 13">
            <a:extLst>
              <a:ext uri="{FF2B5EF4-FFF2-40B4-BE49-F238E27FC236}">
                <a16:creationId xmlns:a16="http://schemas.microsoft.com/office/drawing/2014/main" id="{F02A1057-67F1-457D-9259-6C3FA5B2253F}"/>
              </a:ext>
            </a:extLst>
          </p:cNvPr>
          <p:cNvSpPr txBox="1"/>
          <p:nvPr/>
        </p:nvSpPr>
        <p:spPr>
          <a:xfrm>
            <a:off x="7088432" y="6128565"/>
            <a:ext cx="1747782" cy="369332"/>
          </a:xfrm>
          <a:prstGeom prst="rect">
            <a:avLst/>
          </a:prstGeom>
          <a:noFill/>
        </p:spPr>
        <p:txBody>
          <a:bodyPr wrap="square" rtlCol="0">
            <a:spAutoFit/>
          </a:bodyPr>
          <a:lstStyle/>
          <a:p>
            <a:r>
              <a:rPr lang="en-US" b="1" dirty="0">
                <a:solidFill>
                  <a:schemeClr val="bg1"/>
                </a:solidFill>
              </a:rPr>
              <a:t>Building Picture</a:t>
            </a:r>
          </a:p>
        </p:txBody>
      </p:sp>
      <p:sp>
        <p:nvSpPr>
          <p:cNvPr id="16" name="TextBox 15">
            <a:extLst>
              <a:ext uri="{FF2B5EF4-FFF2-40B4-BE49-F238E27FC236}">
                <a16:creationId xmlns:a16="http://schemas.microsoft.com/office/drawing/2014/main" id="{BA3D8A46-6919-4A62-907C-6040CE8C20F8}"/>
              </a:ext>
            </a:extLst>
          </p:cNvPr>
          <p:cNvSpPr txBox="1"/>
          <p:nvPr/>
        </p:nvSpPr>
        <p:spPr>
          <a:xfrm>
            <a:off x="7269365" y="2228829"/>
            <a:ext cx="1747782" cy="523220"/>
          </a:xfrm>
          <a:prstGeom prst="rect">
            <a:avLst/>
          </a:prstGeom>
          <a:solidFill>
            <a:schemeClr val="accent1">
              <a:lumMod val="40000"/>
              <a:lumOff val="60000"/>
            </a:schemeClr>
          </a:solidFill>
        </p:spPr>
        <p:txBody>
          <a:bodyPr wrap="square" rtlCol="0">
            <a:spAutoFit/>
          </a:bodyPr>
          <a:lstStyle/>
          <a:p>
            <a:pPr algn="ctr"/>
            <a:r>
              <a:rPr lang="en-US" sz="1400" b="1" dirty="0"/>
              <a:t>Base Flood Depth</a:t>
            </a:r>
          </a:p>
          <a:p>
            <a:pPr algn="ctr"/>
            <a:r>
              <a:rPr lang="en-US" sz="1400" b="1" dirty="0"/>
              <a:t> is 6.7 ft.</a:t>
            </a:r>
            <a:endParaRPr lang="en-US" sz="1400" dirty="0"/>
          </a:p>
        </p:txBody>
      </p:sp>
    </p:spTree>
    <p:extLst>
      <p:ext uri="{BB962C8B-B14F-4D97-AF65-F5344CB8AC3E}">
        <p14:creationId xmlns:p14="http://schemas.microsoft.com/office/powerpoint/2010/main" val="127478353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rgbClr val="7030A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rgbClr val="FFFF00"/>
                </a:solidFill>
                <a:latin typeface="Arial" panose="020B0604020202020204" pitchFamily="34" charset="0"/>
                <a:cs typeface="Arial" panose="020B0604020202020204" pitchFamily="34" charset="0"/>
              </a:rPr>
              <a:t>Buyout Properties</a:t>
            </a:r>
          </a:p>
        </p:txBody>
      </p:sp>
      <p:sp>
        <p:nvSpPr>
          <p:cNvPr id="9" name="Rectangle 8"/>
          <p:cNvSpPr/>
          <p:nvPr/>
        </p:nvSpPr>
        <p:spPr>
          <a:xfrm>
            <a:off x="114300" y="1032977"/>
            <a:ext cx="8915400" cy="400110"/>
          </a:xfrm>
          <a:prstGeom prst="rect">
            <a:avLst/>
          </a:prstGeom>
          <a:ln>
            <a:solidFill>
              <a:schemeClr val="tx1"/>
            </a:solidFill>
          </a:ln>
        </p:spPr>
        <p:txBody>
          <a:bodyPr wrap="square">
            <a:spAutoFit/>
          </a:bodyPr>
          <a:lstStyle/>
          <a:p>
            <a:pPr algn="ctr" fontAlgn="ctr"/>
            <a:r>
              <a:rPr lang="en-US" sz="2000" dirty="0">
                <a:solidFill>
                  <a:srgbClr val="000000"/>
                </a:solidFill>
                <a:latin typeface="Calibri" panose="020F0502020204030204" pitchFamily="34" charset="0"/>
              </a:rPr>
              <a:t>Confirm Mitigated </a:t>
            </a:r>
            <a:r>
              <a:rPr lang="en-US" sz="2000" b="1" dirty="0">
                <a:solidFill>
                  <a:srgbClr val="000000"/>
                </a:solidFill>
                <a:latin typeface="Calibri" panose="020F0502020204030204" pitchFamily="34" charset="0"/>
              </a:rPr>
              <a:t>Buyout Properties</a:t>
            </a:r>
            <a:endParaRPr lang="en-US" sz="2000" b="1" dirty="0">
              <a:solidFill>
                <a:srgbClr val="000000"/>
              </a:solidFill>
              <a:latin typeface="Calibri" panose="020F0502020204030204" pitchFamily="34" charset="0"/>
            </a:endParaRPr>
          </a:p>
        </p:txBody>
      </p:sp>
      <p:sp>
        <p:nvSpPr>
          <p:cNvPr id="7" name="Rectangle 6"/>
          <p:cNvSpPr/>
          <p:nvPr/>
        </p:nvSpPr>
        <p:spPr>
          <a:xfrm>
            <a:off x="114300" y="1517374"/>
            <a:ext cx="8915400" cy="5170646"/>
          </a:xfrm>
          <a:prstGeom prst="rect">
            <a:avLst/>
          </a:prstGeom>
          <a:solidFill>
            <a:srgbClr val="7030A0"/>
          </a:solidFill>
          <a:ln>
            <a:noFill/>
          </a:ln>
        </p:spPr>
        <p:txBody>
          <a:bodyPr wrap="square">
            <a:spAutoFit/>
          </a:bodyPr>
          <a:lstStyle/>
          <a:p>
            <a:r>
              <a:rPr lang="en-US" sz="2000" b="1" i="1" dirty="0">
                <a:solidFill>
                  <a:schemeClr val="bg1"/>
                </a:solidFill>
              </a:rPr>
              <a:t>Mitigation Plan Cross Walk Requirements:  For mitigation plan, validate verified and unverified properties</a:t>
            </a:r>
            <a:r>
              <a:rPr lang="en-US" sz="2000" b="1" i="1" dirty="0" smtClean="0">
                <a:solidFill>
                  <a:schemeClr val="bg1"/>
                </a:solidFill>
              </a:rPr>
              <a:t>.</a:t>
            </a:r>
            <a:br>
              <a:rPr lang="en-US" sz="2000" b="1" i="1" dirty="0" smtClean="0">
                <a:solidFill>
                  <a:schemeClr val="bg1"/>
                </a:solidFill>
              </a:rPr>
            </a:br>
            <a:r>
              <a:rPr lang="en-US" sz="2000" b="1" i="1" dirty="0" smtClean="0">
                <a:solidFill>
                  <a:schemeClr val="bg1"/>
                </a:solidFill>
              </a:rPr>
              <a:t>  </a:t>
            </a:r>
            <a:endParaRPr lang="en-US" sz="2000" b="1" dirty="0">
              <a:solidFill>
                <a:schemeClr val="bg1"/>
              </a:solidFill>
            </a:endParaRPr>
          </a:p>
          <a:p>
            <a:pPr marL="342900" indent="-342900">
              <a:buFont typeface="+mj-lt"/>
              <a:buAutoNum type="arabicParenR"/>
            </a:pPr>
            <a:r>
              <a:rPr lang="en-US" i="1" dirty="0">
                <a:solidFill>
                  <a:schemeClr val="bg1"/>
                </a:solidFill>
              </a:rPr>
              <a:t>Confirm buyout properties are allowable for open space purposes only.  Every three years communities are required to inspect and certify that buyout properties are uses only for allowable open space purposes.  Source:  </a:t>
            </a:r>
            <a:r>
              <a:rPr lang="en-US" i="1" u="sng" dirty="0">
                <a:solidFill>
                  <a:schemeClr val="bg1"/>
                </a:solidFill>
                <a:hlinkClick r:id="rId3"/>
              </a:rPr>
              <a:t>https://www.fema.gov/sites/default/files/2020-07/fy15_hma_addendum.pdf</a:t>
            </a:r>
            <a:endParaRPr lang="en-US" dirty="0">
              <a:solidFill>
                <a:schemeClr val="bg1"/>
              </a:solidFill>
            </a:endParaRPr>
          </a:p>
          <a:p>
            <a:pPr marL="800100" lvl="1" indent="-342900">
              <a:buFont typeface="Arial" panose="020B0604020202020204" pitchFamily="34" charset="0"/>
              <a:buChar char="•"/>
            </a:pPr>
            <a:r>
              <a:rPr lang="en-US" i="1" dirty="0">
                <a:solidFill>
                  <a:schemeClr val="bg1"/>
                </a:solidFill>
              </a:rPr>
              <a:t>Verify all deed-restricted buyout properties are shown on the WV Flood Tool.</a:t>
            </a:r>
            <a:endParaRPr lang="en-US" dirty="0">
              <a:solidFill>
                <a:schemeClr val="bg1"/>
              </a:solidFill>
            </a:endParaRPr>
          </a:p>
          <a:p>
            <a:pPr marL="800100" lvl="1" indent="-342900">
              <a:buFont typeface="Arial" panose="020B0604020202020204" pitchFamily="34" charset="0"/>
              <a:buChar char="•"/>
            </a:pPr>
            <a:r>
              <a:rPr lang="en-US" i="1" dirty="0">
                <a:solidFill>
                  <a:schemeClr val="bg1"/>
                </a:solidFill>
              </a:rPr>
              <a:t>Unverified properties (possible buyout properties) are compiled from the statewide property tax database where the parcel intersects the high-risk 1% floodplain, maximum building value is $1000, and part of the owner name contains “commission” or “council” or “city” or “town</a:t>
            </a:r>
            <a:r>
              <a:rPr lang="en-US" i="1" dirty="0" smtClean="0">
                <a:solidFill>
                  <a:schemeClr val="bg1"/>
                </a:solidFill>
              </a:rPr>
              <a:t>.”</a:t>
            </a:r>
            <a:br>
              <a:rPr lang="en-US" i="1" dirty="0" smtClean="0">
                <a:solidFill>
                  <a:schemeClr val="bg1"/>
                </a:solidFill>
              </a:rPr>
            </a:br>
            <a:endParaRPr lang="en-US" dirty="0">
              <a:solidFill>
                <a:schemeClr val="bg1"/>
              </a:solidFill>
            </a:endParaRPr>
          </a:p>
          <a:p>
            <a:pPr marL="342900" indent="-342900">
              <a:buFont typeface="+mj-lt"/>
              <a:buAutoNum type="arabicParenR"/>
            </a:pPr>
            <a:r>
              <a:rPr lang="en-US" i="1" dirty="0">
                <a:solidFill>
                  <a:schemeClr val="bg1"/>
                </a:solidFill>
              </a:rPr>
              <a:t>In the mitigation plan, include a table that lists the number of verified and unverified mitigated buyout properties</a:t>
            </a:r>
            <a:r>
              <a:rPr lang="en-US" i="1" dirty="0" smtClean="0">
                <a:solidFill>
                  <a:schemeClr val="bg1"/>
                </a:solidFill>
              </a:rPr>
              <a:t>.</a:t>
            </a:r>
          </a:p>
          <a:p>
            <a:pPr marL="342900" indent="-342900">
              <a:buFont typeface="+mj-lt"/>
              <a:buAutoNum type="arabicParenR"/>
            </a:pPr>
            <a:endParaRPr lang="en-US" i="1" dirty="0">
              <a:solidFill>
                <a:schemeClr val="bg1"/>
              </a:solidFill>
            </a:endParaRPr>
          </a:p>
          <a:p>
            <a:pPr marL="342900" indent="-342900">
              <a:buFont typeface="+mj-lt"/>
              <a:buAutoNum type="arabicParenR"/>
            </a:pPr>
            <a:r>
              <a:rPr lang="en-US" i="1" dirty="0" smtClean="0">
                <a:solidFill>
                  <a:schemeClr val="bg1"/>
                </a:solidFill>
              </a:rPr>
              <a:t>List </a:t>
            </a:r>
            <a:r>
              <a:rPr lang="en-US" i="1" dirty="0">
                <a:solidFill>
                  <a:schemeClr val="bg1"/>
                </a:solidFill>
              </a:rPr>
              <a:t>a minimum of two properties for each county that should be considered for buyout mitigation.  Discuss potential properties in mitigation plan</a:t>
            </a:r>
            <a:r>
              <a:rPr lang="en-US" i="1"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123562273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665951" y="1028140"/>
            <a:ext cx="7477924" cy="5728997"/>
          </a:xfrm>
          <a:prstGeom prst="rect">
            <a:avLst/>
          </a:prstGeom>
          <a:ln>
            <a:solidFill>
              <a:schemeClr val="tx1"/>
            </a:solidFill>
          </a:ln>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solidFill>
                  <a:schemeClr val="bg1"/>
                </a:solidFill>
                <a:latin typeface="Arial" panose="020B0604020202020204" pitchFamily="34" charset="0"/>
                <a:cs typeface="Arial" panose="020B0604020202020204" pitchFamily="34" charset="0"/>
              </a:rPr>
              <a:t>Buyout Properties</a:t>
            </a:r>
            <a:endParaRPr lang="en-US" b="1" dirty="0">
              <a:solidFill>
                <a:schemeClr val="bg1"/>
              </a:solidFill>
              <a:latin typeface="Arial" panose="020B0604020202020204" pitchFamily="34" charset="0"/>
              <a:cs typeface="Arial" panose="020B0604020202020204" pitchFamily="34" charset="0"/>
            </a:endParaRPr>
          </a:p>
        </p:txBody>
      </p:sp>
      <p:sp>
        <p:nvSpPr>
          <p:cNvPr id="6" name="TextBox 5"/>
          <p:cNvSpPr txBox="1"/>
          <p:nvPr/>
        </p:nvSpPr>
        <p:spPr>
          <a:xfrm>
            <a:off x="4834646" y="1028140"/>
            <a:ext cx="3132307" cy="707886"/>
          </a:xfrm>
          <a:prstGeom prst="rect">
            <a:avLst/>
          </a:prstGeom>
          <a:solidFill>
            <a:schemeClr val="bg1"/>
          </a:solidFill>
        </p:spPr>
        <p:txBody>
          <a:bodyPr wrap="square" rtlCol="0" anchor="ctr">
            <a:spAutoFit/>
          </a:bodyPr>
          <a:lstStyle/>
          <a:p>
            <a:pPr algn="ctr"/>
            <a:r>
              <a:rPr lang="en-US" sz="2000" dirty="0" smtClean="0"/>
              <a:t>Mitigated</a:t>
            </a:r>
          </a:p>
          <a:p>
            <a:pPr algn="ctr"/>
            <a:r>
              <a:rPr lang="en-US" sz="2000" dirty="0" smtClean="0"/>
              <a:t> Buyout Properties</a:t>
            </a:r>
            <a:endParaRPr lang="en-US" sz="2000" dirty="0"/>
          </a:p>
        </p:txBody>
      </p:sp>
    </p:spTree>
    <p:extLst>
      <p:ext uri="{BB962C8B-B14F-4D97-AF65-F5344CB8AC3E}">
        <p14:creationId xmlns:p14="http://schemas.microsoft.com/office/powerpoint/2010/main" val="311565584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FFFF00"/>
                </a:solidFill>
                <a:latin typeface="Arial" panose="020B0604020202020204" pitchFamily="34" charset="0"/>
                <a:cs typeface="Arial" panose="020B0604020202020204" pitchFamily="34" charset="0"/>
              </a:rPr>
              <a:t>(7) Mitigated Structure </a:t>
            </a:r>
            <a:r>
              <a:rPr lang="en-US" dirty="0">
                <a:solidFill>
                  <a:schemeClr val="bg1"/>
                </a:solidFill>
                <a:latin typeface="Arial" panose="020B0604020202020204" pitchFamily="34" charset="0"/>
                <a:cs typeface="Arial" panose="020B0604020202020204" pitchFamily="34" charset="0"/>
              </a:rPr>
              <a:t>– EC Bldg. #5</a:t>
            </a:r>
          </a:p>
        </p:txBody>
      </p:sp>
      <p:sp>
        <p:nvSpPr>
          <p:cNvPr id="15" name="TextBox 14">
            <a:extLst>
              <a:ext uri="{FF2B5EF4-FFF2-40B4-BE49-F238E27FC236}">
                <a16:creationId xmlns:a16="http://schemas.microsoft.com/office/drawing/2014/main" id="{3B826C80-1957-41A1-BA6A-53E226F56D73}"/>
              </a:ext>
            </a:extLst>
          </p:cNvPr>
          <p:cNvSpPr txBox="1"/>
          <p:nvPr/>
        </p:nvSpPr>
        <p:spPr>
          <a:xfrm>
            <a:off x="3058680" y="1451751"/>
            <a:ext cx="5572461" cy="369332"/>
          </a:xfrm>
          <a:prstGeom prst="rect">
            <a:avLst/>
          </a:prstGeom>
          <a:solidFill>
            <a:schemeClr val="accent6">
              <a:lumMod val="20000"/>
              <a:lumOff val="80000"/>
            </a:schemeClr>
          </a:solidFill>
        </p:spPr>
        <p:txBody>
          <a:bodyPr wrap="square" rtlCol="0">
            <a:spAutoFit/>
          </a:bodyPr>
          <a:lstStyle/>
          <a:p>
            <a:pPr algn="ctr"/>
            <a:r>
              <a:rPr lang="en-US" b="1" dirty="0">
                <a:solidFill>
                  <a:schemeClr val="tx1">
                    <a:lumMod val="75000"/>
                    <a:lumOff val="25000"/>
                  </a:schemeClr>
                </a:solidFill>
              </a:rPr>
              <a:t>Building Diagram 5: </a:t>
            </a:r>
            <a:r>
              <a:rPr lang="en-US" dirty="0">
                <a:solidFill>
                  <a:schemeClr val="tx1">
                    <a:lumMod val="75000"/>
                    <a:lumOff val="25000"/>
                  </a:schemeClr>
                </a:solidFill>
              </a:rPr>
              <a:t>Elevated Building with no Enclosure</a:t>
            </a:r>
          </a:p>
        </p:txBody>
      </p:sp>
      <p:pic>
        <p:nvPicPr>
          <p:cNvPr id="2" name="Picture 1">
            <a:extLst>
              <a:ext uri="{FF2B5EF4-FFF2-40B4-BE49-F238E27FC236}">
                <a16:creationId xmlns:a16="http://schemas.microsoft.com/office/drawing/2014/main" id="{F4096ABE-D9AC-4F05-A556-790D35B6632E}"/>
              </a:ext>
            </a:extLst>
          </p:cNvPr>
          <p:cNvPicPr>
            <a:picLocks noChangeAspect="1"/>
          </p:cNvPicPr>
          <p:nvPr/>
        </p:nvPicPr>
        <p:blipFill>
          <a:blip r:embed="rId3"/>
          <a:stretch>
            <a:fillRect/>
          </a:stretch>
        </p:blipFill>
        <p:spPr>
          <a:xfrm>
            <a:off x="903643" y="2878375"/>
            <a:ext cx="8053738" cy="3855206"/>
          </a:xfrm>
          <a:prstGeom prst="rect">
            <a:avLst/>
          </a:prstGeom>
        </p:spPr>
      </p:pic>
      <p:pic>
        <p:nvPicPr>
          <p:cNvPr id="3" name="Picture 2">
            <a:extLst>
              <a:ext uri="{FF2B5EF4-FFF2-40B4-BE49-F238E27FC236}">
                <a16:creationId xmlns:a16="http://schemas.microsoft.com/office/drawing/2014/main" id="{0BA91AEB-2164-42EC-975D-B81229EF095C}"/>
              </a:ext>
            </a:extLst>
          </p:cNvPr>
          <p:cNvPicPr>
            <a:picLocks noChangeAspect="1"/>
          </p:cNvPicPr>
          <p:nvPr/>
        </p:nvPicPr>
        <p:blipFill>
          <a:blip r:embed="rId4"/>
          <a:stretch>
            <a:fillRect/>
          </a:stretch>
        </p:blipFill>
        <p:spPr>
          <a:xfrm>
            <a:off x="186619" y="988635"/>
            <a:ext cx="2545823" cy="2721396"/>
          </a:xfrm>
          <a:prstGeom prst="rect">
            <a:avLst/>
          </a:prstGeom>
        </p:spPr>
      </p:pic>
    </p:spTree>
    <p:extLst>
      <p:ext uri="{BB962C8B-B14F-4D97-AF65-F5344CB8AC3E}">
        <p14:creationId xmlns:p14="http://schemas.microsoft.com/office/powerpoint/2010/main" val="216434101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24D90D-8AB2-49FC-AA72-49961A8BC1A9}"/>
              </a:ext>
            </a:extLst>
          </p:cNvPr>
          <p:cNvPicPr>
            <a:picLocks noChangeAspect="1"/>
          </p:cNvPicPr>
          <p:nvPr/>
        </p:nvPicPr>
        <p:blipFill>
          <a:blip r:embed="rId3"/>
          <a:stretch>
            <a:fillRect/>
          </a:stretch>
        </p:blipFill>
        <p:spPr>
          <a:xfrm>
            <a:off x="0" y="938048"/>
            <a:ext cx="9144000" cy="5708764"/>
          </a:xfrm>
          <a:prstGeom prst="rect">
            <a:avLst/>
          </a:prstGeom>
        </p:spPr>
      </p:pic>
      <p:sp>
        <p:nvSpPr>
          <p:cNvPr id="5" name="Title 1"/>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Buyout </a:t>
            </a:r>
            <a:r>
              <a:rPr lang="en-US" dirty="0">
                <a:solidFill>
                  <a:schemeClr val="bg1"/>
                </a:solidFill>
                <a:latin typeface="Arial" panose="020B0604020202020204" pitchFamily="34" charset="0"/>
                <a:cs typeface="Arial" panose="020B0604020202020204" pitchFamily="34" charset="0"/>
              </a:rPr>
              <a:t>Properties – Map Verification</a:t>
            </a:r>
          </a:p>
        </p:txBody>
      </p:sp>
      <p:sp>
        <p:nvSpPr>
          <p:cNvPr id="4" name="TextBox 3"/>
          <p:cNvSpPr txBox="1"/>
          <p:nvPr/>
        </p:nvSpPr>
        <p:spPr>
          <a:xfrm>
            <a:off x="3384176" y="1057837"/>
            <a:ext cx="3479080" cy="369332"/>
          </a:xfrm>
          <a:prstGeom prst="rect">
            <a:avLst/>
          </a:prstGeom>
          <a:solidFill>
            <a:schemeClr val="bg1"/>
          </a:solidFill>
        </p:spPr>
        <p:txBody>
          <a:bodyPr wrap="square" rtlCol="0">
            <a:spAutoFit/>
          </a:bodyPr>
          <a:lstStyle/>
          <a:p>
            <a:r>
              <a:rPr lang="en-US" dirty="0"/>
              <a:t>Mount Hope, WV (Fayette County)</a:t>
            </a:r>
          </a:p>
        </p:txBody>
      </p:sp>
      <p:sp>
        <p:nvSpPr>
          <p:cNvPr id="7" name="TextBox 6">
            <a:extLst>
              <a:ext uri="{FF2B5EF4-FFF2-40B4-BE49-F238E27FC236}">
                <a16:creationId xmlns:a16="http://schemas.microsoft.com/office/drawing/2014/main" id="{309A45AC-7056-4A62-93CB-BEE9BB385E86}"/>
              </a:ext>
            </a:extLst>
          </p:cNvPr>
          <p:cNvSpPr txBox="1"/>
          <p:nvPr/>
        </p:nvSpPr>
        <p:spPr>
          <a:xfrm>
            <a:off x="1545022" y="6625792"/>
            <a:ext cx="5318234" cy="477054"/>
          </a:xfrm>
          <a:prstGeom prst="rect">
            <a:avLst/>
          </a:prstGeom>
          <a:noFill/>
        </p:spPr>
        <p:txBody>
          <a:bodyPr wrap="square" rtlCol="0">
            <a:spAutoFit/>
          </a:bodyPr>
          <a:lstStyle/>
          <a:p>
            <a:r>
              <a:rPr lang="en-US" sz="1100" dirty="0">
                <a:highlight>
                  <a:srgbClr val="FFFFFF"/>
                </a:highlight>
                <a:hlinkClick r:id="rId4"/>
              </a:rPr>
              <a:t>https://www.mapwv.gov/flood/map/?wkid=102100&amp;x=-9034818&amp;y=4564756&amp;l=12&amp;v=1</a:t>
            </a:r>
            <a:endParaRPr lang="en-US" sz="1100" dirty="0">
              <a:highlight>
                <a:srgbClr val="FFFFFF"/>
              </a:highlight>
            </a:endParaRPr>
          </a:p>
          <a:p>
            <a:endParaRPr lang="en-US" sz="1400" dirty="0">
              <a:highlight>
                <a:srgbClr val="FFFFFF"/>
              </a:highlight>
            </a:endParaRPr>
          </a:p>
        </p:txBody>
      </p:sp>
    </p:spTree>
    <p:extLst>
      <p:ext uri="{BB962C8B-B14F-4D97-AF65-F5344CB8AC3E}">
        <p14:creationId xmlns:p14="http://schemas.microsoft.com/office/powerpoint/2010/main" val="136438995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Floodplain Measurements</a:t>
            </a:r>
            <a:endParaRPr lang="en-US" dirty="0">
              <a:solidFill>
                <a:schemeClr val="bg1"/>
              </a:solidFill>
              <a:latin typeface="Arial" panose="020B0604020202020204" pitchFamily="34" charset="0"/>
              <a:cs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595996967"/>
              </p:ext>
            </p:extLst>
          </p:nvPr>
        </p:nvGraphicFramePr>
        <p:xfrm>
          <a:off x="341587" y="4550982"/>
          <a:ext cx="8460825" cy="2077211"/>
        </p:xfrm>
        <a:graphic>
          <a:graphicData uri="http://schemas.openxmlformats.org/drawingml/2006/table">
            <a:tbl>
              <a:tblPr/>
              <a:tblGrid>
                <a:gridCol w="1313791">
                  <a:extLst>
                    <a:ext uri="{9D8B030D-6E8A-4147-A177-3AD203B41FA5}">
                      <a16:colId xmlns:a16="http://schemas.microsoft.com/office/drawing/2014/main" val="368474823"/>
                    </a:ext>
                  </a:extLst>
                </a:gridCol>
                <a:gridCol w="1500856">
                  <a:extLst>
                    <a:ext uri="{9D8B030D-6E8A-4147-A177-3AD203B41FA5}">
                      <a16:colId xmlns:a16="http://schemas.microsoft.com/office/drawing/2014/main" val="1363259965"/>
                    </a:ext>
                  </a:extLst>
                </a:gridCol>
                <a:gridCol w="1013273">
                  <a:extLst>
                    <a:ext uri="{9D8B030D-6E8A-4147-A177-3AD203B41FA5}">
                      <a16:colId xmlns:a16="http://schemas.microsoft.com/office/drawing/2014/main" val="3521759969"/>
                    </a:ext>
                  </a:extLst>
                </a:gridCol>
                <a:gridCol w="869725">
                  <a:extLst>
                    <a:ext uri="{9D8B030D-6E8A-4147-A177-3AD203B41FA5}">
                      <a16:colId xmlns:a16="http://schemas.microsoft.com/office/drawing/2014/main" val="3064361667"/>
                    </a:ext>
                  </a:extLst>
                </a:gridCol>
                <a:gridCol w="968237">
                  <a:extLst>
                    <a:ext uri="{9D8B030D-6E8A-4147-A177-3AD203B41FA5}">
                      <a16:colId xmlns:a16="http://schemas.microsoft.com/office/drawing/2014/main" val="100784324"/>
                    </a:ext>
                  </a:extLst>
                </a:gridCol>
                <a:gridCol w="582517">
                  <a:extLst>
                    <a:ext uri="{9D8B030D-6E8A-4147-A177-3AD203B41FA5}">
                      <a16:colId xmlns:a16="http://schemas.microsoft.com/office/drawing/2014/main" val="1735871692"/>
                    </a:ext>
                  </a:extLst>
                </a:gridCol>
                <a:gridCol w="771327">
                  <a:extLst>
                    <a:ext uri="{9D8B030D-6E8A-4147-A177-3AD203B41FA5}">
                      <a16:colId xmlns:a16="http://schemas.microsoft.com/office/drawing/2014/main" val="1210561034"/>
                    </a:ext>
                  </a:extLst>
                </a:gridCol>
                <a:gridCol w="754325">
                  <a:extLst>
                    <a:ext uri="{9D8B030D-6E8A-4147-A177-3AD203B41FA5}">
                      <a16:colId xmlns:a16="http://schemas.microsoft.com/office/drawing/2014/main" val="2082785113"/>
                    </a:ext>
                  </a:extLst>
                </a:gridCol>
                <a:gridCol w="686774">
                  <a:extLst>
                    <a:ext uri="{9D8B030D-6E8A-4147-A177-3AD203B41FA5}">
                      <a16:colId xmlns:a16="http://schemas.microsoft.com/office/drawing/2014/main" val="2130279908"/>
                    </a:ext>
                  </a:extLst>
                </a:gridCol>
              </a:tblGrid>
              <a:tr h="552225">
                <a:tc>
                  <a:txBody>
                    <a:bodyPr/>
                    <a:lstStyle/>
                    <a:p>
                      <a:pPr algn="ctr" fontAlgn="ctr"/>
                      <a:r>
                        <a:rPr lang="en-US" sz="1200" b="0" i="0" u="none" strike="noStrike" dirty="0">
                          <a:solidFill>
                            <a:srgbClr val="000000"/>
                          </a:solidFill>
                          <a:effectLst/>
                          <a:latin typeface="Calibri" panose="020F0502020204030204" pitchFamily="34" charset="0"/>
                        </a:rPr>
                        <a:t>Community Name</a:t>
                      </a:r>
                    </a:p>
                  </a:txBody>
                  <a:tcPr marL="7876" marR="7876" marT="787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n-US" sz="1200" b="0" i="0" u="none" strike="noStrike" dirty="0">
                          <a:solidFill>
                            <a:srgbClr val="000000"/>
                          </a:solidFill>
                          <a:effectLst/>
                          <a:latin typeface="Calibri" panose="020F0502020204030204" pitchFamily="34" charset="0"/>
                        </a:rPr>
                        <a:t>County</a:t>
                      </a:r>
                    </a:p>
                  </a:txBody>
                  <a:tcPr marL="7876" marR="7876" marT="787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n-US" sz="1200" b="0" i="0" u="none" strike="noStrike" dirty="0">
                          <a:solidFill>
                            <a:srgbClr val="000000"/>
                          </a:solidFill>
                          <a:effectLst/>
                          <a:latin typeface="Calibri" panose="020F0502020204030204" pitchFamily="34" charset="0"/>
                        </a:rPr>
                        <a:t>Stream Length(mi</a:t>
                      </a:r>
                      <a:r>
                        <a:rPr lang="en-US" sz="1200" b="0" i="0" u="none" strike="noStrike" dirty="0" smtClean="0">
                          <a:solidFill>
                            <a:srgbClr val="000000"/>
                          </a:solidFill>
                          <a:effectLst/>
                          <a:latin typeface="Calibri" panose="020F0502020204030204" pitchFamily="34" charset="0"/>
                        </a:rPr>
                        <a:t>) -</a:t>
                      </a:r>
                      <a:r>
                        <a:rPr lang="en-US" sz="1200" b="0" i="0" u="none" strike="noStrike" dirty="0">
                          <a:solidFill>
                            <a:srgbClr val="000000"/>
                          </a:solidFill>
                          <a:effectLst/>
                          <a:latin typeface="Calibri" panose="020F0502020204030204" pitchFamily="34" charset="0"/>
                        </a:rPr>
                        <a:t>Zones: </a:t>
                      </a:r>
                      <a:r>
                        <a:rPr lang="en-US" sz="1200" b="1" i="0" u="none" strike="noStrike" dirty="0">
                          <a:solidFill>
                            <a:srgbClr val="000000"/>
                          </a:solidFill>
                          <a:effectLst/>
                          <a:latin typeface="Calibri" panose="020F0502020204030204" pitchFamily="34" charset="0"/>
                        </a:rPr>
                        <a:t>AE,AH,AO</a:t>
                      </a:r>
                    </a:p>
                  </a:txBody>
                  <a:tcPr marL="7876" marR="7876" marT="787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1200" b="0" i="0" u="none" strike="noStrike" dirty="0">
                          <a:solidFill>
                            <a:srgbClr val="000000"/>
                          </a:solidFill>
                          <a:effectLst/>
                          <a:latin typeface="Calibri" panose="020F0502020204030204" pitchFamily="34" charset="0"/>
                        </a:rPr>
                        <a:t>Stream Length (mi</a:t>
                      </a:r>
                      <a:r>
                        <a:rPr lang="en-US" sz="1200" b="0" i="0" u="none" strike="noStrike" dirty="0" smtClean="0">
                          <a:solidFill>
                            <a:srgbClr val="000000"/>
                          </a:solidFill>
                          <a:effectLst/>
                          <a:latin typeface="Calibri" panose="020F0502020204030204" pitchFamily="34" charset="0"/>
                        </a:rPr>
                        <a:t>) -</a:t>
                      </a:r>
                      <a:r>
                        <a:rPr lang="en-US" sz="1200" b="1" i="0" u="none" strike="noStrike" dirty="0">
                          <a:solidFill>
                            <a:srgbClr val="000000"/>
                          </a:solidFill>
                          <a:effectLst/>
                          <a:latin typeface="Calibri" panose="020F0502020204030204" pitchFamily="34" charset="0"/>
                        </a:rPr>
                        <a:t>Effective A</a:t>
                      </a:r>
                    </a:p>
                  </a:txBody>
                  <a:tcPr marL="7876" marR="7876" marT="78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1200" b="0" i="0" u="none" strike="noStrike" dirty="0">
                          <a:solidFill>
                            <a:srgbClr val="000000"/>
                          </a:solidFill>
                          <a:effectLst/>
                          <a:latin typeface="Calibri" panose="020F0502020204030204" pitchFamily="34" charset="0"/>
                        </a:rPr>
                        <a:t>Stream Length (</a:t>
                      </a:r>
                      <a:r>
                        <a:rPr lang="en-US" sz="1200" b="0" i="0" u="none" strike="noStrike" dirty="0" smtClean="0">
                          <a:solidFill>
                            <a:srgbClr val="000000"/>
                          </a:solidFill>
                          <a:effectLst/>
                          <a:latin typeface="Calibri" panose="020F0502020204030204" pitchFamily="34" charset="0"/>
                        </a:rPr>
                        <a:t>mi) – </a:t>
                      </a:r>
                      <a:br>
                        <a:rPr lang="en-US" sz="1200" b="0" i="0" u="none" strike="noStrike" dirty="0" smtClean="0">
                          <a:solidFill>
                            <a:srgbClr val="000000"/>
                          </a:solidFill>
                          <a:effectLst/>
                          <a:latin typeface="Calibri" panose="020F0502020204030204" pitchFamily="34" charset="0"/>
                        </a:rPr>
                      </a:br>
                      <a:r>
                        <a:rPr lang="en-US" sz="1200" b="1" i="0" u="none" strike="noStrike" dirty="0" smtClean="0">
                          <a:solidFill>
                            <a:srgbClr val="000000"/>
                          </a:solidFill>
                          <a:effectLst/>
                          <a:latin typeface="Calibri" panose="020F0502020204030204" pitchFamily="34" charset="0"/>
                        </a:rPr>
                        <a:t>Advisory </a:t>
                      </a:r>
                      <a:r>
                        <a:rPr lang="en-US" sz="1200" b="1" i="0" u="none" strike="noStrike" dirty="0">
                          <a:solidFill>
                            <a:srgbClr val="000000"/>
                          </a:solidFill>
                          <a:effectLst/>
                          <a:latin typeface="Calibri" panose="020F0502020204030204" pitchFamily="34" charset="0"/>
                        </a:rPr>
                        <a:t>A</a:t>
                      </a:r>
                    </a:p>
                  </a:txBody>
                  <a:tcPr marL="7876" marR="7876" marT="787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1200" b="1" i="0" u="none" strike="noStrike" dirty="0">
                          <a:solidFill>
                            <a:schemeClr val="bg1"/>
                          </a:solidFill>
                          <a:effectLst/>
                          <a:latin typeface="Calibri" panose="020F0502020204030204" pitchFamily="34" charset="0"/>
                        </a:rPr>
                        <a:t>Total </a:t>
                      </a:r>
                      <a:r>
                        <a:rPr lang="en-US" sz="1200" b="1" i="0" u="none" strike="noStrike" dirty="0" smtClean="0">
                          <a:solidFill>
                            <a:schemeClr val="bg1"/>
                          </a:solidFill>
                          <a:effectLst/>
                          <a:latin typeface="Calibri" panose="020F0502020204030204" pitchFamily="34" charset="0"/>
                        </a:rPr>
                        <a:t>Length (mi)</a:t>
                      </a:r>
                      <a:endParaRPr lang="en-US" sz="1200" b="1" i="0" u="none" strike="noStrike" dirty="0">
                        <a:solidFill>
                          <a:schemeClr val="bg1"/>
                        </a:solidFill>
                        <a:effectLst/>
                        <a:latin typeface="Calibri" panose="020F0502020204030204" pitchFamily="34" charset="0"/>
                      </a:endParaRPr>
                    </a:p>
                  </a:txBody>
                  <a:tcPr marL="7876" marR="7876" marT="78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fontAlgn="ctr"/>
                      <a:r>
                        <a:rPr lang="en-US" sz="1200" b="1" i="0" u="none" strike="noStrike" dirty="0">
                          <a:solidFill>
                            <a:srgbClr val="000000"/>
                          </a:solidFill>
                          <a:effectLst/>
                          <a:latin typeface="Calibri" panose="020F0502020204030204" pitchFamily="34" charset="0"/>
                        </a:rPr>
                        <a:t>Detailed Zone</a:t>
                      </a:r>
                      <a:r>
                        <a:rPr lang="en-US" sz="1200" b="0" i="0" u="none" strike="noStrike" dirty="0">
                          <a:solidFill>
                            <a:srgbClr val="000000"/>
                          </a:solidFill>
                          <a:effectLst/>
                          <a:latin typeface="Calibri" panose="020F0502020204030204" pitchFamily="34" charset="0"/>
                        </a:rPr>
                        <a:t> %</a:t>
                      </a:r>
                    </a:p>
                  </a:txBody>
                  <a:tcPr marL="7876" marR="7876" marT="787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1200" b="1" i="0" u="none" strike="noStrike" dirty="0">
                          <a:solidFill>
                            <a:srgbClr val="000000"/>
                          </a:solidFill>
                          <a:effectLst/>
                          <a:latin typeface="Calibri" panose="020F0502020204030204" pitchFamily="34" charset="0"/>
                        </a:rPr>
                        <a:t>Approx. A Zone </a:t>
                      </a:r>
                      <a:r>
                        <a:rPr lang="en-US" sz="1200" b="0" i="0" u="none" strike="noStrike" dirty="0">
                          <a:solidFill>
                            <a:srgbClr val="000000"/>
                          </a:solidFill>
                          <a:effectLst/>
                          <a:latin typeface="Calibri" panose="020F0502020204030204" pitchFamily="34" charset="0"/>
                        </a:rPr>
                        <a:t>%</a:t>
                      </a:r>
                    </a:p>
                  </a:txBody>
                  <a:tcPr marL="7876" marR="7876" marT="78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1200" b="1" i="0" u="none" strike="noStrike" dirty="0">
                          <a:solidFill>
                            <a:srgbClr val="000000"/>
                          </a:solidFill>
                          <a:effectLst/>
                          <a:latin typeface="Calibri" panose="020F0502020204030204" pitchFamily="34" charset="0"/>
                        </a:rPr>
                        <a:t>Advisory Zone </a:t>
                      </a:r>
                      <a:r>
                        <a:rPr lang="en-US" sz="1200" b="0" i="0" u="none" strike="noStrike" dirty="0">
                          <a:solidFill>
                            <a:srgbClr val="000000"/>
                          </a:solidFill>
                          <a:effectLst/>
                          <a:latin typeface="Calibri" panose="020F0502020204030204" pitchFamily="34" charset="0"/>
                        </a:rPr>
                        <a:t>%</a:t>
                      </a:r>
                    </a:p>
                  </a:txBody>
                  <a:tcPr marL="7876" marR="7876" marT="787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3225527"/>
                  </a:ext>
                </a:extLst>
              </a:tr>
              <a:tr h="184075">
                <a:tc>
                  <a:txBody>
                    <a:bodyPr/>
                    <a:lstStyle/>
                    <a:p>
                      <a:pPr algn="l" fontAlgn="b"/>
                      <a:r>
                        <a:rPr lang="en-US" sz="1200" b="0" i="0" u="none" strike="noStrike">
                          <a:solidFill>
                            <a:srgbClr val="000000"/>
                          </a:solidFill>
                          <a:effectLst/>
                          <a:latin typeface="Calibri" panose="020F0502020204030204" pitchFamily="34" charset="0"/>
                        </a:rPr>
                        <a:t>BERKELEY COUNTY *</a:t>
                      </a:r>
                    </a:p>
                  </a:txBody>
                  <a:tcPr marL="7876" marR="7876" marT="787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BERKELEY COUNTY</a:t>
                      </a:r>
                    </a:p>
                  </a:txBody>
                  <a:tcPr marL="7876" marR="7876" marT="787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67.9</a:t>
                      </a:r>
                    </a:p>
                  </a:txBody>
                  <a:tcPr marL="7876" marR="7876" marT="787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90.2</a:t>
                      </a:r>
                    </a:p>
                  </a:txBody>
                  <a:tcPr marL="7876" marR="7876" marT="7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55.6</a:t>
                      </a:r>
                    </a:p>
                  </a:txBody>
                  <a:tcPr marL="7876" marR="7876" marT="787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213.7</a:t>
                      </a:r>
                    </a:p>
                  </a:txBody>
                  <a:tcPr marL="7876" marR="7876" marT="787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32%</a:t>
                      </a:r>
                    </a:p>
                  </a:txBody>
                  <a:tcPr marL="7876" marR="7876" marT="787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42%</a:t>
                      </a:r>
                    </a:p>
                  </a:txBody>
                  <a:tcPr marL="7876" marR="7876" marT="7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26%</a:t>
                      </a:r>
                    </a:p>
                  </a:txBody>
                  <a:tcPr marL="7876" marR="7876" marT="787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393086874"/>
                  </a:ext>
                </a:extLst>
              </a:tr>
              <a:tr h="184075">
                <a:tc>
                  <a:txBody>
                    <a:bodyPr/>
                    <a:lstStyle/>
                    <a:p>
                      <a:pPr algn="l" fontAlgn="b"/>
                      <a:r>
                        <a:rPr lang="en-US" sz="1200" b="0" i="0" u="none" strike="noStrike" dirty="0" smtClean="0">
                          <a:solidFill>
                            <a:srgbClr val="000000"/>
                          </a:solidFill>
                          <a:effectLst/>
                          <a:latin typeface="Calibri" panose="020F0502020204030204" pitchFamily="34" charset="0"/>
                        </a:rPr>
                        <a:t>MARTINSBURG</a:t>
                      </a:r>
                      <a:endParaRPr lang="en-US" sz="1200" b="0" i="0" u="none" strike="noStrike" dirty="0">
                        <a:solidFill>
                          <a:srgbClr val="000000"/>
                        </a:solidFill>
                        <a:effectLst/>
                        <a:latin typeface="Calibri" panose="020F0502020204030204" pitchFamily="34" charset="0"/>
                      </a:endParaRPr>
                    </a:p>
                  </a:txBody>
                  <a:tcPr marL="7876" marR="7876" marT="787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BERKELEY COUNTY</a:t>
                      </a:r>
                    </a:p>
                  </a:txBody>
                  <a:tcPr marL="7876" marR="7876" marT="787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4.1</a:t>
                      </a:r>
                    </a:p>
                  </a:txBody>
                  <a:tcPr marL="7876" marR="7876" marT="787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0.5</a:t>
                      </a:r>
                    </a:p>
                  </a:txBody>
                  <a:tcPr marL="7876" marR="7876" marT="7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0.5</a:t>
                      </a:r>
                    </a:p>
                  </a:txBody>
                  <a:tcPr marL="7876" marR="7876" marT="787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5.1</a:t>
                      </a:r>
                    </a:p>
                  </a:txBody>
                  <a:tcPr marL="7876" marR="7876" marT="787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81%</a:t>
                      </a:r>
                    </a:p>
                  </a:txBody>
                  <a:tcPr marL="7876" marR="7876" marT="787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10%</a:t>
                      </a:r>
                    </a:p>
                  </a:txBody>
                  <a:tcPr marL="7876" marR="7876" marT="7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9%</a:t>
                      </a:r>
                    </a:p>
                  </a:txBody>
                  <a:tcPr marL="7876" marR="7876" marT="787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24908502"/>
                  </a:ext>
                </a:extLst>
              </a:tr>
              <a:tr h="184075">
                <a:tc>
                  <a:txBody>
                    <a:bodyPr/>
                    <a:lstStyle/>
                    <a:p>
                      <a:pPr algn="l" fontAlgn="b"/>
                      <a:r>
                        <a:rPr lang="en-US" sz="1200" b="1" i="0" u="none" strike="noStrike" dirty="0">
                          <a:solidFill>
                            <a:srgbClr val="000000"/>
                          </a:solidFill>
                          <a:effectLst/>
                          <a:latin typeface="Calibri" panose="020F0502020204030204" pitchFamily="34" charset="0"/>
                        </a:rPr>
                        <a:t> </a:t>
                      </a:r>
                    </a:p>
                  </a:txBody>
                  <a:tcPr marL="7876" marR="7876" marT="787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1" i="0" u="none" strike="noStrike" dirty="0">
                          <a:solidFill>
                            <a:srgbClr val="000000"/>
                          </a:solidFill>
                          <a:effectLst/>
                          <a:latin typeface="Calibri" panose="020F0502020204030204" pitchFamily="34" charset="0"/>
                        </a:rPr>
                        <a:t>BERKELEY COUNTY</a:t>
                      </a:r>
                    </a:p>
                  </a:txBody>
                  <a:tcPr marL="7876" marR="7876" marT="787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1" i="0" u="none" strike="noStrike" dirty="0">
                          <a:solidFill>
                            <a:srgbClr val="000000"/>
                          </a:solidFill>
                          <a:effectLst/>
                          <a:latin typeface="Calibri" panose="020F0502020204030204" pitchFamily="34" charset="0"/>
                        </a:rPr>
                        <a:t>72.1</a:t>
                      </a:r>
                    </a:p>
                  </a:txBody>
                  <a:tcPr marL="7876" marR="7876" marT="787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1" i="0" u="none" strike="noStrike" dirty="0">
                          <a:solidFill>
                            <a:srgbClr val="000000"/>
                          </a:solidFill>
                          <a:effectLst/>
                          <a:latin typeface="Calibri" panose="020F0502020204030204" pitchFamily="34" charset="0"/>
                        </a:rPr>
                        <a:t>90.7</a:t>
                      </a:r>
                    </a:p>
                  </a:txBody>
                  <a:tcPr marL="7876" marR="7876" marT="7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1" i="0" u="none" strike="noStrike" dirty="0">
                          <a:solidFill>
                            <a:srgbClr val="000000"/>
                          </a:solidFill>
                          <a:effectLst/>
                          <a:latin typeface="Calibri" panose="020F0502020204030204" pitchFamily="34" charset="0"/>
                        </a:rPr>
                        <a:t>56.0</a:t>
                      </a:r>
                    </a:p>
                  </a:txBody>
                  <a:tcPr marL="7876" marR="7876" marT="787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1" i="0" u="none" strike="noStrike" dirty="0">
                          <a:solidFill>
                            <a:srgbClr val="000000"/>
                          </a:solidFill>
                          <a:effectLst/>
                          <a:latin typeface="Calibri" panose="020F0502020204030204" pitchFamily="34" charset="0"/>
                        </a:rPr>
                        <a:t>218.8</a:t>
                      </a:r>
                    </a:p>
                  </a:txBody>
                  <a:tcPr marL="7876" marR="7876" marT="787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1" i="0" u="none" strike="noStrike" dirty="0">
                          <a:solidFill>
                            <a:srgbClr val="000000"/>
                          </a:solidFill>
                          <a:effectLst/>
                          <a:latin typeface="Calibri" panose="020F0502020204030204" pitchFamily="34" charset="0"/>
                        </a:rPr>
                        <a:t>33%</a:t>
                      </a:r>
                    </a:p>
                  </a:txBody>
                  <a:tcPr marL="7876" marR="7876" marT="787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1" i="0" u="none" strike="noStrike" dirty="0">
                          <a:solidFill>
                            <a:srgbClr val="000000"/>
                          </a:solidFill>
                          <a:effectLst/>
                          <a:latin typeface="Calibri" panose="020F0502020204030204" pitchFamily="34" charset="0"/>
                        </a:rPr>
                        <a:t>41%</a:t>
                      </a:r>
                    </a:p>
                  </a:txBody>
                  <a:tcPr marL="7876" marR="7876" marT="7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1" i="0" u="none" strike="noStrike" dirty="0">
                          <a:solidFill>
                            <a:srgbClr val="000000"/>
                          </a:solidFill>
                          <a:effectLst/>
                          <a:latin typeface="Calibri" panose="020F0502020204030204" pitchFamily="34" charset="0"/>
                        </a:rPr>
                        <a:t>26%</a:t>
                      </a:r>
                    </a:p>
                  </a:txBody>
                  <a:tcPr marL="7876" marR="7876" marT="787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240798351"/>
                  </a:ext>
                </a:extLst>
              </a:tr>
              <a:tr h="184075">
                <a:tc>
                  <a:txBody>
                    <a:bodyPr/>
                    <a:lstStyle/>
                    <a:p>
                      <a:pPr algn="l" fontAlgn="b"/>
                      <a:r>
                        <a:rPr lang="en-US" sz="1200" b="0" i="0" u="none" strike="noStrike" dirty="0" smtClean="0">
                          <a:solidFill>
                            <a:srgbClr val="000000"/>
                          </a:solidFill>
                          <a:effectLst/>
                          <a:latin typeface="Calibri" panose="020F0502020204030204" pitchFamily="34" charset="0"/>
                        </a:rPr>
                        <a:t>BATH</a:t>
                      </a:r>
                      <a:endParaRPr lang="en-US" sz="1200" b="0" i="0" u="none" strike="noStrike" dirty="0">
                        <a:solidFill>
                          <a:srgbClr val="000000"/>
                        </a:solidFill>
                        <a:effectLst/>
                        <a:latin typeface="Calibri" panose="020F0502020204030204" pitchFamily="34" charset="0"/>
                      </a:endParaRPr>
                    </a:p>
                  </a:txBody>
                  <a:tcPr marL="7876" marR="7876" marT="787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MORGAN COUNTY</a:t>
                      </a:r>
                    </a:p>
                  </a:txBody>
                  <a:tcPr marL="7876" marR="7876" marT="787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1.4</a:t>
                      </a:r>
                    </a:p>
                  </a:txBody>
                  <a:tcPr marL="7876" marR="7876" marT="787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0.0</a:t>
                      </a:r>
                    </a:p>
                  </a:txBody>
                  <a:tcPr marL="7876" marR="7876" marT="7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0.0</a:t>
                      </a:r>
                    </a:p>
                  </a:txBody>
                  <a:tcPr marL="7876" marR="7876" marT="787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1.4</a:t>
                      </a:r>
                    </a:p>
                  </a:txBody>
                  <a:tcPr marL="7876" marR="7876" marT="787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97%</a:t>
                      </a:r>
                    </a:p>
                  </a:txBody>
                  <a:tcPr marL="7876" marR="7876" marT="787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1%</a:t>
                      </a:r>
                    </a:p>
                  </a:txBody>
                  <a:tcPr marL="7876" marR="7876" marT="7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1%</a:t>
                      </a:r>
                    </a:p>
                  </a:txBody>
                  <a:tcPr marL="7876" marR="7876" marT="787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8908885"/>
                  </a:ext>
                </a:extLst>
              </a:tr>
              <a:tr h="184075">
                <a:tc>
                  <a:txBody>
                    <a:bodyPr/>
                    <a:lstStyle/>
                    <a:p>
                      <a:pPr algn="l" fontAlgn="b"/>
                      <a:r>
                        <a:rPr lang="en-US" sz="1200" b="0" i="0" u="none" strike="noStrike" dirty="0">
                          <a:solidFill>
                            <a:srgbClr val="000000"/>
                          </a:solidFill>
                          <a:effectLst/>
                          <a:latin typeface="Calibri" panose="020F0502020204030204" pitchFamily="34" charset="0"/>
                        </a:rPr>
                        <a:t>MORGAN COUNTY*</a:t>
                      </a:r>
                    </a:p>
                  </a:txBody>
                  <a:tcPr marL="7876" marR="7876" marT="787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MORGAN COUNTY</a:t>
                      </a:r>
                    </a:p>
                  </a:txBody>
                  <a:tcPr marL="7876" marR="7876" marT="787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36.3</a:t>
                      </a:r>
                    </a:p>
                  </a:txBody>
                  <a:tcPr marL="7876" marR="7876" marT="787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121.4</a:t>
                      </a:r>
                    </a:p>
                  </a:txBody>
                  <a:tcPr marL="7876" marR="7876" marT="7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14.8</a:t>
                      </a:r>
                    </a:p>
                  </a:txBody>
                  <a:tcPr marL="7876" marR="7876" marT="787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172.5</a:t>
                      </a:r>
                    </a:p>
                  </a:txBody>
                  <a:tcPr marL="7876" marR="7876" marT="787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21%</a:t>
                      </a:r>
                    </a:p>
                  </a:txBody>
                  <a:tcPr marL="7876" marR="7876" marT="787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70%</a:t>
                      </a:r>
                    </a:p>
                  </a:txBody>
                  <a:tcPr marL="7876" marR="7876" marT="7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9%</a:t>
                      </a:r>
                    </a:p>
                  </a:txBody>
                  <a:tcPr marL="7876" marR="7876" marT="787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624128539"/>
                  </a:ext>
                </a:extLst>
              </a:tr>
              <a:tr h="184075">
                <a:tc>
                  <a:txBody>
                    <a:bodyPr/>
                    <a:lstStyle/>
                    <a:p>
                      <a:pPr algn="l" fontAlgn="b"/>
                      <a:r>
                        <a:rPr lang="en-US" sz="1200" b="0" i="0" u="none" strike="noStrike" dirty="0" smtClean="0">
                          <a:solidFill>
                            <a:srgbClr val="000000"/>
                          </a:solidFill>
                          <a:effectLst/>
                          <a:latin typeface="Calibri" panose="020F0502020204030204" pitchFamily="34" charset="0"/>
                          <a:hlinkClick r:id="rId3"/>
                        </a:rPr>
                        <a:t>PAW </a:t>
                      </a:r>
                      <a:r>
                        <a:rPr lang="en-US" sz="1200" b="0" i="0" u="none" strike="noStrike" dirty="0" err="1" smtClean="0">
                          <a:solidFill>
                            <a:srgbClr val="000000"/>
                          </a:solidFill>
                          <a:effectLst/>
                          <a:latin typeface="Calibri" panose="020F0502020204030204" pitchFamily="34" charset="0"/>
                          <a:hlinkClick r:id="rId3"/>
                        </a:rPr>
                        <a:t>PAW</a:t>
                      </a:r>
                      <a:endParaRPr lang="en-US" sz="1200" b="0" i="0" u="none" strike="noStrike" dirty="0">
                        <a:solidFill>
                          <a:srgbClr val="000000"/>
                        </a:solidFill>
                        <a:effectLst/>
                        <a:latin typeface="Calibri" panose="020F0502020204030204" pitchFamily="34" charset="0"/>
                      </a:endParaRPr>
                    </a:p>
                  </a:txBody>
                  <a:tcPr marL="7876" marR="7876" marT="787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MORGAN COUNTY</a:t>
                      </a:r>
                    </a:p>
                  </a:txBody>
                  <a:tcPr marL="7876" marR="7876" marT="787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0.2</a:t>
                      </a:r>
                    </a:p>
                  </a:txBody>
                  <a:tcPr marL="7876" marR="7876" marT="787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0.7</a:t>
                      </a:r>
                    </a:p>
                  </a:txBody>
                  <a:tcPr marL="7876" marR="7876" marT="7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0.0</a:t>
                      </a:r>
                    </a:p>
                  </a:txBody>
                  <a:tcPr marL="7876" marR="7876" marT="787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0.9</a:t>
                      </a:r>
                    </a:p>
                  </a:txBody>
                  <a:tcPr marL="7876" marR="7876" marT="787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23%</a:t>
                      </a:r>
                    </a:p>
                  </a:txBody>
                  <a:tcPr marL="7876" marR="7876" marT="787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77%</a:t>
                      </a:r>
                    </a:p>
                  </a:txBody>
                  <a:tcPr marL="7876" marR="7876" marT="7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0%</a:t>
                      </a:r>
                    </a:p>
                  </a:txBody>
                  <a:tcPr marL="7876" marR="7876" marT="787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61435471"/>
                  </a:ext>
                </a:extLst>
              </a:tr>
              <a:tr h="193279">
                <a:tc>
                  <a:txBody>
                    <a:bodyPr/>
                    <a:lstStyle/>
                    <a:p>
                      <a:pPr algn="l" fontAlgn="b"/>
                      <a:r>
                        <a:rPr lang="en-US" sz="1200" b="1" i="0" u="none" strike="noStrike">
                          <a:solidFill>
                            <a:srgbClr val="000000"/>
                          </a:solidFill>
                          <a:effectLst/>
                          <a:latin typeface="Calibri" panose="020F0502020204030204" pitchFamily="34" charset="0"/>
                        </a:rPr>
                        <a:t> </a:t>
                      </a:r>
                    </a:p>
                  </a:txBody>
                  <a:tcPr marL="7876" marR="7876" marT="787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a:solidFill>
                            <a:srgbClr val="000000"/>
                          </a:solidFill>
                          <a:effectLst/>
                          <a:latin typeface="Calibri" panose="020F0502020204030204" pitchFamily="34" charset="0"/>
                        </a:rPr>
                        <a:t>MORGAN COUNTY</a:t>
                      </a:r>
                    </a:p>
                  </a:txBody>
                  <a:tcPr marL="7876" marR="7876" marT="787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a:solidFill>
                            <a:srgbClr val="000000"/>
                          </a:solidFill>
                          <a:effectLst/>
                          <a:latin typeface="Calibri" panose="020F0502020204030204" pitchFamily="34" charset="0"/>
                        </a:rPr>
                        <a:t>37.8</a:t>
                      </a:r>
                    </a:p>
                  </a:txBody>
                  <a:tcPr marL="7876" marR="7876" marT="787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a:solidFill>
                            <a:srgbClr val="000000"/>
                          </a:solidFill>
                          <a:effectLst/>
                          <a:latin typeface="Calibri" panose="020F0502020204030204" pitchFamily="34" charset="0"/>
                        </a:rPr>
                        <a:t>122.1</a:t>
                      </a:r>
                    </a:p>
                  </a:txBody>
                  <a:tcPr marL="7876" marR="7876" marT="7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a:solidFill>
                            <a:srgbClr val="000000"/>
                          </a:solidFill>
                          <a:effectLst/>
                          <a:latin typeface="Calibri" panose="020F0502020204030204" pitchFamily="34" charset="0"/>
                        </a:rPr>
                        <a:t>14.8</a:t>
                      </a:r>
                    </a:p>
                  </a:txBody>
                  <a:tcPr marL="7876" marR="7876" marT="787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a:solidFill>
                            <a:srgbClr val="000000"/>
                          </a:solidFill>
                          <a:effectLst/>
                          <a:latin typeface="Calibri" panose="020F0502020204030204" pitchFamily="34" charset="0"/>
                        </a:rPr>
                        <a:t>174.8</a:t>
                      </a:r>
                    </a:p>
                  </a:txBody>
                  <a:tcPr marL="7876" marR="7876" marT="787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a:solidFill>
                            <a:srgbClr val="000000"/>
                          </a:solidFill>
                          <a:effectLst/>
                          <a:latin typeface="Calibri" panose="020F0502020204030204" pitchFamily="34" charset="0"/>
                        </a:rPr>
                        <a:t>22%</a:t>
                      </a:r>
                    </a:p>
                  </a:txBody>
                  <a:tcPr marL="7876" marR="7876" marT="787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a:solidFill>
                            <a:srgbClr val="000000"/>
                          </a:solidFill>
                          <a:effectLst/>
                          <a:latin typeface="Calibri" panose="020F0502020204030204" pitchFamily="34" charset="0"/>
                        </a:rPr>
                        <a:t>70%</a:t>
                      </a:r>
                    </a:p>
                  </a:txBody>
                  <a:tcPr marL="7876" marR="7876" marT="7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dirty="0">
                          <a:solidFill>
                            <a:srgbClr val="000000"/>
                          </a:solidFill>
                          <a:effectLst/>
                          <a:latin typeface="Calibri" panose="020F0502020204030204" pitchFamily="34" charset="0"/>
                        </a:rPr>
                        <a:t>8%</a:t>
                      </a:r>
                    </a:p>
                  </a:txBody>
                  <a:tcPr marL="7876" marR="7876" marT="787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3260912298"/>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413118284"/>
              </p:ext>
            </p:extLst>
          </p:nvPr>
        </p:nvGraphicFramePr>
        <p:xfrm>
          <a:off x="341586" y="1357593"/>
          <a:ext cx="8382000" cy="2490158"/>
        </p:xfrm>
        <a:graphic>
          <a:graphicData uri="http://schemas.openxmlformats.org/drawingml/2006/table">
            <a:tbl>
              <a:tblPr/>
              <a:tblGrid>
                <a:gridCol w="2273084">
                  <a:extLst>
                    <a:ext uri="{9D8B030D-6E8A-4147-A177-3AD203B41FA5}">
                      <a16:colId xmlns:a16="http://schemas.microsoft.com/office/drawing/2014/main" val="1983558372"/>
                    </a:ext>
                  </a:extLst>
                </a:gridCol>
                <a:gridCol w="1526214">
                  <a:extLst>
                    <a:ext uri="{9D8B030D-6E8A-4147-A177-3AD203B41FA5}">
                      <a16:colId xmlns:a16="http://schemas.microsoft.com/office/drawing/2014/main" val="1790100375"/>
                    </a:ext>
                  </a:extLst>
                </a:gridCol>
                <a:gridCol w="1006653">
                  <a:extLst>
                    <a:ext uri="{9D8B030D-6E8A-4147-A177-3AD203B41FA5}">
                      <a16:colId xmlns:a16="http://schemas.microsoft.com/office/drawing/2014/main" val="1422997837"/>
                    </a:ext>
                  </a:extLst>
                </a:gridCol>
                <a:gridCol w="913293">
                  <a:extLst>
                    <a:ext uri="{9D8B030D-6E8A-4147-A177-3AD203B41FA5}">
                      <a16:colId xmlns:a16="http://schemas.microsoft.com/office/drawing/2014/main" val="1089508381"/>
                    </a:ext>
                  </a:extLst>
                </a:gridCol>
                <a:gridCol w="1574923">
                  <a:extLst>
                    <a:ext uri="{9D8B030D-6E8A-4147-A177-3AD203B41FA5}">
                      <a16:colId xmlns:a16="http://schemas.microsoft.com/office/drawing/2014/main" val="3770889101"/>
                    </a:ext>
                  </a:extLst>
                </a:gridCol>
                <a:gridCol w="1087833">
                  <a:extLst>
                    <a:ext uri="{9D8B030D-6E8A-4147-A177-3AD203B41FA5}">
                      <a16:colId xmlns:a16="http://schemas.microsoft.com/office/drawing/2014/main" val="2283764621"/>
                    </a:ext>
                  </a:extLst>
                </a:gridCol>
              </a:tblGrid>
              <a:tr h="681414">
                <a:tc>
                  <a:txBody>
                    <a:bodyPr/>
                    <a:lstStyle/>
                    <a:p>
                      <a:pPr algn="ctr" fontAlgn="ctr"/>
                      <a:r>
                        <a:rPr lang="en-US" sz="1200" b="0" i="0" u="none" strike="noStrike" dirty="0">
                          <a:solidFill>
                            <a:srgbClr val="000000"/>
                          </a:solidFill>
                          <a:effectLst/>
                          <a:latin typeface="Calibri" panose="020F0502020204030204" pitchFamily="34" charset="0"/>
                        </a:rPr>
                        <a:t>Community Name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200" b="0" i="0" u="none" strike="noStrike" dirty="0">
                          <a:solidFill>
                            <a:srgbClr val="000000"/>
                          </a:solidFill>
                          <a:effectLst/>
                          <a:latin typeface="Calibri" panose="020F0502020204030204" pitchFamily="34" charset="0"/>
                        </a:rPr>
                        <a:t>County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200" b="0" i="0" u="none" strike="noStrike" dirty="0">
                          <a:solidFill>
                            <a:srgbClr val="000000"/>
                          </a:solidFill>
                          <a:effectLst/>
                          <a:latin typeface="Calibri" panose="020F0502020204030204" pitchFamily="34" charset="0"/>
                        </a:rPr>
                        <a:t> Total Community Area </a:t>
                      </a:r>
                      <a:r>
                        <a:rPr lang="en-US" sz="1200" b="0" i="0" u="none" strike="noStrike" dirty="0" smtClean="0">
                          <a:solidFill>
                            <a:srgbClr val="000000"/>
                          </a:solidFill>
                          <a:effectLst/>
                          <a:latin typeface="Calibri" panose="020F0502020204030204" pitchFamily="34" charset="0"/>
                        </a:rPr>
                        <a:t>(</a:t>
                      </a:r>
                      <a:r>
                        <a:rPr lang="en-US" sz="1200" b="0" i="0" u="none" strike="noStrike" dirty="0">
                          <a:solidFill>
                            <a:srgbClr val="000000"/>
                          </a:solidFill>
                          <a:effectLst/>
                          <a:latin typeface="Calibri" panose="020F0502020204030204" pitchFamily="34" charset="0"/>
                        </a:rPr>
                        <a:t>acres)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200" b="0" i="0" u="none" strike="noStrike">
                          <a:solidFill>
                            <a:srgbClr val="000000"/>
                          </a:solidFill>
                          <a:effectLst/>
                          <a:latin typeface="Calibri" panose="020F0502020204030204" pitchFamily="34" charset="0"/>
                        </a:rPr>
                        <a:t> Total SFHA Area (acres)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200" b="1" i="0" u="none" strike="noStrike" dirty="0">
                          <a:solidFill>
                            <a:srgbClr val="000000"/>
                          </a:solidFill>
                          <a:effectLst/>
                          <a:latin typeface="Calibri" panose="020F0502020204030204" pitchFamily="34" charset="0"/>
                        </a:rPr>
                        <a:t> </a:t>
                      </a:r>
                      <a:r>
                        <a:rPr lang="en-US" sz="1200" b="1" i="0" u="none" strike="noStrike" dirty="0" smtClean="0">
                          <a:solidFill>
                            <a:srgbClr val="000000"/>
                          </a:solidFill>
                          <a:effectLst/>
                          <a:latin typeface="Calibri" panose="020F0502020204030204" pitchFamily="34" charset="0"/>
                        </a:rPr>
                        <a:t>Modified </a:t>
                      </a:r>
                      <a:br>
                        <a:rPr lang="en-US" sz="1200" b="1" i="0" u="none" strike="noStrike" dirty="0" smtClean="0">
                          <a:solidFill>
                            <a:srgbClr val="000000"/>
                          </a:solidFill>
                          <a:effectLst/>
                          <a:latin typeface="Calibri" panose="020F0502020204030204" pitchFamily="34" charset="0"/>
                        </a:rPr>
                      </a:br>
                      <a:r>
                        <a:rPr lang="en-US" sz="1200" b="1" i="0" u="none" strike="noStrike" dirty="0" smtClean="0">
                          <a:solidFill>
                            <a:srgbClr val="000000"/>
                          </a:solidFill>
                          <a:effectLst/>
                          <a:latin typeface="Calibri" panose="020F0502020204030204" pitchFamily="34" charset="0"/>
                        </a:rPr>
                        <a:t>Total </a:t>
                      </a:r>
                      <a:r>
                        <a:rPr lang="en-US" sz="1200" b="1" i="0" u="none" strike="noStrike" dirty="0">
                          <a:solidFill>
                            <a:srgbClr val="000000"/>
                          </a:solidFill>
                          <a:effectLst/>
                          <a:latin typeface="Calibri" panose="020F0502020204030204" pitchFamily="34" charset="0"/>
                        </a:rPr>
                        <a:t>SFHA </a:t>
                      </a:r>
                      <a:r>
                        <a:rPr lang="en-US" sz="1200" b="1" i="0" u="none" strike="noStrike" dirty="0" smtClean="0">
                          <a:solidFill>
                            <a:srgbClr val="000000"/>
                          </a:solidFill>
                          <a:effectLst/>
                          <a:latin typeface="Calibri" panose="020F0502020204030204" pitchFamily="34" charset="0"/>
                        </a:rPr>
                        <a:t>Area</a:t>
                      </a:r>
                      <a:br>
                        <a:rPr lang="en-US" sz="1200" b="1" i="0" u="none" strike="noStrike" dirty="0" smtClean="0">
                          <a:solidFill>
                            <a:srgbClr val="000000"/>
                          </a:solidFill>
                          <a:effectLst/>
                          <a:latin typeface="Calibri" panose="020F0502020204030204" pitchFamily="34" charset="0"/>
                        </a:rPr>
                      </a:br>
                      <a:r>
                        <a:rPr lang="en-US" sz="1200" b="1" i="0" u="none" strike="noStrike" dirty="0" smtClean="0">
                          <a:solidFill>
                            <a:srgbClr val="000000"/>
                          </a:solidFill>
                          <a:effectLst/>
                          <a:latin typeface="Calibri" panose="020F0502020204030204" pitchFamily="34" charset="0"/>
                        </a:rPr>
                        <a:t> </a:t>
                      </a:r>
                      <a:r>
                        <a:rPr lang="en-US" sz="1200" b="1" i="0" u="none" strike="noStrike" dirty="0">
                          <a:solidFill>
                            <a:srgbClr val="000000"/>
                          </a:solidFill>
                          <a:effectLst/>
                          <a:latin typeface="Calibri" panose="020F0502020204030204" pitchFamily="34" charset="0"/>
                        </a:rPr>
                        <a:t>(</a:t>
                      </a:r>
                      <a:r>
                        <a:rPr lang="en-US" sz="1200" b="1" i="0" u="none" strike="noStrike" dirty="0" smtClean="0">
                          <a:solidFill>
                            <a:srgbClr val="000000"/>
                          </a:solidFill>
                          <a:effectLst/>
                          <a:latin typeface="Calibri" panose="020F0502020204030204" pitchFamily="34" charset="0"/>
                        </a:rPr>
                        <a:t>acres)</a:t>
                      </a:r>
                      <a:r>
                        <a:rPr lang="en-US" sz="1200" b="1" i="0" u="none" strike="noStrike" baseline="30000" dirty="0" smtClean="0">
                          <a:solidFill>
                            <a:srgbClr val="000000"/>
                          </a:solidFill>
                          <a:effectLst/>
                          <a:latin typeface="Calibri" panose="020F0502020204030204" pitchFamily="34" charset="0"/>
                        </a:rPr>
                        <a:t>1</a:t>
                      </a:r>
                      <a:r>
                        <a:rPr lang="en-US" sz="1200" b="1" i="0" u="none" strike="noStrike" dirty="0" smtClean="0">
                          <a:solidFill>
                            <a:srgbClr val="000000"/>
                          </a:solidFill>
                          <a:effectLst/>
                          <a:latin typeface="Calibri" panose="020F0502020204030204" pitchFamily="34" charset="0"/>
                        </a:rPr>
                        <a:t>  </a:t>
                      </a:r>
                      <a:endParaRPr lang="en-US" sz="1200" b="1"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200" b="0" i="0" u="none" strike="noStrike">
                          <a:solidFill>
                            <a:srgbClr val="000000"/>
                          </a:solidFill>
                          <a:effectLst/>
                          <a:latin typeface="Calibri" panose="020F0502020204030204" pitchFamily="34" charset="0"/>
                        </a:rPr>
                        <a:t>Ratio of aSFHA to Community Area</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383336358"/>
                  </a:ext>
                </a:extLst>
              </a:tr>
              <a:tr h="249482">
                <a:tc>
                  <a:txBody>
                    <a:bodyPr/>
                    <a:lstStyle/>
                    <a:p>
                      <a:pPr algn="l" fontAlgn="b"/>
                      <a:r>
                        <a:rPr lang="en-US" sz="1200" b="0" i="0" u="none" strike="noStrike" dirty="0">
                          <a:solidFill>
                            <a:srgbClr val="000000"/>
                          </a:solidFill>
                          <a:effectLst/>
                          <a:latin typeface="Calibri" panose="020F0502020204030204" pitchFamily="34" charset="0"/>
                        </a:rPr>
                        <a:t>BERKELEY COUNTY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dirty="0">
                          <a:solidFill>
                            <a:srgbClr val="000000"/>
                          </a:solidFill>
                          <a:effectLst/>
                          <a:latin typeface="Calibri" panose="020F0502020204030204" pitchFamily="34" charset="0"/>
                        </a:rPr>
                        <a:t>BERKELEY COUNTY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dirty="0">
                          <a:solidFill>
                            <a:srgbClr val="000000"/>
                          </a:solidFill>
                          <a:effectLst/>
                          <a:latin typeface="Calibri" panose="020F0502020204030204" pitchFamily="34" charset="0"/>
                        </a:rPr>
                        <a:t>201,588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dirty="0">
                          <a:solidFill>
                            <a:srgbClr val="000000"/>
                          </a:solidFill>
                          <a:effectLst/>
                          <a:latin typeface="Calibri" panose="020F0502020204030204" pitchFamily="34" charset="0"/>
                        </a:rPr>
                        <a:t>8,837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1" i="0" u="none" strike="noStrike" dirty="0">
                          <a:solidFill>
                            <a:srgbClr val="000000"/>
                          </a:solidFill>
                          <a:effectLst/>
                          <a:latin typeface="Calibri" panose="020F0502020204030204" pitchFamily="34" charset="0"/>
                        </a:rPr>
                        <a:t>8,820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dirty="0">
                          <a:solidFill>
                            <a:srgbClr val="000000"/>
                          </a:solidFill>
                          <a:effectLst/>
                          <a:latin typeface="Calibri" panose="020F0502020204030204" pitchFamily="34" charset="0"/>
                        </a:rPr>
                        <a:t>4.4%</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77685443"/>
                  </a:ext>
                </a:extLst>
              </a:tr>
              <a:tr h="261956">
                <a:tc>
                  <a:txBody>
                    <a:bodyPr/>
                    <a:lstStyle/>
                    <a:p>
                      <a:pPr algn="l" fontAlgn="b"/>
                      <a:r>
                        <a:rPr lang="en-US" sz="1200" b="0" i="0" u="none" strike="noStrike" dirty="0" smtClean="0">
                          <a:solidFill>
                            <a:srgbClr val="000000"/>
                          </a:solidFill>
                          <a:effectLst/>
                          <a:latin typeface="Calibri" panose="020F0502020204030204" pitchFamily="34" charset="0"/>
                        </a:rPr>
                        <a:t>MARTINSBURG</a:t>
                      </a:r>
                      <a:endParaRPr lang="en-US" sz="12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200" b="0" i="0" u="none" strike="noStrike" dirty="0">
                          <a:solidFill>
                            <a:srgbClr val="000000"/>
                          </a:solidFill>
                          <a:effectLst/>
                          <a:latin typeface="Calibri" panose="020F0502020204030204" pitchFamily="34" charset="0"/>
                        </a:rPr>
                        <a:t>BERKELEY COUNTY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200" b="0" i="0" u="none" strike="noStrike">
                          <a:solidFill>
                            <a:srgbClr val="000000"/>
                          </a:solidFill>
                          <a:effectLst/>
                          <a:latin typeface="Calibri" panose="020F0502020204030204" pitchFamily="34" charset="0"/>
                        </a:rPr>
                        <a:t>4,259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200" b="0" i="0" u="none" strike="noStrike" dirty="0">
                          <a:solidFill>
                            <a:srgbClr val="000000"/>
                          </a:solidFill>
                          <a:effectLst/>
                          <a:latin typeface="Calibri" panose="020F0502020204030204" pitchFamily="34" charset="0"/>
                        </a:rPr>
                        <a:t>139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200" b="0" i="0" u="none" strike="noStrike" dirty="0">
                          <a:solidFill>
                            <a:srgbClr val="000000"/>
                          </a:solidFill>
                          <a:effectLst/>
                          <a:latin typeface="Calibri" panose="020F0502020204030204" pitchFamily="34" charset="0"/>
                        </a:rPr>
                        <a:t>128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200" b="0" i="0" u="none" strike="noStrike" dirty="0">
                          <a:solidFill>
                            <a:srgbClr val="000000"/>
                          </a:solidFill>
                          <a:effectLst/>
                          <a:latin typeface="Calibri" panose="020F0502020204030204" pitchFamily="34" charset="0"/>
                        </a:rPr>
                        <a:t>3.0%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7613273"/>
                  </a:ext>
                </a:extLst>
              </a:tr>
              <a:tr h="261956">
                <a:tc>
                  <a:txBody>
                    <a:bodyPr/>
                    <a:lstStyle/>
                    <a:p>
                      <a:pPr algn="l" fontAlgn="b"/>
                      <a:r>
                        <a:rPr lang="en-US" sz="1200" b="0" i="0" u="none" strike="noStrike" dirty="0">
                          <a:solidFill>
                            <a:srgbClr val="000000"/>
                          </a:solidFill>
                          <a:effectLst/>
                          <a:latin typeface="Calibri" panose="020F0502020204030204" pitchFamily="34" charset="0"/>
                        </a:rPr>
                        <a:t>HEDGESVILLE, TOWN OF</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200" b="0" i="0" u="none" strike="noStrike" dirty="0">
                          <a:solidFill>
                            <a:srgbClr val="000000"/>
                          </a:solidFill>
                          <a:effectLst/>
                          <a:latin typeface="Calibri" panose="020F0502020204030204" pitchFamily="34" charset="0"/>
                        </a:rPr>
                        <a:t>BERKELEY COUNTY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200" b="0" i="0" u="none" strike="noStrike" dirty="0">
                          <a:solidFill>
                            <a:srgbClr val="000000"/>
                          </a:solidFill>
                          <a:effectLst/>
                          <a:latin typeface="Calibri" panose="020F0502020204030204" pitchFamily="34" charset="0"/>
                        </a:rPr>
                        <a:t>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200" b="0"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200" b="0"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200" b="0" i="0" u="none" strike="noStrike" dirty="0">
                          <a:solidFill>
                            <a:srgbClr val="000000"/>
                          </a:solidFill>
                          <a:effectLst/>
                          <a:latin typeface="Calibri" panose="020F0502020204030204" pitchFamily="34" charset="0"/>
                        </a:rPr>
                        <a:t>0.0%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91203031"/>
                  </a:ext>
                </a:extLst>
              </a:tr>
              <a:tr h="261956">
                <a:tc>
                  <a:txBody>
                    <a:bodyPr/>
                    <a:lstStyle/>
                    <a:p>
                      <a:pPr algn="l" fontAlgn="b"/>
                      <a:r>
                        <a:rPr lang="en-US" sz="1200" b="0" i="0" u="none" strike="noStrike" dirty="0">
                          <a:solidFill>
                            <a:srgbClr val="000000"/>
                          </a:solidFill>
                          <a:effectLst/>
                          <a:latin typeface="Calibri" panose="020F0502020204030204" pitchFamily="34" charset="0"/>
                        </a:rPr>
                        <a:t>MORGAN COUNTY*</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200" b="0" i="0" u="none" strike="noStrike" dirty="0">
                          <a:solidFill>
                            <a:srgbClr val="000000"/>
                          </a:solidFill>
                          <a:effectLst/>
                          <a:latin typeface="Calibri" panose="020F0502020204030204" pitchFamily="34" charset="0"/>
                        </a:rPr>
                        <a:t>MORGAN COUNTY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200" b="0" i="0" u="none" strike="noStrike" dirty="0">
                          <a:solidFill>
                            <a:srgbClr val="000000"/>
                          </a:solidFill>
                          <a:effectLst/>
                          <a:latin typeface="Calibri" panose="020F0502020204030204" pitchFamily="34" charset="0"/>
                        </a:rPr>
                        <a:t>146,585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200" b="0" i="0" u="none" strike="noStrike">
                          <a:solidFill>
                            <a:srgbClr val="000000"/>
                          </a:solidFill>
                          <a:effectLst/>
                          <a:latin typeface="Calibri" panose="020F0502020204030204" pitchFamily="34" charset="0"/>
                        </a:rPr>
                        <a:t>7,231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200" b="1" i="0" u="none" strike="noStrike">
                          <a:solidFill>
                            <a:srgbClr val="000000"/>
                          </a:solidFill>
                          <a:effectLst/>
                          <a:latin typeface="Calibri" panose="020F0502020204030204" pitchFamily="34" charset="0"/>
                        </a:rPr>
                        <a:t>7,210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200" b="0" i="0" u="none" strike="noStrike">
                          <a:solidFill>
                            <a:srgbClr val="000000"/>
                          </a:solidFill>
                          <a:effectLst/>
                          <a:latin typeface="Calibri" panose="020F0502020204030204" pitchFamily="34" charset="0"/>
                        </a:rPr>
                        <a:t>4.9%</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151544964"/>
                  </a:ext>
                </a:extLst>
              </a:tr>
              <a:tr h="261956">
                <a:tc>
                  <a:txBody>
                    <a:bodyPr/>
                    <a:lstStyle/>
                    <a:p>
                      <a:pPr algn="l" fontAlgn="b"/>
                      <a:r>
                        <a:rPr lang="en-US" sz="1200" b="0" i="0" u="none" strike="noStrike" dirty="0" smtClean="0">
                          <a:solidFill>
                            <a:srgbClr val="000000"/>
                          </a:solidFill>
                          <a:effectLst/>
                          <a:latin typeface="Calibri" panose="020F0502020204030204" pitchFamily="34" charset="0"/>
                        </a:rPr>
                        <a:t>BATH</a:t>
                      </a:r>
                      <a:endParaRPr lang="en-US" sz="12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200" b="0" i="0" u="none" strike="noStrike" dirty="0">
                          <a:solidFill>
                            <a:srgbClr val="000000"/>
                          </a:solidFill>
                          <a:effectLst/>
                          <a:latin typeface="Calibri" panose="020F0502020204030204" pitchFamily="34" charset="0"/>
                        </a:rPr>
                        <a:t>MORGAN COUNTY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200" b="0" i="0" u="none" strike="noStrike" dirty="0">
                          <a:solidFill>
                            <a:srgbClr val="000000"/>
                          </a:solidFill>
                          <a:effectLst/>
                          <a:latin typeface="Calibri" panose="020F0502020204030204" pitchFamily="34" charset="0"/>
                        </a:rPr>
                        <a:t>215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200" b="0" i="0" u="none" strike="noStrike">
                          <a:solidFill>
                            <a:srgbClr val="000000"/>
                          </a:solidFill>
                          <a:effectLst/>
                          <a:latin typeface="Calibri" panose="020F0502020204030204" pitchFamily="34" charset="0"/>
                        </a:rPr>
                        <a:t>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200" b="0" i="0" u="none" strike="noStrike">
                          <a:solidFill>
                            <a:srgbClr val="000000"/>
                          </a:solidFill>
                          <a:effectLst/>
                          <a:latin typeface="Calibri" panose="020F0502020204030204" pitchFamily="34" charset="0"/>
                        </a:rPr>
                        <a:t>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200" b="1" i="0" u="none" strike="noStrike">
                          <a:solidFill>
                            <a:srgbClr val="000000"/>
                          </a:solidFill>
                          <a:effectLst/>
                          <a:latin typeface="Calibri" panose="020F0502020204030204" pitchFamily="34" charset="0"/>
                        </a:rPr>
                        <a:t>9.3%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950573693"/>
                  </a:ext>
                </a:extLst>
              </a:tr>
              <a:tr h="261956">
                <a:tc>
                  <a:txBody>
                    <a:bodyPr/>
                    <a:lstStyle/>
                    <a:p>
                      <a:pPr algn="l" fontAlgn="b"/>
                      <a:r>
                        <a:rPr lang="en-US" sz="1200" b="0" i="0" u="none" strike="noStrike" dirty="0" smtClean="0">
                          <a:solidFill>
                            <a:srgbClr val="000000"/>
                          </a:solidFill>
                          <a:effectLst/>
                          <a:latin typeface="Calibri" panose="020F0502020204030204" pitchFamily="34" charset="0"/>
                          <a:hlinkClick r:id="rId3"/>
                        </a:rPr>
                        <a:t>PAW </a:t>
                      </a:r>
                      <a:r>
                        <a:rPr lang="en-US" sz="1200" b="0" i="0" u="none" strike="noStrike" dirty="0" err="1" smtClean="0">
                          <a:solidFill>
                            <a:srgbClr val="000000"/>
                          </a:solidFill>
                          <a:effectLst/>
                          <a:latin typeface="Calibri" panose="020F0502020204030204" pitchFamily="34" charset="0"/>
                          <a:hlinkClick r:id="rId3"/>
                        </a:rPr>
                        <a:t>PAW</a:t>
                      </a:r>
                      <a:r>
                        <a:rPr lang="en-US" sz="1200" b="0" i="0" u="none" strike="noStrike" dirty="0" smtClean="0">
                          <a:solidFill>
                            <a:srgbClr val="000000"/>
                          </a:solidFill>
                          <a:effectLst/>
                          <a:latin typeface="Calibri" panose="020F0502020204030204" pitchFamily="34" charset="0"/>
                          <a:hlinkClick r:id="rId3"/>
                        </a:rPr>
                        <a:t> </a:t>
                      </a:r>
                      <a:endParaRPr lang="en-US" sz="12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200" b="0" i="0" u="none" strike="noStrike" dirty="0">
                          <a:solidFill>
                            <a:srgbClr val="000000"/>
                          </a:solidFill>
                          <a:effectLst/>
                          <a:latin typeface="Calibri" panose="020F0502020204030204" pitchFamily="34" charset="0"/>
                        </a:rPr>
                        <a:t>MORGAN COUNTY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200" b="0" i="0" u="none" strike="noStrike" dirty="0">
                          <a:solidFill>
                            <a:srgbClr val="000000"/>
                          </a:solidFill>
                          <a:effectLst/>
                          <a:latin typeface="Calibri" panose="020F0502020204030204" pitchFamily="34" charset="0"/>
                        </a:rPr>
                        <a:t>340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200" b="0" i="0" u="none" strike="noStrike" dirty="0">
                          <a:solidFill>
                            <a:srgbClr val="000000"/>
                          </a:solidFill>
                          <a:effectLst/>
                          <a:latin typeface="Calibri" panose="020F0502020204030204" pitchFamily="34" charset="0"/>
                        </a:rPr>
                        <a:t>119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200" b="0" i="0" u="none" strike="noStrike" dirty="0">
                          <a:solidFill>
                            <a:srgbClr val="000000"/>
                          </a:solidFill>
                          <a:effectLst/>
                          <a:latin typeface="Calibri" panose="020F0502020204030204" pitchFamily="34" charset="0"/>
                        </a:rPr>
                        <a:t>119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200" b="1" i="0" u="none" strike="noStrike" dirty="0">
                          <a:solidFill>
                            <a:srgbClr val="000000"/>
                          </a:solidFill>
                          <a:effectLst/>
                          <a:latin typeface="Calibri" panose="020F0502020204030204" pitchFamily="34" charset="0"/>
                        </a:rPr>
                        <a:t>35.0%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360895915"/>
                  </a:ext>
                </a:extLst>
              </a:tr>
              <a:tr h="249482">
                <a:tc gridSpan="6">
                  <a:txBody>
                    <a:bodyPr/>
                    <a:lstStyle/>
                    <a:p>
                      <a:pPr algn="l" fontAlgn="b"/>
                      <a:r>
                        <a:rPr lang="en-US" sz="900" b="0" i="0" u="none" strike="noStrike" baseline="30000" dirty="0">
                          <a:solidFill>
                            <a:srgbClr val="000000"/>
                          </a:solidFill>
                          <a:effectLst/>
                          <a:latin typeface="Calibri" panose="020F0502020204030204" pitchFamily="34" charset="0"/>
                        </a:rPr>
                        <a:t>1  </a:t>
                      </a:r>
                      <a:r>
                        <a:rPr lang="en-US" sz="900" b="0" i="0" u="none" strike="noStrike" dirty="0">
                          <a:solidFill>
                            <a:srgbClr val="000000"/>
                          </a:solidFill>
                          <a:effectLst/>
                          <a:latin typeface="Calibri" panose="020F0502020204030204" pitchFamily="34" charset="0"/>
                        </a:rPr>
                        <a:t>Areas excluded from Total </a:t>
                      </a:r>
                      <a:r>
                        <a:rPr lang="en-US" sz="900" b="0" i="0" u="none" strike="noStrike" dirty="0" err="1">
                          <a:solidFill>
                            <a:srgbClr val="000000"/>
                          </a:solidFill>
                          <a:effectLst/>
                          <a:latin typeface="Calibri" panose="020F0502020204030204" pitchFamily="34" charset="0"/>
                        </a:rPr>
                        <a:t>aSFHA</a:t>
                      </a:r>
                      <a:r>
                        <a:rPr lang="en-US" sz="900" b="0" i="0" u="none" strike="noStrike" dirty="0">
                          <a:solidFill>
                            <a:srgbClr val="000000"/>
                          </a:solidFill>
                          <a:effectLst/>
                          <a:latin typeface="Calibri" panose="020F0502020204030204" pitchFamily="34" charset="0"/>
                        </a:rPr>
                        <a:t>:  Open water lakes &gt; 10 acres; Large river bank-to-bank &gt; 500 ft.; Federal lands &gt; 10 acres</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80828750"/>
                  </a:ext>
                </a:extLst>
              </a:tr>
            </a:tbl>
          </a:graphicData>
        </a:graphic>
      </p:graphicFrame>
      <p:sp>
        <p:nvSpPr>
          <p:cNvPr id="9" name="TextBox 8"/>
          <p:cNvSpPr txBox="1"/>
          <p:nvPr/>
        </p:nvSpPr>
        <p:spPr>
          <a:xfrm>
            <a:off x="3373821" y="988261"/>
            <a:ext cx="2396358" cy="369332"/>
          </a:xfrm>
          <a:prstGeom prst="rect">
            <a:avLst/>
          </a:prstGeom>
          <a:noFill/>
        </p:spPr>
        <p:txBody>
          <a:bodyPr wrap="square" rtlCol="0">
            <a:spAutoFit/>
          </a:bodyPr>
          <a:lstStyle/>
          <a:p>
            <a:r>
              <a:rPr lang="en-US" dirty="0" smtClean="0"/>
              <a:t>Floodplain Area (acres)</a:t>
            </a:r>
            <a:endParaRPr lang="en-US" dirty="0"/>
          </a:p>
        </p:txBody>
      </p:sp>
      <p:sp>
        <p:nvSpPr>
          <p:cNvPr id="10" name="TextBox 9"/>
          <p:cNvSpPr txBox="1"/>
          <p:nvPr/>
        </p:nvSpPr>
        <p:spPr>
          <a:xfrm>
            <a:off x="3069021" y="4203549"/>
            <a:ext cx="2932386" cy="369332"/>
          </a:xfrm>
          <a:prstGeom prst="rect">
            <a:avLst/>
          </a:prstGeom>
          <a:noFill/>
        </p:spPr>
        <p:txBody>
          <a:bodyPr wrap="square" rtlCol="0">
            <a:spAutoFit/>
          </a:bodyPr>
          <a:lstStyle/>
          <a:p>
            <a:r>
              <a:rPr lang="en-US" dirty="0" smtClean="0"/>
              <a:t>Floodplain Length (miles)</a:t>
            </a:r>
            <a:endParaRPr lang="en-US" dirty="0"/>
          </a:p>
        </p:txBody>
      </p:sp>
    </p:spTree>
    <p:extLst>
      <p:ext uri="{BB962C8B-B14F-4D97-AF65-F5344CB8AC3E}">
        <p14:creationId xmlns:p14="http://schemas.microsoft.com/office/powerpoint/2010/main" val="231290641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rgbClr val="7030A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rgbClr val="FFFF00"/>
                </a:solidFill>
                <a:latin typeface="Arial" panose="020B0604020202020204" pitchFamily="34" charset="0"/>
                <a:cs typeface="Arial" panose="020B0604020202020204" pitchFamily="34" charset="0"/>
              </a:rPr>
              <a:t>Local Community Engagement</a:t>
            </a:r>
            <a:endParaRPr lang="en-US" dirty="0">
              <a:solidFill>
                <a:srgbClr val="FFFF00"/>
              </a:solidFill>
              <a:latin typeface="Arial" panose="020B0604020202020204" pitchFamily="34" charset="0"/>
              <a:cs typeface="Arial" panose="020B0604020202020204" pitchFamily="34" charset="0"/>
            </a:endParaRPr>
          </a:p>
        </p:txBody>
      </p:sp>
      <p:sp>
        <p:nvSpPr>
          <p:cNvPr id="3" name="TextBox 2"/>
          <p:cNvSpPr txBox="1"/>
          <p:nvPr/>
        </p:nvSpPr>
        <p:spPr>
          <a:xfrm>
            <a:off x="233365" y="1161290"/>
            <a:ext cx="3161685" cy="646331"/>
          </a:xfrm>
          <a:prstGeom prst="rect">
            <a:avLst/>
          </a:prstGeom>
          <a:noFill/>
        </p:spPr>
        <p:txBody>
          <a:bodyPr wrap="square" rtlCol="0">
            <a:spAutoFit/>
          </a:bodyPr>
          <a:lstStyle/>
          <a:p>
            <a:pPr algn="ctr"/>
            <a:r>
              <a:rPr lang="en-US" dirty="0" smtClean="0"/>
              <a:t>State-Level Support for</a:t>
            </a:r>
            <a:br>
              <a:rPr lang="en-US" dirty="0" smtClean="0"/>
            </a:br>
            <a:r>
              <a:rPr lang="en-US" dirty="0" smtClean="0"/>
              <a:t> Local Community Engagement</a:t>
            </a:r>
            <a:endParaRPr lang="en-US" dirty="0"/>
          </a:p>
        </p:txBody>
      </p:sp>
      <p:graphicFrame>
        <p:nvGraphicFramePr>
          <p:cNvPr id="4" name="Diagram 3"/>
          <p:cNvGraphicFramePr/>
          <p:nvPr>
            <p:extLst>
              <p:ext uri="{D42A27DB-BD31-4B8C-83A1-F6EECF244321}">
                <p14:modId xmlns:p14="http://schemas.microsoft.com/office/powerpoint/2010/main" val="3955997118"/>
              </p:ext>
            </p:extLst>
          </p:nvPr>
        </p:nvGraphicFramePr>
        <p:xfrm>
          <a:off x="843643" y="1077769"/>
          <a:ext cx="7266214" cy="48291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p:cNvSpPr txBox="1"/>
          <p:nvPr/>
        </p:nvSpPr>
        <p:spPr>
          <a:xfrm>
            <a:off x="843643" y="6070312"/>
            <a:ext cx="7849355" cy="584775"/>
          </a:xfrm>
          <a:prstGeom prst="rect">
            <a:avLst/>
          </a:prstGeom>
          <a:solidFill>
            <a:srgbClr val="EDE2F6"/>
          </a:solidFill>
        </p:spPr>
        <p:txBody>
          <a:bodyPr wrap="square" rtlCol="0">
            <a:spAutoFit/>
          </a:bodyPr>
          <a:lstStyle/>
          <a:p>
            <a:r>
              <a:rPr lang="en-US" sz="1600" dirty="0" smtClean="0"/>
              <a:t>Select local community engagement activities may need to be (1) </a:t>
            </a:r>
            <a:r>
              <a:rPr lang="en-US" sz="1600" b="1" dirty="0" smtClean="0"/>
              <a:t>group training </a:t>
            </a:r>
            <a:r>
              <a:rPr lang="en-US" sz="1600" dirty="0" smtClean="0"/>
              <a:t>focused on a </a:t>
            </a:r>
            <a:r>
              <a:rPr lang="en-US" sz="1600" b="1" dirty="0" smtClean="0"/>
              <a:t>specific subject matter </a:t>
            </a:r>
            <a:r>
              <a:rPr lang="en-US" sz="1600" dirty="0" smtClean="0"/>
              <a:t>or (2) </a:t>
            </a:r>
            <a:r>
              <a:rPr lang="en-US" sz="1600" b="1" dirty="0" smtClean="0"/>
              <a:t>one-on-one technical assistance</a:t>
            </a:r>
            <a:r>
              <a:rPr lang="en-US" sz="1600" dirty="0" smtClean="0"/>
              <a:t>.</a:t>
            </a:r>
            <a:endParaRPr lang="en-US" sz="1600" dirty="0"/>
          </a:p>
        </p:txBody>
      </p:sp>
    </p:spTree>
    <p:extLst>
      <p:ext uri="{BB962C8B-B14F-4D97-AF65-F5344CB8AC3E}">
        <p14:creationId xmlns:p14="http://schemas.microsoft.com/office/powerpoint/2010/main" val="29470878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677628" y="2188412"/>
            <a:ext cx="5328347" cy="4088482"/>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Floodplain Building Risk (Region </a:t>
            </a:r>
            <a:r>
              <a:rPr lang="en-US" dirty="0" smtClean="0">
                <a:solidFill>
                  <a:schemeClr val="bg1"/>
                </a:solidFill>
                <a:latin typeface="Arial" panose="020B0604020202020204" pitchFamily="34" charset="0"/>
                <a:cs typeface="Arial" panose="020B0604020202020204" pitchFamily="34" charset="0"/>
              </a:rPr>
              <a:t>4)</a:t>
            </a:r>
            <a:endParaRPr lang="en-US" dirty="0">
              <a:solidFill>
                <a:schemeClr val="bg1"/>
              </a:solidFill>
              <a:latin typeface="Arial" panose="020B0604020202020204" pitchFamily="34" charset="0"/>
              <a:cs typeface="Arial" panose="020B0604020202020204" pitchFamily="34" charset="0"/>
            </a:endParaRPr>
          </a:p>
        </p:txBody>
      </p:sp>
      <p:sp>
        <p:nvSpPr>
          <p:cNvPr id="9" name="TextBox 8"/>
          <p:cNvSpPr txBox="1"/>
          <p:nvPr/>
        </p:nvSpPr>
        <p:spPr>
          <a:xfrm>
            <a:off x="155184" y="5433529"/>
            <a:ext cx="1990169" cy="230832"/>
          </a:xfrm>
          <a:prstGeom prst="rect">
            <a:avLst/>
          </a:prstGeom>
          <a:noFill/>
        </p:spPr>
        <p:txBody>
          <a:bodyPr wrap="square" rtlCol="0">
            <a:spAutoFit/>
          </a:bodyPr>
          <a:lstStyle/>
          <a:p>
            <a:r>
              <a:rPr lang="en-US" sz="900" dirty="0" smtClean="0"/>
              <a:t>Computed for 1% (100-yr) floodplain</a:t>
            </a:r>
            <a:endParaRPr lang="en-US" sz="900" dirty="0"/>
          </a:p>
        </p:txBody>
      </p:sp>
      <p:sp>
        <p:nvSpPr>
          <p:cNvPr id="13" name="Rectangle 12">
            <a:extLst>
              <a:ext uri="{FF2B5EF4-FFF2-40B4-BE49-F238E27FC236}">
                <a16:creationId xmlns:a16="http://schemas.microsoft.com/office/drawing/2014/main" id="{2B534BC2-7EDD-45A1-860F-FC44D849B3F3}"/>
              </a:ext>
            </a:extLst>
          </p:cNvPr>
          <p:cNvSpPr/>
          <p:nvPr/>
        </p:nvSpPr>
        <p:spPr>
          <a:xfrm>
            <a:off x="5008880" y="6369227"/>
            <a:ext cx="3149600" cy="276999"/>
          </a:xfrm>
          <a:prstGeom prst="rect">
            <a:avLst/>
          </a:prstGeom>
        </p:spPr>
        <p:txBody>
          <a:bodyPr wrap="square">
            <a:spAutoFit/>
          </a:bodyPr>
          <a:lstStyle/>
          <a:p>
            <a:r>
              <a:rPr lang="en-US" sz="1200" dirty="0" smtClean="0">
                <a:solidFill>
                  <a:schemeClr val="accent1">
                    <a:lumMod val="75000"/>
                  </a:schemeClr>
                </a:solidFill>
                <a:latin typeface="Calibri" panose="020F0502020204030204" pitchFamily="34" charset="0"/>
                <a:hlinkClick r:id="rId4"/>
              </a:rPr>
              <a:t>Region 4 PDF Map</a:t>
            </a:r>
            <a:r>
              <a:rPr lang="en-US" sz="1200" dirty="0" smtClean="0">
                <a:solidFill>
                  <a:schemeClr val="accent1">
                    <a:lumMod val="75000"/>
                  </a:schemeClr>
                </a:solidFill>
                <a:latin typeface="Calibri" panose="020F0502020204030204" pitchFamily="34" charset="0"/>
              </a:rPr>
              <a:t> </a:t>
            </a:r>
            <a:r>
              <a:rPr lang="en-US" sz="1200" dirty="0" smtClean="0">
                <a:latin typeface="Calibri" panose="020F0502020204030204" pitchFamily="34" charset="0"/>
              </a:rPr>
              <a:t>of Primary Flood Sources</a:t>
            </a:r>
            <a:endParaRPr lang="en-US" sz="1200" dirty="0"/>
          </a:p>
        </p:txBody>
      </p:sp>
      <p:graphicFrame>
        <p:nvGraphicFramePr>
          <p:cNvPr id="7" name="Table 6"/>
          <p:cNvGraphicFramePr>
            <a:graphicFrameLocks noGrp="1"/>
          </p:cNvGraphicFramePr>
          <p:nvPr>
            <p:extLst>
              <p:ext uri="{D42A27DB-BD31-4B8C-83A1-F6EECF244321}">
                <p14:modId xmlns:p14="http://schemas.microsoft.com/office/powerpoint/2010/main" val="961689554"/>
              </p:ext>
            </p:extLst>
          </p:nvPr>
        </p:nvGraphicFramePr>
        <p:xfrm>
          <a:off x="211459" y="1629612"/>
          <a:ext cx="3409894" cy="4135586"/>
        </p:xfrm>
        <a:graphic>
          <a:graphicData uri="http://schemas.openxmlformats.org/drawingml/2006/table">
            <a:tbl>
              <a:tblPr/>
              <a:tblGrid>
                <a:gridCol w="1411909">
                  <a:extLst>
                    <a:ext uri="{9D8B030D-6E8A-4147-A177-3AD203B41FA5}">
                      <a16:colId xmlns:a16="http://schemas.microsoft.com/office/drawing/2014/main" val="216835901"/>
                    </a:ext>
                  </a:extLst>
                </a:gridCol>
                <a:gridCol w="945713">
                  <a:extLst>
                    <a:ext uri="{9D8B030D-6E8A-4147-A177-3AD203B41FA5}">
                      <a16:colId xmlns:a16="http://schemas.microsoft.com/office/drawing/2014/main" val="1657548369"/>
                    </a:ext>
                  </a:extLst>
                </a:gridCol>
                <a:gridCol w="1052272">
                  <a:extLst>
                    <a:ext uri="{9D8B030D-6E8A-4147-A177-3AD203B41FA5}">
                      <a16:colId xmlns:a16="http://schemas.microsoft.com/office/drawing/2014/main" val="2551575026"/>
                    </a:ext>
                  </a:extLst>
                </a:gridCol>
              </a:tblGrid>
              <a:tr h="393603">
                <a:tc>
                  <a:txBody>
                    <a:bodyPr/>
                    <a:lstStyle/>
                    <a:p>
                      <a:pPr algn="ctr" fontAlgn="b"/>
                      <a:r>
                        <a:rPr lang="en-US" sz="1300" b="1" i="0" u="none" strike="noStrike" dirty="0">
                          <a:solidFill>
                            <a:srgbClr val="FFFFFF"/>
                          </a:solidFill>
                          <a:effectLst/>
                          <a:latin typeface="Calibri" panose="020F0502020204030204" pitchFamily="34" charset="0"/>
                        </a:rPr>
                        <a:t>Flood </a:t>
                      </a:r>
                      <a:r>
                        <a:rPr lang="en-US" sz="1300" b="1" i="0" u="none" strike="noStrike" dirty="0" smtClean="0">
                          <a:solidFill>
                            <a:srgbClr val="FFFFFF"/>
                          </a:solidFill>
                          <a:effectLst/>
                          <a:latin typeface="Calibri" panose="020F0502020204030204" pitchFamily="34" charset="0"/>
                        </a:rPr>
                        <a:t>Sources</a:t>
                      </a:r>
                      <a:endParaRPr lang="en-US" sz="1300" b="1" i="0" u="none" strike="noStrike" dirty="0">
                        <a:solidFill>
                          <a:srgbClr val="FFFFFF"/>
                        </a:solidFill>
                        <a:effectLst/>
                        <a:latin typeface="Calibri" panose="020F0502020204030204" pitchFamily="34" charset="0"/>
                      </a:endParaRP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tc>
                  <a:txBody>
                    <a:bodyPr/>
                    <a:lstStyle/>
                    <a:p>
                      <a:pPr algn="ctr" fontAlgn="b"/>
                      <a:r>
                        <a:rPr lang="en-US" sz="1300" b="1" i="0" u="none" strike="noStrike">
                          <a:solidFill>
                            <a:srgbClr val="FFFFFF"/>
                          </a:solidFill>
                          <a:effectLst/>
                          <a:latin typeface="Calibri" panose="020F0502020204030204" pitchFamily="34" charset="0"/>
                        </a:rPr>
                        <a:t>Building Count</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tc>
                  <a:txBody>
                    <a:bodyPr/>
                    <a:lstStyle/>
                    <a:p>
                      <a:pPr algn="ctr" fontAlgn="b"/>
                      <a:r>
                        <a:rPr lang="en-US" sz="1300" b="1" i="0" u="none" strike="noStrike">
                          <a:solidFill>
                            <a:srgbClr val="FFFFFF"/>
                          </a:solidFill>
                          <a:effectLst/>
                          <a:latin typeface="Calibri" panose="020F0502020204030204" pitchFamily="34" charset="0"/>
                        </a:rPr>
                        <a:t>Dollar Exposure ($)</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extLst>
                  <a:ext uri="{0D108BD9-81ED-4DB2-BD59-A6C34878D82A}">
                    <a16:rowId xmlns:a16="http://schemas.microsoft.com/office/drawing/2014/main" val="2786032016"/>
                  </a:ext>
                </a:extLst>
              </a:tr>
              <a:tr h="201796">
                <a:tc gridSpan="3">
                  <a:txBody>
                    <a:bodyPr/>
                    <a:lstStyle/>
                    <a:p>
                      <a:pPr algn="ctr" fontAlgn="b"/>
                      <a:r>
                        <a:rPr lang="en-US" sz="1300" b="0" i="0" u="none" strike="noStrike" dirty="0">
                          <a:solidFill>
                            <a:srgbClr val="000000"/>
                          </a:solidFill>
                          <a:effectLst/>
                          <a:latin typeface="Calibri" panose="020F0502020204030204" pitchFamily="34" charset="0"/>
                        </a:rPr>
                        <a:t>FAYETTE COUNTY</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97593486"/>
                  </a:ext>
                </a:extLst>
              </a:tr>
              <a:tr h="201796">
                <a:tc>
                  <a:txBody>
                    <a:bodyPr/>
                    <a:lstStyle/>
                    <a:p>
                      <a:pPr algn="l" fontAlgn="b"/>
                      <a:r>
                        <a:rPr lang="en-US" sz="1300" b="1" i="0" u="none" strike="noStrike" dirty="0">
                          <a:solidFill>
                            <a:srgbClr val="000000"/>
                          </a:solidFill>
                          <a:effectLst/>
                          <a:latin typeface="Calibri" panose="020F0502020204030204" pitchFamily="34" charset="0"/>
                        </a:rPr>
                        <a:t>Armstrong Creek</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dirty="0">
                          <a:solidFill>
                            <a:srgbClr val="000000"/>
                          </a:solidFill>
                          <a:effectLst/>
                          <a:latin typeface="Calibri" panose="020F0502020204030204" pitchFamily="34" charset="0"/>
                        </a:rPr>
                        <a:t>275</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300" b="0" i="0" u="none" strike="noStrike" dirty="0">
                          <a:solidFill>
                            <a:srgbClr val="FF0000"/>
                          </a:solidFill>
                          <a:effectLst/>
                          <a:latin typeface="Calibri" panose="020F0502020204030204" pitchFamily="34" charset="0"/>
                        </a:rPr>
                        <a:t>$</a:t>
                      </a:r>
                      <a:r>
                        <a:rPr lang="en-US" sz="1300" b="0" i="0" u="none" strike="noStrike" dirty="0" smtClean="0">
                          <a:solidFill>
                            <a:srgbClr val="FF0000"/>
                          </a:solidFill>
                          <a:effectLst/>
                          <a:latin typeface="Calibri" panose="020F0502020204030204" pitchFamily="34" charset="0"/>
                        </a:rPr>
                        <a:t>13,334K</a:t>
                      </a:r>
                      <a:endParaRPr lang="en-US" sz="1300" b="0" i="0" u="none" strike="noStrike" dirty="0">
                        <a:solidFill>
                          <a:srgbClr val="FF0000"/>
                        </a:solidFill>
                        <a:effectLst/>
                        <a:latin typeface="Calibri" panose="020F0502020204030204" pitchFamily="34" charset="0"/>
                      </a:endParaRPr>
                    </a:p>
                  </a:txBody>
                  <a:tcPr marL="9990" marR="9990" marT="9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2207745"/>
                  </a:ext>
                </a:extLst>
              </a:tr>
              <a:tr h="201796">
                <a:tc>
                  <a:txBody>
                    <a:bodyPr/>
                    <a:lstStyle/>
                    <a:p>
                      <a:pPr algn="l" fontAlgn="b"/>
                      <a:r>
                        <a:rPr lang="en-US" sz="1300" b="1" i="0" u="none" strike="noStrike" dirty="0">
                          <a:solidFill>
                            <a:srgbClr val="000000"/>
                          </a:solidFill>
                          <a:effectLst/>
                          <a:latin typeface="Calibri" panose="020F0502020204030204" pitchFamily="34" charset="0"/>
                        </a:rPr>
                        <a:t>Kanawha River</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Calibri" panose="020F0502020204030204" pitchFamily="34" charset="0"/>
                        </a:rPr>
                        <a:t>242</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300" b="1" i="0" u="none" strike="noStrike" dirty="0">
                          <a:solidFill>
                            <a:srgbClr val="000000"/>
                          </a:solidFill>
                          <a:effectLst/>
                          <a:latin typeface="Calibri" panose="020F0502020204030204" pitchFamily="34" charset="0"/>
                        </a:rPr>
                        <a:t>$46,459K</a:t>
                      </a:r>
                    </a:p>
                  </a:txBody>
                  <a:tcPr marL="9990" marR="9990" marT="9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00814059"/>
                  </a:ext>
                </a:extLst>
              </a:tr>
              <a:tr h="201796">
                <a:tc gridSpan="3">
                  <a:txBody>
                    <a:bodyPr/>
                    <a:lstStyle/>
                    <a:p>
                      <a:pPr algn="ctr" fontAlgn="b"/>
                      <a:r>
                        <a:rPr lang="en-US" sz="1300" b="0" i="0" u="none" strike="noStrike" dirty="0">
                          <a:solidFill>
                            <a:srgbClr val="000000"/>
                          </a:solidFill>
                          <a:effectLst/>
                          <a:latin typeface="Calibri" panose="020F0502020204030204" pitchFamily="34" charset="0"/>
                        </a:rPr>
                        <a:t>GREENBRIER COUNTY</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48414039"/>
                  </a:ext>
                </a:extLst>
              </a:tr>
              <a:tr h="201796">
                <a:tc>
                  <a:txBody>
                    <a:bodyPr/>
                    <a:lstStyle/>
                    <a:p>
                      <a:pPr algn="l" fontAlgn="b"/>
                      <a:r>
                        <a:rPr lang="en-US" sz="1300" b="1" i="0" u="none" strike="noStrike">
                          <a:solidFill>
                            <a:srgbClr val="000000"/>
                          </a:solidFill>
                          <a:effectLst/>
                          <a:latin typeface="Calibri" panose="020F0502020204030204" pitchFamily="34" charset="0"/>
                        </a:rPr>
                        <a:t>Greenbrier River*</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dirty="0">
                          <a:solidFill>
                            <a:srgbClr val="000000"/>
                          </a:solidFill>
                          <a:effectLst/>
                          <a:latin typeface="Calibri" panose="020F0502020204030204" pitchFamily="34" charset="0"/>
                        </a:rPr>
                        <a:t>528</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300" b="0" i="0" u="none" strike="noStrike" dirty="0" smtClean="0">
                          <a:solidFill>
                            <a:srgbClr val="FF0000"/>
                          </a:solidFill>
                          <a:effectLst/>
                          <a:latin typeface="Calibri" panose="020F0502020204030204" pitchFamily="34" charset="0"/>
                        </a:rPr>
                        <a:t>$60,728K</a:t>
                      </a:r>
                      <a:endParaRPr lang="en-US" sz="1300" b="0" i="0" u="none" strike="noStrike" dirty="0">
                        <a:solidFill>
                          <a:srgbClr val="FF0000"/>
                        </a:solidFill>
                        <a:effectLst/>
                        <a:latin typeface="Calibri" panose="020F0502020204030204" pitchFamily="34" charset="0"/>
                      </a:endParaRPr>
                    </a:p>
                  </a:txBody>
                  <a:tcPr marL="9990" marR="9990" marT="9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8462644"/>
                  </a:ext>
                </a:extLst>
              </a:tr>
              <a:tr h="201796">
                <a:tc>
                  <a:txBody>
                    <a:bodyPr/>
                    <a:lstStyle/>
                    <a:p>
                      <a:pPr algn="l" fontAlgn="b"/>
                      <a:r>
                        <a:rPr lang="en-US" sz="1300" b="1" i="0" u="none" strike="noStrike">
                          <a:solidFill>
                            <a:srgbClr val="000000"/>
                          </a:solidFill>
                          <a:effectLst/>
                          <a:latin typeface="Calibri" panose="020F0502020204030204" pitchFamily="34" charset="0"/>
                        </a:rPr>
                        <a:t>Howard Creek*</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364</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300" b="1" i="0" u="none" strike="noStrike" dirty="0" smtClean="0">
                          <a:solidFill>
                            <a:srgbClr val="FF0000"/>
                          </a:solidFill>
                          <a:effectLst/>
                          <a:latin typeface="Calibri" panose="020F0502020204030204" pitchFamily="34" charset="0"/>
                        </a:rPr>
                        <a:t>$94,870K</a:t>
                      </a:r>
                      <a:endParaRPr lang="en-US" sz="1300" b="1" i="0" u="none" strike="noStrike" dirty="0">
                        <a:solidFill>
                          <a:srgbClr val="FF0000"/>
                        </a:solidFill>
                        <a:effectLst/>
                        <a:latin typeface="Calibri" panose="020F0502020204030204" pitchFamily="34" charset="0"/>
                      </a:endParaRPr>
                    </a:p>
                  </a:txBody>
                  <a:tcPr marL="9990" marR="9990" marT="9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944091703"/>
                  </a:ext>
                </a:extLst>
              </a:tr>
              <a:tr h="201796">
                <a:tc>
                  <a:txBody>
                    <a:bodyPr/>
                    <a:lstStyle/>
                    <a:p>
                      <a:pPr algn="l" fontAlgn="b"/>
                      <a:r>
                        <a:rPr lang="en-US" sz="1300" b="0" i="0" u="none" strike="noStrike">
                          <a:solidFill>
                            <a:srgbClr val="000000"/>
                          </a:solidFill>
                          <a:effectLst/>
                          <a:latin typeface="Calibri" panose="020F0502020204030204" pitchFamily="34" charset="0"/>
                        </a:rPr>
                        <a:t>Sewell Creek*</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333</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300" b="0" i="0" u="none" strike="noStrike" dirty="0">
                          <a:solidFill>
                            <a:srgbClr val="000000"/>
                          </a:solidFill>
                          <a:effectLst/>
                          <a:latin typeface="Calibri" panose="020F0502020204030204" pitchFamily="34" charset="0"/>
                        </a:rPr>
                        <a:t>$14,716K</a:t>
                      </a:r>
                    </a:p>
                  </a:txBody>
                  <a:tcPr marL="9990" marR="9990" marT="9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7872155"/>
                  </a:ext>
                </a:extLst>
              </a:tr>
              <a:tr h="201796">
                <a:tc>
                  <a:txBody>
                    <a:bodyPr/>
                    <a:lstStyle/>
                    <a:p>
                      <a:pPr algn="l" fontAlgn="b"/>
                      <a:r>
                        <a:rPr lang="en-US" sz="1300" b="0" i="0" u="none" strike="noStrike">
                          <a:solidFill>
                            <a:srgbClr val="000000"/>
                          </a:solidFill>
                          <a:effectLst/>
                          <a:latin typeface="Calibri" panose="020F0502020204030204" pitchFamily="34" charset="0"/>
                        </a:rPr>
                        <a:t>Dry Creek</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197</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300" b="0" i="0" u="none" strike="noStrike" dirty="0">
                          <a:solidFill>
                            <a:srgbClr val="000000"/>
                          </a:solidFill>
                          <a:effectLst/>
                          <a:latin typeface="Calibri" panose="020F0502020204030204" pitchFamily="34" charset="0"/>
                        </a:rPr>
                        <a:t>$19,183K</a:t>
                      </a:r>
                    </a:p>
                  </a:txBody>
                  <a:tcPr marL="9990" marR="9990" marT="9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6393830"/>
                  </a:ext>
                </a:extLst>
              </a:tr>
              <a:tr h="201796">
                <a:tc gridSpan="3">
                  <a:txBody>
                    <a:bodyPr/>
                    <a:lstStyle/>
                    <a:p>
                      <a:pPr algn="ctr" fontAlgn="b"/>
                      <a:r>
                        <a:rPr lang="en-US" sz="1300" b="0" i="0" u="none" strike="noStrike" dirty="0">
                          <a:solidFill>
                            <a:srgbClr val="000000"/>
                          </a:solidFill>
                          <a:effectLst/>
                          <a:latin typeface="Calibri" panose="020F0502020204030204" pitchFamily="34" charset="0"/>
                        </a:rPr>
                        <a:t>NICHOLAS COUNTY</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00685990"/>
                  </a:ext>
                </a:extLst>
              </a:tr>
              <a:tr h="201796">
                <a:tc>
                  <a:txBody>
                    <a:bodyPr/>
                    <a:lstStyle/>
                    <a:p>
                      <a:pPr algn="l" fontAlgn="b"/>
                      <a:r>
                        <a:rPr lang="en-US" sz="1300" b="1" i="0" u="none" strike="noStrike">
                          <a:solidFill>
                            <a:srgbClr val="000000"/>
                          </a:solidFill>
                          <a:effectLst/>
                          <a:latin typeface="Calibri" panose="020F0502020204030204" pitchFamily="34" charset="0"/>
                        </a:rPr>
                        <a:t>Cherry River*</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effectLst/>
                          <a:latin typeface="Calibri" panose="020F0502020204030204" pitchFamily="34" charset="0"/>
                        </a:rPr>
                        <a:t>374</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300" b="1" i="0" u="none" strike="noStrike" dirty="0">
                          <a:solidFill>
                            <a:srgbClr val="FF0000"/>
                          </a:solidFill>
                          <a:effectLst/>
                          <a:latin typeface="Calibri" panose="020F0502020204030204" pitchFamily="34" charset="0"/>
                        </a:rPr>
                        <a:t>$</a:t>
                      </a:r>
                      <a:r>
                        <a:rPr lang="en-US" sz="1300" b="1" i="0" u="none" strike="noStrike" dirty="0" smtClean="0">
                          <a:solidFill>
                            <a:srgbClr val="FF0000"/>
                          </a:solidFill>
                          <a:effectLst/>
                          <a:latin typeface="Calibri" panose="020F0502020204030204" pitchFamily="34" charset="0"/>
                        </a:rPr>
                        <a:t>15,719K</a:t>
                      </a:r>
                      <a:endParaRPr lang="en-US" sz="1300" b="1" i="0" u="none" strike="noStrike" dirty="0">
                        <a:solidFill>
                          <a:srgbClr val="FF0000"/>
                        </a:solidFill>
                        <a:effectLst/>
                        <a:latin typeface="Calibri" panose="020F0502020204030204" pitchFamily="34" charset="0"/>
                      </a:endParaRPr>
                    </a:p>
                  </a:txBody>
                  <a:tcPr marL="9990" marR="9990" marT="9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0029852"/>
                  </a:ext>
                </a:extLst>
              </a:tr>
              <a:tr h="201796">
                <a:tc gridSpan="3">
                  <a:txBody>
                    <a:bodyPr/>
                    <a:lstStyle/>
                    <a:p>
                      <a:pPr algn="ctr" fontAlgn="b"/>
                      <a:r>
                        <a:rPr lang="en-US" sz="1300" b="0" i="0" u="none" strike="noStrike" dirty="0">
                          <a:solidFill>
                            <a:srgbClr val="000000"/>
                          </a:solidFill>
                          <a:effectLst/>
                          <a:latin typeface="Calibri" panose="020F0502020204030204" pitchFamily="34" charset="0"/>
                        </a:rPr>
                        <a:t>POCAHONTAS COUNTY</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61655259"/>
                  </a:ext>
                </a:extLst>
              </a:tr>
              <a:tr h="201796">
                <a:tc>
                  <a:txBody>
                    <a:bodyPr/>
                    <a:lstStyle/>
                    <a:p>
                      <a:pPr algn="l" fontAlgn="ctr"/>
                      <a:r>
                        <a:rPr lang="en-US" sz="1300" b="1" i="0" u="none" strike="noStrike">
                          <a:solidFill>
                            <a:srgbClr val="000000"/>
                          </a:solidFill>
                          <a:effectLst/>
                          <a:latin typeface="Calibri" panose="020F0502020204030204" pitchFamily="34" charset="0"/>
                        </a:rPr>
                        <a:t>Greenbrier River**</a:t>
                      </a:r>
                    </a:p>
                  </a:txBody>
                  <a:tcPr marL="9990" marR="9990" marT="9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300" b="1" i="0" u="none" strike="noStrike">
                          <a:solidFill>
                            <a:srgbClr val="000000"/>
                          </a:solidFill>
                          <a:effectLst/>
                          <a:latin typeface="Calibri" panose="020F0502020204030204" pitchFamily="34" charset="0"/>
                        </a:rPr>
                        <a:t>418</a:t>
                      </a:r>
                    </a:p>
                  </a:txBody>
                  <a:tcPr marL="9990" marR="9990" marT="9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300" b="1" i="0" u="none" strike="noStrike" dirty="0">
                          <a:solidFill>
                            <a:srgbClr val="000000"/>
                          </a:solidFill>
                          <a:effectLst/>
                          <a:latin typeface="Calibri" panose="020F0502020204030204" pitchFamily="34" charset="0"/>
                        </a:rPr>
                        <a:t>$29,097K</a:t>
                      </a:r>
                    </a:p>
                  </a:txBody>
                  <a:tcPr marL="9990" marR="9990" marT="9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5841902"/>
                  </a:ext>
                </a:extLst>
              </a:tr>
              <a:tr h="201796">
                <a:tc>
                  <a:txBody>
                    <a:bodyPr/>
                    <a:lstStyle/>
                    <a:p>
                      <a:pPr algn="l" fontAlgn="b"/>
                      <a:r>
                        <a:rPr lang="en-US" sz="1300" b="0" i="0" u="none" strike="noStrike">
                          <a:solidFill>
                            <a:srgbClr val="000000"/>
                          </a:solidFill>
                          <a:effectLst/>
                          <a:latin typeface="Calibri" panose="020F0502020204030204" pitchFamily="34" charset="0"/>
                        </a:rPr>
                        <a:t>Knapp Creek</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110</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Calibri" panose="020F0502020204030204" pitchFamily="34" charset="0"/>
                        </a:rPr>
                        <a:t>$13,882K</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56148828"/>
                  </a:ext>
                </a:extLst>
              </a:tr>
              <a:tr h="201796">
                <a:tc gridSpan="3">
                  <a:txBody>
                    <a:bodyPr/>
                    <a:lstStyle/>
                    <a:p>
                      <a:pPr algn="ctr" fontAlgn="b"/>
                      <a:r>
                        <a:rPr lang="en-US" sz="1300" b="0" i="0" u="none" strike="noStrike" dirty="0">
                          <a:solidFill>
                            <a:srgbClr val="000000"/>
                          </a:solidFill>
                          <a:effectLst/>
                          <a:latin typeface="Calibri" panose="020F0502020204030204" pitchFamily="34" charset="0"/>
                        </a:rPr>
                        <a:t>WEBSTER COUNTY</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75864509"/>
                  </a:ext>
                </a:extLst>
              </a:tr>
              <a:tr h="201796">
                <a:tc>
                  <a:txBody>
                    <a:bodyPr/>
                    <a:lstStyle/>
                    <a:p>
                      <a:pPr algn="l" fontAlgn="b"/>
                      <a:r>
                        <a:rPr lang="en-US" sz="1300" b="1" i="0" u="none" strike="noStrike">
                          <a:solidFill>
                            <a:srgbClr val="000000"/>
                          </a:solidFill>
                          <a:effectLst/>
                          <a:latin typeface="Calibri" panose="020F0502020204030204" pitchFamily="34" charset="0"/>
                        </a:rPr>
                        <a:t>Elk River</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effectLst/>
                          <a:latin typeface="Calibri" panose="020F0502020204030204" pitchFamily="34" charset="0"/>
                        </a:rPr>
                        <a:t>312</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300" b="1" i="0" u="none" strike="noStrike" dirty="0">
                          <a:solidFill>
                            <a:srgbClr val="000000"/>
                          </a:solidFill>
                          <a:effectLst/>
                          <a:latin typeface="Calibri" panose="020F0502020204030204" pitchFamily="34" charset="0"/>
                        </a:rPr>
                        <a:t>$16,938K</a:t>
                      </a:r>
                    </a:p>
                  </a:txBody>
                  <a:tcPr marL="9990" marR="9990" marT="9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6878639"/>
                  </a:ext>
                </a:extLst>
              </a:tr>
              <a:tr h="201796">
                <a:tc>
                  <a:txBody>
                    <a:bodyPr/>
                    <a:lstStyle/>
                    <a:p>
                      <a:pPr algn="l" fontAlgn="b"/>
                      <a:r>
                        <a:rPr lang="en-US" sz="1300" b="0" i="0" u="none" strike="noStrike">
                          <a:solidFill>
                            <a:srgbClr val="000000"/>
                          </a:solidFill>
                          <a:effectLst/>
                          <a:latin typeface="Calibri" panose="020F0502020204030204" pitchFamily="34" charset="0"/>
                        </a:rPr>
                        <a:t>Gauley River**</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106</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300" b="0" i="0" u="none" strike="noStrike" dirty="0">
                          <a:solidFill>
                            <a:srgbClr val="000000"/>
                          </a:solidFill>
                          <a:effectLst/>
                          <a:latin typeface="Calibri" panose="020F0502020204030204" pitchFamily="34" charset="0"/>
                        </a:rPr>
                        <a:t>$8,420K</a:t>
                      </a:r>
                    </a:p>
                  </a:txBody>
                  <a:tcPr marL="9990" marR="9990" marT="9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0825444"/>
                  </a:ext>
                </a:extLst>
              </a:tr>
              <a:tr h="199798">
                <a:tc>
                  <a:txBody>
                    <a:bodyPr/>
                    <a:lstStyle/>
                    <a:p>
                      <a:pPr algn="l" fontAlgn="b"/>
                      <a:endParaRPr lang="en-US" sz="1200" b="0" i="0" u="none" strike="noStrike" dirty="0">
                        <a:solidFill>
                          <a:srgbClr val="000000"/>
                        </a:solidFill>
                        <a:effectLst/>
                        <a:latin typeface="Calibri" panose="020F0502020204030204" pitchFamily="34" charset="0"/>
                      </a:endParaRPr>
                    </a:p>
                  </a:txBody>
                  <a:tcPr marL="9990" marR="9990" marT="999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990" marR="9990" marT="999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990" marR="9990" marT="9990"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6566109"/>
                  </a:ext>
                </a:extLst>
              </a:tr>
              <a:tr h="199798">
                <a:tc>
                  <a:txBody>
                    <a:bodyPr/>
                    <a:lstStyle/>
                    <a:p>
                      <a:pPr algn="l" fontAlgn="b"/>
                      <a:r>
                        <a:rPr lang="en-US" sz="800" b="0" i="0" u="none" strike="noStrike">
                          <a:solidFill>
                            <a:srgbClr val="000000"/>
                          </a:solidFill>
                          <a:effectLst/>
                          <a:latin typeface="Calibri" panose="020F0502020204030204" pitchFamily="34" charset="0"/>
                        </a:rPr>
                        <a:t>* 2016 Disaster Restudy</a:t>
                      </a:r>
                    </a:p>
                  </a:txBody>
                  <a:tcPr marL="9990" marR="9990" marT="999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9990" marR="9990" marT="999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9990" marR="9990" marT="9990" marB="0" anchor="b">
                    <a:lnL>
                      <a:noFill/>
                    </a:lnL>
                    <a:lnR>
                      <a:noFill/>
                    </a:lnR>
                    <a:lnT>
                      <a:noFill/>
                    </a:lnT>
                    <a:lnB>
                      <a:noFill/>
                    </a:lnB>
                  </a:tcPr>
                </a:tc>
                <a:extLst>
                  <a:ext uri="{0D108BD9-81ED-4DB2-BD59-A6C34878D82A}">
                    <a16:rowId xmlns:a16="http://schemas.microsoft.com/office/drawing/2014/main" val="3079135921"/>
                  </a:ext>
                </a:extLst>
              </a:tr>
            </a:tbl>
          </a:graphicData>
        </a:graphic>
      </p:graphicFrame>
      <p:sp>
        <p:nvSpPr>
          <p:cNvPr id="10" name="Rectangle 9"/>
          <p:cNvSpPr/>
          <p:nvPr/>
        </p:nvSpPr>
        <p:spPr>
          <a:xfrm>
            <a:off x="3770666" y="1572859"/>
            <a:ext cx="5048870" cy="523220"/>
          </a:xfrm>
          <a:prstGeom prst="rect">
            <a:avLst/>
          </a:prstGeom>
          <a:solidFill>
            <a:schemeClr val="accent5">
              <a:lumMod val="20000"/>
              <a:lumOff val="80000"/>
            </a:schemeClr>
          </a:solidFill>
        </p:spPr>
        <p:txBody>
          <a:bodyPr wrap="square">
            <a:spAutoFit/>
          </a:bodyPr>
          <a:lstStyle/>
          <a:p>
            <a:r>
              <a:rPr lang="en-US" sz="1400" i="1" dirty="0" smtClean="0">
                <a:solidFill>
                  <a:srgbClr val="000000"/>
                </a:solidFill>
                <a:latin typeface="Calibri" panose="020F0502020204030204" pitchFamily="34" charset="0"/>
              </a:rPr>
              <a:t>Greenbrier River </a:t>
            </a:r>
            <a:r>
              <a:rPr lang="en-US" sz="1400" dirty="0" smtClean="0">
                <a:solidFill>
                  <a:srgbClr val="000000"/>
                </a:solidFill>
                <a:latin typeface="Calibri" panose="020F0502020204030204" pitchFamily="34" charset="0"/>
              </a:rPr>
              <a:t>totals for Greenbrier and Pocahontas counties:  </a:t>
            </a:r>
            <a:r>
              <a:rPr lang="en-US" sz="1400" b="1" dirty="0">
                <a:solidFill>
                  <a:schemeClr val="accent1">
                    <a:lumMod val="50000"/>
                  </a:schemeClr>
                </a:solidFill>
                <a:latin typeface="Calibri" panose="020F0502020204030204" pitchFamily="34" charset="0"/>
              </a:rPr>
              <a:t>946 </a:t>
            </a:r>
            <a:r>
              <a:rPr lang="en-US" sz="1400" b="1" dirty="0" smtClean="0">
                <a:solidFill>
                  <a:schemeClr val="accent1">
                    <a:lumMod val="50000"/>
                  </a:schemeClr>
                </a:solidFill>
                <a:latin typeface="Calibri" panose="020F0502020204030204" pitchFamily="34" charset="0"/>
              </a:rPr>
              <a:t>buildings </a:t>
            </a:r>
            <a:r>
              <a:rPr lang="en-US" sz="1400" dirty="0" smtClean="0">
                <a:solidFill>
                  <a:srgbClr val="000000"/>
                </a:solidFill>
                <a:latin typeface="Calibri" panose="020F0502020204030204" pitchFamily="34" charset="0"/>
              </a:rPr>
              <a:t>in 1% floodplain, </a:t>
            </a:r>
            <a:r>
              <a:rPr lang="en-US" sz="1400" b="1" dirty="0">
                <a:solidFill>
                  <a:schemeClr val="accent1">
                    <a:lumMod val="50000"/>
                  </a:schemeClr>
                </a:solidFill>
                <a:latin typeface="Calibri" panose="020F0502020204030204" pitchFamily="34" charset="0"/>
              </a:rPr>
              <a:t>$66M </a:t>
            </a:r>
            <a:r>
              <a:rPr lang="en-US" sz="1400" b="1" dirty="0" smtClean="0">
                <a:solidFill>
                  <a:schemeClr val="accent1">
                    <a:lumMod val="50000"/>
                  </a:schemeClr>
                </a:solidFill>
                <a:latin typeface="Calibri" panose="020F0502020204030204" pitchFamily="34" charset="0"/>
              </a:rPr>
              <a:t>dollar exposure</a:t>
            </a:r>
            <a:r>
              <a:rPr lang="en-US" sz="1400" b="1" dirty="0" smtClean="0">
                <a:solidFill>
                  <a:schemeClr val="accent1">
                    <a:lumMod val="50000"/>
                  </a:schemeClr>
                </a:solidFill>
              </a:rPr>
              <a:t> </a:t>
            </a:r>
            <a:endParaRPr lang="en-US" sz="1400" b="1" dirty="0">
              <a:solidFill>
                <a:schemeClr val="accent1">
                  <a:lumMod val="50000"/>
                </a:schemeClr>
              </a:solidFill>
            </a:endParaRPr>
          </a:p>
        </p:txBody>
      </p:sp>
      <p:sp>
        <p:nvSpPr>
          <p:cNvPr id="11" name="Rectangle 10"/>
          <p:cNvSpPr/>
          <p:nvPr/>
        </p:nvSpPr>
        <p:spPr>
          <a:xfrm>
            <a:off x="211459" y="5889627"/>
            <a:ext cx="3409894" cy="276999"/>
          </a:xfrm>
          <a:prstGeom prst="rect">
            <a:avLst/>
          </a:prstGeom>
        </p:spPr>
        <p:txBody>
          <a:bodyPr wrap="square">
            <a:spAutoFit/>
          </a:bodyPr>
          <a:lstStyle/>
          <a:p>
            <a:r>
              <a:rPr lang="en-US" sz="1200" dirty="0" smtClean="0">
                <a:solidFill>
                  <a:srgbClr val="000000"/>
                </a:solidFill>
                <a:latin typeface="Calibri" panose="020F0502020204030204" pitchFamily="34" charset="0"/>
              </a:rPr>
              <a:t>RA Tables:  </a:t>
            </a:r>
            <a:r>
              <a:rPr lang="en-US" sz="1200" dirty="0" smtClean="0">
                <a:solidFill>
                  <a:srgbClr val="000000"/>
                </a:solidFill>
                <a:latin typeface="Calibri" panose="020F0502020204030204" pitchFamily="34" charset="0"/>
                <a:hlinkClick r:id="rId5"/>
              </a:rPr>
              <a:t>State Top Streams Overview</a:t>
            </a:r>
            <a:r>
              <a:rPr lang="en-US" sz="1200" dirty="0" smtClean="0">
                <a:solidFill>
                  <a:srgbClr val="000000"/>
                </a:solidFill>
                <a:latin typeface="Calibri" panose="020F0502020204030204" pitchFamily="34" charset="0"/>
              </a:rPr>
              <a:t> | </a:t>
            </a:r>
            <a:r>
              <a:rPr lang="en-US" sz="1200" dirty="0" smtClean="0">
                <a:solidFill>
                  <a:srgbClr val="000000"/>
                </a:solidFill>
                <a:latin typeface="Calibri" panose="020F0502020204030204" pitchFamily="34" charset="0"/>
                <a:hlinkClick r:id="rId6"/>
              </a:rPr>
              <a:t>Region 4</a:t>
            </a:r>
            <a:endParaRPr lang="en-US" sz="1200" dirty="0"/>
          </a:p>
        </p:txBody>
      </p:sp>
      <p:sp>
        <p:nvSpPr>
          <p:cNvPr id="12" name="TextBox 11"/>
          <p:cNvSpPr txBox="1"/>
          <p:nvPr/>
        </p:nvSpPr>
        <p:spPr>
          <a:xfrm>
            <a:off x="1258528" y="1079098"/>
            <a:ext cx="6459794" cy="369332"/>
          </a:xfrm>
          <a:prstGeom prst="rect">
            <a:avLst/>
          </a:prstGeom>
          <a:noFill/>
        </p:spPr>
        <p:txBody>
          <a:bodyPr wrap="square" rtlCol="0">
            <a:spAutoFit/>
          </a:bodyPr>
          <a:lstStyle/>
          <a:p>
            <a:r>
              <a:rPr lang="en-US" b="1" dirty="0" smtClean="0">
                <a:solidFill>
                  <a:schemeClr val="accent1">
                    <a:lumMod val="50000"/>
                  </a:schemeClr>
                </a:solidFill>
              </a:rPr>
              <a:t>Building Counts and Building Exposure $ Values by </a:t>
            </a:r>
            <a:r>
              <a:rPr lang="en-US" b="1" i="1" dirty="0" smtClean="0">
                <a:solidFill>
                  <a:schemeClr val="accent1">
                    <a:lumMod val="50000"/>
                  </a:schemeClr>
                </a:solidFill>
              </a:rPr>
              <a:t>Stream Name</a:t>
            </a:r>
            <a:endParaRPr lang="en-US" b="1" i="1" dirty="0">
              <a:solidFill>
                <a:schemeClr val="accent1">
                  <a:lumMod val="50000"/>
                </a:schemeClr>
              </a:solidFill>
            </a:endParaRPr>
          </a:p>
        </p:txBody>
      </p:sp>
    </p:spTree>
    <p:extLst>
      <p:ext uri="{BB962C8B-B14F-4D97-AF65-F5344CB8AC3E}">
        <p14:creationId xmlns:p14="http://schemas.microsoft.com/office/powerpoint/2010/main" val="276649678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0888" y="1047747"/>
            <a:ext cx="8942223" cy="5240491"/>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Repetitive Loss Areas</a:t>
            </a:r>
            <a:endParaRPr lang="en-US" dirty="0">
              <a:solidFill>
                <a:schemeClr val="bg1"/>
              </a:solidFill>
              <a:latin typeface="Arial" panose="020B0604020202020204" pitchFamily="34" charset="0"/>
              <a:cs typeface="Arial" panose="020B0604020202020204" pitchFamily="34" charset="0"/>
            </a:endParaRPr>
          </a:p>
        </p:txBody>
      </p:sp>
      <p:sp>
        <p:nvSpPr>
          <p:cNvPr id="12" name="Rectangle 11"/>
          <p:cNvSpPr/>
          <p:nvPr/>
        </p:nvSpPr>
        <p:spPr>
          <a:xfrm>
            <a:off x="1838325" y="6423326"/>
            <a:ext cx="6496050" cy="276999"/>
          </a:xfrm>
          <a:prstGeom prst="rect">
            <a:avLst/>
          </a:prstGeom>
        </p:spPr>
        <p:txBody>
          <a:bodyPr wrap="square">
            <a:spAutoFit/>
          </a:bodyPr>
          <a:lstStyle/>
          <a:p>
            <a:r>
              <a:rPr lang="en-US" sz="1200" dirty="0">
                <a:hlinkClick r:id="rId4"/>
              </a:rPr>
              <a:t>https://www.mapwv.gov/flood/map/?wkid=102100&amp;x=-</a:t>
            </a:r>
            <a:r>
              <a:rPr lang="en-US" sz="1200" dirty="0" smtClean="0">
                <a:hlinkClick r:id="rId4"/>
              </a:rPr>
              <a:t>8669471&amp;y=4802931&amp;l=9&amp;v=2</a:t>
            </a:r>
            <a:endParaRPr lang="en-US" sz="1200" dirty="0"/>
          </a:p>
        </p:txBody>
      </p:sp>
      <p:sp>
        <p:nvSpPr>
          <p:cNvPr id="13" name="TextBox 12"/>
          <p:cNvSpPr txBox="1"/>
          <p:nvPr/>
        </p:nvSpPr>
        <p:spPr>
          <a:xfrm>
            <a:off x="5981700" y="4752975"/>
            <a:ext cx="2589657" cy="1169551"/>
          </a:xfrm>
          <a:prstGeom prst="rect">
            <a:avLst/>
          </a:prstGeom>
          <a:solidFill>
            <a:schemeClr val="accent1">
              <a:lumMod val="20000"/>
              <a:lumOff val="80000"/>
            </a:schemeClr>
          </a:solidFill>
          <a:ln>
            <a:solidFill>
              <a:schemeClr val="tx1"/>
            </a:solidFill>
          </a:ln>
        </p:spPr>
        <p:txBody>
          <a:bodyPr wrap="square" rtlCol="0">
            <a:spAutoFit/>
          </a:bodyPr>
          <a:lstStyle/>
          <a:p>
            <a:r>
              <a:rPr lang="en-US" sz="1400" dirty="0" smtClean="0"/>
              <a:t>Repetitive Loss Areas</a:t>
            </a:r>
          </a:p>
          <a:p>
            <a:endParaRPr lang="en-US" sz="1400" dirty="0"/>
          </a:p>
          <a:p>
            <a:r>
              <a:rPr lang="en-US" sz="1400" dirty="0" smtClean="0"/>
              <a:t>Substantial Damage Estimates</a:t>
            </a:r>
          </a:p>
          <a:p>
            <a:endParaRPr lang="en-US" sz="1400" dirty="0"/>
          </a:p>
          <a:p>
            <a:r>
              <a:rPr lang="en-US" sz="1400" dirty="0" smtClean="0"/>
              <a:t>Buyout Properties</a:t>
            </a:r>
            <a:endParaRPr lang="en-US" sz="1400" dirty="0"/>
          </a:p>
        </p:txBody>
      </p:sp>
      <p:pic>
        <p:nvPicPr>
          <p:cNvPr id="14" name="Picture 13"/>
          <p:cNvPicPr>
            <a:picLocks noChangeAspect="1"/>
          </p:cNvPicPr>
          <p:nvPr/>
        </p:nvPicPr>
        <p:blipFill>
          <a:blip r:embed="rId5"/>
          <a:stretch>
            <a:fillRect/>
          </a:stretch>
        </p:blipFill>
        <p:spPr>
          <a:xfrm>
            <a:off x="536305" y="4752975"/>
            <a:ext cx="2931726" cy="1247543"/>
          </a:xfrm>
          <a:prstGeom prst="rect">
            <a:avLst/>
          </a:prstGeom>
          <a:ln>
            <a:solidFill>
              <a:schemeClr val="tx1"/>
            </a:solidFill>
          </a:ln>
        </p:spPr>
      </p:pic>
    </p:spTree>
    <p:extLst>
      <p:ext uri="{BB962C8B-B14F-4D97-AF65-F5344CB8AC3E}">
        <p14:creationId xmlns:p14="http://schemas.microsoft.com/office/powerpoint/2010/main" val="43682369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Repetitive Loss Areas</a:t>
            </a:r>
            <a:endParaRPr lang="en-US" dirty="0">
              <a:solidFill>
                <a:schemeClr val="bg1"/>
              </a:solidFill>
              <a:latin typeface="Arial" panose="020B0604020202020204" pitchFamily="34" charset="0"/>
              <a:cs typeface="Arial" panose="020B0604020202020204" pitchFamily="34" charset="0"/>
            </a:endParaRPr>
          </a:p>
        </p:txBody>
      </p:sp>
      <p:graphicFrame>
        <p:nvGraphicFramePr>
          <p:cNvPr id="3" name="Table 2"/>
          <p:cNvGraphicFramePr>
            <a:graphicFrameLocks noGrp="1"/>
          </p:cNvGraphicFramePr>
          <p:nvPr/>
        </p:nvGraphicFramePr>
        <p:xfrm>
          <a:off x="408411" y="1204332"/>
          <a:ext cx="7955004" cy="2765502"/>
        </p:xfrm>
        <a:graphic>
          <a:graphicData uri="http://schemas.openxmlformats.org/drawingml/2006/table">
            <a:tbl>
              <a:tblPr/>
              <a:tblGrid>
                <a:gridCol w="1980430">
                  <a:extLst>
                    <a:ext uri="{9D8B030D-6E8A-4147-A177-3AD203B41FA5}">
                      <a16:colId xmlns:a16="http://schemas.microsoft.com/office/drawing/2014/main" val="1655100881"/>
                    </a:ext>
                  </a:extLst>
                </a:gridCol>
                <a:gridCol w="931968">
                  <a:extLst>
                    <a:ext uri="{9D8B030D-6E8A-4147-A177-3AD203B41FA5}">
                      <a16:colId xmlns:a16="http://schemas.microsoft.com/office/drawing/2014/main" val="2873306825"/>
                    </a:ext>
                  </a:extLst>
                </a:gridCol>
                <a:gridCol w="2096926">
                  <a:extLst>
                    <a:ext uri="{9D8B030D-6E8A-4147-A177-3AD203B41FA5}">
                      <a16:colId xmlns:a16="http://schemas.microsoft.com/office/drawing/2014/main" val="4077238745"/>
                    </a:ext>
                  </a:extLst>
                </a:gridCol>
                <a:gridCol w="1514446">
                  <a:extLst>
                    <a:ext uri="{9D8B030D-6E8A-4147-A177-3AD203B41FA5}">
                      <a16:colId xmlns:a16="http://schemas.microsoft.com/office/drawing/2014/main" val="3981829154"/>
                    </a:ext>
                  </a:extLst>
                </a:gridCol>
                <a:gridCol w="715617">
                  <a:extLst>
                    <a:ext uri="{9D8B030D-6E8A-4147-A177-3AD203B41FA5}">
                      <a16:colId xmlns:a16="http://schemas.microsoft.com/office/drawing/2014/main" val="1418626905"/>
                    </a:ext>
                  </a:extLst>
                </a:gridCol>
                <a:gridCol w="715617">
                  <a:extLst>
                    <a:ext uri="{9D8B030D-6E8A-4147-A177-3AD203B41FA5}">
                      <a16:colId xmlns:a16="http://schemas.microsoft.com/office/drawing/2014/main" val="2498033221"/>
                    </a:ext>
                  </a:extLst>
                </a:gridCol>
              </a:tblGrid>
              <a:tr h="307278">
                <a:tc>
                  <a:txBody>
                    <a:bodyPr/>
                    <a:lstStyle/>
                    <a:p>
                      <a:pPr algn="ctr" fontAlgn="b"/>
                      <a:r>
                        <a:rPr lang="en-US" sz="1400" b="0" i="0" u="none" strike="noStrike" dirty="0" smtClean="0">
                          <a:solidFill>
                            <a:srgbClr val="000000"/>
                          </a:solidFill>
                          <a:effectLst/>
                          <a:latin typeface="Calibri" panose="020F0502020204030204" pitchFamily="34" charset="0"/>
                        </a:rPr>
                        <a:t>Area of Mitigation Interest</a:t>
                      </a:r>
                      <a:endParaRPr lang="en-US" sz="1400" b="0" i="0" u="none" strike="noStrike" dirty="0">
                        <a:solidFill>
                          <a:srgbClr val="000000"/>
                        </a:solidFill>
                        <a:effectLst/>
                        <a:latin typeface="Calibri" panose="020F0502020204030204" pitchFamily="34" charset="0"/>
                      </a:endParaRP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400" b="0" i="0" u="none" strike="noStrike">
                          <a:solidFill>
                            <a:srgbClr val="000000"/>
                          </a:solidFill>
                          <a:effectLst/>
                          <a:latin typeface="Calibri" panose="020F0502020204030204" pitchFamily="34" charset="0"/>
                        </a:rPr>
                        <a:t>County</a:t>
                      </a: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400" b="0" i="0" u="none" strike="noStrike">
                          <a:solidFill>
                            <a:srgbClr val="000000"/>
                          </a:solidFill>
                          <a:effectLst/>
                          <a:latin typeface="Calibri" panose="020F0502020204030204" pitchFamily="34" charset="0"/>
                        </a:rPr>
                        <a:t>Community</a:t>
                      </a: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400" b="0" i="0" u="none" strike="noStrike">
                          <a:solidFill>
                            <a:srgbClr val="000000"/>
                          </a:solidFill>
                          <a:effectLst/>
                          <a:latin typeface="Calibri" panose="020F0502020204030204" pitchFamily="34" charset="0"/>
                        </a:rPr>
                        <a:t>Steam Name</a:t>
                      </a: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400" b="0" i="0" u="none" strike="noStrike">
                          <a:solidFill>
                            <a:srgbClr val="000000"/>
                          </a:solidFill>
                          <a:effectLst/>
                          <a:latin typeface="Calibri" panose="020F0502020204030204" pitchFamily="34" charset="0"/>
                        </a:rPr>
                        <a:t>RL_Area</a:t>
                      </a: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400" b="0" i="0" u="none" strike="noStrike" dirty="0">
                          <a:solidFill>
                            <a:srgbClr val="000000"/>
                          </a:solidFill>
                          <a:effectLst/>
                          <a:latin typeface="Calibri" panose="020F0502020204030204" pitchFamily="34" charset="0"/>
                        </a:rPr>
                        <a:t> FT</a:t>
                      </a: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338940777"/>
                  </a:ext>
                </a:extLst>
              </a:tr>
              <a:tr h="307278">
                <a:tc>
                  <a:txBody>
                    <a:bodyPr/>
                    <a:lstStyle/>
                    <a:p>
                      <a:pPr algn="l" fontAlgn="b"/>
                      <a:r>
                        <a:rPr lang="en-US" sz="1400" b="0" i="0" u="none" strike="noStrike" dirty="0">
                          <a:solidFill>
                            <a:srgbClr val="000000"/>
                          </a:solidFill>
                          <a:effectLst/>
                          <a:latin typeface="Calibri" panose="020F0502020204030204" pitchFamily="34" charset="0"/>
                        </a:rPr>
                        <a:t>540006_Dry_Run_1</a:t>
                      </a: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Berkeley</a:t>
                      </a: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Martinsburg</a:t>
                      </a: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Dry Run</a:t>
                      </a: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Yes</a:t>
                      </a: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sng" strike="noStrike" dirty="0">
                          <a:solidFill>
                            <a:srgbClr val="0563C1"/>
                          </a:solidFill>
                          <a:effectLst/>
                          <a:latin typeface="Calibri" panose="020F0502020204030204" pitchFamily="34" charset="0"/>
                          <a:hlinkClick r:id="rId3"/>
                        </a:rPr>
                        <a:t>FT</a:t>
                      </a:r>
                      <a:endParaRPr lang="en-US" sz="1400" b="0" i="0" u="sng" strike="noStrike" dirty="0">
                        <a:solidFill>
                          <a:srgbClr val="0563C1"/>
                        </a:solidFill>
                        <a:effectLst/>
                        <a:latin typeface="Calibri" panose="020F0502020204030204" pitchFamily="34" charset="0"/>
                      </a:endParaRP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6517596"/>
                  </a:ext>
                </a:extLst>
              </a:tr>
              <a:tr h="307278">
                <a:tc>
                  <a:txBody>
                    <a:bodyPr/>
                    <a:lstStyle/>
                    <a:p>
                      <a:pPr algn="l" fontAlgn="b"/>
                      <a:r>
                        <a:rPr lang="en-US" sz="1400" b="0" i="0" u="none" strike="noStrike">
                          <a:solidFill>
                            <a:srgbClr val="000000"/>
                          </a:solidFill>
                          <a:effectLst/>
                          <a:latin typeface="Calibri" panose="020F0502020204030204" pitchFamily="34" charset="0"/>
                        </a:rPr>
                        <a:t>540282_Back_Creek_1</a:t>
                      </a: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Berkeley</a:t>
                      </a: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Berkeley Unincorporated</a:t>
                      </a: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Back Creek</a:t>
                      </a: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Yes</a:t>
                      </a: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sng" strike="noStrike">
                          <a:solidFill>
                            <a:srgbClr val="0563C1"/>
                          </a:solidFill>
                          <a:effectLst/>
                          <a:latin typeface="Calibri" panose="020F0502020204030204" pitchFamily="34" charset="0"/>
                          <a:hlinkClick r:id="rId4"/>
                        </a:rPr>
                        <a:t>FT</a:t>
                      </a:r>
                      <a:endParaRPr lang="en-US" sz="1400" b="0" i="0" u="sng" strike="noStrike">
                        <a:solidFill>
                          <a:srgbClr val="0563C1"/>
                        </a:solidFill>
                        <a:effectLst/>
                        <a:latin typeface="Calibri" panose="020F0502020204030204" pitchFamily="34" charset="0"/>
                      </a:endParaRP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8256190"/>
                  </a:ext>
                </a:extLst>
              </a:tr>
              <a:tr h="307278">
                <a:tc>
                  <a:txBody>
                    <a:bodyPr/>
                    <a:lstStyle/>
                    <a:p>
                      <a:pPr algn="l" fontAlgn="b"/>
                      <a:r>
                        <a:rPr lang="en-US" sz="1400" b="0" i="0" u="none" strike="noStrike" dirty="0">
                          <a:solidFill>
                            <a:srgbClr val="000000"/>
                          </a:solidFill>
                          <a:effectLst/>
                          <a:latin typeface="Calibri" panose="020F0502020204030204" pitchFamily="34" charset="0"/>
                        </a:rPr>
                        <a:t>540282_Potomac_1</a:t>
                      </a: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400" b="0" i="0" u="none" strike="noStrike">
                          <a:solidFill>
                            <a:srgbClr val="000000"/>
                          </a:solidFill>
                          <a:effectLst/>
                          <a:latin typeface="Calibri" panose="020F0502020204030204" pitchFamily="34" charset="0"/>
                        </a:rPr>
                        <a:t>Berkeley</a:t>
                      </a: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400" b="0" i="0" u="none" strike="noStrike">
                          <a:solidFill>
                            <a:srgbClr val="000000"/>
                          </a:solidFill>
                          <a:effectLst/>
                          <a:latin typeface="Calibri" panose="020F0502020204030204" pitchFamily="34" charset="0"/>
                        </a:rPr>
                        <a:t>Berkeley Unincorporated</a:t>
                      </a: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400" b="0" i="0" u="none" strike="noStrike" dirty="0">
                          <a:solidFill>
                            <a:srgbClr val="000000"/>
                          </a:solidFill>
                          <a:effectLst/>
                          <a:latin typeface="Calibri" panose="020F0502020204030204" pitchFamily="34" charset="0"/>
                        </a:rPr>
                        <a:t>Potomac River</a:t>
                      </a: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a:solidFill>
                            <a:srgbClr val="000000"/>
                          </a:solidFill>
                          <a:effectLst/>
                          <a:latin typeface="Calibri" panose="020F0502020204030204" pitchFamily="34" charset="0"/>
                        </a:rPr>
                        <a:t>Yes</a:t>
                      </a: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0" i="0" u="sng" strike="noStrike" dirty="0">
                          <a:solidFill>
                            <a:srgbClr val="0563C1"/>
                          </a:solidFill>
                          <a:effectLst/>
                          <a:latin typeface="Calibri" panose="020F0502020204030204" pitchFamily="34" charset="0"/>
                          <a:hlinkClick r:id="rId5"/>
                        </a:rPr>
                        <a:t>FT</a:t>
                      </a:r>
                      <a:endParaRPr lang="en-US" sz="1400" b="0" i="0" u="sng" strike="noStrike" dirty="0">
                        <a:solidFill>
                          <a:srgbClr val="0563C1"/>
                        </a:solidFill>
                        <a:effectLst/>
                        <a:latin typeface="Calibri" panose="020F0502020204030204" pitchFamily="34" charset="0"/>
                      </a:endParaRP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92325957"/>
                  </a:ext>
                </a:extLst>
              </a:tr>
              <a:tr h="307278">
                <a:tc>
                  <a:txBody>
                    <a:bodyPr/>
                    <a:lstStyle/>
                    <a:p>
                      <a:pPr algn="l" fontAlgn="b"/>
                      <a:r>
                        <a:rPr lang="en-US" sz="1400" b="0" i="0" u="none" strike="noStrike">
                          <a:solidFill>
                            <a:srgbClr val="000000"/>
                          </a:solidFill>
                          <a:effectLst/>
                          <a:latin typeface="Calibri" panose="020F0502020204030204" pitchFamily="34" charset="0"/>
                        </a:rPr>
                        <a:t>540282_Potomac_2</a:t>
                      </a: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400" b="0" i="0" u="none" strike="noStrike">
                          <a:solidFill>
                            <a:srgbClr val="000000"/>
                          </a:solidFill>
                          <a:effectLst/>
                          <a:latin typeface="Calibri" panose="020F0502020204030204" pitchFamily="34" charset="0"/>
                        </a:rPr>
                        <a:t>Berkeley</a:t>
                      </a: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400" b="0" i="0" u="none" strike="noStrike">
                          <a:solidFill>
                            <a:srgbClr val="000000"/>
                          </a:solidFill>
                          <a:effectLst/>
                          <a:latin typeface="Calibri" panose="020F0502020204030204" pitchFamily="34" charset="0"/>
                        </a:rPr>
                        <a:t>Berkeley Unincorporated</a:t>
                      </a: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400" b="0" i="0" u="none" strike="noStrike">
                          <a:solidFill>
                            <a:srgbClr val="000000"/>
                          </a:solidFill>
                          <a:effectLst/>
                          <a:latin typeface="Calibri" panose="020F0502020204030204" pitchFamily="34" charset="0"/>
                        </a:rPr>
                        <a:t>Potomac River</a:t>
                      </a: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Yes</a:t>
                      </a: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sng" strike="noStrike" dirty="0">
                          <a:solidFill>
                            <a:srgbClr val="0563C1"/>
                          </a:solidFill>
                          <a:effectLst/>
                          <a:latin typeface="Calibri" panose="020F0502020204030204" pitchFamily="34" charset="0"/>
                          <a:hlinkClick r:id="rId6"/>
                        </a:rPr>
                        <a:t>FT</a:t>
                      </a:r>
                      <a:endParaRPr lang="en-US" sz="1400" b="0" i="0" u="sng" strike="noStrike" dirty="0">
                        <a:solidFill>
                          <a:srgbClr val="0563C1"/>
                        </a:solidFill>
                        <a:effectLst/>
                        <a:latin typeface="Calibri" panose="020F0502020204030204" pitchFamily="34" charset="0"/>
                      </a:endParaRP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248007903"/>
                  </a:ext>
                </a:extLst>
              </a:tr>
              <a:tr h="307278">
                <a:tc>
                  <a:txBody>
                    <a:bodyPr/>
                    <a:lstStyle/>
                    <a:p>
                      <a:pPr algn="l" fontAlgn="b"/>
                      <a:r>
                        <a:rPr lang="en-US" sz="1400" b="0" i="0" u="none" strike="noStrike">
                          <a:solidFill>
                            <a:srgbClr val="000000"/>
                          </a:solidFill>
                          <a:effectLst/>
                          <a:latin typeface="Calibri" panose="020F0502020204030204" pitchFamily="34" charset="0"/>
                        </a:rPr>
                        <a:t>540282_Potomac_3</a:t>
                      </a: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Berkeley</a:t>
                      </a: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Berkeley Unincorporated</a:t>
                      </a: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Potomac River</a:t>
                      </a: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Yes</a:t>
                      </a: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sng" strike="noStrike" dirty="0">
                          <a:solidFill>
                            <a:srgbClr val="0563C1"/>
                          </a:solidFill>
                          <a:effectLst/>
                          <a:latin typeface="Calibri" panose="020F0502020204030204" pitchFamily="34" charset="0"/>
                          <a:hlinkClick r:id="rId7"/>
                        </a:rPr>
                        <a:t>FT</a:t>
                      </a:r>
                      <a:endParaRPr lang="en-US" sz="1400" b="0" i="0" u="sng" strike="noStrike" dirty="0">
                        <a:solidFill>
                          <a:srgbClr val="0563C1"/>
                        </a:solidFill>
                        <a:effectLst/>
                        <a:latin typeface="Calibri" panose="020F0502020204030204" pitchFamily="34" charset="0"/>
                      </a:endParaRP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9392949"/>
                  </a:ext>
                </a:extLst>
              </a:tr>
              <a:tr h="307278">
                <a:tc>
                  <a:txBody>
                    <a:bodyPr/>
                    <a:lstStyle/>
                    <a:p>
                      <a:pPr algn="l" fontAlgn="b"/>
                      <a:r>
                        <a:rPr lang="en-US" sz="1400" b="0" i="0" u="none" strike="noStrike">
                          <a:solidFill>
                            <a:srgbClr val="000000"/>
                          </a:solidFill>
                          <a:effectLst/>
                          <a:latin typeface="Calibri" panose="020F0502020204030204" pitchFamily="34" charset="0"/>
                        </a:rPr>
                        <a:t>540282_Potomac_4</a:t>
                      </a: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400" b="0" i="0" u="none" strike="noStrike">
                          <a:solidFill>
                            <a:srgbClr val="000000"/>
                          </a:solidFill>
                          <a:effectLst/>
                          <a:latin typeface="Calibri" panose="020F0502020204030204" pitchFamily="34" charset="0"/>
                        </a:rPr>
                        <a:t>Berkeley</a:t>
                      </a: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400" b="0" i="0" u="none" strike="noStrike">
                          <a:solidFill>
                            <a:srgbClr val="000000"/>
                          </a:solidFill>
                          <a:effectLst/>
                          <a:latin typeface="Calibri" panose="020F0502020204030204" pitchFamily="34" charset="0"/>
                        </a:rPr>
                        <a:t>Berkeley Unincorporated</a:t>
                      </a: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400" b="0" i="0" u="none" strike="noStrike" dirty="0">
                          <a:solidFill>
                            <a:srgbClr val="000000"/>
                          </a:solidFill>
                          <a:effectLst/>
                          <a:latin typeface="Calibri" panose="020F0502020204030204" pitchFamily="34" charset="0"/>
                        </a:rPr>
                        <a:t>Potomac River</a:t>
                      </a: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Yes</a:t>
                      </a: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sng" strike="noStrike" dirty="0">
                          <a:solidFill>
                            <a:srgbClr val="0563C1"/>
                          </a:solidFill>
                          <a:effectLst/>
                          <a:latin typeface="Calibri" panose="020F0502020204030204" pitchFamily="34" charset="0"/>
                          <a:hlinkClick r:id="rId8"/>
                        </a:rPr>
                        <a:t>FT</a:t>
                      </a:r>
                      <a:endParaRPr lang="en-US" sz="1400" b="0" i="0" u="sng" strike="noStrike" dirty="0">
                        <a:solidFill>
                          <a:srgbClr val="0563C1"/>
                        </a:solidFill>
                        <a:effectLst/>
                        <a:latin typeface="Calibri" panose="020F0502020204030204" pitchFamily="34" charset="0"/>
                      </a:endParaRP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918743365"/>
                  </a:ext>
                </a:extLst>
              </a:tr>
              <a:tr h="307278">
                <a:tc>
                  <a:txBody>
                    <a:bodyPr/>
                    <a:lstStyle/>
                    <a:p>
                      <a:pPr algn="l" fontAlgn="b"/>
                      <a:r>
                        <a:rPr lang="en-US" sz="1400" b="0" i="0" u="none" strike="noStrike">
                          <a:solidFill>
                            <a:srgbClr val="000000"/>
                          </a:solidFill>
                          <a:effectLst/>
                          <a:latin typeface="Calibri" panose="020F0502020204030204" pitchFamily="34" charset="0"/>
                        </a:rPr>
                        <a:t>540282_Potomac_5</a:t>
                      </a: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Berkeley</a:t>
                      </a: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Berkeley Unincorporated</a:t>
                      </a: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Potomac River</a:t>
                      </a: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Yes</a:t>
                      </a: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sng" strike="noStrike" dirty="0">
                          <a:solidFill>
                            <a:srgbClr val="0563C1"/>
                          </a:solidFill>
                          <a:effectLst/>
                          <a:latin typeface="Calibri" panose="020F0502020204030204" pitchFamily="34" charset="0"/>
                          <a:hlinkClick r:id="rId9"/>
                        </a:rPr>
                        <a:t>FT</a:t>
                      </a:r>
                      <a:endParaRPr lang="en-US" sz="1400" b="0" i="0" u="sng" strike="noStrike" dirty="0">
                        <a:solidFill>
                          <a:srgbClr val="0563C1"/>
                        </a:solidFill>
                        <a:effectLst/>
                        <a:latin typeface="Calibri" panose="020F0502020204030204" pitchFamily="34" charset="0"/>
                      </a:endParaRP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0320105"/>
                  </a:ext>
                </a:extLst>
              </a:tr>
              <a:tr h="307278">
                <a:tc>
                  <a:txBody>
                    <a:bodyPr/>
                    <a:lstStyle/>
                    <a:p>
                      <a:pPr algn="l" fontAlgn="b"/>
                      <a:r>
                        <a:rPr lang="en-US" sz="1400" b="0" i="0" u="none" strike="noStrike">
                          <a:solidFill>
                            <a:srgbClr val="000000"/>
                          </a:solidFill>
                          <a:effectLst/>
                          <a:latin typeface="Calibri" panose="020F0502020204030204" pitchFamily="34" charset="0"/>
                        </a:rPr>
                        <a:t>540282_Potomac_6</a:t>
                      </a: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Berkeley</a:t>
                      </a: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Berkeley Unincorporated</a:t>
                      </a: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Potomac River</a:t>
                      </a: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Yes</a:t>
                      </a: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sng" strike="noStrike" dirty="0">
                          <a:solidFill>
                            <a:srgbClr val="0563C1"/>
                          </a:solidFill>
                          <a:effectLst/>
                          <a:latin typeface="Calibri" panose="020F0502020204030204" pitchFamily="34" charset="0"/>
                          <a:hlinkClick r:id="rId10"/>
                        </a:rPr>
                        <a:t>FT</a:t>
                      </a:r>
                      <a:endParaRPr lang="en-US" sz="1400" b="0" i="0" u="sng" strike="noStrike" dirty="0">
                        <a:solidFill>
                          <a:srgbClr val="0563C1"/>
                        </a:solidFill>
                        <a:effectLst/>
                        <a:latin typeface="Calibri" panose="020F0502020204030204" pitchFamily="34" charset="0"/>
                      </a:endParaRP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7949965"/>
                  </a:ext>
                </a:extLst>
              </a:tr>
            </a:tbl>
          </a:graphicData>
        </a:graphic>
      </p:graphicFrame>
      <p:pic>
        <p:nvPicPr>
          <p:cNvPr id="4" name="Picture 3"/>
          <p:cNvPicPr>
            <a:picLocks noChangeAspect="1"/>
          </p:cNvPicPr>
          <p:nvPr/>
        </p:nvPicPr>
        <p:blipFill>
          <a:blip r:embed="rId11"/>
          <a:stretch>
            <a:fillRect/>
          </a:stretch>
        </p:blipFill>
        <p:spPr>
          <a:xfrm>
            <a:off x="376004" y="4159406"/>
            <a:ext cx="8019818" cy="2548169"/>
          </a:xfrm>
          <a:prstGeom prst="rect">
            <a:avLst/>
          </a:prstGeom>
        </p:spPr>
      </p:pic>
    </p:spTree>
    <p:extLst>
      <p:ext uri="{BB962C8B-B14F-4D97-AF65-F5344CB8AC3E}">
        <p14:creationId xmlns:p14="http://schemas.microsoft.com/office/powerpoint/2010/main" val="243056276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 descr="image0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252" y="1057878"/>
            <a:ext cx="7363004" cy="2921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Permanent Structures</a:t>
            </a:r>
            <a:endParaRPr lang="en-US" dirty="0">
              <a:solidFill>
                <a:schemeClr val="bg1"/>
              </a:solidFill>
              <a:latin typeface="Arial" panose="020B0604020202020204" pitchFamily="34" charset="0"/>
              <a:cs typeface="Arial" panose="020B0604020202020204" pitchFamily="34" charset="0"/>
            </a:endParaRPr>
          </a:p>
        </p:txBody>
      </p:sp>
      <p:sp>
        <p:nvSpPr>
          <p:cNvPr id="2" name="Rectangle 1"/>
          <p:cNvSpPr/>
          <p:nvPr/>
        </p:nvSpPr>
        <p:spPr>
          <a:xfrm>
            <a:off x="545183" y="6427113"/>
            <a:ext cx="7738946" cy="430887"/>
          </a:xfrm>
          <a:prstGeom prst="rect">
            <a:avLst/>
          </a:prstGeom>
        </p:spPr>
        <p:txBody>
          <a:bodyPr wrap="square">
            <a:spAutoFit/>
          </a:bodyPr>
          <a:lstStyle/>
          <a:p>
            <a:r>
              <a:rPr lang="en-US" sz="1100" dirty="0" smtClean="0">
                <a:solidFill>
                  <a:srgbClr val="282A55"/>
                </a:solidFill>
                <a:latin typeface="Verdana" panose="020B0604030504040204" pitchFamily="34" charset="0"/>
                <a:ea typeface="Calibri" panose="020F0502020204030204" pitchFamily="34" charset="0"/>
                <a:cs typeface="Times New Roman" panose="02020603050405020304" pitchFamily="18" charset="0"/>
                <a:hlinkClick r:id="rId4"/>
              </a:rPr>
              <a:t>https</a:t>
            </a:r>
            <a:r>
              <a:rPr lang="en-US" sz="1100" dirty="0">
                <a:solidFill>
                  <a:srgbClr val="282A55"/>
                </a:solidFill>
                <a:latin typeface="Verdana" panose="020B0604030504040204" pitchFamily="34" charset="0"/>
                <a:ea typeface="Calibri" panose="020F0502020204030204" pitchFamily="34" charset="0"/>
                <a:cs typeface="Times New Roman" panose="02020603050405020304" pitchFamily="18" charset="0"/>
                <a:hlinkClick r:id="rId4"/>
              </a:rPr>
              <a:t>://www.mapwv.gov/flood/map/?wkid=102100&amp;x=-</a:t>
            </a:r>
            <a:r>
              <a:rPr lang="en-US" sz="1100" dirty="0" smtClean="0">
                <a:solidFill>
                  <a:srgbClr val="282A55"/>
                </a:solidFill>
                <a:latin typeface="Verdana" panose="020B0604030504040204" pitchFamily="34" charset="0"/>
                <a:ea typeface="Calibri" panose="020F0502020204030204" pitchFamily="34" charset="0"/>
                <a:cs typeface="Times New Roman" panose="02020603050405020304" pitchFamily="18" charset="0"/>
                <a:hlinkClick r:id="rId4"/>
              </a:rPr>
              <a:t>8663702&amp;y=4797889&amp;l=11&amp;v=2</a:t>
            </a:r>
            <a:endParaRPr lang="en-US" sz="1100" dirty="0" smtClean="0">
              <a:solidFill>
                <a:srgbClr val="282A55"/>
              </a:solidFill>
              <a:latin typeface="Verdana" panose="020B0604030504040204" pitchFamily="34" charset="0"/>
              <a:ea typeface="Calibri" panose="020F0502020204030204" pitchFamily="34" charset="0"/>
              <a:cs typeface="Times New Roman" panose="02020603050405020304" pitchFamily="18" charset="0"/>
            </a:endParaRPr>
          </a:p>
          <a:p>
            <a:endParaRPr lang="en-US" sz="1100" dirty="0">
              <a:solidFill>
                <a:srgbClr val="282A55"/>
              </a:solidFill>
              <a:latin typeface="Verdana" panose="020B060403050404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2313101" y="1025554"/>
            <a:ext cx="4155305" cy="369332"/>
          </a:xfrm>
          <a:prstGeom prst="rect">
            <a:avLst/>
          </a:prstGeom>
        </p:spPr>
        <p:txBody>
          <a:bodyPr wrap="none">
            <a:spAutoFit/>
          </a:bodyPr>
          <a:lstStyle/>
          <a:p>
            <a:r>
              <a:rPr lang="en-US" dirty="0" smtClean="0">
                <a:solidFill>
                  <a:srgbClr val="FFFF00"/>
                </a:solidFill>
                <a:latin typeface="Calibri" panose="020F0502020204030204" pitchFamily="34" charset="0"/>
                <a:ea typeface="Calibri" panose="020F0502020204030204" pitchFamily="34" charset="0"/>
              </a:rPr>
              <a:t>Building ID:  02-08-0001-0030-0000_3458 </a:t>
            </a:r>
            <a:endParaRPr lang="en-US" dirty="0">
              <a:solidFill>
                <a:srgbClr val="FFFF00"/>
              </a:solidFill>
            </a:endParaRPr>
          </a:p>
        </p:txBody>
      </p:sp>
      <p:pic>
        <p:nvPicPr>
          <p:cNvPr id="9" name="Picture 8"/>
          <p:cNvPicPr>
            <a:picLocks noChangeAspect="1"/>
          </p:cNvPicPr>
          <p:nvPr/>
        </p:nvPicPr>
        <p:blipFill>
          <a:blip r:embed="rId5"/>
          <a:stretch>
            <a:fillRect/>
          </a:stretch>
        </p:blipFill>
        <p:spPr>
          <a:xfrm>
            <a:off x="285471" y="3580722"/>
            <a:ext cx="4790959" cy="2709370"/>
          </a:xfrm>
          <a:prstGeom prst="rect">
            <a:avLst/>
          </a:prstGeom>
          <a:ln>
            <a:solidFill>
              <a:schemeClr val="bg1"/>
            </a:solidFill>
          </a:ln>
        </p:spPr>
      </p:pic>
      <p:pic>
        <p:nvPicPr>
          <p:cNvPr id="7" name="Picture 6"/>
          <p:cNvPicPr>
            <a:picLocks noChangeAspect="1"/>
          </p:cNvPicPr>
          <p:nvPr/>
        </p:nvPicPr>
        <p:blipFill>
          <a:blip r:embed="rId6"/>
          <a:stretch>
            <a:fillRect/>
          </a:stretch>
        </p:blipFill>
        <p:spPr>
          <a:xfrm>
            <a:off x="4648307" y="3148080"/>
            <a:ext cx="3747187" cy="3004990"/>
          </a:xfrm>
          <a:prstGeom prst="rect">
            <a:avLst/>
          </a:prstGeom>
          <a:ln>
            <a:solidFill>
              <a:schemeClr val="tx1"/>
            </a:solidFill>
          </a:ln>
        </p:spPr>
      </p:pic>
    </p:spTree>
    <p:extLst>
      <p:ext uri="{BB962C8B-B14F-4D97-AF65-F5344CB8AC3E}">
        <p14:creationId xmlns:p14="http://schemas.microsoft.com/office/powerpoint/2010/main" val="385018197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Recreational Vehicles</a:t>
            </a:r>
            <a:endParaRPr lang="en-US" dirty="0">
              <a:solidFill>
                <a:schemeClr val="bg1"/>
              </a:solidFill>
              <a:latin typeface="Arial" panose="020B0604020202020204" pitchFamily="34" charset="0"/>
              <a:cs typeface="Arial" panose="020B0604020202020204" pitchFamily="34" charset="0"/>
            </a:endParaRPr>
          </a:p>
        </p:txBody>
      </p:sp>
      <p:pic>
        <p:nvPicPr>
          <p:cNvPr id="2050" name="Picture 12" descr="image0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189" y="1109031"/>
            <a:ext cx="7407621" cy="471220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868189" y="6111166"/>
            <a:ext cx="7738946" cy="461665"/>
          </a:xfrm>
          <a:prstGeom prst="rect">
            <a:avLst/>
          </a:prstGeom>
        </p:spPr>
        <p:txBody>
          <a:bodyPr wrap="square">
            <a:spAutoFit/>
          </a:bodyPr>
          <a:lstStyle/>
          <a:p>
            <a:r>
              <a:rPr lang="en-US" sz="1200" dirty="0">
                <a:solidFill>
                  <a:srgbClr val="282A55"/>
                </a:solidFill>
                <a:highlight>
                  <a:srgbClr val="FFFF00"/>
                </a:highlight>
                <a:latin typeface="Calibri" panose="020F0502020204030204" pitchFamily="34" charset="0"/>
                <a:ea typeface="Calibri" panose="020F0502020204030204" pitchFamily="34" charset="0"/>
                <a:cs typeface="Times New Roman" panose="02020603050405020304" pitchFamily="18" charset="0"/>
              </a:rPr>
              <a:t>&lt;&lt; WV Quick Guide resource &gt;&gt;</a:t>
            </a:r>
            <a:endParaRPr lang="en-US" sz="1400" dirty="0">
              <a:solidFill>
                <a:srgbClr val="282A55"/>
              </a:solidFill>
              <a:latin typeface="Verdana" panose="020B0604030504040204" pitchFamily="34" charset="0"/>
              <a:ea typeface="Calibri" panose="020F0502020204030204" pitchFamily="34" charset="0"/>
              <a:cs typeface="Times New Roman" panose="02020603050405020304" pitchFamily="18" charset="0"/>
            </a:endParaRPr>
          </a:p>
          <a:p>
            <a:r>
              <a:rPr lang="en-US" sz="1200" u="sng" dirty="0">
                <a:solidFill>
                  <a:srgbClr val="282A55"/>
                </a:solidFill>
                <a:latin typeface="Calibri" panose="020F0502020204030204" pitchFamily="34" charset="0"/>
                <a:ea typeface="Calibri" panose="020F0502020204030204" pitchFamily="34" charset="0"/>
                <a:cs typeface="Times New Roman" panose="02020603050405020304" pitchFamily="18" charset="0"/>
                <a:hlinkClick r:id="rId4"/>
              </a:rPr>
              <a:t>https://emd.wv.gov/MitigationRecovery/Documents/Floodplain%20Management%20in%20WV%20Quick%20Guide.pdf</a:t>
            </a:r>
            <a:endParaRPr lang="en-US" sz="1400" dirty="0">
              <a:solidFill>
                <a:srgbClr val="282A55"/>
              </a:solidFill>
              <a:effectLst/>
              <a:latin typeface="Verdana"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0555876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Top Single Family Dwelling Loss Estimates</a:t>
            </a:r>
            <a:endParaRPr lang="en-US" dirty="0">
              <a:solidFill>
                <a:schemeClr val="bg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832206" y="1081002"/>
            <a:ext cx="7233007" cy="5551073"/>
          </a:xfrm>
          <a:prstGeom prst="rect">
            <a:avLst/>
          </a:prstGeom>
          <a:solidFill>
            <a:schemeClr val="tx1"/>
          </a:solidFill>
          <a:ln>
            <a:solidFill>
              <a:schemeClr val="tx1"/>
            </a:solidFill>
          </a:ln>
        </p:spPr>
      </p:pic>
    </p:spTree>
    <p:extLst>
      <p:ext uri="{BB962C8B-B14F-4D97-AF65-F5344CB8AC3E}">
        <p14:creationId xmlns:p14="http://schemas.microsoft.com/office/powerpoint/2010/main" val="311810783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Top Single Family Dwelling Damage Loss</a:t>
            </a:r>
            <a:endParaRPr lang="en-US" dirty="0">
              <a:solidFill>
                <a:schemeClr val="bg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739739" y="1019357"/>
            <a:ext cx="7530958" cy="5779740"/>
          </a:xfrm>
          <a:prstGeom prst="rect">
            <a:avLst/>
          </a:prstGeom>
          <a:solidFill>
            <a:schemeClr val="tx1"/>
          </a:solidFill>
          <a:ln>
            <a:solidFill>
              <a:schemeClr val="tx1"/>
            </a:solidFill>
          </a:ln>
        </p:spPr>
      </p:pic>
    </p:spTree>
    <p:extLst>
      <p:ext uri="{BB962C8B-B14F-4D97-AF65-F5344CB8AC3E}">
        <p14:creationId xmlns:p14="http://schemas.microsoft.com/office/powerpoint/2010/main" val="364323660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Short-Term Shelter Needs</a:t>
            </a:r>
            <a:endParaRPr lang="en-US" dirty="0">
              <a:solidFill>
                <a:schemeClr val="bg1"/>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3"/>
          <a:srcRect l="1049" t="1357" r="1565" b="2131"/>
          <a:stretch/>
        </p:blipFill>
        <p:spPr>
          <a:xfrm>
            <a:off x="181648" y="1681839"/>
            <a:ext cx="4390352" cy="3363685"/>
          </a:xfrm>
          <a:prstGeom prst="rect">
            <a:avLst/>
          </a:prstGeom>
        </p:spPr>
      </p:pic>
      <p:pic>
        <p:nvPicPr>
          <p:cNvPr id="7" name="Picture 6"/>
          <p:cNvPicPr>
            <a:picLocks noChangeAspect="1"/>
          </p:cNvPicPr>
          <p:nvPr/>
        </p:nvPicPr>
        <p:blipFill>
          <a:blip r:embed="rId4"/>
          <a:stretch>
            <a:fillRect/>
          </a:stretch>
        </p:blipFill>
        <p:spPr>
          <a:xfrm>
            <a:off x="4649344" y="1681839"/>
            <a:ext cx="4358323" cy="3363685"/>
          </a:xfrm>
          <a:prstGeom prst="rect">
            <a:avLst/>
          </a:prstGeom>
        </p:spPr>
      </p:pic>
      <p:sp>
        <p:nvSpPr>
          <p:cNvPr id="2" name="TextBox 1"/>
          <p:cNvSpPr txBox="1"/>
          <p:nvPr/>
        </p:nvSpPr>
        <p:spPr>
          <a:xfrm>
            <a:off x="1480457" y="1312507"/>
            <a:ext cx="2024743" cy="369332"/>
          </a:xfrm>
          <a:prstGeom prst="rect">
            <a:avLst/>
          </a:prstGeom>
          <a:noFill/>
        </p:spPr>
        <p:txBody>
          <a:bodyPr wrap="square" rtlCol="0">
            <a:spAutoFit/>
          </a:bodyPr>
          <a:lstStyle/>
          <a:p>
            <a:r>
              <a:rPr lang="en-US" dirty="0" smtClean="0">
                <a:solidFill>
                  <a:schemeClr val="tx2">
                    <a:lumMod val="50000"/>
                  </a:schemeClr>
                </a:solidFill>
              </a:rPr>
              <a:t>Incorporated Areas</a:t>
            </a:r>
            <a:endParaRPr lang="en-US" dirty="0">
              <a:solidFill>
                <a:schemeClr val="tx2">
                  <a:lumMod val="50000"/>
                </a:schemeClr>
              </a:solidFill>
            </a:endParaRPr>
          </a:p>
        </p:txBody>
      </p:sp>
      <p:sp>
        <p:nvSpPr>
          <p:cNvPr id="8" name="TextBox 7"/>
          <p:cNvSpPr txBox="1"/>
          <p:nvPr/>
        </p:nvSpPr>
        <p:spPr>
          <a:xfrm>
            <a:off x="5833861" y="1312507"/>
            <a:ext cx="2548139" cy="369332"/>
          </a:xfrm>
          <a:prstGeom prst="rect">
            <a:avLst/>
          </a:prstGeom>
          <a:noFill/>
        </p:spPr>
        <p:txBody>
          <a:bodyPr wrap="square" rtlCol="0">
            <a:spAutoFit/>
          </a:bodyPr>
          <a:lstStyle/>
          <a:p>
            <a:r>
              <a:rPr lang="en-US" dirty="0" smtClean="0">
                <a:solidFill>
                  <a:schemeClr val="tx2">
                    <a:lumMod val="50000"/>
                  </a:schemeClr>
                </a:solidFill>
              </a:rPr>
              <a:t>Unincorporated Areas</a:t>
            </a:r>
            <a:endParaRPr lang="en-US" dirty="0">
              <a:solidFill>
                <a:schemeClr val="tx2">
                  <a:lumMod val="50000"/>
                </a:schemeClr>
              </a:solidFill>
            </a:endParaRPr>
          </a:p>
        </p:txBody>
      </p:sp>
      <p:sp>
        <p:nvSpPr>
          <p:cNvPr id="9" name="TextBox 8"/>
          <p:cNvSpPr txBox="1"/>
          <p:nvPr/>
        </p:nvSpPr>
        <p:spPr>
          <a:xfrm>
            <a:off x="935419" y="5659074"/>
            <a:ext cx="7788167" cy="307777"/>
          </a:xfrm>
          <a:prstGeom prst="rect">
            <a:avLst/>
          </a:prstGeom>
          <a:noFill/>
        </p:spPr>
        <p:txBody>
          <a:bodyPr wrap="square" rtlCol="0">
            <a:spAutoFit/>
          </a:bodyPr>
          <a:lstStyle/>
          <a:p>
            <a:r>
              <a:rPr lang="en-US" sz="1400" i="1" dirty="0" smtClean="0">
                <a:solidFill>
                  <a:schemeClr val="accent1">
                    <a:lumMod val="50000"/>
                  </a:schemeClr>
                </a:solidFill>
              </a:rPr>
              <a:t>Generated using FEMA’s Hazus flood loss guidelines for a 1%-annual-chance (100-yr) flood event</a:t>
            </a:r>
            <a:endParaRPr lang="en-US" sz="1400" i="1" dirty="0">
              <a:solidFill>
                <a:schemeClr val="accent1">
                  <a:lumMod val="50000"/>
                </a:schemeClr>
              </a:solidFill>
            </a:endParaRPr>
          </a:p>
        </p:txBody>
      </p:sp>
    </p:spTree>
    <p:extLst>
      <p:ext uri="{BB962C8B-B14F-4D97-AF65-F5344CB8AC3E}">
        <p14:creationId xmlns:p14="http://schemas.microsoft.com/office/powerpoint/2010/main" val="394281314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Debris Removal</a:t>
            </a:r>
            <a:endParaRPr lang="en-US" dirty="0">
              <a:solidFill>
                <a:schemeClr val="bg1"/>
              </a:solidFill>
              <a:latin typeface="Arial" panose="020B0604020202020204" pitchFamily="34" charset="0"/>
              <a:cs typeface="Arial" panose="020B0604020202020204" pitchFamily="34" charset="0"/>
            </a:endParaRPr>
          </a:p>
        </p:txBody>
      </p:sp>
      <p:sp>
        <p:nvSpPr>
          <p:cNvPr id="2" name="TextBox 1"/>
          <p:cNvSpPr txBox="1"/>
          <p:nvPr/>
        </p:nvSpPr>
        <p:spPr>
          <a:xfrm>
            <a:off x="1480457" y="1312507"/>
            <a:ext cx="2024743" cy="369332"/>
          </a:xfrm>
          <a:prstGeom prst="rect">
            <a:avLst/>
          </a:prstGeom>
          <a:noFill/>
        </p:spPr>
        <p:txBody>
          <a:bodyPr wrap="square" rtlCol="0">
            <a:spAutoFit/>
          </a:bodyPr>
          <a:lstStyle/>
          <a:p>
            <a:r>
              <a:rPr lang="en-US" dirty="0" smtClean="0">
                <a:solidFill>
                  <a:schemeClr val="tx2">
                    <a:lumMod val="50000"/>
                  </a:schemeClr>
                </a:solidFill>
              </a:rPr>
              <a:t>Incorporated Areas</a:t>
            </a:r>
            <a:endParaRPr lang="en-US" dirty="0">
              <a:solidFill>
                <a:schemeClr val="tx2">
                  <a:lumMod val="50000"/>
                </a:schemeClr>
              </a:solidFill>
            </a:endParaRPr>
          </a:p>
        </p:txBody>
      </p:sp>
      <p:sp>
        <p:nvSpPr>
          <p:cNvPr id="8" name="TextBox 7"/>
          <p:cNvSpPr txBox="1"/>
          <p:nvPr/>
        </p:nvSpPr>
        <p:spPr>
          <a:xfrm>
            <a:off x="5833861" y="1312507"/>
            <a:ext cx="2548139" cy="369332"/>
          </a:xfrm>
          <a:prstGeom prst="rect">
            <a:avLst/>
          </a:prstGeom>
          <a:noFill/>
        </p:spPr>
        <p:txBody>
          <a:bodyPr wrap="square" rtlCol="0">
            <a:spAutoFit/>
          </a:bodyPr>
          <a:lstStyle/>
          <a:p>
            <a:r>
              <a:rPr lang="en-US" dirty="0" smtClean="0">
                <a:solidFill>
                  <a:schemeClr val="tx2">
                    <a:lumMod val="50000"/>
                  </a:schemeClr>
                </a:solidFill>
              </a:rPr>
              <a:t>Unincorporated Areas</a:t>
            </a:r>
            <a:endParaRPr lang="en-US" dirty="0">
              <a:solidFill>
                <a:schemeClr val="tx2">
                  <a:lumMod val="50000"/>
                </a:schemeClr>
              </a:solidFill>
            </a:endParaRPr>
          </a:p>
        </p:txBody>
      </p:sp>
      <p:pic>
        <p:nvPicPr>
          <p:cNvPr id="3" name="Picture 2"/>
          <p:cNvPicPr>
            <a:picLocks noChangeAspect="1"/>
          </p:cNvPicPr>
          <p:nvPr/>
        </p:nvPicPr>
        <p:blipFill>
          <a:blip r:embed="rId3"/>
          <a:stretch>
            <a:fillRect/>
          </a:stretch>
        </p:blipFill>
        <p:spPr>
          <a:xfrm>
            <a:off x="140771" y="1776991"/>
            <a:ext cx="4473272" cy="3433934"/>
          </a:xfrm>
          <a:prstGeom prst="rect">
            <a:avLst/>
          </a:prstGeom>
        </p:spPr>
      </p:pic>
      <p:pic>
        <p:nvPicPr>
          <p:cNvPr id="4" name="Picture 3"/>
          <p:cNvPicPr>
            <a:picLocks noChangeAspect="1"/>
          </p:cNvPicPr>
          <p:nvPr/>
        </p:nvPicPr>
        <p:blipFill>
          <a:blip r:embed="rId4"/>
          <a:stretch>
            <a:fillRect/>
          </a:stretch>
        </p:blipFill>
        <p:spPr>
          <a:xfrm>
            <a:off x="4688236" y="1812371"/>
            <a:ext cx="4385280" cy="3388044"/>
          </a:xfrm>
          <a:prstGeom prst="rect">
            <a:avLst/>
          </a:prstGeom>
        </p:spPr>
      </p:pic>
      <p:sp>
        <p:nvSpPr>
          <p:cNvPr id="9" name="TextBox 8"/>
          <p:cNvSpPr txBox="1"/>
          <p:nvPr/>
        </p:nvSpPr>
        <p:spPr>
          <a:xfrm>
            <a:off x="998481" y="5765739"/>
            <a:ext cx="7788167" cy="307777"/>
          </a:xfrm>
          <a:prstGeom prst="rect">
            <a:avLst/>
          </a:prstGeom>
          <a:noFill/>
        </p:spPr>
        <p:txBody>
          <a:bodyPr wrap="square" rtlCol="0">
            <a:spAutoFit/>
          </a:bodyPr>
          <a:lstStyle/>
          <a:p>
            <a:r>
              <a:rPr lang="en-US" sz="1400" i="1" dirty="0" smtClean="0">
                <a:solidFill>
                  <a:schemeClr val="accent1">
                    <a:lumMod val="50000"/>
                  </a:schemeClr>
                </a:solidFill>
              </a:rPr>
              <a:t>Generated using FEMA’s Hazus flood loss software program for a 1%-annual-chance (100-yr) flood event</a:t>
            </a:r>
            <a:endParaRPr lang="en-US" sz="1400" i="1" dirty="0">
              <a:solidFill>
                <a:schemeClr val="accent1">
                  <a:lumMod val="50000"/>
                </a:schemeClr>
              </a:solidFill>
            </a:endParaRPr>
          </a:p>
        </p:txBody>
      </p:sp>
    </p:spTree>
    <p:extLst>
      <p:ext uri="{BB962C8B-B14F-4D97-AF65-F5344CB8AC3E}">
        <p14:creationId xmlns:p14="http://schemas.microsoft.com/office/powerpoint/2010/main" val="125157953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Minus-Rated Structure</a:t>
            </a:r>
            <a:endParaRPr lang="en-US" dirty="0">
              <a:solidFill>
                <a:schemeClr val="bg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588399" y="4487113"/>
            <a:ext cx="2469433" cy="1860532"/>
          </a:xfrm>
          <a:prstGeom prst="rect">
            <a:avLst/>
          </a:prstGeom>
        </p:spPr>
      </p:pic>
      <p:sp>
        <p:nvSpPr>
          <p:cNvPr id="6" name="Rectangle 5"/>
          <p:cNvSpPr/>
          <p:nvPr/>
        </p:nvSpPr>
        <p:spPr>
          <a:xfrm>
            <a:off x="588399" y="3375695"/>
            <a:ext cx="4572000" cy="646331"/>
          </a:xfrm>
          <a:prstGeom prst="rect">
            <a:avLst/>
          </a:prstGeom>
        </p:spPr>
        <p:txBody>
          <a:bodyPr>
            <a:spAutoFit/>
          </a:bodyPr>
          <a:lstStyle/>
          <a:p>
            <a:r>
              <a:rPr lang="en-US" dirty="0"/>
              <a:t>https://map1.msc.fema.gov/firm?id=5401330087C</a:t>
            </a:r>
          </a:p>
        </p:txBody>
      </p:sp>
      <p:pic>
        <p:nvPicPr>
          <p:cNvPr id="7" name="Picture 6"/>
          <p:cNvPicPr>
            <a:picLocks noChangeAspect="1"/>
          </p:cNvPicPr>
          <p:nvPr/>
        </p:nvPicPr>
        <p:blipFill>
          <a:blip r:embed="rId4"/>
          <a:stretch>
            <a:fillRect/>
          </a:stretch>
        </p:blipFill>
        <p:spPr>
          <a:xfrm>
            <a:off x="3618269" y="4582984"/>
            <a:ext cx="2439013" cy="1764661"/>
          </a:xfrm>
          <a:prstGeom prst="rect">
            <a:avLst/>
          </a:prstGeom>
        </p:spPr>
      </p:pic>
      <p:sp>
        <p:nvSpPr>
          <p:cNvPr id="10" name="Rectangle 9"/>
          <p:cNvSpPr/>
          <p:nvPr/>
        </p:nvSpPr>
        <p:spPr>
          <a:xfrm>
            <a:off x="496529" y="1150056"/>
            <a:ext cx="4572000" cy="1200329"/>
          </a:xfrm>
          <a:prstGeom prst="rect">
            <a:avLst/>
          </a:prstGeom>
        </p:spPr>
        <p:txBody>
          <a:bodyPr>
            <a:spAutoFit/>
          </a:bodyPr>
          <a:lstStyle/>
          <a:p>
            <a:r>
              <a:rPr lang="en-US" dirty="0"/>
              <a:t>https://msc.fema.gov/portal/availabilitySearch?addcommunity=540133&amp;communityName=MINGO%20COUNTY%20UNINCORPORATED%20AREAS#searchresultsanchor</a:t>
            </a:r>
          </a:p>
        </p:txBody>
      </p:sp>
      <p:sp>
        <p:nvSpPr>
          <p:cNvPr id="11" name="Rectangle 10"/>
          <p:cNvSpPr/>
          <p:nvPr/>
        </p:nvSpPr>
        <p:spPr>
          <a:xfrm>
            <a:off x="588399" y="2539874"/>
            <a:ext cx="4572000" cy="646331"/>
          </a:xfrm>
          <a:prstGeom prst="rect">
            <a:avLst/>
          </a:prstGeom>
        </p:spPr>
        <p:txBody>
          <a:bodyPr>
            <a:spAutoFit/>
          </a:bodyPr>
          <a:lstStyle/>
          <a:p>
            <a:r>
              <a:rPr lang="en-US" dirty="0"/>
              <a:t>https://map1.msc.fema.gov/firm?id=540133IND0</a:t>
            </a:r>
          </a:p>
        </p:txBody>
      </p:sp>
      <p:pic>
        <p:nvPicPr>
          <p:cNvPr id="12" name="Picture 11"/>
          <p:cNvPicPr>
            <a:picLocks noChangeAspect="1"/>
          </p:cNvPicPr>
          <p:nvPr/>
        </p:nvPicPr>
        <p:blipFill>
          <a:blip r:embed="rId5"/>
          <a:stretch>
            <a:fillRect/>
          </a:stretch>
        </p:blipFill>
        <p:spPr>
          <a:xfrm>
            <a:off x="5428021" y="1248194"/>
            <a:ext cx="3362017" cy="1122013"/>
          </a:xfrm>
          <a:prstGeom prst="rect">
            <a:avLst/>
          </a:prstGeom>
        </p:spPr>
      </p:pic>
    </p:spTree>
    <p:extLst>
      <p:ext uri="{BB962C8B-B14F-4D97-AF65-F5344CB8AC3E}">
        <p14:creationId xmlns:p14="http://schemas.microsoft.com/office/powerpoint/2010/main" val="412378282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Road Inundation Models</a:t>
            </a:r>
            <a:endParaRPr lang="en-US" dirty="0">
              <a:solidFill>
                <a:schemeClr val="bg1"/>
              </a:solidFill>
              <a:latin typeface="Arial" panose="020B0604020202020204" pitchFamily="34" charset="0"/>
              <a:cs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933436458"/>
              </p:ext>
            </p:extLst>
          </p:nvPr>
        </p:nvGraphicFramePr>
        <p:xfrm>
          <a:off x="283779" y="1124606"/>
          <a:ext cx="7526282" cy="2469931"/>
        </p:xfrm>
        <a:graphic>
          <a:graphicData uri="http://schemas.openxmlformats.org/drawingml/2006/table">
            <a:tbl>
              <a:tblPr/>
              <a:tblGrid>
                <a:gridCol w="1714416">
                  <a:extLst>
                    <a:ext uri="{9D8B030D-6E8A-4147-A177-3AD203B41FA5}">
                      <a16:colId xmlns:a16="http://schemas.microsoft.com/office/drawing/2014/main" val="1074655079"/>
                    </a:ext>
                  </a:extLst>
                </a:gridCol>
                <a:gridCol w="1097226">
                  <a:extLst>
                    <a:ext uri="{9D8B030D-6E8A-4147-A177-3AD203B41FA5}">
                      <a16:colId xmlns:a16="http://schemas.microsoft.com/office/drawing/2014/main" val="3703244771"/>
                    </a:ext>
                  </a:extLst>
                </a:gridCol>
                <a:gridCol w="942928">
                  <a:extLst>
                    <a:ext uri="{9D8B030D-6E8A-4147-A177-3AD203B41FA5}">
                      <a16:colId xmlns:a16="http://schemas.microsoft.com/office/drawing/2014/main" val="1944815168"/>
                    </a:ext>
                  </a:extLst>
                </a:gridCol>
                <a:gridCol w="942928">
                  <a:extLst>
                    <a:ext uri="{9D8B030D-6E8A-4147-A177-3AD203B41FA5}">
                      <a16:colId xmlns:a16="http://schemas.microsoft.com/office/drawing/2014/main" val="239944827"/>
                    </a:ext>
                  </a:extLst>
                </a:gridCol>
                <a:gridCol w="942928">
                  <a:extLst>
                    <a:ext uri="{9D8B030D-6E8A-4147-A177-3AD203B41FA5}">
                      <a16:colId xmlns:a16="http://schemas.microsoft.com/office/drawing/2014/main" val="2828330364"/>
                    </a:ext>
                  </a:extLst>
                </a:gridCol>
                <a:gridCol w="942928">
                  <a:extLst>
                    <a:ext uri="{9D8B030D-6E8A-4147-A177-3AD203B41FA5}">
                      <a16:colId xmlns:a16="http://schemas.microsoft.com/office/drawing/2014/main" val="1245014730"/>
                    </a:ext>
                  </a:extLst>
                </a:gridCol>
                <a:gridCol w="942928">
                  <a:extLst>
                    <a:ext uri="{9D8B030D-6E8A-4147-A177-3AD203B41FA5}">
                      <a16:colId xmlns:a16="http://schemas.microsoft.com/office/drawing/2014/main" val="2254921229"/>
                    </a:ext>
                  </a:extLst>
                </a:gridCol>
              </a:tblGrid>
              <a:tr h="774881">
                <a:tc>
                  <a:txBody>
                    <a:bodyPr/>
                    <a:lstStyle/>
                    <a:p>
                      <a:pPr algn="ctr" fontAlgn="t"/>
                      <a:r>
                        <a:rPr lang="en-US" sz="1200" b="0" i="0" u="none" strike="noStrike" dirty="0">
                          <a:solidFill>
                            <a:srgbClr val="000000"/>
                          </a:solidFill>
                          <a:effectLst/>
                          <a:latin typeface="Calibri" panose="020F0502020204030204" pitchFamily="34" charset="0"/>
                        </a:rPr>
                        <a:t>Community Name</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t"/>
                      <a:r>
                        <a:rPr lang="en-US" sz="1200" b="0" i="0" u="none" strike="noStrike" dirty="0">
                          <a:solidFill>
                            <a:srgbClr val="000000"/>
                          </a:solidFill>
                          <a:effectLst/>
                          <a:latin typeface="Calibri" panose="020F0502020204030204" pitchFamily="34" charset="0"/>
                        </a:rPr>
                        <a:t>County</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t"/>
                      <a:r>
                        <a:rPr lang="en-US" sz="1200" b="0" i="0" u="none" strike="noStrike" dirty="0">
                          <a:solidFill>
                            <a:srgbClr val="000000"/>
                          </a:solidFill>
                          <a:effectLst/>
                          <a:latin typeface="Calibri" panose="020F0502020204030204" pitchFamily="34" charset="0"/>
                        </a:rPr>
                        <a:t>Roads in Flood </a:t>
                      </a:r>
                      <a:r>
                        <a:rPr lang="en-US" sz="1200" b="0" i="0" u="none" strike="noStrike" dirty="0" smtClean="0">
                          <a:solidFill>
                            <a:srgbClr val="000000"/>
                          </a:solidFill>
                          <a:effectLst/>
                          <a:latin typeface="Calibri" panose="020F0502020204030204" pitchFamily="34" charset="0"/>
                        </a:rPr>
                        <a:t>Plain (miles)</a:t>
                      </a:r>
                      <a:endParaRPr lang="en-US" sz="1200" b="0" i="0" u="none" strike="noStrike" dirty="0">
                        <a:solidFill>
                          <a:srgbClr val="000000"/>
                        </a:solidFill>
                        <a:effectLst/>
                        <a:latin typeface="Calibri" panose="020F0502020204030204" pitchFamily="34"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t"/>
                      <a:r>
                        <a:rPr lang="en-US" sz="1200" b="0" i="0" u="none" strike="noStrike" dirty="0">
                          <a:solidFill>
                            <a:srgbClr val="000000"/>
                          </a:solidFill>
                          <a:effectLst/>
                          <a:latin typeface="Calibri" panose="020F0502020204030204" pitchFamily="34" charset="0"/>
                        </a:rPr>
                        <a:t>Roads </a:t>
                      </a:r>
                      <a:r>
                        <a:rPr lang="en-US" sz="1200" b="0" i="0" u="none" strike="noStrike" dirty="0" smtClean="0">
                          <a:solidFill>
                            <a:srgbClr val="000000"/>
                          </a:solidFill>
                          <a:effectLst/>
                          <a:latin typeface="Calibri" panose="020F0502020204030204" pitchFamily="34" charset="0"/>
                        </a:rPr>
                        <a:t>Flooded (miles)</a:t>
                      </a:r>
                      <a:endParaRPr lang="en-US" sz="1200" b="0" i="0" u="none" strike="noStrike" dirty="0">
                        <a:solidFill>
                          <a:srgbClr val="000000"/>
                        </a:solidFill>
                        <a:effectLst/>
                        <a:latin typeface="Calibri" panose="020F0502020204030204" pitchFamily="34"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t"/>
                      <a:r>
                        <a:rPr lang="en-US" sz="1200" b="0" i="0" u="none" strike="noStrike" dirty="0">
                          <a:solidFill>
                            <a:srgbClr val="000000"/>
                          </a:solidFill>
                          <a:effectLst/>
                          <a:latin typeface="Calibri" panose="020F0502020204030204" pitchFamily="34" charset="0"/>
                        </a:rPr>
                        <a:t>Roads Below 1ft (Ratio)</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t"/>
                      <a:r>
                        <a:rPr lang="en-US" sz="1200" b="0" i="0" u="none" strike="noStrike" dirty="0">
                          <a:solidFill>
                            <a:srgbClr val="000000"/>
                          </a:solidFill>
                          <a:effectLst/>
                          <a:latin typeface="Calibri" panose="020F0502020204030204" pitchFamily="34" charset="0"/>
                        </a:rPr>
                        <a:t>Roads 1 to 3ft (Ratio)</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t"/>
                      <a:r>
                        <a:rPr lang="en-US" sz="1200" b="0" i="0" u="none" strike="noStrike" dirty="0">
                          <a:solidFill>
                            <a:srgbClr val="000000"/>
                          </a:solidFill>
                          <a:effectLst/>
                          <a:latin typeface="Calibri" panose="020F0502020204030204" pitchFamily="34" charset="0"/>
                        </a:rPr>
                        <a:t>Roads Above 3ft (Ratio)</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848556116"/>
                  </a:ext>
                </a:extLst>
              </a:tr>
              <a:tr h="242150">
                <a:tc>
                  <a:txBody>
                    <a:bodyPr/>
                    <a:lstStyle/>
                    <a:p>
                      <a:pPr algn="l" fontAlgn="b"/>
                      <a:r>
                        <a:rPr lang="en-US" sz="1200" b="0" i="0" u="none" strike="noStrike" dirty="0">
                          <a:solidFill>
                            <a:srgbClr val="000000"/>
                          </a:solidFill>
                          <a:effectLst/>
                          <a:latin typeface="Calibri" panose="020F0502020204030204" pitchFamily="34" charset="0"/>
                        </a:rPr>
                        <a:t>Berkeley County*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BERKELEY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25.7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17.0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401195942"/>
                  </a:ext>
                </a:extLst>
              </a:tr>
              <a:tr h="242150">
                <a:tc>
                  <a:txBody>
                    <a:bodyPr/>
                    <a:lstStyle/>
                    <a:p>
                      <a:pPr algn="l" fontAlgn="b"/>
                      <a:r>
                        <a:rPr lang="en-US" sz="1200" b="0" i="0" u="none" strike="noStrike">
                          <a:solidFill>
                            <a:srgbClr val="000000"/>
                          </a:solidFill>
                          <a:effectLst/>
                          <a:latin typeface="Calibri" panose="020F0502020204030204" pitchFamily="34" charset="0"/>
                        </a:rPr>
                        <a:t>Martinsburg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BERKELEY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15365791"/>
                  </a:ext>
                </a:extLst>
              </a:tr>
              <a:tr h="242150">
                <a:tc>
                  <a:txBody>
                    <a:bodyPr/>
                    <a:lstStyle/>
                    <a:p>
                      <a:pPr algn="l" fontAlgn="b"/>
                      <a:r>
                        <a:rPr lang="en-US" sz="1200" b="1"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1" i="0" u="none" strike="noStrike" dirty="0">
                          <a:solidFill>
                            <a:srgbClr val="000000"/>
                          </a:solidFill>
                          <a:effectLst/>
                          <a:latin typeface="Calibri" panose="020F0502020204030204" pitchFamily="34" charset="0"/>
                        </a:rPr>
                        <a:t>BERKELEY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1" i="0" u="none" strike="noStrike" dirty="0">
                          <a:solidFill>
                            <a:srgbClr val="000000"/>
                          </a:solidFill>
                          <a:effectLst/>
                          <a:latin typeface="Calibri" panose="020F0502020204030204" pitchFamily="34" charset="0"/>
                        </a:rPr>
                        <a:t>26.5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1" i="0" u="none" strike="noStrike" dirty="0">
                          <a:solidFill>
                            <a:srgbClr val="000000"/>
                          </a:solidFill>
                          <a:effectLst/>
                          <a:latin typeface="Calibri" panose="020F0502020204030204" pitchFamily="34" charset="0"/>
                        </a:rPr>
                        <a:t>17.5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1" i="0" u="none" strike="noStrike" dirty="0">
                          <a:solidFill>
                            <a:srgbClr val="000000"/>
                          </a:solidFill>
                          <a:effectLst/>
                          <a:latin typeface="Calibri" panose="020F0502020204030204" pitchFamily="34" charset="0"/>
                        </a:rPr>
                        <a:t>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1" i="0" u="none" strike="noStrike" dirty="0">
                          <a:solidFill>
                            <a:srgbClr val="000000"/>
                          </a:solidFill>
                          <a:effectLst/>
                          <a:latin typeface="Calibri" panose="020F0502020204030204" pitchFamily="34" charset="0"/>
                        </a:rPr>
                        <a:t>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1" i="0" u="none" strike="noStrike" dirty="0">
                          <a:solidFill>
                            <a:srgbClr val="000000"/>
                          </a:solidFill>
                          <a:effectLst/>
                          <a:latin typeface="Calibri" panose="020F0502020204030204" pitchFamily="34" charset="0"/>
                        </a:rPr>
                        <a:t>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909995377"/>
                  </a:ext>
                </a:extLst>
              </a:tr>
              <a:tr h="242150">
                <a:tc>
                  <a:txBody>
                    <a:bodyPr/>
                    <a:lstStyle/>
                    <a:p>
                      <a:pPr algn="l" fontAlgn="b"/>
                      <a:r>
                        <a:rPr lang="en-US" sz="1200" b="0" i="0" u="none" strike="noStrike">
                          <a:solidFill>
                            <a:srgbClr val="000000"/>
                          </a:solidFill>
                          <a:effectLst/>
                          <a:latin typeface="Calibri" panose="020F0502020204030204" pitchFamily="34" charset="0"/>
                        </a:rPr>
                        <a:t>Bath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MORGAN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4868612"/>
                  </a:ext>
                </a:extLst>
              </a:tr>
              <a:tr h="242150">
                <a:tc>
                  <a:txBody>
                    <a:bodyPr/>
                    <a:lstStyle/>
                    <a:p>
                      <a:pPr algn="l" fontAlgn="b"/>
                      <a:r>
                        <a:rPr lang="en-US" sz="1200" b="0" i="0" u="none" strike="noStrike">
                          <a:solidFill>
                            <a:srgbClr val="000000"/>
                          </a:solidFill>
                          <a:effectLst/>
                          <a:latin typeface="Calibri" panose="020F0502020204030204" pitchFamily="34" charset="0"/>
                        </a:rPr>
                        <a:t>Morgan County*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MORGAN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35.7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22.0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729857226"/>
                  </a:ext>
                </a:extLst>
              </a:tr>
              <a:tr h="242150">
                <a:tc>
                  <a:txBody>
                    <a:bodyPr/>
                    <a:lstStyle/>
                    <a:p>
                      <a:pPr algn="l" fontAlgn="b"/>
                      <a:r>
                        <a:rPr lang="en-US" sz="1200" b="0" i="0" u="none" strike="noStrike">
                          <a:solidFill>
                            <a:srgbClr val="000000"/>
                          </a:solidFill>
                          <a:effectLst/>
                          <a:latin typeface="Calibri" panose="020F0502020204030204" pitchFamily="34" charset="0"/>
                        </a:rPr>
                        <a:t>Paw Paw</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MORGAN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4605937"/>
                  </a:ext>
                </a:extLst>
              </a:tr>
              <a:tr h="242150">
                <a:tc>
                  <a:txBody>
                    <a:bodyPr/>
                    <a:lstStyle/>
                    <a:p>
                      <a:pPr algn="l" fontAlgn="b"/>
                      <a:r>
                        <a:rPr lang="en-US" sz="12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dirty="0">
                          <a:solidFill>
                            <a:srgbClr val="000000"/>
                          </a:solidFill>
                          <a:effectLst/>
                          <a:latin typeface="Calibri" panose="020F0502020204030204" pitchFamily="34" charset="0"/>
                        </a:rPr>
                        <a:t>MORGAN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a:solidFill>
                            <a:srgbClr val="000000"/>
                          </a:solidFill>
                          <a:effectLst/>
                          <a:latin typeface="Calibri" panose="020F0502020204030204" pitchFamily="34" charset="0"/>
                        </a:rPr>
                        <a:t>38.1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a:solidFill>
                            <a:srgbClr val="000000"/>
                          </a:solidFill>
                          <a:effectLst/>
                          <a:latin typeface="Calibri" panose="020F0502020204030204" pitchFamily="34" charset="0"/>
                        </a:rPr>
                        <a:t>23.6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a:solidFill>
                            <a:srgbClr val="000000"/>
                          </a:solidFill>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dirty="0">
                          <a:solidFill>
                            <a:srgbClr val="000000"/>
                          </a:solidFill>
                          <a:effectLst/>
                          <a:latin typeface="Calibri" panose="020F0502020204030204" pitchFamily="34" charset="0"/>
                        </a:rPr>
                        <a:t>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dirty="0">
                          <a:solidFill>
                            <a:srgbClr val="000000"/>
                          </a:solidFill>
                          <a:effectLst/>
                          <a:latin typeface="Calibri" panose="020F0502020204030204" pitchFamily="34" charset="0"/>
                        </a:rPr>
                        <a:t>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2175828889"/>
                  </a:ext>
                </a:extLst>
              </a:tr>
            </a:tbl>
          </a:graphicData>
        </a:graphic>
      </p:graphicFrame>
      <p:pic>
        <p:nvPicPr>
          <p:cNvPr id="9" name="Picture 8">
            <a:extLst>
              <a:ext uri="{FF2B5EF4-FFF2-40B4-BE49-F238E27FC236}">
                <a16:creationId xmlns:a16="http://schemas.microsoft.com/office/drawing/2014/main" id="{5510EF2B-44BC-4863-8B6B-BE701C38BC3B}"/>
              </a:ext>
            </a:extLst>
          </p:cNvPr>
          <p:cNvPicPr>
            <a:picLocks noChangeAspect="1"/>
          </p:cNvPicPr>
          <p:nvPr/>
        </p:nvPicPr>
        <p:blipFill>
          <a:blip r:embed="rId3"/>
          <a:stretch>
            <a:fillRect/>
          </a:stretch>
        </p:blipFill>
        <p:spPr>
          <a:xfrm>
            <a:off x="815144" y="3731172"/>
            <a:ext cx="4992103" cy="2797683"/>
          </a:xfrm>
          <a:prstGeom prst="rect">
            <a:avLst/>
          </a:prstGeom>
        </p:spPr>
      </p:pic>
      <p:sp>
        <p:nvSpPr>
          <p:cNvPr id="11" name="TextBox 10"/>
          <p:cNvSpPr txBox="1"/>
          <p:nvPr/>
        </p:nvSpPr>
        <p:spPr>
          <a:xfrm>
            <a:off x="7892393" y="1811564"/>
            <a:ext cx="1251607" cy="738664"/>
          </a:xfrm>
          <a:prstGeom prst="rect">
            <a:avLst/>
          </a:prstGeom>
          <a:noFill/>
        </p:spPr>
        <p:txBody>
          <a:bodyPr wrap="square" rtlCol="0">
            <a:spAutoFit/>
          </a:bodyPr>
          <a:lstStyle/>
          <a:p>
            <a:r>
              <a:rPr lang="en-US" sz="1400" i="1" dirty="0" smtClean="0">
                <a:solidFill>
                  <a:schemeClr val="accent1">
                    <a:lumMod val="50000"/>
                  </a:schemeClr>
                </a:solidFill>
              </a:rPr>
              <a:t>1%-annual-chance (100-yr) flood event</a:t>
            </a:r>
            <a:endParaRPr lang="en-US" sz="1400" i="1" dirty="0">
              <a:solidFill>
                <a:schemeClr val="accent1">
                  <a:lumMod val="50000"/>
                </a:schemeClr>
              </a:solidFill>
            </a:endParaRPr>
          </a:p>
        </p:txBody>
      </p:sp>
      <p:sp>
        <p:nvSpPr>
          <p:cNvPr id="12" name="TextBox 11"/>
          <p:cNvSpPr txBox="1"/>
          <p:nvPr/>
        </p:nvSpPr>
        <p:spPr>
          <a:xfrm>
            <a:off x="6264165" y="5337525"/>
            <a:ext cx="2081048" cy="369332"/>
          </a:xfrm>
          <a:prstGeom prst="rect">
            <a:avLst/>
          </a:prstGeom>
          <a:noFill/>
        </p:spPr>
        <p:txBody>
          <a:bodyPr wrap="square" rtlCol="0">
            <a:spAutoFit/>
          </a:bodyPr>
          <a:lstStyle/>
          <a:p>
            <a:r>
              <a:rPr lang="en-US" dirty="0" smtClean="0">
                <a:hlinkClick r:id="rId4"/>
              </a:rPr>
              <a:t>I-81</a:t>
            </a:r>
            <a:r>
              <a:rPr lang="en-US" dirty="0" smtClean="0"/>
              <a:t>  </a:t>
            </a:r>
            <a:r>
              <a:rPr lang="en-US" i="1" dirty="0" smtClean="0">
                <a:solidFill>
                  <a:schemeClr val="accent1">
                    <a:lumMod val="50000"/>
                  </a:schemeClr>
                </a:solidFill>
                <a:latin typeface="Times New Roman" panose="02020603050405020304" pitchFamily="18" charset="0"/>
                <a:cs typeface="Times New Roman" panose="02020603050405020304" pitchFamily="18" charset="0"/>
              </a:rPr>
              <a:t>Middle Creek </a:t>
            </a:r>
            <a:endParaRPr lang="en-US" i="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6243145" y="4760681"/>
            <a:ext cx="2593659" cy="369332"/>
          </a:xfrm>
          <a:prstGeom prst="rect">
            <a:avLst/>
          </a:prstGeom>
        </p:spPr>
        <p:txBody>
          <a:bodyPr wrap="none">
            <a:spAutoFit/>
          </a:bodyPr>
          <a:lstStyle/>
          <a:p>
            <a:r>
              <a:rPr lang="en-US" dirty="0" smtClean="0">
                <a:hlinkClick r:id="rId5"/>
              </a:rPr>
              <a:t>US 522</a:t>
            </a:r>
            <a:r>
              <a:rPr lang="en-US" dirty="0" smtClean="0"/>
              <a:t>  </a:t>
            </a:r>
            <a:r>
              <a:rPr lang="en-US" i="1" dirty="0" smtClean="0">
                <a:solidFill>
                  <a:schemeClr val="accent1">
                    <a:lumMod val="50000"/>
                  </a:schemeClr>
                </a:solidFill>
                <a:latin typeface="Times New Roman" panose="02020603050405020304" pitchFamily="18" charset="0"/>
                <a:cs typeface="Times New Roman" panose="02020603050405020304" pitchFamily="18" charset="0"/>
              </a:rPr>
              <a:t>Warm Spring Run</a:t>
            </a:r>
            <a:endParaRPr lang="en-US" i="1" dirty="0">
              <a:solidFill>
                <a:schemeClr val="accent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18554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268 </a:t>
            </a:r>
            <a:r>
              <a:rPr lang="en-US" dirty="0">
                <a:solidFill>
                  <a:schemeClr val="bg1"/>
                </a:solidFill>
                <a:latin typeface="Arial" panose="020B0604020202020204" pitchFamily="34" charset="0"/>
                <a:cs typeface="Arial" panose="020B0604020202020204" pitchFamily="34" charset="0"/>
              </a:rPr>
              <a:t>Flood-Prone Communities</a:t>
            </a:r>
          </a:p>
        </p:txBody>
      </p:sp>
      <p:graphicFrame>
        <p:nvGraphicFramePr>
          <p:cNvPr id="8" name="Table 7">
            <a:extLst>
              <a:ext uri="{FF2B5EF4-FFF2-40B4-BE49-F238E27FC236}">
                <a16:creationId xmlns:a16="http://schemas.microsoft.com/office/drawing/2014/main" id="{EAE54E85-DD17-46FF-AACF-6E78BDE10AF6}"/>
              </a:ext>
            </a:extLst>
          </p:cNvPr>
          <p:cNvGraphicFramePr>
            <a:graphicFrameLocks noGrp="1"/>
          </p:cNvGraphicFramePr>
          <p:nvPr>
            <p:extLst>
              <p:ext uri="{D42A27DB-BD31-4B8C-83A1-F6EECF244321}">
                <p14:modId xmlns:p14="http://schemas.microsoft.com/office/powerpoint/2010/main" val="2397725290"/>
              </p:ext>
            </p:extLst>
          </p:nvPr>
        </p:nvGraphicFramePr>
        <p:xfrm>
          <a:off x="214328" y="1490918"/>
          <a:ext cx="8690531" cy="4262046"/>
        </p:xfrm>
        <a:graphic>
          <a:graphicData uri="http://schemas.openxmlformats.org/drawingml/2006/table">
            <a:tbl>
              <a:tblPr/>
              <a:tblGrid>
                <a:gridCol w="1102179">
                  <a:extLst>
                    <a:ext uri="{9D8B030D-6E8A-4147-A177-3AD203B41FA5}">
                      <a16:colId xmlns:a16="http://schemas.microsoft.com/office/drawing/2014/main" val="2651379806"/>
                    </a:ext>
                  </a:extLst>
                </a:gridCol>
                <a:gridCol w="928150">
                  <a:extLst>
                    <a:ext uri="{9D8B030D-6E8A-4147-A177-3AD203B41FA5}">
                      <a16:colId xmlns:a16="http://schemas.microsoft.com/office/drawing/2014/main" val="3267828783"/>
                    </a:ext>
                  </a:extLst>
                </a:gridCol>
                <a:gridCol w="1174691">
                  <a:extLst>
                    <a:ext uri="{9D8B030D-6E8A-4147-A177-3AD203B41FA5}">
                      <a16:colId xmlns:a16="http://schemas.microsoft.com/office/drawing/2014/main" val="1017737218"/>
                    </a:ext>
                  </a:extLst>
                </a:gridCol>
                <a:gridCol w="1682272">
                  <a:extLst>
                    <a:ext uri="{9D8B030D-6E8A-4147-A177-3AD203B41FA5}">
                      <a16:colId xmlns:a16="http://schemas.microsoft.com/office/drawing/2014/main" val="4250310735"/>
                    </a:ext>
                  </a:extLst>
                </a:gridCol>
                <a:gridCol w="2508905">
                  <a:extLst>
                    <a:ext uri="{9D8B030D-6E8A-4147-A177-3AD203B41FA5}">
                      <a16:colId xmlns:a16="http://schemas.microsoft.com/office/drawing/2014/main" val="3531643194"/>
                    </a:ext>
                  </a:extLst>
                </a:gridCol>
                <a:gridCol w="1294334">
                  <a:extLst>
                    <a:ext uri="{9D8B030D-6E8A-4147-A177-3AD203B41FA5}">
                      <a16:colId xmlns:a16="http://schemas.microsoft.com/office/drawing/2014/main" val="1860418254"/>
                    </a:ext>
                  </a:extLst>
                </a:gridCol>
              </a:tblGrid>
              <a:tr h="478777">
                <a:tc>
                  <a:txBody>
                    <a:bodyPr/>
                    <a:lstStyle/>
                    <a:p>
                      <a:pPr algn="ctr" fontAlgn="ctr"/>
                      <a:r>
                        <a:rPr lang="en-US" sz="1300" b="1" i="0" u="none" strike="noStrike" dirty="0">
                          <a:solidFill>
                            <a:srgbClr val="FFFFFF"/>
                          </a:solidFill>
                          <a:effectLst/>
                          <a:latin typeface="Calibri" panose="020F0502020204030204" pitchFamily="34" charset="0"/>
                        </a:rPr>
                        <a:t>Region</a:t>
                      </a:r>
                    </a:p>
                  </a:txBody>
                  <a:tcPr marL="182880" marR="10881" marT="1088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65000"/>
                        <a:lumOff val="35000"/>
                      </a:schemeClr>
                    </a:solidFill>
                  </a:tcPr>
                </a:tc>
                <a:tc>
                  <a:txBody>
                    <a:bodyPr/>
                    <a:lstStyle/>
                    <a:p>
                      <a:pPr algn="ctr" fontAlgn="ctr"/>
                      <a:r>
                        <a:rPr lang="en-US" sz="1300" b="1" i="0" u="none" strike="noStrike" dirty="0">
                          <a:solidFill>
                            <a:srgbClr val="FFFFFF"/>
                          </a:solidFill>
                          <a:effectLst/>
                          <a:latin typeface="Calibri" panose="020F0502020204030204" pitchFamily="34" charset="0"/>
                        </a:rPr>
                        <a:t> # Counties</a:t>
                      </a:r>
                    </a:p>
                  </a:txBody>
                  <a:tcPr marL="10881"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65000"/>
                        <a:lumOff val="35000"/>
                      </a:schemeClr>
                    </a:solidFill>
                  </a:tcPr>
                </a:tc>
                <a:tc>
                  <a:txBody>
                    <a:bodyPr/>
                    <a:lstStyle/>
                    <a:p>
                      <a:pPr algn="ctr" fontAlgn="ctr"/>
                      <a:r>
                        <a:rPr lang="en-US" sz="1300" b="1" i="0" u="none" strike="noStrike" dirty="0">
                          <a:solidFill>
                            <a:srgbClr val="FFFFFF"/>
                          </a:solidFill>
                          <a:effectLst/>
                          <a:latin typeface="Calibri" panose="020F0502020204030204" pitchFamily="34" charset="0"/>
                        </a:rPr>
                        <a:t># Communities</a:t>
                      </a:r>
                    </a:p>
                  </a:txBody>
                  <a:tcPr marL="10881"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65000"/>
                        <a:lumOff val="35000"/>
                      </a:schemeClr>
                    </a:solidFill>
                  </a:tcPr>
                </a:tc>
                <a:tc>
                  <a:txBody>
                    <a:bodyPr/>
                    <a:lstStyle/>
                    <a:p>
                      <a:pPr algn="ctr" fontAlgn="ctr"/>
                      <a:r>
                        <a:rPr lang="en-US" sz="1300" b="1" i="0" u="none" strike="noStrike" dirty="0">
                          <a:solidFill>
                            <a:srgbClr val="FFFFFF"/>
                          </a:solidFill>
                          <a:effectLst/>
                          <a:latin typeface="Calibri" panose="020F0502020204030204" pitchFamily="34" charset="0"/>
                        </a:rPr>
                        <a:t>Split Communities across County Boundary</a:t>
                      </a:r>
                    </a:p>
                  </a:txBody>
                  <a:tcPr marL="10881"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65000"/>
                        <a:lumOff val="35000"/>
                      </a:schemeClr>
                    </a:solidFill>
                  </a:tcPr>
                </a:tc>
                <a:tc>
                  <a:txBody>
                    <a:bodyPr/>
                    <a:lstStyle/>
                    <a:p>
                      <a:pPr algn="ctr" fontAlgn="ctr"/>
                      <a:r>
                        <a:rPr lang="en-US" sz="1300" b="1" i="0" u="none" strike="noStrike" dirty="0">
                          <a:solidFill>
                            <a:srgbClr val="FFFFFF"/>
                          </a:solidFill>
                          <a:effectLst/>
                          <a:latin typeface="Calibri" panose="020F0502020204030204" pitchFamily="34" charset="0"/>
                        </a:rPr>
                        <a:t>Communities not participating in NFIP or no SFHA</a:t>
                      </a:r>
                    </a:p>
                  </a:txBody>
                  <a:tcPr marL="10881"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65000"/>
                        <a:lumOff val="35000"/>
                      </a:schemeClr>
                    </a:solidFill>
                  </a:tcPr>
                </a:tc>
                <a:tc>
                  <a:txBody>
                    <a:bodyPr/>
                    <a:lstStyle/>
                    <a:p>
                      <a:pPr algn="ctr" fontAlgn="ctr"/>
                      <a:r>
                        <a:rPr lang="en-US" sz="1300" b="1" i="0" u="none" strike="noStrike" dirty="0">
                          <a:solidFill>
                            <a:srgbClr val="FFFFFF"/>
                          </a:solidFill>
                          <a:effectLst/>
                          <a:latin typeface="Calibri" panose="020F0502020204030204" pitchFamily="34" charset="0"/>
                        </a:rPr>
                        <a:t># NFIP Communities</a:t>
                      </a:r>
                      <a:r>
                        <a:rPr lang="en-US" sz="1300" b="1" i="0" u="none" strike="noStrike" baseline="30000" dirty="0">
                          <a:solidFill>
                            <a:srgbClr val="FFFFFF"/>
                          </a:solidFill>
                          <a:effectLst/>
                          <a:latin typeface="Calibri" panose="020F0502020204030204" pitchFamily="34" charset="0"/>
                        </a:rPr>
                        <a:t>1</a:t>
                      </a:r>
                      <a:endParaRPr lang="en-US" sz="1300" b="1" i="0" u="none" strike="noStrike" dirty="0">
                        <a:solidFill>
                          <a:srgbClr val="FFFFFF"/>
                        </a:solidFill>
                        <a:effectLst/>
                        <a:latin typeface="Calibri" panose="020F0502020204030204" pitchFamily="34" charset="0"/>
                      </a:endParaRPr>
                    </a:p>
                  </a:txBody>
                  <a:tcPr marL="10881" marR="10881" marT="1088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4160103803"/>
                  </a:ext>
                </a:extLst>
              </a:tr>
              <a:tr h="250270">
                <a:tc>
                  <a:txBody>
                    <a:bodyPr/>
                    <a:lstStyle/>
                    <a:p>
                      <a:pPr algn="l" fontAlgn="ctr"/>
                      <a:r>
                        <a:rPr lang="en-US" sz="1300" b="0" i="0" u="none" strike="noStrike">
                          <a:solidFill>
                            <a:schemeClr val="tx1"/>
                          </a:solidFill>
                          <a:effectLst/>
                          <a:latin typeface="Calibri" panose="020F0502020204030204" pitchFamily="34" charset="0"/>
                        </a:rPr>
                        <a:t>Region 1</a:t>
                      </a:r>
                      <a:r>
                        <a:rPr lang="en-US" sz="1300" b="0" i="0" u="none" strike="noStrike" baseline="30000">
                          <a:solidFill>
                            <a:schemeClr val="tx1"/>
                          </a:solidFill>
                          <a:effectLst/>
                          <a:latin typeface="Calibri" panose="020F0502020204030204" pitchFamily="34" charset="0"/>
                        </a:rPr>
                        <a:t>2</a:t>
                      </a:r>
                      <a:endParaRPr lang="en-US" sz="1300" b="0" i="0" u="none" strike="noStrike">
                        <a:solidFill>
                          <a:schemeClr val="tx1"/>
                        </a:solidFill>
                        <a:effectLst/>
                        <a:latin typeface="Calibri" panose="020F0502020204030204" pitchFamily="34" charset="0"/>
                      </a:endParaRPr>
                    </a:p>
                  </a:txBody>
                  <a:tcPr marL="182880" marR="10881" marT="1088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300" b="0" i="0" u="none" strike="noStrike" dirty="0">
                          <a:solidFill>
                            <a:schemeClr val="tx1"/>
                          </a:solidFill>
                          <a:effectLst/>
                          <a:latin typeface="Calibri" panose="020F0502020204030204" pitchFamily="34" charset="0"/>
                        </a:rPr>
                        <a:t>6</a:t>
                      </a:r>
                    </a:p>
                  </a:txBody>
                  <a:tcPr marL="10881"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300" b="0" i="0" u="none" strike="noStrike" dirty="0">
                          <a:solidFill>
                            <a:schemeClr val="tx1"/>
                          </a:solidFill>
                          <a:effectLst/>
                          <a:latin typeface="Calibri" panose="020F0502020204030204" pitchFamily="34" charset="0"/>
                        </a:rPr>
                        <a:t>32</a:t>
                      </a:r>
                    </a:p>
                  </a:txBody>
                  <a:tcPr marL="10881"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l" fontAlgn="ctr"/>
                      <a:r>
                        <a:rPr lang="en-US" sz="1300" b="0" i="0" u="none" strike="noStrike">
                          <a:solidFill>
                            <a:schemeClr val="tx1"/>
                          </a:solidFill>
                          <a:effectLst/>
                          <a:latin typeface="Calibri" panose="020F0502020204030204" pitchFamily="34" charset="0"/>
                        </a:rPr>
                        <a:t> </a:t>
                      </a:r>
                    </a:p>
                  </a:txBody>
                  <a:tcPr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l" fontAlgn="ctr"/>
                      <a:r>
                        <a:rPr lang="en-US" sz="1300" b="0" i="0" u="none" strike="noStrike">
                          <a:solidFill>
                            <a:schemeClr val="tx1"/>
                          </a:solidFill>
                          <a:effectLst/>
                          <a:latin typeface="Calibri" panose="020F0502020204030204" pitchFamily="34" charset="0"/>
                        </a:rPr>
                        <a:t>Athens, Union</a:t>
                      </a:r>
                    </a:p>
                  </a:txBody>
                  <a:tcPr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300" b="0" i="0" u="none" strike="noStrike" dirty="0">
                          <a:solidFill>
                            <a:schemeClr val="tx1"/>
                          </a:solidFill>
                          <a:effectLst/>
                          <a:latin typeface="Calibri" panose="020F0502020204030204" pitchFamily="34" charset="0"/>
                        </a:rPr>
                        <a:t>30</a:t>
                      </a:r>
                    </a:p>
                  </a:txBody>
                  <a:tcPr marL="10881" marR="10881" marT="1088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564825572"/>
                  </a:ext>
                </a:extLst>
              </a:tr>
              <a:tr h="217626">
                <a:tc>
                  <a:txBody>
                    <a:bodyPr/>
                    <a:lstStyle/>
                    <a:p>
                      <a:pPr algn="l" fontAlgn="ctr"/>
                      <a:r>
                        <a:rPr lang="en-US" sz="1300" b="0" i="0" u="none" strike="noStrike">
                          <a:solidFill>
                            <a:schemeClr val="tx1"/>
                          </a:solidFill>
                          <a:effectLst/>
                          <a:latin typeface="Calibri" panose="020F0502020204030204" pitchFamily="34" charset="0"/>
                        </a:rPr>
                        <a:t>Region 2</a:t>
                      </a:r>
                    </a:p>
                  </a:txBody>
                  <a:tcPr marL="182880" marR="10881" marT="1088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300" b="0" i="0" u="none" strike="noStrike" dirty="0">
                          <a:solidFill>
                            <a:schemeClr val="tx1"/>
                          </a:solidFill>
                          <a:effectLst/>
                          <a:latin typeface="Calibri" panose="020F0502020204030204" pitchFamily="34" charset="0"/>
                        </a:rPr>
                        <a:t>6</a:t>
                      </a:r>
                    </a:p>
                  </a:txBody>
                  <a:tcPr marL="10881"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300" b="0" i="0" u="none" strike="noStrike" dirty="0">
                          <a:solidFill>
                            <a:schemeClr val="tx1"/>
                          </a:solidFill>
                          <a:effectLst/>
                          <a:latin typeface="Calibri" panose="020F0502020204030204" pitchFamily="34" charset="0"/>
                        </a:rPr>
                        <a:t>31</a:t>
                      </a:r>
                    </a:p>
                  </a:txBody>
                  <a:tcPr marL="10881"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l" fontAlgn="ctr"/>
                      <a:r>
                        <a:rPr lang="en-US" sz="1300" b="0" i="0" u="none" strike="noStrike">
                          <a:solidFill>
                            <a:schemeClr val="tx1"/>
                          </a:solidFill>
                          <a:effectLst/>
                          <a:latin typeface="Calibri" panose="020F0502020204030204" pitchFamily="34" charset="0"/>
                        </a:rPr>
                        <a:t>Huntington</a:t>
                      </a:r>
                    </a:p>
                  </a:txBody>
                  <a:tcPr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l" fontAlgn="ctr"/>
                      <a:r>
                        <a:rPr lang="en-US" sz="1300" b="0" i="0" u="none" strike="noStrike" dirty="0">
                          <a:solidFill>
                            <a:schemeClr val="tx1"/>
                          </a:solidFill>
                          <a:effectLst/>
                          <a:latin typeface="Calibri" panose="020F0502020204030204" pitchFamily="34" charset="0"/>
                        </a:rPr>
                        <a:t> </a:t>
                      </a:r>
                    </a:p>
                  </a:txBody>
                  <a:tcPr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300" b="0" i="0" u="none" strike="noStrike" dirty="0">
                          <a:solidFill>
                            <a:schemeClr val="tx1"/>
                          </a:solidFill>
                          <a:effectLst/>
                          <a:latin typeface="Calibri" panose="020F0502020204030204" pitchFamily="34" charset="0"/>
                        </a:rPr>
                        <a:t>31</a:t>
                      </a:r>
                    </a:p>
                  </a:txBody>
                  <a:tcPr marL="10881" marR="10881" marT="1088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845723312"/>
                  </a:ext>
                </a:extLst>
              </a:tr>
              <a:tr h="217626">
                <a:tc>
                  <a:txBody>
                    <a:bodyPr/>
                    <a:lstStyle/>
                    <a:p>
                      <a:pPr algn="l" fontAlgn="ctr"/>
                      <a:r>
                        <a:rPr lang="en-US" sz="1300" b="0" i="0" u="none" strike="noStrike">
                          <a:solidFill>
                            <a:schemeClr val="tx1"/>
                          </a:solidFill>
                          <a:effectLst/>
                          <a:latin typeface="Calibri" panose="020F0502020204030204" pitchFamily="34" charset="0"/>
                        </a:rPr>
                        <a:t>Region 3</a:t>
                      </a:r>
                    </a:p>
                  </a:txBody>
                  <a:tcPr marL="182880" marR="10881" marT="1088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300" b="0" i="0" u="none" strike="noStrike" dirty="0">
                          <a:solidFill>
                            <a:schemeClr val="tx1"/>
                          </a:solidFill>
                          <a:effectLst/>
                          <a:latin typeface="Calibri" panose="020F0502020204030204" pitchFamily="34" charset="0"/>
                        </a:rPr>
                        <a:t>4</a:t>
                      </a:r>
                    </a:p>
                  </a:txBody>
                  <a:tcPr marL="10881"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300" b="0" i="0" u="none" strike="noStrike">
                          <a:solidFill>
                            <a:schemeClr val="tx1"/>
                          </a:solidFill>
                          <a:effectLst/>
                          <a:latin typeface="Calibri" panose="020F0502020204030204" pitchFamily="34" charset="0"/>
                        </a:rPr>
                        <a:t>29</a:t>
                      </a:r>
                    </a:p>
                  </a:txBody>
                  <a:tcPr marL="10881"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l" fontAlgn="ctr"/>
                      <a:r>
                        <a:rPr lang="en-US" sz="1300" b="0" i="0" u="none" strike="noStrike" dirty="0">
                          <a:solidFill>
                            <a:schemeClr val="tx1"/>
                          </a:solidFill>
                          <a:effectLst/>
                          <a:latin typeface="Calibri" panose="020F0502020204030204" pitchFamily="34" charset="0"/>
                        </a:rPr>
                        <a:t>Nitro</a:t>
                      </a:r>
                    </a:p>
                  </a:txBody>
                  <a:tcPr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l" fontAlgn="ctr"/>
                      <a:r>
                        <a:rPr lang="en-US" sz="1300" b="0" i="0" u="none" strike="noStrike">
                          <a:solidFill>
                            <a:schemeClr val="tx1"/>
                          </a:solidFill>
                          <a:effectLst/>
                          <a:latin typeface="Calibri" panose="020F0502020204030204" pitchFamily="34" charset="0"/>
                        </a:rPr>
                        <a:t> </a:t>
                      </a:r>
                    </a:p>
                  </a:txBody>
                  <a:tcPr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300" b="0" i="0" u="none" strike="noStrike" dirty="0">
                          <a:solidFill>
                            <a:schemeClr val="tx1"/>
                          </a:solidFill>
                          <a:effectLst/>
                          <a:latin typeface="Calibri" panose="020F0502020204030204" pitchFamily="34" charset="0"/>
                        </a:rPr>
                        <a:t>29</a:t>
                      </a:r>
                    </a:p>
                  </a:txBody>
                  <a:tcPr marL="10881" marR="10881" marT="1088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155064466"/>
                  </a:ext>
                </a:extLst>
              </a:tr>
              <a:tr h="478777">
                <a:tc>
                  <a:txBody>
                    <a:bodyPr/>
                    <a:lstStyle/>
                    <a:p>
                      <a:pPr algn="l" fontAlgn="ctr"/>
                      <a:r>
                        <a:rPr lang="en-US" sz="1300" b="0" i="0" u="none" strike="noStrike" dirty="0">
                          <a:solidFill>
                            <a:schemeClr val="tx1"/>
                          </a:solidFill>
                          <a:effectLst/>
                          <a:latin typeface="Calibri" panose="020F0502020204030204" pitchFamily="34" charset="0"/>
                        </a:rPr>
                        <a:t>Region 4</a:t>
                      </a:r>
                    </a:p>
                  </a:txBody>
                  <a:tcPr marL="182880" marR="10881" marT="1088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300" b="0" i="0" u="none" strike="noStrike" dirty="0">
                          <a:solidFill>
                            <a:schemeClr val="tx1"/>
                          </a:solidFill>
                          <a:effectLst/>
                          <a:latin typeface="Calibri" panose="020F0502020204030204" pitchFamily="34" charset="0"/>
                        </a:rPr>
                        <a:t>5</a:t>
                      </a:r>
                    </a:p>
                  </a:txBody>
                  <a:tcPr marL="10881"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300" b="0" i="0" u="none" strike="noStrike" dirty="0">
                          <a:solidFill>
                            <a:schemeClr val="tx1"/>
                          </a:solidFill>
                          <a:effectLst/>
                          <a:latin typeface="Calibri" panose="020F0502020204030204" pitchFamily="34" charset="0"/>
                        </a:rPr>
                        <a:t>31</a:t>
                      </a:r>
                    </a:p>
                  </a:txBody>
                  <a:tcPr marL="10881"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sz="1300" b="0" i="0" u="none" strike="noStrike" dirty="0">
                          <a:solidFill>
                            <a:schemeClr val="tx1"/>
                          </a:solidFill>
                          <a:effectLst/>
                          <a:latin typeface="Calibri" panose="020F0502020204030204" pitchFamily="34" charset="0"/>
                        </a:rPr>
                        <a:t>Alderson, Montgomery, Smithers</a:t>
                      </a:r>
                    </a:p>
                  </a:txBody>
                  <a:tcPr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sz="1300" b="0" i="0" u="none" strike="noStrike" dirty="0">
                          <a:solidFill>
                            <a:schemeClr val="tx1"/>
                          </a:solidFill>
                          <a:effectLst/>
                          <a:latin typeface="Calibri" panose="020F0502020204030204" pitchFamily="34" charset="0"/>
                        </a:rPr>
                        <a:t>Fayetteville</a:t>
                      </a:r>
                      <a:r>
                        <a:rPr lang="en-US" sz="1300" b="0" i="0" u="none" strike="noStrike" baseline="30000" dirty="0">
                          <a:solidFill>
                            <a:schemeClr val="tx1"/>
                          </a:solidFill>
                          <a:effectLst/>
                          <a:latin typeface="Calibri" panose="020F0502020204030204" pitchFamily="34" charset="0"/>
                        </a:rPr>
                        <a:t>3</a:t>
                      </a:r>
                      <a:r>
                        <a:rPr lang="en-US" sz="1300" b="0" i="0" u="none" strike="noStrike" dirty="0">
                          <a:solidFill>
                            <a:schemeClr val="tx1"/>
                          </a:solidFill>
                          <a:effectLst/>
                          <a:latin typeface="Calibri" panose="020F0502020204030204" pitchFamily="34" charset="0"/>
                        </a:rPr>
                        <a:t>, Hillsboro, Lewisburg, Quinwood</a:t>
                      </a:r>
                      <a:r>
                        <a:rPr lang="en-US" sz="1300" b="0" i="0" u="none" strike="noStrike" baseline="30000" dirty="0">
                          <a:solidFill>
                            <a:schemeClr val="tx1"/>
                          </a:solidFill>
                          <a:effectLst/>
                          <a:latin typeface="Calibri" panose="020F0502020204030204" pitchFamily="34" charset="0"/>
                        </a:rPr>
                        <a:t>3</a:t>
                      </a:r>
                      <a:r>
                        <a:rPr lang="en-US" sz="1300" b="0" i="0" u="none" strike="noStrike" dirty="0">
                          <a:solidFill>
                            <a:schemeClr val="tx1"/>
                          </a:solidFill>
                          <a:effectLst/>
                          <a:latin typeface="Calibri" panose="020F0502020204030204" pitchFamily="34" charset="0"/>
                        </a:rPr>
                        <a:t>, Thurmond</a:t>
                      </a:r>
                    </a:p>
                  </a:txBody>
                  <a:tcPr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300" b="0" i="0" u="none" strike="noStrike" dirty="0">
                          <a:solidFill>
                            <a:schemeClr val="tx1"/>
                          </a:solidFill>
                          <a:effectLst/>
                          <a:latin typeface="Calibri" panose="020F0502020204030204" pitchFamily="34" charset="0"/>
                        </a:rPr>
                        <a:t>26</a:t>
                      </a:r>
                    </a:p>
                  </a:txBody>
                  <a:tcPr marL="10881" marR="10881" marT="1088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025080072"/>
                  </a:ext>
                </a:extLst>
              </a:tr>
              <a:tr h="217626">
                <a:tc>
                  <a:txBody>
                    <a:bodyPr/>
                    <a:lstStyle/>
                    <a:p>
                      <a:pPr algn="l" fontAlgn="ctr"/>
                      <a:r>
                        <a:rPr lang="en-US" sz="1300" b="0" i="0" u="none" strike="noStrike" dirty="0">
                          <a:solidFill>
                            <a:schemeClr val="tx1"/>
                          </a:solidFill>
                          <a:effectLst/>
                          <a:latin typeface="Calibri" panose="020F0502020204030204" pitchFamily="34" charset="0"/>
                        </a:rPr>
                        <a:t>Region 5</a:t>
                      </a:r>
                    </a:p>
                  </a:txBody>
                  <a:tcPr marL="182880" marR="10881" marT="1088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300" b="0" i="0" u="none" strike="noStrike" dirty="0">
                          <a:solidFill>
                            <a:schemeClr val="tx1"/>
                          </a:solidFill>
                          <a:effectLst/>
                          <a:latin typeface="Calibri" panose="020F0502020204030204" pitchFamily="34" charset="0"/>
                        </a:rPr>
                        <a:t>8</a:t>
                      </a:r>
                    </a:p>
                  </a:txBody>
                  <a:tcPr marL="10881"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300" b="0" i="0" u="none" strike="noStrike" dirty="0">
                          <a:solidFill>
                            <a:schemeClr val="tx1"/>
                          </a:solidFill>
                          <a:effectLst/>
                          <a:latin typeface="Calibri" panose="020F0502020204030204" pitchFamily="34" charset="0"/>
                        </a:rPr>
                        <a:t>30</a:t>
                      </a:r>
                    </a:p>
                  </a:txBody>
                  <a:tcPr marL="10881"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l" fontAlgn="ctr"/>
                      <a:r>
                        <a:rPr lang="en-US" sz="1300" b="0" i="0" u="none" strike="noStrike" dirty="0">
                          <a:solidFill>
                            <a:schemeClr val="tx1"/>
                          </a:solidFill>
                          <a:effectLst/>
                          <a:latin typeface="Calibri" panose="020F0502020204030204" pitchFamily="34" charset="0"/>
                        </a:rPr>
                        <a:t>Paden City</a:t>
                      </a:r>
                    </a:p>
                  </a:txBody>
                  <a:tcPr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l" fontAlgn="ctr"/>
                      <a:r>
                        <a:rPr lang="en-US" sz="1300" b="0" i="0" u="none" strike="noStrike">
                          <a:solidFill>
                            <a:schemeClr val="tx1"/>
                          </a:solidFill>
                          <a:effectLst/>
                          <a:latin typeface="Calibri" panose="020F0502020204030204" pitchFamily="34" charset="0"/>
                        </a:rPr>
                        <a:t>North Hills</a:t>
                      </a:r>
                    </a:p>
                  </a:txBody>
                  <a:tcPr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300" b="0" i="0" u="none" strike="noStrike" dirty="0">
                          <a:solidFill>
                            <a:schemeClr val="tx1"/>
                          </a:solidFill>
                          <a:effectLst/>
                          <a:latin typeface="Calibri" panose="020F0502020204030204" pitchFamily="34" charset="0"/>
                        </a:rPr>
                        <a:t>29</a:t>
                      </a:r>
                    </a:p>
                  </a:txBody>
                  <a:tcPr marL="10881" marR="10881" marT="1088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896397166"/>
                  </a:ext>
                </a:extLst>
              </a:tr>
              <a:tr h="214204">
                <a:tc>
                  <a:txBody>
                    <a:bodyPr/>
                    <a:lstStyle/>
                    <a:p>
                      <a:pPr algn="l" fontAlgn="ctr"/>
                      <a:r>
                        <a:rPr lang="en-US" sz="1300" b="0" i="0" u="none" strike="noStrike">
                          <a:solidFill>
                            <a:schemeClr val="tx1"/>
                          </a:solidFill>
                          <a:effectLst/>
                          <a:latin typeface="Calibri" panose="020F0502020204030204" pitchFamily="34" charset="0"/>
                        </a:rPr>
                        <a:t>Region 6</a:t>
                      </a:r>
                    </a:p>
                  </a:txBody>
                  <a:tcPr marL="182880" marR="10881" marT="1088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300" b="0" i="0" u="none" strike="noStrike" dirty="0">
                          <a:solidFill>
                            <a:schemeClr val="tx1"/>
                          </a:solidFill>
                          <a:effectLst/>
                          <a:latin typeface="Calibri" panose="020F0502020204030204" pitchFamily="34" charset="0"/>
                        </a:rPr>
                        <a:t>6</a:t>
                      </a:r>
                    </a:p>
                  </a:txBody>
                  <a:tcPr marL="10881"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300" b="0" i="0" u="none" strike="noStrike" dirty="0">
                          <a:solidFill>
                            <a:schemeClr val="tx1"/>
                          </a:solidFill>
                          <a:effectLst/>
                          <a:latin typeface="Calibri" panose="020F0502020204030204" pitchFamily="34" charset="0"/>
                        </a:rPr>
                        <a:t>45</a:t>
                      </a:r>
                    </a:p>
                  </a:txBody>
                  <a:tcPr marL="10881"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l" fontAlgn="ctr"/>
                      <a:r>
                        <a:rPr lang="en-US" sz="1300" b="0" i="0" u="none" strike="noStrike" dirty="0">
                          <a:solidFill>
                            <a:schemeClr val="tx1"/>
                          </a:solidFill>
                          <a:effectLst/>
                          <a:latin typeface="Calibri" panose="020F0502020204030204" pitchFamily="34" charset="0"/>
                        </a:rPr>
                        <a:t> </a:t>
                      </a:r>
                    </a:p>
                  </a:txBody>
                  <a:tcPr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l" fontAlgn="ctr"/>
                      <a:r>
                        <a:rPr lang="en-US" sz="1300" b="0" i="0" u="none" strike="noStrike">
                          <a:solidFill>
                            <a:schemeClr val="tx1"/>
                          </a:solidFill>
                          <a:effectLst/>
                          <a:latin typeface="Calibri" panose="020F0502020204030204" pitchFamily="34" charset="0"/>
                        </a:rPr>
                        <a:t>Brandonville, Tunnelton, White Hall</a:t>
                      </a:r>
                    </a:p>
                  </a:txBody>
                  <a:tcPr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300" b="0" i="0" u="none" strike="noStrike" dirty="0">
                          <a:solidFill>
                            <a:schemeClr val="tx1"/>
                          </a:solidFill>
                          <a:effectLst/>
                          <a:latin typeface="Calibri" panose="020F0502020204030204" pitchFamily="34" charset="0"/>
                        </a:rPr>
                        <a:t>42</a:t>
                      </a:r>
                    </a:p>
                  </a:txBody>
                  <a:tcPr marL="10881" marR="10881" marT="1088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745346195"/>
                  </a:ext>
                </a:extLst>
              </a:tr>
              <a:tr h="217626">
                <a:tc>
                  <a:txBody>
                    <a:bodyPr/>
                    <a:lstStyle/>
                    <a:p>
                      <a:pPr algn="l" fontAlgn="ctr"/>
                      <a:r>
                        <a:rPr lang="en-US" sz="1300" b="0" i="0" u="none" strike="noStrike" dirty="0">
                          <a:solidFill>
                            <a:schemeClr val="tx1"/>
                          </a:solidFill>
                          <a:effectLst/>
                          <a:latin typeface="Calibri" panose="020F0502020204030204" pitchFamily="34" charset="0"/>
                        </a:rPr>
                        <a:t>Region 7</a:t>
                      </a:r>
                    </a:p>
                  </a:txBody>
                  <a:tcPr marL="182880" marR="10881" marT="1088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300" b="0" i="0" u="none" strike="noStrike" dirty="0">
                          <a:solidFill>
                            <a:schemeClr val="tx1"/>
                          </a:solidFill>
                          <a:effectLst/>
                          <a:latin typeface="Calibri" panose="020F0502020204030204" pitchFamily="34" charset="0"/>
                        </a:rPr>
                        <a:t>7</a:t>
                      </a:r>
                    </a:p>
                  </a:txBody>
                  <a:tcPr marL="10881"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300" b="0" i="0" u="none" strike="noStrike" dirty="0">
                          <a:solidFill>
                            <a:schemeClr val="tx1"/>
                          </a:solidFill>
                          <a:effectLst/>
                          <a:latin typeface="Calibri" panose="020F0502020204030204" pitchFamily="34" charset="0"/>
                        </a:rPr>
                        <a:t>31</a:t>
                      </a:r>
                    </a:p>
                  </a:txBody>
                  <a:tcPr marL="10881"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l" fontAlgn="ctr"/>
                      <a:r>
                        <a:rPr lang="en-US" sz="1300" b="0" i="0" u="none" strike="noStrike" dirty="0">
                          <a:solidFill>
                            <a:schemeClr val="tx1"/>
                          </a:solidFill>
                          <a:effectLst/>
                          <a:latin typeface="Calibri" panose="020F0502020204030204" pitchFamily="34" charset="0"/>
                        </a:rPr>
                        <a:t> </a:t>
                      </a:r>
                    </a:p>
                  </a:txBody>
                  <a:tcPr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l" fontAlgn="ctr"/>
                      <a:r>
                        <a:rPr lang="en-US" sz="1300" b="0" i="0" u="none" strike="noStrike">
                          <a:solidFill>
                            <a:schemeClr val="tx1"/>
                          </a:solidFill>
                          <a:effectLst/>
                          <a:latin typeface="Calibri" panose="020F0502020204030204" pitchFamily="34" charset="0"/>
                        </a:rPr>
                        <a:t>Flatwoods</a:t>
                      </a:r>
                    </a:p>
                  </a:txBody>
                  <a:tcPr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300" b="0" i="0" u="none" strike="noStrike" dirty="0">
                          <a:solidFill>
                            <a:schemeClr val="tx1"/>
                          </a:solidFill>
                          <a:effectLst/>
                          <a:latin typeface="Calibri" panose="020F0502020204030204" pitchFamily="34" charset="0"/>
                        </a:rPr>
                        <a:t>30</a:t>
                      </a:r>
                    </a:p>
                  </a:txBody>
                  <a:tcPr marL="10881" marR="10881" marT="1088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944521039"/>
                  </a:ext>
                </a:extLst>
              </a:tr>
              <a:tr h="217626">
                <a:tc>
                  <a:txBody>
                    <a:bodyPr/>
                    <a:lstStyle/>
                    <a:p>
                      <a:pPr algn="l" fontAlgn="ctr"/>
                      <a:r>
                        <a:rPr lang="en-US" sz="1300" b="0" i="0" u="none" strike="noStrike">
                          <a:solidFill>
                            <a:schemeClr val="tx1"/>
                          </a:solidFill>
                          <a:effectLst/>
                          <a:latin typeface="Calibri" panose="020F0502020204030204" pitchFamily="34" charset="0"/>
                        </a:rPr>
                        <a:t>Region 8</a:t>
                      </a:r>
                    </a:p>
                  </a:txBody>
                  <a:tcPr marL="182880" marR="10881" marT="1088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300" b="0" i="0" u="none" strike="noStrike" dirty="0">
                          <a:solidFill>
                            <a:schemeClr val="tx1"/>
                          </a:solidFill>
                          <a:effectLst/>
                          <a:latin typeface="Calibri" panose="020F0502020204030204" pitchFamily="34" charset="0"/>
                        </a:rPr>
                        <a:t>5</a:t>
                      </a:r>
                    </a:p>
                  </a:txBody>
                  <a:tcPr marL="10881"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300" b="0" i="0" u="none" strike="noStrike" dirty="0">
                          <a:solidFill>
                            <a:schemeClr val="tx1"/>
                          </a:solidFill>
                          <a:effectLst/>
                          <a:latin typeface="Calibri" panose="020F0502020204030204" pitchFamily="34" charset="0"/>
                        </a:rPr>
                        <a:t>17</a:t>
                      </a:r>
                    </a:p>
                  </a:txBody>
                  <a:tcPr marL="10881"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l" fontAlgn="ctr"/>
                      <a:r>
                        <a:rPr lang="en-US" sz="1300" b="0" i="0" u="none" strike="noStrike" dirty="0">
                          <a:solidFill>
                            <a:schemeClr val="tx1"/>
                          </a:solidFill>
                          <a:effectLst/>
                          <a:latin typeface="Calibri" panose="020F0502020204030204" pitchFamily="34" charset="0"/>
                        </a:rPr>
                        <a:t> </a:t>
                      </a:r>
                    </a:p>
                  </a:txBody>
                  <a:tcPr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l" fontAlgn="ctr"/>
                      <a:r>
                        <a:rPr lang="en-US" sz="1300" b="0" i="0" u="none" strike="noStrike" dirty="0" err="1">
                          <a:solidFill>
                            <a:schemeClr val="tx1"/>
                          </a:solidFill>
                          <a:effectLst/>
                          <a:latin typeface="Calibri" panose="020F0502020204030204" pitchFamily="34" charset="0"/>
                        </a:rPr>
                        <a:t>Carpendale</a:t>
                      </a:r>
                      <a:r>
                        <a:rPr lang="en-US" sz="1300" b="0" i="0" u="none" strike="noStrike" dirty="0">
                          <a:solidFill>
                            <a:schemeClr val="tx1"/>
                          </a:solidFill>
                          <a:effectLst/>
                          <a:latin typeface="Calibri" panose="020F0502020204030204" pitchFamily="34" charset="0"/>
                        </a:rPr>
                        <a:t>, Elk Garden</a:t>
                      </a:r>
                    </a:p>
                  </a:txBody>
                  <a:tcPr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300" b="0" i="0" u="none" strike="noStrike" dirty="0">
                          <a:solidFill>
                            <a:schemeClr val="tx1"/>
                          </a:solidFill>
                          <a:effectLst/>
                          <a:latin typeface="Calibri" panose="020F0502020204030204" pitchFamily="34" charset="0"/>
                        </a:rPr>
                        <a:t>15</a:t>
                      </a:r>
                    </a:p>
                  </a:txBody>
                  <a:tcPr marL="10881" marR="10881" marT="1088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111756472"/>
                  </a:ext>
                </a:extLst>
              </a:tr>
              <a:tr h="217626">
                <a:tc>
                  <a:txBody>
                    <a:bodyPr/>
                    <a:lstStyle/>
                    <a:p>
                      <a:pPr algn="l" fontAlgn="ctr"/>
                      <a:r>
                        <a:rPr lang="en-US" sz="1300" b="0" i="0" u="none" strike="noStrike">
                          <a:solidFill>
                            <a:schemeClr val="tx1"/>
                          </a:solidFill>
                          <a:effectLst/>
                          <a:latin typeface="Calibri" panose="020F0502020204030204" pitchFamily="34" charset="0"/>
                        </a:rPr>
                        <a:t>Region 9</a:t>
                      </a:r>
                    </a:p>
                  </a:txBody>
                  <a:tcPr marL="182880" marR="10881" marT="1088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300" b="0" i="0" u="none" strike="noStrike" dirty="0">
                          <a:solidFill>
                            <a:schemeClr val="tx1"/>
                          </a:solidFill>
                          <a:effectLst/>
                          <a:latin typeface="Calibri" panose="020F0502020204030204" pitchFamily="34" charset="0"/>
                        </a:rPr>
                        <a:t>3</a:t>
                      </a:r>
                    </a:p>
                  </a:txBody>
                  <a:tcPr marL="10881"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300" b="0" i="0" u="none" strike="noStrike" dirty="0">
                          <a:solidFill>
                            <a:schemeClr val="tx1"/>
                          </a:solidFill>
                          <a:effectLst/>
                          <a:latin typeface="Calibri" panose="020F0502020204030204" pitchFamily="34" charset="0"/>
                        </a:rPr>
                        <a:t>12</a:t>
                      </a:r>
                    </a:p>
                  </a:txBody>
                  <a:tcPr marL="10881"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l" fontAlgn="ctr"/>
                      <a:r>
                        <a:rPr lang="en-US" sz="1300" b="0" i="0" u="none" strike="noStrike" dirty="0">
                          <a:solidFill>
                            <a:schemeClr val="tx1"/>
                          </a:solidFill>
                          <a:effectLst/>
                          <a:latin typeface="Calibri" panose="020F0502020204030204" pitchFamily="34" charset="0"/>
                        </a:rPr>
                        <a:t> </a:t>
                      </a:r>
                    </a:p>
                  </a:txBody>
                  <a:tcPr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l" fontAlgn="ctr"/>
                      <a:r>
                        <a:rPr lang="en-US" sz="1300" b="0" i="0" u="none" strike="noStrike" dirty="0">
                          <a:solidFill>
                            <a:schemeClr val="tx1"/>
                          </a:solidFill>
                          <a:effectLst/>
                          <a:latin typeface="Calibri" panose="020F0502020204030204" pitchFamily="34" charset="0"/>
                        </a:rPr>
                        <a:t>Hedgesville</a:t>
                      </a:r>
                    </a:p>
                  </a:txBody>
                  <a:tcPr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300" b="0" i="0" u="none" strike="noStrike" dirty="0">
                          <a:solidFill>
                            <a:schemeClr val="tx1"/>
                          </a:solidFill>
                          <a:effectLst/>
                          <a:latin typeface="Calibri" panose="020F0502020204030204" pitchFamily="34" charset="0"/>
                        </a:rPr>
                        <a:t>11</a:t>
                      </a:r>
                    </a:p>
                  </a:txBody>
                  <a:tcPr marL="10881" marR="10881" marT="1088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866678880"/>
                  </a:ext>
                </a:extLst>
              </a:tr>
              <a:tr h="217626">
                <a:tc>
                  <a:txBody>
                    <a:bodyPr/>
                    <a:lstStyle/>
                    <a:p>
                      <a:pPr algn="l" fontAlgn="ctr"/>
                      <a:r>
                        <a:rPr lang="en-US" sz="1300" b="0" i="0" u="none" strike="noStrike">
                          <a:solidFill>
                            <a:schemeClr val="tx1"/>
                          </a:solidFill>
                          <a:effectLst/>
                          <a:latin typeface="Calibri" panose="020F0502020204030204" pitchFamily="34" charset="0"/>
                        </a:rPr>
                        <a:t>Region 10</a:t>
                      </a:r>
                    </a:p>
                  </a:txBody>
                  <a:tcPr marL="182880" marR="10881" marT="1088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300" b="0" i="0" u="none" strike="noStrike" dirty="0">
                          <a:solidFill>
                            <a:schemeClr val="tx1"/>
                          </a:solidFill>
                          <a:effectLst/>
                          <a:latin typeface="Calibri" panose="020F0502020204030204" pitchFamily="34" charset="0"/>
                        </a:rPr>
                        <a:t>3</a:t>
                      </a:r>
                    </a:p>
                  </a:txBody>
                  <a:tcPr marL="10881"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300" b="0" i="0" u="none" strike="noStrike" dirty="0">
                          <a:solidFill>
                            <a:schemeClr val="tx1"/>
                          </a:solidFill>
                          <a:effectLst/>
                          <a:latin typeface="Calibri" panose="020F0502020204030204" pitchFamily="34" charset="0"/>
                        </a:rPr>
                        <a:t>18</a:t>
                      </a:r>
                    </a:p>
                  </a:txBody>
                  <a:tcPr marL="10881"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l" fontAlgn="ctr"/>
                      <a:r>
                        <a:rPr lang="en-US" sz="1300" b="0" i="0" u="none" strike="noStrike" dirty="0">
                          <a:solidFill>
                            <a:schemeClr val="tx1"/>
                          </a:solidFill>
                          <a:effectLst/>
                          <a:latin typeface="Calibri" panose="020F0502020204030204" pitchFamily="34" charset="0"/>
                        </a:rPr>
                        <a:t>Wheeling</a:t>
                      </a:r>
                    </a:p>
                  </a:txBody>
                  <a:tcPr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l" fontAlgn="ctr"/>
                      <a:r>
                        <a:rPr lang="en-US" sz="1300" b="0" i="0" u="none" strike="noStrike" dirty="0">
                          <a:solidFill>
                            <a:schemeClr val="tx1"/>
                          </a:solidFill>
                          <a:effectLst/>
                          <a:latin typeface="Calibri" panose="020F0502020204030204" pitchFamily="34" charset="0"/>
                        </a:rPr>
                        <a:t>Bethlehem, Clearview</a:t>
                      </a:r>
                    </a:p>
                  </a:txBody>
                  <a:tcPr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300" b="0" i="0" u="none" strike="noStrike" dirty="0">
                          <a:solidFill>
                            <a:schemeClr val="tx1"/>
                          </a:solidFill>
                          <a:effectLst/>
                          <a:latin typeface="Calibri" panose="020F0502020204030204" pitchFamily="34" charset="0"/>
                        </a:rPr>
                        <a:t>16</a:t>
                      </a:r>
                    </a:p>
                  </a:txBody>
                  <a:tcPr marL="10881" marR="10881" marT="1088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58650841"/>
                  </a:ext>
                </a:extLst>
              </a:tr>
              <a:tr h="217626">
                <a:tc>
                  <a:txBody>
                    <a:bodyPr/>
                    <a:lstStyle/>
                    <a:p>
                      <a:pPr algn="l" fontAlgn="ctr"/>
                      <a:r>
                        <a:rPr lang="en-US" sz="1300" b="0" i="0" u="none" strike="noStrike" dirty="0">
                          <a:solidFill>
                            <a:schemeClr val="tx1"/>
                          </a:solidFill>
                          <a:effectLst/>
                          <a:latin typeface="Calibri" panose="020F0502020204030204" pitchFamily="34" charset="0"/>
                        </a:rPr>
                        <a:t>Region 11</a:t>
                      </a:r>
                    </a:p>
                  </a:txBody>
                  <a:tcPr marL="182880" marR="10881" marT="1088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300" b="0" i="0" u="none" strike="noStrike" dirty="0">
                          <a:solidFill>
                            <a:schemeClr val="tx1"/>
                          </a:solidFill>
                          <a:effectLst/>
                          <a:latin typeface="Calibri" panose="020F0502020204030204" pitchFamily="34" charset="0"/>
                        </a:rPr>
                        <a:t>2</a:t>
                      </a:r>
                    </a:p>
                  </a:txBody>
                  <a:tcPr marL="10881"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300" b="0" i="0" u="none" strike="noStrike" dirty="0">
                          <a:solidFill>
                            <a:schemeClr val="tx1"/>
                          </a:solidFill>
                          <a:effectLst/>
                          <a:latin typeface="Calibri" panose="020F0502020204030204" pitchFamily="34" charset="0"/>
                        </a:rPr>
                        <a:t>10</a:t>
                      </a:r>
                    </a:p>
                  </a:txBody>
                  <a:tcPr marL="10881"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l" fontAlgn="ctr"/>
                      <a:r>
                        <a:rPr lang="en-US" sz="1300" b="0" i="0" u="none" strike="noStrike">
                          <a:solidFill>
                            <a:schemeClr val="tx1"/>
                          </a:solidFill>
                          <a:effectLst/>
                          <a:latin typeface="Calibri" panose="020F0502020204030204" pitchFamily="34" charset="0"/>
                        </a:rPr>
                        <a:t>Weirton</a:t>
                      </a:r>
                    </a:p>
                  </a:txBody>
                  <a:tcPr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l" fontAlgn="ctr"/>
                      <a:r>
                        <a:rPr lang="en-US" sz="1300" b="0" i="0" u="none" strike="noStrike" dirty="0">
                          <a:solidFill>
                            <a:schemeClr val="tx1"/>
                          </a:solidFill>
                          <a:effectLst/>
                          <a:latin typeface="Calibri" panose="020F0502020204030204" pitchFamily="34" charset="0"/>
                        </a:rPr>
                        <a:t>Windsor Heights</a:t>
                      </a:r>
                    </a:p>
                  </a:txBody>
                  <a:tcPr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300" b="0" i="0" u="none" strike="noStrike" dirty="0">
                          <a:solidFill>
                            <a:schemeClr val="tx1"/>
                          </a:solidFill>
                          <a:effectLst/>
                          <a:latin typeface="Calibri" panose="020F0502020204030204" pitchFamily="34" charset="0"/>
                        </a:rPr>
                        <a:t>9</a:t>
                      </a:r>
                    </a:p>
                  </a:txBody>
                  <a:tcPr marL="10881" marR="10881" marT="1088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052442059"/>
                  </a:ext>
                </a:extLst>
              </a:tr>
              <a:tr h="228507">
                <a:tc>
                  <a:txBody>
                    <a:bodyPr/>
                    <a:lstStyle/>
                    <a:p>
                      <a:pPr algn="ctr" fontAlgn="ctr"/>
                      <a:r>
                        <a:rPr lang="en-US" sz="1300" b="0" i="1" u="none" strike="noStrike" dirty="0">
                          <a:solidFill>
                            <a:schemeClr val="tx1"/>
                          </a:solidFill>
                          <a:effectLst/>
                          <a:latin typeface="Calibri" panose="020F0502020204030204" pitchFamily="34" charset="0"/>
                        </a:rPr>
                        <a:t>total</a:t>
                      </a:r>
                    </a:p>
                  </a:txBody>
                  <a:tcPr marL="182880" marR="10881" marT="1088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300" b="0" i="1" u="none" strike="noStrike">
                          <a:solidFill>
                            <a:schemeClr val="tx1"/>
                          </a:solidFill>
                          <a:effectLst/>
                          <a:latin typeface="Calibri" panose="020F0502020204030204" pitchFamily="34" charset="0"/>
                        </a:rPr>
                        <a:t>55</a:t>
                      </a:r>
                    </a:p>
                  </a:txBody>
                  <a:tcPr marL="10881"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300" b="0" i="1" u="none" strike="noStrike" dirty="0">
                          <a:solidFill>
                            <a:schemeClr val="tx1"/>
                          </a:solidFill>
                          <a:effectLst/>
                          <a:latin typeface="Calibri" panose="020F0502020204030204" pitchFamily="34" charset="0"/>
                        </a:rPr>
                        <a:t>286</a:t>
                      </a:r>
                    </a:p>
                  </a:txBody>
                  <a:tcPr marL="10881"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300" b="0" i="1" u="none" strike="noStrike" dirty="0">
                          <a:solidFill>
                            <a:schemeClr val="tx1"/>
                          </a:solidFill>
                          <a:effectLst/>
                          <a:latin typeface="Calibri" panose="020F0502020204030204" pitchFamily="34" charset="0"/>
                        </a:rPr>
                        <a:t>8</a:t>
                      </a:r>
                    </a:p>
                  </a:txBody>
                  <a:tcPr marL="10881"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300" b="0" i="1" u="none" strike="noStrike">
                          <a:solidFill>
                            <a:schemeClr val="tx1"/>
                          </a:solidFill>
                          <a:effectLst/>
                          <a:latin typeface="Calibri" panose="020F0502020204030204" pitchFamily="34" charset="0"/>
                        </a:rPr>
                        <a:t>18</a:t>
                      </a:r>
                    </a:p>
                  </a:txBody>
                  <a:tcPr marL="10881"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300" b="0" i="1" u="none" strike="noStrike" dirty="0">
                          <a:solidFill>
                            <a:schemeClr val="tx1"/>
                          </a:solidFill>
                          <a:effectLst/>
                          <a:latin typeface="Calibri" panose="020F0502020204030204" pitchFamily="34" charset="0"/>
                        </a:rPr>
                        <a:t>268</a:t>
                      </a:r>
                    </a:p>
                  </a:txBody>
                  <a:tcPr marL="10881" marR="10881" marT="1088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500323332"/>
                  </a:ext>
                </a:extLst>
              </a:tr>
              <a:tr h="870503">
                <a:tc gridSpan="6">
                  <a:txBody>
                    <a:bodyPr/>
                    <a:lstStyle/>
                    <a:p>
                      <a:pPr algn="l" fontAlgn="ctr"/>
                      <a:r>
                        <a:rPr lang="en-US" sz="1100" b="0" i="0" u="none" strike="noStrike" baseline="30000" dirty="0">
                          <a:solidFill>
                            <a:srgbClr val="000000"/>
                          </a:solidFill>
                          <a:effectLst/>
                          <a:latin typeface="Calibri" panose="020F0502020204030204" pitchFamily="34" charset="0"/>
                        </a:rPr>
                        <a:t>1 </a:t>
                      </a:r>
                      <a:r>
                        <a:rPr lang="en-US" sz="1100" b="0" i="0" u="none" strike="noStrike" dirty="0">
                          <a:solidFill>
                            <a:srgbClr val="000000"/>
                          </a:solidFill>
                          <a:effectLst/>
                          <a:latin typeface="Calibri" panose="020F0502020204030204" pitchFamily="34" charset="0"/>
                        </a:rPr>
                        <a:t>Source:  FEMA's Community Status Source Book</a:t>
                      </a:r>
                      <a:r>
                        <a:rPr lang="en-US" sz="1100" b="0" i="0" u="none" strike="noStrike" baseline="30000" dirty="0">
                          <a:solidFill>
                            <a:srgbClr val="000000"/>
                          </a:solidFill>
                          <a:effectLst/>
                          <a:latin typeface="Calibri" panose="020F0502020204030204" pitchFamily="34" charset="0"/>
                        </a:rPr>
                        <a:t/>
                      </a:r>
                      <a:br>
                        <a:rPr lang="en-US" sz="1100" b="0" i="0" u="none" strike="noStrike" baseline="30000" dirty="0">
                          <a:solidFill>
                            <a:srgbClr val="000000"/>
                          </a:solidFill>
                          <a:effectLst/>
                          <a:latin typeface="Calibri" panose="020F0502020204030204" pitchFamily="34" charset="0"/>
                        </a:rPr>
                      </a:br>
                      <a:r>
                        <a:rPr lang="en-US" sz="1100" b="0" i="0" u="none" strike="noStrike" baseline="30000" dirty="0">
                          <a:solidFill>
                            <a:srgbClr val="000000"/>
                          </a:solidFill>
                          <a:effectLst/>
                          <a:latin typeface="Calibri" panose="020F0502020204030204" pitchFamily="34" charset="0"/>
                        </a:rPr>
                        <a:t>2</a:t>
                      </a:r>
                      <a:r>
                        <a:rPr lang="en-US" sz="1100" b="0" i="0" u="none" strike="noStrike" dirty="0">
                          <a:solidFill>
                            <a:srgbClr val="000000"/>
                          </a:solidFill>
                          <a:effectLst/>
                          <a:latin typeface="Calibri" panose="020F0502020204030204" pitchFamily="34" charset="0"/>
                        </a:rPr>
                        <a:t> Region 1 dissolved community of Rhodell (Raleigh County) included in NFIP count.  Town of Matoaka (Mercer County) is not included.</a:t>
                      </a:r>
                      <a:br>
                        <a:rPr lang="en-US" sz="1100" b="0" i="0" u="none" strike="noStrike" dirty="0">
                          <a:solidFill>
                            <a:srgbClr val="000000"/>
                          </a:solidFill>
                          <a:effectLst/>
                          <a:latin typeface="Calibri" panose="020F0502020204030204" pitchFamily="34" charset="0"/>
                        </a:rPr>
                      </a:br>
                      <a:r>
                        <a:rPr lang="en-US" sz="1100" b="0" i="0" u="none" strike="noStrike" baseline="30000" dirty="0">
                          <a:solidFill>
                            <a:srgbClr val="000000"/>
                          </a:solidFill>
                          <a:effectLst/>
                          <a:latin typeface="Calibri" panose="020F0502020204030204" pitchFamily="34" charset="0"/>
                        </a:rPr>
                        <a:t>3</a:t>
                      </a:r>
                      <a:r>
                        <a:rPr lang="en-US" sz="1100" b="0" i="0" u="none" strike="noStrike" dirty="0">
                          <a:solidFill>
                            <a:srgbClr val="000000"/>
                          </a:solidFill>
                          <a:effectLst/>
                          <a:latin typeface="Calibri" panose="020F0502020204030204" pitchFamily="34" charset="0"/>
                        </a:rPr>
                        <a:t> Communities include SFHA or non-regulatory floodplain</a:t>
                      </a:r>
                    </a:p>
                  </a:txBody>
                  <a:tcPr marL="93841" marR="93841" marT="46921" marB="4692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01243167"/>
                  </a:ext>
                </a:extLst>
              </a:tr>
            </a:tbl>
          </a:graphicData>
        </a:graphic>
      </p:graphicFrame>
      <p:sp>
        <p:nvSpPr>
          <p:cNvPr id="9" name="TextBox 8">
            <a:extLst>
              <a:ext uri="{FF2B5EF4-FFF2-40B4-BE49-F238E27FC236}">
                <a16:creationId xmlns:a16="http://schemas.microsoft.com/office/drawing/2014/main" id="{F5BA98D4-A8EE-41EE-897E-1D98B7E5E532}"/>
              </a:ext>
            </a:extLst>
          </p:cNvPr>
          <p:cNvSpPr txBox="1"/>
          <p:nvPr/>
        </p:nvSpPr>
        <p:spPr>
          <a:xfrm>
            <a:off x="1043044" y="6037094"/>
            <a:ext cx="7033098" cy="584775"/>
          </a:xfrm>
          <a:prstGeom prst="rect">
            <a:avLst/>
          </a:prstGeom>
          <a:noFill/>
        </p:spPr>
        <p:txBody>
          <a:bodyPr wrap="square" rtlCol="0">
            <a:spAutoFit/>
          </a:bodyPr>
          <a:lstStyle/>
          <a:p>
            <a:r>
              <a:rPr lang="en-US" sz="1600" dirty="0">
                <a:solidFill>
                  <a:schemeClr val="bg1">
                    <a:lumMod val="50000"/>
                  </a:schemeClr>
                </a:solidFill>
              </a:rPr>
              <a:t>Split Communities </a:t>
            </a:r>
            <a:r>
              <a:rPr lang="en-US" sz="1600" b="1" dirty="0">
                <a:solidFill>
                  <a:schemeClr val="bg1">
                    <a:lumMod val="50000"/>
                  </a:schemeClr>
                </a:solidFill>
              </a:rPr>
              <a:t>Alderson</a:t>
            </a:r>
            <a:r>
              <a:rPr lang="en-US" sz="1600" dirty="0">
                <a:solidFill>
                  <a:schemeClr val="bg1">
                    <a:lumMod val="50000"/>
                  </a:schemeClr>
                </a:solidFill>
              </a:rPr>
              <a:t>, </a:t>
            </a:r>
            <a:r>
              <a:rPr lang="en-US" sz="1600" b="1" dirty="0">
                <a:solidFill>
                  <a:schemeClr val="bg1">
                    <a:lumMod val="50000"/>
                  </a:schemeClr>
                </a:solidFill>
              </a:rPr>
              <a:t>Montgomery </a:t>
            </a:r>
            <a:r>
              <a:rPr lang="en-US" sz="1600" dirty="0">
                <a:solidFill>
                  <a:schemeClr val="bg1">
                    <a:lumMod val="50000"/>
                  </a:schemeClr>
                </a:solidFill>
              </a:rPr>
              <a:t>and </a:t>
            </a:r>
            <a:r>
              <a:rPr lang="en-US" sz="1600" b="1" dirty="0">
                <a:solidFill>
                  <a:schemeClr val="bg1">
                    <a:lumMod val="50000"/>
                  </a:schemeClr>
                </a:solidFill>
              </a:rPr>
              <a:t>Smithers</a:t>
            </a:r>
            <a:r>
              <a:rPr lang="en-US" sz="1600" dirty="0">
                <a:solidFill>
                  <a:schemeClr val="bg1">
                    <a:lumMod val="50000"/>
                  </a:schemeClr>
                </a:solidFill>
              </a:rPr>
              <a:t> are members of Region 4</a:t>
            </a:r>
          </a:p>
          <a:p>
            <a:r>
              <a:rPr lang="en-US" sz="1600" dirty="0">
                <a:solidFill>
                  <a:schemeClr val="bg1">
                    <a:lumMod val="50000"/>
                  </a:schemeClr>
                </a:solidFill>
              </a:rPr>
              <a:t>Split Community </a:t>
            </a:r>
            <a:r>
              <a:rPr lang="en-US" sz="1600" b="1" dirty="0">
                <a:solidFill>
                  <a:schemeClr val="bg1">
                    <a:lumMod val="50000"/>
                  </a:schemeClr>
                </a:solidFill>
              </a:rPr>
              <a:t>Paden City </a:t>
            </a:r>
            <a:r>
              <a:rPr lang="en-US" sz="1600" dirty="0">
                <a:solidFill>
                  <a:schemeClr val="bg1">
                    <a:lumMod val="50000"/>
                  </a:schemeClr>
                </a:solidFill>
              </a:rPr>
              <a:t>is a member of Region 5</a:t>
            </a:r>
          </a:p>
        </p:txBody>
      </p:sp>
      <p:sp>
        <p:nvSpPr>
          <p:cNvPr id="2" name="TextBox 1">
            <a:extLst>
              <a:ext uri="{FF2B5EF4-FFF2-40B4-BE49-F238E27FC236}">
                <a16:creationId xmlns:a16="http://schemas.microsoft.com/office/drawing/2014/main" id="{752C6138-F726-49DC-A6DA-7620D5D5446B}"/>
              </a:ext>
            </a:extLst>
          </p:cNvPr>
          <p:cNvSpPr txBox="1"/>
          <p:nvPr/>
        </p:nvSpPr>
        <p:spPr>
          <a:xfrm>
            <a:off x="1867577" y="1013864"/>
            <a:ext cx="5893933" cy="369332"/>
          </a:xfrm>
          <a:prstGeom prst="rect">
            <a:avLst/>
          </a:prstGeom>
          <a:noFill/>
        </p:spPr>
        <p:txBody>
          <a:bodyPr wrap="square" rtlCol="0">
            <a:spAutoFit/>
          </a:bodyPr>
          <a:lstStyle/>
          <a:p>
            <a:r>
              <a:rPr lang="en-US" dirty="0" smtClean="0">
                <a:solidFill>
                  <a:schemeClr val="accent1">
                    <a:lumMod val="50000"/>
                  </a:schemeClr>
                </a:solidFill>
              </a:rPr>
              <a:t>11 </a:t>
            </a:r>
            <a:r>
              <a:rPr lang="en-US" b="1" dirty="0">
                <a:solidFill>
                  <a:schemeClr val="accent1">
                    <a:lumMod val="50000"/>
                  </a:schemeClr>
                </a:solidFill>
              </a:rPr>
              <a:t>Regional</a:t>
            </a:r>
            <a:r>
              <a:rPr lang="en-US" dirty="0">
                <a:solidFill>
                  <a:schemeClr val="accent1">
                    <a:lumMod val="50000"/>
                  </a:schemeClr>
                </a:solidFill>
              </a:rPr>
              <a:t> Planning &amp; Development Councils </a:t>
            </a:r>
            <a:r>
              <a:rPr lang="en-US" dirty="0" smtClean="0">
                <a:solidFill>
                  <a:schemeClr val="accent1">
                    <a:lumMod val="50000"/>
                  </a:schemeClr>
                </a:solidFill>
              </a:rPr>
              <a:t>(55 </a:t>
            </a:r>
            <a:r>
              <a:rPr lang="en-US" dirty="0">
                <a:solidFill>
                  <a:schemeClr val="accent1">
                    <a:lumMod val="50000"/>
                  </a:schemeClr>
                </a:solidFill>
              </a:rPr>
              <a:t>Counties)</a:t>
            </a:r>
          </a:p>
        </p:txBody>
      </p:sp>
    </p:spTree>
    <p:extLst>
      <p:ext uri="{BB962C8B-B14F-4D97-AF65-F5344CB8AC3E}">
        <p14:creationId xmlns:p14="http://schemas.microsoft.com/office/powerpoint/2010/main" val="71447728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High Hazard Potential Dams</a:t>
            </a:r>
            <a:endParaRPr lang="en-US" dirty="0">
              <a:solidFill>
                <a:schemeClr val="bg1"/>
              </a:solidFill>
              <a:latin typeface="Arial" panose="020B0604020202020204" pitchFamily="34" charset="0"/>
              <a:cs typeface="Arial" panose="020B0604020202020204" pitchFamily="34" charset="0"/>
            </a:endParaRPr>
          </a:p>
        </p:txBody>
      </p:sp>
      <p:pic>
        <p:nvPicPr>
          <p:cNvPr id="9" name="Picture 8"/>
          <p:cNvPicPr/>
          <p:nvPr/>
        </p:nvPicPr>
        <p:blipFill>
          <a:blip r:embed="rId3">
            <a:extLst>
              <a:ext uri="{28A0092B-C50C-407E-A947-70E740481C1C}">
                <a14:useLocalDpi xmlns:a14="http://schemas.microsoft.com/office/drawing/2010/main" val="0"/>
              </a:ext>
            </a:extLst>
          </a:blip>
          <a:stretch>
            <a:fillRect/>
          </a:stretch>
        </p:blipFill>
        <p:spPr>
          <a:xfrm>
            <a:off x="6615657" y="1157066"/>
            <a:ext cx="1646600" cy="3944356"/>
          </a:xfrm>
          <a:prstGeom prst="rect">
            <a:avLst/>
          </a:prstGeom>
        </p:spPr>
      </p:pic>
      <p:pic>
        <p:nvPicPr>
          <p:cNvPr id="10" name="Picture 9"/>
          <p:cNvPicPr/>
          <p:nvPr/>
        </p:nvPicPr>
        <p:blipFill>
          <a:blip r:embed="rId4">
            <a:extLst>
              <a:ext uri="{28A0092B-C50C-407E-A947-70E740481C1C}">
                <a14:useLocalDpi xmlns:a14="http://schemas.microsoft.com/office/drawing/2010/main" val="0"/>
              </a:ext>
            </a:extLst>
          </a:blip>
          <a:stretch>
            <a:fillRect/>
          </a:stretch>
        </p:blipFill>
        <p:spPr>
          <a:xfrm>
            <a:off x="630599" y="1048922"/>
            <a:ext cx="4942887" cy="4130967"/>
          </a:xfrm>
          <a:prstGeom prst="rect">
            <a:avLst/>
          </a:prstGeom>
          <a:ln>
            <a:solidFill>
              <a:schemeClr val="tx1"/>
            </a:solidFill>
          </a:ln>
        </p:spPr>
      </p:pic>
      <p:graphicFrame>
        <p:nvGraphicFramePr>
          <p:cNvPr id="11" name="Table 10"/>
          <p:cNvGraphicFramePr>
            <a:graphicFrameLocks noGrp="1"/>
          </p:cNvGraphicFramePr>
          <p:nvPr>
            <p:extLst>
              <p:ext uri="{D42A27DB-BD31-4B8C-83A1-F6EECF244321}">
                <p14:modId xmlns:p14="http://schemas.microsoft.com/office/powerpoint/2010/main" val="165303564"/>
              </p:ext>
            </p:extLst>
          </p:nvPr>
        </p:nvGraphicFramePr>
        <p:xfrm>
          <a:off x="630599" y="5306415"/>
          <a:ext cx="8143286" cy="978535"/>
        </p:xfrm>
        <a:graphic>
          <a:graphicData uri="http://schemas.openxmlformats.org/drawingml/2006/table">
            <a:tbl>
              <a:tblPr firstRow="1" firstCol="1" bandRow="1"/>
              <a:tblGrid>
                <a:gridCol w="1776354">
                  <a:extLst>
                    <a:ext uri="{9D8B030D-6E8A-4147-A177-3AD203B41FA5}">
                      <a16:colId xmlns:a16="http://schemas.microsoft.com/office/drawing/2014/main" val="870277"/>
                    </a:ext>
                  </a:extLst>
                </a:gridCol>
                <a:gridCol w="1177583">
                  <a:extLst>
                    <a:ext uri="{9D8B030D-6E8A-4147-A177-3AD203B41FA5}">
                      <a16:colId xmlns:a16="http://schemas.microsoft.com/office/drawing/2014/main" val="1397436442"/>
                    </a:ext>
                  </a:extLst>
                </a:gridCol>
                <a:gridCol w="1197542">
                  <a:extLst>
                    <a:ext uri="{9D8B030D-6E8A-4147-A177-3AD203B41FA5}">
                      <a16:colId xmlns:a16="http://schemas.microsoft.com/office/drawing/2014/main" val="4194348041"/>
                    </a:ext>
                  </a:extLst>
                </a:gridCol>
                <a:gridCol w="1516887">
                  <a:extLst>
                    <a:ext uri="{9D8B030D-6E8A-4147-A177-3AD203B41FA5}">
                      <a16:colId xmlns:a16="http://schemas.microsoft.com/office/drawing/2014/main" val="1877505449"/>
                    </a:ext>
                  </a:extLst>
                </a:gridCol>
                <a:gridCol w="997952">
                  <a:extLst>
                    <a:ext uri="{9D8B030D-6E8A-4147-A177-3AD203B41FA5}">
                      <a16:colId xmlns:a16="http://schemas.microsoft.com/office/drawing/2014/main" val="462895647"/>
                    </a:ext>
                  </a:extLst>
                </a:gridCol>
                <a:gridCol w="1476968">
                  <a:extLst>
                    <a:ext uri="{9D8B030D-6E8A-4147-A177-3AD203B41FA5}">
                      <a16:colId xmlns:a16="http://schemas.microsoft.com/office/drawing/2014/main" val="2150110337"/>
                    </a:ext>
                  </a:extLst>
                </a:gridCol>
              </a:tblGrid>
              <a:tr h="304800">
                <a:tc>
                  <a:txBody>
                    <a:bodyPr/>
                    <a:lstStyle/>
                    <a:p>
                      <a:pPr marL="0" marR="0">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County</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Total Count</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gn="ctr">
                        <a:lnSpc>
                          <a:spcPct val="107000"/>
                        </a:lnSpc>
                        <a:spcBef>
                          <a:spcPts val="0"/>
                        </a:spcBef>
                        <a:spcAft>
                          <a:spcPts val="0"/>
                        </a:spcAft>
                      </a:pPr>
                      <a:r>
                        <a:rPr lang="en-US" sz="1200" b="1">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High Hazard</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Significant Hazard</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Low Hazard</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Undetermined Hazard</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264999007"/>
                  </a:ext>
                </a:extLst>
              </a:tr>
              <a:tr h="190500">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BERKELEY COUNTY</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11</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1642223"/>
                  </a:ext>
                </a:extLst>
              </a:tr>
              <a:tr h="190500">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JEFFERSON COUNTY</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6468430"/>
                  </a:ext>
                </a:extLst>
              </a:tr>
              <a:tr h="190500">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MORGAN COUNTY</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24</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12</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8</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32416955"/>
                  </a:ext>
                </a:extLst>
              </a:tr>
            </a:tbl>
          </a:graphicData>
        </a:graphic>
      </p:graphicFrame>
      <p:sp>
        <p:nvSpPr>
          <p:cNvPr id="12" name="Rectangle 2"/>
          <p:cNvSpPr>
            <a:spLocks noChangeArrowheads="1"/>
          </p:cNvSpPr>
          <p:nvPr/>
        </p:nvSpPr>
        <p:spPr bwMode="auto">
          <a:xfrm>
            <a:off x="533400" y="629818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Source:  National Inventory of Dams 2020 Database</a:t>
            </a:r>
            <a:endParaRPr kumimoji="0" lang="en-US" altLang="en-US" sz="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Community-Level Risk Assessment Tables:  </a:t>
            </a:r>
            <a:r>
              <a:rPr kumimoji="0" lang="en-US" altLang="en-US" sz="9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hlinkClick r:id="rId5"/>
              </a:rPr>
              <a:t>https://data.wvgis.wvu.edu/pub/RA/State/CL/</a:t>
            </a:r>
            <a:r>
              <a:rPr kumimoji="0" lang="en-US" altLang="en-US" sz="12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50032079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Downstream Communities</a:t>
            </a:r>
            <a:endParaRPr lang="en-US" dirty="0">
              <a:solidFill>
                <a:schemeClr val="bg1"/>
              </a:solidFill>
              <a:latin typeface="Arial" panose="020B0604020202020204" pitchFamily="34" charset="0"/>
              <a:cs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969350229"/>
              </p:ext>
            </p:extLst>
          </p:nvPr>
        </p:nvGraphicFramePr>
        <p:xfrm>
          <a:off x="393762" y="1165898"/>
          <a:ext cx="8545287" cy="3343447"/>
        </p:xfrm>
        <a:graphic>
          <a:graphicData uri="http://schemas.openxmlformats.org/drawingml/2006/table">
            <a:tbl>
              <a:tblPr firstRow="1" firstCol="1" bandRow="1"/>
              <a:tblGrid>
                <a:gridCol w="1625718">
                  <a:extLst>
                    <a:ext uri="{9D8B030D-6E8A-4147-A177-3AD203B41FA5}">
                      <a16:colId xmlns:a16="http://schemas.microsoft.com/office/drawing/2014/main" val="704753465"/>
                    </a:ext>
                  </a:extLst>
                </a:gridCol>
                <a:gridCol w="701624">
                  <a:extLst>
                    <a:ext uri="{9D8B030D-6E8A-4147-A177-3AD203B41FA5}">
                      <a16:colId xmlns:a16="http://schemas.microsoft.com/office/drawing/2014/main" val="1819988773"/>
                    </a:ext>
                  </a:extLst>
                </a:gridCol>
                <a:gridCol w="821415">
                  <a:extLst>
                    <a:ext uri="{9D8B030D-6E8A-4147-A177-3AD203B41FA5}">
                      <a16:colId xmlns:a16="http://schemas.microsoft.com/office/drawing/2014/main" val="4121916148"/>
                    </a:ext>
                  </a:extLst>
                </a:gridCol>
                <a:gridCol w="726440">
                  <a:extLst>
                    <a:ext uri="{9D8B030D-6E8A-4147-A177-3AD203B41FA5}">
                      <a16:colId xmlns:a16="http://schemas.microsoft.com/office/drawing/2014/main" val="1508290921"/>
                    </a:ext>
                  </a:extLst>
                </a:gridCol>
                <a:gridCol w="435522">
                  <a:extLst>
                    <a:ext uri="{9D8B030D-6E8A-4147-A177-3AD203B41FA5}">
                      <a16:colId xmlns:a16="http://schemas.microsoft.com/office/drawing/2014/main" val="2282116745"/>
                    </a:ext>
                  </a:extLst>
                </a:gridCol>
                <a:gridCol w="477448">
                  <a:extLst>
                    <a:ext uri="{9D8B030D-6E8A-4147-A177-3AD203B41FA5}">
                      <a16:colId xmlns:a16="http://schemas.microsoft.com/office/drawing/2014/main" val="1019298528"/>
                    </a:ext>
                  </a:extLst>
                </a:gridCol>
                <a:gridCol w="1164222">
                  <a:extLst>
                    <a:ext uri="{9D8B030D-6E8A-4147-A177-3AD203B41FA5}">
                      <a16:colId xmlns:a16="http://schemas.microsoft.com/office/drawing/2014/main" val="795791236"/>
                    </a:ext>
                  </a:extLst>
                </a:gridCol>
                <a:gridCol w="1513079">
                  <a:extLst>
                    <a:ext uri="{9D8B030D-6E8A-4147-A177-3AD203B41FA5}">
                      <a16:colId xmlns:a16="http://schemas.microsoft.com/office/drawing/2014/main" val="2033405309"/>
                    </a:ext>
                  </a:extLst>
                </a:gridCol>
                <a:gridCol w="1079819">
                  <a:extLst>
                    <a:ext uri="{9D8B030D-6E8A-4147-A177-3AD203B41FA5}">
                      <a16:colId xmlns:a16="http://schemas.microsoft.com/office/drawing/2014/main" val="215230900"/>
                    </a:ext>
                  </a:extLst>
                </a:gridCol>
              </a:tblGrid>
              <a:tr h="529041">
                <a:tc>
                  <a:txBody>
                    <a:bodyPr/>
                    <a:lstStyle/>
                    <a:p>
                      <a:pPr marL="0" marR="0" algn="ctr">
                        <a:lnSpc>
                          <a:spcPct val="107000"/>
                        </a:lnSpc>
                        <a:spcBef>
                          <a:spcPts val="0"/>
                        </a:spcBef>
                        <a:spcAft>
                          <a:spcPts val="0"/>
                        </a:spcAft>
                      </a:pPr>
                      <a:r>
                        <a:rPr lang="en-US" sz="1200" b="1" dirty="0">
                          <a:effectLst/>
                          <a:latin typeface="Calibri" panose="020F0502020204030204" pitchFamily="34" charset="0"/>
                          <a:ea typeface="Times New Roman" panose="02020603050405020304" pitchFamily="18" charset="0"/>
                          <a:cs typeface="Times New Roman" panose="02020603050405020304" pitchFamily="18" charset="0"/>
                        </a:rPr>
                        <a:t>DAM NAME</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200" b="1" dirty="0">
                          <a:effectLst/>
                          <a:latin typeface="Calibri" panose="020F0502020204030204" pitchFamily="34" charset="0"/>
                          <a:ea typeface="Times New Roman" panose="02020603050405020304" pitchFamily="18" charset="0"/>
                          <a:cs typeface="Times New Roman" panose="02020603050405020304" pitchFamily="18" charset="0"/>
                        </a:rPr>
                        <a:t>DAM HEIGHT (Feet)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200" b="1">
                          <a:effectLst/>
                          <a:latin typeface="Calibri" panose="020F0502020204030204" pitchFamily="34" charset="0"/>
                          <a:ea typeface="Times New Roman" panose="02020603050405020304" pitchFamily="18" charset="0"/>
                          <a:cs typeface="Times New Roman" panose="02020603050405020304" pitchFamily="18" charset="0"/>
                        </a:rPr>
                        <a:t>MAX. STORAGE (Acre-Feet)</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200" b="1" dirty="0">
                          <a:effectLst/>
                          <a:latin typeface="Calibri" panose="020F0502020204030204" pitchFamily="34" charset="0"/>
                          <a:ea typeface="Times New Roman" panose="02020603050405020304" pitchFamily="18" charset="0"/>
                          <a:cs typeface="Times New Roman" panose="02020603050405020304" pitchFamily="18" charset="0"/>
                        </a:rPr>
                        <a:t>HAZARD CLASS</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200" b="1" dirty="0">
                          <a:effectLst/>
                          <a:latin typeface="Calibri" panose="020F0502020204030204" pitchFamily="34" charset="0"/>
                          <a:ea typeface="Times New Roman" panose="02020603050405020304" pitchFamily="18" charset="0"/>
                          <a:cs typeface="Times New Roman" panose="02020603050405020304" pitchFamily="18" charset="0"/>
                        </a:rPr>
                        <a:t>EAP</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200" b="1" dirty="0">
                          <a:effectLst/>
                          <a:latin typeface="Calibri" panose="020F0502020204030204" pitchFamily="34" charset="0"/>
                          <a:ea typeface="Times New Roman" panose="02020603050405020304" pitchFamily="18" charset="0"/>
                          <a:cs typeface="Times New Roman" panose="02020603050405020304" pitchFamily="18" charset="0"/>
                        </a:rPr>
                        <a:t>LINK</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200" b="1" dirty="0">
                          <a:effectLst/>
                          <a:latin typeface="Calibri" panose="020F0502020204030204" pitchFamily="34" charset="0"/>
                          <a:ea typeface="Times New Roman" panose="02020603050405020304" pitchFamily="18" charset="0"/>
                          <a:cs typeface="Times New Roman" panose="02020603050405020304" pitchFamily="18" charset="0"/>
                        </a:rPr>
                        <a:t> DAM JURISDICTION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200" b="1" dirty="0">
                          <a:effectLst/>
                          <a:latin typeface="Calibri" panose="020F0502020204030204" pitchFamily="34" charset="0"/>
                          <a:ea typeface="Times New Roman" panose="02020603050405020304" pitchFamily="18" charset="0"/>
                          <a:cs typeface="Times New Roman" panose="02020603050405020304" pitchFamily="18" charset="0"/>
                        </a:rPr>
                        <a:t>IN-BETWEEN JURISDICTIONS</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200" b="1" dirty="0">
                          <a:effectLst/>
                          <a:latin typeface="Calibri" panose="020F0502020204030204" pitchFamily="34" charset="0"/>
                          <a:ea typeface="Times New Roman" panose="02020603050405020304" pitchFamily="18" charset="0"/>
                          <a:cs typeface="Times New Roman" panose="02020603050405020304" pitchFamily="18" charset="0"/>
                        </a:rPr>
                        <a:t>FARTHEST</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1</a:t>
                      </a:r>
                      <a:r>
                        <a:rPr lang="en-US" sz="1200" b="1" dirty="0">
                          <a:effectLst/>
                          <a:latin typeface="Calibri" panose="020F0502020204030204" pitchFamily="34" charset="0"/>
                          <a:ea typeface="Times New Roman" panose="02020603050405020304" pitchFamily="18" charset="0"/>
                          <a:cs typeface="Times New Roman" panose="02020603050405020304" pitchFamily="18" charset="0"/>
                        </a:rPr>
                        <a:t> IMPACTED JURISDICTION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438996011"/>
                  </a:ext>
                </a:extLst>
              </a:tr>
              <a:tr h="881735">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JENNINGS RANDOLPH DAM</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296</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130,900</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High</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Y</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200" u="sng" dirty="0">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3"/>
                        </a:rPr>
                        <a:t>FT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Mineral</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Mineral,</a:t>
                      </a: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Piedmont, Keyser, </a:t>
                      </a:r>
                      <a:r>
                        <a:rPr lang="en-US" sz="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Carpendale</a:t>
                      </a: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Ridgeley, </a:t>
                      </a:r>
                      <a:r>
                        <a:rPr lang="en-US" sz="12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Hampshire</a:t>
                      </a: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2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Morgan</a:t>
                      </a: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Paw </a:t>
                      </a:r>
                      <a:r>
                        <a:rPr lang="en-US" sz="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Paw</a:t>
                      </a: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2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Berkley</a:t>
                      </a: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2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Jefferson</a:t>
                      </a: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Shepherdstown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Harpers Ferry</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28070304"/>
                  </a:ext>
                </a:extLst>
              </a:tr>
              <a:tr h="352694">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SAVAGE RIVER DAM</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184</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31,800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High</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Y</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200" u="sng">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4"/>
                        </a:rPr>
                        <a:t>FT</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Garrett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Mineral, Piedmont, Keyser,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13046556"/>
                  </a:ext>
                </a:extLst>
              </a:tr>
              <a:tr h="212135">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LAKE HOLIDAY DAM</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129</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1,260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High</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Y</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pPr>
                      <a:r>
                        <a:rPr lang="en-US" sz="1200" u="sng">
                          <a:solidFill>
                            <a:srgbClr val="0000FF"/>
                          </a:solidFill>
                          <a:effectLst/>
                          <a:latin typeface="Calibri" panose="020F0502020204030204" pitchFamily="34" charset="0"/>
                          <a:cs typeface="Times New Roman" panose="02020603050405020304" pitchFamily="18" charset="0"/>
                          <a:hlinkClick r:id="rId5"/>
                        </a:rPr>
                        <a:t>FT</a:t>
                      </a:r>
                      <a:endParaRPr lang="en-US" sz="1800">
                        <a:effectLst/>
                        <a:latin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Frederick</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33230663"/>
                  </a:ext>
                </a:extLst>
              </a:tr>
              <a:tr h="176347">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SLEEPY CREEK DAM</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38</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4,890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High</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Y</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200" u="sng">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6"/>
                        </a:rPr>
                        <a:t>FT</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Berkeley</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Morgan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45514388"/>
                  </a:ext>
                </a:extLst>
              </a:tr>
              <a:tr h="352694">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GRASSHOPPER HOLLOW TAILINGS DAM</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129</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1,260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High</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Y</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200" u="sng">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7"/>
                        </a:rPr>
                        <a:t>FT</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Morgan</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Berkeley Springs</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50548483"/>
                  </a:ext>
                </a:extLst>
              </a:tr>
            </a:tbl>
          </a:graphicData>
        </a:graphic>
      </p:graphicFrame>
      <p:sp>
        <p:nvSpPr>
          <p:cNvPr id="6" name="Rectangle 5"/>
          <p:cNvSpPr/>
          <p:nvPr/>
        </p:nvSpPr>
        <p:spPr>
          <a:xfrm>
            <a:off x="614855" y="5202280"/>
            <a:ext cx="7914290" cy="1015663"/>
          </a:xfrm>
          <a:prstGeom prst="rect">
            <a:avLst/>
          </a:prstGeom>
          <a:solidFill>
            <a:schemeClr val="accent4">
              <a:lumMod val="20000"/>
              <a:lumOff val="80000"/>
            </a:schemeClr>
          </a:solidFill>
        </p:spPr>
        <p:txBody>
          <a:bodyPr wrap="square">
            <a:spAutoFit/>
          </a:bodyPr>
          <a:lstStyle/>
          <a:p>
            <a:r>
              <a:rPr lang="en-US" sz="1200" b="1" dirty="0">
                <a:latin typeface="Calibri" panose="020F0502020204030204" pitchFamily="34" charset="0"/>
                <a:ea typeface="Times New Roman" panose="02020603050405020304" pitchFamily="18" charset="0"/>
              </a:rPr>
              <a:t>Community Engagement and Verification:</a:t>
            </a:r>
            <a:br>
              <a:rPr lang="en-US" sz="1200" b="1" dirty="0">
                <a:latin typeface="Calibri" panose="020F0502020204030204" pitchFamily="34" charset="0"/>
                <a:ea typeface="Times New Roman" panose="02020603050405020304" pitchFamily="18" charset="0"/>
              </a:rPr>
            </a:br>
            <a:r>
              <a:rPr lang="en-US" sz="1200" b="1" dirty="0">
                <a:latin typeface="Calibri" panose="020F0502020204030204" pitchFamily="34" charset="0"/>
                <a:ea typeface="Times New Roman" panose="02020603050405020304" pitchFamily="18" charset="0"/>
              </a:rPr>
              <a:t/>
            </a:r>
            <a:br>
              <a:rPr lang="en-US" sz="1200" b="1" dirty="0">
                <a:latin typeface="Calibri" panose="020F0502020204030204" pitchFamily="34" charset="0"/>
                <a:ea typeface="Times New Roman" panose="02020603050405020304" pitchFamily="18" charset="0"/>
              </a:rPr>
            </a:br>
            <a:r>
              <a:rPr lang="en-US" sz="1200" dirty="0">
                <a:latin typeface="Calibri" panose="020F0502020204030204" pitchFamily="34" charset="0"/>
                <a:ea typeface="Times New Roman" panose="02020603050405020304" pitchFamily="18" charset="0"/>
              </a:rPr>
              <a:t>Refer to the WV Flood Tool map and tables </a:t>
            </a:r>
            <a:r>
              <a:rPr lang="en-US" sz="1200" dirty="0" smtClean="0">
                <a:latin typeface="Calibri" panose="020F0502020204030204" pitchFamily="34" charset="0"/>
                <a:ea typeface="Times New Roman" panose="02020603050405020304" pitchFamily="18" charset="0"/>
              </a:rPr>
              <a:t>to </a:t>
            </a:r>
            <a:r>
              <a:rPr lang="en-US" sz="1200" dirty="0">
                <a:latin typeface="Calibri" panose="020F0502020204030204" pitchFamily="34" charset="0"/>
                <a:ea typeface="Times New Roman" panose="02020603050405020304" pitchFamily="18" charset="0"/>
              </a:rPr>
              <a:t>evaluate high-hazard potential dams in which failure is expected to result in loss of </a:t>
            </a:r>
            <a:r>
              <a:rPr lang="en-US" sz="1200" dirty="0" smtClean="0">
                <a:latin typeface="Calibri" panose="020F0502020204030204" pitchFamily="34" charset="0"/>
                <a:ea typeface="Times New Roman" panose="02020603050405020304" pitchFamily="18" charset="0"/>
              </a:rPr>
              <a:t>life.  Review </a:t>
            </a:r>
            <a:r>
              <a:rPr lang="en-US" sz="1200" dirty="0">
                <a:latin typeface="Calibri" panose="020F0502020204030204" pitchFamily="34" charset="0"/>
                <a:ea typeface="Times New Roman" panose="02020603050405020304" pitchFamily="18" charset="0"/>
              </a:rPr>
              <a:t>the </a:t>
            </a:r>
            <a:r>
              <a:rPr lang="en-US" sz="1200" b="1" dirty="0">
                <a:latin typeface="Calibri" panose="020F0502020204030204" pitchFamily="34" charset="0"/>
                <a:ea typeface="Times New Roman" panose="02020603050405020304" pitchFamily="18" charset="0"/>
              </a:rPr>
              <a:t>Emergency Action Plans (EAP) </a:t>
            </a:r>
            <a:r>
              <a:rPr lang="en-US" sz="1200" dirty="0">
                <a:latin typeface="Calibri" panose="020F0502020204030204" pitchFamily="34" charset="0"/>
                <a:ea typeface="Times New Roman" panose="02020603050405020304" pitchFamily="18" charset="0"/>
              </a:rPr>
              <a:t>and </a:t>
            </a:r>
            <a:r>
              <a:rPr lang="en-US" sz="1200" b="1" dirty="0">
                <a:latin typeface="Calibri" panose="020F0502020204030204" pitchFamily="34" charset="0"/>
                <a:ea typeface="Times New Roman" panose="02020603050405020304" pitchFamily="18" charset="0"/>
              </a:rPr>
              <a:t>dam failure inundation maps</a:t>
            </a:r>
            <a:r>
              <a:rPr lang="en-US" sz="1200" dirty="0">
                <a:latin typeface="Calibri" panose="020F0502020204030204" pitchFamily="34" charset="0"/>
                <a:ea typeface="Times New Roman" panose="02020603050405020304" pitchFamily="18" charset="0"/>
              </a:rPr>
              <a:t> of all </a:t>
            </a:r>
            <a:r>
              <a:rPr lang="en-US" sz="1200" b="1" dirty="0">
                <a:solidFill>
                  <a:srgbClr val="1F3864"/>
                </a:solidFill>
                <a:latin typeface="Calibri" panose="020F0502020204030204" pitchFamily="34" charset="0"/>
                <a:ea typeface="Times New Roman" panose="02020603050405020304" pitchFamily="18" charset="0"/>
              </a:rPr>
              <a:t>high hazard dams</a:t>
            </a:r>
            <a:r>
              <a:rPr lang="en-US" sz="1200" dirty="0">
                <a:solidFill>
                  <a:srgbClr val="1F3864"/>
                </a:solidFill>
                <a:latin typeface="Calibri" panose="020F0502020204030204" pitchFamily="34" charset="0"/>
                <a:ea typeface="Times New Roman" panose="02020603050405020304" pitchFamily="18" charset="0"/>
              </a:rPr>
              <a:t> </a:t>
            </a:r>
            <a:r>
              <a:rPr lang="en-US" sz="1200" dirty="0">
                <a:solidFill>
                  <a:srgbClr val="000000"/>
                </a:solidFill>
                <a:latin typeface="Calibri" panose="020F0502020204030204" pitchFamily="34" charset="0"/>
                <a:ea typeface="Times New Roman" panose="02020603050405020304" pitchFamily="18" charset="0"/>
              </a:rPr>
              <a:t>and identify the farthest downstream community impacted.  </a:t>
            </a:r>
            <a:endParaRPr lang="en-US"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3068369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Warm Spring Run Dams (Morgan)</a:t>
            </a:r>
            <a:endParaRPr lang="en-US" dirty="0">
              <a:solidFill>
                <a:schemeClr val="bg1"/>
              </a:solidFill>
              <a:latin typeface="Arial" panose="020B0604020202020204" pitchFamily="34" charset="0"/>
              <a:cs typeface="Arial" panose="020B0604020202020204" pitchFamily="34" charset="0"/>
            </a:endParaRPr>
          </a:p>
        </p:txBody>
      </p:sp>
      <p:pic>
        <p:nvPicPr>
          <p:cNvPr id="8" name="Picture 7"/>
          <p:cNvPicPr/>
          <p:nvPr/>
        </p:nvPicPr>
        <p:blipFill>
          <a:blip r:embed="rId3"/>
          <a:stretch>
            <a:fillRect/>
          </a:stretch>
        </p:blipFill>
        <p:spPr>
          <a:xfrm>
            <a:off x="706819" y="1362496"/>
            <a:ext cx="6693315" cy="5023562"/>
          </a:xfrm>
          <a:prstGeom prst="rect">
            <a:avLst/>
          </a:prstGeom>
          <a:ln>
            <a:solidFill>
              <a:schemeClr val="tx1"/>
            </a:solidFill>
          </a:ln>
        </p:spPr>
      </p:pic>
      <p:sp>
        <p:nvSpPr>
          <p:cNvPr id="2" name="Rectangle 1"/>
          <p:cNvSpPr/>
          <p:nvPr/>
        </p:nvSpPr>
        <p:spPr>
          <a:xfrm>
            <a:off x="706819" y="6392726"/>
            <a:ext cx="7473707" cy="215444"/>
          </a:xfrm>
          <a:prstGeom prst="rect">
            <a:avLst/>
          </a:prstGeom>
        </p:spPr>
        <p:txBody>
          <a:bodyPr wrap="square">
            <a:spAutoFit/>
          </a:bodyPr>
          <a:lstStyle/>
          <a:p>
            <a:r>
              <a:rPr lang="en-US" sz="800" dirty="0">
                <a:solidFill>
                  <a:srgbClr val="000000"/>
                </a:solidFill>
                <a:latin typeface="Calibri" panose="020F0502020204030204" pitchFamily="34" charset="0"/>
                <a:ea typeface="Times New Roman" panose="02020603050405020304" pitchFamily="18" charset="0"/>
              </a:rPr>
              <a:t>Map Link:  </a:t>
            </a:r>
            <a:r>
              <a:rPr lang="en-US" sz="800" u="sng" dirty="0">
                <a:solidFill>
                  <a:srgbClr val="0000FF"/>
                </a:solidFill>
                <a:latin typeface="Calibri" panose="020F0502020204030204" pitchFamily="34" charset="0"/>
                <a:ea typeface="Times New Roman" panose="02020603050405020304" pitchFamily="18" charset="0"/>
                <a:hlinkClick r:id="rId4"/>
              </a:rPr>
              <a:t>https://www.mapwv.gov/flood/map/?wkid=102100&amp;x=-8708803&amp;y=4809463&amp;l=7&amp;v=2</a:t>
            </a:r>
            <a:endParaRPr lang="en-US" sz="800" dirty="0">
              <a:effectLst/>
              <a:latin typeface="Times New Roman" panose="02020603050405020304" pitchFamily="18" charset="0"/>
              <a:ea typeface="Times New Roman" panose="02020603050405020304" pitchFamily="18" charset="0"/>
            </a:endParaRPr>
          </a:p>
        </p:txBody>
      </p:sp>
      <p:sp>
        <p:nvSpPr>
          <p:cNvPr id="4" name="Rectangle 3"/>
          <p:cNvSpPr/>
          <p:nvPr/>
        </p:nvSpPr>
        <p:spPr>
          <a:xfrm>
            <a:off x="972211" y="914400"/>
            <a:ext cx="6427923" cy="421654"/>
          </a:xfrm>
          <a:prstGeom prst="rect">
            <a:avLst/>
          </a:prstGeom>
        </p:spPr>
        <p:txBody>
          <a:bodyPr wrap="square">
            <a:spAutoFit/>
          </a:bodyPr>
          <a:lstStyle/>
          <a:p>
            <a:pPr>
              <a:lnSpc>
                <a:spcPct val="107000"/>
              </a:lnSpc>
              <a:spcAft>
                <a:spcPts val="800"/>
              </a:spcAft>
            </a:pPr>
            <a:r>
              <a:rPr lang="en-US" dirty="0">
                <a:solidFill>
                  <a:srgbClr val="000000"/>
                </a:solidFill>
                <a:latin typeface="Calibri" panose="020F0502020204030204" pitchFamily="34" charset="0"/>
                <a:ea typeface="Times New Roman" panose="02020603050405020304" pitchFamily="18" charset="0"/>
              </a:rPr>
              <a:t>Eight high hazard flood-control dams upstream of Berkeley Springs</a:t>
            </a:r>
            <a:r>
              <a:rPr lang="en-US" sz="2000" dirty="0">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059257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Landslide Susceptibility</a:t>
            </a:r>
            <a:endParaRPr lang="en-US" dirty="0">
              <a:solidFill>
                <a:schemeClr val="bg1"/>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stretch>
            <a:fillRect/>
          </a:stretch>
        </p:blipFill>
        <p:spPr>
          <a:xfrm>
            <a:off x="497434" y="1016219"/>
            <a:ext cx="8296275" cy="1104900"/>
          </a:xfrm>
          <a:prstGeom prst="rect">
            <a:avLst/>
          </a:prstGeom>
        </p:spPr>
      </p:pic>
      <p:graphicFrame>
        <p:nvGraphicFramePr>
          <p:cNvPr id="12" name="Table 11"/>
          <p:cNvGraphicFramePr>
            <a:graphicFrameLocks noGrp="1"/>
          </p:cNvGraphicFramePr>
          <p:nvPr>
            <p:extLst>
              <p:ext uri="{D42A27DB-BD31-4B8C-83A1-F6EECF244321}">
                <p14:modId xmlns:p14="http://schemas.microsoft.com/office/powerpoint/2010/main" val="182794153"/>
              </p:ext>
            </p:extLst>
          </p:nvPr>
        </p:nvGraphicFramePr>
        <p:xfrm>
          <a:off x="588578" y="2588801"/>
          <a:ext cx="8113985" cy="3151853"/>
        </p:xfrm>
        <a:graphic>
          <a:graphicData uri="http://schemas.openxmlformats.org/drawingml/2006/table">
            <a:tbl>
              <a:tblPr/>
              <a:tblGrid>
                <a:gridCol w="987306">
                  <a:extLst>
                    <a:ext uri="{9D8B030D-6E8A-4147-A177-3AD203B41FA5}">
                      <a16:colId xmlns:a16="http://schemas.microsoft.com/office/drawing/2014/main" val="1881578209"/>
                    </a:ext>
                  </a:extLst>
                </a:gridCol>
                <a:gridCol w="667474">
                  <a:extLst>
                    <a:ext uri="{9D8B030D-6E8A-4147-A177-3AD203B41FA5}">
                      <a16:colId xmlns:a16="http://schemas.microsoft.com/office/drawing/2014/main" val="4087283125"/>
                    </a:ext>
                  </a:extLst>
                </a:gridCol>
                <a:gridCol w="573611">
                  <a:extLst>
                    <a:ext uri="{9D8B030D-6E8A-4147-A177-3AD203B41FA5}">
                      <a16:colId xmlns:a16="http://schemas.microsoft.com/office/drawing/2014/main" val="1194998649"/>
                    </a:ext>
                  </a:extLst>
                </a:gridCol>
                <a:gridCol w="528417">
                  <a:extLst>
                    <a:ext uri="{9D8B030D-6E8A-4147-A177-3AD203B41FA5}">
                      <a16:colId xmlns:a16="http://schemas.microsoft.com/office/drawing/2014/main" val="435765444"/>
                    </a:ext>
                  </a:extLst>
                </a:gridCol>
                <a:gridCol w="531893">
                  <a:extLst>
                    <a:ext uri="{9D8B030D-6E8A-4147-A177-3AD203B41FA5}">
                      <a16:colId xmlns:a16="http://schemas.microsoft.com/office/drawing/2014/main" val="2612667901"/>
                    </a:ext>
                  </a:extLst>
                </a:gridCol>
                <a:gridCol w="573611">
                  <a:extLst>
                    <a:ext uri="{9D8B030D-6E8A-4147-A177-3AD203B41FA5}">
                      <a16:colId xmlns:a16="http://schemas.microsoft.com/office/drawing/2014/main" val="1813756489"/>
                    </a:ext>
                  </a:extLst>
                </a:gridCol>
                <a:gridCol w="584041">
                  <a:extLst>
                    <a:ext uri="{9D8B030D-6E8A-4147-A177-3AD203B41FA5}">
                      <a16:colId xmlns:a16="http://schemas.microsoft.com/office/drawing/2014/main" val="2551956203"/>
                    </a:ext>
                  </a:extLst>
                </a:gridCol>
                <a:gridCol w="542323">
                  <a:extLst>
                    <a:ext uri="{9D8B030D-6E8A-4147-A177-3AD203B41FA5}">
                      <a16:colId xmlns:a16="http://schemas.microsoft.com/office/drawing/2014/main" val="2908722280"/>
                    </a:ext>
                  </a:extLst>
                </a:gridCol>
                <a:gridCol w="514512">
                  <a:extLst>
                    <a:ext uri="{9D8B030D-6E8A-4147-A177-3AD203B41FA5}">
                      <a16:colId xmlns:a16="http://schemas.microsoft.com/office/drawing/2014/main" val="2842748756"/>
                    </a:ext>
                  </a:extLst>
                </a:gridCol>
                <a:gridCol w="740480">
                  <a:extLst>
                    <a:ext uri="{9D8B030D-6E8A-4147-A177-3AD203B41FA5}">
                      <a16:colId xmlns:a16="http://schemas.microsoft.com/office/drawing/2014/main" val="3524287260"/>
                    </a:ext>
                  </a:extLst>
                </a:gridCol>
                <a:gridCol w="490176">
                  <a:extLst>
                    <a:ext uri="{9D8B030D-6E8A-4147-A177-3AD203B41FA5}">
                      <a16:colId xmlns:a16="http://schemas.microsoft.com/office/drawing/2014/main" val="2033009396"/>
                    </a:ext>
                  </a:extLst>
                </a:gridCol>
                <a:gridCol w="698762">
                  <a:extLst>
                    <a:ext uri="{9D8B030D-6E8A-4147-A177-3AD203B41FA5}">
                      <a16:colId xmlns:a16="http://schemas.microsoft.com/office/drawing/2014/main" val="805589603"/>
                    </a:ext>
                  </a:extLst>
                </a:gridCol>
                <a:gridCol w="681379">
                  <a:extLst>
                    <a:ext uri="{9D8B030D-6E8A-4147-A177-3AD203B41FA5}">
                      <a16:colId xmlns:a16="http://schemas.microsoft.com/office/drawing/2014/main" val="2000143581"/>
                    </a:ext>
                  </a:extLst>
                </a:gridCol>
              </a:tblGrid>
              <a:tr h="271650">
                <a:tc rowSpan="2" gridSpan="2">
                  <a:txBody>
                    <a:bodyPr/>
                    <a:lstStyle/>
                    <a:p>
                      <a:pPr algn="ctr" fontAlgn="ctr"/>
                      <a:r>
                        <a:rPr lang="en-US" sz="1100" b="1" i="0" u="none" strike="noStrike" dirty="0">
                          <a:solidFill>
                            <a:srgbClr val="000000"/>
                          </a:solidFill>
                          <a:effectLst/>
                          <a:latin typeface="Calibri" panose="020F0502020204030204" pitchFamily="34" charset="0"/>
                        </a:rPr>
                        <a:t>COMMUNITY IDENTIFICATION</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rowSpan="2" hMerge="1">
                  <a:txBody>
                    <a:bodyPr/>
                    <a:lstStyle/>
                    <a:p>
                      <a:endParaRPr lang="en-US"/>
                    </a:p>
                  </a:txBody>
                  <a:tcPr/>
                </a:tc>
                <a:tc gridSpan="9">
                  <a:txBody>
                    <a:bodyPr/>
                    <a:lstStyle/>
                    <a:p>
                      <a:pPr algn="ctr" fontAlgn="ctr"/>
                      <a:r>
                        <a:rPr lang="en-US" sz="1100" b="1" i="0" u="none" strike="noStrike">
                          <a:solidFill>
                            <a:srgbClr val="000000"/>
                          </a:solidFill>
                          <a:effectLst/>
                          <a:latin typeface="Calibri" panose="020F0502020204030204" pitchFamily="34" charset="0"/>
                        </a:rPr>
                        <a:t>LANDSLIDE SUSCEPTIBILITY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ctr" fontAlgn="ctr"/>
                      <a:r>
                        <a:rPr lang="en-US" sz="1100" b="1" i="0" u="none" strike="noStrike">
                          <a:solidFill>
                            <a:srgbClr val="000000"/>
                          </a:solidFill>
                          <a:effectLst/>
                          <a:latin typeface="Calibri" panose="020F0502020204030204" pitchFamily="34" charset="0"/>
                        </a:rPr>
                        <a:t>TOTALS Med-High</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hMerge="1">
                  <a:txBody>
                    <a:bodyPr/>
                    <a:lstStyle/>
                    <a:p>
                      <a:endParaRPr lang="en-US"/>
                    </a:p>
                  </a:txBody>
                  <a:tcPr/>
                </a:tc>
                <a:extLst>
                  <a:ext uri="{0D108BD9-81ED-4DB2-BD59-A6C34878D82A}">
                    <a16:rowId xmlns:a16="http://schemas.microsoft.com/office/drawing/2014/main" val="2132865995"/>
                  </a:ext>
                </a:extLst>
              </a:tr>
              <a:tr h="271650">
                <a:tc gridSpan="2" vMerge="1">
                  <a:txBody>
                    <a:bodyPr/>
                    <a:lstStyle/>
                    <a:p>
                      <a:endParaRPr lang="en-US"/>
                    </a:p>
                  </a:txBody>
                  <a:tcPr/>
                </a:tc>
                <a:tc hMerge="1" vMerge="1">
                  <a:txBody>
                    <a:bodyPr/>
                    <a:lstStyle/>
                    <a:p>
                      <a:endParaRPr lang="en-US"/>
                    </a:p>
                  </a:txBody>
                  <a:tcPr/>
                </a:tc>
                <a:tc gridSpan="3">
                  <a:txBody>
                    <a:bodyPr/>
                    <a:lstStyle/>
                    <a:p>
                      <a:pPr algn="ctr" fontAlgn="b"/>
                      <a:r>
                        <a:rPr lang="en-US" sz="1100" b="0" i="0" u="none" strike="noStrike" dirty="0">
                          <a:solidFill>
                            <a:srgbClr val="9C0006"/>
                          </a:solidFill>
                          <a:effectLst/>
                          <a:latin typeface="Calibri" panose="020F0502020204030204" pitchFamily="34" charset="0"/>
                        </a:rPr>
                        <a:t>High Susceptibility</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hMerge="1">
                  <a:txBody>
                    <a:bodyPr/>
                    <a:lstStyle/>
                    <a:p>
                      <a:endParaRPr lang="en-US"/>
                    </a:p>
                  </a:txBody>
                  <a:tcPr/>
                </a:tc>
                <a:tc hMerge="1">
                  <a:txBody>
                    <a:bodyPr/>
                    <a:lstStyle/>
                    <a:p>
                      <a:endParaRPr lang="en-US"/>
                    </a:p>
                  </a:txBody>
                  <a:tcPr/>
                </a:tc>
                <a:tc gridSpan="3">
                  <a:txBody>
                    <a:bodyPr/>
                    <a:lstStyle/>
                    <a:p>
                      <a:pPr algn="ctr" fontAlgn="b"/>
                      <a:r>
                        <a:rPr lang="en-US" sz="1100" b="0" i="0" u="none" strike="noStrike">
                          <a:solidFill>
                            <a:srgbClr val="9C5700"/>
                          </a:solidFill>
                          <a:effectLst/>
                          <a:latin typeface="Calibri" panose="020F0502020204030204" pitchFamily="34" charset="0"/>
                        </a:rPr>
                        <a:t>Medium Susceptibility</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9C"/>
                    </a:solidFill>
                  </a:tcPr>
                </a:tc>
                <a:tc hMerge="1">
                  <a:txBody>
                    <a:bodyPr/>
                    <a:lstStyle/>
                    <a:p>
                      <a:endParaRPr lang="en-US"/>
                    </a:p>
                  </a:txBody>
                  <a:tcPr/>
                </a:tc>
                <a:tc hMerge="1">
                  <a:txBody>
                    <a:bodyPr/>
                    <a:lstStyle/>
                    <a:p>
                      <a:endParaRPr lang="en-US"/>
                    </a:p>
                  </a:txBody>
                  <a:tcPr/>
                </a:tc>
                <a:tc gridSpan="3">
                  <a:txBody>
                    <a:bodyPr/>
                    <a:lstStyle/>
                    <a:p>
                      <a:pPr algn="ctr" fontAlgn="b"/>
                      <a:r>
                        <a:rPr lang="en-US" sz="1100" b="0" i="0" u="none" strike="noStrike">
                          <a:solidFill>
                            <a:srgbClr val="006100"/>
                          </a:solidFill>
                          <a:effectLst/>
                          <a:latin typeface="Calibri" panose="020F0502020204030204" pitchFamily="34" charset="0"/>
                        </a:rPr>
                        <a:t>Low Susceptibility</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hMerge="1">
                  <a:txBody>
                    <a:bodyPr/>
                    <a:lstStyle/>
                    <a:p>
                      <a:endParaRPr lang="en-US"/>
                    </a:p>
                  </a:txBody>
                  <a:tcPr/>
                </a:tc>
                <a:tc hMerge="1">
                  <a:txBody>
                    <a:bodyPr/>
                    <a:lstStyle/>
                    <a:p>
                      <a:endParaRPr lang="en-US"/>
                    </a:p>
                  </a:txBody>
                  <a:tcPr/>
                </a:tc>
                <a:tc>
                  <a:txBody>
                    <a:bodyPr/>
                    <a:lstStyle/>
                    <a:p>
                      <a:pPr algn="ctr" fontAlgn="ctr"/>
                      <a:r>
                        <a:rPr lang="en-US" sz="1100" b="0" i="0" u="none" strike="noStrike">
                          <a:solidFill>
                            <a:srgbClr val="000000"/>
                          </a:solidFill>
                          <a:effectLst/>
                          <a:latin typeface="Calibri" panose="020F0502020204030204" pitchFamily="34" charset="0"/>
                        </a:rPr>
                        <a:t>Bldg. Count</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100" b="0" i="0" u="none" strike="noStrike">
                          <a:solidFill>
                            <a:srgbClr val="000000"/>
                          </a:solidFill>
                          <a:effectLst/>
                          <a:latin typeface="Calibri" panose="020F0502020204030204" pitchFamily="34" charset="0"/>
                        </a:rPr>
                        <a:t>Bldg. Value</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944212773"/>
                  </a:ext>
                </a:extLst>
              </a:tr>
              <a:tr h="439814">
                <a:tc>
                  <a:txBody>
                    <a:bodyPr/>
                    <a:lstStyle/>
                    <a:p>
                      <a:pPr algn="ctr" fontAlgn="b"/>
                      <a:r>
                        <a:rPr lang="en-US" sz="1100" b="0" i="0" u="none" strike="noStrike">
                          <a:solidFill>
                            <a:srgbClr val="000000"/>
                          </a:solidFill>
                          <a:effectLst/>
                          <a:latin typeface="Calibri" panose="020F0502020204030204" pitchFamily="34" charset="0"/>
                        </a:rPr>
                        <a:t>Community Name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algn="ctr" fontAlgn="b"/>
                      <a:r>
                        <a:rPr lang="en-US" sz="1100" b="0" i="0" u="none" strike="noStrike">
                          <a:solidFill>
                            <a:srgbClr val="000000"/>
                          </a:solidFill>
                          <a:effectLst/>
                          <a:latin typeface="Calibri" panose="020F0502020204030204" pitchFamily="34" charset="0"/>
                        </a:rPr>
                        <a:t>County</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algn="ctr" fontAlgn="b"/>
                      <a:r>
                        <a:rPr lang="en-US" sz="1100" b="0" i="0" u="none" strike="noStrike">
                          <a:solidFill>
                            <a:srgbClr val="9C0006"/>
                          </a:solidFill>
                          <a:effectLst/>
                          <a:latin typeface="Calibri" panose="020F0502020204030204" pitchFamily="34" charset="0"/>
                        </a:rPr>
                        <a:t>Total - H Count</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tc>
                  <a:txBody>
                    <a:bodyPr/>
                    <a:lstStyle/>
                    <a:p>
                      <a:pPr algn="ctr" fontAlgn="b"/>
                      <a:r>
                        <a:rPr lang="en-US" sz="1100" b="0" i="0" u="none" strike="noStrike">
                          <a:solidFill>
                            <a:srgbClr val="9C0006"/>
                          </a:solidFill>
                          <a:effectLst/>
                          <a:latin typeface="Calibri" panose="020F0502020204030204" pitchFamily="34" charset="0"/>
                        </a:rPr>
                        <a:t>Total-H Value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tc>
                  <a:txBody>
                    <a:bodyPr/>
                    <a:lstStyle/>
                    <a:p>
                      <a:pPr algn="ctr" fontAlgn="b"/>
                      <a:r>
                        <a:rPr lang="en-US" sz="1100" b="0" i="0" u="none" strike="noStrike" dirty="0">
                          <a:solidFill>
                            <a:srgbClr val="9C0006"/>
                          </a:solidFill>
                          <a:effectLst/>
                          <a:latin typeface="Calibri" panose="020F0502020204030204" pitchFamily="34" charset="0"/>
                        </a:rPr>
                        <a:t>Total-H Percent</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tc>
                  <a:txBody>
                    <a:bodyPr/>
                    <a:lstStyle/>
                    <a:p>
                      <a:pPr algn="ctr" fontAlgn="b"/>
                      <a:r>
                        <a:rPr lang="en-US" sz="1100" b="0" i="0" u="none" strike="noStrike" dirty="0">
                          <a:solidFill>
                            <a:srgbClr val="9C5700"/>
                          </a:solidFill>
                          <a:effectLst/>
                          <a:latin typeface="Calibri" panose="020F0502020204030204" pitchFamily="34" charset="0"/>
                        </a:rPr>
                        <a:t>Total - M Count</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9C"/>
                    </a:solidFill>
                  </a:tcPr>
                </a:tc>
                <a:tc>
                  <a:txBody>
                    <a:bodyPr/>
                    <a:lstStyle/>
                    <a:p>
                      <a:pPr algn="ctr" fontAlgn="b"/>
                      <a:r>
                        <a:rPr lang="en-US" sz="1100" b="0" i="0" u="none" strike="noStrike" dirty="0">
                          <a:solidFill>
                            <a:srgbClr val="9C5700"/>
                          </a:solidFill>
                          <a:effectLst/>
                          <a:latin typeface="Calibri" panose="020F0502020204030204" pitchFamily="34" charset="0"/>
                        </a:rPr>
                        <a:t>Total-M Value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9C"/>
                    </a:solidFill>
                  </a:tcPr>
                </a:tc>
                <a:tc>
                  <a:txBody>
                    <a:bodyPr/>
                    <a:lstStyle/>
                    <a:p>
                      <a:pPr algn="ctr" fontAlgn="b"/>
                      <a:r>
                        <a:rPr lang="en-US" sz="1100" b="0" i="0" u="none" strike="noStrike">
                          <a:solidFill>
                            <a:srgbClr val="9C5700"/>
                          </a:solidFill>
                          <a:effectLst/>
                          <a:latin typeface="Calibri" panose="020F0502020204030204" pitchFamily="34" charset="0"/>
                        </a:rPr>
                        <a:t>Total-M Percent</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9C"/>
                    </a:solidFill>
                  </a:tcPr>
                </a:tc>
                <a:tc>
                  <a:txBody>
                    <a:bodyPr/>
                    <a:lstStyle/>
                    <a:p>
                      <a:pPr algn="ctr" fontAlgn="b"/>
                      <a:r>
                        <a:rPr lang="en-US" sz="1100" b="0" i="0" u="none" strike="noStrike">
                          <a:solidFill>
                            <a:srgbClr val="006100"/>
                          </a:solidFill>
                          <a:effectLst/>
                          <a:latin typeface="Calibri" panose="020F0502020204030204" pitchFamily="34" charset="0"/>
                        </a:rPr>
                        <a:t>Total - L Count</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ctr" fontAlgn="b"/>
                      <a:r>
                        <a:rPr lang="en-US" sz="1100" b="0" i="0" u="none" strike="noStrike">
                          <a:solidFill>
                            <a:srgbClr val="006100"/>
                          </a:solidFill>
                          <a:effectLst/>
                          <a:latin typeface="Calibri" panose="020F0502020204030204" pitchFamily="34" charset="0"/>
                        </a:rPr>
                        <a:t>Total-L Value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ctr" fontAlgn="b"/>
                      <a:r>
                        <a:rPr lang="en-US" sz="1100" b="0" i="0" u="none" strike="noStrike">
                          <a:solidFill>
                            <a:srgbClr val="006100"/>
                          </a:solidFill>
                          <a:effectLst/>
                          <a:latin typeface="Calibri" panose="020F0502020204030204" pitchFamily="34" charset="0"/>
                        </a:rPr>
                        <a:t>Total-L Percent</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ctr" fontAlgn="b"/>
                      <a:r>
                        <a:rPr lang="en-US" sz="1100" b="0" i="0" u="none" strike="noStrike">
                          <a:solidFill>
                            <a:srgbClr val="000000"/>
                          </a:solidFill>
                          <a:effectLst/>
                          <a:latin typeface="Calibri" panose="020F0502020204030204" pitchFamily="34" charset="0"/>
                        </a:rPr>
                        <a:t>Total Count</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algn="ctr" fontAlgn="b"/>
                      <a:r>
                        <a:rPr lang="en-US" sz="1100" b="0" i="0" u="none" strike="noStrike">
                          <a:solidFill>
                            <a:srgbClr val="000000"/>
                          </a:solidFill>
                          <a:effectLst/>
                          <a:latin typeface="Calibri" panose="020F0502020204030204" pitchFamily="34" charset="0"/>
                        </a:rPr>
                        <a:t>Total Value</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extLst>
                  <a:ext uri="{0D108BD9-81ED-4DB2-BD59-A6C34878D82A}">
                    <a16:rowId xmlns:a16="http://schemas.microsoft.com/office/drawing/2014/main" val="1241342722"/>
                  </a:ext>
                </a:extLst>
              </a:tr>
              <a:tr h="258714">
                <a:tc>
                  <a:txBody>
                    <a:bodyPr/>
                    <a:lstStyle/>
                    <a:p>
                      <a:pPr algn="l" fontAlgn="b"/>
                      <a:r>
                        <a:rPr lang="en-US" sz="1100" b="0" i="0" u="none" strike="noStrike">
                          <a:solidFill>
                            <a:srgbClr val="000000"/>
                          </a:solidFill>
                          <a:effectLst/>
                          <a:latin typeface="Calibri" panose="020F0502020204030204" pitchFamily="34" charset="0"/>
                        </a:rPr>
                        <a:t>Berkeley County*</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US" sz="1100" b="0" i="0" u="none" strike="noStrike">
                          <a:solidFill>
                            <a:srgbClr val="000000"/>
                          </a:solidFill>
                          <a:effectLst/>
                          <a:latin typeface="Calibri" panose="020F0502020204030204" pitchFamily="34" charset="0"/>
                        </a:rPr>
                        <a:t>BERKELEY</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100" b="0" i="0" u="none" strike="noStrike">
                          <a:solidFill>
                            <a:srgbClr val="000000"/>
                          </a:solidFill>
                          <a:effectLst/>
                          <a:latin typeface="Calibri" panose="020F0502020204030204" pitchFamily="34" charset="0"/>
                        </a:rPr>
                        <a:t>6</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100" b="0" i="0" u="none" strike="noStrike">
                          <a:solidFill>
                            <a:srgbClr val="000000"/>
                          </a:solidFill>
                          <a:effectLst/>
                          <a:latin typeface="Calibri" panose="020F0502020204030204" pitchFamily="34" charset="0"/>
                        </a:rPr>
                        <a:t>$1,277K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100" b="0" i="0" u="none" strike="noStrike">
                          <a:solidFill>
                            <a:srgbClr val="000000"/>
                          </a:solidFill>
                          <a:effectLst/>
                          <a:latin typeface="Calibri" panose="020F0502020204030204" pitchFamily="34" charset="0"/>
                        </a:rPr>
                        <a:t>0.01%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100" b="0" i="0" u="none" strike="noStrike">
                          <a:solidFill>
                            <a:srgbClr val="000000"/>
                          </a:solidFill>
                          <a:effectLst/>
                          <a:latin typeface="Calibri" panose="020F0502020204030204" pitchFamily="34" charset="0"/>
                        </a:rPr>
                        <a:t>490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100" b="0" i="0" u="none" strike="noStrike" dirty="0">
                          <a:solidFill>
                            <a:srgbClr val="000000"/>
                          </a:solidFill>
                          <a:effectLst/>
                          <a:latin typeface="Calibri" panose="020F0502020204030204" pitchFamily="34" charset="0"/>
                        </a:rPr>
                        <a:t>$53,165K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100" b="0" i="0" u="none" strike="noStrike" dirty="0">
                          <a:solidFill>
                            <a:srgbClr val="000000"/>
                          </a:solidFill>
                          <a:effectLst/>
                          <a:latin typeface="Calibri" panose="020F0502020204030204" pitchFamily="34" charset="0"/>
                        </a:rPr>
                        <a:t>1.0%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100" b="0" i="0" u="none" strike="noStrike">
                          <a:solidFill>
                            <a:srgbClr val="000000"/>
                          </a:solidFill>
                          <a:effectLst/>
                          <a:latin typeface="Calibri" panose="020F0502020204030204" pitchFamily="34" charset="0"/>
                        </a:rPr>
                        <a:t>48086</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100" b="0" i="0" u="none" strike="noStrike">
                          <a:solidFill>
                            <a:srgbClr val="000000"/>
                          </a:solidFill>
                          <a:effectLst/>
                          <a:latin typeface="Calibri" panose="020F0502020204030204" pitchFamily="34" charset="0"/>
                        </a:rPr>
                        <a:t>$6,630,364K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100" b="0" i="0" u="none" strike="noStrike">
                          <a:solidFill>
                            <a:srgbClr val="000000"/>
                          </a:solidFill>
                          <a:effectLst/>
                          <a:latin typeface="Calibri" panose="020F0502020204030204" pitchFamily="34" charset="0"/>
                        </a:rPr>
                        <a:t>99%</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100" b="0" i="0" u="none" strike="noStrike">
                          <a:solidFill>
                            <a:srgbClr val="000000"/>
                          </a:solidFill>
                          <a:effectLst/>
                          <a:latin typeface="Calibri" panose="020F0502020204030204" pitchFamily="34" charset="0"/>
                        </a:rPr>
                        <a:t>496</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100" b="0" i="0" u="none" strike="noStrike">
                          <a:solidFill>
                            <a:srgbClr val="000000"/>
                          </a:solidFill>
                          <a:effectLst/>
                          <a:latin typeface="Calibri" panose="020F0502020204030204" pitchFamily="34" charset="0"/>
                        </a:rPr>
                        <a:t>$54,442K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4125003509"/>
                  </a:ext>
                </a:extLst>
              </a:tr>
              <a:tr h="258714">
                <a:tc>
                  <a:txBody>
                    <a:bodyPr/>
                    <a:lstStyle/>
                    <a:p>
                      <a:pPr algn="l" fontAlgn="b"/>
                      <a:r>
                        <a:rPr lang="en-US" sz="1100" b="0" i="0" u="none" strike="noStrike">
                          <a:solidFill>
                            <a:srgbClr val="000000"/>
                          </a:solidFill>
                          <a:effectLst/>
                          <a:latin typeface="Calibri" panose="020F0502020204030204" pitchFamily="34" charset="0"/>
                        </a:rPr>
                        <a:t>Hedgesville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BERKELEY</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0.00%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2</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$114K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177</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$15,352K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99%</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2</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$114K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13008592"/>
                  </a:ext>
                </a:extLst>
              </a:tr>
              <a:tr h="258714">
                <a:tc>
                  <a:txBody>
                    <a:bodyPr/>
                    <a:lstStyle/>
                    <a:p>
                      <a:pPr algn="l" fontAlgn="b"/>
                      <a:r>
                        <a:rPr lang="en-US" sz="1100" b="0" i="0" u="none" strike="noStrike">
                          <a:solidFill>
                            <a:srgbClr val="000000"/>
                          </a:solidFill>
                          <a:effectLst/>
                          <a:latin typeface="Calibri" panose="020F0502020204030204" pitchFamily="34" charset="0"/>
                        </a:rPr>
                        <a:t>Martinsburg</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BERKELEY</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$111K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0.01%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17</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$2,694K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9273</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$1,073,817K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100%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18</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$2,805K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7770493"/>
                  </a:ext>
                </a:extLst>
              </a:tr>
              <a:tr h="258714">
                <a:tc>
                  <a:txBody>
                    <a:bodyPr/>
                    <a:lstStyle/>
                    <a:p>
                      <a:pPr algn="l" fontAlgn="b"/>
                      <a:r>
                        <a:rPr lang="en-US" sz="1100" b="1"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l" fontAlgn="b"/>
                      <a:r>
                        <a:rPr lang="en-US" sz="1100" b="1" i="0" u="none" strike="noStrike">
                          <a:solidFill>
                            <a:srgbClr val="000000"/>
                          </a:solidFill>
                          <a:effectLst/>
                          <a:latin typeface="Calibri" panose="020F0502020204030204" pitchFamily="34" charset="0"/>
                        </a:rPr>
                        <a:t>BERKELEY</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100" b="1" i="0" u="none" strike="noStrike">
                          <a:solidFill>
                            <a:srgbClr val="000000"/>
                          </a:solidFill>
                          <a:effectLst/>
                          <a:latin typeface="Calibri" panose="020F0502020204030204" pitchFamily="34" charset="0"/>
                        </a:rPr>
                        <a:t>7</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100" b="1" i="0" u="none" strike="noStrike">
                          <a:solidFill>
                            <a:srgbClr val="000000"/>
                          </a:solidFill>
                          <a:effectLst/>
                          <a:latin typeface="Calibri" panose="020F0502020204030204" pitchFamily="34" charset="0"/>
                        </a:rPr>
                        <a:t>$1,388K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100" b="1" i="0" u="none" strike="noStrike">
                          <a:solidFill>
                            <a:srgbClr val="000000"/>
                          </a:solidFill>
                          <a:effectLst/>
                          <a:latin typeface="Calibri" panose="020F0502020204030204" pitchFamily="34" charset="0"/>
                        </a:rPr>
                        <a:t>0.01%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100" b="1" i="0" u="none" strike="noStrike">
                          <a:solidFill>
                            <a:srgbClr val="000000"/>
                          </a:solidFill>
                          <a:effectLst/>
                          <a:latin typeface="Calibri" panose="020F0502020204030204" pitchFamily="34" charset="0"/>
                        </a:rPr>
                        <a:t>509</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100" b="1" i="0" u="none" strike="noStrike">
                          <a:solidFill>
                            <a:srgbClr val="000000"/>
                          </a:solidFill>
                          <a:effectLst/>
                          <a:latin typeface="Calibri" panose="020F0502020204030204" pitchFamily="34" charset="0"/>
                        </a:rPr>
                        <a:t>$55,973K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100" b="1" i="0" u="none" strike="noStrike">
                          <a:solidFill>
                            <a:srgbClr val="000000"/>
                          </a:solidFill>
                          <a:effectLst/>
                          <a:latin typeface="Calibri" panose="020F0502020204030204" pitchFamily="34" charset="0"/>
                        </a:rPr>
                        <a:t>0.9%</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100" b="1" i="0" u="none" strike="noStrike">
                          <a:solidFill>
                            <a:srgbClr val="000000"/>
                          </a:solidFill>
                          <a:effectLst/>
                          <a:latin typeface="Calibri" panose="020F0502020204030204" pitchFamily="34" charset="0"/>
                        </a:rPr>
                        <a:t>57536</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100" b="1" i="0" u="none" strike="noStrike" dirty="0">
                          <a:solidFill>
                            <a:srgbClr val="000000"/>
                          </a:solidFill>
                          <a:effectLst/>
                          <a:latin typeface="Calibri" panose="020F0502020204030204" pitchFamily="34" charset="0"/>
                        </a:rPr>
                        <a:t>$7,719,533K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100" b="1" i="0" u="none" strike="noStrike">
                          <a:solidFill>
                            <a:srgbClr val="000000"/>
                          </a:solidFill>
                          <a:effectLst/>
                          <a:latin typeface="Calibri" panose="020F0502020204030204" pitchFamily="34" charset="0"/>
                        </a:rPr>
                        <a:t>99%</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100" b="1" i="0" u="none" strike="noStrike">
                          <a:solidFill>
                            <a:srgbClr val="000000"/>
                          </a:solidFill>
                          <a:effectLst/>
                          <a:latin typeface="Calibri" panose="020F0502020204030204" pitchFamily="34" charset="0"/>
                        </a:rPr>
                        <a:t>516</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100" b="1" i="0" u="none" strike="noStrike">
                          <a:solidFill>
                            <a:srgbClr val="000000"/>
                          </a:solidFill>
                          <a:effectLst/>
                          <a:latin typeface="Calibri" panose="020F0502020204030204" pitchFamily="34" charset="0"/>
                        </a:rPr>
                        <a:t>$57,361K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4179422578"/>
                  </a:ext>
                </a:extLst>
              </a:tr>
              <a:tr h="258714">
                <a:tc>
                  <a:txBody>
                    <a:bodyPr/>
                    <a:lstStyle/>
                    <a:p>
                      <a:pPr algn="l" fontAlgn="b"/>
                      <a:r>
                        <a:rPr lang="en-US" sz="1100" b="0" i="0" u="none" strike="noStrike">
                          <a:solidFill>
                            <a:srgbClr val="000000"/>
                          </a:solidFill>
                          <a:effectLst/>
                          <a:latin typeface="Calibri" panose="020F0502020204030204" pitchFamily="34" charset="0"/>
                        </a:rPr>
                        <a:t>Bath</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MORGAN</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0.00%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19</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$1,733K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3.5%</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523</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$65,979K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96%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19</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$1,733K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3630241"/>
                  </a:ext>
                </a:extLst>
              </a:tr>
              <a:tr h="258714">
                <a:tc>
                  <a:txBody>
                    <a:bodyPr/>
                    <a:lstStyle/>
                    <a:p>
                      <a:pPr algn="l" fontAlgn="b"/>
                      <a:r>
                        <a:rPr lang="en-US" sz="1100" b="0" i="0" u="none" strike="noStrike">
                          <a:solidFill>
                            <a:srgbClr val="000000"/>
                          </a:solidFill>
                          <a:effectLst/>
                          <a:latin typeface="Calibri" panose="020F0502020204030204" pitchFamily="34" charset="0"/>
                        </a:rPr>
                        <a:t>Morgan County*</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US" sz="1100" b="0" i="0" u="none" strike="noStrike">
                          <a:solidFill>
                            <a:srgbClr val="000000"/>
                          </a:solidFill>
                          <a:effectLst/>
                          <a:latin typeface="Calibri" panose="020F0502020204030204" pitchFamily="34" charset="0"/>
                        </a:rPr>
                        <a:t>MORGAN</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100" b="0" i="0" u="none" strike="noStrike">
                          <a:solidFill>
                            <a:srgbClr val="000000"/>
                          </a:solidFill>
                          <a:effectLst/>
                          <a:latin typeface="Calibri" panose="020F0502020204030204" pitchFamily="34" charset="0"/>
                        </a:rPr>
                        <a:t>9</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100" b="0" i="0" u="none" strike="noStrike">
                          <a:solidFill>
                            <a:srgbClr val="000000"/>
                          </a:solidFill>
                          <a:effectLst/>
                          <a:latin typeface="Calibri" panose="020F0502020204030204" pitchFamily="34" charset="0"/>
                        </a:rPr>
                        <a:t>$503K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100" b="0" i="0" u="none" strike="noStrike">
                          <a:solidFill>
                            <a:srgbClr val="000000"/>
                          </a:solidFill>
                          <a:effectLst/>
                          <a:latin typeface="Calibri" panose="020F0502020204030204" pitchFamily="34" charset="0"/>
                        </a:rPr>
                        <a:t>0.07%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100" b="0" i="0" u="none" strike="noStrike">
                          <a:solidFill>
                            <a:srgbClr val="000000"/>
                          </a:solidFill>
                          <a:effectLst/>
                          <a:latin typeface="Calibri" panose="020F0502020204030204" pitchFamily="34" charset="0"/>
                        </a:rPr>
                        <a:t>328</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100" b="0" i="0" u="none" strike="noStrike">
                          <a:solidFill>
                            <a:srgbClr val="000000"/>
                          </a:solidFill>
                          <a:effectLst/>
                          <a:latin typeface="Calibri" panose="020F0502020204030204" pitchFamily="34" charset="0"/>
                        </a:rPr>
                        <a:t>$29,704K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100" b="0" i="0" u="none" strike="noStrike">
                          <a:solidFill>
                            <a:srgbClr val="000000"/>
                          </a:solidFill>
                          <a:effectLst/>
                          <a:latin typeface="Calibri" panose="020F0502020204030204" pitchFamily="34" charset="0"/>
                        </a:rPr>
                        <a:t>2.6%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100" b="0" i="0" u="none" strike="noStrike">
                          <a:solidFill>
                            <a:srgbClr val="000000"/>
                          </a:solidFill>
                          <a:effectLst/>
                          <a:latin typeface="Calibri" panose="020F0502020204030204" pitchFamily="34" charset="0"/>
                        </a:rPr>
                        <a:t>12073</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100" b="0" i="0" u="none" strike="noStrike">
                          <a:solidFill>
                            <a:srgbClr val="000000"/>
                          </a:solidFill>
                          <a:effectLst/>
                          <a:latin typeface="Calibri" panose="020F0502020204030204" pitchFamily="34" charset="0"/>
                        </a:rPr>
                        <a:t>$1,136,331K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100" b="0" i="0" u="none" strike="noStrike" dirty="0">
                          <a:solidFill>
                            <a:srgbClr val="000000"/>
                          </a:solidFill>
                          <a:effectLst/>
                          <a:latin typeface="Calibri" panose="020F0502020204030204" pitchFamily="34" charset="0"/>
                        </a:rPr>
                        <a:t>97%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100" b="0" i="0" u="none" strike="noStrike">
                          <a:solidFill>
                            <a:srgbClr val="000000"/>
                          </a:solidFill>
                          <a:effectLst/>
                          <a:latin typeface="Calibri" panose="020F0502020204030204" pitchFamily="34" charset="0"/>
                        </a:rPr>
                        <a:t>337</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100" b="0" i="0" u="none" strike="noStrike">
                          <a:solidFill>
                            <a:srgbClr val="000000"/>
                          </a:solidFill>
                          <a:effectLst/>
                          <a:latin typeface="Calibri" panose="020F0502020204030204" pitchFamily="34" charset="0"/>
                        </a:rPr>
                        <a:t>$30,207K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963073865"/>
                  </a:ext>
                </a:extLst>
              </a:tr>
              <a:tr h="258714">
                <a:tc>
                  <a:txBody>
                    <a:bodyPr/>
                    <a:lstStyle/>
                    <a:p>
                      <a:pPr algn="l" fontAlgn="b"/>
                      <a:r>
                        <a:rPr lang="en-US" sz="1100" b="0" i="0" u="none" strike="noStrike">
                          <a:solidFill>
                            <a:srgbClr val="000000"/>
                          </a:solidFill>
                          <a:effectLst/>
                          <a:latin typeface="Calibri" panose="020F0502020204030204" pitchFamily="34" charset="0"/>
                        </a:rPr>
                        <a:t>Paw Paw</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MORGAN</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0.00%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345</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$16,166K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100%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$0K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2700665"/>
                  </a:ext>
                </a:extLst>
              </a:tr>
              <a:tr h="271650">
                <a:tc>
                  <a:txBody>
                    <a:bodyPr/>
                    <a:lstStyle/>
                    <a:p>
                      <a:pPr algn="l" fontAlgn="b"/>
                      <a:r>
                        <a:rPr lang="en-US" sz="1100" b="1"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l" fontAlgn="b"/>
                      <a:r>
                        <a:rPr lang="en-US" sz="1100" b="1" i="0" u="none" strike="noStrike">
                          <a:solidFill>
                            <a:srgbClr val="000000"/>
                          </a:solidFill>
                          <a:effectLst/>
                          <a:latin typeface="Calibri" panose="020F0502020204030204" pitchFamily="34" charset="0"/>
                        </a:rPr>
                        <a:t>MORGAN</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100" b="1" i="0" u="none" strike="noStrike">
                          <a:solidFill>
                            <a:srgbClr val="000000"/>
                          </a:solidFill>
                          <a:effectLst/>
                          <a:latin typeface="Calibri" panose="020F0502020204030204" pitchFamily="34" charset="0"/>
                        </a:rPr>
                        <a:t>9</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100" b="1" i="0" u="none" strike="noStrike">
                          <a:solidFill>
                            <a:srgbClr val="000000"/>
                          </a:solidFill>
                          <a:effectLst/>
                          <a:latin typeface="Calibri" panose="020F0502020204030204" pitchFamily="34" charset="0"/>
                        </a:rPr>
                        <a:t>$503K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100" b="1" i="0" u="none" strike="noStrike">
                          <a:solidFill>
                            <a:srgbClr val="000000"/>
                          </a:solidFill>
                          <a:effectLst/>
                          <a:latin typeface="Calibri" panose="020F0502020204030204" pitchFamily="34" charset="0"/>
                        </a:rPr>
                        <a:t>0.07%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100" b="1" i="0" u="none" strike="noStrike">
                          <a:solidFill>
                            <a:srgbClr val="000000"/>
                          </a:solidFill>
                          <a:effectLst/>
                          <a:latin typeface="Calibri" panose="020F0502020204030204" pitchFamily="34" charset="0"/>
                        </a:rPr>
                        <a:t>347</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100" b="1" i="0" u="none" strike="noStrike">
                          <a:solidFill>
                            <a:srgbClr val="000000"/>
                          </a:solidFill>
                          <a:effectLst/>
                          <a:latin typeface="Calibri" panose="020F0502020204030204" pitchFamily="34" charset="0"/>
                        </a:rPr>
                        <a:t>$31,437K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100" b="1" i="0" u="none" strike="noStrike">
                          <a:solidFill>
                            <a:srgbClr val="000000"/>
                          </a:solidFill>
                          <a:effectLst/>
                          <a:latin typeface="Calibri" panose="020F0502020204030204" pitchFamily="34" charset="0"/>
                        </a:rPr>
                        <a:t>2.6%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100" b="1" i="0" u="none" strike="noStrike">
                          <a:solidFill>
                            <a:srgbClr val="000000"/>
                          </a:solidFill>
                          <a:effectLst/>
                          <a:latin typeface="Calibri" panose="020F0502020204030204" pitchFamily="34" charset="0"/>
                        </a:rPr>
                        <a:t>12941</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100" b="1" i="0" u="none" strike="noStrike">
                          <a:solidFill>
                            <a:srgbClr val="000000"/>
                          </a:solidFill>
                          <a:effectLst/>
                          <a:latin typeface="Calibri" panose="020F0502020204030204" pitchFamily="34" charset="0"/>
                        </a:rPr>
                        <a:t>$1,218,475K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100" b="1" i="0" u="none" strike="noStrike">
                          <a:solidFill>
                            <a:srgbClr val="000000"/>
                          </a:solidFill>
                          <a:effectLst/>
                          <a:latin typeface="Calibri" panose="020F0502020204030204" pitchFamily="34" charset="0"/>
                        </a:rPr>
                        <a:t>97%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100" b="1" i="0" u="none" strike="noStrike" dirty="0">
                          <a:solidFill>
                            <a:srgbClr val="000000"/>
                          </a:solidFill>
                          <a:effectLst/>
                          <a:latin typeface="Calibri" panose="020F0502020204030204" pitchFamily="34" charset="0"/>
                        </a:rPr>
                        <a:t>356</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100" b="1" i="0" u="none" strike="noStrike" dirty="0">
                          <a:solidFill>
                            <a:srgbClr val="000000"/>
                          </a:solidFill>
                          <a:effectLst/>
                          <a:latin typeface="Calibri" panose="020F0502020204030204" pitchFamily="34" charset="0"/>
                        </a:rPr>
                        <a:t>$31,940K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3856772109"/>
                  </a:ext>
                </a:extLst>
              </a:tr>
            </a:tbl>
          </a:graphicData>
        </a:graphic>
      </p:graphicFrame>
    </p:spTree>
    <p:extLst>
      <p:ext uri="{BB962C8B-B14F-4D97-AF65-F5344CB8AC3E}">
        <p14:creationId xmlns:p14="http://schemas.microsoft.com/office/powerpoint/2010/main" val="242443439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89419" y="966213"/>
            <a:ext cx="8802334" cy="5824736"/>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Landslide Risk</a:t>
            </a:r>
            <a:endParaRPr lang="en-US" dirty="0">
              <a:solidFill>
                <a:schemeClr val="bg1"/>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97F1A0D1-7195-4329-BB39-78BA592ADFB2}"/>
              </a:ext>
            </a:extLst>
          </p:cNvPr>
          <p:cNvPicPr>
            <a:picLocks noChangeAspect="1"/>
          </p:cNvPicPr>
          <p:nvPr/>
        </p:nvPicPr>
        <p:blipFill>
          <a:blip r:embed="rId4"/>
          <a:stretch>
            <a:fillRect/>
          </a:stretch>
        </p:blipFill>
        <p:spPr>
          <a:xfrm>
            <a:off x="348162" y="5150334"/>
            <a:ext cx="1657143" cy="1019048"/>
          </a:xfrm>
          <a:prstGeom prst="rect">
            <a:avLst/>
          </a:prstGeom>
        </p:spPr>
      </p:pic>
      <p:sp>
        <p:nvSpPr>
          <p:cNvPr id="4" name="Rectangle 3"/>
          <p:cNvSpPr/>
          <p:nvPr/>
        </p:nvSpPr>
        <p:spPr>
          <a:xfrm>
            <a:off x="2698529" y="6575505"/>
            <a:ext cx="3922987" cy="215444"/>
          </a:xfrm>
          <a:prstGeom prst="rect">
            <a:avLst/>
          </a:prstGeom>
          <a:solidFill>
            <a:schemeClr val="bg1">
              <a:lumMod val="75000"/>
            </a:schemeClr>
          </a:solidFill>
        </p:spPr>
        <p:txBody>
          <a:bodyPr wrap="square">
            <a:spAutoFit/>
          </a:bodyPr>
          <a:lstStyle/>
          <a:p>
            <a:r>
              <a:rPr lang="en-US" sz="800" dirty="0">
                <a:hlinkClick r:id="rId5"/>
              </a:rPr>
              <a:t>https://www.mapwv.gov/flood/map/?wkid=102100&amp;x=-</a:t>
            </a:r>
            <a:r>
              <a:rPr lang="en-US" sz="800" dirty="0" smtClean="0">
                <a:hlinkClick r:id="rId5"/>
              </a:rPr>
              <a:t>8704711&amp;y=4796138&amp;l=4&amp;v=2</a:t>
            </a:r>
            <a:endParaRPr lang="en-US" sz="800" dirty="0"/>
          </a:p>
        </p:txBody>
      </p:sp>
      <p:pic>
        <p:nvPicPr>
          <p:cNvPr id="8" name="Picture 7"/>
          <p:cNvPicPr>
            <a:picLocks noChangeAspect="1"/>
          </p:cNvPicPr>
          <p:nvPr/>
        </p:nvPicPr>
        <p:blipFill>
          <a:blip r:embed="rId6"/>
          <a:stretch>
            <a:fillRect/>
          </a:stretch>
        </p:blipFill>
        <p:spPr>
          <a:xfrm>
            <a:off x="348162" y="2850869"/>
            <a:ext cx="1352550" cy="1514475"/>
          </a:xfrm>
          <a:prstGeom prst="rect">
            <a:avLst/>
          </a:prstGeom>
        </p:spPr>
      </p:pic>
    </p:spTree>
    <p:extLst>
      <p:ext uri="{BB962C8B-B14F-4D97-AF65-F5344CB8AC3E}">
        <p14:creationId xmlns:p14="http://schemas.microsoft.com/office/powerpoint/2010/main" val="167137622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Risk Assessment Verification</a:t>
            </a:r>
            <a:endParaRPr lang="en-US" dirty="0">
              <a:solidFill>
                <a:schemeClr val="bg1"/>
              </a:solidFill>
              <a:latin typeface="Arial" panose="020B0604020202020204" pitchFamily="34" charset="0"/>
              <a:cs typeface="Arial" panose="020B0604020202020204" pitchFamily="34" charset="0"/>
            </a:endParaRPr>
          </a:p>
        </p:txBody>
      </p:sp>
      <p:sp>
        <p:nvSpPr>
          <p:cNvPr id="12" name="TextBox 11"/>
          <p:cNvSpPr txBox="1"/>
          <p:nvPr/>
        </p:nvSpPr>
        <p:spPr>
          <a:xfrm>
            <a:off x="1647825" y="3057525"/>
            <a:ext cx="6210300" cy="1938992"/>
          </a:xfrm>
          <a:prstGeom prst="rect">
            <a:avLst/>
          </a:prstGeom>
          <a:solidFill>
            <a:schemeClr val="accent1">
              <a:lumMod val="60000"/>
              <a:lumOff val="40000"/>
            </a:schemeClr>
          </a:solidFill>
        </p:spPr>
        <p:txBody>
          <a:bodyPr wrap="square" rtlCol="0">
            <a:spAutoFit/>
          </a:bodyPr>
          <a:lstStyle/>
          <a:p>
            <a:pPr algn="ctr"/>
            <a:r>
              <a:rPr lang="en-US" sz="4000" dirty="0" smtClean="0"/>
              <a:t>Field Verification</a:t>
            </a:r>
          </a:p>
          <a:p>
            <a:pPr algn="ctr"/>
            <a:endParaRPr lang="en-US" sz="4000" dirty="0"/>
          </a:p>
          <a:p>
            <a:pPr algn="ctr"/>
            <a:r>
              <a:rPr lang="en-US" sz="4000" dirty="0" smtClean="0"/>
              <a:t>Community Engagement</a:t>
            </a:r>
            <a:endParaRPr lang="en-US" sz="4000" dirty="0"/>
          </a:p>
        </p:txBody>
      </p:sp>
    </p:spTree>
    <p:extLst>
      <p:ext uri="{BB962C8B-B14F-4D97-AF65-F5344CB8AC3E}">
        <p14:creationId xmlns:p14="http://schemas.microsoft.com/office/powerpoint/2010/main" val="15355075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rgbClr val="FFFF00"/>
                </a:solidFill>
                <a:latin typeface="Arial" panose="020B0604020202020204" pitchFamily="34" charset="0"/>
                <a:cs typeface="Arial" panose="020B0604020202020204" pitchFamily="34" charset="0"/>
              </a:rPr>
              <a:t>Building </a:t>
            </a:r>
            <a:r>
              <a:rPr lang="en-US" dirty="0">
                <a:solidFill>
                  <a:srgbClr val="FFFF00"/>
                </a:solidFill>
                <a:latin typeface="Arial" panose="020B0604020202020204" pitchFamily="34" charset="0"/>
                <a:cs typeface="Arial" panose="020B0604020202020204" pitchFamily="34" charset="0"/>
              </a:rPr>
              <a:t>Substantial Damaged</a:t>
            </a:r>
            <a:endParaRPr lang="en-US" dirty="0">
              <a:solidFill>
                <a:schemeClr val="bg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504F22C-E2A3-448F-AD14-363CD7D39AA3}"/>
              </a:ext>
            </a:extLst>
          </p:cNvPr>
          <p:cNvSpPr txBox="1"/>
          <p:nvPr/>
        </p:nvSpPr>
        <p:spPr>
          <a:xfrm>
            <a:off x="869560" y="4761243"/>
            <a:ext cx="7747929"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ADDENDUM INFORMATION</a:t>
            </a:r>
            <a:endParaRPr lang="en-US" sz="20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C4134AC3-68EF-475F-BC3B-986AE17A2C07}"/>
              </a:ext>
            </a:extLst>
          </p:cNvPr>
          <p:cNvPicPr>
            <a:picLocks noChangeAspect="1"/>
          </p:cNvPicPr>
          <p:nvPr/>
        </p:nvPicPr>
        <p:blipFill>
          <a:blip r:embed="rId3"/>
          <a:stretch>
            <a:fillRect/>
          </a:stretch>
        </p:blipFill>
        <p:spPr>
          <a:xfrm>
            <a:off x="93879" y="1052536"/>
            <a:ext cx="8956242" cy="4996172"/>
          </a:xfrm>
          <a:prstGeom prst="rect">
            <a:avLst/>
          </a:prstGeom>
        </p:spPr>
      </p:pic>
      <p:pic>
        <p:nvPicPr>
          <p:cNvPr id="3" name="Picture 2">
            <a:extLst>
              <a:ext uri="{FF2B5EF4-FFF2-40B4-BE49-F238E27FC236}">
                <a16:creationId xmlns:a16="http://schemas.microsoft.com/office/drawing/2014/main" id="{C8932A09-B529-4F11-A464-12926B4CF694}"/>
              </a:ext>
            </a:extLst>
          </p:cNvPr>
          <p:cNvPicPr>
            <a:picLocks noChangeAspect="1"/>
          </p:cNvPicPr>
          <p:nvPr/>
        </p:nvPicPr>
        <p:blipFill>
          <a:blip r:embed="rId4"/>
          <a:stretch>
            <a:fillRect/>
          </a:stretch>
        </p:blipFill>
        <p:spPr>
          <a:xfrm>
            <a:off x="0" y="5315652"/>
            <a:ext cx="3314152" cy="1466112"/>
          </a:xfrm>
          <a:prstGeom prst="rect">
            <a:avLst/>
          </a:prstGeom>
        </p:spPr>
      </p:pic>
      <p:pic>
        <p:nvPicPr>
          <p:cNvPr id="6" name="Picture 5">
            <a:extLst>
              <a:ext uri="{FF2B5EF4-FFF2-40B4-BE49-F238E27FC236}">
                <a16:creationId xmlns:a16="http://schemas.microsoft.com/office/drawing/2014/main" id="{77CBC376-5A0A-4709-851B-076AF5A86C3D}"/>
              </a:ext>
            </a:extLst>
          </p:cNvPr>
          <p:cNvPicPr>
            <a:picLocks noChangeAspect="1"/>
          </p:cNvPicPr>
          <p:nvPr/>
        </p:nvPicPr>
        <p:blipFill>
          <a:blip r:embed="rId5"/>
          <a:stretch>
            <a:fillRect/>
          </a:stretch>
        </p:blipFill>
        <p:spPr>
          <a:xfrm>
            <a:off x="3408031" y="5705772"/>
            <a:ext cx="2390775" cy="1076325"/>
          </a:xfrm>
          <a:prstGeom prst="rect">
            <a:avLst/>
          </a:prstGeom>
          <a:ln>
            <a:solidFill>
              <a:schemeClr val="tx1"/>
            </a:solidFill>
          </a:ln>
        </p:spPr>
      </p:pic>
      <p:pic>
        <p:nvPicPr>
          <p:cNvPr id="7" name="Picture 6">
            <a:extLst>
              <a:ext uri="{FF2B5EF4-FFF2-40B4-BE49-F238E27FC236}">
                <a16:creationId xmlns:a16="http://schemas.microsoft.com/office/drawing/2014/main" id="{6A9B22D4-DE0E-4E1A-9076-BD81E08D7309}"/>
              </a:ext>
            </a:extLst>
          </p:cNvPr>
          <p:cNvPicPr>
            <a:picLocks noChangeAspect="1"/>
          </p:cNvPicPr>
          <p:nvPr/>
        </p:nvPicPr>
        <p:blipFill>
          <a:blip r:embed="rId6"/>
          <a:stretch>
            <a:fillRect/>
          </a:stretch>
        </p:blipFill>
        <p:spPr>
          <a:xfrm>
            <a:off x="701604" y="1126933"/>
            <a:ext cx="2933700" cy="523875"/>
          </a:xfrm>
          <a:prstGeom prst="rect">
            <a:avLst/>
          </a:prstGeom>
        </p:spPr>
      </p:pic>
      <p:sp>
        <p:nvSpPr>
          <p:cNvPr id="8" name="TextBox 7">
            <a:extLst>
              <a:ext uri="{FF2B5EF4-FFF2-40B4-BE49-F238E27FC236}">
                <a16:creationId xmlns:a16="http://schemas.microsoft.com/office/drawing/2014/main" id="{3ABF3F74-EF47-4C62-AAF9-148A0073A959}"/>
              </a:ext>
            </a:extLst>
          </p:cNvPr>
          <p:cNvSpPr txBox="1"/>
          <p:nvPr/>
        </p:nvSpPr>
        <p:spPr>
          <a:xfrm>
            <a:off x="156716" y="5397995"/>
            <a:ext cx="2011738" cy="307777"/>
          </a:xfrm>
          <a:prstGeom prst="rect">
            <a:avLst/>
          </a:prstGeom>
          <a:solidFill>
            <a:schemeClr val="bg1"/>
          </a:solidFill>
        </p:spPr>
        <p:txBody>
          <a:bodyPr wrap="square" rtlCol="0">
            <a:spAutoFit/>
          </a:bodyPr>
          <a:lstStyle/>
          <a:p>
            <a:r>
              <a:rPr lang="en-US" sz="1400" dirty="0"/>
              <a:t>16 </a:t>
            </a:r>
            <a:r>
              <a:rPr lang="en-US" sz="1400" b="1" dirty="0"/>
              <a:t>steps</a:t>
            </a:r>
            <a:r>
              <a:rPr lang="en-US" sz="1400" dirty="0"/>
              <a:t> x  7” rise = 9 ft. </a:t>
            </a:r>
          </a:p>
        </p:txBody>
      </p:sp>
      <p:sp>
        <p:nvSpPr>
          <p:cNvPr id="9" name="TextBox 8">
            <a:extLst>
              <a:ext uri="{FF2B5EF4-FFF2-40B4-BE49-F238E27FC236}">
                <a16:creationId xmlns:a16="http://schemas.microsoft.com/office/drawing/2014/main" id="{E4E8A53A-CE62-4263-8F9E-F0F800928336}"/>
              </a:ext>
            </a:extLst>
          </p:cNvPr>
          <p:cNvSpPr txBox="1"/>
          <p:nvPr/>
        </p:nvSpPr>
        <p:spPr>
          <a:xfrm>
            <a:off x="5892685" y="5951064"/>
            <a:ext cx="3157436" cy="830997"/>
          </a:xfrm>
          <a:prstGeom prst="rect">
            <a:avLst/>
          </a:prstGeom>
          <a:solidFill>
            <a:schemeClr val="accent1">
              <a:lumMod val="75000"/>
            </a:schemeClr>
          </a:solidFill>
        </p:spPr>
        <p:txBody>
          <a:bodyPr wrap="square" rtlCol="0">
            <a:spAutoFit/>
          </a:bodyPr>
          <a:lstStyle/>
          <a:p>
            <a:r>
              <a:rPr lang="en-US" sz="1600" dirty="0">
                <a:solidFill>
                  <a:schemeClr val="bg1"/>
                </a:solidFill>
              </a:rPr>
              <a:t>Large number of substantial damaged structures along Greenbrier River, Summers County</a:t>
            </a:r>
          </a:p>
        </p:txBody>
      </p:sp>
      <p:sp>
        <p:nvSpPr>
          <p:cNvPr id="10" name="Speech Bubble: Rectangle with Corners Rounded 9">
            <a:extLst>
              <a:ext uri="{FF2B5EF4-FFF2-40B4-BE49-F238E27FC236}">
                <a16:creationId xmlns:a16="http://schemas.microsoft.com/office/drawing/2014/main" id="{DA92AB2A-3EDE-4337-9868-828A1F37EE38}"/>
              </a:ext>
            </a:extLst>
          </p:cNvPr>
          <p:cNvSpPr/>
          <p:nvPr/>
        </p:nvSpPr>
        <p:spPr>
          <a:xfrm>
            <a:off x="7042647" y="5014576"/>
            <a:ext cx="1944637" cy="790888"/>
          </a:xfrm>
          <a:prstGeom prst="wedgeRoundRectCallout">
            <a:avLst>
              <a:gd name="adj1" fmla="val -106998"/>
              <a:gd name="adj2" fmla="val -27351"/>
              <a:gd name="adj3" fmla="val 16667"/>
            </a:avLst>
          </a:prstGeom>
          <a:solidFill>
            <a:srgbClr val="CC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Substantial Damage of structure not adjusted for 9 ft. elevated First Floor</a:t>
            </a:r>
            <a:endParaRPr lang="en-US" sz="1200" dirty="0">
              <a:solidFill>
                <a:schemeClr val="bg1"/>
              </a:solidFill>
            </a:endParaRPr>
          </a:p>
        </p:txBody>
      </p:sp>
      <p:sp>
        <p:nvSpPr>
          <p:cNvPr id="11" name="Rectangle 10">
            <a:extLst>
              <a:ext uri="{FF2B5EF4-FFF2-40B4-BE49-F238E27FC236}">
                <a16:creationId xmlns:a16="http://schemas.microsoft.com/office/drawing/2014/main" id="{5412414C-501E-4E45-A47A-85DF2F1DCB4A}"/>
              </a:ext>
            </a:extLst>
          </p:cNvPr>
          <p:cNvSpPr/>
          <p:nvPr/>
        </p:nvSpPr>
        <p:spPr>
          <a:xfrm>
            <a:off x="3968684" y="1250698"/>
            <a:ext cx="5349711" cy="400110"/>
          </a:xfrm>
          <a:prstGeom prst="rect">
            <a:avLst/>
          </a:prstGeom>
        </p:spPr>
        <p:txBody>
          <a:bodyPr wrap="square">
            <a:spAutoFit/>
          </a:bodyPr>
          <a:lstStyle/>
          <a:p>
            <a:r>
              <a:rPr lang="en-US" sz="1000" dirty="0">
                <a:hlinkClick r:id="rId7"/>
              </a:rPr>
              <a:t>https://www.mapwv.gov/flood/map/?wkid=102100&amp;x=-8990248&amp;y=4525455&amp;l=11&amp;v=2</a:t>
            </a:r>
            <a:endParaRPr lang="en-US" sz="1000" dirty="0"/>
          </a:p>
          <a:p>
            <a:endParaRPr lang="en-US" sz="1000" dirty="0"/>
          </a:p>
        </p:txBody>
      </p:sp>
      <p:sp>
        <p:nvSpPr>
          <p:cNvPr id="14" name="Rectangle 13">
            <a:extLst>
              <a:ext uri="{FF2B5EF4-FFF2-40B4-BE49-F238E27FC236}">
                <a16:creationId xmlns:a16="http://schemas.microsoft.com/office/drawing/2014/main" id="{DEEF026F-0B38-41C9-989E-F32FAF848665}"/>
              </a:ext>
            </a:extLst>
          </p:cNvPr>
          <p:cNvSpPr/>
          <p:nvPr/>
        </p:nvSpPr>
        <p:spPr>
          <a:xfrm>
            <a:off x="273377" y="3751868"/>
            <a:ext cx="2592371" cy="358219"/>
          </a:xfrm>
          <a:prstGeom prst="rect">
            <a:avLst/>
          </a:prstGeom>
          <a:noFill/>
          <a:ln w="285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C00CC"/>
                </a:solidFill>
              </a:ln>
              <a:solidFill>
                <a:srgbClr val="FF00FF"/>
              </a:solidFill>
            </a:endParaRPr>
          </a:p>
        </p:txBody>
      </p:sp>
      <p:sp>
        <p:nvSpPr>
          <p:cNvPr id="15" name="Speech Bubble: Rectangle with Corners Rounded 14">
            <a:extLst>
              <a:ext uri="{FF2B5EF4-FFF2-40B4-BE49-F238E27FC236}">
                <a16:creationId xmlns:a16="http://schemas.microsoft.com/office/drawing/2014/main" id="{0ED1C770-B1D6-4603-BB25-A749DDCA06CF}"/>
              </a:ext>
            </a:extLst>
          </p:cNvPr>
          <p:cNvSpPr/>
          <p:nvPr/>
        </p:nvSpPr>
        <p:spPr>
          <a:xfrm>
            <a:off x="2515597" y="2358198"/>
            <a:ext cx="1944637" cy="790888"/>
          </a:xfrm>
          <a:prstGeom prst="wedgeRoundRectCallout">
            <a:avLst>
              <a:gd name="adj1" fmla="val -36223"/>
              <a:gd name="adj2" fmla="val 120448"/>
              <a:gd name="adj3" fmla="val 16667"/>
            </a:avLst>
          </a:prstGeom>
          <a:solidFill>
            <a:srgbClr val="CC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Foundation and First Floor Height from Assessment Record are not correct.  Needs to be modified.</a:t>
            </a:r>
            <a:endParaRPr lang="en-US" sz="1200" dirty="0">
              <a:solidFill>
                <a:schemeClr val="bg1"/>
              </a:solidFill>
            </a:endParaRPr>
          </a:p>
        </p:txBody>
      </p:sp>
    </p:spTree>
    <p:extLst>
      <p:ext uri="{BB962C8B-B14F-4D97-AF65-F5344CB8AC3E}">
        <p14:creationId xmlns:p14="http://schemas.microsoft.com/office/powerpoint/2010/main" val="171579374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37146" y="912957"/>
            <a:ext cx="2221321" cy="369332"/>
          </a:xfrm>
          <a:prstGeom prst="rect">
            <a:avLst/>
          </a:prstGeom>
          <a:solidFill>
            <a:schemeClr val="bg1"/>
          </a:solidFill>
        </p:spPr>
        <p:txBody>
          <a:bodyPr wrap="square" rtlCol="0">
            <a:spAutoFit/>
          </a:bodyPr>
          <a:lstStyle/>
          <a:p>
            <a:r>
              <a:rPr lang="en-US" dirty="0"/>
              <a:t>Buckhannon, WV</a:t>
            </a:r>
          </a:p>
        </p:txBody>
      </p:sp>
      <p:pic>
        <p:nvPicPr>
          <p:cNvPr id="10" name="Picture 9">
            <a:extLst>
              <a:ext uri="{FF2B5EF4-FFF2-40B4-BE49-F238E27FC236}">
                <a16:creationId xmlns:a16="http://schemas.microsoft.com/office/drawing/2014/main" id="{0097F8D0-E575-4B1F-9A5E-CC77EC03C337}"/>
              </a:ext>
            </a:extLst>
          </p:cNvPr>
          <p:cNvPicPr>
            <a:picLocks noChangeAspect="1"/>
          </p:cNvPicPr>
          <p:nvPr/>
        </p:nvPicPr>
        <p:blipFill>
          <a:blip r:embed="rId3"/>
          <a:stretch>
            <a:fillRect/>
          </a:stretch>
        </p:blipFill>
        <p:spPr>
          <a:xfrm>
            <a:off x="126266" y="1227464"/>
            <a:ext cx="8891468" cy="5329504"/>
          </a:xfrm>
          <a:prstGeom prst="rect">
            <a:avLst/>
          </a:prstGeom>
          <a:ln>
            <a:solidFill>
              <a:schemeClr val="tx1"/>
            </a:solidFill>
          </a:ln>
        </p:spPr>
      </p:pic>
      <p:sp>
        <p:nvSpPr>
          <p:cNvPr id="5" name="Title 1"/>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rgbClr val="FFFF00"/>
                </a:solidFill>
                <a:latin typeface="Arial" panose="020B0604020202020204" pitchFamily="34" charset="0"/>
                <a:cs typeface="Arial" panose="020B0604020202020204" pitchFamily="34" charset="0"/>
              </a:rPr>
              <a:t>Mitigated </a:t>
            </a:r>
            <a:r>
              <a:rPr lang="en-US" dirty="0">
                <a:solidFill>
                  <a:srgbClr val="FFFF00"/>
                </a:solidFill>
                <a:latin typeface="Arial" panose="020B0604020202020204" pitchFamily="34" charset="0"/>
                <a:cs typeface="Arial" panose="020B0604020202020204" pitchFamily="34" charset="0"/>
              </a:rPr>
              <a:t>Properties </a:t>
            </a:r>
            <a:r>
              <a:rPr lang="en-US" dirty="0">
                <a:solidFill>
                  <a:schemeClr val="bg1"/>
                </a:solidFill>
                <a:latin typeface="Arial" panose="020B0604020202020204" pitchFamily="34" charset="0"/>
                <a:cs typeface="Arial" panose="020B0604020202020204" pitchFamily="34" charset="0"/>
              </a:rPr>
              <a:t>- Verification</a:t>
            </a:r>
          </a:p>
        </p:txBody>
      </p:sp>
      <p:sp>
        <p:nvSpPr>
          <p:cNvPr id="7" name="TextBox 6">
            <a:extLst>
              <a:ext uri="{FF2B5EF4-FFF2-40B4-BE49-F238E27FC236}">
                <a16:creationId xmlns:a16="http://schemas.microsoft.com/office/drawing/2014/main" id="{309A45AC-7056-4A62-93CB-BEE9BB385E86}"/>
              </a:ext>
            </a:extLst>
          </p:cNvPr>
          <p:cNvSpPr txBox="1"/>
          <p:nvPr/>
        </p:nvSpPr>
        <p:spPr>
          <a:xfrm>
            <a:off x="2080009" y="6625792"/>
            <a:ext cx="5318234" cy="477054"/>
          </a:xfrm>
          <a:prstGeom prst="rect">
            <a:avLst/>
          </a:prstGeom>
          <a:noFill/>
        </p:spPr>
        <p:txBody>
          <a:bodyPr wrap="square" rtlCol="0">
            <a:spAutoFit/>
          </a:bodyPr>
          <a:lstStyle/>
          <a:p>
            <a:r>
              <a:rPr lang="en-US" sz="1100" dirty="0">
                <a:hlinkClick r:id="rId4"/>
              </a:rPr>
              <a:t>https://mapwv.gov/flood/map/?wkid=102100&amp;x=-8929946&amp;y=4721378&amp;l=10&amp;v=2</a:t>
            </a:r>
            <a:endParaRPr lang="en-US" sz="1100" dirty="0"/>
          </a:p>
          <a:p>
            <a:endParaRPr lang="en-US" sz="1400" dirty="0">
              <a:highlight>
                <a:srgbClr val="FFFFFF"/>
              </a:highlight>
            </a:endParaRPr>
          </a:p>
        </p:txBody>
      </p:sp>
      <p:sp>
        <p:nvSpPr>
          <p:cNvPr id="8" name="Speech Bubble: Rectangle with Corners Rounded 7">
            <a:extLst>
              <a:ext uri="{FF2B5EF4-FFF2-40B4-BE49-F238E27FC236}">
                <a16:creationId xmlns:a16="http://schemas.microsoft.com/office/drawing/2014/main" id="{AF89F25A-1A12-4036-BAA5-0194551C9720}"/>
              </a:ext>
            </a:extLst>
          </p:cNvPr>
          <p:cNvSpPr/>
          <p:nvPr/>
        </p:nvSpPr>
        <p:spPr>
          <a:xfrm>
            <a:off x="2080009" y="6076334"/>
            <a:ext cx="1910861" cy="393291"/>
          </a:xfrm>
          <a:prstGeom prst="wedgeRoundRectCallout">
            <a:avLst>
              <a:gd name="adj1" fmla="val 83490"/>
              <a:gd name="adj2" fmla="val -138528"/>
              <a:gd name="adj3" fmla="val 16667"/>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Verify</a:t>
            </a:r>
            <a:br>
              <a:rPr lang="en-US" sz="1200" b="1" dirty="0">
                <a:solidFill>
                  <a:schemeClr val="bg1"/>
                </a:solidFill>
              </a:rPr>
            </a:br>
            <a:r>
              <a:rPr lang="en-US" sz="1200" b="1" dirty="0">
                <a:solidFill>
                  <a:srgbClr val="FFFF00"/>
                </a:solidFill>
              </a:rPr>
              <a:t>BUYOUT PROPERTY </a:t>
            </a:r>
            <a:r>
              <a:rPr lang="en-US" sz="1200" b="1" dirty="0">
                <a:solidFill>
                  <a:schemeClr val="bg1"/>
                </a:solidFill>
              </a:rPr>
              <a:t>Parcel</a:t>
            </a:r>
            <a:endParaRPr lang="en-US" sz="1200" dirty="0">
              <a:solidFill>
                <a:schemeClr val="bg1"/>
              </a:solidFill>
            </a:endParaRPr>
          </a:p>
        </p:txBody>
      </p:sp>
      <p:sp>
        <p:nvSpPr>
          <p:cNvPr id="11" name="Speech Bubble: Rectangle with Corners Rounded 10">
            <a:extLst>
              <a:ext uri="{FF2B5EF4-FFF2-40B4-BE49-F238E27FC236}">
                <a16:creationId xmlns:a16="http://schemas.microsoft.com/office/drawing/2014/main" id="{C0BDBF51-E618-48F3-9C3C-B3010EF3DCD8}"/>
              </a:ext>
            </a:extLst>
          </p:cNvPr>
          <p:cNvSpPr/>
          <p:nvPr/>
        </p:nvSpPr>
        <p:spPr>
          <a:xfrm>
            <a:off x="4571999" y="3943806"/>
            <a:ext cx="2029767" cy="441204"/>
          </a:xfrm>
          <a:prstGeom prst="wedgeRoundRectCallout">
            <a:avLst>
              <a:gd name="adj1" fmla="val -89386"/>
              <a:gd name="adj2" fmla="val 91963"/>
              <a:gd name="adj3" fmla="val 16667"/>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Verify</a:t>
            </a:r>
            <a:br>
              <a:rPr lang="en-US" sz="1200" b="1" dirty="0">
                <a:solidFill>
                  <a:schemeClr val="bg1"/>
                </a:solidFill>
              </a:rPr>
            </a:br>
            <a:r>
              <a:rPr lang="en-US" sz="1200" b="1" dirty="0">
                <a:solidFill>
                  <a:srgbClr val="FFFF00"/>
                </a:solidFill>
              </a:rPr>
              <a:t>MITIGATED STRUCTURE</a:t>
            </a:r>
            <a:endParaRPr lang="en-US" sz="1200" dirty="0">
              <a:solidFill>
                <a:srgbClr val="FFFF00"/>
              </a:solidFill>
            </a:endParaRPr>
          </a:p>
        </p:txBody>
      </p:sp>
      <p:sp>
        <p:nvSpPr>
          <p:cNvPr id="12" name="Speech Bubble: Rectangle with Corners Rounded 11">
            <a:extLst>
              <a:ext uri="{FF2B5EF4-FFF2-40B4-BE49-F238E27FC236}">
                <a16:creationId xmlns:a16="http://schemas.microsoft.com/office/drawing/2014/main" id="{960E0E2E-9204-48B2-AA6B-2FEEE6227AF5}"/>
              </a:ext>
            </a:extLst>
          </p:cNvPr>
          <p:cNvSpPr/>
          <p:nvPr/>
        </p:nvSpPr>
        <p:spPr>
          <a:xfrm>
            <a:off x="4079360" y="2517281"/>
            <a:ext cx="1767597" cy="552369"/>
          </a:xfrm>
          <a:prstGeom prst="wedgeRoundRectCallout">
            <a:avLst>
              <a:gd name="adj1" fmla="val -105113"/>
              <a:gd name="adj2" fmla="val 62486"/>
              <a:gd name="adj3" fmla="val 16667"/>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Elevation Certificate</a:t>
            </a:r>
          </a:p>
          <a:p>
            <a:pPr algn="ctr"/>
            <a:r>
              <a:rPr lang="en-US" sz="1200" dirty="0">
                <a:solidFill>
                  <a:schemeClr val="tx1"/>
                </a:solidFill>
              </a:rPr>
              <a:t>of Elevated Structure (Bldg. Diagrams 5-8)</a:t>
            </a:r>
          </a:p>
        </p:txBody>
      </p:sp>
    </p:spTree>
    <p:extLst>
      <p:ext uri="{BB962C8B-B14F-4D97-AF65-F5344CB8AC3E}">
        <p14:creationId xmlns:p14="http://schemas.microsoft.com/office/powerpoint/2010/main" val="68731379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solidFill>
                  <a:srgbClr val="FFFF00"/>
                </a:solidFill>
                <a:latin typeface="Arial" panose="020B0604020202020204" pitchFamily="34" charset="0"/>
                <a:cs typeface="Arial" panose="020B0604020202020204" pitchFamily="34" charset="0"/>
              </a:rPr>
              <a:t>Mitigated </a:t>
            </a:r>
            <a:r>
              <a:rPr lang="en-US" dirty="0">
                <a:solidFill>
                  <a:srgbClr val="FFFF00"/>
                </a:solidFill>
                <a:latin typeface="Arial" panose="020B0604020202020204" pitchFamily="34" charset="0"/>
                <a:cs typeface="Arial" panose="020B0604020202020204" pitchFamily="34" charset="0"/>
              </a:rPr>
              <a:t>Structure </a:t>
            </a:r>
            <a:r>
              <a:rPr lang="en-US" dirty="0">
                <a:solidFill>
                  <a:schemeClr val="bg1"/>
                </a:solidFill>
                <a:latin typeface="Arial" panose="020B0604020202020204" pitchFamily="34" charset="0"/>
                <a:cs typeface="Arial" panose="020B0604020202020204" pitchFamily="34" charset="0"/>
              </a:rPr>
              <a:t>– EC Bldg. #6</a:t>
            </a:r>
          </a:p>
        </p:txBody>
      </p:sp>
      <p:pic>
        <p:nvPicPr>
          <p:cNvPr id="11" name="Picture 10">
            <a:extLst>
              <a:ext uri="{FF2B5EF4-FFF2-40B4-BE49-F238E27FC236}">
                <a16:creationId xmlns:a16="http://schemas.microsoft.com/office/drawing/2014/main" id="{442CE3A7-E59B-4020-A7C2-A7398F9BB6D4}"/>
              </a:ext>
            </a:extLst>
          </p:cNvPr>
          <p:cNvPicPr>
            <a:picLocks noChangeAspect="1"/>
          </p:cNvPicPr>
          <p:nvPr/>
        </p:nvPicPr>
        <p:blipFill>
          <a:blip r:embed="rId3"/>
          <a:stretch>
            <a:fillRect/>
          </a:stretch>
        </p:blipFill>
        <p:spPr>
          <a:xfrm>
            <a:off x="147098" y="1863030"/>
            <a:ext cx="5444444" cy="4185234"/>
          </a:xfrm>
          <a:prstGeom prst="rect">
            <a:avLst/>
          </a:prstGeom>
        </p:spPr>
      </p:pic>
      <p:pic>
        <p:nvPicPr>
          <p:cNvPr id="4" name="Picture 3">
            <a:extLst>
              <a:ext uri="{FF2B5EF4-FFF2-40B4-BE49-F238E27FC236}">
                <a16:creationId xmlns:a16="http://schemas.microsoft.com/office/drawing/2014/main" id="{17EB9F82-1AA9-4F96-8C70-DCA1FA7BEAD0}"/>
              </a:ext>
            </a:extLst>
          </p:cNvPr>
          <p:cNvPicPr>
            <a:picLocks noChangeAspect="1"/>
          </p:cNvPicPr>
          <p:nvPr/>
        </p:nvPicPr>
        <p:blipFill>
          <a:blip r:embed="rId4"/>
          <a:stretch>
            <a:fillRect/>
          </a:stretch>
        </p:blipFill>
        <p:spPr>
          <a:xfrm>
            <a:off x="5701252" y="2524014"/>
            <a:ext cx="3295650" cy="3524250"/>
          </a:xfrm>
          <a:prstGeom prst="rect">
            <a:avLst/>
          </a:prstGeom>
        </p:spPr>
      </p:pic>
      <p:sp>
        <p:nvSpPr>
          <p:cNvPr id="15" name="TextBox 14">
            <a:extLst>
              <a:ext uri="{FF2B5EF4-FFF2-40B4-BE49-F238E27FC236}">
                <a16:creationId xmlns:a16="http://schemas.microsoft.com/office/drawing/2014/main" id="{3B826C80-1957-41A1-BA6A-53E226F56D73}"/>
              </a:ext>
            </a:extLst>
          </p:cNvPr>
          <p:cNvSpPr txBox="1"/>
          <p:nvPr/>
        </p:nvSpPr>
        <p:spPr>
          <a:xfrm>
            <a:off x="147097" y="1204048"/>
            <a:ext cx="8770761" cy="369332"/>
          </a:xfrm>
          <a:prstGeom prst="rect">
            <a:avLst/>
          </a:prstGeom>
          <a:solidFill>
            <a:schemeClr val="accent6">
              <a:lumMod val="20000"/>
              <a:lumOff val="80000"/>
            </a:schemeClr>
          </a:solidFill>
        </p:spPr>
        <p:txBody>
          <a:bodyPr wrap="square" rtlCol="0">
            <a:spAutoFit/>
          </a:bodyPr>
          <a:lstStyle/>
          <a:p>
            <a:pPr algn="ctr"/>
            <a:r>
              <a:rPr lang="en-US" b="1" dirty="0">
                <a:solidFill>
                  <a:schemeClr val="tx1">
                    <a:lumMod val="75000"/>
                    <a:lumOff val="25000"/>
                  </a:schemeClr>
                </a:solidFill>
              </a:rPr>
              <a:t>Building Diagram 6:  </a:t>
            </a:r>
            <a:r>
              <a:rPr lang="en-US" dirty="0">
                <a:solidFill>
                  <a:schemeClr val="tx1">
                    <a:lumMod val="75000"/>
                    <a:lumOff val="25000"/>
                  </a:schemeClr>
                </a:solidFill>
              </a:rPr>
              <a:t>Elevated Building with Enclosure (using piers, piles, posts)  </a:t>
            </a:r>
          </a:p>
        </p:txBody>
      </p:sp>
      <p:sp>
        <p:nvSpPr>
          <p:cNvPr id="16" name="Arrow: Down 15">
            <a:extLst>
              <a:ext uri="{FF2B5EF4-FFF2-40B4-BE49-F238E27FC236}">
                <a16:creationId xmlns:a16="http://schemas.microsoft.com/office/drawing/2014/main" id="{9D1C7055-6F75-4E09-AAC9-B9FEF1C4DC42}"/>
              </a:ext>
            </a:extLst>
          </p:cNvPr>
          <p:cNvSpPr/>
          <p:nvPr/>
        </p:nvSpPr>
        <p:spPr>
          <a:xfrm rot="12052711">
            <a:off x="1231681" y="5856078"/>
            <a:ext cx="301214" cy="36933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8EBE0307-A991-447E-A53F-8453A38EF670}"/>
              </a:ext>
            </a:extLst>
          </p:cNvPr>
          <p:cNvSpPr txBox="1"/>
          <p:nvPr/>
        </p:nvSpPr>
        <p:spPr>
          <a:xfrm>
            <a:off x="434441" y="6266959"/>
            <a:ext cx="2131777" cy="338554"/>
          </a:xfrm>
          <a:prstGeom prst="rect">
            <a:avLst/>
          </a:prstGeom>
          <a:solidFill>
            <a:schemeClr val="bg1">
              <a:lumMod val="85000"/>
            </a:schemeClr>
          </a:solidFill>
        </p:spPr>
        <p:txBody>
          <a:bodyPr wrap="square" rtlCol="0">
            <a:spAutoFit/>
          </a:bodyPr>
          <a:lstStyle/>
          <a:p>
            <a:pPr algn="ctr"/>
            <a:r>
              <a:rPr lang="en-US" sz="1600" dirty="0">
                <a:solidFill>
                  <a:srgbClr val="FF0000"/>
                </a:solidFill>
              </a:rPr>
              <a:t>Partial Enclosure</a:t>
            </a:r>
          </a:p>
        </p:txBody>
      </p:sp>
    </p:spTree>
    <p:extLst>
      <p:ext uri="{BB962C8B-B14F-4D97-AF65-F5344CB8AC3E}">
        <p14:creationId xmlns:p14="http://schemas.microsoft.com/office/powerpoint/2010/main" val="3067369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solidFill>
                  <a:srgbClr val="FFFF00"/>
                </a:solidFill>
                <a:latin typeface="Arial" panose="020B0604020202020204" pitchFamily="34" charset="0"/>
                <a:cs typeface="Arial" panose="020B0604020202020204" pitchFamily="34" charset="0"/>
              </a:rPr>
              <a:t>Mitigated </a:t>
            </a:r>
            <a:r>
              <a:rPr lang="en-US" dirty="0">
                <a:solidFill>
                  <a:srgbClr val="FFFF00"/>
                </a:solidFill>
                <a:latin typeface="Arial" panose="020B0604020202020204" pitchFamily="34" charset="0"/>
                <a:cs typeface="Arial" panose="020B0604020202020204" pitchFamily="34" charset="0"/>
              </a:rPr>
              <a:t>Structure </a:t>
            </a:r>
            <a:r>
              <a:rPr lang="en-US" dirty="0">
                <a:solidFill>
                  <a:schemeClr val="bg1"/>
                </a:solidFill>
                <a:latin typeface="Arial" panose="020B0604020202020204" pitchFamily="34" charset="0"/>
                <a:cs typeface="Arial" panose="020B0604020202020204" pitchFamily="34" charset="0"/>
              </a:rPr>
              <a:t>– EC Bldg. #7</a:t>
            </a:r>
          </a:p>
        </p:txBody>
      </p:sp>
      <p:sp>
        <p:nvSpPr>
          <p:cNvPr id="10" name="TextBox 9">
            <a:extLst>
              <a:ext uri="{FF2B5EF4-FFF2-40B4-BE49-F238E27FC236}">
                <a16:creationId xmlns:a16="http://schemas.microsoft.com/office/drawing/2014/main" id="{8719B077-A57A-4EA2-AAB9-913FC64B1234}"/>
              </a:ext>
            </a:extLst>
          </p:cNvPr>
          <p:cNvSpPr txBox="1"/>
          <p:nvPr/>
        </p:nvSpPr>
        <p:spPr>
          <a:xfrm>
            <a:off x="590550" y="1334535"/>
            <a:ext cx="2011738" cy="307777"/>
          </a:xfrm>
          <a:prstGeom prst="rect">
            <a:avLst/>
          </a:prstGeom>
          <a:solidFill>
            <a:schemeClr val="bg1"/>
          </a:solidFill>
        </p:spPr>
        <p:txBody>
          <a:bodyPr wrap="square" rtlCol="0">
            <a:spAutoFit/>
          </a:bodyPr>
          <a:lstStyle/>
          <a:p>
            <a:r>
              <a:rPr lang="en-US" sz="1400" dirty="0"/>
              <a:t>Building Diagram 5</a:t>
            </a:r>
          </a:p>
        </p:txBody>
      </p:sp>
      <p:sp>
        <p:nvSpPr>
          <p:cNvPr id="14" name="TextBox 13">
            <a:extLst>
              <a:ext uri="{FF2B5EF4-FFF2-40B4-BE49-F238E27FC236}">
                <a16:creationId xmlns:a16="http://schemas.microsoft.com/office/drawing/2014/main" id="{F02A1057-67F1-457D-9259-6C3FA5B2253F}"/>
              </a:ext>
            </a:extLst>
          </p:cNvPr>
          <p:cNvSpPr txBox="1"/>
          <p:nvPr/>
        </p:nvSpPr>
        <p:spPr>
          <a:xfrm>
            <a:off x="7088432" y="6128565"/>
            <a:ext cx="1747782" cy="369332"/>
          </a:xfrm>
          <a:prstGeom prst="rect">
            <a:avLst/>
          </a:prstGeom>
          <a:noFill/>
        </p:spPr>
        <p:txBody>
          <a:bodyPr wrap="square" rtlCol="0">
            <a:spAutoFit/>
          </a:bodyPr>
          <a:lstStyle/>
          <a:p>
            <a:r>
              <a:rPr lang="en-US" b="1" dirty="0">
                <a:solidFill>
                  <a:schemeClr val="bg1"/>
                </a:solidFill>
              </a:rPr>
              <a:t>Building Picture</a:t>
            </a:r>
          </a:p>
        </p:txBody>
      </p:sp>
      <p:pic>
        <p:nvPicPr>
          <p:cNvPr id="2" name="Picture 1">
            <a:extLst>
              <a:ext uri="{FF2B5EF4-FFF2-40B4-BE49-F238E27FC236}">
                <a16:creationId xmlns:a16="http://schemas.microsoft.com/office/drawing/2014/main" id="{9A4E9E33-C9B7-4C3F-8AD6-0C933ED16E01}"/>
              </a:ext>
            </a:extLst>
          </p:cNvPr>
          <p:cNvPicPr>
            <a:picLocks noChangeAspect="1"/>
          </p:cNvPicPr>
          <p:nvPr/>
        </p:nvPicPr>
        <p:blipFill>
          <a:blip r:embed="rId3"/>
          <a:stretch>
            <a:fillRect/>
          </a:stretch>
        </p:blipFill>
        <p:spPr>
          <a:xfrm>
            <a:off x="336579" y="1863029"/>
            <a:ext cx="5522772" cy="3369046"/>
          </a:xfrm>
          <a:prstGeom prst="rect">
            <a:avLst/>
          </a:prstGeom>
        </p:spPr>
      </p:pic>
      <p:pic>
        <p:nvPicPr>
          <p:cNvPr id="4" name="Picture 3">
            <a:extLst>
              <a:ext uri="{FF2B5EF4-FFF2-40B4-BE49-F238E27FC236}">
                <a16:creationId xmlns:a16="http://schemas.microsoft.com/office/drawing/2014/main" id="{4EACABEC-A2C5-4B5B-809F-66BA66FCC1F6}"/>
              </a:ext>
            </a:extLst>
          </p:cNvPr>
          <p:cNvPicPr>
            <a:picLocks noChangeAspect="1"/>
          </p:cNvPicPr>
          <p:nvPr/>
        </p:nvPicPr>
        <p:blipFill>
          <a:blip r:embed="rId4"/>
          <a:stretch>
            <a:fillRect/>
          </a:stretch>
        </p:blipFill>
        <p:spPr>
          <a:xfrm>
            <a:off x="6054389" y="2561120"/>
            <a:ext cx="2810696" cy="3174148"/>
          </a:xfrm>
          <a:prstGeom prst="rect">
            <a:avLst/>
          </a:prstGeom>
        </p:spPr>
      </p:pic>
      <p:sp>
        <p:nvSpPr>
          <p:cNvPr id="17" name="TextBox 16">
            <a:extLst>
              <a:ext uri="{FF2B5EF4-FFF2-40B4-BE49-F238E27FC236}">
                <a16:creationId xmlns:a16="http://schemas.microsoft.com/office/drawing/2014/main" id="{0FC30482-0D1C-4F53-BFBE-3587866142D4}"/>
              </a:ext>
            </a:extLst>
          </p:cNvPr>
          <p:cNvSpPr txBox="1"/>
          <p:nvPr/>
        </p:nvSpPr>
        <p:spPr>
          <a:xfrm>
            <a:off x="147097" y="1204048"/>
            <a:ext cx="8770761" cy="369332"/>
          </a:xfrm>
          <a:prstGeom prst="rect">
            <a:avLst/>
          </a:prstGeom>
          <a:solidFill>
            <a:schemeClr val="accent6">
              <a:lumMod val="20000"/>
              <a:lumOff val="80000"/>
            </a:schemeClr>
          </a:solidFill>
        </p:spPr>
        <p:txBody>
          <a:bodyPr wrap="square" rtlCol="0">
            <a:spAutoFit/>
          </a:bodyPr>
          <a:lstStyle/>
          <a:p>
            <a:pPr algn="ctr"/>
            <a:r>
              <a:rPr lang="en-US" b="1" dirty="0">
                <a:solidFill>
                  <a:schemeClr val="tx1">
                    <a:lumMod val="75000"/>
                    <a:lumOff val="25000"/>
                  </a:schemeClr>
                </a:solidFill>
              </a:rPr>
              <a:t>Building Diagram 7:  </a:t>
            </a:r>
            <a:r>
              <a:rPr lang="en-US" dirty="0">
                <a:solidFill>
                  <a:schemeClr val="tx1">
                    <a:lumMod val="75000"/>
                    <a:lumOff val="25000"/>
                  </a:schemeClr>
                </a:solidFill>
              </a:rPr>
              <a:t>Elevated Building on Solid Foundation Walls (Full-Story)</a:t>
            </a:r>
          </a:p>
        </p:txBody>
      </p:sp>
      <p:pic>
        <p:nvPicPr>
          <p:cNvPr id="11" name="Picture 10">
            <a:extLst>
              <a:ext uri="{FF2B5EF4-FFF2-40B4-BE49-F238E27FC236}">
                <a16:creationId xmlns:a16="http://schemas.microsoft.com/office/drawing/2014/main" id="{21E7ED0A-8D64-4170-9615-0BEAC07C539B}"/>
              </a:ext>
            </a:extLst>
          </p:cNvPr>
          <p:cNvPicPr>
            <a:picLocks noChangeAspect="1"/>
          </p:cNvPicPr>
          <p:nvPr/>
        </p:nvPicPr>
        <p:blipFill>
          <a:blip r:embed="rId5"/>
          <a:stretch>
            <a:fillRect/>
          </a:stretch>
        </p:blipFill>
        <p:spPr>
          <a:xfrm>
            <a:off x="307786" y="5316560"/>
            <a:ext cx="2031283" cy="1410426"/>
          </a:xfrm>
          <a:prstGeom prst="rect">
            <a:avLst/>
          </a:prstGeom>
        </p:spPr>
      </p:pic>
      <p:pic>
        <p:nvPicPr>
          <p:cNvPr id="18" name="Picture 17">
            <a:extLst>
              <a:ext uri="{FF2B5EF4-FFF2-40B4-BE49-F238E27FC236}">
                <a16:creationId xmlns:a16="http://schemas.microsoft.com/office/drawing/2014/main" id="{48A45EAB-CC5B-438E-83FE-DFC50182FD5F}"/>
              </a:ext>
            </a:extLst>
          </p:cNvPr>
          <p:cNvPicPr>
            <a:picLocks noChangeAspect="1"/>
          </p:cNvPicPr>
          <p:nvPr/>
        </p:nvPicPr>
        <p:blipFill>
          <a:blip r:embed="rId6"/>
          <a:stretch>
            <a:fillRect/>
          </a:stretch>
        </p:blipFill>
        <p:spPr>
          <a:xfrm>
            <a:off x="2813359" y="5316560"/>
            <a:ext cx="3045992" cy="1411480"/>
          </a:xfrm>
          <a:prstGeom prst="rect">
            <a:avLst/>
          </a:prstGeom>
        </p:spPr>
      </p:pic>
      <p:sp>
        <p:nvSpPr>
          <p:cNvPr id="19" name="Arrow: Down 18">
            <a:extLst>
              <a:ext uri="{FF2B5EF4-FFF2-40B4-BE49-F238E27FC236}">
                <a16:creationId xmlns:a16="http://schemas.microsoft.com/office/drawing/2014/main" id="{8DE9EC94-5221-4498-BD4A-6BC95D450B08}"/>
              </a:ext>
            </a:extLst>
          </p:cNvPr>
          <p:cNvSpPr/>
          <p:nvPr/>
        </p:nvSpPr>
        <p:spPr>
          <a:xfrm rot="17399569">
            <a:off x="1220783" y="6226888"/>
            <a:ext cx="301214" cy="36933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7AE79378-10DF-4271-B4D8-B3586BC6E06D}"/>
              </a:ext>
            </a:extLst>
          </p:cNvPr>
          <p:cNvSpPr txBox="1"/>
          <p:nvPr/>
        </p:nvSpPr>
        <p:spPr>
          <a:xfrm>
            <a:off x="1248215" y="5436998"/>
            <a:ext cx="978417" cy="584775"/>
          </a:xfrm>
          <a:prstGeom prst="rect">
            <a:avLst/>
          </a:prstGeom>
          <a:solidFill>
            <a:schemeClr val="bg1">
              <a:lumMod val="85000"/>
            </a:schemeClr>
          </a:solidFill>
        </p:spPr>
        <p:txBody>
          <a:bodyPr wrap="square" rtlCol="0">
            <a:spAutoFit/>
          </a:bodyPr>
          <a:lstStyle/>
          <a:p>
            <a:pPr algn="ctr"/>
            <a:r>
              <a:rPr lang="en-US" sz="1600" dirty="0">
                <a:solidFill>
                  <a:srgbClr val="FF0000"/>
                </a:solidFill>
              </a:rPr>
              <a:t>Walkout Opening</a:t>
            </a:r>
          </a:p>
        </p:txBody>
      </p:sp>
      <p:sp>
        <p:nvSpPr>
          <p:cNvPr id="21" name="TextBox 20">
            <a:extLst>
              <a:ext uri="{FF2B5EF4-FFF2-40B4-BE49-F238E27FC236}">
                <a16:creationId xmlns:a16="http://schemas.microsoft.com/office/drawing/2014/main" id="{0FDA19BE-57BF-44D3-9262-D0214E3F64A0}"/>
              </a:ext>
            </a:extLst>
          </p:cNvPr>
          <p:cNvSpPr txBox="1"/>
          <p:nvPr/>
        </p:nvSpPr>
        <p:spPr>
          <a:xfrm>
            <a:off x="3177642" y="6180795"/>
            <a:ext cx="2131777" cy="338554"/>
          </a:xfrm>
          <a:prstGeom prst="rect">
            <a:avLst/>
          </a:prstGeom>
          <a:solidFill>
            <a:schemeClr val="bg1">
              <a:lumMod val="85000"/>
            </a:schemeClr>
          </a:solidFill>
        </p:spPr>
        <p:txBody>
          <a:bodyPr wrap="square" rtlCol="0">
            <a:spAutoFit/>
          </a:bodyPr>
          <a:lstStyle/>
          <a:p>
            <a:pPr algn="ctr"/>
            <a:r>
              <a:rPr lang="en-US" sz="1600" dirty="0">
                <a:solidFill>
                  <a:srgbClr val="FF0000"/>
                </a:solidFill>
              </a:rPr>
              <a:t>Full-Story Enclosure</a:t>
            </a:r>
          </a:p>
        </p:txBody>
      </p:sp>
    </p:spTree>
    <p:extLst>
      <p:ext uri="{BB962C8B-B14F-4D97-AF65-F5344CB8AC3E}">
        <p14:creationId xmlns:p14="http://schemas.microsoft.com/office/powerpoint/2010/main" val="18030227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rgbClr val="7030A0"/>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rgbClr val="FFFF00"/>
                </a:solidFill>
                <a:latin typeface="Arial" panose="020B0604020202020204" pitchFamily="34" charset="0"/>
                <a:cs typeface="Arial" panose="020B0604020202020204" pitchFamily="34" charset="0"/>
              </a:rPr>
              <a:t>CRS:  Fayette &amp; Greenbrier Counties</a:t>
            </a:r>
            <a:endParaRPr lang="en-US" dirty="0">
              <a:solidFill>
                <a:srgbClr val="FFFF00"/>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682621" y="1019175"/>
            <a:ext cx="7489395" cy="5474608"/>
          </a:xfrm>
          <a:prstGeom prst="rect">
            <a:avLst/>
          </a:prstGeom>
        </p:spPr>
      </p:pic>
    </p:spTree>
    <p:extLst>
      <p:ext uri="{BB962C8B-B14F-4D97-AF65-F5344CB8AC3E}">
        <p14:creationId xmlns:p14="http://schemas.microsoft.com/office/powerpoint/2010/main" val="285308141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solidFill>
                  <a:srgbClr val="FFFF00"/>
                </a:solidFill>
                <a:latin typeface="Arial" panose="020B0604020202020204" pitchFamily="34" charset="0"/>
                <a:cs typeface="Arial" panose="020B0604020202020204" pitchFamily="34" charset="0"/>
              </a:rPr>
              <a:t>Mitigated </a:t>
            </a:r>
            <a:r>
              <a:rPr lang="en-US" dirty="0">
                <a:solidFill>
                  <a:srgbClr val="FFFF00"/>
                </a:solidFill>
                <a:latin typeface="Arial" panose="020B0604020202020204" pitchFamily="34" charset="0"/>
                <a:cs typeface="Arial" panose="020B0604020202020204" pitchFamily="34" charset="0"/>
              </a:rPr>
              <a:t>Structure </a:t>
            </a:r>
            <a:r>
              <a:rPr lang="en-US" dirty="0">
                <a:solidFill>
                  <a:schemeClr val="bg1"/>
                </a:solidFill>
                <a:latin typeface="Arial" panose="020B0604020202020204" pitchFamily="34" charset="0"/>
                <a:cs typeface="Arial" panose="020B0604020202020204" pitchFamily="34" charset="0"/>
              </a:rPr>
              <a:t>– EC Bldg. #8</a:t>
            </a:r>
          </a:p>
        </p:txBody>
      </p:sp>
      <p:sp>
        <p:nvSpPr>
          <p:cNvPr id="15" name="TextBox 14">
            <a:extLst>
              <a:ext uri="{FF2B5EF4-FFF2-40B4-BE49-F238E27FC236}">
                <a16:creationId xmlns:a16="http://schemas.microsoft.com/office/drawing/2014/main" id="{3B826C80-1957-41A1-BA6A-53E226F56D73}"/>
              </a:ext>
            </a:extLst>
          </p:cNvPr>
          <p:cNvSpPr txBox="1"/>
          <p:nvPr/>
        </p:nvSpPr>
        <p:spPr>
          <a:xfrm>
            <a:off x="186619" y="1429959"/>
            <a:ext cx="8770761" cy="369332"/>
          </a:xfrm>
          <a:prstGeom prst="rect">
            <a:avLst/>
          </a:prstGeom>
          <a:solidFill>
            <a:schemeClr val="accent6">
              <a:lumMod val="20000"/>
              <a:lumOff val="80000"/>
            </a:schemeClr>
          </a:solidFill>
        </p:spPr>
        <p:txBody>
          <a:bodyPr wrap="square" rtlCol="0">
            <a:spAutoFit/>
          </a:bodyPr>
          <a:lstStyle/>
          <a:p>
            <a:pPr algn="ctr"/>
            <a:r>
              <a:rPr lang="en-US" b="1" dirty="0">
                <a:solidFill>
                  <a:schemeClr val="tx1">
                    <a:lumMod val="75000"/>
                    <a:lumOff val="25000"/>
                  </a:schemeClr>
                </a:solidFill>
              </a:rPr>
              <a:t>Building Diagram 8:  </a:t>
            </a:r>
            <a:r>
              <a:rPr lang="en-US" dirty="0">
                <a:solidFill>
                  <a:schemeClr val="tx1">
                    <a:lumMod val="75000"/>
                    <a:lumOff val="25000"/>
                  </a:schemeClr>
                </a:solidFill>
              </a:rPr>
              <a:t>Elevated Building with Crawlspace (Enclosure)</a:t>
            </a:r>
          </a:p>
        </p:txBody>
      </p:sp>
      <p:pic>
        <p:nvPicPr>
          <p:cNvPr id="2" name="Picture 1">
            <a:extLst>
              <a:ext uri="{FF2B5EF4-FFF2-40B4-BE49-F238E27FC236}">
                <a16:creationId xmlns:a16="http://schemas.microsoft.com/office/drawing/2014/main" id="{BFC34D3E-04B0-4AD6-8537-919EBE04589A}"/>
              </a:ext>
            </a:extLst>
          </p:cNvPr>
          <p:cNvPicPr>
            <a:picLocks noChangeAspect="1"/>
          </p:cNvPicPr>
          <p:nvPr/>
        </p:nvPicPr>
        <p:blipFill>
          <a:blip r:embed="rId3"/>
          <a:stretch>
            <a:fillRect/>
          </a:stretch>
        </p:blipFill>
        <p:spPr>
          <a:xfrm>
            <a:off x="147096" y="2524014"/>
            <a:ext cx="5425365" cy="3327121"/>
          </a:xfrm>
          <a:prstGeom prst="rect">
            <a:avLst/>
          </a:prstGeom>
        </p:spPr>
      </p:pic>
      <p:pic>
        <p:nvPicPr>
          <p:cNvPr id="3" name="Picture 2">
            <a:extLst>
              <a:ext uri="{FF2B5EF4-FFF2-40B4-BE49-F238E27FC236}">
                <a16:creationId xmlns:a16="http://schemas.microsoft.com/office/drawing/2014/main" id="{5F6D32A5-1B14-471E-AA73-C2B39B3D1335}"/>
              </a:ext>
            </a:extLst>
          </p:cNvPr>
          <p:cNvPicPr>
            <a:picLocks noChangeAspect="1"/>
          </p:cNvPicPr>
          <p:nvPr/>
        </p:nvPicPr>
        <p:blipFill>
          <a:blip r:embed="rId4"/>
          <a:stretch>
            <a:fillRect/>
          </a:stretch>
        </p:blipFill>
        <p:spPr>
          <a:xfrm>
            <a:off x="5671255" y="2320674"/>
            <a:ext cx="3286125" cy="3733800"/>
          </a:xfrm>
          <a:prstGeom prst="rect">
            <a:avLst/>
          </a:prstGeom>
        </p:spPr>
      </p:pic>
      <p:sp>
        <p:nvSpPr>
          <p:cNvPr id="8" name="TextBox 7">
            <a:extLst>
              <a:ext uri="{FF2B5EF4-FFF2-40B4-BE49-F238E27FC236}">
                <a16:creationId xmlns:a16="http://schemas.microsoft.com/office/drawing/2014/main" id="{9F0E9C2A-6B8C-485B-8F94-0CC9FFA05202}"/>
              </a:ext>
            </a:extLst>
          </p:cNvPr>
          <p:cNvSpPr txBox="1"/>
          <p:nvPr/>
        </p:nvSpPr>
        <p:spPr>
          <a:xfrm>
            <a:off x="306622" y="5089487"/>
            <a:ext cx="2131777" cy="338554"/>
          </a:xfrm>
          <a:prstGeom prst="rect">
            <a:avLst/>
          </a:prstGeom>
          <a:solidFill>
            <a:schemeClr val="bg1">
              <a:lumMod val="85000"/>
            </a:schemeClr>
          </a:solidFill>
        </p:spPr>
        <p:txBody>
          <a:bodyPr wrap="square" rtlCol="0">
            <a:spAutoFit/>
          </a:bodyPr>
          <a:lstStyle/>
          <a:p>
            <a:pPr algn="ctr"/>
            <a:r>
              <a:rPr lang="en-US" sz="1600" dirty="0">
                <a:solidFill>
                  <a:srgbClr val="FF0000"/>
                </a:solidFill>
              </a:rPr>
              <a:t>Crawlspace Enclosure</a:t>
            </a:r>
          </a:p>
        </p:txBody>
      </p:sp>
      <p:sp>
        <p:nvSpPr>
          <p:cNvPr id="9" name="Arrow: Down 8">
            <a:extLst>
              <a:ext uri="{FF2B5EF4-FFF2-40B4-BE49-F238E27FC236}">
                <a16:creationId xmlns:a16="http://schemas.microsoft.com/office/drawing/2014/main" id="{2B7677E2-8C6F-4BA0-BE6A-136067625059}"/>
              </a:ext>
            </a:extLst>
          </p:cNvPr>
          <p:cNvSpPr/>
          <p:nvPr/>
        </p:nvSpPr>
        <p:spPr>
          <a:xfrm rot="14723398">
            <a:off x="503028" y="4690991"/>
            <a:ext cx="301214" cy="36933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353684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E3F36D-2C9D-42D2-8894-81484B985965}"/>
              </a:ext>
            </a:extLst>
          </p:cNvPr>
          <p:cNvPicPr>
            <a:picLocks noChangeAspect="1"/>
          </p:cNvPicPr>
          <p:nvPr/>
        </p:nvPicPr>
        <p:blipFill>
          <a:blip r:embed="rId3"/>
          <a:stretch>
            <a:fillRect/>
          </a:stretch>
        </p:blipFill>
        <p:spPr>
          <a:xfrm>
            <a:off x="162185" y="1178214"/>
            <a:ext cx="8819630" cy="5435945"/>
          </a:xfrm>
          <a:prstGeom prst="rect">
            <a:avLst/>
          </a:prstGeom>
          <a:ln>
            <a:solidFill>
              <a:schemeClr val="tx1"/>
            </a:solidFill>
          </a:ln>
        </p:spPr>
      </p:pic>
      <p:sp>
        <p:nvSpPr>
          <p:cNvPr id="4" name="TextBox 3">
            <a:extLst>
              <a:ext uri="{FF2B5EF4-FFF2-40B4-BE49-F238E27FC236}">
                <a16:creationId xmlns:a16="http://schemas.microsoft.com/office/drawing/2014/main" id="{ED052DAA-2062-4623-9F5F-5327EAC16701}"/>
              </a:ext>
            </a:extLst>
          </p:cNvPr>
          <p:cNvSpPr txBox="1"/>
          <p:nvPr/>
        </p:nvSpPr>
        <p:spPr>
          <a:xfrm>
            <a:off x="2357835" y="5801804"/>
            <a:ext cx="3896662" cy="338554"/>
          </a:xfrm>
          <a:prstGeom prst="rect">
            <a:avLst/>
          </a:prstGeom>
          <a:solidFill>
            <a:schemeClr val="accent1">
              <a:lumMod val="40000"/>
              <a:lumOff val="60000"/>
            </a:schemeClr>
          </a:solidFill>
        </p:spPr>
        <p:txBody>
          <a:bodyPr wrap="square" rtlCol="0">
            <a:spAutoFit/>
          </a:bodyPr>
          <a:lstStyle/>
          <a:p>
            <a:r>
              <a:rPr lang="en-US" sz="1600" i="1" dirty="0"/>
              <a:t>Complete </a:t>
            </a:r>
            <a:r>
              <a:rPr lang="en-US" sz="1600" i="1" dirty="0">
                <a:hlinkClick r:id="rId4"/>
              </a:rPr>
              <a:t>Online Survey Form </a:t>
            </a:r>
            <a:r>
              <a:rPr lang="en-US" sz="1600" i="1" dirty="0"/>
              <a:t>when Finished</a:t>
            </a:r>
          </a:p>
        </p:txBody>
      </p:sp>
      <p:sp>
        <p:nvSpPr>
          <p:cNvPr id="8" name="Title 1">
            <a:extLst>
              <a:ext uri="{FF2B5EF4-FFF2-40B4-BE49-F238E27FC236}">
                <a16:creationId xmlns:a16="http://schemas.microsoft.com/office/drawing/2014/main" id="{557BE7C9-453E-4E26-AE07-FFD887E0B780}"/>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Quick Verification Guide and Survey</a:t>
            </a:r>
          </a:p>
        </p:txBody>
      </p:sp>
    </p:spTree>
    <p:extLst>
      <p:ext uri="{BB962C8B-B14F-4D97-AF65-F5344CB8AC3E}">
        <p14:creationId xmlns:p14="http://schemas.microsoft.com/office/powerpoint/2010/main" val="21176442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42925" y="932285"/>
            <a:ext cx="7505700" cy="5800521"/>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solidFill>
                  <a:schemeClr val="bg1"/>
                </a:solidFill>
                <a:latin typeface="Arial" panose="020B0604020202020204" pitchFamily="34" charset="0"/>
                <a:cs typeface="Arial" panose="020B0604020202020204" pitchFamily="34" charset="0"/>
              </a:rPr>
              <a:t>Buildings in 1% Floodplain</a:t>
            </a:r>
            <a:endParaRPr lang="en-US" b="1" dirty="0">
              <a:solidFill>
                <a:schemeClr val="bg1"/>
              </a:solidFill>
              <a:latin typeface="Arial" panose="020B0604020202020204" pitchFamily="34" charset="0"/>
              <a:cs typeface="Arial" panose="020B0604020202020204" pitchFamily="34" charset="0"/>
            </a:endParaRPr>
          </a:p>
        </p:txBody>
      </p:sp>
      <p:sp>
        <p:nvSpPr>
          <p:cNvPr id="7" name="TextBox 6"/>
          <p:cNvSpPr txBox="1"/>
          <p:nvPr/>
        </p:nvSpPr>
        <p:spPr>
          <a:xfrm>
            <a:off x="954525" y="1235432"/>
            <a:ext cx="2303025" cy="400110"/>
          </a:xfrm>
          <a:prstGeom prst="rect">
            <a:avLst/>
          </a:prstGeom>
          <a:solidFill>
            <a:schemeClr val="accent1">
              <a:lumMod val="50000"/>
            </a:schemeClr>
          </a:solidFill>
        </p:spPr>
        <p:txBody>
          <a:bodyPr wrap="square" rtlCol="0" anchor="ctr">
            <a:spAutoFit/>
          </a:bodyPr>
          <a:lstStyle/>
          <a:p>
            <a:pPr algn="ctr"/>
            <a:r>
              <a:rPr lang="en-US" sz="2000" b="1" dirty="0" smtClean="0">
                <a:solidFill>
                  <a:schemeClr val="bg1"/>
                </a:solidFill>
              </a:rPr>
              <a:t>County</a:t>
            </a:r>
            <a:r>
              <a:rPr lang="en-US" sz="2000" dirty="0" smtClean="0">
                <a:solidFill>
                  <a:schemeClr val="bg1"/>
                </a:solidFill>
              </a:rPr>
              <a:t>-Wide</a:t>
            </a:r>
            <a:endParaRPr lang="en-US" sz="2000" dirty="0">
              <a:solidFill>
                <a:schemeClr val="bg1"/>
              </a:solidFill>
            </a:endParaRPr>
          </a:p>
        </p:txBody>
      </p:sp>
      <p:sp>
        <p:nvSpPr>
          <p:cNvPr id="4" name="TextBox 3"/>
          <p:cNvSpPr txBox="1"/>
          <p:nvPr/>
        </p:nvSpPr>
        <p:spPr>
          <a:xfrm>
            <a:off x="3676650" y="5381625"/>
            <a:ext cx="819150" cy="307777"/>
          </a:xfrm>
          <a:prstGeom prst="rect">
            <a:avLst/>
          </a:prstGeom>
          <a:noFill/>
        </p:spPr>
        <p:txBody>
          <a:bodyPr wrap="square" rtlCol="0">
            <a:spAutoFit/>
          </a:bodyPr>
          <a:lstStyle/>
          <a:p>
            <a:r>
              <a:rPr lang="en-US" sz="1400" dirty="0" smtClean="0"/>
              <a:t>2,225</a:t>
            </a:r>
            <a:endParaRPr lang="en-US" sz="1400" dirty="0"/>
          </a:p>
        </p:txBody>
      </p:sp>
      <p:sp>
        <p:nvSpPr>
          <p:cNvPr id="8" name="TextBox 7"/>
          <p:cNvSpPr txBox="1"/>
          <p:nvPr/>
        </p:nvSpPr>
        <p:spPr>
          <a:xfrm>
            <a:off x="3257550" y="4813306"/>
            <a:ext cx="819150" cy="307777"/>
          </a:xfrm>
          <a:prstGeom prst="rect">
            <a:avLst/>
          </a:prstGeom>
          <a:noFill/>
        </p:spPr>
        <p:txBody>
          <a:bodyPr wrap="square" rtlCol="0">
            <a:spAutoFit/>
          </a:bodyPr>
          <a:lstStyle/>
          <a:p>
            <a:r>
              <a:rPr lang="en-US" sz="1400" dirty="0" smtClean="0"/>
              <a:t>1,056</a:t>
            </a:r>
            <a:endParaRPr lang="en-US" sz="1400" dirty="0"/>
          </a:p>
        </p:txBody>
      </p:sp>
      <p:sp>
        <p:nvSpPr>
          <p:cNvPr id="9" name="TextBox 8"/>
          <p:cNvSpPr txBox="1"/>
          <p:nvPr/>
        </p:nvSpPr>
        <p:spPr>
          <a:xfrm>
            <a:off x="3676650" y="4487644"/>
            <a:ext cx="819150" cy="307777"/>
          </a:xfrm>
          <a:prstGeom prst="rect">
            <a:avLst/>
          </a:prstGeom>
          <a:noFill/>
        </p:spPr>
        <p:txBody>
          <a:bodyPr wrap="square" rtlCol="0">
            <a:spAutoFit/>
          </a:bodyPr>
          <a:lstStyle/>
          <a:p>
            <a:r>
              <a:rPr lang="en-US" sz="1400" dirty="0" smtClean="0"/>
              <a:t>1,074</a:t>
            </a:r>
            <a:endParaRPr lang="en-US" sz="1400" dirty="0"/>
          </a:p>
        </p:txBody>
      </p:sp>
      <p:sp>
        <p:nvSpPr>
          <p:cNvPr id="10" name="TextBox 9"/>
          <p:cNvSpPr txBox="1"/>
          <p:nvPr/>
        </p:nvSpPr>
        <p:spPr>
          <a:xfrm>
            <a:off x="2943225" y="5227736"/>
            <a:ext cx="819150" cy="307777"/>
          </a:xfrm>
          <a:prstGeom prst="rect">
            <a:avLst/>
          </a:prstGeom>
          <a:noFill/>
        </p:spPr>
        <p:txBody>
          <a:bodyPr wrap="square" rtlCol="0">
            <a:spAutoFit/>
          </a:bodyPr>
          <a:lstStyle/>
          <a:p>
            <a:r>
              <a:rPr lang="en-US" sz="1400" dirty="0" smtClean="0"/>
              <a:t>1,819</a:t>
            </a:r>
            <a:endParaRPr lang="en-US" sz="1400" dirty="0"/>
          </a:p>
        </p:txBody>
      </p:sp>
      <p:sp>
        <p:nvSpPr>
          <p:cNvPr id="11" name="TextBox 10"/>
          <p:cNvSpPr txBox="1"/>
          <p:nvPr/>
        </p:nvSpPr>
        <p:spPr>
          <a:xfrm>
            <a:off x="4152900" y="4843760"/>
            <a:ext cx="819150" cy="307777"/>
          </a:xfrm>
          <a:prstGeom prst="rect">
            <a:avLst/>
          </a:prstGeom>
          <a:noFill/>
        </p:spPr>
        <p:txBody>
          <a:bodyPr wrap="square" rtlCol="0">
            <a:spAutoFit/>
          </a:bodyPr>
          <a:lstStyle/>
          <a:p>
            <a:r>
              <a:rPr lang="en-US" sz="1400" dirty="0" smtClean="0"/>
              <a:t>948</a:t>
            </a:r>
            <a:endParaRPr lang="en-US" sz="1400" dirty="0"/>
          </a:p>
        </p:txBody>
      </p:sp>
    </p:spTree>
    <p:extLst>
      <p:ext uri="{BB962C8B-B14F-4D97-AF65-F5344CB8AC3E}">
        <p14:creationId xmlns:p14="http://schemas.microsoft.com/office/powerpoint/2010/main" val="33543449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solidFill>
                  <a:schemeClr val="bg1"/>
                </a:solidFill>
                <a:latin typeface="Arial" panose="020B0604020202020204" pitchFamily="34" charset="0"/>
                <a:cs typeface="Arial" panose="020B0604020202020204" pitchFamily="34" charset="0"/>
              </a:rPr>
              <a:t>Buildings in 1% Floodplain</a:t>
            </a:r>
            <a:endParaRPr lang="en-US" b="1"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831638" y="1015951"/>
            <a:ext cx="7480723" cy="5773955"/>
          </a:xfrm>
          <a:prstGeom prst="rect">
            <a:avLst/>
          </a:prstGeom>
        </p:spPr>
      </p:pic>
      <p:sp>
        <p:nvSpPr>
          <p:cNvPr id="7" name="TextBox 6"/>
          <p:cNvSpPr txBox="1"/>
          <p:nvPr/>
        </p:nvSpPr>
        <p:spPr>
          <a:xfrm>
            <a:off x="954525" y="1235432"/>
            <a:ext cx="2303025" cy="400110"/>
          </a:xfrm>
          <a:prstGeom prst="rect">
            <a:avLst/>
          </a:prstGeom>
          <a:solidFill>
            <a:schemeClr val="accent1">
              <a:lumMod val="50000"/>
            </a:schemeClr>
          </a:solidFill>
        </p:spPr>
        <p:txBody>
          <a:bodyPr wrap="square" rtlCol="0" anchor="ctr">
            <a:spAutoFit/>
          </a:bodyPr>
          <a:lstStyle/>
          <a:p>
            <a:pPr algn="ctr"/>
            <a:r>
              <a:rPr lang="en-US" sz="2000" b="1" dirty="0" smtClean="0">
                <a:solidFill>
                  <a:schemeClr val="bg1"/>
                </a:solidFill>
              </a:rPr>
              <a:t>Community</a:t>
            </a:r>
            <a:r>
              <a:rPr lang="en-US" sz="2000" dirty="0" smtClean="0">
                <a:solidFill>
                  <a:schemeClr val="bg1"/>
                </a:solidFill>
              </a:rPr>
              <a:t>-Wide</a:t>
            </a:r>
            <a:endParaRPr lang="en-US" sz="2000" dirty="0">
              <a:solidFill>
                <a:schemeClr val="bg1"/>
              </a:solidFill>
            </a:endParaRPr>
          </a:p>
        </p:txBody>
      </p:sp>
    </p:spTree>
    <p:extLst>
      <p:ext uri="{BB962C8B-B14F-4D97-AF65-F5344CB8AC3E}">
        <p14:creationId xmlns:p14="http://schemas.microsoft.com/office/powerpoint/2010/main" val="155179769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38918</TotalTime>
  <Words>6313</Words>
  <Application>Microsoft Office PowerPoint</Application>
  <PresentationFormat>On-screen Show (4:3)</PresentationFormat>
  <Paragraphs>2318</Paragraphs>
  <Slides>71</Slides>
  <Notes>71</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71</vt:i4>
      </vt:variant>
    </vt:vector>
  </HeadingPairs>
  <TitlesOfParts>
    <vt:vector size="80" baseType="lpstr">
      <vt:lpstr>Arial</vt:lpstr>
      <vt:lpstr>Calibri</vt:lpstr>
      <vt:lpstr>Calibri Light</vt:lpstr>
      <vt:lpstr>Courier New</vt:lpstr>
      <vt:lpstr>DengXian</vt:lpstr>
      <vt:lpstr>Times New Roman</vt:lpstr>
      <vt:lpstr>Verdana</vt:lpstr>
      <vt:lpstr>Office Theme</vt:lpstr>
      <vt:lpstr>Microsoft Excel 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Kurt Donaldson</dc:creator>
  <cp:lastModifiedBy>Kurt Donaldson</cp:lastModifiedBy>
  <cp:revision>102</cp:revision>
  <dcterms:created xsi:type="dcterms:W3CDTF">2021-08-23T15:30:08Z</dcterms:created>
  <dcterms:modified xsi:type="dcterms:W3CDTF">2021-11-04T18:43:01Z</dcterms:modified>
</cp:coreProperties>
</file>