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0"/>
  </p:notesMasterIdLst>
  <p:sldIdLst>
    <p:sldId id="284" r:id="rId2"/>
    <p:sldId id="297" r:id="rId3"/>
    <p:sldId id="274" r:id="rId4"/>
    <p:sldId id="275" r:id="rId5"/>
    <p:sldId id="264" r:id="rId6"/>
    <p:sldId id="285" r:id="rId7"/>
    <p:sldId id="271" r:id="rId8"/>
    <p:sldId id="298" r:id="rId9"/>
    <p:sldId id="257" r:id="rId10"/>
    <p:sldId id="263" r:id="rId11"/>
    <p:sldId id="259" r:id="rId12"/>
    <p:sldId id="258" r:id="rId13"/>
    <p:sldId id="301" r:id="rId14"/>
    <p:sldId id="300" r:id="rId15"/>
    <p:sldId id="299" r:id="rId16"/>
    <p:sldId id="307" r:id="rId17"/>
    <p:sldId id="303" r:id="rId18"/>
    <p:sldId id="304" r:id="rId19"/>
    <p:sldId id="305" r:id="rId20"/>
    <p:sldId id="306" r:id="rId21"/>
    <p:sldId id="295" r:id="rId22"/>
    <p:sldId id="267" r:id="rId23"/>
    <p:sldId id="273" r:id="rId24"/>
    <p:sldId id="272" r:id="rId25"/>
    <p:sldId id="268" r:id="rId26"/>
    <p:sldId id="269" r:id="rId27"/>
    <p:sldId id="270" r:id="rId28"/>
    <p:sldId id="276" r:id="rId29"/>
    <p:sldId id="277" r:id="rId30"/>
    <p:sldId id="287" r:id="rId31"/>
    <p:sldId id="296" r:id="rId32"/>
    <p:sldId id="288" r:id="rId33"/>
    <p:sldId id="289" r:id="rId34"/>
    <p:sldId id="290" r:id="rId35"/>
    <p:sldId id="291" r:id="rId36"/>
    <p:sldId id="292" r:id="rId37"/>
    <p:sldId id="293" r:id="rId38"/>
    <p:sldId id="294"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64" autoAdjust="0"/>
    <p:restoredTop sz="94660"/>
  </p:normalViewPr>
  <p:slideViewPr>
    <p:cSldViewPr snapToGrid="0">
      <p:cViewPr varScale="1">
        <p:scale>
          <a:sx n="85" d="100"/>
          <a:sy n="85" d="100"/>
        </p:scale>
        <p:origin x="76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B58277-8188-426D-B83D-1E1575724F7D}" type="datetimeFigureOut">
              <a:rPr lang="en-US" smtClean="0"/>
              <a:t>8/30/2021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BBA6CB-CF8D-4091-83AB-5728D2AC15D6}" type="slidenum">
              <a:rPr lang="en-US" smtClean="0"/>
              <a:t>‹#›</a:t>
            </a:fld>
            <a:endParaRPr lang="en-US"/>
          </a:p>
        </p:txBody>
      </p:sp>
    </p:spTree>
    <p:extLst>
      <p:ext uri="{BB962C8B-B14F-4D97-AF65-F5344CB8AC3E}">
        <p14:creationId xmlns:p14="http://schemas.microsoft.com/office/powerpoint/2010/main" val="2156191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1</a:t>
            </a:fld>
            <a:endParaRPr lang="en-US"/>
          </a:p>
        </p:txBody>
      </p:sp>
    </p:spTree>
    <p:extLst>
      <p:ext uri="{BB962C8B-B14F-4D97-AF65-F5344CB8AC3E}">
        <p14:creationId xmlns:p14="http://schemas.microsoft.com/office/powerpoint/2010/main" val="5791715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10</a:t>
            </a:fld>
            <a:endParaRPr lang="en-US"/>
          </a:p>
        </p:txBody>
      </p:sp>
    </p:spTree>
    <p:extLst>
      <p:ext uri="{BB962C8B-B14F-4D97-AF65-F5344CB8AC3E}">
        <p14:creationId xmlns:p14="http://schemas.microsoft.com/office/powerpoint/2010/main" val="26000008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11</a:t>
            </a:fld>
            <a:endParaRPr lang="en-US"/>
          </a:p>
        </p:txBody>
      </p:sp>
    </p:spTree>
    <p:extLst>
      <p:ext uri="{BB962C8B-B14F-4D97-AF65-F5344CB8AC3E}">
        <p14:creationId xmlns:p14="http://schemas.microsoft.com/office/powerpoint/2010/main" val="23716682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12</a:t>
            </a:fld>
            <a:endParaRPr lang="en-US"/>
          </a:p>
        </p:txBody>
      </p:sp>
    </p:spTree>
    <p:extLst>
      <p:ext uri="{BB962C8B-B14F-4D97-AF65-F5344CB8AC3E}">
        <p14:creationId xmlns:p14="http://schemas.microsoft.com/office/powerpoint/2010/main" val="16055643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13</a:t>
            </a:fld>
            <a:endParaRPr lang="en-US"/>
          </a:p>
        </p:txBody>
      </p:sp>
    </p:spTree>
    <p:extLst>
      <p:ext uri="{BB962C8B-B14F-4D97-AF65-F5344CB8AC3E}">
        <p14:creationId xmlns:p14="http://schemas.microsoft.com/office/powerpoint/2010/main" val="36599594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14</a:t>
            </a:fld>
            <a:endParaRPr lang="en-US"/>
          </a:p>
        </p:txBody>
      </p:sp>
    </p:spTree>
    <p:extLst>
      <p:ext uri="{BB962C8B-B14F-4D97-AF65-F5344CB8AC3E}">
        <p14:creationId xmlns:p14="http://schemas.microsoft.com/office/powerpoint/2010/main" val="60471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15</a:t>
            </a:fld>
            <a:endParaRPr lang="en-US"/>
          </a:p>
        </p:txBody>
      </p:sp>
    </p:spTree>
    <p:extLst>
      <p:ext uri="{BB962C8B-B14F-4D97-AF65-F5344CB8AC3E}">
        <p14:creationId xmlns:p14="http://schemas.microsoft.com/office/powerpoint/2010/main" val="36501769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16</a:t>
            </a:fld>
            <a:endParaRPr lang="en-US"/>
          </a:p>
        </p:txBody>
      </p:sp>
    </p:spTree>
    <p:extLst>
      <p:ext uri="{BB962C8B-B14F-4D97-AF65-F5344CB8AC3E}">
        <p14:creationId xmlns:p14="http://schemas.microsoft.com/office/powerpoint/2010/main" val="32916364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17</a:t>
            </a:fld>
            <a:endParaRPr lang="en-US"/>
          </a:p>
        </p:txBody>
      </p:sp>
    </p:spTree>
    <p:extLst>
      <p:ext uri="{BB962C8B-B14F-4D97-AF65-F5344CB8AC3E}">
        <p14:creationId xmlns:p14="http://schemas.microsoft.com/office/powerpoint/2010/main" val="658511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18</a:t>
            </a:fld>
            <a:endParaRPr lang="en-US"/>
          </a:p>
        </p:txBody>
      </p:sp>
    </p:spTree>
    <p:extLst>
      <p:ext uri="{BB962C8B-B14F-4D97-AF65-F5344CB8AC3E}">
        <p14:creationId xmlns:p14="http://schemas.microsoft.com/office/powerpoint/2010/main" val="23404241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19</a:t>
            </a:fld>
            <a:endParaRPr lang="en-US"/>
          </a:p>
        </p:txBody>
      </p:sp>
    </p:spTree>
    <p:extLst>
      <p:ext uri="{BB962C8B-B14F-4D97-AF65-F5344CB8AC3E}">
        <p14:creationId xmlns:p14="http://schemas.microsoft.com/office/powerpoint/2010/main" val="1963065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2</a:t>
            </a:fld>
            <a:endParaRPr lang="en-US"/>
          </a:p>
        </p:txBody>
      </p:sp>
    </p:spTree>
    <p:extLst>
      <p:ext uri="{BB962C8B-B14F-4D97-AF65-F5344CB8AC3E}">
        <p14:creationId xmlns:p14="http://schemas.microsoft.com/office/powerpoint/2010/main" val="1433568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20</a:t>
            </a:fld>
            <a:endParaRPr lang="en-US"/>
          </a:p>
        </p:txBody>
      </p:sp>
    </p:spTree>
    <p:extLst>
      <p:ext uri="{BB962C8B-B14F-4D97-AF65-F5344CB8AC3E}">
        <p14:creationId xmlns:p14="http://schemas.microsoft.com/office/powerpoint/2010/main" val="6507258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21</a:t>
            </a:fld>
            <a:endParaRPr lang="en-US"/>
          </a:p>
        </p:txBody>
      </p:sp>
    </p:spTree>
    <p:extLst>
      <p:ext uri="{BB962C8B-B14F-4D97-AF65-F5344CB8AC3E}">
        <p14:creationId xmlns:p14="http://schemas.microsoft.com/office/powerpoint/2010/main" val="28334172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22</a:t>
            </a:fld>
            <a:endParaRPr lang="en-US"/>
          </a:p>
        </p:txBody>
      </p:sp>
    </p:spTree>
    <p:extLst>
      <p:ext uri="{BB962C8B-B14F-4D97-AF65-F5344CB8AC3E}">
        <p14:creationId xmlns:p14="http://schemas.microsoft.com/office/powerpoint/2010/main" val="26043966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23</a:t>
            </a:fld>
            <a:endParaRPr lang="en-US"/>
          </a:p>
        </p:txBody>
      </p:sp>
    </p:spTree>
    <p:extLst>
      <p:ext uri="{BB962C8B-B14F-4D97-AF65-F5344CB8AC3E}">
        <p14:creationId xmlns:p14="http://schemas.microsoft.com/office/powerpoint/2010/main" val="18077652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24</a:t>
            </a:fld>
            <a:endParaRPr lang="en-US"/>
          </a:p>
        </p:txBody>
      </p:sp>
    </p:spTree>
    <p:extLst>
      <p:ext uri="{BB962C8B-B14F-4D97-AF65-F5344CB8AC3E}">
        <p14:creationId xmlns:p14="http://schemas.microsoft.com/office/powerpoint/2010/main" val="21383693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25</a:t>
            </a:fld>
            <a:endParaRPr lang="en-US"/>
          </a:p>
        </p:txBody>
      </p:sp>
    </p:spTree>
    <p:extLst>
      <p:ext uri="{BB962C8B-B14F-4D97-AF65-F5344CB8AC3E}">
        <p14:creationId xmlns:p14="http://schemas.microsoft.com/office/powerpoint/2010/main" val="16810676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26</a:t>
            </a:fld>
            <a:endParaRPr lang="en-US"/>
          </a:p>
        </p:txBody>
      </p:sp>
    </p:spTree>
    <p:extLst>
      <p:ext uri="{BB962C8B-B14F-4D97-AF65-F5344CB8AC3E}">
        <p14:creationId xmlns:p14="http://schemas.microsoft.com/office/powerpoint/2010/main" val="12398663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27</a:t>
            </a:fld>
            <a:endParaRPr lang="en-US"/>
          </a:p>
        </p:txBody>
      </p:sp>
    </p:spTree>
    <p:extLst>
      <p:ext uri="{BB962C8B-B14F-4D97-AF65-F5344CB8AC3E}">
        <p14:creationId xmlns:p14="http://schemas.microsoft.com/office/powerpoint/2010/main" val="22654934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28</a:t>
            </a:fld>
            <a:endParaRPr lang="en-US"/>
          </a:p>
        </p:txBody>
      </p:sp>
    </p:spTree>
    <p:extLst>
      <p:ext uri="{BB962C8B-B14F-4D97-AF65-F5344CB8AC3E}">
        <p14:creationId xmlns:p14="http://schemas.microsoft.com/office/powerpoint/2010/main" val="38074274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29</a:t>
            </a:fld>
            <a:endParaRPr lang="en-US"/>
          </a:p>
        </p:txBody>
      </p:sp>
    </p:spTree>
    <p:extLst>
      <p:ext uri="{BB962C8B-B14F-4D97-AF65-F5344CB8AC3E}">
        <p14:creationId xmlns:p14="http://schemas.microsoft.com/office/powerpoint/2010/main" val="638139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3</a:t>
            </a:fld>
            <a:endParaRPr lang="en-US"/>
          </a:p>
        </p:txBody>
      </p:sp>
    </p:spTree>
    <p:extLst>
      <p:ext uri="{BB962C8B-B14F-4D97-AF65-F5344CB8AC3E}">
        <p14:creationId xmlns:p14="http://schemas.microsoft.com/office/powerpoint/2010/main" val="36543196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68E02A-DC5B-42DD-897E-06D8301A16EE}" type="slidenum">
              <a:rPr lang="en-US" smtClean="0"/>
              <a:t>30</a:t>
            </a:fld>
            <a:endParaRPr lang="en-US"/>
          </a:p>
        </p:txBody>
      </p:sp>
    </p:spTree>
    <p:extLst>
      <p:ext uri="{BB962C8B-B14F-4D97-AF65-F5344CB8AC3E}">
        <p14:creationId xmlns:p14="http://schemas.microsoft.com/office/powerpoint/2010/main" val="37806031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68E02A-DC5B-42DD-897E-06D8301A16EE}" type="slidenum">
              <a:rPr lang="en-US" smtClean="0"/>
              <a:t>31</a:t>
            </a:fld>
            <a:endParaRPr lang="en-US"/>
          </a:p>
        </p:txBody>
      </p:sp>
    </p:spTree>
    <p:extLst>
      <p:ext uri="{BB962C8B-B14F-4D97-AF65-F5344CB8AC3E}">
        <p14:creationId xmlns:p14="http://schemas.microsoft.com/office/powerpoint/2010/main" val="39988474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32</a:t>
            </a:fld>
            <a:endParaRPr lang="en-US"/>
          </a:p>
        </p:txBody>
      </p:sp>
    </p:spTree>
    <p:extLst>
      <p:ext uri="{BB962C8B-B14F-4D97-AF65-F5344CB8AC3E}">
        <p14:creationId xmlns:p14="http://schemas.microsoft.com/office/powerpoint/2010/main" val="38249745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68E02A-DC5B-42DD-897E-06D8301A16EE}" type="slidenum">
              <a:rPr lang="en-US" smtClean="0"/>
              <a:t>33</a:t>
            </a:fld>
            <a:endParaRPr lang="en-US"/>
          </a:p>
        </p:txBody>
      </p:sp>
    </p:spTree>
    <p:extLst>
      <p:ext uri="{BB962C8B-B14F-4D97-AF65-F5344CB8AC3E}">
        <p14:creationId xmlns:p14="http://schemas.microsoft.com/office/powerpoint/2010/main" val="14232669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68E02A-DC5B-42DD-897E-06D8301A16EE}" type="slidenum">
              <a:rPr lang="en-US" smtClean="0"/>
              <a:t>34</a:t>
            </a:fld>
            <a:endParaRPr lang="en-US"/>
          </a:p>
        </p:txBody>
      </p:sp>
    </p:spTree>
    <p:extLst>
      <p:ext uri="{BB962C8B-B14F-4D97-AF65-F5344CB8AC3E}">
        <p14:creationId xmlns:p14="http://schemas.microsoft.com/office/powerpoint/2010/main" val="20262567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68E02A-DC5B-42DD-897E-06D8301A16EE}" type="slidenum">
              <a:rPr lang="en-US" smtClean="0"/>
              <a:t>35</a:t>
            </a:fld>
            <a:endParaRPr lang="en-US"/>
          </a:p>
        </p:txBody>
      </p:sp>
    </p:spTree>
    <p:extLst>
      <p:ext uri="{BB962C8B-B14F-4D97-AF65-F5344CB8AC3E}">
        <p14:creationId xmlns:p14="http://schemas.microsoft.com/office/powerpoint/2010/main" val="15777875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68E02A-DC5B-42DD-897E-06D8301A16EE}" type="slidenum">
              <a:rPr lang="en-US" smtClean="0"/>
              <a:t>36</a:t>
            </a:fld>
            <a:endParaRPr lang="en-US"/>
          </a:p>
        </p:txBody>
      </p:sp>
    </p:spTree>
    <p:extLst>
      <p:ext uri="{BB962C8B-B14F-4D97-AF65-F5344CB8AC3E}">
        <p14:creationId xmlns:p14="http://schemas.microsoft.com/office/powerpoint/2010/main" val="20727843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68E02A-DC5B-42DD-897E-06D8301A16EE}" type="slidenum">
              <a:rPr lang="en-US" smtClean="0"/>
              <a:t>37</a:t>
            </a:fld>
            <a:endParaRPr lang="en-US"/>
          </a:p>
        </p:txBody>
      </p:sp>
    </p:spTree>
    <p:extLst>
      <p:ext uri="{BB962C8B-B14F-4D97-AF65-F5344CB8AC3E}">
        <p14:creationId xmlns:p14="http://schemas.microsoft.com/office/powerpoint/2010/main" val="42618526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68E02A-DC5B-42DD-897E-06D8301A16EE}" type="slidenum">
              <a:rPr lang="en-US" smtClean="0"/>
              <a:t>38</a:t>
            </a:fld>
            <a:endParaRPr lang="en-US"/>
          </a:p>
        </p:txBody>
      </p:sp>
    </p:spTree>
    <p:extLst>
      <p:ext uri="{BB962C8B-B14F-4D97-AF65-F5344CB8AC3E}">
        <p14:creationId xmlns:p14="http://schemas.microsoft.com/office/powerpoint/2010/main" val="33699549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4</a:t>
            </a:fld>
            <a:endParaRPr lang="en-US"/>
          </a:p>
        </p:txBody>
      </p:sp>
    </p:spTree>
    <p:extLst>
      <p:ext uri="{BB962C8B-B14F-4D97-AF65-F5344CB8AC3E}">
        <p14:creationId xmlns:p14="http://schemas.microsoft.com/office/powerpoint/2010/main" val="24855507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5</a:t>
            </a:fld>
            <a:endParaRPr lang="en-US"/>
          </a:p>
        </p:txBody>
      </p:sp>
    </p:spTree>
    <p:extLst>
      <p:ext uri="{BB962C8B-B14F-4D97-AF65-F5344CB8AC3E}">
        <p14:creationId xmlns:p14="http://schemas.microsoft.com/office/powerpoint/2010/main" val="42845937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6</a:t>
            </a:fld>
            <a:endParaRPr lang="en-US"/>
          </a:p>
        </p:txBody>
      </p:sp>
    </p:spTree>
    <p:extLst>
      <p:ext uri="{BB962C8B-B14F-4D97-AF65-F5344CB8AC3E}">
        <p14:creationId xmlns:p14="http://schemas.microsoft.com/office/powerpoint/2010/main" val="840260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7</a:t>
            </a:fld>
            <a:endParaRPr lang="en-US"/>
          </a:p>
        </p:txBody>
      </p:sp>
    </p:spTree>
    <p:extLst>
      <p:ext uri="{BB962C8B-B14F-4D97-AF65-F5344CB8AC3E}">
        <p14:creationId xmlns:p14="http://schemas.microsoft.com/office/powerpoint/2010/main" val="10697187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8</a:t>
            </a:fld>
            <a:endParaRPr lang="en-US"/>
          </a:p>
        </p:txBody>
      </p:sp>
    </p:spTree>
    <p:extLst>
      <p:ext uri="{BB962C8B-B14F-4D97-AF65-F5344CB8AC3E}">
        <p14:creationId xmlns:p14="http://schemas.microsoft.com/office/powerpoint/2010/main" val="4622079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9</a:t>
            </a:fld>
            <a:endParaRPr lang="en-US"/>
          </a:p>
        </p:txBody>
      </p:sp>
    </p:spTree>
    <p:extLst>
      <p:ext uri="{BB962C8B-B14F-4D97-AF65-F5344CB8AC3E}">
        <p14:creationId xmlns:p14="http://schemas.microsoft.com/office/powerpoint/2010/main" val="8852594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40D0D24-A291-4B22-BFFD-0B997B3C2BF7}" type="datetimeFigureOut">
              <a:rPr lang="en-US" smtClean="0"/>
              <a:t>8/30/2021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69B215-762E-4948-9B35-A8D2C84E200F}" type="slidenum">
              <a:rPr lang="en-US" smtClean="0"/>
              <a:t>‹#›</a:t>
            </a:fld>
            <a:endParaRPr lang="en-US"/>
          </a:p>
        </p:txBody>
      </p:sp>
    </p:spTree>
    <p:extLst>
      <p:ext uri="{BB962C8B-B14F-4D97-AF65-F5344CB8AC3E}">
        <p14:creationId xmlns:p14="http://schemas.microsoft.com/office/powerpoint/2010/main" val="3068349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40D0D24-A291-4B22-BFFD-0B997B3C2BF7}" type="datetimeFigureOut">
              <a:rPr lang="en-US" smtClean="0"/>
              <a:t>8/30/2021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69B215-762E-4948-9B35-A8D2C84E200F}" type="slidenum">
              <a:rPr lang="en-US" smtClean="0"/>
              <a:t>‹#›</a:t>
            </a:fld>
            <a:endParaRPr lang="en-US"/>
          </a:p>
        </p:txBody>
      </p:sp>
    </p:spTree>
    <p:extLst>
      <p:ext uri="{BB962C8B-B14F-4D97-AF65-F5344CB8AC3E}">
        <p14:creationId xmlns:p14="http://schemas.microsoft.com/office/powerpoint/2010/main" val="2329480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40D0D24-A291-4B22-BFFD-0B997B3C2BF7}" type="datetimeFigureOut">
              <a:rPr lang="en-US" smtClean="0"/>
              <a:t>8/30/2021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69B215-762E-4948-9B35-A8D2C84E200F}" type="slidenum">
              <a:rPr lang="en-US" smtClean="0"/>
              <a:t>‹#›</a:t>
            </a:fld>
            <a:endParaRPr lang="en-US"/>
          </a:p>
        </p:txBody>
      </p:sp>
    </p:spTree>
    <p:extLst>
      <p:ext uri="{BB962C8B-B14F-4D97-AF65-F5344CB8AC3E}">
        <p14:creationId xmlns:p14="http://schemas.microsoft.com/office/powerpoint/2010/main" val="348955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40D0D24-A291-4B22-BFFD-0B997B3C2BF7}" type="datetimeFigureOut">
              <a:rPr lang="en-US" smtClean="0"/>
              <a:t>8/30/2021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69B215-762E-4948-9B35-A8D2C84E200F}" type="slidenum">
              <a:rPr lang="en-US" smtClean="0"/>
              <a:t>‹#›</a:t>
            </a:fld>
            <a:endParaRPr lang="en-US"/>
          </a:p>
        </p:txBody>
      </p:sp>
    </p:spTree>
    <p:extLst>
      <p:ext uri="{BB962C8B-B14F-4D97-AF65-F5344CB8AC3E}">
        <p14:creationId xmlns:p14="http://schemas.microsoft.com/office/powerpoint/2010/main" val="581720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40D0D24-A291-4B22-BFFD-0B997B3C2BF7}" type="datetimeFigureOut">
              <a:rPr lang="en-US" smtClean="0"/>
              <a:t>8/30/2021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69B215-762E-4948-9B35-A8D2C84E200F}" type="slidenum">
              <a:rPr lang="en-US" smtClean="0"/>
              <a:t>‹#›</a:t>
            </a:fld>
            <a:endParaRPr lang="en-US"/>
          </a:p>
        </p:txBody>
      </p:sp>
    </p:spTree>
    <p:extLst>
      <p:ext uri="{BB962C8B-B14F-4D97-AF65-F5344CB8AC3E}">
        <p14:creationId xmlns:p14="http://schemas.microsoft.com/office/powerpoint/2010/main" val="1448872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40D0D24-A291-4B22-BFFD-0B997B3C2BF7}" type="datetimeFigureOut">
              <a:rPr lang="en-US" smtClean="0"/>
              <a:t>8/30/2021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69B215-762E-4948-9B35-A8D2C84E200F}" type="slidenum">
              <a:rPr lang="en-US" smtClean="0"/>
              <a:t>‹#›</a:t>
            </a:fld>
            <a:endParaRPr lang="en-US"/>
          </a:p>
        </p:txBody>
      </p:sp>
    </p:spTree>
    <p:extLst>
      <p:ext uri="{BB962C8B-B14F-4D97-AF65-F5344CB8AC3E}">
        <p14:creationId xmlns:p14="http://schemas.microsoft.com/office/powerpoint/2010/main" val="2326794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40D0D24-A291-4B22-BFFD-0B997B3C2BF7}" type="datetimeFigureOut">
              <a:rPr lang="en-US" smtClean="0"/>
              <a:t>8/30/2021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69B215-762E-4948-9B35-A8D2C84E200F}" type="slidenum">
              <a:rPr lang="en-US" smtClean="0"/>
              <a:t>‹#›</a:t>
            </a:fld>
            <a:endParaRPr lang="en-US"/>
          </a:p>
        </p:txBody>
      </p:sp>
    </p:spTree>
    <p:extLst>
      <p:ext uri="{BB962C8B-B14F-4D97-AF65-F5344CB8AC3E}">
        <p14:creationId xmlns:p14="http://schemas.microsoft.com/office/powerpoint/2010/main" val="3876762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40D0D24-A291-4B22-BFFD-0B997B3C2BF7}" type="datetimeFigureOut">
              <a:rPr lang="en-US" smtClean="0"/>
              <a:t>8/30/2021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69B215-762E-4948-9B35-A8D2C84E200F}" type="slidenum">
              <a:rPr lang="en-US" smtClean="0"/>
              <a:t>‹#›</a:t>
            </a:fld>
            <a:endParaRPr lang="en-US"/>
          </a:p>
        </p:txBody>
      </p:sp>
    </p:spTree>
    <p:extLst>
      <p:ext uri="{BB962C8B-B14F-4D97-AF65-F5344CB8AC3E}">
        <p14:creationId xmlns:p14="http://schemas.microsoft.com/office/powerpoint/2010/main" val="571881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0D0D24-A291-4B22-BFFD-0B997B3C2BF7}" type="datetimeFigureOut">
              <a:rPr lang="en-US" smtClean="0"/>
              <a:t>8/30/2021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69B215-762E-4948-9B35-A8D2C84E200F}" type="slidenum">
              <a:rPr lang="en-US" smtClean="0"/>
              <a:t>‹#›</a:t>
            </a:fld>
            <a:endParaRPr lang="en-US"/>
          </a:p>
        </p:txBody>
      </p:sp>
    </p:spTree>
    <p:extLst>
      <p:ext uri="{BB962C8B-B14F-4D97-AF65-F5344CB8AC3E}">
        <p14:creationId xmlns:p14="http://schemas.microsoft.com/office/powerpoint/2010/main" val="36196676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40D0D24-A291-4B22-BFFD-0B997B3C2BF7}" type="datetimeFigureOut">
              <a:rPr lang="en-US" smtClean="0"/>
              <a:t>8/30/2021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69B215-762E-4948-9B35-A8D2C84E200F}" type="slidenum">
              <a:rPr lang="en-US" smtClean="0"/>
              <a:t>‹#›</a:t>
            </a:fld>
            <a:endParaRPr lang="en-US"/>
          </a:p>
        </p:txBody>
      </p:sp>
    </p:spTree>
    <p:extLst>
      <p:ext uri="{BB962C8B-B14F-4D97-AF65-F5344CB8AC3E}">
        <p14:creationId xmlns:p14="http://schemas.microsoft.com/office/powerpoint/2010/main" val="1795888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40D0D24-A291-4B22-BFFD-0B997B3C2BF7}" type="datetimeFigureOut">
              <a:rPr lang="en-US" smtClean="0"/>
              <a:t>8/30/2021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69B215-762E-4948-9B35-A8D2C84E200F}" type="slidenum">
              <a:rPr lang="en-US" smtClean="0"/>
              <a:t>‹#›</a:t>
            </a:fld>
            <a:endParaRPr lang="en-US"/>
          </a:p>
        </p:txBody>
      </p:sp>
    </p:spTree>
    <p:extLst>
      <p:ext uri="{BB962C8B-B14F-4D97-AF65-F5344CB8AC3E}">
        <p14:creationId xmlns:p14="http://schemas.microsoft.com/office/powerpoint/2010/main" val="7268764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0D0D24-A291-4B22-BFFD-0B997B3C2BF7}" type="datetimeFigureOut">
              <a:rPr lang="en-US" smtClean="0"/>
              <a:t>8/30/2021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69B215-762E-4948-9B35-A8D2C84E200F}" type="slidenum">
              <a:rPr lang="en-US" smtClean="0"/>
              <a:t>‹#›</a:t>
            </a:fld>
            <a:endParaRPr lang="en-US"/>
          </a:p>
        </p:txBody>
      </p:sp>
    </p:spTree>
    <p:extLst>
      <p:ext uri="{BB962C8B-B14F-4D97-AF65-F5344CB8AC3E}">
        <p14:creationId xmlns:p14="http://schemas.microsoft.com/office/powerpoint/2010/main" val="35213501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hyperlink" Target="https://mapwv.gov/flood/map/?wkid=102100&amp;x=-8685954.711711036&amp;y=4775094.290171318&amp;l=13&amp;v=2" TargetMode="External"/><Relationship Id="rId3" Type="http://schemas.openxmlformats.org/officeDocument/2006/relationships/image" Target="../media/image6.png"/><Relationship Id="rId7" Type="http://schemas.openxmlformats.org/officeDocument/2006/relationships/hyperlink" Target="https://mapwv.gov/flood/map/?wkid=102100&amp;x=-8681355.073729757&amp;y=4789206.290975344&amp;l=13&amp;v=2" TargetMode="External"/><Relationship Id="rId12" Type="http://schemas.openxmlformats.org/officeDocument/2006/relationships/hyperlink" Target="https://mapwv.gov/flood/map/?wkid=102100&amp;x=-8708264.845863596&amp;y=4811953.712401385&amp;l=13&amp;v=2"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mapwv.gov/flood/map/?wkid=102100&amp;x=-8680654.034561072&amp;y=4789355.6566767115&amp;l=13&amp;v=2" TargetMode="External"/><Relationship Id="rId11" Type="http://schemas.openxmlformats.org/officeDocument/2006/relationships/hyperlink" Target="https://mapwv.gov/flood/map/?wkid=102100&amp;x=-8708259.129830383&amp;y=4811964.142544602&amp;l=13&amp;v=2" TargetMode="External"/><Relationship Id="rId5" Type="http://schemas.openxmlformats.org/officeDocument/2006/relationships/hyperlink" Target="https://mapwv.gov/flood/map/?wkid=102100&amp;x=-8686160.477886086&amp;y=4775039.816856346&amp;l=13&amp;v=2" TargetMode="External"/><Relationship Id="rId10" Type="http://schemas.openxmlformats.org/officeDocument/2006/relationships/hyperlink" Target="https://mapwv.gov/flood/map/?wkid=102100&amp;x=-8708113.982572725&amp;y=4811967.100825131&amp;l=13&amp;v=2" TargetMode="External"/><Relationship Id="rId4" Type="http://schemas.openxmlformats.org/officeDocument/2006/relationships/hyperlink" Target="https://mapwv.gov/flood/map/?wkid=102100&amp;x=-8685961.090317857&amp;y=4775059.789199696&amp;l=13&amp;v=2" TargetMode="External"/><Relationship Id="rId9" Type="http://schemas.openxmlformats.org/officeDocument/2006/relationships/hyperlink" Target="https://mapwv.gov/flood/map/?wkid=102100&amp;x=-8690352.622522352&amp;y=4771226.513737529&amp;l=13&amp;v=2"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data.wvgis.wvu.edu/pub/RA/State/CL/"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hyperlink" Target="https://data.wvgis.wvu.edu/pub/RA/State/CL/"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hyperlink" Target="https://mapwv.gov/flood/map/?wkid=102100&amp;x=-8679288.941901864&amp;y=4788661.4530149195&amp;l=13&amp;v=2" TargetMode="External"/><Relationship Id="rId13" Type="http://schemas.openxmlformats.org/officeDocument/2006/relationships/hyperlink" Target="https://www.mapwv.gov/flood/map/?wkid=102100&amp;x=-8682032&amp;y=4782993&amp;l=4&amp;v=2" TargetMode="External"/><Relationship Id="rId3" Type="http://schemas.openxmlformats.org/officeDocument/2006/relationships/hyperlink" Target="https://data.wvgis.wvu.edu/pub/RA/Region9/BLRA/4_BldgDollarExposure" TargetMode="External"/><Relationship Id="rId7" Type="http://schemas.openxmlformats.org/officeDocument/2006/relationships/hyperlink" Target="https://mapwv.gov/flood/map/?wkid=102100&amp;x=-8664667.768209074&amp;y=4792889.82748498&amp;l=13&amp;v=2" TargetMode="External"/><Relationship Id="rId12" Type="http://schemas.openxmlformats.org/officeDocument/2006/relationships/hyperlink" Target="https://mapwv.gov/flood/map/?wkid=102100&amp;x=-8675754.070508564&amp;y=4807053.1053084945&amp;l=13&amp;v=2"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mapwv.gov/flood/map/?wkid=102100&amp;x=-8679491.518105585&amp;y=4788778.686020645&amp;l=13&amp;v=2" TargetMode="External"/><Relationship Id="rId11" Type="http://schemas.openxmlformats.org/officeDocument/2006/relationships/hyperlink" Target="https://mapwv.gov/flood/map/?wkid=102100&amp;x=-8678642.751070805&amp;y=4788698.176232166&amp;l=13&amp;v=2" TargetMode="External"/><Relationship Id="rId5" Type="http://schemas.openxmlformats.org/officeDocument/2006/relationships/hyperlink" Target="https://www.heraldmailmedia.com/story/news/local/2016/10/21/ew-wastewater-treatment-plant-dedicated-in-martinsburg/45639907/" TargetMode="External"/><Relationship Id="rId10" Type="http://schemas.openxmlformats.org/officeDocument/2006/relationships/hyperlink" Target="https://mapwv.gov/flood/map/?wkid=102100&amp;x=-8672596.675938819&amp;y=4795965.849580068&amp;l=13&amp;v=2" TargetMode="External"/><Relationship Id="rId4" Type="http://schemas.openxmlformats.org/officeDocument/2006/relationships/hyperlink" Target="https://mapwv.gov/flood/map/?wkid=102100&amp;x=-8677726.850590711&amp;y=4786530.347563355&amp;l=13&amp;v=2" TargetMode="External"/><Relationship Id="rId9" Type="http://schemas.openxmlformats.org/officeDocument/2006/relationships/hyperlink" Target="https://mapwv.gov/flood/map/?wkid=102100&amp;x=-8677716.823264942&amp;y=4808353.619984377&amp;l=13&amp;v=2"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_rels/slide1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data.wvgis.wvu.edu/pub/RA/Region9/BLRA/4-6_BLRA_Extract"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hyperlink" Target="https://www.mapwv.gov/flood/map/?wkid=102100&amp;x=-8669471&amp;y=4802931&amp;l=9&amp;v=2"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www.mapwv.gov/flood/map/?wkid=102100&amp;x=-8668771&amp;y=4802868&amp;l=7&amp;v=2" TargetMode="External"/><Relationship Id="rId3" Type="http://schemas.openxmlformats.org/officeDocument/2006/relationships/hyperlink" Target="https://www.mapwv.gov/flood/map/?wkid=102100&amp;x=-8678201&amp;y=4789406&amp;l=7&amp;v=2" TargetMode="External"/><Relationship Id="rId7" Type="http://schemas.openxmlformats.org/officeDocument/2006/relationships/hyperlink" Target="https://www.mapwv.gov/flood/map/?wkid=102100&amp;x=-8675650&amp;y=4808209&amp;l=7&amp;v=2"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www.mapwv.gov/flood/map/?wkid=102100&amp;x=-8666200&amp;y=4803021&amp;l=7&amp;v=2" TargetMode="External"/><Relationship Id="rId11" Type="http://schemas.openxmlformats.org/officeDocument/2006/relationships/image" Target="../media/image15.png"/><Relationship Id="rId5" Type="http://schemas.openxmlformats.org/officeDocument/2006/relationships/hyperlink" Target="https://www.mapwv.gov/flood/map/?wkid=102100&amp;x=-8676883&amp;y=4805773&amp;l=7&amp;v=2" TargetMode="External"/><Relationship Id="rId10" Type="http://schemas.openxmlformats.org/officeDocument/2006/relationships/hyperlink" Target="https://www.mapwv.gov/flood/map/?wkid=102100&amp;x=-8665006&amp;y=4797890&amp;l=7&amp;v=2" TargetMode="External"/><Relationship Id="rId4" Type="http://schemas.openxmlformats.org/officeDocument/2006/relationships/hyperlink" Target="https://www.mapwv.gov/flood/map/?wkid=102100&amp;x=-8685759&amp;y=4802047&amp;l=7&amp;v=2" TargetMode="External"/><Relationship Id="rId9" Type="http://schemas.openxmlformats.org/officeDocument/2006/relationships/hyperlink" Target="https://www.mapwv.gov/flood/map/?wkid=102100&amp;x=-8668245&amp;y=4798139&amp;l=7&amp;v=2"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hyperlink" Target="https://www.mapwv.gov/flood/map/?wkid=102100&amp;x=-8663702&amp;y=4797889&amp;l=11&amp;v=2"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data.wvgis.wvu.edu/pub/RA/_resources/status/Region9Communities.pdf"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emd.wv.gov/MitigationRecovery/Documents/Floodplain%20Management%20in%20WV%20Quick%20Guide.pdf"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hyperlink" Target="https://www.mapwv.gov/flood/map/?wkid=102100&amp;x=-8715156&amp;y=4808078&amp;l=8&amp;v=2"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hyperlink" Target="https://mapwv.gov/flood/map/?wkid=102100&amp;x=-8708369&amp;y=4811659&amp;l=9&amp;v=2" TargetMode="External"/><Relationship Id="rId4" Type="http://schemas.openxmlformats.org/officeDocument/2006/relationships/hyperlink" Target="https://mapwv.gov/flood/map/?wkid=102100&amp;x=-8687119&amp;y=4775452&amp;l=10&amp;v=1"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hyperlink" Target="https://data.wvgis.wvu.edu/pub/RA/State/CL/" TargetMode="Externa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hyperlink" Target="http://mapwv.gov/flood/map/?wkid=102100&amp;x=-8807867&amp;y=4783660&amp;l=9&amp;v=2" TargetMode="External"/><Relationship Id="rId7" Type="http://schemas.openxmlformats.org/officeDocument/2006/relationships/hyperlink" Target="http://mapwv.gov/flood/map/?wkid=102100&amp;x=-8706514.4324&amp;y=4818185.4518&amp;l=9&amp;v=2"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mapwv.gov/flood/map/?wkid=102100&amp;x=-8699649.7248&amp;y=4798079.1154&amp;l=9&amp;v=2" TargetMode="External"/><Relationship Id="rId5" Type="http://schemas.openxmlformats.org/officeDocument/2006/relationships/hyperlink" Target="https://mapwv.gov/flood/map/?wkid=102100&amp;x=-8717111&amp;y=4766155&amp;l=7&amp;v=2" TargetMode="External"/><Relationship Id="rId4" Type="http://schemas.openxmlformats.org/officeDocument/2006/relationships/hyperlink" Target="http://mapwv.gov/flood/map/?wkid=102100&amp;x=-8809142&amp;y=4794705&amp;l=6&amp;v=2"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s://www.mapwv.gov/flood/map/?wkid=102100&amp;x=-8708803&amp;y=4809463&amp;l=7&amp;v=2"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hyperlink" Target="https://www.mapwv.gov/flood/map/?wkid=102100&amp;x=-8704711&amp;y=4796138&amp;l=4&amp;v=2" TargetMode="Externa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www.mapwv.gov/flood/map/?v=0&amp;pid=02-01-0009-0061-0000" TargetMode="External"/><Relationship Id="rId5" Type="http://schemas.openxmlformats.org/officeDocument/2006/relationships/hyperlink" Target="https://www.mapwv.gov/flood/map/?wkid=102100&amp;x=-8707895&amp;y=4810949&amp;l=9&amp;v=1" TargetMode="External"/><Relationship Id="rId4" Type="http://schemas.openxmlformats.org/officeDocument/2006/relationships/hyperlink" Target="https://data.wvgis.wvu.edu/pub/RA/_resources/status/WV_FloodStudies.pdf"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hyperlink" Target="https://www.mapwv.gov/flood/map/?wkid=102100&amp;x=-8990248&amp;y=4525455&amp;l=11&amp;v=2"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s://mapwv.gov/flood/map/?wkid=102100&amp;x=-8929946&amp;y=4721378&amp;l=10&amp;v=2"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hyperlink" Target="https://www.mapwv.gov/flood/map/?wkid=102100&amp;x=-9056061&amp;y=4648497&amp;l=12&amp;v=1" TargetMode="External"/><Relationship Id="rId5" Type="http://schemas.openxmlformats.org/officeDocument/2006/relationships/image" Target="../media/image40.png"/><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hyperlink" Target="https://www.surveymonkey.com/r/WV-BLRA"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mapwv.gov/flood/map/?wkid=102100&amp;x=-8733598&amp;y=4798359&amp;l=8&amp;v=0"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hyperlink" Target="https://mapwv.gov/flood/map/?wkid=102100&amp;x=-8703651&amp;y=4805534&amp;l=13&amp;v=2"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mapwv.gov/flood/map/?wkid=102100&amp;x=-8684635&amp;y=4805990&amp;l=13&amp;v=2"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hyperlink" Target="https://mapwv.gov/flood/map/?wkid=102100&amp;x=-8679568&amp;y=4788783&amp;l=7&amp;v=2"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mapwv.gov/flood/map/?wkid=102100&amp;x=-8708153.7239649&amp;y=4811997.874770332&amp;l=13&amp;v=2" TargetMode="External"/><Relationship Id="rId3" Type="http://schemas.openxmlformats.org/officeDocument/2006/relationships/image" Target="../media/image6.png"/><Relationship Id="rId7" Type="http://schemas.openxmlformats.org/officeDocument/2006/relationships/hyperlink" Target="https://mapwv.gov/flood/map/?wkid=102100&amp;x=-8708221.565402174&amp;y=4811906.557854602&amp;l=13&amp;v=2"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mapwv.gov/flood/map/?wkid=102100&amp;x=-8677727.141691184&amp;y=4786531.480992704&amp;l=13&amp;v=2" TargetMode="External"/><Relationship Id="rId5" Type="http://schemas.openxmlformats.org/officeDocument/2006/relationships/hyperlink" Target="https://mapwv.gov/flood/map/?wkid=102100&amp;x=-8678357.922565132&amp;y=4788950.649447467&amp;l=13&amp;v=2" TargetMode="External"/><Relationship Id="rId10" Type="http://schemas.openxmlformats.org/officeDocument/2006/relationships/hyperlink" Target="https://www.mapwv.gov/flood/map/?wkid=102100&amp;x=-8678646&amp;y=4782404&amp;l=3&amp;v=2" TargetMode="External"/><Relationship Id="rId4" Type="http://schemas.openxmlformats.org/officeDocument/2006/relationships/hyperlink" Target="https://mapwv.gov/flood/map/?wkid=102100&amp;x=-8670682.250312978&amp;y=4802127.852564898&amp;l=13&amp;v=2" TargetMode="External"/><Relationship Id="rId9" Type="http://schemas.openxmlformats.org/officeDocument/2006/relationships/hyperlink" Target="https://data.wvgis.wvu.edu/pub/RA/Region9/BLRA/2A_CommunityAsse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Region 9 Flood Risk Assessment</a:t>
            </a:r>
            <a:endParaRPr lang="en-US" dirty="0">
              <a:solidFill>
                <a:schemeClr val="bg1"/>
              </a:solidFill>
              <a:latin typeface="Arial" panose="020B0604020202020204" pitchFamily="34" charset="0"/>
              <a:cs typeface="Arial" panose="020B0604020202020204" pitchFamily="34" charset="0"/>
            </a:endParaRPr>
          </a:p>
        </p:txBody>
      </p:sp>
      <p:sp>
        <p:nvSpPr>
          <p:cNvPr id="8" name="Rectangle 7"/>
          <p:cNvSpPr/>
          <p:nvPr/>
        </p:nvSpPr>
        <p:spPr>
          <a:xfrm>
            <a:off x="818351" y="3765175"/>
            <a:ext cx="2237591" cy="28938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127930" y="1056135"/>
            <a:ext cx="8888139" cy="5759825"/>
          </a:xfrm>
          <a:prstGeom prst="rect">
            <a:avLst/>
          </a:prstGeom>
        </p:spPr>
      </p:pic>
      <p:pic>
        <p:nvPicPr>
          <p:cNvPr id="10" name="Picture 9"/>
          <p:cNvPicPr/>
          <p:nvPr/>
        </p:nvPicPr>
        <p:blipFill>
          <a:blip r:embed="rId4"/>
          <a:stretch>
            <a:fillRect/>
          </a:stretch>
        </p:blipFill>
        <p:spPr>
          <a:xfrm>
            <a:off x="231227" y="5602789"/>
            <a:ext cx="2049518" cy="1134682"/>
          </a:xfrm>
          <a:prstGeom prst="rect">
            <a:avLst/>
          </a:prstGeom>
          <a:ln>
            <a:solidFill>
              <a:schemeClr val="tx1"/>
            </a:solidFill>
          </a:ln>
        </p:spPr>
      </p:pic>
      <p:sp>
        <p:nvSpPr>
          <p:cNvPr id="3" name="TextBox 2"/>
          <p:cNvSpPr txBox="1"/>
          <p:nvPr/>
        </p:nvSpPr>
        <p:spPr>
          <a:xfrm>
            <a:off x="5373513" y="2223911"/>
            <a:ext cx="3296355" cy="830997"/>
          </a:xfrm>
          <a:prstGeom prst="rect">
            <a:avLst/>
          </a:prstGeom>
          <a:solidFill>
            <a:schemeClr val="bg2"/>
          </a:solidFill>
        </p:spPr>
        <p:txBody>
          <a:bodyPr wrap="square" rtlCol="0">
            <a:spAutoFit/>
          </a:bodyPr>
          <a:lstStyle/>
          <a:p>
            <a:r>
              <a:rPr lang="en-US" sz="1200" b="1" dirty="0" smtClean="0"/>
              <a:t>Berkeley County Vulnerability Risk Assessment</a:t>
            </a:r>
          </a:p>
          <a:p>
            <a:endParaRPr lang="en-US" sz="1200" dirty="0"/>
          </a:p>
          <a:p>
            <a:r>
              <a:rPr lang="en-US" sz="1200" dirty="0" smtClean="0"/>
              <a:t>Kurt Donaldson, WVU</a:t>
            </a:r>
          </a:p>
          <a:p>
            <a:r>
              <a:rPr lang="en-US" sz="1200" dirty="0" smtClean="0"/>
              <a:t>8/24/2021</a:t>
            </a:r>
            <a:endParaRPr lang="en-US" sz="1200" dirty="0"/>
          </a:p>
        </p:txBody>
      </p:sp>
    </p:spTree>
    <p:extLst>
      <p:ext uri="{BB962C8B-B14F-4D97-AF65-F5344CB8AC3E}">
        <p14:creationId xmlns:p14="http://schemas.microsoft.com/office/powerpoint/2010/main" val="25543882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Historical Community Assets</a:t>
            </a:r>
            <a:endParaRPr lang="en-US" dirty="0">
              <a:solidFill>
                <a:schemeClr val="bg1"/>
              </a:solidFill>
              <a:latin typeface="Arial" panose="020B0604020202020204" pitchFamily="34" charset="0"/>
              <a:cs typeface="Arial" panose="020B0604020202020204" pitchFamily="34" charset="0"/>
            </a:endParaRPr>
          </a:p>
        </p:txBody>
      </p:sp>
      <p:pic>
        <p:nvPicPr>
          <p:cNvPr id="3" name="Picture 2"/>
          <p:cNvPicPr/>
          <p:nvPr/>
        </p:nvPicPr>
        <p:blipFill rotWithShape="1">
          <a:blip r:embed="rId3">
            <a:extLst>
              <a:ext uri="{28A0092B-C50C-407E-A947-70E740481C1C}">
                <a14:useLocalDpi xmlns:a14="http://schemas.microsoft.com/office/drawing/2010/main" val="0"/>
              </a:ext>
            </a:extLst>
          </a:blip>
          <a:srcRect l="76840"/>
          <a:stretch/>
        </p:blipFill>
        <p:spPr>
          <a:xfrm>
            <a:off x="465483" y="4891876"/>
            <a:ext cx="1801339" cy="1644449"/>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2182621820"/>
              </p:ext>
            </p:extLst>
          </p:nvPr>
        </p:nvGraphicFramePr>
        <p:xfrm>
          <a:off x="691640" y="1008118"/>
          <a:ext cx="7949905" cy="1761363"/>
        </p:xfrm>
        <a:graphic>
          <a:graphicData uri="http://schemas.openxmlformats.org/drawingml/2006/table">
            <a:tbl>
              <a:tblPr firstRow="1" firstCol="1" bandRow="1"/>
              <a:tblGrid>
                <a:gridCol w="1291465">
                  <a:extLst>
                    <a:ext uri="{9D8B030D-6E8A-4147-A177-3AD203B41FA5}">
                      <a16:colId xmlns:a16="http://schemas.microsoft.com/office/drawing/2014/main" val="1082495679"/>
                    </a:ext>
                  </a:extLst>
                </a:gridCol>
                <a:gridCol w="833668">
                  <a:extLst>
                    <a:ext uri="{9D8B030D-6E8A-4147-A177-3AD203B41FA5}">
                      <a16:colId xmlns:a16="http://schemas.microsoft.com/office/drawing/2014/main" val="1448066511"/>
                    </a:ext>
                  </a:extLst>
                </a:gridCol>
                <a:gridCol w="2158932">
                  <a:extLst>
                    <a:ext uri="{9D8B030D-6E8A-4147-A177-3AD203B41FA5}">
                      <a16:colId xmlns:a16="http://schemas.microsoft.com/office/drawing/2014/main" val="3438895554"/>
                    </a:ext>
                  </a:extLst>
                </a:gridCol>
                <a:gridCol w="1314462">
                  <a:extLst>
                    <a:ext uri="{9D8B030D-6E8A-4147-A177-3AD203B41FA5}">
                      <a16:colId xmlns:a16="http://schemas.microsoft.com/office/drawing/2014/main" val="2153776011"/>
                    </a:ext>
                  </a:extLst>
                </a:gridCol>
                <a:gridCol w="516522">
                  <a:extLst>
                    <a:ext uri="{9D8B030D-6E8A-4147-A177-3AD203B41FA5}">
                      <a16:colId xmlns:a16="http://schemas.microsoft.com/office/drawing/2014/main" val="3591378023"/>
                    </a:ext>
                  </a:extLst>
                </a:gridCol>
                <a:gridCol w="849854">
                  <a:extLst>
                    <a:ext uri="{9D8B030D-6E8A-4147-A177-3AD203B41FA5}">
                      <a16:colId xmlns:a16="http://schemas.microsoft.com/office/drawing/2014/main" val="2720078269"/>
                    </a:ext>
                  </a:extLst>
                </a:gridCol>
                <a:gridCol w="985002">
                  <a:extLst>
                    <a:ext uri="{9D8B030D-6E8A-4147-A177-3AD203B41FA5}">
                      <a16:colId xmlns:a16="http://schemas.microsoft.com/office/drawing/2014/main" val="794580822"/>
                    </a:ext>
                  </a:extLst>
                </a:gridCol>
              </a:tblGrid>
              <a:tr h="137160">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Community Name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County</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Facility Name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Facility Type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Flood Tool Link</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b="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Flood Depth</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Building Damage Percent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417007214"/>
                  </a:ext>
                </a:extLst>
              </a:tr>
              <a:tr h="137160">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Berkeley County*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BERKELEY</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07000"/>
                        </a:lnSpc>
                        <a:spcBef>
                          <a:spcPts val="0"/>
                        </a:spcBef>
                        <a:spcAft>
                          <a:spcPts val="0"/>
                        </a:spcAft>
                      </a:pPr>
                      <a:r>
                        <a:rPr lang="en-US" sz="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Darkesville</a:t>
                      </a: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Historic District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National Register</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4"/>
                        </a:rPr>
                        <a:t>FT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5885391"/>
                  </a:ext>
                </a:extLst>
              </a:tr>
              <a:tr h="137160">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Berkeley County*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BERKELEY</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07000"/>
                        </a:lnSpc>
                        <a:spcBef>
                          <a:spcPts val="0"/>
                        </a:spcBef>
                        <a:spcAft>
                          <a:spcPts val="0"/>
                        </a:spcAft>
                      </a:pPr>
                      <a:r>
                        <a:rPr lang="en-US" sz="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Darkesville</a:t>
                      </a: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Historic District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National Register</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5"/>
                        </a:rPr>
                        <a:t>FT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4.7</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6237371"/>
                  </a:ext>
                </a:extLst>
              </a:tr>
              <a:tr h="137160">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Martinsburg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BERKELEY</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Tuscarora Creek Historic District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National Register</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u="sng"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6"/>
                        </a:rPr>
                        <a:t>FT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4899549"/>
                  </a:ext>
                </a:extLst>
              </a:tr>
              <a:tr h="137160">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Martinsburg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BERKELEY</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Tuscarora Creek Historic District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National Register</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u="sng"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7"/>
                        </a:rPr>
                        <a:t>FT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9746079"/>
                  </a:ext>
                </a:extLst>
              </a:tr>
              <a:tr h="0">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Berkeley County*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BERKELEY</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Darkesville Historic District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National Register</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8"/>
                        </a:rPr>
                        <a:t>FT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78072355"/>
                  </a:ext>
                </a:extLst>
              </a:tr>
              <a:tr h="137160">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Berkeley County*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BERKELEY</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Mill Creek Historic District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National Register</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u="sng"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9"/>
                        </a:rPr>
                        <a:t>FT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56315846"/>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609602047"/>
              </p:ext>
            </p:extLst>
          </p:nvPr>
        </p:nvGraphicFramePr>
        <p:xfrm>
          <a:off x="465483" y="3036795"/>
          <a:ext cx="8423237" cy="1349437"/>
        </p:xfrm>
        <a:graphic>
          <a:graphicData uri="http://schemas.openxmlformats.org/drawingml/2006/table">
            <a:tbl>
              <a:tblPr firstRow="1" firstCol="1" bandRow="1"/>
              <a:tblGrid>
                <a:gridCol w="721627">
                  <a:extLst>
                    <a:ext uri="{9D8B030D-6E8A-4147-A177-3AD203B41FA5}">
                      <a16:colId xmlns:a16="http://schemas.microsoft.com/office/drawing/2014/main" val="3842590171"/>
                    </a:ext>
                  </a:extLst>
                </a:gridCol>
                <a:gridCol w="762928">
                  <a:extLst>
                    <a:ext uri="{9D8B030D-6E8A-4147-A177-3AD203B41FA5}">
                      <a16:colId xmlns:a16="http://schemas.microsoft.com/office/drawing/2014/main" val="455780873"/>
                    </a:ext>
                  </a:extLst>
                </a:gridCol>
                <a:gridCol w="1510371">
                  <a:extLst>
                    <a:ext uri="{9D8B030D-6E8A-4147-A177-3AD203B41FA5}">
                      <a16:colId xmlns:a16="http://schemas.microsoft.com/office/drawing/2014/main" val="925494607"/>
                    </a:ext>
                  </a:extLst>
                </a:gridCol>
                <a:gridCol w="2135496">
                  <a:extLst>
                    <a:ext uri="{9D8B030D-6E8A-4147-A177-3AD203B41FA5}">
                      <a16:colId xmlns:a16="http://schemas.microsoft.com/office/drawing/2014/main" val="2527619833"/>
                    </a:ext>
                  </a:extLst>
                </a:gridCol>
                <a:gridCol w="1536720">
                  <a:extLst>
                    <a:ext uri="{9D8B030D-6E8A-4147-A177-3AD203B41FA5}">
                      <a16:colId xmlns:a16="http://schemas.microsoft.com/office/drawing/2014/main" val="1029838776"/>
                    </a:ext>
                  </a:extLst>
                </a:gridCol>
                <a:gridCol w="510305">
                  <a:extLst>
                    <a:ext uri="{9D8B030D-6E8A-4147-A177-3AD203B41FA5}">
                      <a16:colId xmlns:a16="http://schemas.microsoft.com/office/drawing/2014/main" val="3890897073"/>
                    </a:ext>
                  </a:extLst>
                </a:gridCol>
                <a:gridCol w="583205">
                  <a:extLst>
                    <a:ext uri="{9D8B030D-6E8A-4147-A177-3AD203B41FA5}">
                      <a16:colId xmlns:a16="http://schemas.microsoft.com/office/drawing/2014/main" val="2721086046"/>
                    </a:ext>
                  </a:extLst>
                </a:gridCol>
                <a:gridCol w="662585">
                  <a:extLst>
                    <a:ext uri="{9D8B030D-6E8A-4147-A177-3AD203B41FA5}">
                      <a16:colId xmlns:a16="http://schemas.microsoft.com/office/drawing/2014/main" val="3511975427"/>
                    </a:ext>
                  </a:extLst>
                </a:gridCol>
              </a:tblGrid>
              <a:tr h="589297">
                <a:tc>
                  <a:txBody>
                    <a:bodyPr/>
                    <a:lstStyle/>
                    <a:p>
                      <a:pPr marL="0" marR="0" algn="ctr">
                        <a:lnSpc>
                          <a:spcPct val="107000"/>
                        </a:lnSpc>
                        <a:spcBef>
                          <a:spcPts val="0"/>
                        </a:spcBef>
                        <a:spcAft>
                          <a:spcPts val="0"/>
                        </a:spcAft>
                      </a:pPr>
                      <a:r>
                        <a:rPr lang="en-US" sz="12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Town Name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County</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b="1" dirty="0" smtClean="0">
                          <a:effectLst/>
                          <a:latin typeface="+mn-lt"/>
                          <a:ea typeface="Calibri" panose="020F0502020204030204" pitchFamily="34" charset="0"/>
                          <a:cs typeface="Times New Roman" panose="02020603050405020304" pitchFamily="18" charset="0"/>
                        </a:rPr>
                        <a:t>Building ID</a:t>
                      </a:r>
                      <a:endParaRPr lang="en-US" sz="1200" b="1"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Historical </a:t>
                      </a: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Name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Facility Type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Flood Tool Link</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b="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Flood Depth</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Building Damage Percent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777285172"/>
                  </a:ext>
                </a:extLst>
              </a:tr>
              <a:tr h="253380">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Bath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MORGAN</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b="0" i="0" kern="1200" dirty="0" smtClean="0">
                          <a:solidFill>
                            <a:schemeClr val="tx1"/>
                          </a:solidFill>
                          <a:effectLst/>
                          <a:latin typeface="+mn-lt"/>
                          <a:ea typeface="+mn-ea"/>
                          <a:cs typeface="+mn-cs"/>
                        </a:rPr>
                        <a:t>33-03-001A-0015-0000_129</a:t>
                      </a:r>
                      <a:endParaRPr lang="en-US" sz="900" b="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Town of Bath Historic District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National Register</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u="sng"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10"/>
                        </a:rPr>
                        <a:t>FT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27%</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7015613"/>
                  </a:ext>
                </a:extLst>
              </a:tr>
              <a:tr h="253380">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Bath</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MORGAN</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b="0" i="0" kern="1200" dirty="0" smtClean="0">
                          <a:solidFill>
                            <a:schemeClr val="tx1"/>
                          </a:solidFill>
                          <a:effectLst/>
                          <a:latin typeface="+mn-lt"/>
                          <a:ea typeface="+mn-ea"/>
                          <a:cs typeface="+mn-cs"/>
                        </a:rPr>
                        <a:t>33-03-002A-0040-0000_33</a:t>
                      </a:r>
                      <a:endParaRPr lang="en-US" sz="900" b="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Town of Bath Historic District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National Register</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u="sng"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11"/>
                        </a:rPr>
                        <a:t>FT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7.8</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8318291"/>
                  </a:ext>
                </a:extLst>
              </a:tr>
              <a:tr h="253380">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Bath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MORGAN</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b="0" i="0" kern="1200" dirty="0" smtClean="0">
                          <a:solidFill>
                            <a:schemeClr val="tx1"/>
                          </a:solidFill>
                          <a:effectLst/>
                          <a:latin typeface="+mn-lt"/>
                          <a:ea typeface="+mn-ea"/>
                          <a:cs typeface="+mn-cs"/>
                        </a:rPr>
                        <a:t>33-03-002A-0041-0000_33A</a:t>
                      </a:r>
                      <a:endParaRPr lang="en-US" sz="900" b="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Town of Bath Historic District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National Register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12"/>
                        </a:rPr>
                        <a:t>FT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6.6</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52780134"/>
                  </a:ext>
                </a:extLst>
              </a:tr>
            </a:tbl>
          </a:graphicData>
        </a:graphic>
      </p:graphicFrame>
      <p:sp>
        <p:nvSpPr>
          <p:cNvPr id="2" name="Rectangle 1"/>
          <p:cNvSpPr/>
          <p:nvPr/>
        </p:nvSpPr>
        <p:spPr>
          <a:xfrm>
            <a:off x="2485697" y="4873112"/>
            <a:ext cx="6403023" cy="523220"/>
          </a:xfrm>
          <a:prstGeom prst="rect">
            <a:avLst/>
          </a:prstGeom>
        </p:spPr>
        <p:txBody>
          <a:bodyPr wrap="square">
            <a:spAutoFit/>
          </a:bodyPr>
          <a:lstStyle/>
          <a:p>
            <a:r>
              <a:rPr lang="en-US" sz="1400" b="1" dirty="0">
                <a:solidFill>
                  <a:schemeClr val="accent1">
                    <a:lumMod val="50000"/>
                  </a:schemeClr>
                </a:solidFill>
              </a:rPr>
              <a:t>Berkeley County </a:t>
            </a:r>
            <a:r>
              <a:rPr lang="en-US" sz="1400" dirty="0"/>
              <a:t>ranks 2nd in the State for the most National Register Areas that intersect the 1% floodplain.</a:t>
            </a:r>
          </a:p>
        </p:txBody>
      </p:sp>
      <p:sp>
        <p:nvSpPr>
          <p:cNvPr id="4" name="Rectangle 3"/>
          <p:cNvSpPr/>
          <p:nvPr/>
        </p:nvSpPr>
        <p:spPr>
          <a:xfrm>
            <a:off x="2485697" y="5714100"/>
            <a:ext cx="6403023" cy="738664"/>
          </a:xfrm>
          <a:prstGeom prst="rect">
            <a:avLst/>
          </a:prstGeom>
          <a:solidFill>
            <a:schemeClr val="accent6">
              <a:lumMod val="20000"/>
              <a:lumOff val="80000"/>
            </a:schemeClr>
          </a:solidFill>
        </p:spPr>
        <p:txBody>
          <a:bodyPr wrap="square">
            <a:spAutoFit/>
          </a:bodyPr>
          <a:lstStyle/>
          <a:p>
            <a:r>
              <a:rPr lang="en-US" sz="1400" dirty="0" smtClean="0">
                <a:latin typeface="Calibri" panose="020F0502020204030204" pitchFamily="34" charset="0"/>
                <a:ea typeface="Calibri" panose="020F0502020204030204" pitchFamily="34" charset="0"/>
                <a:cs typeface="Times New Roman" panose="02020603050405020304" pitchFamily="18" charset="0"/>
              </a:rPr>
              <a:t>Mitigation:  A </a:t>
            </a:r>
            <a:r>
              <a:rPr lang="en-US" sz="1400" dirty="0">
                <a:latin typeface="Calibri" panose="020F0502020204030204" pitchFamily="34" charset="0"/>
                <a:ea typeface="Calibri" panose="020F0502020204030204" pitchFamily="34" charset="0"/>
                <a:cs typeface="Times New Roman" panose="02020603050405020304" pitchFamily="18" charset="0"/>
              </a:rPr>
              <a:t>designated historic structure can obtain the benefit of subsidized flood insurance through the NFIP even if it has been substantially improved or substantially damaged so long as the building maintains its historic designation.</a:t>
            </a:r>
            <a:endParaRPr lang="en-US" sz="1400" dirty="0"/>
          </a:p>
        </p:txBody>
      </p:sp>
    </p:spTree>
    <p:extLst>
      <p:ext uri="{BB962C8B-B14F-4D97-AF65-F5344CB8AC3E}">
        <p14:creationId xmlns:p14="http://schemas.microsoft.com/office/powerpoint/2010/main" val="27728772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Residential versus Non-Residential</a:t>
            </a:r>
            <a:endParaRPr lang="en-US" dirty="0">
              <a:solidFill>
                <a:schemeClr val="bg1"/>
              </a:solidFill>
              <a:latin typeface="Arial" panose="020B0604020202020204" pitchFamily="34" charset="0"/>
              <a:cs typeface="Arial" panose="020B0604020202020204" pitchFamily="34" charset="0"/>
            </a:endParaRPr>
          </a:p>
        </p:txBody>
      </p:sp>
      <p:sp>
        <p:nvSpPr>
          <p:cNvPr id="14" name="Rectangle 3"/>
          <p:cNvSpPr>
            <a:spLocks noChangeArrowheads="1"/>
          </p:cNvSpPr>
          <p:nvPr/>
        </p:nvSpPr>
        <p:spPr bwMode="auto">
          <a:xfrm>
            <a:off x="777902" y="6033064"/>
            <a:ext cx="1103363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Unincorporated</a:t>
            </a:r>
            <a:br>
              <a:rPr kumimoji="0" lang="en-US" altLang="en-US" sz="8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kumimoji="0" lang="en-US" altLang="en-US" sz="800" b="0" i="0" u="none" strike="noStrike" cap="none" normalizeH="0" baseline="3000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 </a:t>
            </a:r>
            <a:r>
              <a:rPr kumimoji="0" lang="en-US" altLang="en-US" sz="8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Group Rank on Community Type:  County, Unincorporated, Incorporated</a:t>
            </a:r>
            <a:br>
              <a:rPr kumimoji="0" lang="en-US" altLang="en-US" sz="8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kumimoji="0" lang="en-US" altLang="en-US" sz="8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Region 9 Tabular Community-Level Report:  </a:t>
            </a:r>
            <a:r>
              <a:rPr kumimoji="0" lang="en-US" altLang="en-US" sz="8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hlinkClick r:id="rId3"/>
              </a:rPr>
              <a:t>https://data.wvgis.wvu.edu/pub/RA/State/CL/</a:t>
            </a:r>
            <a:r>
              <a:rPr kumimoji="0" lang="en-US" altLang="en-US" sz="800" b="0" i="0" u="none" strike="noStrike" cap="none" normalizeH="0" baseline="0" dirty="0" smtClean="0">
                <a:ln>
                  <a:noFill/>
                </a:ln>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en-US" altLang="en-US" sz="800" b="0" i="0" u="none" strike="noStrike" cap="none" normalizeH="0" baseline="0" dirty="0" smtClean="0">
                <a:ln>
                  <a:noFill/>
                </a:ln>
                <a:solidFill>
                  <a:srgbClr val="1F3864"/>
                </a:solidFill>
                <a:effectLst/>
                <a:latin typeface="Calibri" panose="020F0502020204030204" pitchFamily="34" charset="0"/>
                <a:ea typeface="Calibri" panose="020F0502020204030204" pitchFamily="34" charset="0"/>
                <a:cs typeface="Times New Roman" panose="02020603050405020304" pitchFamily="18" charset="0"/>
              </a:rPr>
              <a:t>(Building Exposure)</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6" name="Picture 5"/>
          <p:cNvPicPr/>
          <p:nvPr/>
        </p:nvPicPr>
        <p:blipFill>
          <a:blip r:embed="rId4">
            <a:extLst>
              <a:ext uri="{28A0092B-C50C-407E-A947-70E740481C1C}">
                <a14:useLocalDpi xmlns:a14="http://schemas.microsoft.com/office/drawing/2010/main" val="0"/>
              </a:ext>
            </a:extLst>
          </a:blip>
          <a:stretch>
            <a:fillRect/>
          </a:stretch>
        </p:blipFill>
        <p:spPr>
          <a:xfrm>
            <a:off x="1424305" y="1028842"/>
            <a:ext cx="6295390" cy="1238250"/>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1631019497"/>
              </p:ext>
            </p:extLst>
          </p:nvPr>
        </p:nvGraphicFramePr>
        <p:xfrm>
          <a:off x="851995" y="2356199"/>
          <a:ext cx="7604103" cy="3452813"/>
        </p:xfrm>
        <a:graphic>
          <a:graphicData uri="http://schemas.openxmlformats.org/drawingml/2006/table">
            <a:tbl>
              <a:tblPr firstRow="1" firstCol="1" bandRow="1"/>
              <a:tblGrid>
                <a:gridCol w="1200648">
                  <a:extLst>
                    <a:ext uri="{9D8B030D-6E8A-4147-A177-3AD203B41FA5}">
                      <a16:colId xmlns:a16="http://schemas.microsoft.com/office/drawing/2014/main" val="1544416402"/>
                    </a:ext>
                  </a:extLst>
                </a:gridCol>
                <a:gridCol w="466919">
                  <a:extLst>
                    <a:ext uri="{9D8B030D-6E8A-4147-A177-3AD203B41FA5}">
                      <a16:colId xmlns:a16="http://schemas.microsoft.com/office/drawing/2014/main" val="2222595819"/>
                    </a:ext>
                  </a:extLst>
                </a:gridCol>
                <a:gridCol w="533621">
                  <a:extLst>
                    <a:ext uri="{9D8B030D-6E8A-4147-A177-3AD203B41FA5}">
                      <a16:colId xmlns:a16="http://schemas.microsoft.com/office/drawing/2014/main" val="1890321603"/>
                    </a:ext>
                  </a:extLst>
                </a:gridCol>
                <a:gridCol w="800432">
                  <a:extLst>
                    <a:ext uri="{9D8B030D-6E8A-4147-A177-3AD203B41FA5}">
                      <a16:colId xmlns:a16="http://schemas.microsoft.com/office/drawing/2014/main" val="1574193848"/>
                    </a:ext>
                  </a:extLst>
                </a:gridCol>
                <a:gridCol w="533621">
                  <a:extLst>
                    <a:ext uri="{9D8B030D-6E8A-4147-A177-3AD203B41FA5}">
                      <a16:colId xmlns:a16="http://schemas.microsoft.com/office/drawing/2014/main" val="3519713417"/>
                    </a:ext>
                  </a:extLst>
                </a:gridCol>
                <a:gridCol w="400216">
                  <a:extLst>
                    <a:ext uri="{9D8B030D-6E8A-4147-A177-3AD203B41FA5}">
                      <a16:colId xmlns:a16="http://schemas.microsoft.com/office/drawing/2014/main" val="4229511341"/>
                    </a:ext>
                  </a:extLst>
                </a:gridCol>
                <a:gridCol w="733729">
                  <a:extLst>
                    <a:ext uri="{9D8B030D-6E8A-4147-A177-3AD203B41FA5}">
                      <a16:colId xmlns:a16="http://schemas.microsoft.com/office/drawing/2014/main" val="2672871889"/>
                    </a:ext>
                  </a:extLst>
                </a:gridCol>
                <a:gridCol w="400216">
                  <a:extLst>
                    <a:ext uri="{9D8B030D-6E8A-4147-A177-3AD203B41FA5}">
                      <a16:colId xmlns:a16="http://schemas.microsoft.com/office/drawing/2014/main" val="2535917086"/>
                    </a:ext>
                  </a:extLst>
                </a:gridCol>
                <a:gridCol w="733729">
                  <a:extLst>
                    <a:ext uri="{9D8B030D-6E8A-4147-A177-3AD203B41FA5}">
                      <a16:colId xmlns:a16="http://schemas.microsoft.com/office/drawing/2014/main" val="3280085667"/>
                    </a:ext>
                  </a:extLst>
                </a:gridCol>
                <a:gridCol w="466919">
                  <a:extLst>
                    <a:ext uri="{9D8B030D-6E8A-4147-A177-3AD203B41FA5}">
                      <a16:colId xmlns:a16="http://schemas.microsoft.com/office/drawing/2014/main" val="1461775199"/>
                    </a:ext>
                  </a:extLst>
                </a:gridCol>
                <a:gridCol w="800432">
                  <a:extLst>
                    <a:ext uri="{9D8B030D-6E8A-4147-A177-3AD203B41FA5}">
                      <a16:colId xmlns:a16="http://schemas.microsoft.com/office/drawing/2014/main" val="3596344346"/>
                    </a:ext>
                  </a:extLst>
                </a:gridCol>
                <a:gridCol w="533621">
                  <a:extLst>
                    <a:ext uri="{9D8B030D-6E8A-4147-A177-3AD203B41FA5}">
                      <a16:colId xmlns:a16="http://schemas.microsoft.com/office/drawing/2014/main" val="1278879774"/>
                    </a:ext>
                  </a:extLst>
                </a:gridCol>
              </a:tblGrid>
              <a:tr h="513833">
                <a:tc>
                  <a:txBody>
                    <a:bodyPr/>
                    <a:lstStyle/>
                    <a:p>
                      <a:pPr marL="0" marR="0" algn="ctr">
                        <a:lnSpc>
                          <a:spcPct val="107000"/>
                        </a:lnSpc>
                        <a:spcBef>
                          <a:spcPts val="0"/>
                        </a:spcBef>
                        <a:spcAft>
                          <a:spcPts val="0"/>
                        </a:spcAft>
                      </a:pPr>
                      <a:r>
                        <a:rPr lang="en-US"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Community</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gridSpan="4">
                  <a:txBody>
                    <a:bodyPr/>
                    <a:lstStyle/>
                    <a:p>
                      <a:pPr marL="0" marR="0" algn="ctr">
                        <a:lnSpc>
                          <a:spcPct val="107000"/>
                        </a:lnSpc>
                        <a:spcBef>
                          <a:spcPts val="0"/>
                        </a:spcBef>
                        <a:spcAft>
                          <a:spcPts val="0"/>
                        </a:spcAft>
                      </a:pPr>
                      <a:r>
                        <a:rPr lang="en-US"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RESIDENTIAL</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algn="ctr">
                        <a:lnSpc>
                          <a:spcPct val="107000"/>
                        </a:lnSpc>
                        <a:spcBef>
                          <a:spcPts val="0"/>
                        </a:spcBef>
                        <a:spcAft>
                          <a:spcPts val="0"/>
                        </a:spcAft>
                      </a:pPr>
                      <a:r>
                        <a:rPr lang="en-US"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COMMERCIAL</a:t>
                      </a:r>
                      <a:br>
                        <a:rPr lang="en-US"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br>
                      <a:r>
                        <a:rPr lang="en-US"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NON-RESIDENTIAL</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hMerge="1">
                  <a:txBody>
                    <a:bodyPr/>
                    <a:lstStyle/>
                    <a:p>
                      <a:endParaRPr lang="en-US"/>
                    </a:p>
                  </a:txBody>
                  <a:tcPr/>
                </a:tc>
                <a:tc gridSpan="2">
                  <a:txBody>
                    <a:bodyPr/>
                    <a:lstStyle/>
                    <a:p>
                      <a:pPr marL="0" marR="0" algn="ctr">
                        <a:lnSpc>
                          <a:spcPct val="107000"/>
                        </a:lnSpc>
                        <a:spcBef>
                          <a:spcPts val="0"/>
                        </a:spcBef>
                        <a:spcAft>
                          <a:spcPts val="0"/>
                        </a:spcAft>
                      </a:pPr>
                      <a:r>
                        <a:rPr lang="en-US"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OTHER</a:t>
                      </a:r>
                      <a:br>
                        <a:rPr lang="en-US"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br>
                      <a:r>
                        <a:rPr lang="en-US"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NON-RESIDENTIAL</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hMerge="1">
                  <a:txBody>
                    <a:bodyPr/>
                    <a:lstStyle/>
                    <a:p>
                      <a:endParaRPr lang="en-US"/>
                    </a:p>
                  </a:txBody>
                  <a:tcPr/>
                </a:tc>
                <a:tc gridSpan="3">
                  <a:txBody>
                    <a:bodyPr/>
                    <a:lstStyle/>
                    <a:p>
                      <a:pPr marL="0" marR="0" algn="ctr">
                        <a:lnSpc>
                          <a:spcPct val="107000"/>
                        </a:lnSpc>
                        <a:spcBef>
                          <a:spcPts val="0"/>
                        </a:spcBef>
                        <a:spcAft>
                          <a:spcPts val="0"/>
                        </a:spcAft>
                      </a:pPr>
                      <a:r>
                        <a:rPr lang="en-US"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TOTAL</a:t>
                      </a:r>
                      <a:br>
                        <a:rPr lang="en-US"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br>
                      <a:r>
                        <a:rPr lang="en-US"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BUILDING VALUE</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3634287"/>
                  </a:ext>
                </a:extLst>
              </a:tr>
              <a:tr h="342555">
                <a:tc>
                  <a:txBody>
                    <a:bodyPr/>
                    <a:lstStyle/>
                    <a:p>
                      <a:pPr marL="0" marR="0" algn="ctr">
                        <a:lnSpc>
                          <a:spcPct val="107000"/>
                        </a:lnSpc>
                        <a:spcBef>
                          <a:spcPts val="0"/>
                        </a:spcBef>
                        <a:spcAft>
                          <a:spcPts val="0"/>
                        </a:spcAft>
                      </a:pPr>
                      <a:r>
                        <a:rPr lang="en-US" sz="11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Community Name</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1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1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Count</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1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Value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1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Value</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1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1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Value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1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1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Value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1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1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Value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1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Rank</a:t>
                      </a:r>
                      <a:r>
                        <a:rPr lang="en-US" sz="1100" baseline="300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extLst>
                  <a:ext uri="{0D108BD9-81ED-4DB2-BD59-A6C34878D82A}">
                    <a16:rowId xmlns:a16="http://schemas.microsoft.com/office/drawing/2014/main" val="4019666870"/>
                  </a:ext>
                </a:extLst>
              </a:tr>
              <a:tr h="171278">
                <a:tc>
                  <a:txBody>
                    <a:bodyPr/>
                    <a:lstStyle/>
                    <a:p>
                      <a:pPr marL="0" marR="0">
                        <a:lnSpc>
                          <a:spcPct val="107000"/>
                        </a:lnSpc>
                        <a:spcBef>
                          <a:spcPts val="0"/>
                        </a:spcBef>
                        <a:spcAft>
                          <a:spcPts val="0"/>
                        </a:spcAft>
                      </a:pP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Berkeley County*</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619</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97%</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$50,593K </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96%</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$1,965K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$373K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635</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$52,931K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423166215"/>
                  </a:ext>
                </a:extLst>
              </a:tr>
              <a:tr h="171278">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Martinsburg</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51</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68%</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$6,124K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$55,166K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$1,035K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75</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$62,324K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46239287"/>
                  </a:ext>
                </a:extLst>
              </a:tr>
              <a:tr h="171278">
                <a:tc>
                  <a:txBody>
                    <a:bodyPr/>
                    <a:lstStyle/>
                    <a:p>
                      <a:pPr marL="0" marR="0">
                        <a:lnSpc>
                          <a:spcPct val="107000"/>
                        </a:lnSpc>
                        <a:spcBef>
                          <a:spcPts val="0"/>
                        </a:spcBef>
                        <a:spcAft>
                          <a:spcPts val="0"/>
                        </a:spcAft>
                      </a:pPr>
                      <a:r>
                        <a:rPr lang="en-US" sz="11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BERKELEY</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670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94%</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r">
                        <a:lnSpc>
                          <a:spcPct val="107000"/>
                        </a:lnSpc>
                        <a:spcBef>
                          <a:spcPts val="0"/>
                        </a:spcBef>
                        <a:spcAft>
                          <a:spcPts val="0"/>
                        </a:spcAft>
                      </a:pPr>
                      <a:r>
                        <a:rPr lang="en-US"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$56,717K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49%</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33</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r">
                        <a:lnSpc>
                          <a:spcPct val="107000"/>
                        </a:lnSpc>
                        <a:spcBef>
                          <a:spcPts val="0"/>
                        </a:spcBef>
                        <a:spcAft>
                          <a:spcPts val="0"/>
                        </a:spcAft>
                      </a:pPr>
                      <a:r>
                        <a:rPr lang="en-US"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$57,131K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r">
                        <a:lnSpc>
                          <a:spcPct val="107000"/>
                        </a:lnSpc>
                        <a:spcBef>
                          <a:spcPts val="0"/>
                        </a:spcBef>
                        <a:spcAft>
                          <a:spcPts val="0"/>
                        </a:spcAft>
                      </a:pPr>
                      <a:r>
                        <a:rPr lang="en-US"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$1,408K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710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r">
                        <a:lnSpc>
                          <a:spcPct val="107000"/>
                        </a:lnSpc>
                        <a:spcBef>
                          <a:spcPts val="0"/>
                        </a:spcBef>
                        <a:spcAft>
                          <a:spcPts val="0"/>
                        </a:spcAft>
                      </a:pPr>
                      <a:r>
                        <a:rPr lang="en-US"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$115,255K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1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791841142"/>
                  </a:ext>
                </a:extLst>
              </a:tr>
              <a:tr h="171278">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Bolivar</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$251K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$251K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44972704"/>
                  </a:ext>
                </a:extLst>
              </a:tr>
              <a:tr h="171278">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Charles Town</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85%</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$2,073K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65%</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$1,107K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27</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$3,180K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6621076"/>
                  </a:ext>
                </a:extLst>
              </a:tr>
              <a:tr h="171278">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Harpers Ferry</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19%</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$722K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$6,243K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31</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$6,965K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1333885"/>
                  </a:ext>
                </a:extLst>
              </a:tr>
              <a:tr h="171278">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Jefferson County*</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505</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96%</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$60,022K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85%</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$4,889K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$5,349K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526</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$70,260K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98291583"/>
                  </a:ext>
                </a:extLst>
              </a:tr>
              <a:tr h="171278">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Ranson</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79</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99%</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$5,206K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98%</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$5,305K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08522233"/>
                  </a:ext>
                </a:extLst>
              </a:tr>
              <a:tr h="171278">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Shepherdstown</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38</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58%</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$7,873K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42%</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$6,057K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$4,794K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66</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$18,724K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04859577"/>
                  </a:ext>
                </a:extLst>
              </a:tr>
              <a:tr h="171278">
                <a:tc>
                  <a:txBody>
                    <a:bodyPr/>
                    <a:lstStyle/>
                    <a:p>
                      <a:pPr marL="0" marR="0">
                        <a:lnSpc>
                          <a:spcPct val="107000"/>
                        </a:lnSpc>
                        <a:spcBef>
                          <a:spcPts val="0"/>
                        </a:spcBef>
                        <a:spcAft>
                          <a:spcPts val="0"/>
                        </a:spcAft>
                      </a:pPr>
                      <a:r>
                        <a:rPr lang="en-US"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JEFFERSON</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654</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89%</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$76,146K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73%</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67</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$18,295K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$10,243K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733</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$104,685K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3472512070"/>
                  </a:ext>
                </a:extLst>
              </a:tr>
              <a:tr h="171278">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Bath</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64</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$7,226K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52</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$11,499K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$16,499K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129</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$35,224K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6664194"/>
                  </a:ext>
                </a:extLst>
              </a:tr>
              <a:tr h="171278">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Morgan County*</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439</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91%</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$35,347K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51%</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38</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$11,135K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$23,386K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484</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$69,867K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821590642"/>
                  </a:ext>
                </a:extLst>
              </a:tr>
              <a:tr h="171278">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Paw Paw</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53%</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$1,133K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41%</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$1,507K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$130K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$2,770K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4663958"/>
                  </a:ext>
                </a:extLst>
              </a:tr>
              <a:tr h="171278">
                <a:tc>
                  <a:txBody>
                    <a:bodyPr/>
                    <a:lstStyle/>
                    <a:p>
                      <a:pPr marL="0" marR="0">
                        <a:lnSpc>
                          <a:spcPct val="107000"/>
                        </a:lnSpc>
                        <a:spcBef>
                          <a:spcPts val="0"/>
                        </a:spcBef>
                        <a:spcAft>
                          <a:spcPts val="0"/>
                        </a:spcAft>
                      </a:pPr>
                      <a:r>
                        <a:rPr lang="en-US"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MORGAN</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519</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81%</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$43,705K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41%</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103</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$24,141K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$40,015K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643</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$107,862K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2328634051"/>
                  </a:ext>
                </a:extLst>
              </a:tr>
              <a:tr h="171278">
                <a:tc>
                  <a:txBody>
                    <a:bodyPr/>
                    <a:lstStyle/>
                    <a:p>
                      <a:pPr marL="0" marR="0" algn="ctr">
                        <a:lnSpc>
                          <a:spcPct val="107000"/>
                        </a:lnSpc>
                        <a:spcBef>
                          <a:spcPts val="0"/>
                        </a:spcBef>
                        <a:spcAft>
                          <a:spcPts val="0"/>
                        </a:spcAft>
                      </a:pPr>
                      <a:r>
                        <a:rPr lang="en-US" sz="1100" b="1">
                          <a:solidFill>
                            <a:srgbClr val="F2F2F2"/>
                          </a:solidFill>
                          <a:effectLst/>
                          <a:latin typeface="Calibri" panose="020F0502020204030204" pitchFamily="34" charset="0"/>
                          <a:ea typeface="Times New Roman" panose="02020603050405020304" pitchFamily="18" charset="0"/>
                          <a:cs typeface="Calibri" panose="020F0502020204030204" pitchFamily="34" charset="0"/>
                        </a:rPr>
                        <a:t>SUMMARY</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100" b="1">
                          <a:solidFill>
                            <a:srgbClr val="F2F2F2"/>
                          </a:solidFill>
                          <a:effectLst/>
                          <a:latin typeface="Calibri" panose="020F0502020204030204" pitchFamily="34" charset="0"/>
                          <a:ea typeface="Times New Roman" panose="02020603050405020304" pitchFamily="18" charset="0"/>
                          <a:cs typeface="Calibri" panose="020F0502020204030204" pitchFamily="34" charset="0"/>
                        </a:rPr>
                        <a:t>1843</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100" b="1">
                          <a:solidFill>
                            <a:srgbClr val="F2F2F2"/>
                          </a:solidFill>
                          <a:effectLst/>
                          <a:latin typeface="Calibri" panose="020F0502020204030204" pitchFamily="34" charset="0"/>
                          <a:ea typeface="Times New Roman" panose="02020603050405020304" pitchFamily="18" charset="0"/>
                          <a:cs typeface="Calibri" panose="020F0502020204030204" pitchFamily="34" charset="0"/>
                        </a:rPr>
                        <a:t>3</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366092"/>
                    </a:solidFill>
                  </a:tcPr>
                </a:tc>
                <a:tc>
                  <a:txBody>
                    <a:bodyPr/>
                    <a:lstStyle/>
                    <a:p>
                      <a:pPr marL="0" marR="0" algn="r">
                        <a:lnSpc>
                          <a:spcPct val="107000"/>
                        </a:lnSpc>
                        <a:spcBef>
                          <a:spcPts val="0"/>
                        </a:spcBef>
                        <a:spcAft>
                          <a:spcPts val="0"/>
                        </a:spcAft>
                      </a:pPr>
                      <a:r>
                        <a:rPr lang="en-US" sz="1100" b="1">
                          <a:solidFill>
                            <a:srgbClr val="F2F2F2"/>
                          </a:solidFill>
                          <a:effectLst/>
                          <a:latin typeface="Calibri" panose="020F0502020204030204" pitchFamily="34" charset="0"/>
                          <a:ea typeface="Times New Roman" panose="02020603050405020304" pitchFamily="18" charset="0"/>
                          <a:cs typeface="Calibri" panose="020F0502020204030204" pitchFamily="34" charset="0"/>
                        </a:rPr>
                        <a:t>$176,569K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100" b="1">
                          <a:solidFill>
                            <a:srgbClr val="F2F2F2"/>
                          </a:solidFill>
                          <a:effectLst/>
                          <a:latin typeface="Calibri" panose="020F0502020204030204" pitchFamily="34" charset="0"/>
                          <a:ea typeface="Times New Roman" panose="02020603050405020304" pitchFamily="18" charset="0"/>
                          <a:cs typeface="Calibri" panose="020F0502020204030204" pitchFamily="34" charset="0"/>
                        </a:rPr>
                        <a:t>54%</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100" b="1">
                          <a:solidFill>
                            <a:srgbClr val="F2F2F2"/>
                          </a:solidFill>
                          <a:effectLst/>
                          <a:latin typeface="Calibri" panose="020F0502020204030204" pitchFamily="34" charset="0"/>
                          <a:ea typeface="Times New Roman" panose="02020603050405020304" pitchFamily="18" charset="0"/>
                          <a:cs typeface="Calibri" panose="020F0502020204030204" pitchFamily="34" charset="0"/>
                        </a:rPr>
                        <a:t>203</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366092"/>
                    </a:solidFill>
                  </a:tcPr>
                </a:tc>
                <a:tc>
                  <a:txBody>
                    <a:bodyPr/>
                    <a:lstStyle/>
                    <a:p>
                      <a:pPr marL="0" marR="0" algn="r">
                        <a:lnSpc>
                          <a:spcPct val="107000"/>
                        </a:lnSpc>
                        <a:spcBef>
                          <a:spcPts val="0"/>
                        </a:spcBef>
                        <a:spcAft>
                          <a:spcPts val="0"/>
                        </a:spcAft>
                      </a:pPr>
                      <a:r>
                        <a:rPr lang="en-US" sz="1100" b="1">
                          <a:solidFill>
                            <a:srgbClr val="F2F2F2"/>
                          </a:solidFill>
                          <a:effectLst/>
                          <a:latin typeface="Calibri" panose="020F0502020204030204" pitchFamily="34" charset="0"/>
                          <a:ea typeface="Times New Roman" panose="02020603050405020304" pitchFamily="18" charset="0"/>
                          <a:cs typeface="Calibri" panose="020F0502020204030204" pitchFamily="34" charset="0"/>
                        </a:rPr>
                        <a:t>$99,567K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100" b="1">
                          <a:solidFill>
                            <a:srgbClr val="F2F2F2"/>
                          </a:solidFill>
                          <a:effectLst/>
                          <a:latin typeface="Calibri" panose="020F0502020204030204" pitchFamily="34" charset="0"/>
                          <a:ea typeface="Times New Roman" panose="02020603050405020304" pitchFamily="18" charset="0"/>
                          <a:cs typeface="Calibri" panose="020F0502020204030204" pitchFamily="34" charset="0"/>
                        </a:rPr>
                        <a:t>40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366092"/>
                    </a:solidFill>
                  </a:tcPr>
                </a:tc>
                <a:tc>
                  <a:txBody>
                    <a:bodyPr/>
                    <a:lstStyle/>
                    <a:p>
                      <a:pPr marL="0" marR="0" algn="r">
                        <a:lnSpc>
                          <a:spcPct val="107000"/>
                        </a:lnSpc>
                        <a:spcBef>
                          <a:spcPts val="0"/>
                        </a:spcBef>
                        <a:spcAft>
                          <a:spcPts val="0"/>
                        </a:spcAft>
                      </a:pPr>
                      <a:r>
                        <a:rPr lang="en-US" sz="1100" b="1">
                          <a:solidFill>
                            <a:srgbClr val="F2F2F2"/>
                          </a:solidFill>
                          <a:effectLst/>
                          <a:latin typeface="Calibri" panose="020F0502020204030204" pitchFamily="34" charset="0"/>
                          <a:ea typeface="Times New Roman" panose="02020603050405020304" pitchFamily="18" charset="0"/>
                          <a:cs typeface="Calibri" panose="020F0502020204030204" pitchFamily="34" charset="0"/>
                        </a:rPr>
                        <a:t>$51,666K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100" b="1">
                          <a:solidFill>
                            <a:srgbClr val="F2F2F2"/>
                          </a:solidFill>
                          <a:effectLst/>
                          <a:latin typeface="Calibri" panose="020F0502020204030204" pitchFamily="34" charset="0"/>
                          <a:ea typeface="Times New Roman" panose="02020603050405020304" pitchFamily="18" charset="0"/>
                          <a:cs typeface="Calibri" panose="020F0502020204030204" pitchFamily="34" charset="0"/>
                        </a:rPr>
                        <a:t>2086</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366092"/>
                    </a:solidFill>
                  </a:tcPr>
                </a:tc>
                <a:tc>
                  <a:txBody>
                    <a:bodyPr/>
                    <a:lstStyle/>
                    <a:p>
                      <a:pPr marL="0" marR="0" algn="r">
                        <a:lnSpc>
                          <a:spcPct val="107000"/>
                        </a:lnSpc>
                        <a:spcBef>
                          <a:spcPts val="0"/>
                        </a:spcBef>
                        <a:spcAft>
                          <a:spcPts val="0"/>
                        </a:spcAft>
                      </a:pPr>
                      <a:r>
                        <a:rPr lang="en-US" sz="1100" b="1">
                          <a:solidFill>
                            <a:srgbClr val="F2F2F2"/>
                          </a:solidFill>
                          <a:effectLst/>
                          <a:latin typeface="Calibri" panose="020F0502020204030204" pitchFamily="34" charset="0"/>
                          <a:ea typeface="Times New Roman" panose="02020603050405020304" pitchFamily="18" charset="0"/>
                          <a:cs typeface="Calibri" panose="020F0502020204030204" pitchFamily="34" charset="0"/>
                        </a:rPr>
                        <a:t>$327,802K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100" b="1" dirty="0">
                          <a:solidFill>
                            <a:srgbClr val="F2F2F2"/>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366092"/>
                    </a:solidFill>
                  </a:tcPr>
                </a:tc>
                <a:extLst>
                  <a:ext uri="{0D108BD9-81ED-4DB2-BD59-A6C34878D82A}">
                    <a16:rowId xmlns:a16="http://schemas.microsoft.com/office/drawing/2014/main" val="163928219"/>
                  </a:ext>
                </a:extLst>
              </a:tr>
            </a:tbl>
          </a:graphicData>
        </a:graphic>
      </p:graphicFrame>
    </p:spTree>
    <p:extLst>
      <p:ext uri="{BB962C8B-B14F-4D97-AF65-F5344CB8AC3E}">
        <p14:creationId xmlns:p14="http://schemas.microsoft.com/office/powerpoint/2010/main" val="19837873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Single Family Dwellings</a:t>
            </a:r>
            <a:endParaRPr lang="en-US" dirty="0">
              <a:solidFill>
                <a:schemeClr val="bg1"/>
              </a:solidFill>
              <a:latin typeface="Arial" panose="020B0604020202020204" pitchFamily="34" charset="0"/>
              <a:cs typeface="Arial" panose="020B0604020202020204" pitchFamily="34" charset="0"/>
            </a:endParaRPr>
          </a:p>
        </p:txBody>
      </p:sp>
      <p:sp>
        <p:nvSpPr>
          <p:cNvPr id="14" name="Rectangle 3"/>
          <p:cNvSpPr>
            <a:spLocks noChangeArrowheads="1"/>
          </p:cNvSpPr>
          <p:nvPr/>
        </p:nvSpPr>
        <p:spPr bwMode="auto">
          <a:xfrm>
            <a:off x="336467" y="6065967"/>
            <a:ext cx="856579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Unincorporated</a:t>
            </a:r>
            <a:br>
              <a:rPr kumimoji="0" lang="en-US" altLang="en-US" sz="8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kumimoji="0" lang="en-US" altLang="en-US" sz="800" b="0" i="0" u="none" strike="noStrike" cap="none" normalizeH="0" baseline="3000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 </a:t>
            </a:r>
            <a:r>
              <a:rPr kumimoji="0" lang="en-US" altLang="en-US" sz="8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Group Rank on Community Type:  County, Unincorporated, Incorporated</a:t>
            </a:r>
            <a:br>
              <a:rPr kumimoji="0" lang="en-US" altLang="en-US" sz="8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kumimoji="0" lang="en-US" altLang="en-US" sz="8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Region 9 Tabular Community-Level Report:  </a:t>
            </a:r>
            <a:r>
              <a:rPr kumimoji="0" lang="en-US" altLang="en-US" sz="8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hlinkClick r:id="rId3"/>
              </a:rPr>
              <a:t>https://data.wvgis.wvu.edu/pub/RA/State/CL/</a:t>
            </a:r>
            <a:r>
              <a:rPr kumimoji="0" lang="en-US" altLang="en-US" sz="800" b="0" i="0" u="none" strike="noStrike" cap="none" normalizeH="0" baseline="0" dirty="0" smtClean="0">
                <a:ln>
                  <a:noFill/>
                </a:ln>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en-US" altLang="en-US" sz="800" b="0" i="0" u="none" strike="noStrike" cap="none" normalizeH="0" baseline="0" dirty="0" smtClean="0">
                <a:ln>
                  <a:noFill/>
                </a:ln>
                <a:solidFill>
                  <a:srgbClr val="1F3864"/>
                </a:solidFill>
                <a:effectLst/>
                <a:latin typeface="Calibri" panose="020F0502020204030204" pitchFamily="34" charset="0"/>
                <a:ea typeface="Calibri" panose="020F0502020204030204" pitchFamily="34" charset="0"/>
                <a:cs typeface="Times New Roman" panose="02020603050405020304" pitchFamily="18" charset="0"/>
              </a:rPr>
              <a:t>(Building Exposure)</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043669782"/>
              </p:ext>
            </p:extLst>
          </p:nvPr>
        </p:nvGraphicFramePr>
        <p:xfrm>
          <a:off x="399394" y="2347534"/>
          <a:ext cx="8502867" cy="3571621"/>
        </p:xfrm>
        <a:graphic>
          <a:graphicData uri="http://schemas.openxmlformats.org/drawingml/2006/table">
            <a:tbl>
              <a:tblPr firstRow="1" firstCol="1" bandRow="1"/>
              <a:tblGrid>
                <a:gridCol w="1448637">
                  <a:extLst>
                    <a:ext uri="{9D8B030D-6E8A-4147-A177-3AD203B41FA5}">
                      <a16:colId xmlns:a16="http://schemas.microsoft.com/office/drawing/2014/main" val="325296089"/>
                    </a:ext>
                  </a:extLst>
                </a:gridCol>
                <a:gridCol w="939364">
                  <a:extLst>
                    <a:ext uri="{9D8B030D-6E8A-4147-A177-3AD203B41FA5}">
                      <a16:colId xmlns:a16="http://schemas.microsoft.com/office/drawing/2014/main" val="784629952"/>
                    </a:ext>
                  </a:extLst>
                </a:gridCol>
                <a:gridCol w="770208">
                  <a:extLst>
                    <a:ext uri="{9D8B030D-6E8A-4147-A177-3AD203B41FA5}">
                      <a16:colId xmlns:a16="http://schemas.microsoft.com/office/drawing/2014/main" val="2721313864"/>
                    </a:ext>
                  </a:extLst>
                </a:gridCol>
                <a:gridCol w="899774">
                  <a:extLst>
                    <a:ext uri="{9D8B030D-6E8A-4147-A177-3AD203B41FA5}">
                      <a16:colId xmlns:a16="http://schemas.microsoft.com/office/drawing/2014/main" val="3355677387"/>
                    </a:ext>
                  </a:extLst>
                </a:gridCol>
                <a:gridCol w="899774">
                  <a:extLst>
                    <a:ext uri="{9D8B030D-6E8A-4147-A177-3AD203B41FA5}">
                      <a16:colId xmlns:a16="http://schemas.microsoft.com/office/drawing/2014/main" val="2574805895"/>
                    </a:ext>
                  </a:extLst>
                </a:gridCol>
                <a:gridCol w="647838">
                  <a:extLst>
                    <a:ext uri="{9D8B030D-6E8A-4147-A177-3AD203B41FA5}">
                      <a16:colId xmlns:a16="http://schemas.microsoft.com/office/drawing/2014/main" val="2475982729"/>
                    </a:ext>
                  </a:extLst>
                </a:gridCol>
                <a:gridCol w="863782">
                  <a:extLst>
                    <a:ext uri="{9D8B030D-6E8A-4147-A177-3AD203B41FA5}">
                      <a16:colId xmlns:a16="http://schemas.microsoft.com/office/drawing/2014/main" val="2157191304"/>
                    </a:ext>
                  </a:extLst>
                </a:gridCol>
                <a:gridCol w="494875">
                  <a:extLst>
                    <a:ext uri="{9D8B030D-6E8A-4147-A177-3AD203B41FA5}">
                      <a16:colId xmlns:a16="http://schemas.microsoft.com/office/drawing/2014/main" val="2908716448"/>
                    </a:ext>
                  </a:extLst>
                </a:gridCol>
                <a:gridCol w="899774">
                  <a:extLst>
                    <a:ext uri="{9D8B030D-6E8A-4147-A177-3AD203B41FA5}">
                      <a16:colId xmlns:a16="http://schemas.microsoft.com/office/drawing/2014/main" val="4166234260"/>
                    </a:ext>
                  </a:extLst>
                </a:gridCol>
                <a:gridCol w="638841">
                  <a:extLst>
                    <a:ext uri="{9D8B030D-6E8A-4147-A177-3AD203B41FA5}">
                      <a16:colId xmlns:a16="http://schemas.microsoft.com/office/drawing/2014/main" val="1999742399"/>
                    </a:ext>
                  </a:extLst>
                </a:gridCol>
              </a:tblGrid>
              <a:tr h="137160">
                <a:tc gridSpan="2">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Community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hMerge="1">
                  <a:txBody>
                    <a:bodyPr/>
                    <a:lstStyle/>
                    <a:p>
                      <a:endParaRPr lang="en-US"/>
                    </a:p>
                  </a:txBody>
                  <a:tcPr/>
                </a:tc>
                <a:tc gridSpan="2">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SINGLE FAMILY HOME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hMerge="1">
                  <a:txBody>
                    <a:bodyPr/>
                    <a:lstStyle/>
                    <a:p>
                      <a:endParaRPr lang="en-US"/>
                    </a:p>
                  </a:txBody>
                  <a:tcPr/>
                </a:tc>
                <a:tc gridSpan="3">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MANUFACTURED</a:t>
                      </a:r>
                      <a:br>
                        <a:rPr lang="en-US"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br>
                      <a:r>
                        <a:rPr lang="en-US"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(MOBILE) HOME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hMerge="1">
                  <a:txBody>
                    <a:bodyPr/>
                    <a:lstStyle/>
                    <a:p>
                      <a:endParaRPr lang="en-US"/>
                    </a:p>
                  </a:txBody>
                  <a:tcPr/>
                </a:tc>
                <a:tc hMerge="1">
                  <a:txBody>
                    <a:bodyPr/>
                    <a:lstStyle/>
                    <a:p>
                      <a:endParaRPr lang="en-US"/>
                    </a:p>
                  </a:txBody>
                  <a:tcPr/>
                </a:tc>
                <a:tc gridSpan="3">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SINGLE FAMILY TOTAL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69587051"/>
                  </a:ext>
                </a:extLst>
              </a:tr>
              <a:tr h="137160">
                <a:tc>
                  <a:txBody>
                    <a:bodyPr/>
                    <a:lstStyle/>
                    <a:p>
                      <a:pPr marL="0" marR="0" algn="ctr">
                        <a:lnSpc>
                          <a:spcPct val="107000"/>
                        </a:lnSpc>
                        <a:spcBef>
                          <a:spcPts val="0"/>
                        </a:spcBef>
                        <a:spcAft>
                          <a:spcPts val="0"/>
                        </a:spcAft>
                      </a:pPr>
                      <a:r>
                        <a:rPr lang="en-US" sz="12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Community Name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2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County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2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Count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2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Value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2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Count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2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Count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2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Value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2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Count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2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Value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2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Group Rank</a:t>
                      </a:r>
                      <a:r>
                        <a:rPr lang="en-US" sz="1200" b="1" baseline="300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extLst>
                  <a:ext uri="{0D108BD9-81ED-4DB2-BD59-A6C34878D82A}">
                    <a16:rowId xmlns:a16="http://schemas.microsoft.com/office/drawing/2014/main" val="2218330451"/>
                  </a:ext>
                </a:extLst>
              </a:tr>
              <a:tr h="137160">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Berkeley County*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BERKELEY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404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$45,448K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206</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34%</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$3,947K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610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$49,396K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666464524"/>
                  </a:ext>
                </a:extLst>
              </a:tr>
              <a:tr h="137160">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Martinsburg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BERKELEY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$4,507K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$0K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$4,507K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7087404"/>
                  </a:ext>
                </a:extLst>
              </a:tr>
              <a:tr h="137160">
                <a:tc>
                  <a:txBody>
                    <a:bodyPr/>
                    <a:lstStyle/>
                    <a:p>
                      <a:pPr marL="0" marR="0">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BERKELEY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445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$49,956K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206</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32%</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$3,947K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651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$53,903K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740375493"/>
                  </a:ext>
                </a:extLst>
              </a:tr>
              <a:tr h="137160">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Bolivar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JEFFERSON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$251K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$0K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$251K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2759767"/>
                  </a:ext>
                </a:extLst>
              </a:tr>
              <a:tr h="137160">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Charles Town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JEFFERSON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$1,991K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$0K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$1,991K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5273281"/>
                  </a:ext>
                </a:extLst>
              </a:tr>
              <a:tr h="137160">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Harpers Ferry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JEFFERSON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$722K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$0K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$722K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1218878"/>
                  </a:ext>
                </a:extLst>
              </a:tr>
              <a:tr h="137160">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Jefferson County*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JEFFERSON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421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$56,946K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$2,311K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498</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$59,257K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040829286"/>
                  </a:ext>
                </a:extLst>
              </a:tr>
              <a:tr h="137160">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Ranson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JEFFERSON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$4,494K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$351K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$4,845K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08341584"/>
                  </a:ext>
                </a:extLst>
              </a:tr>
              <a:tr h="137160">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Shepherdstown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JEFFERSON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$7,191K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$0K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$7,191K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8787589"/>
                  </a:ext>
                </a:extLst>
              </a:tr>
              <a:tr h="137160">
                <a:tc>
                  <a:txBody>
                    <a:bodyPr/>
                    <a:lstStyle/>
                    <a:p>
                      <a:pPr marL="0" marR="0">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JEFFERSON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551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$71,595K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$2,663K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638</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$74,257K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445657943"/>
                  </a:ext>
                </a:extLst>
              </a:tr>
              <a:tr h="137160">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Bath</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MORGAN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$5,542K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$53K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$5,595K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3760091"/>
                  </a:ext>
                </a:extLst>
              </a:tr>
              <a:tr h="137160">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Morgan County*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MORGAN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367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$33,782K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$1,211K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433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$34,993K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617412035"/>
                  </a:ext>
                </a:extLst>
              </a:tr>
              <a:tr h="137160">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Paw Paw</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MORGAN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$806K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$0K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$806K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3658340"/>
                  </a:ext>
                </a:extLst>
              </a:tr>
              <a:tr h="137160">
                <a:tc>
                  <a:txBody>
                    <a:bodyPr/>
                    <a:lstStyle/>
                    <a:p>
                      <a:pPr marL="0" marR="0">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MORGAN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431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$40,130K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$1,265K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$41,394K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822526045"/>
                  </a:ext>
                </a:extLst>
              </a:tr>
              <a:tr h="137160">
                <a:tc>
                  <a:txBody>
                    <a:bodyPr/>
                    <a:lstStyle/>
                    <a:p>
                      <a:pPr marL="0" marR="0" algn="ctr">
                        <a:lnSpc>
                          <a:spcPct val="107000"/>
                        </a:lnSpc>
                        <a:spcBef>
                          <a:spcPts val="0"/>
                        </a:spcBef>
                        <a:spcAft>
                          <a:spcPts val="0"/>
                        </a:spcAft>
                      </a:pPr>
                      <a:r>
                        <a:rPr lang="en-US" sz="12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SUMMARY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2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2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1,427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366092"/>
                    </a:solidFill>
                  </a:tcPr>
                </a:tc>
                <a:tc>
                  <a:txBody>
                    <a:bodyPr/>
                    <a:lstStyle/>
                    <a:p>
                      <a:pPr marL="0" marR="0" algn="r">
                        <a:lnSpc>
                          <a:spcPct val="107000"/>
                        </a:lnSpc>
                        <a:spcBef>
                          <a:spcPts val="0"/>
                        </a:spcBef>
                        <a:spcAft>
                          <a:spcPts val="0"/>
                        </a:spcAft>
                      </a:pPr>
                      <a:r>
                        <a:rPr lang="en-US" sz="12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$161,680K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2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362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2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20%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366092"/>
                    </a:solidFill>
                  </a:tcPr>
                </a:tc>
                <a:tc>
                  <a:txBody>
                    <a:bodyPr/>
                    <a:lstStyle/>
                    <a:p>
                      <a:pPr marL="0" marR="0" algn="r">
                        <a:lnSpc>
                          <a:spcPct val="107000"/>
                        </a:lnSpc>
                        <a:spcBef>
                          <a:spcPts val="0"/>
                        </a:spcBef>
                        <a:spcAft>
                          <a:spcPts val="0"/>
                        </a:spcAft>
                      </a:pPr>
                      <a:r>
                        <a:rPr lang="en-US" sz="12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$7,875K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2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1,789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366092"/>
                    </a:solidFill>
                  </a:tcPr>
                </a:tc>
                <a:tc>
                  <a:txBody>
                    <a:bodyPr/>
                    <a:lstStyle/>
                    <a:p>
                      <a:pPr marL="0" marR="0" algn="r">
                        <a:lnSpc>
                          <a:spcPct val="107000"/>
                        </a:lnSpc>
                        <a:spcBef>
                          <a:spcPts val="0"/>
                        </a:spcBef>
                        <a:spcAft>
                          <a:spcPts val="0"/>
                        </a:spcAft>
                      </a:pPr>
                      <a:r>
                        <a:rPr lang="en-US" sz="12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$169,555K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2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366092"/>
                    </a:solidFill>
                  </a:tcPr>
                </a:tc>
                <a:extLst>
                  <a:ext uri="{0D108BD9-81ED-4DB2-BD59-A6C34878D82A}">
                    <a16:rowId xmlns:a16="http://schemas.microsoft.com/office/drawing/2014/main" val="1139080046"/>
                  </a:ext>
                </a:extLst>
              </a:tr>
            </a:tbl>
          </a:graphicData>
        </a:graphic>
      </p:graphicFrame>
      <p:pic>
        <p:nvPicPr>
          <p:cNvPr id="7" name="Picture 6"/>
          <p:cNvPicPr/>
          <p:nvPr/>
        </p:nvPicPr>
        <p:blipFill rotWithShape="1">
          <a:blip r:embed="rId4">
            <a:extLst>
              <a:ext uri="{28A0092B-C50C-407E-A947-70E740481C1C}">
                <a14:useLocalDpi xmlns:a14="http://schemas.microsoft.com/office/drawing/2010/main" val="0"/>
              </a:ext>
            </a:extLst>
          </a:blip>
          <a:srcRect r="65360"/>
          <a:stretch/>
        </p:blipFill>
        <p:spPr>
          <a:xfrm>
            <a:off x="3132083" y="966950"/>
            <a:ext cx="3300248" cy="1335692"/>
          </a:xfrm>
          <a:prstGeom prst="rect">
            <a:avLst/>
          </a:prstGeom>
        </p:spPr>
      </p:pic>
    </p:spTree>
    <p:extLst>
      <p:ext uri="{BB962C8B-B14F-4D97-AF65-F5344CB8AC3E}">
        <p14:creationId xmlns:p14="http://schemas.microsoft.com/office/powerpoint/2010/main" val="19122739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Highly Valued ($) Buildings</a:t>
            </a:r>
            <a:endParaRPr lang="en-US" dirty="0">
              <a:solidFill>
                <a:schemeClr val="bg1"/>
              </a:solidFill>
              <a:latin typeface="Arial" panose="020B0604020202020204" pitchFamily="34" charset="0"/>
              <a:cs typeface="Arial" panose="020B0604020202020204" pitchFamily="34" charset="0"/>
            </a:endParaRPr>
          </a:p>
        </p:txBody>
      </p:sp>
      <p:sp>
        <p:nvSpPr>
          <p:cNvPr id="14" name="Rectangle 3"/>
          <p:cNvSpPr>
            <a:spLocks noChangeArrowheads="1"/>
          </p:cNvSpPr>
          <p:nvPr/>
        </p:nvSpPr>
        <p:spPr bwMode="auto">
          <a:xfrm>
            <a:off x="304938" y="4381092"/>
            <a:ext cx="530233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800" dirty="0"/>
              <a:t>* Unincorporated</a:t>
            </a:r>
            <a:br>
              <a:rPr lang="en-US" sz="800" dirty="0"/>
            </a:br>
            <a:r>
              <a:rPr lang="en-US" sz="800" dirty="0"/>
              <a:t>Region 9 Tabular Building-Level Report Link:  </a:t>
            </a:r>
            <a:r>
              <a:rPr lang="en-US" sz="800" u="sng" dirty="0">
                <a:hlinkClick r:id="rId3"/>
              </a:rPr>
              <a:t>https://data.wvgis.wvu.edu/pub/RA/Region9/BLRA/4_BldgDollarExposure</a:t>
            </a:r>
            <a:endParaRPr lang="en-US" sz="800" dirty="0"/>
          </a:p>
        </p:txBody>
      </p:sp>
      <p:graphicFrame>
        <p:nvGraphicFramePr>
          <p:cNvPr id="4" name="Table 3"/>
          <p:cNvGraphicFramePr>
            <a:graphicFrameLocks noGrp="1"/>
          </p:cNvGraphicFramePr>
          <p:nvPr>
            <p:extLst/>
          </p:nvPr>
        </p:nvGraphicFramePr>
        <p:xfrm>
          <a:off x="492285" y="1866276"/>
          <a:ext cx="8159429" cy="2526443"/>
        </p:xfrm>
        <a:graphic>
          <a:graphicData uri="http://schemas.openxmlformats.org/drawingml/2006/table">
            <a:tbl>
              <a:tblPr firstRow="1" firstCol="1" bandRow="1"/>
              <a:tblGrid>
                <a:gridCol w="1494221">
                  <a:extLst>
                    <a:ext uri="{9D8B030D-6E8A-4147-A177-3AD203B41FA5}">
                      <a16:colId xmlns:a16="http://schemas.microsoft.com/office/drawing/2014/main" val="207545916"/>
                    </a:ext>
                  </a:extLst>
                </a:gridCol>
                <a:gridCol w="792475">
                  <a:extLst>
                    <a:ext uri="{9D8B030D-6E8A-4147-A177-3AD203B41FA5}">
                      <a16:colId xmlns:a16="http://schemas.microsoft.com/office/drawing/2014/main" val="2062314993"/>
                    </a:ext>
                  </a:extLst>
                </a:gridCol>
                <a:gridCol w="2457966">
                  <a:extLst>
                    <a:ext uri="{9D8B030D-6E8A-4147-A177-3AD203B41FA5}">
                      <a16:colId xmlns:a16="http://schemas.microsoft.com/office/drawing/2014/main" val="2806039314"/>
                    </a:ext>
                  </a:extLst>
                </a:gridCol>
                <a:gridCol w="1083173">
                  <a:extLst>
                    <a:ext uri="{9D8B030D-6E8A-4147-A177-3AD203B41FA5}">
                      <a16:colId xmlns:a16="http://schemas.microsoft.com/office/drawing/2014/main" val="770695271"/>
                    </a:ext>
                  </a:extLst>
                </a:gridCol>
                <a:gridCol w="942916">
                  <a:extLst>
                    <a:ext uri="{9D8B030D-6E8A-4147-A177-3AD203B41FA5}">
                      <a16:colId xmlns:a16="http://schemas.microsoft.com/office/drawing/2014/main" val="1715500889"/>
                    </a:ext>
                  </a:extLst>
                </a:gridCol>
                <a:gridCol w="1388678">
                  <a:extLst>
                    <a:ext uri="{9D8B030D-6E8A-4147-A177-3AD203B41FA5}">
                      <a16:colId xmlns:a16="http://schemas.microsoft.com/office/drawing/2014/main" val="3020162817"/>
                    </a:ext>
                  </a:extLst>
                </a:gridCol>
              </a:tblGrid>
              <a:tr h="758210">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Community Name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4854" marR="848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WV Flood Tool Link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4854" marR="848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Owner Name or Building ID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4854" marR="848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Hazard Occupancy Code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84854" marR="848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General Occupancy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84854" marR="848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marL="0" marR="0" algn="ctr">
                        <a:lnSpc>
                          <a:spcPct val="107000"/>
                        </a:lnSpc>
                        <a:spcBef>
                          <a:spcPts val="0"/>
                        </a:spcBef>
                        <a:spcAft>
                          <a:spcPts val="0"/>
                        </a:spcAft>
                      </a:pPr>
                      <a:r>
                        <a:rPr lang="en-US" sz="1200" b="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Building Appraisal</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84854" marR="848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664038992"/>
                  </a:ext>
                </a:extLst>
              </a:tr>
              <a:tr h="196852">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Martinsburg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84854" marR="848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u="sng"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4"/>
                        </a:rPr>
                        <a:t>FT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4854" marR="848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u="sng"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5"/>
                        </a:rPr>
                        <a:t>Martinsburg Treatment Plant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4854" marR="848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COM4</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84854" marR="848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Commercial</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84854" marR="848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51,776,300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84854" marR="848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325111880"/>
                  </a:ext>
                </a:extLst>
              </a:tr>
              <a:tr h="381111">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Martinsburg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84854" marR="848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6"/>
                        </a:rPr>
                        <a:t>FT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84854" marR="848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COUNTY COUNCIL OF BERKELEY COUNTY WEST VIRGINIA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4854" marR="848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84854" marR="848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Commercial</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84854" marR="848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945,800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84854" marR="848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23768309"/>
                  </a:ext>
                </a:extLst>
              </a:tr>
              <a:tr h="196852">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Berkeley County*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4854" marR="848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7"/>
                        </a:rPr>
                        <a:t>FT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84854" marR="848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SHEPHERDS COVE LLC</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4854" marR="848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RES1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84854" marR="848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Residential</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84854" marR="848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851,200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84854" marR="848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667771778"/>
                  </a:ext>
                </a:extLst>
              </a:tr>
              <a:tr h="196852">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Martinsburg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84854" marR="848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8"/>
                        </a:rPr>
                        <a:t>FT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84854" marR="848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CITY OF MARTINSBURG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4854" marR="848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GOV1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4854" marR="848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Other</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84854" marR="848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785,600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84854" marR="848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206497537"/>
                  </a:ext>
                </a:extLst>
              </a:tr>
              <a:tr h="196852">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Berkeley County*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84854" marR="848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9"/>
                        </a:rPr>
                        <a:t>FT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84854" marR="848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02-04-0003-0049-0000_1340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84854" marR="848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RES1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4854" marR="848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Residential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4854" marR="848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714,000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84854" marR="848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21817437"/>
                  </a:ext>
                </a:extLst>
              </a:tr>
              <a:tr h="196852">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Berkeley County*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84854" marR="848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10"/>
                        </a:rPr>
                        <a:t>FT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84854" marR="848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02-02-0017-0040-0000_1210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84854" marR="848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RES1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84854" marR="848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Residential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4854" marR="848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638,100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84854" marR="848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19469306"/>
                  </a:ext>
                </a:extLst>
              </a:tr>
              <a:tr h="0">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Martinsburg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84854" marR="848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11"/>
                        </a:rPr>
                        <a:t>FT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84854" marR="848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MAGYARI PROPERTIES LLC</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84854" marR="848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IND2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84854" marR="848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Commercial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4854" marR="848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573,200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4854" marR="848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29231072"/>
                  </a:ext>
                </a:extLst>
              </a:tr>
              <a:tr h="196852">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Berkeley County*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84854" marR="848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12"/>
                        </a:rPr>
                        <a:t>FT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84854" marR="848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02-02-005A-0055-0000_315</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84854" marR="848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RES1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84854" marR="848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Residential</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84854" marR="848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559,900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4854" marR="848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306970588"/>
                  </a:ext>
                </a:extLst>
              </a:tr>
            </a:tbl>
          </a:graphicData>
        </a:graphic>
      </p:graphicFrame>
      <p:sp>
        <p:nvSpPr>
          <p:cNvPr id="2" name="Rectangle 1"/>
          <p:cNvSpPr/>
          <p:nvPr/>
        </p:nvSpPr>
        <p:spPr>
          <a:xfrm>
            <a:off x="917026" y="1126633"/>
            <a:ext cx="7309945" cy="685059"/>
          </a:xfrm>
          <a:prstGeom prst="rect">
            <a:avLst/>
          </a:prstGeom>
        </p:spPr>
        <p:txBody>
          <a:bodyPr wrap="square">
            <a:spAutoFit/>
          </a:bodyPr>
          <a:lstStyle/>
          <a:p>
            <a:pPr>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Highly valued buildings in 1% Floodplain for </a:t>
            </a:r>
            <a:r>
              <a:rPr lang="en-US" b="1" dirty="0">
                <a:solidFill>
                  <a:srgbClr val="1F3864"/>
                </a:solidFill>
                <a:latin typeface="Calibri" panose="020F0502020204030204" pitchFamily="34" charset="0"/>
                <a:ea typeface="Calibri" panose="020F0502020204030204" pitchFamily="34" charset="0"/>
                <a:cs typeface="Times New Roman" panose="02020603050405020304" pitchFamily="18" charset="0"/>
              </a:rPr>
              <a:t>Berkeley County</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smtClean="0">
                <a:latin typeface="Calibri" panose="020F0502020204030204" pitchFamily="34" charset="0"/>
                <a:ea typeface="Calibri" panose="020F0502020204030204" pitchFamily="34" charset="0"/>
                <a:cs typeface="Times New Roman" panose="02020603050405020304" pitchFamily="18" charset="0"/>
              </a:rPr>
              <a:t>Which </a:t>
            </a:r>
            <a:r>
              <a:rPr lang="en-US" dirty="0">
                <a:latin typeface="Calibri" panose="020F0502020204030204" pitchFamily="34" charset="0"/>
                <a:ea typeface="Calibri" panose="020F0502020204030204" pitchFamily="34" charset="0"/>
                <a:cs typeface="Times New Roman" panose="02020603050405020304" pitchFamily="18" charset="0"/>
              </a:rPr>
              <a:t>high-valued-structures are vulnerable to riverine flooding?</a:t>
            </a:r>
          </a:p>
        </p:txBody>
      </p:sp>
      <p:sp>
        <p:nvSpPr>
          <p:cNvPr id="3" name="Rectangle 2"/>
          <p:cNvSpPr/>
          <p:nvPr/>
        </p:nvSpPr>
        <p:spPr>
          <a:xfrm>
            <a:off x="370487" y="4969220"/>
            <a:ext cx="8403021" cy="1567801"/>
          </a:xfrm>
          <a:prstGeom prst="rect">
            <a:avLst/>
          </a:prstGeom>
          <a:solidFill>
            <a:schemeClr val="accent4">
              <a:lumMod val="40000"/>
              <a:lumOff val="60000"/>
            </a:schemeClr>
          </a:solidFill>
        </p:spPr>
        <p:txBody>
          <a:bodyPr wrap="square">
            <a:spAutoFit/>
          </a:bodyPr>
          <a:lstStyle/>
          <a:p>
            <a:pPr>
              <a:lnSpc>
                <a:spcPct val="107000"/>
              </a:lnSpc>
              <a:spcAft>
                <a:spcPts val="800"/>
              </a:spcAft>
            </a:pPr>
            <a:r>
              <a:rPr lang="en-US" sz="1400" b="1" dirty="0">
                <a:latin typeface="Calibri" panose="020F0502020204030204" pitchFamily="34" charset="0"/>
                <a:ea typeface="Calibri" panose="020F0502020204030204" pitchFamily="34" charset="0"/>
                <a:cs typeface="Times New Roman" panose="02020603050405020304" pitchFamily="18" charset="0"/>
              </a:rPr>
              <a:t>Community Engagement and Verification:  </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400" b="1" dirty="0">
                <a:latin typeface="Calibri" panose="020F0502020204030204" pitchFamily="34" charset="0"/>
                <a:ea typeface="Calibri" panose="020F0502020204030204" pitchFamily="34" charset="0"/>
                <a:cs typeface="Times New Roman" panose="02020603050405020304" pitchFamily="18" charset="0"/>
              </a:rPr>
              <a:t/>
            </a:r>
            <a:br>
              <a:rPr lang="en-US" sz="1400" b="1" dirty="0">
                <a:latin typeface="Calibri" panose="020F0502020204030204" pitchFamily="34" charset="0"/>
                <a:ea typeface="Calibri" panose="020F0502020204030204" pitchFamily="34" charset="0"/>
                <a:cs typeface="Times New Roman" panose="02020603050405020304" pitchFamily="18" charset="0"/>
              </a:rPr>
            </a:br>
            <a:r>
              <a:rPr lang="en-US" sz="1400" u="sng" dirty="0">
                <a:latin typeface="Calibri" panose="020F0502020204030204" pitchFamily="34" charset="0"/>
                <a:ea typeface="Calibri" panose="020F0502020204030204" pitchFamily="34" charset="0"/>
                <a:cs typeface="Calibri" panose="020F0502020204030204" pitchFamily="34" charset="0"/>
              </a:rPr>
              <a:t>Building-Level Verification</a:t>
            </a:r>
            <a:r>
              <a:rPr lang="en-US" sz="1400" dirty="0">
                <a:latin typeface="Calibri" panose="020F0502020204030204" pitchFamily="34" charset="0"/>
                <a:ea typeface="Calibri" panose="020F0502020204030204" pitchFamily="34" charset="0"/>
                <a:cs typeface="Calibri" panose="020F0502020204030204" pitchFamily="34" charset="0"/>
              </a:rPr>
              <a:t>:  Verify the highly valued buildings using the </a:t>
            </a:r>
            <a:r>
              <a:rPr lang="en-US" sz="1400" u="sng" dirty="0">
                <a:solidFill>
                  <a:srgbClr val="0563C1"/>
                </a:solidFill>
                <a:latin typeface="Calibri" panose="020F0502020204030204" pitchFamily="34" charset="0"/>
                <a:ea typeface="Calibri" panose="020F0502020204030204" pitchFamily="34" charset="0"/>
                <a:cs typeface="Calibri" panose="020F0502020204030204" pitchFamily="34" charset="0"/>
                <a:hlinkClick r:id="rId3"/>
              </a:rPr>
              <a:t>building-level table</a:t>
            </a:r>
            <a:r>
              <a:rPr lang="en-US" sz="1400" dirty="0">
                <a:latin typeface="Calibri" panose="020F0502020204030204" pitchFamily="34" charset="0"/>
                <a:ea typeface="Calibri" panose="020F0502020204030204" pitchFamily="34" charset="0"/>
                <a:cs typeface="Calibri" panose="020F0502020204030204" pitchFamily="34" charset="0"/>
              </a:rPr>
              <a:t> and </a:t>
            </a:r>
            <a:r>
              <a:rPr lang="en-US" sz="1400" u="sng" dirty="0">
                <a:solidFill>
                  <a:srgbClr val="0563C1"/>
                </a:solidFill>
                <a:latin typeface="Calibri" panose="020F0502020204030204" pitchFamily="34" charset="0"/>
                <a:ea typeface="Calibri" panose="020F0502020204030204" pitchFamily="34" charset="0"/>
                <a:cs typeface="Calibri" panose="020F0502020204030204" pitchFamily="34" charset="0"/>
                <a:hlinkClick r:id="rId13"/>
              </a:rPr>
              <a:t>Risk MAP View</a:t>
            </a:r>
            <a:r>
              <a:rPr lang="en-US" sz="1400" dirty="0">
                <a:latin typeface="Calibri" panose="020F0502020204030204" pitchFamily="34" charset="0"/>
                <a:ea typeface="Calibri" panose="020F0502020204030204" pitchFamily="34" charset="0"/>
                <a:cs typeface="Calibri" panose="020F0502020204030204" pitchFamily="34" charset="0"/>
              </a:rPr>
              <a:t> of the WV Flood Tool.  For buildings inventoried in the 1% floodplains, review the most expensive residential and non-residential buildings located in the high-risk flood zones sorted on building appraisal value from largest to smallest value.  Identify building-level mitigation and outreach strategies.</a:t>
            </a: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827679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Risk Assessment – Building $ &amp; Type</a:t>
            </a:r>
            <a:endParaRPr lang="en-US" dirty="0">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257504" y="1143451"/>
            <a:ext cx="8628992" cy="5355312"/>
          </a:xfrm>
          <a:prstGeom prst="rect">
            <a:avLst/>
          </a:prstGeom>
          <a:solidFill>
            <a:schemeClr val="bg1">
              <a:lumMod val="95000"/>
            </a:schemeClr>
          </a:solidFill>
        </p:spPr>
        <p:txBody>
          <a:bodyPr wrap="square">
            <a:spAutoFit/>
          </a:bodyPr>
          <a:lstStyle/>
          <a:p>
            <a:r>
              <a:rPr lang="en-US" b="1" dirty="0">
                <a:solidFill>
                  <a:schemeClr val="accent1">
                    <a:lumMod val="50000"/>
                  </a:schemeClr>
                </a:solidFill>
                <a:latin typeface="Calibri" panose="020F0502020204030204" pitchFamily="34" charset="0"/>
                <a:cs typeface="Times New Roman" panose="02020603050405020304" pitchFamily="18" charset="0"/>
              </a:rPr>
              <a:t>Berkeley County </a:t>
            </a:r>
            <a:r>
              <a:rPr lang="en-US" dirty="0">
                <a:latin typeface="Calibri" panose="020F0502020204030204" pitchFamily="34" charset="0"/>
                <a:cs typeface="Times New Roman" panose="02020603050405020304" pitchFamily="18" charset="0"/>
              </a:rPr>
              <a:t>ranks </a:t>
            </a:r>
            <a:r>
              <a:rPr lang="en-US" dirty="0" smtClean="0">
                <a:latin typeface="Calibri" panose="020F0502020204030204" pitchFamily="34" charset="0"/>
                <a:cs typeface="Times New Roman" panose="02020603050405020304" pitchFamily="18" charset="0"/>
              </a:rPr>
              <a:t>fourth in the </a:t>
            </a:r>
            <a:r>
              <a:rPr lang="en-US" dirty="0">
                <a:latin typeface="Calibri" panose="020F0502020204030204" pitchFamily="34" charset="0"/>
                <a:cs typeface="Times New Roman" panose="02020603050405020304" pitchFamily="18" charset="0"/>
              </a:rPr>
              <a:t>State </a:t>
            </a:r>
            <a:r>
              <a:rPr lang="en-US" dirty="0" smtClean="0">
                <a:latin typeface="Calibri" panose="020F0502020204030204" pitchFamily="34" charset="0"/>
                <a:cs typeface="Times New Roman" panose="02020603050405020304" pitchFamily="18" charset="0"/>
              </a:rPr>
              <a:t>for its </a:t>
            </a:r>
            <a:r>
              <a:rPr lang="en-US" dirty="0">
                <a:latin typeface="Calibri" panose="020F0502020204030204" pitchFamily="34" charset="0"/>
                <a:cs typeface="Times New Roman" panose="02020603050405020304" pitchFamily="18" charset="0"/>
              </a:rPr>
              <a:t>countywide </a:t>
            </a:r>
            <a:r>
              <a:rPr lang="en-US" i="1" dirty="0">
                <a:latin typeface="Calibri" panose="020F0502020204030204" pitchFamily="34" charset="0"/>
                <a:cs typeface="Times New Roman" panose="02020603050405020304" pitchFamily="18" charset="0"/>
              </a:rPr>
              <a:t>median building replacement value </a:t>
            </a:r>
            <a:r>
              <a:rPr lang="en-US" dirty="0">
                <a:latin typeface="Calibri" panose="020F0502020204030204" pitchFamily="34" charset="0"/>
                <a:cs typeface="Times New Roman" panose="02020603050405020304" pitchFamily="18" charset="0"/>
              </a:rPr>
              <a:t>of $62,000 and much higher than the statewide median building replacement value of $37,000</a:t>
            </a:r>
            <a:r>
              <a:rPr lang="en-US" dirty="0" smtClean="0">
                <a:latin typeface="Calibri" panose="020F0502020204030204" pitchFamily="34" charset="0"/>
                <a:cs typeface="Times New Roman" panose="02020603050405020304" pitchFamily="18" charset="0"/>
              </a:rPr>
              <a:t>.  It ranks second for </a:t>
            </a:r>
            <a:r>
              <a:rPr lang="en-US" i="1" dirty="0" smtClean="0">
                <a:latin typeface="Calibri" panose="020F0502020204030204" pitchFamily="34" charset="0"/>
                <a:cs typeface="Times New Roman" panose="02020603050405020304" pitchFamily="18" charset="0"/>
              </a:rPr>
              <a:t>median single-family dwelling</a:t>
            </a:r>
            <a:r>
              <a:rPr lang="en-US" dirty="0" smtClean="0">
                <a:latin typeface="Calibri" panose="020F0502020204030204" pitchFamily="34" charset="0"/>
                <a:cs typeface="Times New Roman" panose="02020603050405020304" pitchFamily="18" charset="0"/>
              </a:rPr>
              <a:t> replacement value of $96,000 and above the statewide median value of $44,000.</a:t>
            </a:r>
            <a:endParaRPr lang="en-US" dirty="0">
              <a:latin typeface="Calibri" panose="020F0502020204030204" pitchFamily="34" charset="0"/>
              <a:cs typeface="Times New Roman" panose="02020603050405020304" pitchFamily="18" charset="0"/>
            </a:endParaRPr>
          </a:p>
          <a:p>
            <a:endParaRPr lang="en-US" dirty="0"/>
          </a:p>
          <a:p>
            <a:r>
              <a:rPr lang="en-US" b="1" dirty="0">
                <a:solidFill>
                  <a:schemeClr val="accent1">
                    <a:lumMod val="50000"/>
                  </a:schemeClr>
                </a:solidFill>
              </a:rPr>
              <a:t>Berkeley County </a:t>
            </a:r>
            <a:r>
              <a:rPr lang="en-US" dirty="0"/>
              <a:t>– 94% of the primary buildings are </a:t>
            </a:r>
            <a:r>
              <a:rPr lang="en-US" i="1" dirty="0"/>
              <a:t>residential </a:t>
            </a:r>
            <a:r>
              <a:rPr lang="en-US" dirty="0"/>
              <a:t>whereas</a:t>
            </a:r>
            <a:r>
              <a:rPr lang="en-US" i="1" dirty="0"/>
              <a:t> </a:t>
            </a:r>
            <a:r>
              <a:rPr lang="en-US" dirty="0"/>
              <a:t>51% of the countywide building stock dollar value is </a:t>
            </a:r>
            <a:r>
              <a:rPr lang="en-US" i="1" dirty="0"/>
              <a:t>non-residential</a:t>
            </a:r>
            <a:r>
              <a:rPr lang="en-US" dirty="0"/>
              <a:t>.</a:t>
            </a:r>
          </a:p>
          <a:p>
            <a:endParaRPr lang="en-US" b="1" dirty="0" smtClean="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r>
              <a:rPr lang="en-US" b="1" dirty="0" smtClean="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Berkeley </a:t>
            </a:r>
            <a:r>
              <a:rPr lang="en-US" b="1"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County Unincorporated </a:t>
            </a:r>
            <a:r>
              <a:rPr lang="en-US" dirty="0">
                <a:latin typeface="Calibri" panose="020F0502020204030204" pitchFamily="34" charset="0"/>
                <a:ea typeface="Calibri" panose="020F0502020204030204" pitchFamily="34" charset="0"/>
                <a:cs typeface="Times New Roman" panose="02020603050405020304" pitchFamily="18" charset="0"/>
              </a:rPr>
              <a:t>(ranked 12</a:t>
            </a:r>
            <a:r>
              <a:rPr lang="en-US" baseline="30000" dirty="0">
                <a:latin typeface="Calibri" panose="020F0502020204030204" pitchFamily="34" charset="0"/>
                <a:ea typeface="Calibri" panose="020F0502020204030204" pitchFamily="34" charset="0"/>
                <a:cs typeface="Times New Roman" panose="02020603050405020304" pitchFamily="18" charset="0"/>
              </a:rPr>
              <a:t>th</a:t>
            </a:r>
            <a:r>
              <a:rPr lang="en-US" dirty="0">
                <a:latin typeface="Calibri" panose="020F0502020204030204" pitchFamily="34" charset="0"/>
                <a:ea typeface="Calibri" panose="020F0502020204030204" pitchFamily="34" charset="0"/>
                <a:cs typeface="Times New Roman" panose="02020603050405020304" pitchFamily="18" charset="0"/>
              </a:rPr>
              <a:t> in the State and 1</a:t>
            </a:r>
            <a:r>
              <a:rPr lang="en-US" baseline="30000" dirty="0">
                <a:latin typeface="Calibri" panose="020F0502020204030204" pitchFamily="34" charset="0"/>
                <a:ea typeface="Calibri" panose="020F0502020204030204" pitchFamily="34" charset="0"/>
                <a:cs typeface="Times New Roman" panose="02020603050405020304" pitchFamily="18" charset="0"/>
              </a:rPr>
              <a:t>st</a:t>
            </a:r>
            <a:r>
              <a:rPr lang="en-US" dirty="0">
                <a:latin typeface="Calibri" panose="020F0502020204030204" pitchFamily="34" charset="0"/>
                <a:ea typeface="Calibri" panose="020F0502020204030204" pitchFamily="34" charset="0"/>
                <a:cs typeface="Times New Roman" panose="02020603050405020304" pitchFamily="18" charset="0"/>
              </a:rPr>
              <a:t> in Region 9) has the highest percentage (34%) of </a:t>
            </a:r>
            <a:r>
              <a:rPr lang="en-US" i="1" dirty="0">
                <a:latin typeface="Calibri" panose="020F0502020204030204" pitchFamily="34" charset="0"/>
                <a:ea typeface="Calibri" panose="020F0502020204030204" pitchFamily="34" charset="0"/>
                <a:cs typeface="Times New Roman" panose="02020603050405020304" pitchFamily="18" charset="0"/>
              </a:rPr>
              <a:t>manufactured homes</a:t>
            </a:r>
            <a:r>
              <a:rPr lang="en-US" dirty="0">
                <a:latin typeface="Calibri" panose="020F0502020204030204" pitchFamily="34" charset="0"/>
                <a:ea typeface="Calibri" panose="020F0502020204030204" pitchFamily="34" charset="0"/>
                <a:cs typeface="Times New Roman" panose="02020603050405020304" pitchFamily="18" charset="0"/>
              </a:rPr>
              <a:t> for </a:t>
            </a:r>
            <a:r>
              <a:rPr lang="en-US" i="1" dirty="0">
                <a:latin typeface="Calibri" panose="020F0502020204030204" pitchFamily="34" charset="0"/>
                <a:ea typeface="Calibri" panose="020F0502020204030204" pitchFamily="34" charset="0"/>
                <a:cs typeface="Times New Roman" panose="02020603050405020304" pitchFamily="18" charset="0"/>
              </a:rPr>
              <a:t>single family dwelling</a:t>
            </a:r>
            <a:r>
              <a:rPr lang="en-US" dirty="0">
                <a:latin typeface="Calibri" panose="020F0502020204030204" pitchFamily="34" charset="0"/>
                <a:ea typeface="Calibri" panose="020F0502020204030204" pitchFamily="34" charset="0"/>
                <a:cs typeface="Times New Roman" panose="02020603050405020304" pitchFamily="18" charset="0"/>
              </a:rPr>
              <a:t> building </a:t>
            </a:r>
            <a:r>
              <a:rPr lang="en-US" dirty="0" smtClean="0">
                <a:latin typeface="Calibri" panose="020F0502020204030204" pitchFamily="34" charset="0"/>
                <a:ea typeface="Calibri" panose="020F0502020204030204" pitchFamily="34" charset="0"/>
                <a:cs typeface="Times New Roman" panose="02020603050405020304" pitchFamily="18" charset="0"/>
              </a:rPr>
              <a:t>stock.</a:t>
            </a:r>
          </a:p>
          <a:p>
            <a:endParaRPr lang="en-US" dirty="0">
              <a:latin typeface="Calibri" panose="020F0502020204030204" pitchFamily="34" charset="0"/>
              <a:cs typeface="Times New Roman" panose="02020603050405020304" pitchFamily="18" charset="0"/>
            </a:endParaRPr>
          </a:p>
          <a:p>
            <a:r>
              <a:rPr lang="en-US" b="1" dirty="0">
                <a:solidFill>
                  <a:schemeClr val="accent1">
                    <a:lumMod val="50000"/>
                  </a:schemeClr>
                </a:solidFill>
              </a:rPr>
              <a:t>Berkeley County </a:t>
            </a:r>
            <a:r>
              <a:rPr lang="en-US" dirty="0"/>
              <a:t>ranks </a:t>
            </a:r>
            <a:r>
              <a:rPr lang="en-US" dirty="0" smtClean="0"/>
              <a:t>2nd </a:t>
            </a:r>
            <a:r>
              <a:rPr lang="en-US" dirty="0"/>
              <a:t>in the State for the </a:t>
            </a:r>
            <a:r>
              <a:rPr lang="en-US" dirty="0" smtClean="0"/>
              <a:t>most National Register Areas that intersect the 1% floodplain.</a:t>
            </a:r>
            <a:endParaRPr lang="en-US" dirty="0"/>
          </a:p>
          <a:p>
            <a:endParaRPr lang="en-US" b="1" dirty="0">
              <a:solidFill>
                <a:schemeClr val="accent1">
                  <a:lumMod val="50000"/>
                </a:schemeClr>
              </a:solidFill>
            </a:endParaRPr>
          </a:p>
          <a:p>
            <a:r>
              <a:rPr lang="en-US" b="1" dirty="0" smtClean="0">
                <a:solidFill>
                  <a:schemeClr val="accent1">
                    <a:lumMod val="50000"/>
                  </a:schemeClr>
                </a:solidFill>
              </a:rPr>
              <a:t>Berkeley County </a:t>
            </a:r>
            <a:r>
              <a:rPr lang="en-US" dirty="0" smtClean="0"/>
              <a:t>ranks </a:t>
            </a:r>
            <a:r>
              <a:rPr lang="en-US" dirty="0"/>
              <a:t>11</a:t>
            </a:r>
            <a:r>
              <a:rPr lang="en-US" baseline="30000" dirty="0"/>
              <a:t>th</a:t>
            </a:r>
            <a:r>
              <a:rPr lang="en-US" dirty="0"/>
              <a:t> in the State for the highest percentage of </a:t>
            </a:r>
            <a:r>
              <a:rPr lang="en-US" i="1" dirty="0"/>
              <a:t>Post-FIRM structures </a:t>
            </a:r>
            <a:r>
              <a:rPr lang="en-US" dirty="0"/>
              <a:t>or new development</a:t>
            </a:r>
            <a:r>
              <a:rPr lang="en-US" dirty="0" smtClean="0"/>
              <a:t>.</a:t>
            </a:r>
          </a:p>
          <a:p>
            <a:endParaRPr lang="en-US" dirty="0" smtClean="0">
              <a:latin typeface="Calibri" panose="020F0502020204030204" pitchFamily="34" charset="0"/>
              <a:cs typeface="Times New Roman" panose="02020603050405020304" pitchFamily="18" charset="0"/>
            </a:endParaRPr>
          </a:p>
          <a:p>
            <a:r>
              <a:rPr lang="en-US" dirty="0"/>
              <a:t>The city of </a:t>
            </a:r>
            <a:r>
              <a:rPr lang="en-US" b="1" dirty="0">
                <a:solidFill>
                  <a:schemeClr val="accent1">
                    <a:lumMod val="50000"/>
                  </a:schemeClr>
                </a:solidFill>
              </a:rPr>
              <a:t>Martinsburg</a:t>
            </a:r>
            <a:r>
              <a:rPr lang="en-US" dirty="0">
                <a:solidFill>
                  <a:schemeClr val="accent1">
                    <a:lumMod val="50000"/>
                  </a:schemeClr>
                </a:solidFill>
              </a:rPr>
              <a:t> </a:t>
            </a:r>
            <a:r>
              <a:rPr lang="en-US" dirty="0"/>
              <a:t>(ranked 1</a:t>
            </a:r>
            <a:r>
              <a:rPr lang="en-US" baseline="30000" dirty="0"/>
              <a:t>st</a:t>
            </a:r>
            <a:r>
              <a:rPr lang="en-US" dirty="0"/>
              <a:t> of all incorporated areas) has four utilities located in the high-risk </a:t>
            </a:r>
            <a:r>
              <a:rPr lang="en-US" dirty="0" smtClean="0"/>
              <a:t>floodplain. </a:t>
            </a:r>
            <a:endParaRPr lang="en-US" dirty="0"/>
          </a:p>
        </p:txBody>
      </p:sp>
    </p:spTree>
    <p:extLst>
      <p:ext uri="{BB962C8B-B14F-4D97-AF65-F5344CB8AC3E}">
        <p14:creationId xmlns:p14="http://schemas.microsoft.com/office/powerpoint/2010/main" val="35537327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Substantial Damage Estimates</a:t>
            </a:r>
            <a:endParaRPr lang="en-US" dirty="0">
              <a:solidFill>
                <a:schemeClr val="bg1"/>
              </a:solidFill>
              <a:latin typeface="Arial" panose="020B0604020202020204" pitchFamily="34" charset="0"/>
              <a:cs typeface="Arial" panose="020B0604020202020204" pitchFamily="34" charset="0"/>
            </a:endParaRPr>
          </a:p>
        </p:txBody>
      </p:sp>
      <p:pic>
        <p:nvPicPr>
          <p:cNvPr id="4" name="Picture 12" descr="Related image">
            <a:extLst>
              <a:ext uri="{FF2B5EF4-FFF2-40B4-BE49-F238E27FC236}">
                <a16:creationId xmlns:a16="http://schemas.microsoft.com/office/drawing/2014/main" id="{DED64AB0-B48B-4EE4-9FA1-98A487E699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913" r="16769" b="-3"/>
          <a:stretch/>
        </p:blipFill>
        <p:spPr bwMode="auto">
          <a:xfrm>
            <a:off x="641826" y="1074152"/>
            <a:ext cx="1528018" cy="1139931"/>
          </a:xfrm>
          <a:prstGeom prst="rect">
            <a:avLst/>
          </a:prstGeom>
          <a:noFill/>
          <a:effectLst>
            <a:innerShdw blurRad="63500" dist="50800" dir="27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6" name="Picture 4" descr="Free Press, WV">
            <a:extLst>
              <a:ext uri="{FF2B5EF4-FFF2-40B4-BE49-F238E27FC236}">
                <a16:creationId xmlns:a16="http://schemas.microsoft.com/office/drawing/2014/main" id="{EBD48860-1347-479B-8C54-79E0E77019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1664" y="1074152"/>
            <a:ext cx="1661584" cy="1121100"/>
          </a:xfrm>
          <a:prstGeom prst="rect">
            <a:avLst/>
          </a:prstGeom>
          <a:noFill/>
          <a:effectLst>
            <a:innerShdw blurRad="63500" dist="50800" dir="27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8" name="Picture 6" descr="Harpers Ferry, WV Floods - Home | Facebook">
            <a:extLst>
              <a:ext uri="{FF2B5EF4-FFF2-40B4-BE49-F238E27FC236}">
                <a16:creationId xmlns:a16="http://schemas.microsoft.com/office/drawing/2014/main" id="{F27C5F65-901E-41A2-ADA1-2687EDB211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2725" y="1074152"/>
            <a:ext cx="1619250" cy="1097294"/>
          </a:xfrm>
          <a:prstGeom prst="rect">
            <a:avLst/>
          </a:prstGeom>
          <a:noFill/>
          <a:effectLst>
            <a:innerShdw blurRad="63500" dist="50800" dir="27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CBF9DF0-A198-4405-8307-2AA8FBBB1A74}"/>
              </a:ext>
            </a:extLst>
          </p:cNvPr>
          <p:cNvPicPr>
            <a:picLocks noChangeAspect="1"/>
          </p:cNvPicPr>
          <p:nvPr/>
        </p:nvPicPr>
        <p:blipFill>
          <a:blip r:embed="rId6"/>
          <a:stretch>
            <a:fillRect/>
          </a:stretch>
        </p:blipFill>
        <p:spPr>
          <a:xfrm>
            <a:off x="4695069" y="1074152"/>
            <a:ext cx="1524756" cy="1098554"/>
          </a:xfrm>
          <a:prstGeom prst="rect">
            <a:avLst/>
          </a:prstGeom>
          <a:ln>
            <a:noFill/>
          </a:ln>
          <a:effectLst>
            <a:innerShdw blurRad="63500" dist="50800" dir="2700000">
              <a:prstClr val="black">
                <a:alpha val="50000"/>
              </a:prstClr>
            </a:innerShdw>
          </a:effectLst>
        </p:spPr>
      </p:pic>
      <p:graphicFrame>
        <p:nvGraphicFramePr>
          <p:cNvPr id="3" name="Table 2"/>
          <p:cNvGraphicFramePr>
            <a:graphicFrameLocks noGrp="1"/>
          </p:cNvGraphicFramePr>
          <p:nvPr>
            <p:extLst>
              <p:ext uri="{D42A27DB-BD31-4B8C-83A1-F6EECF244321}">
                <p14:modId xmlns:p14="http://schemas.microsoft.com/office/powerpoint/2010/main" val="1537997884"/>
              </p:ext>
            </p:extLst>
          </p:nvPr>
        </p:nvGraphicFramePr>
        <p:xfrm>
          <a:off x="319086" y="2373835"/>
          <a:ext cx="8505828" cy="3909171"/>
        </p:xfrm>
        <a:graphic>
          <a:graphicData uri="http://schemas.openxmlformats.org/drawingml/2006/table">
            <a:tbl>
              <a:tblPr/>
              <a:tblGrid>
                <a:gridCol w="1219201">
                  <a:extLst>
                    <a:ext uri="{9D8B030D-6E8A-4147-A177-3AD203B41FA5}">
                      <a16:colId xmlns:a16="http://schemas.microsoft.com/office/drawing/2014/main" val="2464193521"/>
                    </a:ext>
                  </a:extLst>
                </a:gridCol>
                <a:gridCol w="724077">
                  <a:extLst>
                    <a:ext uri="{9D8B030D-6E8A-4147-A177-3AD203B41FA5}">
                      <a16:colId xmlns:a16="http://schemas.microsoft.com/office/drawing/2014/main" val="3083038071"/>
                    </a:ext>
                  </a:extLst>
                </a:gridCol>
                <a:gridCol w="780497">
                  <a:extLst>
                    <a:ext uri="{9D8B030D-6E8A-4147-A177-3AD203B41FA5}">
                      <a16:colId xmlns:a16="http://schemas.microsoft.com/office/drawing/2014/main" val="2903715836"/>
                    </a:ext>
                  </a:extLst>
                </a:gridCol>
                <a:gridCol w="907926">
                  <a:extLst>
                    <a:ext uri="{9D8B030D-6E8A-4147-A177-3AD203B41FA5}">
                      <a16:colId xmlns:a16="http://schemas.microsoft.com/office/drawing/2014/main" val="1475485587"/>
                    </a:ext>
                  </a:extLst>
                </a:gridCol>
                <a:gridCol w="780497">
                  <a:extLst>
                    <a:ext uri="{9D8B030D-6E8A-4147-A177-3AD203B41FA5}">
                      <a16:colId xmlns:a16="http://schemas.microsoft.com/office/drawing/2014/main" val="945440361"/>
                    </a:ext>
                  </a:extLst>
                </a:gridCol>
                <a:gridCol w="780497">
                  <a:extLst>
                    <a:ext uri="{9D8B030D-6E8A-4147-A177-3AD203B41FA5}">
                      <a16:colId xmlns:a16="http://schemas.microsoft.com/office/drawing/2014/main" val="2252105347"/>
                    </a:ext>
                  </a:extLst>
                </a:gridCol>
                <a:gridCol w="764570">
                  <a:extLst>
                    <a:ext uri="{9D8B030D-6E8A-4147-A177-3AD203B41FA5}">
                      <a16:colId xmlns:a16="http://schemas.microsoft.com/office/drawing/2014/main" val="1997646643"/>
                    </a:ext>
                  </a:extLst>
                </a:gridCol>
                <a:gridCol w="764570">
                  <a:extLst>
                    <a:ext uri="{9D8B030D-6E8A-4147-A177-3AD203B41FA5}">
                      <a16:colId xmlns:a16="http://schemas.microsoft.com/office/drawing/2014/main" val="1645826828"/>
                    </a:ext>
                  </a:extLst>
                </a:gridCol>
                <a:gridCol w="828283">
                  <a:extLst>
                    <a:ext uri="{9D8B030D-6E8A-4147-A177-3AD203B41FA5}">
                      <a16:colId xmlns:a16="http://schemas.microsoft.com/office/drawing/2014/main" val="3635686682"/>
                    </a:ext>
                  </a:extLst>
                </a:gridCol>
                <a:gridCol w="955710">
                  <a:extLst>
                    <a:ext uri="{9D8B030D-6E8A-4147-A177-3AD203B41FA5}">
                      <a16:colId xmlns:a16="http://schemas.microsoft.com/office/drawing/2014/main" val="827918193"/>
                    </a:ext>
                  </a:extLst>
                </a:gridCol>
              </a:tblGrid>
              <a:tr h="960809">
                <a:tc>
                  <a:txBody>
                    <a:bodyPr/>
                    <a:lstStyle/>
                    <a:p>
                      <a:pPr algn="ctr" fontAlgn="ctr"/>
                      <a:r>
                        <a:rPr lang="en-US" sz="1200" b="0" i="0" u="none" strike="noStrike" dirty="0">
                          <a:solidFill>
                            <a:srgbClr val="000000"/>
                          </a:solidFill>
                          <a:effectLst/>
                          <a:latin typeface="Calibri" panose="020F0502020204030204" pitchFamily="34" charset="0"/>
                        </a:rPr>
                        <a:t>Community Name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200" b="0" i="0" u="none" strike="noStrike" dirty="0">
                          <a:solidFill>
                            <a:srgbClr val="000000"/>
                          </a:solidFill>
                          <a:effectLst/>
                          <a:latin typeface="Calibri" panose="020F0502020204030204" pitchFamily="34" charset="0"/>
                        </a:rPr>
                        <a:t>County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200" b="0" i="0" u="none" strike="noStrike" dirty="0">
                          <a:solidFill>
                            <a:srgbClr val="000000"/>
                          </a:solidFill>
                          <a:effectLst/>
                          <a:latin typeface="Calibri" panose="020F0502020204030204" pitchFamily="34" charset="0"/>
                        </a:rPr>
                        <a:t>Count Total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200" b="0" i="0" u="none" strike="noStrike" dirty="0">
                          <a:solidFill>
                            <a:srgbClr val="000000"/>
                          </a:solidFill>
                          <a:effectLst/>
                          <a:latin typeface="Calibri" panose="020F0502020204030204" pitchFamily="34" charset="0"/>
                        </a:rPr>
                        <a:t>Value Total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200" b="0" i="0" u="none" strike="noStrike">
                          <a:solidFill>
                            <a:srgbClr val="000000"/>
                          </a:solidFill>
                          <a:effectLst/>
                          <a:latin typeface="Calibri" panose="020F0502020204030204" pitchFamily="34" charset="0"/>
                        </a:rPr>
                        <a:t>TEIF Loss Total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n-US" sz="1200" b="0" i="0" u="none" strike="noStrike">
                          <a:solidFill>
                            <a:srgbClr val="000000"/>
                          </a:solidFill>
                          <a:effectLst/>
                          <a:latin typeface="Calibri" panose="020F0502020204030204" pitchFamily="34" charset="0"/>
                        </a:rPr>
                        <a:t>TEIF Loss Ratio Total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n-US" sz="1200" b="0" i="0" u="none" strike="noStrike">
                          <a:solidFill>
                            <a:srgbClr val="000000"/>
                          </a:solidFill>
                          <a:effectLst/>
                          <a:latin typeface="Calibri" panose="020F0502020204030204" pitchFamily="34" charset="0"/>
                        </a:rPr>
                        <a:t>Median Percent Damage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n-US" sz="1200" b="0" i="0" u="none" strike="noStrike">
                          <a:solidFill>
                            <a:srgbClr val="000000"/>
                          </a:solidFill>
                          <a:effectLst/>
                          <a:latin typeface="Calibri" panose="020F0502020204030204" pitchFamily="34" charset="0"/>
                        </a:rPr>
                        <a:t>Median Dollar Damage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n-US" sz="1200" b="0" i="0" u="none" strike="noStrike">
                          <a:solidFill>
                            <a:srgbClr val="000000"/>
                          </a:solidFill>
                          <a:effectLst/>
                          <a:latin typeface="Calibri" panose="020F0502020204030204" pitchFamily="34" charset="0"/>
                        </a:rPr>
                        <a:t>Debris Damage Total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n-US" sz="1200" b="0" i="0" u="none" strike="noStrike" dirty="0">
                          <a:solidFill>
                            <a:srgbClr val="000000"/>
                          </a:solidFill>
                          <a:effectLst/>
                          <a:latin typeface="Calibri" panose="020F0502020204030204" pitchFamily="34" charset="0"/>
                        </a:rPr>
                        <a:t>High Damage Count (</a:t>
                      </a:r>
                      <a:r>
                        <a:rPr lang="en-US" sz="1200" b="0" i="0" u="none" strike="noStrike" dirty="0" err="1">
                          <a:solidFill>
                            <a:srgbClr val="000000"/>
                          </a:solidFill>
                          <a:effectLst/>
                          <a:latin typeface="Calibri" panose="020F0502020204030204" pitchFamily="34" charset="0"/>
                        </a:rPr>
                        <a:t>BldgDmgPct</a:t>
                      </a:r>
                      <a:r>
                        <a:rPr lang="en-US" sz="1200" b="0" i="0" u="none" strike="noStrike" dirty="0">
                          <a:solidFill>
                            <a:srgbClr val="000000"/>
                          </a:solidFill>
                          <a:effectLst/>
                          <a:latin typeface="Calibri" panose="020F0502020204030204" pitchFamily="34" charset="0"/>
                        </a:rPr>
                        <a:t> &gt;= 50% OR </a:t>
                      </a:r>
                      <a:r>
                        <a:rPr lang="en-US" sz="1200" b="0" i="0" u="none" strike="noStrike" dirty="0" err="1">
                          <a:solidFill>
                            <a:srgbClr val="000000"/>
                          </a:solidFill>
                          <a:effectLst/>
                          <a:latin typeface="Calibri" panose="020F0502020204030204" pitchFamily="34" charset="0"/>
                        </a:rPr>
                        <a:t>BldgLossUSD</a:t>
                      </a:r>
                      <a:r>
                        <a:rPr lang="en-US" sz="1200" b="0" i="0" u="none" strike="noStrike" dirty="0">
                          <a:solidFill>
                            <a:srgbClr val="000000"/>
                          </a:solidFill>
                          <a:effectLst/>
                          <a:latin typeface="Calibri" panose="020F0502020204030204" pitchFamily="34" charset="0"/>
                        </a:rPr>
                        <a:t> &gt;  $10k)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val="1561636632"/>
                  </a:ext>
                </a:extLst>
              </a:tr>
              <a:tr h="200169">
                <a:tc>
                  <a:txBody>
                    <a:bodyPr/>
                    <a:lstStyle/>
                    <a:p>
                      <a:pPr algn="l" fontAlgn="b"/>
                      <a:r>
                        <a:rPr lang="en-US" sz="1200" b="0" i="0" u="none" strike="noStrike">
                          <a:solidFill>
                            <a:srgbClr val="000000"/>
                          </a:solidFill>
                          <a:effectLst/>
                          <a:latin typeface="Calibri" panose="020F0502020204030204" pitchFamily="34" charset="0"/>
                        </a:rPr>
                        <a:t>Berkeley County*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US" sz="1200" b="0" i="0" u="none" strike="noStrike">
                          <a:solidFill>
                            <a:srgbClr val="000000"/>
                          </a:solidFill>
                          <a:effectLst/>
                          <a:latin typeface="Calibri" panose="020F0502020204030204" pitchFamily="34" charset="0"/>
                        </a:rPr>
                        <a:t>BERKELEY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635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b"/>
                      <a:r>
                        <a:rPr lang="en-US" sz="1200" b="0" i="0" u="none" strike="noStrike" dirty="0">
                          <a:solidFill>
                            <a:srgbClr val="000000"/>
                          </a:solidFill>
                          <a:effectLst/>
                          <a:latin typeface="Calibri" panose="020F0502020204030204" pitchFamily="34" charset="0"/>
                        </a:rPr>
                        <a:t>$52,931K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b"/>
                      <a:r>
                        <a:rPr lang="en-US" sz="1200" b="0" i="0" u="none" strike="noStrike">
                          <a:solidFill>
                            <a:srgbClr val="000000"/>
                          </a:solidFill>
                          <a:effectLst/>
                          <a:latin typeface="Calibri" panose="020F0502020204030204" pitchFamily="34" charset="0"/>
                        </a:rPr>
                        <a:t>$5,729K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$15K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6,172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188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469628665"/>
                  </a:ext>
                </a:extLst>
              </a:tr>
              <a:tr h="200169">
                <a:tc>
                  <a:txBody>
                    <a:bodyPr/>
                    <a:lstStyle/>
                    <a:p>
                      <a:pPr algn="l" fontAlgn="b"/>
                      <a:r>
                        <a:rPr lang="en-US" sz="1200" b="0" i="0" u="none" strike="noStrike">
                          <a:solidFill>
                            <a:srgbClr val="000000"/>
                          </a:solidFill>
                          <a:effectLst/>
                          <a:latin typeface="Calibri" panose="020F0502020204030204" pitchFamily="34" charset="0"/>
                        </a:rPr>
                        <a:t>Martinsburg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BERKELEY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dirty="0">
                          <a:solidFill>
                            <a:srgbClr val="000000"/>
                          </a:solidFill>
                          <a:effectLst/>
                          <a:latin typeface="Calibri" panose="020F0502020204030204" pitchFamily="34" charset="0"/>
                        </a:rPr>
                        <a:t>$62,324K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dirty="0">
                          <a:solidFill>
                            <a:srgbClr val="000000"/>
                          </a:solidFill>
                          <a:effectLst/>
                          <a:latin typeface="Calibri" panose="020F0502020204030204" pitchFamily="34" charset="0"/>
                        </a:rPr>
                        <a:t>$14,105K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$4K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136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9448825"/>
                  </a:ext>
                </a:extLst>
              </a:tr>
              <a:tr h="200169">
                <a:tc>
                  <a:txBody>
                    <a:bodyPr/>
                    <a:lstStyle/>
                    <a:p>
                      <a:pPr algn="l" fontAlgn="b"/>
                      <a:r>
                        <a:rPr lang="en-US" sz="1200" b="1"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200" b="1" i="0" u="none" strike="noStrike" dirty="0">
                          <a:solidFill>
                            <a:srgbClr val="000000"/>
                          </a:solidFill>
                          <a:effectLst/>
                          <a:latin typeface="Calibri" panose="020F0502020204030204" pitchFamily="34" charset="0"/>
                        </a:rPr>
                        <a:t>BERKELEY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1" i="0" u="none" strike="noStrike" dirty="0">
                          <a:solidFill>
                            <a:srgbClr val="000000"/>
                          </a:solidFill>
                          <a:effectLst/>
                          <a:latin typeface="Calibri" panose="020F0502020204030204" pitchFamily="34" charset="0"/>
                        </a:rPr>
                        <a:t>710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200" b="1" i="0" u="none" strike="noStrike" dirty="0">
                          <a:solidFill>
                            <a:srgbClr val="000000"/>
                          </a:solidFill>
                          <a:effectLst/>
                          <a:latin typeface="Calibri" panose="020F0502020204030204" pitchFamily="34" charset="0"/>
                        </a:rPr>
                        <a:t>$115,255K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200" b="1" i="0" u="none" strike="noStrike" dirty="0">
                          <a:solidFill>
                            <a:srgbClr val="000000"/>
                          </a:solidFill>
                          <a:effectLst/>
                          <a:latin typeface="Calibri" panose="020F0502020204030204" pitchFamily="34" charset="0"/>
                        </a:rPr>
                        <a:t>$19,834K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1" i="0" u="none" strike="noStrike" dirty="0">
                          <a:solidFill>
                            <a:srgbClr val="000000"/>
                          </a:solidFill>
                          <a:effectLst/>
                          <a:latin typeface="Calibri" panose="020F0502020204030204" pitchFamily="34" charset="0"/>
                        </a:rPr>
                        <a:t>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1" i="0" u="none" strike="noStrike" dirty="0">
                          <a:solidFill>
                            <a:srgbClr val="000000"/>
                          </a:solidFill>
                          <a:effectLst/>
                          <a:latin typeface="Calibri" panose="020F0502020204030204" pitchFamily="34" charset="0"/>
                        </a:rPr>
                        <a:t>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1" i="0" u="none" strike="noStrike" dirty="0">
                          <a:solidFill>
                            <a:srgbClr val="000000"/>
                          </a:solidFill>
                          <a:effectLst/>
                          <a:latin typeface="Calibri" panose="020F0502020204030204" pitchFamily="34" charset="0"/>
                        </a:rPr>
                        <a:t>$13K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1" i="0" u="none" strike="noStrike" dirty="0">
                          <a:solidFill>
                            <a:srgbClr val="000000"/>
                          </a:solidFill>
                          <a:effectLst/>
                          <a:latin typeface="Calibri" panose="020F0502020204030204" pitchFamily="34" charset="0"/>
                        </a:rPr>
                        <a:t>6,308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1" i="0" u="none" strike="noStrike" dirty="0">
                          <a:solidFill>
                            <a:srgbClr val="000000"/>
                          </a:solidFill>
                          <a:effectLst/>
                          <a:latin typeface="Calibri" panose="020F0502020204030204" pitchFamily="34" charset="0"/>
                        </a:rPr>
                        <a:t>196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932623959"/>
                  </a:ext>
                </a:extLst>
              </a:tr>
              <a:tr h="200169">
                <a:tc>
                  <a:txBody>
                    <a:bodyPr/>
                    <a:lstStyle/>
                    <a:p>
                      <a:pPr algn="l" fontAlgn="b"/>
                      <a:r>
                        <a:rPr lang="en-US" sz="1200" b="0" i="0" u="none" strike="noStrike">
                          <a:solidFill>
                            <a:srgbClr val="000000"/>
                          </a:solidFill>
                          <a:effectLst/>
                          <a:latin typeface="Calibri" panose="020F0502020204030204" pitchFamily="34" charset="0"/>
                        </a:rPr>
                        <a:t>Jefferson County*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US" sz="1200" b="0" i="0" u="none" strike="noStrike">
                          <a:solidFill>
                            <a:srgbClr val="000000"/>
                          </a:solidFill>
                          <a:effectLst/>
                          <a:latin typeface="Calibri" panose="020F0502020204030204" pitchFamily="34" charset="0"/>
                        </a:rPr>
                        <a:t>JEFFERSON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526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b"/>
                      <a:r>
                        <a:rPr lang="en-US" sz="1200" b="0" i="0" u="none" strike="noStrike">
                          <a:solidFill>
                            <a:srgbClr val="000000"/>
                          </a:solidFill>
                          <a:effectLst/>
                          <a:latin typeface="Calibri" panose="020F0502020204030204" pitchFamily="34" charset="0"/>
                        </a:rPr>
                        <a:t>$70,260K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b"/>
                      <a:r>
                        <a:rPr lang="en-US" sz="1200" b="0" i="0" u="none" strike="noStrike" dirty="0">
                          <a:solidFill>
                            <a:srgbClr val="000000"/>
                          </a:solidFill>
                          <a:effectLst/>
                          <a:latin typeface="Calibri" panose="020F0502020204030204" pitchFamily="34" charset="0"/>
                        </a:rPr>
                        <a:t>$6,047K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$21K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4,434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183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4072909699"/>
                  </a:ext>
                </a:extLst>
              </a:tr>
              <a:tr h="200169">
                <a:tc>
                  <a:txBody>
                    <a:bodyPr/>
                    <a:lstStyle/>
                    <a:p>
                      <a:pPr algn="l" fontAlgn="b"/>
                      <a:r>
                        <a:rPr lang="en-US" sz="1200" b="0" i="0" u="none" strike="noStrike">
                          <a:solidFill>
                            <a:srgbClr val="000000"/>
                          </a:solidFill>
                          <a:effectLst/>
                          <a:latin typeface="Calibri" panose="020F0502020204030204" pitchFamily="34" charset="0"/>
                        </a:rPr>
                        <a:t>Bolivar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JEFFERSON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panose="020F0502020204030204" pitchFamily="34" charset="0"/>
                        </a:rPr>
                        <a:t>$251K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panose="020F0502020204030204" pitchFamily="34" charset="0"/>
                        </a:rPr>
                        <a:t>$118K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$37K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135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0601882"/>
                  </a:ext>
                </a:extLst>
              </a:tr>
              <a:tr h="200169">
                <a:tc>
                  <a:txBody>
                    <a:bodyPr/>
                    <a:lstStyle/>
                    <a:p>
                      <a:pPr algn="l" fontAlgn="b"/>
                      <a:r>
                        <a:rPr lang="en-US" sz="1200" b="0" i="0" u="none" strike="noStrike">
                          <a:solidFill>
                            <a:srgbClr val="000000"/>
                          </a:solidFill>
                          <a:effectLst/>
                          <a:latin typeface="Calibri" panose="020F0502020204030204" pitchFamily="34" charset="0"/>
                        </a:rPr>
                        <a:t>Charles Town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JEFFERSON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panose="020F0502020204030204" pitchFamily="34" charset="0"/>
                        </a:rPr>
                        <a:t>$3,180K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panose="020F0502020204030204" pitchFamily="34" charset="0"/>
                        </a:rPr>
                        <a:t>$27K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$3K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9248779"/>
                  </a:ext>
                </a:extLst>
              </a:tr>
              <a:tr h="200169">
                <a:tc>
                  <a:txBody>
                    <a:bodyPr/>
                    <a:lstStyle/>
                    <a:p>
                      <a:pPr algn="l" fontAlgn="b"/>
                      <a:r>
                        <a:rPr lang="en-US" sz="1200" b="0" i="0" u="none" strike="noStrike">
                          <a:solidFill>
                            <a:srgbClr val="000000"/>
                          </a:solidFill>
                          <a:effectLst/>
                          <a:latin typeface="Calibri" panose="020F0502020204030204" pitchFamily="34" charset="0"/>
                        </a:rPr>
                        <a:t>Harpers Ferry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JEFFERSON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panose="020F0502020204030204" pitchFamily="34" charset="0"/>
                        </a:rPr>
                        <a:t>$6,965K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panose="020F0502020204030204" pitchFamily="34" charset="0"/>
                        </a:rPr>
                        <a:t>$4,785K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$131K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4,683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0297266"/>
                  </a:ext>
                </a:extLst>
              </a:tr>
              <a:tr h="200169">
                <a:tc>
                  <a:txBody>
                    <a:bodyPr/>
                    <a:lstStyle/>
                    <a:p>
                      <a:pPr algn="l" fontAlgn="b"/>
                      <a:r>
                        <a:rPr lang="en-US" sz="1200" b="0" i="0" u="none" strike="noStrike">
                          <a:solidFill>
                            <a:srgbClr val="000000"/>
                          </a:solidFill>
                          <a:effectLst/>
                          <a:latin typeface="Calibri" panose="020F0502020204030204" pitchFamily="34" charset="0"/>
                        </a:rPr>
                        <a:t>Ranson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JEFFERSON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panose="020F0502020204030204" pitchFamily="34" charset="0"/>
                        </a:rPr>
                        <a:t>$5,305K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panose="020F0502020204030204" pitchFamily="34" charset="0"/>
                        </a:rPr>
                        <a:t>$16K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$2K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4418600"/>
                  </a:ext>
                </a:extLst>
              </a:tr>
              <a:tr h="200169">
                <a:tc>
                  <a:txBody>
                    <a:bodyPr/>
                    <a:lstStyle/>
                    <a:p>
                      <a:pPr algn="l" fontAlgn="b"/>
                      <a:r>
                        <a:rPr lang="en-US" sz="1200" b="0" i="0" u="none" strike="noStrike">
                          <a:solidFill>
                            <a:srgbClr val="000000"/>
                          </a:solidFill>
                          <a:effectLst/>
                          <a:latin typeface="Calibri" panose="020F0502020204030204" pitchFamily="34" charset="0"/>
                        </a:rPr>
                        <a:t>Shepherdstown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JEFFERSON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panose="020F0502020204030204" pitchFamily="34" charset="0"/>
                        </a:rPr>
                        <a:t>$18,724K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panose="020F0502020204030204" pitchFamily="34" charset="0"/>
                        </a:rPr>
                        <a:t>$1,058K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$14K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427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33281265"/>
                  </a:ext>
                </a:extLst>
              </a:tr>
              <a:tr h="200169">
                <a:tc>
                  <a:txBody>
                    <a:bodyPr/>
                    <a:lstStyle/>
                    <a:p>
                      <a:pPr algn="l" fontAlgn="b"/>
                      <a:r>
                        <a:rPr lang="en-US" sz="12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l" fontAlgn="b"/>
                      <a:r>
                        <a:rPr lang="en-US" sz="1200" b="1" i="0" u="none" strike="noStrike">
                          <a:solidFill>
                            <a:srgbClr val="000000"/>
                          </a:solidFill>
                          <a:effectLst/>
                          <a:latin typeface="Calibri" panose="020F0502020204030204" pitchFamily="34" charset="0"/>
                        </a:rPr>
                        <a:t>JEFFERSON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a:solidFill>
                            <a:srgbClr val="000000"/>
                          </a:solidFill>
                          <a:effectLst/>
                          <a:latin typeface="Calibri" panose="020F0502020204030204" pitchFamily="34" charset="0"/>
                        </a:rPr>
                        <a:t>733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fontAlgn="b"/>
                      <a:r>
                        <a:rPr lang="en-US" sz="1200" b="1" i="0" u="none" strike="noStrike">
                          <a:solidFill>
                            <a:srgbClr val="000000"/>
                          </a:solidFill>
                          <a:effectLst/>
                          <a:latin typeface="Calibri" panose="020F0502020204030204" pitchFamily="34" charset="0"/>
                        </a:rPr>
                        <a:t>$104,685K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fontAlgn="b"/>
                      <a:r>
                        <a:rPr lang="en-US" sz="1200" b="1" i="0" u="none" strike="noStrike">
                          <a:solidFill>
                            <a:srgbClr val="000000"/>
                          </a:solidFill>
                          <a:effectLst/>
                          <a:latin typeface="Calibri" panose="020F0502020204030204" pitchFamily="34" charset="0"/>
                        </a:rPr>
                        <a:t>$12,052K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a:solidFill>
                            <a:srgbClr val="00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a:solidFill>
                            <a:srgbClr val="000000"/>
                          </a:solidFill>
                          <a:effectLst/>
                          <a:latin typeface="Calibri" panose="020F0502020204030204" pitchFamily="34" charset="0"/>
                        </a:rPr>
                        <a:t>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dirty="0">
                          <a:solidFill>
                            <a:srgbClr val="000000"/>
                          </a:solidFill>
                          <a:effectLst/>
                          <a:latin typeface="Calibri" panose="020F0502020204030204" pitchFamily="34" charset="0"/>
                        </a:rPr>
                        <a:t>$21K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a:solidFill>
                            <a:srgbClr val="000000"/>
                          </a:solidFill>
                          <a:effectLst/>
                          <a:latin typeface="Calibri" panose="020F0502020204030204" pitchFamily="34" charset="0"/>
                        </a:rPr>
                        <a:t>9,695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a:solidFill>
                            <a:srgbClr val="000000"/>
                          </a:solidFill>
                          <a:effectLst/>
                          <a:latin typeface="Calibri" panose="020F0502020204030204" pitchFamily="34" charset="0"/>
                        </a:rPr>
                        <a:t>254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3323185034"/>
                  </a:ext>
                </a:extLst>
              </a:tr>
              <a:tr h="200169">
                <a:tc>
                  <a:txBody>
                    <a:bodyPr/>
                    <a:lstStyle/>
                    <a:p>
                      <a:pPr algn="l" fontAlgn="b"/>
                      <a:r>
                        <a:rPr lang="en-US" sz="1200" b="0" i="0" u="none" strike="noStrike">
                          <a:solidFill>
                            <a:srgbClr val="000000"/>
                          </a:solidFill>
                          <a:effectLst/>
                          <a:latin typeface="Calibri" panose="020F0502020204030204" pitchFamily="34" charset="0"/>
                        </a:rPr>
                        <a:t>Morgan County*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US" sz="1200" b="0" i="0" u="none" strike="noStrike">
                          <a:solidFill>
                            <a:srgbClr val="000000"/>
                          </a:solidFill>
                          <a:effectLst/>
                          <a:latin typeface="Calibri" panose="020F0502020204030204" pitchFamily="34" charset="0"/>
                        </a:rPr>
                        <a:t>MORGAN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484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b"/>
                      <a:r>
                        <a:rPr lang="en-US" sz="1200" b="0" i="0" u="none" strike="noStrike">
                          <a:solidFill>
                            <a:srgbClr val="000000"/>
                          </a:solidFill>
                          <a:effectLst/>
                          <a:latin typeface="Calibri" panose="020F0502020204030204" pitchFamily="34" charset="0"/>
                        </a:rPr>
                        <a:t>$69,867K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b"/>
                      <a:r>
                        <a:rPr lang="en-US" sz="1200" b="0" i="0" u="none" strike="noStrike">
                          <a:solidFill>
                            <a:srgbClr val="000000"/>
                          </a:solidFill>
                          <a:effectLst/>
                          <a:latin typeface="Calibri" panose="020F0502020204030204" pitchFamily="34" charset="0"/>
                        </a:rPr>
                        <a:t>$7,057K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$16K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4,368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166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4262214640"/>
                  </a:ext>
                </a:extLst>
              </a:tr>
              <a:tr h="200169">
                <a:tc>
                  <a:txBody>
                    <a:bodyPr/>
                    <a:lstStyle/>
                    <a:p>
                      <a:pPr algn="l" fontAlgn="b"/>
                      <a:r>
                        <a:rPr lang="en-US" sz="1200" b="0" i="0" u="none" strike="noStrike">
                          <a:solidFill>
                            <a:srgbClr val="000000"/>
                          </a:solidFill>
                          <a:effectLst/>
                          <a:latin typeface="Calibri" panose="020F0502020204030204" pitchFamily="34" charset="0"/>
                        </a:rPr>
                        <a:t>Bath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MORGAN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129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panose="020F0502020204030204" pitchFamily="34" charset="0"/>
                        </a:rPr>
                        <a:t>$35,224K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panose="020F0502020204030204" pitchFamily="34" charset="0"/>
                        </a:rPr>
                        <a:t>$2,621K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$11K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698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0318613"/>
                  </a:ext>
                </a:extLst>
              </a:tr>
              <a:tr h="200169">
                <a:tc>
                  <a:txBody>
                    <a:bodyPr/>
                    <a:lstStyle/>
                    <a:p>
                      <a:pPr algn="l" fontAlgn="b"/>
                      <a:r>
                        <a:rPr lang="en-US" sz="1200" b="0" i="0" u="none" strike="noStrike">
                          <a:solidFill>
                            <a:srgbClr val="000000"/>
                          </a:solidFill>
                          <a:effectLst/>
                          <a:latin typeface="Calibri" panose="020F0502020204030204" pitchFamily="34" charset="0"/>
                        </a:rPr>
                        <a:t>Paw Paw</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MORGAN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panose="020F0502020204030204" pitchFamily="34" charset="0"/>
                        </a:rPr>
                        <a:t>$2,770K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panose="020F0502020204030204" pitchFamily="34" charset="0"/>
                        </a:rPr>
                        <a:t>$16K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$3K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3126495"/>
                  </a:ext>
                </a:extLst>
              </a:tr>
              <a:tr h="200169">
                <a:tc>
                  <a:txBody>
                    <a:bodyPr/>
                    <a:lstStyle/>
                    <a:p>
                      <a:pPr algn="l" fontAlgn="b"/>
                      <a:r>
                        <a:rPr lang="en-US" sz="12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l" fontAlgn="b"/>
                      <a:r>
                        <a:rPr lang="en-US" sz="1200" b="1" i="0" u="none" strike="noStrike">
                          <a:solidFill>
                            <a:srgbClr val="000000"/>
                          </a:solidFill>
                          <a:effectLst/>
                          <a:latin typeface="Calibri" panose="020F0502020204030204" pitchFamily="34" charset="0"/>
                        </a:rPr>
                        <a:t>MORGAN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a:solidFill>
                            <a:srgbClr val="000000"/>
                          </a:solidFill>
                          <a:effectLst/>
                          <a:latin typeface="Calibri" panose="020F0502020204030204" pitchFamily="34" charset="0"/>
                        </a:rPr>
                        <a:t>643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fontAlgn="b"/>
                      <a:r>
                        <a:rPr lang="en-US" sz="1200" b="1" i="0" u="none" strike="noStrike">
                          <a:solidFill>
                            <a:srgbClr val="000000"/>
                          </a:solidFill>
                          <a:effectLst/>
                          <a:latin typeface="Calibri" panose="020F0502020204030204" pitchFamily="34" charset="0"/>
                        </a:rPr>
                        <a:t>$107,862K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fontAlgn="b"/>
                      <a:r>
                        <a:rPr lang="en-US" sz="1200" b="1" i="0" u="none" strike="noStrike">
                          <a:solidFill>
                            <a:srgbClr val="000000"/>
                          </a:solidFill>
                          <a:effectLst/>
                          <a:latin typeface="Calibri" panose="020F0502020204030204" pitchFamily="34" charset="0"/>
                        </a:rPr>
                        <a:t>$9,695K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a:solidFill>
                            <a:srgbClr val="000000"/>
                          </a:solidFill>
                          <a:effectLst/>
                          <a:latin typeface="Calibri" panose="020F0502020204030204" pitchFamily="34" charset="0"/>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dirty="0">
                          <a:solidFill>
                            <a:srgbClr val="000000"/>
                          </a:solidFill>
                          <a:effectLst/>
                          <a:latin typeface="Calibri" panose="020F0502020204030204" pitchFamily="34" charset="0"/>
                        </a:rPr>
                        <a:t>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dirty="0">
                          <a:solidFill>
                            <a:srgbClr val="000000"/>
                          </a:solidFill>
                          <a:effectLst/>
                          <a:latin typeface="Calibri" panose="020F0502020204030204" pitchFamily="34" charset="0"/>
                        </a:rPr>
                        <a:t>$14K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dirty="0">
                          <a:solidFill>
                            <a:srgbClr val="000000"/>
                          </a:solidFill>
                          <a:effectLst/>
                          <a:latin typeface="Calibri" panose="020F0502020204030204" pitchFamily="34" charset="0"/>
                        </a:rPr>
                        <a:t>5,085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dirty="0">
                          <a:solidFill>
                            <a:srgbClr val="000000"/>
                          </a:solidFill>
                          <a:effectLst/>
                          <a:latin typeface="Calibri" panose="020F0502020204030204" pitchFamily="34" charset="0"/>
                        </a:rPr>
                        <a:t>210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270032976"/>
                  </a:ext>
                </a:extLst>
              </a:tr>
            </a:tbl>
          </a:graphicData>
        </a:graphic>
      </p:graphicFrame>
      <p:sp>
        <p:nvSpPr>
          <p:cNvPr id="10" name="TextBox 9"/>
          <p:cNvSpPr txBox="1"/>
          <p:nvPr/>
        </p:nvSpPr>
        <p:spPr>
          <a:xfrm>
            <a:off x="800985" y="6550223"/>
            <a:ext cx="7788167" cy="307777"/>
          </a:xfrm>
          <a:prstGeom prst="rect">
            <a:avLst/>
          </a:prstGeom>
          <a:noFill/>
        </p:spPr>
        <p:txBody>
          <a:bodyPr wrap="square" rtlCol="0">
            <a:spAutoFit/>
          </a:bodyPr>
          <a:lstStyle/>
          <a:p>
            <a:r>
              <a:rPr lang="en-US" sz="1400" i="1" dirty="0" smtClean="0">
                <a:solidFill>
                  <a:schemeClr val="accent1">
                    <a:lumMod val="50000"/>
                  </a:schemeClr>
                </a:solidFill>
              </a:rPr>
              <a:t>Generated using FEMA’s Hazus flood loss software program for a 1%-annual-chance (100-yr) flood event</a:t>
            </a:r>
            <a:endParaRPr lang="en-US" sz="1400" i="1" dirty="0">
              <a:solidFill>
                <a:schemeClr val="accent1">
                  <a:lumMod val="50000"/>
                </a:schemeClr>
              </a:solidFill>
            </a:endParaRPr>
          </a:p>
        </p:txBody>
      </p:sp>
      <p:sp>
        <p:nvSpPr>
          <p:cNvPr id="11" name="TextBox 10"/>
          <p:cNvSpPr txBox="1"/>
          <p:nvPr/>
        </p:nvSpPr>
        <p:spPr>
          <a:xfrm>
            <a:off x="4714118" y="6242446"/>
            <a:ext cx="2647950" cy="261610"/>
          </a:xfrm>
          <a:prstGeom prst="rect">
            <a:avLst/>
          </a:prstGeom>
          <a:noFill/>
        </p:spPr>
        <p:txBody>
          <a:bodyPr wrap="square" rtlCol="0">
            <a:spAutoFit/>
          </a:bodyPr>
          <a:lstStyle/>
          <a:p>
            <a:r>
              <a:rPr lang="en-US" sz="1100" i="1" dirty="0" smtClean="0">
                <a:solidFill>
                  <a:srgbClr val="0070C0"/>
                </a:solidFill>
              </a:rPr>
              <a:t>Statewide            17%                  $6K</a:t>
            </a:r>
            <a:endParaRPr lang="en-US" sz="1100" i="1" dirty="0">
              <a:solidFill>
                <a:srgbClr val="0070C0"/>
              </a:solidFill>
            </a:endParaRPr>
          </a:p>
        </p:txBody>
      </p:sp>
    </p:spTree>
    <p:extLst>
      <p:ext uri="{BB962C8B-B14F-4D97-AF65-F5344CB8AC3E}">
        <p14:creationId xmlns:p14="http://schemas.microsoft.com/office/powerpoint/2010/main" val="17515079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RA Verification Tables</a:t>
            </a:r>
            <a:endParaRPr lang="en-US" dirty="0">
              <a:solidFill>
                <a:schemeClr val="bg1"/>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stretch>
            <a:fillRect/>
          </a:stretch>
        </p:blipFill>
        <p:spPr>
          <a:xfrm>
            <a:off x="270618" y="1315844"/>
            <a:ext cx="8602763" cy="3544739"/>
          </a:xfrm>
          <a:prstGeom prst="rect">
            <a:avLst/>
          </a:prstGeom>
          <a:ln>
            <a:solidFill>
              <a:schemeClr val="tx1"/>
            </a:solidFill>
          </a:ln>
        </p:spPr>
      </p:pic>
      <p:sp>
        <p:nvSpPr>
          <p:cNvPr id="12" name="Rectangle 11"/>
          <p:cNvSpPr/>
          <p:nvPr/>
        </p:nvSpPr>
        <p:spPr>
          <a:xfrm>
            <a:off x="1901970" y="914400"/>
            <a:ext cx="5340058" cy="584775"/>
          </a:xfrm>
          <a:prstGeom prst="rect">
            <a:avLst/>
          </a:prstGeom>
        </p:spPr>
        <p:txBody>
          <a:bodyPr wrap="square">
            <a:spAutoFit/>
          </a:bodyPr>
          <a:lstStyle/>
          <a:p>
            <a:r>
              <a:rPr lang="en-US" sz="1400" dirty="0">
                <a:hlinkClick r:id="rId4"/>
              </a:rPr>
              <a:t>https://</a:t>
            </a:r>
            <a:r>
              <a:rPr lang="en-US" sz="1400" dirty="0" smtClean="0">
                <a:hlinkClick r:id="rId4"/>
              </a:rPr>
              <a:t>data.wvgis.wvu.edu/pub/RA/Region9/BLRA/4-6_BLRA_Extract</a:t>
            </a:r>
            <a:endParaRPr lang="en-US" sz="1400" dirty="0" smtClean="0"/>
          </a:p>
          <a:p>
            <a:endParaRPr lang="en-US" dirty="0"/>
          </a:p>
        </p:txBody>
      </p:sp>
      <p:sp>
        <p:nvSpPr>
          <p:cNvPr id="2" name="Rectangle 1"/>
          <p:cNvSpPr/>
          <p:nvPr/>
        </p:nvSpPr>
        <p:spPr>
          <a:xfrm>
            <a:off x="270618" y="5013671"/>
            <a:ext cx="8602763" cy="1569660"/>
          </a:xfrm>
          <a:prstGeom prst="rect">
            <a:avLst/>
          </a:prstGeom>
          <a:solidFill>
            <a:schemeClr val="accent1">
              <a:lumMod val="20000"/>
              <a:lumOff val="80000"/>
            </a:schemeClr>
          </a:solidFill>
        </p:spPr>
        <p:txBody>
          <a:bodyPr wrap="square">
            <a:spAutoFit/>
          </a:bodyPr>
          <a:lstStyle/>
          <a:p>
            <a:pPr marL="285750" marR="0" lvl="0" indent="-285750">
              <a:spcBef>
                <a:spcPts val="0"/>
              </a:spcBef>
              <a:spcAft>
                <a:spcPts val="0"/>
              </a:spcAft>
              <a:buFont typeface="Arial" panose="020B0604020202020204" pitchFamily="34" charset="0"/>
              <a:buChar char="•"/>
            </a:pPr>
            <a:r>
              <a:rPr lang="en-US" sz="1600" b="1" dirty="0" smtClean="0">
                <a:latin typeface="Calibri" panose="020F0502020204030204" pitchFamily="34" charset="0"/>
                <a:ea typeface="Times New Roman" panose="02020603050405020304" pitchFamily="18" charset="0"/>
              </a:rPr>
              <a:t>High Building Dollar Exposure</a:t>
            </a:r>
            <a:r>
              <a:rPr lang="en-US" sz="1600" b="1" dirty="0">
                <a:latin typeface="Calibri" panose="020F0502020204030204" pitchFamily="34" charset="0"/>
                <a:ea typeface="Times New Roman" panose="02020603050405020304" pitchFamily="18" charset="0"/>
              </a:rPr>
              <a:t>: </a:t>
            </a:r>
            <a:r>
              <a:rPr lang="en-US" sz="1600" dirty="0">
                <a:latin typeface="Calibri" panose="020F0502020204030204" pitchFamily="34" charset="0"/>
                <a:ea typeface="Times New Roman" panose="02020603050405020304" pitchFamily="18" charset="0"/>
              </a:rPr>
              <a:t>10% of total counts of county (the same way as determining community counts)</a:t>
            </a:r>
            <a:endParaRPr lang="en-US" sz="1600" dirty="0">
              <a:latin typeface="Calibri" panose="020F0502020204030204" pitchFamily="34" charset="0"/>
              <a:ea typeface="DengXian"/>
            </a:endParaRPr>
          </a:p>
          <a:p>
            <a:pPr marL="285750" marR="0" lvl="0" indent="-285750">
              <a:spcBef>
                <a:spcPts val="0"/>
              </a:spcBef>
              <a:spcAft>
                <a:spcPts val="0"/>
              </a:spcAft>
              <a:buFont typeface="Arial" panose="020B0604020202020204" pitchFamily="34" charset="0"/>
              <a:buChar char="•"/>
            </a:pPr>
            <a:r>
              <a:rPr lang="en-US" sz="1600" b="1" dirty="0" smtClean="0">
                <a:latin typeface="Calibri" panose="020F0502020204030204" pitchFamily="34" charset="0"/>
                <a:ea typeface="Times New Roman" panose="02020603050405020304" pitchFamily="18" charset="0"/>
              </a:rPr>
              <a:t>High Building Damage Estimates: </a:t>
            </a:r>
            <a:r>
              <a:rPr lang="en-US" sz="1600" dirty="0">
                <a:latin typeface="Calibri" panose="020F0502020204030204" pitchFamily="34" charset="0"/>
                <a:ea typeface="Times New Roman" panose="02020603050405020304" pitchFamily="18" charset="0"/>
              </a:rPr>
              <a:t>All buildings with &gt;50% damage percent and </a:t>
            </a:r>
            <a:r>
              <a:rPr lang="en-US" sz="1600" dirty="0" smtClean="0">
                <a:latin typeface="Calibri" panose="020F0502020204030204" pitchFamily="34" charset="0"/>
                <a:ea typeface="Times New Roman" panose="02020603050405020304" pitchFamily="18" charset="0"/>
              </a:rPr>
              <a:t>&gt; $10,000 </a:t>
            </a:r>
            <a:r>
              <a:rPr lang="en-US" sz="1600" dirty="0">
                <a:latin typeface="Calibri" panose="020F0502020204030204" pitchFamily="34" charset="0"/>
                <a:ea typeface="Times New Roman" panose="02020603050405020304" pitchFamily="18" charset="0"/>
              </a:rPr>
              <a:t>building loss</a:t>
            </a:r>
            <a:endParaRPr lang="en-US" sz="1600" dirty="0">
              <a:latin typeface="Calibri" panose="020F0502020204030204" pitchFamily="34" charset="0"/>
              <a:ea typeface="DengXian"/>
            </a:endParaRPr>
          </a:p>
          <a:p>
            <a:pPr marL="285750" marR="0" lvl="0" indent="-285750">
              <a:spcBef>
                <a:spcPts val="0"/>
              </a:spcBef>
              <a:spcAft>
                <a:spcPts val="0"/>
              </a:spcAft>
              <a:buFont typeface="Arial" panose="020B0604020202020204" pitchFamily="34" charset="0"/>
              <a:buChar char="•"/>
            </a:pPr>
            <a:r>
              <a:rPr lang="en-US" sz="1600" b="1" dirty="0">
                <a:latin typeface="Calibri" panose="020F0502020204030204" pitchFamily="34" charset="0"/>
                <a:ea typeface="Times New Roman" panose="02020603050405020304" pitchFamily="18" charset="0"/>
              </a:rPr>
              <a:t>Minus </a:t>
            </a:r>
            <a:r>
              <a:rPr lang="en-US" sz="1600" b="1" dirty="0" smtClean="0">
                <a:latin typeface="Calibri" panose="020F0502020204030204" pitchFamily="34" charset="0"/>
                <a:ea typeface="Times New Roman" panose="02020603050405020304" pitchFamily="18" charset="0"/>
              </a:rPr>
              <a:t>Rated Post-FIRM:  </a:t>
            </a:r>
            <a:r>
              <a:rPr lang="en-US" sz="1600" dirty="0" smtClean="0">
                <a:latin typeface="Calibri" panose="020F0502020204030204" pitchFamily="34" charset="0"/>
                <a:ea typeface="Times New Roman" panose="02020603050405020304" pitchFamily="18" charset="0"/>
              </a:rPr>
              <a:t>All </a:t>
            </a:r>
            <a:r>
              <a:rPr lang="en-US" sz="1600" dirty="0">
                <a:latin typeface="Calibri" panose="020F0502020204030204" pitchFamily="34" charset="0"/>
                <a:ea typeface="Times New Roman" panose="02020603050405020304" pitchFamily="18" charset="0"/>
              </a:rPr>
              <a:t>buildings with </a:t>
            </a:r>
            <a:r>
              <a:rPr lang="en-US" sz="1600" dirty="0" smtClean="0">
                <a:latin typeface="Calibri" panose="020F0502020204030204" pitchFamily="34" charset="0"/>
                <a:ea typeface="Times New Roman" panose="02020603050405020304" pitchFamily="18" charset="0"/>
              </a:rPr>
              <a:t>water depth-in-structure &gt; 1 ft. </a:t>
            </a:r>
            <a:r>
              <a:rPr lang="en-US" sz="1600" dirty="0">
                <a:latin typeface="Calibri" panose="020F0502020204030204" pitchFamily="34" charset="0"/>
                <a:ea typeface="Times New Roman" panose="02020603050405020304" pitchFamily="18" charset="0"/>
              </a:rPr>
              <a:t>and appraisal value &gt; $</a:t>
            </a:r>
            <a:r>
              <a:rPr lang="en-US" sz="1600" dirty="0" smtClean="0">
                <a:latin typeface="Calibri" panose="020F0502020204030204" pitchFamily="34" charset="0"/>
                <a:ea typeface="Times New Roman" panose="02020603050405020304" pitchFamily="18" charset="0"/>
              </a:rPr>
              <a:t>50,000 </a:t>
            </a:r>
            <a:r>
              <a:rPr lang="en-US" sz="1600" dirty="0">
                <a:latin typeface="Calibri" panose="020F0502020204030204" pitchFamily="34" charset="0"/>
                <a:ea typeface="Times New Roman" panose="02020603050405020304" pitchFamily="18" charset="0"/>
              </a:rPr>
              <a:t>that are not Pre-FIRM</a:t>
            </a:r>
            <a:endParaRPr lang="en-US" sz="1600" dirty="0">
              <a:latin typeface="Calibri" panose="020F0502020204030204" pitchFamily="34" charset="0"/>
              <a:ea typeface="DengXian"/>
            </a:endParaRPr>
          </a:p>
        </p:txBody>
      </p:sp>
    </p:spTree>
    <p:extLst>
      <p:ext uri="{BB962C8B-B14F-4D97-AF65-F5344CB8AC3E}">
        <p14:creationId xmlns:p14="http://schemas.microsoft.com/office/powerpoint/2010/main" val="6368674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0888" y="1047747"/>
            <a:ext cx="8942223" cy="5240491"/>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Repetitive Loss Areas</a:t>
            </a:r>
            <a:endParaRPr lang="en-US" dirty="0">
              <a:solidFill>
                <a:schemeClr val="bg1"/>
              </a:solidFill>
              <a:latin typeface="Arial" panose="020B0604020202020204" pitchFamily="34" charset="0"/>
              <a:cs typeface="Arial" panose="020B0604020202020204" pitchFamily="34" charset="0"/>
            </a:endParaRPr>
          </a:p>
        </p:txBody>
      </p:sp>
      <p:sp>
        <p:nvSpPr>
          <p:cNvPr id="12" name="Rectangle 11"/>
          <p:cNvSpPr/>
          <p:nvPr/>
        </p:nvSpPr>
        <p:spPr>
          <a:xfrm>
            <a:off x="1838325" y="6423326"/>
            <a:ext cx="6496050" cy="276999"/>
          </a:xfrm>
          <a:prstGeom prst="rect">
            <a:avLst/>
          </a:prstGeom>
        </p:spPr>
        <p:txBody>
          <a:bodyPr wrap="square">
            <a:spAutoFit/>
          </a:bodyPr>
          <a:lstStyle/>
          <a:p>
            <a:r>
              <a:rPr lang="en-US" sz="1200" dirty="0">
                <a:hlinkClick r:id="rId4"/>
              </a:rPr>
              <a:t>https://www.mapwv.gov/flood/map/?wkid=102100&amp;x=-</a:t>
            </a:r>
            <a:r>
              <a:rPr lang="en-US" sz="1200" dirty="0" smtClean="0">
                <a:hlinkClick r:id="rId4"/>
              </a:rPr>
              <a:t>8669471&amp;y=4802931&amp;l=9&amp;v=2</a:t>
            </a:r>
            <a:endParaRPr lang="en-US" sz="1200" dirty="0"/>
          </a:p>
        </p:txBody>
      </p:sp>
      <p:sp>
        <p:nvSpPr>
          <p:cNvPr id="13" name="TextBox 12"/>
          <p:cNvSpPr txBox="1"/>
          <p:nvPr/>
        </p:nvSpPr>
        <p:spPr>
          <a:xfrm>
            <a:off x="5981700" y="4752975"/>
            <a:ext cx="2589657" cy="1169551"/>
          </a:xfrm>
          <a:prstGeom prst="rect">
            <a:avLst/>
          </a:prstGeom>
          <a:solidFill>
            <a:schemeClr val="accent1">
              <a:lumMod val="20000"/>
              <a:lumOff val="80000"/>
            </a:schemeClr>
          </a:solidFill>
          <a:ln>
            <a:solidFill>
              <a:schemeClr val="tx1"/>
            </a:solidFill>
          </a:ln>
        </p:spPr>
        <p:txBody>
          <a:bodyPr wrap="square" rtlCol="0">
            <a:spAutoFit/>
          </a:bodyPr>
          <a:lstStyle/>
          <a:p>
            <a:r>
              <a:rPr lang="en-US" sz="1400" dirty="0" smtClean="0"/>
              <a:t>Repetitive Loss Areas</a:t>
            </a:r>
          </a:p>
          <a:p>
            <a:endParaRPr lang="en-US" sz="1400" dirty="0"/>
          </a:p>
          <a:p>
            <a:r>
              <a:rPr lang="en-US" sz="1400" dirty="0" smtClean="0"/>
              <a:t>Substantial Damage Estimates</a:t>
            </a:r>
          </a:p>
          <a:p>
            <a:endParaRPr lang="en-US" sz="1400" dirty="0"/>
          </a:p>
          <a:p>
            <a:r>
              <a:rPr lang="en-US" sz="1400" dirty="0" smtClean="0"/>
              <a:t>Buyout Properties</a:t>
            </a:r>
            <a:endParaRPr lang="en-US" sz="1400" dirty="0"/>
          </a:p>
        </p:txBody>
      </p:sp>
      <p:pic>
        <p:nvPicPr>
          <p:cNvPr id="14" name="Picture 13"/>
          <p:cNvPicPr>
            <a:picLocks noChangeAspect="1"/>
          </p:cNvPicPr>
          <p:nvPr/>
        </p:nvPicPr>
        <p:blipFill>
          <a:blip r:embed="rId5"/>
          <a:stretch>
            <a:fillRect/>
          </a:stretch>
        </p:blipFill>
        <p:spPr>
          <a:xfrm>
            <a:off x="536305" y="4752975"/>
            <a:ext cx="2931726" cy="1247543"/>
          </a:xfrm>
          <a:prstGeom prst="rect">
            <a:avLst/>
          </a:prstGeom>
          <a:ln>
            <a:solidFill>
              <a:schemeClr val="tx1"/>
            </a:solidFill>
          </a:ln>
        </p:spPr>
      </p:pic>
    </p:spTree>
    <p:extLst>
      <p:ext uri="{BB962C8B-B14F-4D97-AF65-F5344CB8AC3E}">
        <p14:creationId xmlns:p14="http://schemas.microsoft.com/office/powerpoint/2010/main" val="4368236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Repetitive Loss Areas</a:t>
            </a:r>
            <a:endParaRPr lang="en-US" dirty="0">
              <a:solidFill>
                <a:schemeClr val="bg1"/>
              </a:solidFill>
              <a:latin typeface="Arial" panose="020B0604020202020204" pitchFamily="34" charset="0"/>
              <a:cs typeface="Arial" panose="020B0604020202020204" pitchFamily="34" charset="0"/>
            </a:endParaRPr>
          </a:p>
        </p:txBody>
      </p:sp>
      <p:graphicFrame>
        <p:nvGraphicFramePr>
          <p:cNvPr id="3" name="Table 2"/>
          <p:cNvGraphicFramePr>
            <a:graphicFrameLocks noGrp="1"/>
          </p:cNvGraphicFramePr>
          <p:nvPr/>
        </p:nvGraphicFramePr>
        <p:xfrm>
          <a:off x="408411" y="1204332"/>
          <a:ext cx="7955004" cy="2765502"/>
        </p:xfrm>
        <a:graphic>
          <a:graphicData uri="http://schemas.openxmlformats.org/drawingml/2006/table">
            <a:tbl>
              <a:tblPr/>
              <a:tblGrid>
                <a:gridCol w="1980430">
                  <a:extLst>
                    <a:ext uri="{9D8B030D-6E8A-4147-A177-3AD203B41FA5}">
                      <a16:colId xmlns:a16="http://schemas.microsoft.com/office/drawing/2014/main" val="1655100881"/>
                    </a:ext>
                  </a:extLst>
                </a:gridCol>
                <a:gridCol w="931968">
                  <a:extLst>
                    <a:ext uri="{9D8B030D-6E8A-4147-A177-3AD203B41FA5}">
                      <a16:colId xmlns:a16="http://schemas.microsoft.com/office/drawing/2014/main" val="2873306825"/>
                    </a:ext>
                  </a:extLst>
                </a:gridCol>
                <a:gridCol w="2096926">
                  <a:extLst>
                    <a:ext uri="{9D8B030D-6E8A-4147-A177-3AD203B41FA5}">
                      <a16:colId xmlns:a16="http://schemas.microsoft.com/office/drawing/2014/main" val="4077238745"/>
                    </a:ext>
                  </a:extLst>
                </a:gridCol>
                <a:gridCol w="1514446">
                  <a:extLst>
                    <a:ext uri="{9D8B030D-6E8A-4147-A177-3AD203B41FA5}">
                      <a16:colId xmlns:a16="http://schemas.microsoft.com/office/drawing/2014/main" val="3981829154"/>
                    </a:ext>
                  </a:extLst>
                </a:gridCol>
                <a:gridCol w="715617">
                  <a:extLst>
                    <a:ext uri="{9D8B030D-6E8A-4147-A177-3AD203B41FA5}">
                      <a16:colId xmlns:a16="http://schemas.microsoft.com/office/drawing/2014/main" val="1418626905"/>
                    </a:ext>
                  </a:extLst>
                </a:gridCol>
                <a:gridCol w="715617">
                  <a:extLst>
                    <a:ext uri="{9D8B030D-6E8A-4147-A177-3AD203B41FA5}">
                      <a16:colId xmlns:a16="http://schemas.microsoft.com/office/drawing/2014/main" val="2498033221"/>
                    </a:ext>
                  </a:extLst>
                </a:gridCol>
              </a:tblGrid>
              <a:tr h="307278">
                <a:tc>
                  <a:txBody>
                    <a:bodyPr/>
                    <a:lstStyle/>
                    <a:p>
                      <a:pPr algn="ctr" fontAlgn="b"/>
                      <a:r>
                        <a:rPr lang="en-US" sz="1400" b="0" i="0" u="none" strike="noStrike" dirty="0" smtClean="0">
                          <a:solidFill>
                            <a:srgbClr val="000000"/>
                          </a:solidFill>
                          <a:effectLst/>
                          <a:latin typeface="Calibri" panose="020F0502020204030204" pitchFamily="34" charset="0"/>
                        </a:rPr>
                        <a:t>Area of Mitigation Interest</a:t>
                      </a:r>
                      <a:endParaRPr lang="en-US" sz="1400" b="0" i="0" u="none" strike="noStrike" dirty="0">
                        <a:solidFill>
                          <a:srgbClr val="000000"/>
                        </a:solidFill>
                        <a:effectLst/>
                        <a:latin typeface="Calibri" panose="020F0502020204030204" pitchFamily="34" charset="0"/>
                      </a:endParaRP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400" b="0" i="0" u="none" strike="noStrike">
                          <a:solidFill>
                            <a:srgbClr val="000000"/>
                          </a:solidFill>
                          <a:effectLst/>
                          <a:latin typeface="Calibri" panose="020F0502020204030204" pitchFamily="34" charset="0"/>
                        </a:rPr>
                        <a:t>County</a:t>
                      </a: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400" b="0" i="0" u="none" strike="noStrike">
                          <a:solidFill>
                            <a:srgbClr val="000000"/>
                          </a:solidFill>
                          <a:effectLst/>
                          <a:latin typeface="Calibri" panose="020F0502020204030204" pitchFamily="34" charset="0"/>
                        </a:rPr>
                        <a:t>Community</a:t>
                      </a: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400" b="0" i="0" u="none" strike="noStrike">
                          <a:solidFill>
                            <a:srgbClr val="000000"/>
                          </a:solidFill>
                          <a:effectLst/>
                          <a:latin typeface="Calibri" panose="020F0502020204030204" pitchFamily="34" charset="0"/>
                        </a:rPr>
                        <a:t>Steam Name</a:t>
                      </a: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400" b="0" i="0" u="none" strike="noStrike">
                          <a:solidFill>
                            <a:srgbClr val="000000"/>
                          </a:solidFill>
                          <a:effectLst/>
                          <a:latin typeface="Calibri" panose="020F0502020204030204" pitchFamily="34" charset="0"/>
                        </a:rPr>
                        <a:t>RL_Area</a:t>
                      </a: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400" b="0" i="0" u="none" strike="noStrike" dirty="0">
                          <a:solidFill>
                            <a:srgbClr val="000000"/>
                          </a:solidFill>
                          <a:effectLst/>
                          <a:latin typeface="Calibri" panose="020F0502020204030204" pitchFamily="34" charset="0"/>
                        </a:rPr>
                        <a:t> FT</a:t>
                      </a: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338940777"/>
                  </a:ext>
                </a:extLst>
              </a:tr>
              <a:tr h="307278">
                <a:tc>
                  <a:txBody>
                    <a:bodyPr/>
                    <a:lstStyle/>
                    <a:p>
                      <a:pPr algn="l" fontAlgn="b"/>
                      <a:r>
                        <a:rPr lang="en-US" sz="1400" b="0" i="0" u="none" strike="noStrike" dirty="0">
                          <a:solidFill>
                            <a:srgbClr val="000000"/>
                          </a:solidFill>
                          <a:effectLst/>
                          <a:latin typeface="Calibri" panose="020F0502020204030204" pitchFamily="34" charset="0"/>
                        </a:rPr>
                        <a:t>540006_Dry_Run_1</a:t>
                      </a: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Berkeley</a:t>
                      </a: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Martinsburg</a:t>
                      </a: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Dry Run</a:t>
                      </a: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Yes</a:t>
                      </a: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sng" strike="noStrike" dirty="0">
                          <a:solidFill>
                            <a:srgbClr val="0563C1"/>
                          </a:solidFill>
                          <a:effectLst/>
                          <a:latin typeface="Calibri" panose="020F0502020204030204" pitchFamily="34" charset="0"/>
                          <a:hlinkClick r:id="rId3"/>
                        </a:rPr>
                        <a:t>FT</a:t>
                      </a:r>
                      <a:endParaRPr lang="en-US" sz="1400" b="0" i="0" u="sng" strike="noStrike" dirty="0">
                        <a:solidFill>
                          <a:srgbClr val="0563C1"/>
                        </a:solidFill>
                        <a:effectLst/>
                        <a:latin typeface="Calibri" panose="020F0502020204030204" pitchFamily="34" charset="0"/>
                      </a:endParaRP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6517596"/>
                  </a:ext>
                </a:extLst>
              </a:tr>
              <a:tr h="307278">
                <a:tc>
                  <a:txBody>
                    <a:bodyPr/>
                    <a:lstStyle/>
                    <a:p>
                      <a:pPr algn="l" fontAlgn="b"/>
                      <a:r>
                        <a:rPr lang="en-US" sz="1400" b="0" i="0" u="none" strike="noStrike">
                          <a:solidFill>
                            <a:srgbClr val="000000"/>
                          </a:solidFill>
                          <a:effectLst/>
                          <a:latin typeface="Calibri" panose="020F0502020204030204" pitchFamily="34" charset="0"/>
                        </a:rPr>
                        <a:t>540282_Back_Creek_1</a:t>
                      </a: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Berkeley</a:t>
                      </a: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Berkeley Unincorporated</a:t>
                      </a: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Back Creek</a:t>
                      </a: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Yes</a:t>
                      </a: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sng" strike="noStrike">
                          <a:solidFill>
                            <a:srgbClr val="0563C1"/>
                          </a:solidFill>
                          <a:effectLst/>
                          <a:latin typeface="Calibri" panose="020F0502020204030204" pitchFamily="34" charset="0"/>
                          <a:hlinkClick r:id="rId4"/>
                        </a:rPr>
                        <a:t>FT</a:t>
                      </a:r>
                      <a:endParaRPr lang="en-US" sz="1400" b="0" i="0" u="sng" strike="noStrike">
                        <a:solidFill>
                          <a:srgbClr val="0563C1"/>
                        </a:solidFill>
                        <a:effectLst/>
                        <a:latin typeface="Calibri" panose="020F0502020204030204" pitchFamily="34" charset="0"/>
                      </a:endParaRP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8256190"/>
                  </a:ext>
                </a:extLst>
              </a:tr>
              <a:tr h="307278">
                <a:tc>
                  <a:txBody>
                    <a:bodyPr/>
                    <a:lstStyle/>
                    <a:p>
                      <a:pPr algn="l" fontAlgn="b"/>
                      <a:r>
                        <a:rPr lang="en-US" sz="1400" b="0" i="0" u="none" strike="noStrike" dirty="0">
                          <a:solidFill>
                            <a:srgbClr val="000000"/>
                          </a:solidFill>
                          <a:effectLst/>
                          <a:latin typeface="Calibri" panose="020F0502020204030204" pitchFamily="34" charset="0"/>
                        </a:rPr>
                        <a:t>540282_Potomac_1</a:t>
                      </a: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400" b="0" i="0" u="none" strike="noStrike">
                          <a:solidFill>
                            <a:srgbClr val="000000"/>
                          </a:solidFill>
                          <a:effectLst/>
                          <a:latin typeface="Calibri" panose="020F0502020204030204" pitchFamily="34" charset="0"/>
                        </a:rPr>
                        <a:t>Berkeley</a:t>
                      </a: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400" b="0" i="0" u="none" strike="noStrike">
                          <a:solidFill>
                            <a:srgbClr val="000000"/>
                          </a:solidFill>
                          <a:effectLst/>
                          <a:latin typeface="Calibri" panose="020F0502020204030204" pitchFamily="34" charset="0"/>
                        </a:rPr>
                        <a:t>Berkeley Unincorporated</a:t>
                      </a: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400" b="0" i="0" u="none" strike="noStrike" dirty="0">
                          <a:solidFill>
                            <a:srgbClr val="000000"/>
                          </a:solidFill>
                          <a:effectLst/>
                          <a:latin typeface="Calibri" panose="020F0502020204030204" pitchFamily="34" charset="0"/>
                        </a:rPr>
                        <a:t>Potomac River</a:t>
                      </a: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a:solidFill>
                            <a:srgbClr val="000000"/>
                          </a:solidFill>
                          <a:effectLst/>
                          <a:latin typeface="Calibri" panose="020F0502020204030204" pitchFamily="34" charset="0"/>
                        </a:rPr>
                        <a:t>Yes</a:t>
                      </a: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0" i="0" u="sng" strike="noStrike" dirty="0">
                          <a:solidFill>
                            <a:srgbClr val="0563C1"/>
                          </a:solidFill>
                          <a:effectLst/>
                          <a:latin typeface="Calibri" panose="020F0502020204030204" pitchFamily="34" charset="0"/>
                          <a:hlinkClick r:id="rId5"/>
                        </a:rPr>
                        <a:t>FT</a:t>
                      </a:r>
                      <a:endParaRPr lang="en-US" sz="1400" b="0" i="0" u="sng" strike="noStrike" dirty="0">
                        <a:solidFill>
                          <a:srgbClr val="0563C1"/>
                        </a:solidFill>
                        <a:effectLst/>
                        <a:latin typeface="Calibri" panose="020F0502020204030204" pitchFamily="34" charset="0"/>
                      </a:endParaRP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92325957"/>
                  </a:ext>
                </a:extLst>
              </a:tr>
              <a:tr h="307278">
                <a:tc>
                  <a:txBody>
                    <a:bodyPr/>
                    <a:lstStyle/>
                    <a:p>
                      <a:pPr algn="l" fontAlgn="b"/>
                      <a:r>
                        <a:rPr lang="en-US" sz="1400" b="0" i="0" u="none" strike="noStrike">
                          <a:solidFill>
                            <a:srgbClr val="000000"/>
                          </a:solidFill>
                          <a:effectLst/>
                          <a:latin typeface="Calibri" panose="020F0502020204030204" pitchFamily="34" charset="0"/>
                        </a:rPr>
                        <a:t>540282_Potomac_2</a:t>
                      </a: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400" b="0" i="0" u="none" strike="noStrike">
                          <a:solidFill>
                            <a:srgbClr val="000000"/>
                          </a:solidFill>
                          <a:effectLst/>
                          <a:latin typeface="Calibri" panose="020F0502020204030204" pitchFamily="34" charset="0"/>
                        </a:rPr>
                        <a:t>Berkeley</a:t>
                      </a: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400" b="0" i="0" u="none" strike="noStrike">
                          <a:solidFill>
                            <a:srgbClr val="000000"/>
                          </a:solidFill>
                          <a:effectLst/>
                          <a:latin typeface="Calibri" panose="020F0502020204030204" pitchFamily="34" charset="0"/>
                        </a:rPr>
                        <a:t>Berkeley Unincorporated</a:t>
                      </a: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400" b="0" i="0" u="none" strike="noStrike">
                          <a:solidFill>
                            <a:srgbClr val="000000"/>
                          </a:solidFill>
                          <a:effectLst/>
                          <a:latin typeface="Calibri" panose="020F0502020204030204" pitchFamily="34" charset="0"/>
                        </a:rPr>
                        <a:t>Potomac River</a:t>
                      </a: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Yes</a:t>
                      </a: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sng" strike="noStrike" dirty="0">
                          <a:solidFill>
                            <a:srgbClr val="0563C1"/>
                          </a:solidFill>
                          <a:effectLst/>
                          <a:latin typeface="Calibri" panose="020F0502020204030204" pitchFamily="34" charset="0"/>
                          <a:hlinkClick r:id="rId6"/>
                        </a:rPr>
                        <a:t>FT</a:t>
                      </a:r>
                      <a:endParaRPr lang="en-US" sz="1400" b="0" i="0" u="sng" strike="noStrike" dirty="0">
                        <a:solidFill>
                          <a:srgbClr val="0563C1"/>
                        </a:solidFill>
                        <a:effectLst/>
                        <a:latin typeface="Calibri" panose="020F0502020204030204" pitchFamily="34" charset="0"/>
                      </a:endParaRP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248007903"/>
                  </a:ext>
                </a:extLst>
              </a:tr>
              <a:tr h="307278">
                <a:tc>
                  <a:txBody>
                    <a:bodyPr/>
                    <a:lstStyle/>
                    <a:p>
                      <a:pPr algn="l" fontAlgn="b"/>
                      <a:r>
                        <a:rPr lang="en-US" sz="1400" b="0" i="0" u="none" strike="noStrike">
                          <a:solidFill>
                            <a:srgbClr val="000000"/>
                          </a:solidFill>
                          <a:effectLst/>
                          <a:latin typeface="Calibri" panose="020F0502020204030204" pitchFamily="34" charset="0"/>
                        </a:rPr>
                        <a:t>540282_Potomac_3</a:t>
                      </a: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Berkeley</a:t>
                      </a: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Berkeley Unincorporated</a:t>
                      </a: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Potomac River</a:t>
                      </a: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Yes</a:t>
                      </a: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sng" strike="noStrike" dirty="0">
                          <a:solidFill>
                            <a:srgbClr val="0563C1"/>
                          </a:solidFill>
                          <a:effectLst/>
                          <a:latin typeface="Calibri" panose="020F0502020204030204" pitchFamily="34" charset="0"/>
                          <a:hlinkClick r:id="rId7"/>
                        </a:rPr>
                        <a:t>FT</a:t>
                      </a:r>
                      <a:endParaRPr lang="en-US" sz="1400" b="0" i="0" u="sng" strike="noStrike" dirty="0">
                        <a:solidFill>
                          <a:srgbClr val="0563C1"/>
                        </a:solidFill>
                        <a:effectLst/>
                        <a:latin typeface="Calibri" panose="020F0502020204030204" pitchFamily="34" charset="0"/>
                      </a:endParaRP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9392949"/>
                  </a:ext>
                </a:extLst>
              </a:tr>
              <a:tr h="307278">
                <a:tc>
                  <a:txBody>
                    <a:bodyPr/>
                    <a:lstStyle/>
                    <a:p>
                      <a:pPr algn="l" fontAlgn="b"/>
                      <a:r>
                        <a:rPr lang="en-US" sz="1400" b="0" i="0" u="none" strike="noStrike">
                          <a:solidFill>
                            <a:srgbClr val="000000"/>
                          </a:solidFill>
                          <a:effectLst/>
                          <a:latin typeface="Calibri" panose="020F0502020204030204" pitchFamily="34" charset="0"/>
                        </a:rPr>
                        <a:t>540282_Potomac_4</a:t>
                      </a: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400" b="0" i="0" u="none" strike="noStrike">
                          <a:solidFill>
                            <a:srgbClr val="000000"/>
                          </a:solidFill>
                          <a:effectLst/>
                          <a:latin typeface="Calibri" panose="020F0502020204030204" pitchFamily="34" charset="0"/>
                        </a:rPr>
                        <a:t>Berkeley</a:t>
                      </a: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400" b="0" i="0" u="none" strike="noStrike">
                          <a:solidFill>
                            <a:srgbClr val="000000"/>
                          </a:solidFill>
                          <a:effectLst/>
                          <a:latin typeface="Calibri" panose="020F0502020204030204" pitchFamily="34" charset="0"/>
                        </a:rPr>
                        <a:t>Berkeley Unincorporated</a:t>
                      </a: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400" b="0" i="0" u="none" strike="noStrike" dirty="0">
                          <a:solidFill>
                            <a:srgbClr val="000000"/>
                          </a:solidFill>
                          <a:effectLst/>
                          <a:latin typeface="Calibri" panose="020F0502020204030204" pitchFamily="34" charset="0"/>
                        </a:rPr>
                        <a:t>Potomac River</a:t>
                      </a: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none" strike="noStrike">
                          <a:solidFill>
                            <a:srgbClr val="000000"/>
                          </a:solidFill>
                          <a:effectLst/>
                          <a:latin typeface="Calibri" panose="020F0502020204030204" pitchFamily="34" charset="0"/>
                        </a:rPr>
                        <a:t>Yes</a:t>
                      </a: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0" i="0" u="sng" strike="noStrike" dirty="0">
                          <a:solidFill>
                            <a:srgbClr val="0563C1"/>
                          </a:solidFill>
                          <a:effectLst/>
                          <a:latin typeface="Calibri" panose="020F0502020204030204" pitchFamily="34" charset="0"/>
                          <a:hlinkClick r:id="rId8"/>
                        </a:rPr>
                        <a:t>FT</a:t>
                      </a:r>
                      <a:endParaRPr lang="en-US" sz="1400" b="0" i="0" u="sng" strike="noStrike" dirty="0">
                        <a:solidFill>
                          <a:srgbClr val="0563C1"/>
                        </a:solidFill>
                        <a:effectLst/>
                        <a:latin typeface="Calibri" panose="020F0502020204030204" pitchFamily="34" charset="0"/>
                      </a:endParaRP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918743365"/>
                  </a:ext>
                </a:extLst>
              </a:tr>
              <a:tr h="307278">
                <a:tc>
                  <a:txBody>
                    <a:bodyPr/>
                    <a:lstStyle/>
                    <a:p>
                      <a:pPr algn="l" fontAlgn="b"/>
                      <a:r>
                        <a:rPr lang="en-US" sz="1400" b="0" i="0" u="none" strike="noStrike">
                          <a:solidFill>
                            <a:srgbClr val="000000"/>
                          </a:solidFill>
                          <a:effectLst/>
                          <a:latin typeface="Calibri" panose="020F0502020204030204" pitchFamily="34" charset="0"/>
                        </a:rPr>
                        <a:t>540282_Potomac_5</a:t>
                      </a: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Berkeley</a:t>
                      </a: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Berkeley Unincorporated</a:t>
                      </a: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Potomac River</a:t>
                      </a: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Yes</a:t>
                      </a: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sng" strike="noStrike" dirty="0">
                          <a:solidFill>
                            <a:srgbClr val="0563C1"/>
                          </a:solidFill>
                          <a:effectLst/>
                          <a:latin typeface="Calibri" panose="020F0502020204030204" pitchFamily="34" charset="0"/>
                          <a:hlinkClick r:id="rId9"/>
                        </a:rPr>
                        <a:t>FT</a:t>
                      </a:r>
                      <a:endParaRPr lang="en-US" sz="1400" b="0" i="0" u="sng" strike="noStrike" dirty="0">
                        <a:solidFill>
                          <a:srgbClr val="0563C1"/>
                        </a:solidFill>
                        <a:effectLst/>
                        <a:latin typeface="Calibri" panose="020F0502020204030204" pitchFamily="34" charset="0"/>
                      </a:endParaRP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0320105"/>
                  </a:ext>
                </a:extLst>
              </a:tr>
              <a:tr h="307278">
                <a:tc>
                  <a:txBody>
                    <a:bodyPr/>
                    <a:lstStyle/>
                    <a:p>
                      <a:pPr algn="l" fontAlgn="b"/>
                      <a:r>
                        <a:rPr lang="en-US" sz="1400" b="0" i="0" u="none" strike="noStrike">
                          <a:solidFill>
                            <a:srgbClr val="000000"/>
                          </a:solidFill>
                          <a:effectLst/>
                          <a:latin typeface="Calibri" panose="020F0502020204030204" pitchFamily="34" charset="0"/>
                        </a:rPr>
                        <a:t>540282_Potomac_6</a:t>
                      </a: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Berkeley</a:t>
                      </a: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Berkeley Unincorporated</a:t>
                      </a: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Potomac River</a:t>
                      </a: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Yes</a:t>
                      </a: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sng" strike="noStrike" dirty="0">
                          <a:solidFill>
                            <a:srgbClr val="0563C1"/>
                          </a:solidFill>
                          <a:effectLst/>
                          <a:latin typeface="Calibri" panose="020F0502020204030204" pitchFamily="34" charset="0"/>
                          <a:hlinkClick r:id="rId10"/>
                        </a:rPr>
                        <a:t>FT</a:t>
                      </a:r>
                      <a:endParaRPr lang="en-US" sz="1400" b="0" i="0" u="sng" strike="noStrike" dirty="0">
                        <a:solidFill>
                          <a:srgbClr val="0563C1"/>
                        </a:solidFill>
                        <a:effectLst/>
                        <a:latin typeface="Calibri" panose="020F0502020204030204" pitchFamily="34" charset="0"/>
                      </a:endParaRP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7949965"/>
                  </a:ext>
                </a:extLst>
              </a:tr>
            </a:tbl>
          </a:graphicData>
        </a:graphic>
      </p:graphicFrame>
      <p:pic>
        <p:nvPicPr>
          <p:cNvPr id="4" name="Picture 3"/>
          <p:cNvPicPr>
            <a:picLocks noChangeAspect="1"/>
          </p:cNvPicPr>
          <p:nvPr/>
        </p:nvPicPr>
        <p:blipFill>
          <a:blip r:embed="rId11"/>
          <a:stretch>
            <a:fillRect/>
          </a:stretch>
        </p:blipFill>
        <p:spPr>
          <a:xfrm>
            <a:off x="376004" y="4159406"/>
            <a:ext cx="8019818" cy="2548169"/>
          </a:xfrm>
          <a:prstGeom prst="rect">
            <a:avLst/>
          </a:prstGeom>
        </p:spPr>
      </p:pic>
    </p:spTree>
    <p:extLst>
      <p:ext uri="{BB962C8B-B14F-4D97-AF65-F5344CB8AC3E}">
        <p14:creationId xmlns:p14="http://schemas.microsoft.com/office/powerpoint/2010/main" val="24305627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 descr="image0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252" y="1057878"/>
            <a:ext cx="7363004" cy="2921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Permanent Structures</a:t>
            </a:r>
            <a:endParaRPr lang="en-US" dirty="0">
              <a:solidFill>
                <a:schemeClr val="bg1"/>
              </a:solidFill>
              <a:latin typeface="Arial" panose="020B0604020202020204" pitchFamily="34" charset="0"/>
              <a:cs typeface="Arial" panose="020B0604020202020204" pitchFamily="34" charset="0"/>
            </a:endParaRPr>
          </a:p>
        </p:txBody>
      </p:sp>
      <p:sp>
        <p:nvSpPr>
          <p:cNvPr id="2" name="Rectangle 1"/>
          <p:cNvSpPr/>
          <p:nvPr/>
        </p:nvSpPr>
        <p:spPr>
          <a:xfrm>
            <a:off x="545183" y="6427113"/>
            <a:ext cx="7738946" cy="430887"/>
          </a:xfrm>
          <a:prstGeom prst="rect">
            <a:avLst/>
          </a:prstGeom>
        </p:spPr>
        <p:txBody>
          <a:bodyPr wrap="square">
            <a:spAutoFit/>
          </a:bodyPr>
          <a:lstStyle/>
          <a:p>
            <a:r>
              <a:rPr lang="en-US" sz="1100" dirty="0" smtClean="0">
                <a:solidFill>
                  <a:srgbClr val="282A55"/>
                </a:solidFill>
                <a:latin typeface="Verdana" panose="020B0604030504040204" pitchFamily="34" charset="0"/>
                <a:ea typeface="Calibri" panose="020F0502020204030204" pitchFamily="34" charset="0"/>
                <a:cs typeface="Times New Roman" panose="02020603050405020304" pitchFamily="18" charset="0"/>
                <a:hlinkClick r:id="rId4"/>
              </a:rPr>
              <a:t>https</a:t>
            </a:r>
            <a:r>
              <a:rPr lang="en-US" sz="1100" dirty="0">
                <a:solidFill>
                  <a:srgbClr val="282A55"/>
                </a:solidFill>
                <a:latin typeface="Verdana" panose="020B0604030504040204" pitchFamily="34" charset="0"/>
                <a:ea typeface="Calibri" panose="020F0502020204030204" pitchFamily="34" charset="0"/>
                <a:cs typeface="Times New Roman" panose="02020603050405020304" pitchFamily="18" charset="0"/>
                <a:hlinkClick r:id="rId4"/>
              </a:rPr>
              <a:t>://www.mapwv.gov/flood/map/?wkid=102100&amp;x=-</a:t>
            </a:r>
            <a:r>
              <a:rPr lang="en-US" sz="1100" dirty="0" smtClean="0">
                <a:solidFill>
                  <a:srgbClr val="282A55"/>
                </a:solidFill>
                <a:latin typeface="Verdana" panose="020B0604030504040204" pitchFamily="34" charset="0"/>
                <a:ea typeface="Calibri" panose="020F0502020204030204" pitchFamily="34" charset="0"/>
                <a:cs typeface="Times New Roman" panose="02020603050405020304" pitchFamily="18" charset="0"/>
                <a:hlinkClick r:id="rId4"/>
              </a:rPr>
              <a:t>8663702&amp;y=4797889&amp;l=11&amp;v=2</a:t>
            </a:r>
            <a:endParaRPr lang="en-US" sz="1100" dirty="0" smtClean="0">
              <a:solidFill>
                <a:srgbClr val="282A55"/>
              </a:solidFill>
              <a:latin typeface="Verdana" panose="020B0604030504040204" pitchFamily="34" charset="0"/>
              <a:ea typeface="Calibri" panose="020F0502020204030204" pitchFamily="34" charset="0"/>
              <a:cs typeface="Times New Roman" panose="02020603050405020304" pitchFamily="18" charset="0"/>
            </a:endParaRPr>
          </a:p>
          <a:p>
            <a:endParaRPr lang="en-US" sz="1100" dirty="0">
              <a:solidFill>
                <a:srgbClr val="282A55"/>
              </a:solidFill>
              <a:latin typeface="Verdana" panose="020B060403050404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2313101" y="1025554"/>
            <a:ext cx="4155305" cy="369332"/>
          </a:xfrm>
          <a:prstGeom prst="rect">
            <a:avLst/>
          </a:prstGeom>
        </p:spPr>
        <p:txBody>
          <a:bodyPr wrap="none">
            <a:spAutoFit/>
          </a:bodyPr>
          <a:lstStyle/>
          <a:p>
            <a:r>
              <a:rPr lang="en-US" dirty="0" smtClean="0">
                <a:solidFill>
                  <a:srgbClr val="FFFF00"/>
                </a:solidFill>
                <a:latin typeface="Calibri" panose="020F0502020204030204" pitchFamily="34" charset="0"/>
                <a:ea typeface="Calibri" panose="020F0502020204030204" pitchFamily="34" charset="0"/>
              </a:rPr>
              <a:t>Building ID:  02-08-0001-0030-0000_3458 </a:t>
            </a:r>
            <a:endParaRPr lang="en-US" dirty="0">
              <a:solidFill>
                <a:srgbClr val="FFFF00"/>
              </a:solidFill>
            </a:endParaRPr>
          </a:p>
        </p:txBody>
      </p:sp>
      <p:pic>
        <p:nvPicPr>
          <p:cNvPr id="9" name="Picture 8"/>
          <p:cNvPicPr>
            <a:picLocks noChangeAspect="1"/>
          </p:cNvPicPr>
          <p:nvPr/>
        </p:nvPicPr>
        <p:blipFill>
          <a:blip r:embed="rId5"/>
          <a:stretch>
            <a:fillRect/>
          </a:stretch>
        </p:blipFill>
        <p:spPr>
          <a:xfrm>
            <a:off x="285471" y="3580722"/>
            <a:ext cx="4790959" cy="2709370"/>
          </a:xfrm>
          <a:prstGeom prst="rect">
            <a:avLst/>
          </a:prstGeom>
          <a:ln>
            <a:solidFill>
              <a:schemeClr val="bg1"/>
            </a:solidFill>
          </a:ln>
        </p:spPr>
      </p:pic>
      <p:pic>
        <p:nvPicPr>
          <p:cNvPr id="7" name="Picture 6"/>
          <p:cNvPicPr>
            <a:picLocks noChangeAspect="1"/>
          </p:cNvPicPr>
          <p:nvPr/>
        </p:nvPicPr>
        <p:blipFill>
          <a:blip r:embed="rId6"/>
          <a:stretch>
            <a:fillRect/>
          </a:stretch>
        </p:blipFill>
        <p:spPr>
          <a:xfrm>
            <a:off x="4648307" y="3148080"/>
            <a:ext cx="3747187" cy="3004990"/>
          </a:xfrm>
          <a:prstGeom prst="rect">
            <a:avLst/>
          </a:prstGeom>
          <a:ln>
            <a:solidFill>
              <a:schemeClr val="tx1"/>
            </a:solidFill>
          </a:ln>
        </p:spPr>
      </p:pic>
    </p:spTree>
    <p:extLst>
      <p:ext uri="{BB962C8B-B14F-4D97-AF65-F5344CB8AC3E}">
        <p14:creationId xmlns:p14="http://schemas.microsoft.com/office/powerpoint/2010/main" val="38501819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Primary Flood Sources (Berkeley)</a:t>
            </a:r>
            <a:endParaRPr lang="en-US" dirty="0">
              <a:solidFill>
                <a:schemeClr val="bg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710775" y="914400"/>
            <a:ext cx="7680960" cy="5899216"/>
          </a:xfrm>
          <a:prstGeom prst="rect">
            <a:avLst/>
          </a:prstGeom>
        </p:spPr>
      </p:pic>
      <p:sp>
        <p:nvSpPr>
          <p:cNvPr id="8" name="Rectangle 7"/>
          <p:cNvSpPr/>
          <p:nvPr/>
        </p:nvSpPr>
        <p:spPr>
          <a:xfrm>
            <a:off x="818351" y="3765175"/>
            <a:ext cx="2237591" cy="28938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872134" y="3864008"/>
            <a:ext cx="1990169" cy="230832"/>
          </a:xfrm>
          <a:prstGeom prst="rect">
            <a:avLst/>
          </a:prstGeom>
          <a:noFill/>
        </p:spPr>
        <p:txBody>
          <a:bodyPr wrap="square" rtlCol="0">
            <a:spAutoFit/>
          </a:bodyPr>
          <a:lstStyle/>
          <a:p>
            <a:r>
              <a:rPr lang="en-US" sz="900" dirty="0" smtClean="0"/>
              <a:t>Computed for 1% (100-yr) floodplain</a:t>
            </a:r>
            <a:endParaRPr lang="en-US" sz="900" dirty="0"/>
          </a:p>
        </p:txBody>
      </p:sp>
      <p:sp>
        <p:nvSpPr>
          <p:cNvPr id="13" name="Rectangle 12">
            <a:extLst>
              <a:ext uri="{FF2B5EF4-FFF2-40B4-BE49-F238E27FC236}">
                <a16:creationId xmlns:a16="http://schemas.microsoft.com/office/drawing/2014/main" id="{2B534BC2-7EDD-45A1-860F-FC44D849B3F3}"/>
              </a:ext>
            </a:extLst>
          </p:cNvPr>
          <p:cNvSpPr/>
          <p:nvPr/>
        </p:nvSpPr>
        <p:spPr>
          <a:xfrm>
            <a:off x="910661" y="4179504"/>
            <a:ext cx="1564366" cy="230832"/>
          </a:xfrm>
          <a:prstGeom prst="rect">
            <a:avLst/>
          </a:prstGeom>
        </p:spPr>
        <p:txBody>
          <a:bodyPr wrap="square">
            <a:spAutoFit/>
          </a:bodyPr>
          <a:lstStyle/>
          <a:p>
            <a:r>
              <a:rPr lang="en-US" sz="900" dirty="0">
                <a:solidFill>
                  <a:schemeClr val="accent1">
                    <a:lumMod val="75000"/>
                  </a:schemeClr>
                </a:solidFill>
                <a:latin typeface="Calibri" panose="020F0502020204030204" pitchFamily="34" charset="0"/>
                <a:hlinkClick r:id="rId4"/>
              </a:rPr>
              <a:t>Region </a:t>
            </a:r>
            <a:r>
              <a:rPr lang="en-US" sz="900" dirty="0" smtClean="0">
                <a:solidFill>
                  <a:schemeClr val="accent1">
                    <a:lumMod val="75000"/>
                  </a:schemeClr>
                </a:solidFill>
                <a:latin typeface="Calibri" panose="020F0502020204030204" pitchFamily="34" charset="0"/>
                <a:hlinkClick r:id="rId4"/>
              </a:rPr>
              <a:t>9</a:t>
            </a:r>
            <a:r>
              <a:rPr lang="en-US" sz="900" dirty="0" smtClean="0">
                <a:solidFill>
                  <a:schemeClr val="accent1">
                    <a:lumMod val="75000"/>
                  </a:schemeClr>
                </a:solidFill>
                <a:latin typeface="Calibri" panose="020F0502020204030204" pitchFamily="34" charset="0"/>
              </a:rPr>
              <a:t> </a:t>
            </a:r>
            <a:r>
              <a:rPr lang="en-US" sz="900" dirty="0" smtClean="0">
                <a:latin typeface="Calibri" panose="020F0502020204030204" pitchFamily="34" charset="0"/>
              </a:rPr>
              <a:t>PDF Map Link</a:t>
            </a:r>
            <a:endParaRPr lang="en-US" sz="900" dirty="0"/>
          </a:p>
        </p:txBody>
      </p:sp>
      <p:graphicFrame>
        <p:nvGraphicFramePr>
          <p:cNvPr id="3" name="Table 2"/>
          <p:cNvGraphicFramePr>
            <a:graphicFrameLocks noGrp="1"/>
          </p:cNvGraphicFramePr>
          <p:nvPr>
            <p:extLst/>
          </p:nvPr>
        </p:nvGraphicFramePr>
        <p:xfrm>
          <a:off x="910661" y="4879067"/>
          <a:ext cx="3258116" cy="1550670"/>
        </p:xfrm>
        <a:graphic>
          <a:graphicData uri="http://schemas.openxmlformats.org/drawingml/2006/table">
            <a:tbl>
              <a:tblPr/>
              <a:tblGrid>
                <a:gridCol w="1463391">
                  <a:extLst>
                    <a:ext uri="{9D8B030D-6E8A-4147-A177-3AD203B41FA5}">
                      <a16:colId xmlns:a16="http://schemas.microsoft.com/office/drawing/2014/main" val="1040385017"/>
                    </a:ext>
                  </a:extLst>
                </a:gridCol>
                <a:gridCol w="731696">
                  <a:extLst>
                    <a:ext uri="{9D8B030D-6E8A-4147-A177-3AD203B41FA5}">
                      <a16:colId xmlns:a16="http://schemas.microsoft.com/office/drawing/2014/main" val="1102530781"/>
                    </a:ext>
                  </a:extLst>
                </a:gridCol>
                <a:gridCol w="1063029">
                  <a:extLst>
                    <a:ext uri="{9D8B030D-6E8A-4147-A177-3AD203B41FA5}">
                      <a16:colId xmlns:a16="http://schemas.microsoft.com/office/drawing/2014/main" val="1773973831"/>
                    </a:ext>
                  </a:extLst>
                </a:gridCol>
              </a:tblGrid>
              <a:tr h="314325">
                <a:tc>
                  <a:txBody>
                    <a:bodyPr/>
                    <a:lstStyle/>
                    <a:p>
                      <a:pPr algn="ctr" fontAlgn="b"/>
                      <a:r>
                        <a:rPr lang="en-US" sz="1400" b="0" i="0" u="none" strike="noStrike" dirty="0">
                          <a:solidFill>
                            <a:srgbClr val="FFFFFF"/>
                          </a:solidFill>
                          <a:effectLst/>
                          <a:latin typeface="Calibri" panose="020F0502020204030204" pitchFamily="34" charset="0"/>
                        </a:rPr>
                        <a:t>Flood Source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tc>
                  <a:txBody>
                    <a:bodyPr/>
                    <a:lstStyle/>
                    <a:p>
                      <a:pPr algn="ctr" fontAlgn="b"/>
                      <a:r>
                        <a:rPr lang="en-US" sz="1400" b="0" i="0" u="none" strike="noStrike">
                          <a:solidFill>
                            <a:srgbClr val="FFFFFF"/>
                          </a:solidFill>
                          <a:effectLst/>
                          <a:latin typeface="Calibri" panose="020F0502020204030204" pitchFamily="34" charset="0"/>
                        </a:rPr>
                        <a:t>Building Count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tc>
                  <a:txBody>
                    <a:bodyPr/>
                    <a:lstStyle/>
                    <a:p>
                      <a:pPr algn="ctr" fontAlgn="b"/>
                      <a:r>
                        <a:rPr lang="en-US" sz="1400" b="0" i="0" u="none" strike="noStrike">
                          <a:solidFill>
                            <a:srgbClr val="FFFFFF"/>
                          </a:solidFill>
                          <a:effectLst/>
                          <a:latin typeface="Calibri" panose="020F0502020204030204" pitchFamily="34" charset="0"/>
                        </a:rPr>
                        <a:t>Dollar Exposure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extLst>
                  <a:ext uri="{0D108BD9-81ED-4DB2-BD59-A6C34878D82A}">
                    <a16:rowId xmlns:a16="http://schemas.microsoft.com/office/drawing/2014/main" val="39981974"/>
                  </a:ext>
                </a:extLst>
              </a:tr>
              <a:tr h="190500">
                <a:tc gridSpan="3">
                  <a:txBody>
                    <a:bodyPr/>
                    <a:lstStyle/>
                    <a:p>
                      <a:pPr algn="ctr" fontAlgn="b"/>
                      <a:r>
                        <a:rPr lang="en-US" sz="1400" b="0" i="0" u="none" strike="noStrike" dirty="0">
                          <a:solidFill>
                            <a:srgbClr val="000000"/>
                          </a:solidFill>
                          <a:effectLst/>
                          <a:latin typeface="Calibri" panose="020F0502020204030204" pitchFamily="34" charset="0"/>
                        </a:rPr>
                        <a:t>BERKELEY COUNTY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18635395"/>
                  </a:ext>
                </a:extLst>
              </a:tr>
              <a:tr h="190500">
                <a:tc>
                  <a:txBody>
                    <a:bodyPr/>
                    <a:lstStyle/>
                    <a:p>
                      <a:pPr algn="l" fontAlgn="b"/>
                      <a:r>
                        <a:rPr lang="en-US" sz="1400" b="1" i="0" u="none" strike="noStrike">
                          <a:solidFill>
                            <a:srgbClr val="000000"/>
                          </a:solidFill>
                          <a:effectLst/>
                          <a:latin typeface="Calibri" panose="020F0502020204030204" pitchFamily="34" charset="0"/>
                        </a:rPr>
                        <a:t>Potomac River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panose="020F0502020204030204" pitchFamily="34" charset="0"/>
                        </a:rPr>
                        <a:t>280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$19,781K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85307040"/>
                  </a:ext>
                </a:extLst>
              </a:tr>
              <a:tr h="190500">
                <a:tc>
                  <a:txBody>
                    <a:bodyPr/>
                    <a:lstStyle/>
                    <a:p>
                      <a:pPr algn="l" fontAlgn="b"/>
                      <a:r>
                        <a:rPr lang="en-US" sz="1400" b="0" i="0" u="none" strike="noStrike">
                          <a:solidFill>
                            <a:srgbClr val="000000"/>
                          </a:solidFill>
                          <a:effectLst/>
                          <a:latin typeface="Calibri" panose="020F0502020204030204" pitchFamily="34" charset="0"/>
                        </a:rPr>
                        <a:t>Back Creek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$5,936K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45852645"/>
                  </a:ext>
                </a:extLst>
              </a:tr>
              <a:tr h="190500">
                <a:tc>
                  <a:txBody>
                    <a:bodyPr/>
                    <a:lstStyle/>
                    <a:p>
                      <a:pPr algn="l" fontAlgn="b"/>
                      <a:r>
                        <a:rPr lang="en-US" sz="1400" b="1" i="0" u="none" strike="noStrike">
                          <a:solidFill>
                            <a:srgbClr val="000000"/>
                          </a:solidFill>
                          <a:effectLst/>
                          <a:latin typeface="Calibri" panose="020F0502020204030204" pitchFamily="34" charset="0"/>
                        </a:rPr>
                        <a:t>Tuscarora Creek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panose="020F0502020204030204" pitchFamily="34" charset="0"/>
                        </a:rPr>
                        <a:t>$60,521K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13716558"/>
                  </a:ext>
                </a:extLst>
              </a:tr>
              <a:tr h="190500">
                <a:tc>
                  <a:txBody>
                    <a:bodyPr/>
                    <a:lstStyle/>
                    <a:p>
                      <a:pPr algn="l" fontAlgn="b"/>
                      <a:r>
                        <a:rPr lang="en-US" sz="1400" b="0" i="0" u="none" strike="noStrike">
                          <a:solidFill>
                            <a:srgbClr val="000000"/>
                          </a:solidFill>
                          <a:effectLst/>
                          <a:latin typeface="Calibri" panose="020F0502020204030204" pitchFamily="34" charset="0"/>
                        </a:rPr>
                        <a:t>Opequon Creek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$4,284K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3955175"/>
                  </a:ext>
                </a:extLst>
              </a:tr>
            </a:tbl>
          </a:graphicData>
        </a:graphic>
      </p:graphicFrame>
    </p:spTree>
    <p:extLst>
      <p:ext uri="{BB962C8B-B14F-4D97-AF65-F5344CB8AC3E}">
        <p14:creationId xmlns:p14="http://schemas.microsoft.com/office/powerpoint/2010/main" val="41237828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Recreational Vehicles</a:t>
            </a:r>
            <a:endParaRPr lang="en-US" dirty="0">
              <a:solidFill>
                <a:schemeClr val="bg1"/>
              </a:solidFill>
              <a:latin typeface="Arial" panose="020B0604020202020204" pitchFamily="34" charset="0"/>
              <a:cs typeface="Arial" panose="020B0604020202020204" pitchFamily="34" charset="0"/>
            </a:endParaRPr>
          </a:p>
        </p:txBody>
      </p:sp>
      <p:pic>
        <p:nvPicPr>
          <p:cNvPr id="2050" name="Picture 12" descr="image0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189" y="1109031"/>
            <a:ext cx="7407621" cy="471220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868189" y="6111166"/>
            <a:ext cx="7738946" cy="461665"/>
          </a:xfrm>
          <a:prstGeom prst="rect">
            <a:avLst/>
          </a:prstGeom>
        </p:spPr>
        <p:txBody>
          <a:bodyPr wrap="square">
            <a:spAutoFit/>
          </a:bodyPr>
          <a:lstStyle/>
          <a:p>
            <a:r>
              <a:rPr lang="en-US" sz="1200" dirty="0">
                <a:solidFill>
                  <a:srgbClr val="282A55"/>
                </a:solidFill>
                <a:highlight>
                  <a:srgbClr val="FFFF00"/>
                </a:highlight>
                <a:latin typeface="Calibri" panose="020F0502020204030204" pitchFamily="34" charset="0"/>
                <a:ea typeface="Calibri" panose="020F0502020204030204" pitchFamily="34" charset="0"/>
                <a:cs typeface="Times New Roman" panose="02020603050405020304" pitchFamily="18" charset="0"/>
              </a:rPr>
              <a:t>&lt;&lt; WV Quick Guide resource &gt;&gt;</a:t>
            </a:r>
            <a:endParaRPr lang="en-US" sz="1400" dirty="0">
              <a:solidFill>
                <a:srgbClr val="282A55"/>
              </a:solidFill>
              <a:latin typeface="Verdana" panose="020B0604030504040204" pitchFamily="34" charset="0"/>
              <a:ea typeface="Calibri" panose="020F0502020204030204" pitchFamily="34" charset="0"/>
              <a:cs typeface="Times New Roman" panose="02020603050405020304" pitchFamily="18" charset="0"/>
            </a:endParaRPr>
          </a:p>
          <a:p>
            <a:r>
              <a:rPr lang="en-US" sz="1200" u="sng" dirty="0">
                <a:solidFill>
                  <a:srgbClr val="282A55"/>
                </a:solidFill>
                <a:latin typeface="Calibri" panose="020F0502020204030204" pitchFamily="34" charset="0"/>
                <a:ea typeface="Calibri" panose="020F0502020204030204" pitchFamily="34" charset="0"/>
                <a:cs typeface="Times New Roman" panose="02020603050405020304" pitchFamily="18" charset="0"/>
                <a:hlinkClick r:id="rId4"/>
              </a:rPr>
              <a:t>https://emd.wv.gov/MitigationRecovery/Documents/Floodplain%20Management%20in%20WV%20Quick%20Guide.pdf</a:t>
            </a:r>
            <a:endParaRPr lang="en-US" sz="1400" dirty="0">
              <a:solidFill>
                <a:srgbClr val="282A55"/>
              </a:solidFill>
              <a:effectLst/>
              <a:latin typeface="Verdana"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055587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Repetitive Loss Areas</a:t>
            </a:r>
            <a:endParaRPr lang="en-US" dirty="0">
              <a:solidFill>
                <a:schemeClr val="bg1"/>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stretch>
            <a:fillRect/>
          </a:stretch>
        </p:blipFill>
        <p:spPr>
          <a:xfrm>
            <a:off x="458342" y="1061868"/>
            <a:ext cx="8227315" cy="5213989"/>
          </a:xfrm>
          <a:prstGeom prst="rect">
            <a:avLst/>
          </a:prstGeom>
          <a:ln>
            <a:solidFill>
              <a:schemeClr val="tx1"/>
            </a:solidFill>
          </a:ln>
        </p:spPr>
      </p:pic>
      <p:sp>
        <p:nvSpPr>
          <p:cNvPr id="12" name="Rectangle 11"/>
          <p:cNvSpPr/>
          <p:nvPr/>
        </p:nvSpPr>
        <p:spPr>
          <a:xfrm>
            <a:off x="1838325" y="6423326"/>
            <a:ext cx="6496050" cy="461665"/>
          </a:xfrm>
          <a:prstGeom prst="rect">
            <a:avLst/>
          </a:prstGeom>
        </p:spPr>
        <p:txBody>
          <a:bodyPr wrap="square">
            <a:spAutoFit/>
          </a:bodyPr>
          <a:lstStyle/>
          <a:p>
            <a:r>
              <a:rPr lang="en-US" sz="1200" dirty="0">
                <a:hlinkClick r:id="rId4"/>
              </a:rPr>
              <a:t>https://www.mapwv.gov/flood/map/?wkid=102100&amp;x=-</a:t>
            </a:r>
            <a:r>
              <a:rPr lang="en-US" sz="1200" dirty="0" smtClean="0">
                <a:hlinkClick r:id="rId4"/>
              </a:rPr>
              <a:t>8715156&amp;y=4808078&amp;l=8&amp;v=2</a:t>
            </a:r>
            <a:endParaRPr lang="en-US" sz="1200" dirty="0" smtClean="0"/>
          </a:p>
          <a:p>
            <a:endParaRPr lang="en-US" sz="1200" dirty="0"/>
          </a:p>
        </p:txBody>
      </p:sp>
      <p:sp>
        <p:nvSpPr>
          <p:cNvPr id="13" name="TextBox 12"/>
          <p:cNvSpPr txBox="1"/>
          <p:nvPr/>
        </p:nvSpPr>
        <p:spPr>
          <a:xfrm>
            <a:off x="5981700" y="4752975"/>
            <a:ext cx="2589657" cy="1169551"/>
          </a:xfrm>
          <a:prstGeom prst="rect">
            <a:avLst/>
          </a:prstGeom>
          <a:solidFill>
            <a:schemeClr val="accent1">
              <a:lumMod val="20000"/>
              <a:lumOff val="80000"/>
            </a:schemeClr>
          </a:solidFill>
          <a:ln>
            <a:solidFill>
              <a:schemeClr val="tx1"/>
            </a:solidFill>
          </a:ln>
        </p:spPr>
        <p:txBody>
          <a:bodyPr wrap="square" rtlCol="0">
            <a:spAutoFit/>
          </a:bodyPr>
          <a:lstStyle/>
          <a:p>
            <a:r>
              <a:rPr lang="en-US" sz="1400" dirty="0" smtClean="0"/>
              <a:t>Repetitive Loss Areas</a:t>
            </a:r>
          </a:p>
          <a:p>
            <a:endParaRPr lang="en-US" sz="1400" dirty="0"/>
          </a:p>
          <a:p>
            <a:r>
              <a:rPr lang="en-US" sz="1400" dirty="0" smtClean="0"/>
              <a:t>Substantial Damage Estimates</a:t>
            </a:r>
          </a:p>
          <a:p>
            <a:endParaRPr lang="en-US" sz="1400" dirty="0"/>
          </a:p>
          <a:p>
            <a:r>
              <a:rPr lang="en-US" sz="1400" dirty="0" smtClean="0"/>
              <a:t>Buyout </a:t>
            </a:r>
            <a:r>
              <a:rPr lang="en-US" sz="1400" dirty="0" err="1" smtClean="0"/>
              <a:t>Propeties</a:t>
            </a:r>
            <a:endParaRPr lang="en-US" sz="1400" dirty="0"/>
          </a:p>
        </p:txBody>
      </p:sp>
      <p:pic>
        <p:nvPicPr>
          <p:cNvPr id="14" name="Picture 13"/>
          <p:cNvPicPr>
            <a:picLocks noChangeAspect="1"/>
          </p:cNvPicPr>
          <p:nvPr/>
        </p:nvPicPr>
        <p:blipFill>
          <a:blip r:embed="rId5"/>
          <a:stretch>
            <a:fillRect/>
          </a:stretch>
        </p:blipFill>
        <p:spPr>
          <a:xfrm>
            <a:off x="614362" y="4819650"/>
            <a:ext cx="3133725" cy="1333500"/>
          </a:xfrm>
          <a:prstGeom prst="rect">
            <a:avLst/>
          </a:prstGeom>
          <a:ln>
            <a:solidFill>
              <a:schemeClr val="tx1"/>
            </a:solidFill>
          </a:ln>
        </p:spPr>
      </p:pic>
    </p:spTree>
    <p:extLst>
      <p:ext uri="{BB962C8B-B14F-4D97-AF65-F5344CB8AC3E}">
        <p14:creationId xmlns:p14="http://schemas.microsoft.com/office/powerpoint/2010/main" val="31242667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Short-Term Shelter Needs</a:t>
            </a:r>
            <a:endParaRPr lang="en-US" dirty="0">
              <a:solidFill>
                <a:schemeClr val="bg1"/>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3"/>
          <a:srcRect l="1049" t="1357" r="1565" b="2131"/>
          <a:stretch/>
        </p:blipFill>
        <p:spPr>
          <a:xfrm>
            <a:off x="181648" y="1681839"/>
            <a:ext cx="4390352" cy="3363685"/>
          </a:xfrm>
          <a:prstGeom prst="rect">
            <a:avLst/>
          </a:prstGeom>
        </p:spPr>
      </p:pic>
      <p:pic>
        <p:nvPicPr>
          <p:cNvPr id="7" name="Picture 6"/>
          <p:cNvPicPr>
            <a:picLocks noChangeAspect="1"/>
          </p:cNvPicPr>
          <p:nvPr/>
        </p:nvPicPr>
        <p:blipFill>
          <a:blip r:embed="rId4"/>
          <a:stretch>
            <a:fillRect/>
          </a:stretch>
        </p:blipFill>
        <p:spPr>
          <a:xfrm>
            <a:off x="4649344" y="1681839"/>
            <a:ext cx="4358323" cy="3363685"/>
          </a:xfrm>
          <a:prstGeom prst="rect">
            <a:avLst/>
          </a:prstGeom>
        </p:spPr>
      </p:pic>
      <p:sp>
        <p:nvSpPr>
          <p:cNvPr id="2" name="TextBox 1"/>
          <p:cNvSpPr txBox="1"/>
          <p:nvPr/>
        </p:nvSpPr>
        <p:spPr>
          <a:xfrm>
            <a:off x="1480457" y="1312507"/>
            <a:ext cx="2024743" cy="369332"/>
          </a:xfrm>
          <a:prstGeom prst="rect">
            <a:avLst/>
          </a:prstGeom>
          <a:noFill/>
        </p:spPr>
        <p:txBody>
          <a:bodyPr wrap="square" rtlCol="0">
            <a:spAutoFit/>
          </a:bodyPr>
          <a:lstStyle/>
          <a:p>
            <a:r>
              <a:rPr lang="en-US" dirty="0" smtClean="0">
                <a:solidFill>
                  <a:schemeClr val="tx2">
                    <a:lumMod val="50000"/>
                  </a:schemeClr>
                </a:solidFill>
              </a:rPr>
              <a:t>Incorporated Areas</a:t>
            </a:r>
            <a:endParaRPr lang="en-US" dirty="0">
              <a:solidFill>
                <a:schemeClr val="tx2">
                  <a:lumMod val="50000"/>
                </a:schemeClr>
              </a:solidFill>
            </a:endParaRPr>
          </a:p>
        </p:txBody>
      </p:sp>
      <p:sp>
        <p:nvSpPr>
          <p:cNvPr id="8" name="TextBox 7"/>
          <p:cNvSpPr txBox="1"/>
          <p:nvPr/>
        </p:nvSpPr>
        <p:spPr>
          <a:xfrm>
            <a:off x="5833861" y="1312507"/>
            <a:ext cx="2548139" cy="369332"/>
          </a:xfrm>
          <a:prstGeom prst="rect">
            <a:avLst/>
          </a:prstGeom>
          <a:noFill/>
        </p:spPr>
        <p:txBody>
          <a:bodyPr wrap="square" rtlCol="0">
            <a:spAutoFit/>
          </a:bodyPr>
          <a:lstStyle/>
          <a:p>
            <a:r>
              <a:rPr lang="en-US" dirty="0" smtClean="0">
                <a:solidFill>
                  <a:schemeClr val="tx2">
                    <a:lumMod val="50000"/>
                  </a:schemeClr>
                </a:solidFill>
              </a:rPr>
              <a:t>Unincorporated Areas</a:t>
            </a:r>
            <a:endParaRPr lang="en-US" dirty="0">
              <a:solidFill>
                <a:schemeClr val="tx2">
                  <a:lumMod val="50000"/>
                </a:schemeClr>
              </a:solidFill>
            </a:endParaRPr>
          </a:p>
        </p:txBody>
      </p:sp>
      <p:sp>
        <p:nvSpPr>
          <p:cNvPr id="9" name="TextBox 8"/>
          <p:cNvSpPr txBox="1"/>
          <p:nvPr/>
        </p:nvSpPr>
        <p:spPr>
          <a:xfrm>
            <a:off x="935419" y="5659074"/>
            <a:ext cx="7788167" cy="307777"/>
          </a:xfrm>
          <a:prstGeom prst="rect">
            <a:avLst/>
          </a:prstGeom>
          <a:noFill/>
        </p:spPr>
        <p:txBody>
          <a:bodyPr wrap="square" rtlCol="0">
            <a:spAutoFit/>
          </a:bodyPr>
          <a:lstStyle/>
          <a:p>
            <a:r>
              <a:rPr lang="en-US" sz="1400" i="1" dirty="0" smtClean="0">
                <a:solidFill>
                  <a:schemeClr val="accent1">
                    <a:lumMod val="50000"/>
                  </a:schemeClr>
                </a:solidFill>
              </a:rPr>
              <a:t>Generated using FEMA’s Hazus flood loss guidelines for a 1%-annual-chance (100-yr) flood event</a:t>
            </a:r>
            <a:endParaRPr lang="en-US" sz="1400" i="1" dirty="0">
              <a:solidFill>
                <a:schemeClr val="accent1">
                  <a:lumMod val="50000"/>
                </a:schemeClr>
              </a:solidFill>
            </a:endParaRPr>
          </a:p>
        </p:txBody>
      </p:sp>
    </p:spTree>
    <p:extLst>
      <p:ext uri="{BB962C8B-B14F-4D97-AF65-F5344CB8AC3E}">
        <p14:creationId xmlns:p14="http://schemas.microsoft.com/office/powerpoint/2010/main" val="31074902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Debris Removal</a:t>
            </a:r>
            <a:endParaRPr lang="en-US" dirty="0">
              <a:solidFill>
                <a:schemeClr val="bg1"/>
              </a:solidFill>
              <a:latin typeface="Arial" panose="020B0604020202020204" pitchFamily="34" charset="0"/>
              <a:cs typeface="Arial" panose="020B0604020202020204" pitchFamily="34" charset="0"/>
            </a:endParaRPr>
          </a:p>
        </p:txBody>
      </p:sp>
      <p:sp>
        <p:nvSpPr>
          <p:cNvPr id="2" name="TextBox 1"/>
          <p:cNvSpPr txBox="1"/>
          <p:nvPr/>
        </p:nvSpPr>
        <p:spPr>
          <a:xfrm>
            <a:off x="1480457" y="1312507"/>
            <a:ext cx="2024743" cy="369332"/>
          </a:xfrm>
          <a:prstGeom prst="rect">
            <a:avLst/>
          </a:prstGeom>
          <a:noFill/>
        </p:spPr>
        <p:txBody>
          <a:bodyPr wrap="square" rtlCol="0">
            <a:spAutoFit/>
          </a:bodyPr>
          <a:lstStyle/>
          <a:p>
            <a:r>
              <a:rPr lang="en-US" dirty="0" smtClean="0">
                <a:solidFill>
                  <a:schemeClr val="tx2">
                    <a:lumMod val="50000"/>
                  </a:schemeClr>
                </a:solidFill>
              </a:rPr>
              <a:t>Incorporated Areas</a:t>
            </a:r>
            <a:endParaRPr lang="en-US" dirty="0">
              <a:solidFill>
                <a:schemeClr val="tx2">
                  <a:lumMod val="50000"/>
                </a:schemeClr>
              </a:solidFill>
            </a:endParaRPr>
          </a:p>
        </p:txBody>
      </p:sp>
      <p:sp>
        <p:nvSpPr>
          <p:cNvPr id="8" name="TextBox 7"/>
          <p:cNvSpPr txBox="1"/>
          <p:nvPr/>
        </p:nvSpPr>
        <p:spPr>
          <a:xfrm>
            <a:off x="5833861" y="1312507"/>
            <a:ext cx="2548139" cy="369332"/>
          </a:xfrm>
          <a:prstGeom prst="rect">
            <a:avLst/>
          </a:prstGeom>
          <a:noFill/>
        </p:spPr>
        <p:txBody>
          <a:bodyPr wrap="square" rtlCol="0">
            <a:spAutoFit/>
          </a:bodyPr>
          <a:lstStyle/>
          <a:p>
            <a:r>
              <a:rPr lang="en-US" dirty="0" smtClean="0">
                <a:solidFill>
                  <a:schemeClr val="tx2">
                    <a:lumMod val="50000"/>
                  </a:schemeClr>
                </a:solidFill>
              </a:rPr>
              <a:t>Unincorporated Areas</a:t>
            </a:r>
            <a:endParaRPr lang="en-US" dirty="0">
              <a:solidFill>
                <a:schemeClr val="tx2">
                  <a:lumMod val="50000"/>
                </a:schemeClr>
              </a:solidFill>
            </a:endParaRPr>
          </a:p>
        </p:txBody>
      </p:sp>
      <p:pic>
        <p:nvPicPr>
          <p:cNvPr id="3" name="Picture 2"/>
          <p:cNvPicPr>
            <a:picLocks noChangeAspect="1"/>
          </p:cNvPicPr>
          <p:nvPr/>
        </p:nvPicPr>
        <p:blipFill>
          <a:blip r:embed="rId3"/>
          <a:stretch>
            <a:fillRect/>
          </a:stretch>
        </p:blipFill>
        <p:spPr>
          <a:xfrm>
            <a:off x="140771" y="1776991"/>
            <a:ext cx="4473272" cy="3433934"/>
          </a:xfrm>
          <a:prstGeom prst="rect">
            <a:avLst/>
          </a:prstGeom>
        </p:spPr>
      </p:pic>
      <p:pic>
        <p:nvPicPr>
          <p:cNvPr id="4" name="Picture 3"/>
          <p:cNvPicPr>
            <a:picLocks noChangeAspect="1"/>
          </p:cNvPicPr>
          <p:nvPr/>
        </p:nvPicPr>
        <p:blipFill>
          <a:blip r:embed="rId4"/>
          <a:stretch>
            <a:fillRect/>
          </a:stretch>
        </p:blipFill>
        <p:spPr>
          <a:xfrm>
            <a:off x="4688236" y="1812371"/>
            <a:ext cx="4385280" cy="3388044"/>
          </a:xfrm>
          <a:prstGeom prst="rect">
            <a:avLst/>
          </a:prstGeom>
        </p:spPr>
      </p:pic>
      <p:sp>
        <p:nvSpPr>
          <p:cNvPr id="9" name="TextBox 8"/>
          <p:cNvSpPr txBox="1"/>
          <p:nvPr/>
        </p:nvSpPr>
        <p:spPr>
          <a:xfrm>
            <a:off x="998481" y="5765739"/>
            <a:ext cx="7788167" cy="307777"/>
          </a:xfrm>
          <a:prstGeom prst="rect">
            <a:avLst/>
          </a:prstGeom>
          <a:noFill/>
        </p:spPr>
        <p:txBody>
          <a:bodyPr wrap="square" rtlCol="0">
            <a:spAutoFit/>
          </a:bodyPr>
          <a:lstStyle/>
          <a:p>
            <a:r>
              <a:rPr lang="en-US" sz="1400" i="1" dirty="0" smtClean="0">
                <a:solidFill>
                  <a:schemeClr val="accent1">
                    <a:lumMod val="50000"/>
                  </a:schemeClr>
                </a:solidFill>
              </a:rPr>
              <a:t>Generated using FEMA’s Hazus flood loss software program for a 1%-annual-chance (100-yr) flood event</a:t>
            </a:r>
            <a:endParaRPr lang="en-US" sz="1400" i="1" dirty="0">
              <a:solidFill>
                <a:schemeClr val="accent1">
                  <a:lumMod val="50000"/>
                </a:schemeClr>
              </a:solidFill>
            </a:endParaRPr>
          </a:p>
        </p:txBody>
      </p:sp>
    </p:spTree>
    <p:extLst>
      <p:ext uri="{BB962C8B-B14F-4D97-AF65-F5344CB8AC3E}">
        <p14:creationId xmlns:p14="http://schemas.microsoft.com/office/powerpoint/2010/main" val="12515795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Road Inundation Models</a:t>
            </a:r>
            <a:endParaRPr lang="en-US" dirty="0">
              <a:solidFill>
                <a:schemeClr val="bg1"/>
              </a:solidFill>
              <a:latin typeface="Arial" panose="020B0604020202020204" pitchFamily="34" charset="0"/>
              <a:cs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933436458"/>
              </p:ext>
            </p:extLst>
          </p:nvPr>
        </p:nvGraphicFramePr>
        <p:xfrm>
          <a:off x="283779" y="1124606"/>
          <a:ext cx="7526282" cy="2469931"/>
        </p:xfrm>
        <a:graphic>
          <a:graphicData uri="http://schemas.openxmlformats.org/drawingml/2006/table">
            <a:tbl>
              <a:tblPr/>
              <a:tblGrid>
                <a:gridCol w="1714416">
                  <a:extLst>
                    <a:ext uri="{9D8B030D-6E8A-4147-A177-3AD203B41FA5}">
                      <a16:colId xmlns:a16="http://schemas.microsoft.com/office/drawing/2014/main" val="1074655079"/>
                    </a:ext>
                  </a:extLst>
                </a:gridCol>
                <a:gridCol w="1097226">
                  <a:extLst>
                    <a:ext uri="{9D8B030D-6E8A-4147-A177-3AD203B41FA5}">
                      <a16:colId xmlns:a16="http://schemas.microsoft.com/office/drawing/2014/main" val="3703244771"/>
                    </a:ext>
                  </a:extLst>
                </a:gridCol>
                <a:gridCol w="942928">
                  <a:extLst>
                    <a:ext uri="{9D8B030D-6E8A-4147-A177-3AD203B41FA5}">
                      <a16:colId xmlns:a16="http://schemas.microsoft.com/office/drawing/2014/main" val="1944815168"/>
                    </a:ext>
                  </a:extLst>
                </a:gridCol>
                <a:gridCol w="942928">
                  <a:extLst>
                    <a:ext uri="{9D8B030D-6E8A-4147-A177-3AD203B41FA5}">
                      <a16:colId xmlns:a16="http://schemas.microsoft.com/office/drawing/2014/main" val="239944827"/>
                    </a:ext>
                  </a:extLst>
                </a:gridCol>
                <a:gridCol w="942928">
                  <a:extLst>
                    <a:ext uri="{9D8B030D-6E8A-4147-A177-3AD203B41FA5}">
                      <a16:colId xmlns:a16="http://schemas.microsoft.com/office/drawing/2014/main" val="2828330364"/>
                    </a:ext>
                  </a:extLst>
                </a:gridCol>
                <a:gridCol w="942928">
                  <a:extLst>
                    <a:ext uri="{9D8B030D-6E8A-4147-A177-3AD203B41FA5}">
                      <a16:colId xmlns:a16="http://schemas.microsoft.com/office/drawing/2014/main" val="1245014730"/>
                    </a:ext>
                  </a:extLst>
                </a:gridCol>
                <a:gridCol w="942928">
                  <a:extLst>
                    <a:ext uri="{9D8B030D-6E8A-4147-A177-3AD203B41FA5}">
                      <a16:colId xmlns:a16="http://schemas.microsoft.com/office/drawing/2014/main" val="2254921229"/>
                    </a:ext>
                  </a:extLst>
                </a:gridCol>
              </a:tblGrid>
              <a:tr h="774881">
                <a:tc>
                  <a:txBody>
                    <a:bodyPr/>
                    <a:lstStyle/>
                    <a:p>
                      <a:pPr algn="ctr" fontAlgn="t"/>
                      <a:r>
                        <a:rPr lang="en-US" sz="1200" b="0" i="0" u="none" strike="noStrike" dirty="0">
                          <a:solidFill>
                            <a:srgbClr val="000000"/>
                          </a:solidFill>
                          <a:effectLst/>
                          <a:latin typeface="Calibri" panose="020F0502020204030204" pitchFamily="34" charset="0"/>
                        </a:rPr>
                        <a:t>Community Name</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t"/>
                      <a:r>
                        <a:rPr lang="en-US" sz="1200" b="0" i="0" u="none" strike="noStrike" dirty="0">
                          <a:solidFill>
                            <a:srgbClr val="000000"/>
                          </a:solidFill>
                          <a:effectLst/>
                          <a:latin typeface="Calibri" panose="020F0502020204030204" pitchFamily="34" charset="0"/>
                        </a:rPr>
                        <a:t>County</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t"/>
                      <a:r>
                        <a:rPr lang="en-US" sz="1200" b="0" i="0" u="none" strike="noStrike" dirty="0">
                          <a:solidFill>
                            <a:srgbClr val="000000"/>
                          </a:solidFill>
                          <a:effectLst/>
                          <a:latin typeface="Calibri" panose="020F0502020204030204" pitchFamily="34" charset="0"/>
                        </a:rPr>
                        <a:t>Roads in Flood </a:t>
                      </a:r>
                      <a:r>
                        <a:rPr lang="en-US" sz="1200" b="0" i="0" u="none" strike="noStrike" dirty="0" smtClean="0">
                          <a:solidFill>
                            <a:srgbClr val="000000"/>
                          </a:solidFill>
                          <a:effectLst/>
                          <a:latin typeface="Calibri" panose="020F0502020204030204" pitchFamily="34" charset="0"/>
                        </a:rPr>
                        <a:t>Plain (miles)</a:t>
                      </a:r>
                      <a:endParaRPr lang="en-US" sz="1200" b="0" i="0" u="none" strike="noStrike" dirty="0">
                        <a:solidFill>
                          <a:srgbClr val="000000"/>
                        </a:solidFill>
                        <a:effectLst/>
                        <a:latin typeface="Calibri" panose="020F0502020204030204" pitchFamily="34"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t"/>
                      <a:r>
                        <a:rPr lang="en-US" sz="1200" b="0" i="0" u="none" strike="noStrike" dirty="0">
                          <a:solidFill>
                            <a:srgbClr val="000000"/>
                          </a:solidFill>
                          <a:effectLst/>
                          <a:latin typeface="Calibri" panose="020F0502020204030204" pitchFamily="34" charset="0"/>
                        </a:rPr>
                        <a:t>Roads </a:t>
                      </a:r>
                      <a:r>
                        <a:rPr lang="en-US" sz="1200" b="0" i="0" u="none" strike="noStrike" dirty="0" smtClean="0">
                          <a:solidFill>
                            <a:srgbClr val="000000"/>
                          </a:solidFill>
                          <a:effectLst/>
                          <a:latin typeface="Calibri" panose="020F0502020204030204" pitchFamily="34" charset="0"/>
                        </a:rPr>
                        <a:t>Flooded (miles)</a:t>
                      </a:r>
                      <a:endParaRPr lang="en-US" sz="1200" b="0" i="0" u="none" strike="noStrike" dirty="0">
                        <a:solidFill>
                          <a:srgbClr val="000000"/>
                        </a:solidFill>
                        <a:effectLst/>
                        <a:latin typeface="Calibri" panose="020F0502020204030204" pitchFamily="34"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t"/>
                      <a:r>
                        <a:rPr lang="en-US" sz="1200" b="0" i="0" u="none" strike="noStrike" dirty="0">
                          <a:solidFill>
                            <a:srgbClr val="000000"/>
                          </a:solidFill>
                          <a:effectLst/>
                          <a:latin typeface="Calibri" panose="020F0502020204030204" pitchFamily="34" charset="0"/>
                        </a:rPr>
                        <a:t>Roads Below 1ft (Ratio)</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t"/>
                      <a:r>
                        <a:rPr lang="en-US" sz="1200" b="0" i="0" u="none" strike="noStrike" dirty="0">
                          <a:solidFill>
                            <a:srgbClr val="000000"/>
                          </a:solidFill>
                          <a:effectLst/>
                          <a:latin typeface="Calibri" panose="020F0502020204030204" pitchFamily="34" charset="0"/>
                        </a:rPr>
                        <a:t>Roads 1 to 3ft (Ratio)</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t"/>
                      <a:r>
                        <a:rPr lang="en-US" sz="1200" b="0" i="0" u="none" strike="noStrike" dirty="0">
                          <a:solidFill>
                            <a:srgbClr val="000000"/>
                          </a:solidFill>
                          <a:effectLst/>
                          <a:latin typeface="Calibri" panose="020F0502020204030204" pitchFamily="34" charset="0"/>
                        </a:rPr>
                        <a:t>Roads Above 3ft (Ratio)</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848556116"/>
                  </a:ext>
                </a:extLst>
              </a:tr>
              <a:tr h="242150">
                <a:tc>
                  <a:txBody>
                    <a:bodyPr/>
                    <a:lstStyle/>
                    <a:p>
                      <a:pPr algn="l" fontAlgn="b"/>
                      <a:r>
                        <a:rPr lang="en-US" sz="1200" b="0" i="0" u="none" strike="noStrike" dirty="0">
                          <a:solidFill>
                            <a:srgbClr val="000000"/>
                          </a:solidFill>
                          <a:effectLst/>
                          <a:latin typeface="Calibri" panose="020F0502020204030204" pitchFamily="34" charset="0"/>
                        </a:rPr>
                        <a:t>Berkeley County*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BERKELEY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25.7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17.0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401195942"/>
                  </a:ext>
                </a:extLst>
              </a:tr>
              <a:tr h="242150">
                <a:tc>
                  <a:txBody>
                    <a:bodyPr/>
                    <a:lstStyle/>
                    <a:p>
                      <a:pPr algn="l" fontAlgn="b"/>
                      <a:r>
                        <a:rPr lang="en-US" sz="1200" b="0" i="0" u="none" strike="noStrike">
                          <a:solidFill>
                            <a:srgbClr val="000000"/>
                          </a:solidFill>
                          <a:effectLst/>
                          <a:latin typeface="Calibri" panose="020F0502020204030204" pitchFamily="34" charset="0"/>
                        </a:rPr>
                        <a:t>Martinsburg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BERKELEY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15365791"/>
                  </a:ext>
                </a:extLst>
              </a:tr>
              <a:tr h="242150">
                <a:tc>
                  <a:txBody>
                    <a:bodyPr/>
                    <a:lstStyle/>
                    <a:p>
                      <a:pPr algn="l" fontAlgn="b"/>
                      <a:r>
                        <a:rPr lang="en-US" sz="1200" b="1"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1" i="0" u="none" strike="noStrike" dirty="0">
                          <a:solidFill>
                            <a:srgbClr val="000000"/>
                          </a:solidFill>
                          <a:effectLst/>
                          <a:latin typeface="Calibri" panose="020F0502020204030204" pitchFamily="34" charset="0"/>
                        </a:rPr>
                        <a:t>BERKELEY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1" i="0" u="none" strike="noStrike" dirty="0">
                          <a:solidFill>
                            <a:srgbClr val="000000"/>
                          </a:solidFill>
                          <a:effectLst/>
                          <a:latin typeface="Calibri" panose="020F0502020204030204" pitchFamily="34" charset="0"/>
                        </a:rPr>
                        <a:t>26.5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1" i="0" u="none" strike="noStrike" dirty="0">
                          <a:solidFill>
                            <a:srgbClr val="000000"/>
                          </a:solidFill>
                          <a:effectLst/>
                          <a:latin typeface="Calibri" panose="020F0502020204030204" pitchFamily="34" charset="0"/>
                        </a:rPr>
                        <a:t>17.5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1" i="0" u="none" strike="noStrike" dirty="0">
                          <a:solidFill>
                            <a:srgbClr val="000000"/>
                          </a:solidFill>
                          <a:effectLst/>
                          <a:latin typeface="Calibri" panose="020F0502020204030204" pitchFamily="34" charset="0"/>
                        </a:rPr>
                        <a:t>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1" i="0" u="none" strike="noStrike" dirty="0">
                          <a:solidFill>
                            <a:srgbClr val="000000"/>
                          </a:solidFill>
                          <a:effectLst/>
                          <a:latin typeface="Calibri" panose="020F0502020204030204" pitchFamily="34" charset="0"/>
                        </a:rPr>
                        <a:t>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1" i="0" u="none" strike="noStrike" dirty="0">
                          <a:solidFill>
                            <a:srgbClr val="000000"/>
                          </a:solidFill>
                          <a:effectLst/>
                          <a:latin typeface="Calibri" panose="020F0502020204030204" pitchFamily="34" charset="0"/>
                        </a:rPr>
                        <a:t>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909995377"/>
                  </a:ext>
                </a:extLst>
              </a:tr>
              <a:tr h="242150">
                <a:tc>
                  <a:txBody>
                    <a:bodyPr/>
                    <a:lstStyle/>
                    <a:p>
                      <a:pPr algn="l" fontAlgn="b"/>
                      <a:r>
                        <a:rPr lang="en-US" sz="1200" b="0" i="0" u="none" strike="noStrike">
                          <a:solidFill>
                            <a:srgbClr val="000000"/>
                          </a:solidFill>
                          <a:effectLst/>
                          <a:latin typeface="Calibri" panose="020F0502020204030204" pitchFamily="34" charset="0"/>
                        </a:rPr>
                        <a:t>Bath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MORGAN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4868612"/>
                  </a:ext>
                </a:extLst>
              </a:tr>
              <a:tr h="242150">
                <a:tc>
                  <a:txBody>
                    <a:bodyPr/>
                    <a:lstStyle/>
                    <a:p>
                      <a:pPr algn="l" fontAlgn="b"/>
                      <a:r>
                        <a:rPr lang="en-US" sz="1200" b="0" i="0" u="none" strike="noStrike">
                          <a:solidFill>
                            <a:srgbClr val="000000"/>
                          </a:solidFill>
                          <a:effectLst/>
                          <a:latin typeface="Calibri" panose="020F0502020204030204" pitchFamily="34" charset="0"/>
                        </a:rPr>
                        <a:t>Morgan County*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MORGAN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35.7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22.0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729857226"/>
                  </a:ext>
                </a:extLst>
              </a:tr>
              <a:tr h="242150">
                <a:tc>
                  <a:txBody>
                    <a:bodyPr/>
                    <a:lstStyle/>
                    <a:p>
                      <a:pPr algn="l" fontAlgn="b"/>
                      <a:r>
                        <a:rPr lang="en-US" sz="1200" b="0" i="0" u="none" strike="noStrike">
                          <a:solidFill>
                            <a:srgbClr val="000000"/>
                          </a:solidFill>
                          <a:effectLst/>
                          <a:latin typeface="Calibri" panose="020F0502020204030204" pitchFamily="34" charset="0"/>
                        </a:rPr>
                        <a:t>Paw Paw</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MORGAN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4605937"/>
                  </a:ext>
                </a:extLst>
              </a:tr>
              <a:tr h="242150">
                <a:tc>
                  <a:txBody>
                    <a:bodyPr/>
                    <a:lstStyle/>
                    <a:p>
                      <a:pPr algn="l" fontAlgn="b"/>
                      <a:r>
                        <a:rPr lang="en-US" sz="12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dirty="0">
                          <a:solidFill>
                            <a:srgbClr val="000000"/>
                          </a:solidFill>
                          <a:effectLst/>
                          <a:latin typeface="Calibri" panose="020F0502020204030204" pitchFamily="34" charset="0"/>
                        </a:rPr>
                        <a:t>MORGAN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a:solidFill>
                            <a:srgbClr val="000000"/>
                          </a:solidFill>
                          <a:effectLst/>
                          <a:latin typeface="Calibri" panose="020F0502020204030204" pitchFamily="34" charset="0"/>
                        </a:rPr>
                        <a:t>38.1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a:solidFill>
                            <a:srgbClr val="000000"/>
                          </a:solidFill>
                          <a:effectLst/>
                          <a:latin typeface="Calibri" panose="020F0502020204030204" pitchFamily="34" charset="0"/>
                        </a:rPr>
                        <a:t>23.6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a:solidFill>
                            <a:srgbClr val="000000"/>
                          </a:solidFill>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dirty="0">
                          <a:solidFill>
                            <a:srgbClr val="000000"/>
                          </a:solidFill>
                          <a:effectLst/>
                          <a:latin typeface="Calibri" panose="020F0502020204030204" pitchFamily="34" charset="0"/>
                        </a:rPr>
                        <a:t>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dirty="0">
                          <a:solidFill>
                            <a:srgbClr val="000000"/>
                          </a:solidFill>
                          <a:effectLst/>
                          <a:latin typeface="Calibri" panose="020F0502020204030204" pitchFamily="34" charset="0"/>
                        </a:rPr>
                        <a:t>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2175828889"/>
                  </a:ext>
                </a:extLst>
              </a:tr>
            </a:tbl>
          </a:graphicData>
        </a:graphic>
      </p:graphicFrame>
      <p:pic>
        <p:nvPicPr>
          <p:cNvPr id="9" name="Picture 8">
            <a:extLst>
              <a:ext uri="{FF2B5EF4-FFF2-40B4-BE49-F238E27FC236}">
                <a16:creationId xmlns:a16="http://schemas.microsoft.com/office/drawing/2014/main" id="{5510EF2B-44BC-4863-8B6B-BE701C38BC3B}"/>
              </a:ext>
            </a:extLst>
          </p:cNvPr>
          <p:cNvPicPr>
            <a:picLocks noChangeAspect="1"/>
          </p:cNvPicPr>
          <p:nvPr/>
        </p:nvPicPr>
        <p:blipFill>
          <a:blip r:embed="rId3"/>
          <a:stretch>
            <a:fillRect/>
          </a:stretch>
        </p:blipFill>
        <p:spPr>
          <a:xfrm>
            <a:off x="815144" y="3731172"/>
            <a:ext cx="4992103" cy="2797683"/>
          </a:xfrm>
          <a:prstGeom prst="rect">
            <a:avLst/>
          </a:prstGeom>
        </p:spPr>
      </p:pic>
      <p:sp>
        <p:nvSpPr>
          <p:cNvPr id="11" name="TextBox 10"/>
          <p:cNvSpPr txBox="1"/>
          <p:nvPr/>
        </p:nvSpPr>
        <p:spPr>
          <a:xfrm>
            <a:off x="7892393" y="1811564"/>
            <a:ext cx="1251607" cy="738664"/>
          </a:xfrm>
          <a:prstGeom prst="rect">
            <a:avLst/>
          </a:prstGeom>
          <a:noFill/>
        </p:spPr>
        <p:txBody>
          <a:bodyPr wrap="square" rtlCol="0">
            <a:spAutoFit/>
          </a:bodyPr>
          <a:lstStyle/>
          <a:p>
            <a:r>
              <a:rPr lang="en-US" sz="1400" i="1" dirty="0" smtClean="0">
                <a:solidFill>
                  <a:schemeClr val="accent1">
                    <a:lumMod val="50000"/>
                  </a:schemeClr>
                </a:solidFill>
              </a:rPr>
              <a:t>1%-annual-chance (100-yr) flood event</a:t>
            </a:r>
            <a:endParaRPr lang="en-US" sz="1400" i="1" dirty="0">
              <a:solidFill>
                <a:schemeClr val="accent1">
                  <a:lumMod val="50000"/>
                </a:schemeClr>
              </a:solidFill>
            </a:endParaRPr>
          </a:p>
        </p:txBody>
      </p:sp>
      <p:sp>
        <p:nvSpPr>
          <p:cNvPr id="12" name="TextBox 11"/>
          <p:cNvSpPr txBox="1"/>
          <p:nvPr/>
        </p:nvSpPr>
        <p:spPr>
          <a:xfrm>
            <a:off x="6264165" y="5337525"/>
            <a:ext cx="2081048" cy="369332"/>
          </a:xfrm>
          <a:prstGeom prst="rect">
            <a:avLst/>
          </a:prstGeom>
          <a:noFill/>
        </p:spPr>
        <p:txBody>
          <a:bodyPr wrap="square" rtlCol="0">
            <a:spAutoFit/>
          </a:bodyPr>
          <a:lstStyle/>
          <a:p>
            <a:r>
              <a:rPr lang="en-US" dirty="0" smtClean="0">
                <a:hlinkClick r:id="rId4"/>
              </a:rPr>
              <a:t>I-81</a:t>
            </a:r>
            <a:r>
              <a:rPr lang="en-US" dirty="0" smtClean="0"/>
              <a:t>  </a:t>
            </a:r>
            <a:r>
              <a:rPr lang="en-US" i="1" dirty="0" smtClean="0">
                <a:solidFill>
                  <a:schemeClr val="accent1">
                    <a:lumMod val="50000"/>
                  </a:schemeClr>
                </a:solidFill>
                <a:latin typeface="Times New Roman" panose="02020603050405020304" pitchFamily="18" charset="0"/>
                <a:cs typeface="Times New Roman" panose="02020603050405020304" pitchFamily="18" charset="0"/>
              </a:rPr>
              <a:t>Middle Creek </a:t>
            </a:r>
            <a:endParaRPr lang="en-US" i="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6243145" y="4760681"/>
            <a:ext cx="2593659" cy="369332"/>
          </a:xfrm>
          <a:prstGeom prst="rect">
            <a:avLst/>
          </a:prstGeom>
        </p:spPr>
        <p:txBody>
          <a:bodyPr wrap="none">
            <a:spAutoFit/>
          </a:bodyPr>
          <a:lstStyle/>
          <a:p>
            <a:r>
              <a:rPr lang="en-US" dirty="0" smtClean="0">
                <a:hlinkClick r:id="rId5"/>
              </a:rPr>
              <a:t>US 522</a:t>
            </a:r>
            <a:r>
              <a:rPr lang="en-US" dirty="0" smtClean="0"/>
              <a:t>  </a:t>
            </a:r>
            <a:r>
              <a:rPr lang="en-US" i="1" dirty="0" smtClean="0">
                <a:solidFill>
                  <a:schemeClr val="accent1">
                    <a:lumMod val="50000"/>
                  </a:schemeClr>
                </a:solidFill>
                <a:latin typeface="Times New Roman" panose="02020603050405020304" pitchFamily="18" charset="0"/>
                <a:cs typeface="Times New Roman" panose="02020603050405020304" pitchFamily="18" charset="0"/>
              </a:rPr>
              <a:t>Warm Spring Run</a:t>
            </a:r>
            <a:endParaRPr lang="en-US" i="1" dirty="0">
              <a:solidFill>
                <a:schemeClr val="accent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18554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High Hazard Potential Dams</a:t>
            </a:r>
            <a:endParaRPr lang="en-US" dirty="0">
              <a:solidFill>
                <a:schemeClr val="bg1"/>
              </a:solidFill>
              <a:latin typeface="Arial" panose="020B0604020202020204" pitchFamily="34" charset="0"/>
              <a:cs typeface="Arial" panose="020B0604020202020204" pitchFamily="34" charset="0"/>
            </a:endParaRPr>
          </a:p>
        </p:txBody>
      </p:sp>
      <p:pic>
        <p:nvPicPr>
          <p:cNvPr id="9" name="Picture 8"/>
          <p:cNvPicPr/>
          <p:nvPr/>
        </p:nvPicPr>
        <p:blipFill>
          <a:blip r:embed="rId3">
            <a:extLst>
              <a:ext uri="{28A0092B-C50C-407E-A947-70E740481C1C}">
                <a14:useLocalDpi xmlns:a14="http://schemas.microsoft.com/office/drawing/2010/main" val="0"/>
              </a:ext>
            </a:extLst>
          </a:blip>
          <a:stretch>
            <a:fillRect/>
          </a:stretch>
        </p:blipFill>
        <p:spPr>
          <a:xfrm>
            <a:off x="6615657" y="1157066"/>
            <a:ext cx="1646600" cy="3944356"/>
          </a:xfrm>
          <a:prstGeom prst="rect">
            <a:avLst/>
          </a:prstGeom>
        </p:spPr>
      </p:pic>
      <p:pic>
        <p:nvPicPr>
          <p:cNvPr id="10" name="Picture 9"/>
          <p:cNvPicPr/>
          <p:nvPr/>
        </p:nvPicPr>
        <p:blipFill>
          <a:blip r:embed="rId4">
            <a:extLst>
              <a:ext uri="{28A0092B-C50C-407E-A947-70E740481C1C}">
                <a14:useLocalDpi xmlns:a14="http://schemas.microsoft.com/office/drawing/2010/main" val="0"/>
              </a:ext>
            </a:extLst>
          </a:blip>
          <a:stretch>
            <a:fillRect/>
          </a:stretch>
        </p:blipFill>
        <p:spPr>
          <a:xfrm>
            <a:off x="630599" y="1048922"/>
            <a:ext cx="4942887" cy="4130967"/>
          </a:xfrm>
          <a:prstGeom prst="rect">
            <a:avLst/>
          </a:prstGeom>
          <a:ln>
            <a:solidFill>
              <a:schemeClr val="tx1"/>
            </a:solidFill>
          </a:ln>
        </p:spPr>
      </p:pic>
      <p:graphicFrame>
        <p:nvGraphicFramePr>
          <p:cNvPr id="11" name="Table 10"/>
          <p:cNvGraphicFramePr>
            <a:graphicFrameLocks noGrp="1"/>
          </p:cNvGraphicFramePr>
          <p:nvPr>
            <p:extLst>
              <p:ext uri="{D42A27DB-BD31-4B8C-83A1-F6EECF244321}">
                <p14:modId xmlns:p14="http://schemas.microsoft.com/office/powerpoint/2010/main" val="165303564"/>
              </p:ext>
            </p:extLst>
          </p:nvPr>
        </p:nvGraphicFramePr>
        <p:xfrm>
          <a:off x="630599" y="5306415"/>
          <a:ext cx="8143286" cy="978535"/>
        </p:xfrm>
        <a:graphic>
          <a:graphicData uri="http://schemas.openxmlformats.org/drawingml/2006/table">
            <a:tbl>
              <a:tblPr firstRow="1" firstCol="1" bandRow="1"/>
              <a:tblGrid>
                <a:gridCol w="1776354">
                  <a:extLst>
                    <a:ext uri="{9D8B030D-6E8A-4147-A177-3AD203B41FA5}">
                      <a16:colId xmlns:a16="http://schemas.microsoft.com/office/drawing/2014/main" val="870277"/>
                    </a:ext>
                  </a:extLst>
                </a:gridCol>
                <a:gridCol w="1177583">
                  <a:extLst>
                    <a:ext uri="{9D8B030D-6E8A-4147-A177-3AD203B41FA5}">
                      <a16:colId xmlns:a16="http://schemas.microsoft.com/office/drawing/2014/main" val="1397436442"/>
                    </a:ext>
                  </a:extLst>
                </a:gridCol>
                <a:gridCol w="1197542">
                  <a:extLst>
                    <a:ext uri="{9D8B030D-6E8A-4147-A177-3AD203B41FA5}">
                      <a16:colId xmlns:a16="http://schemas.microsoft.com/office/drawing/2014/main" val="4194348041"/>
                    </a:ext>
                  </a:extLst>
                </a:gridCol>
                <a:gridCol w="1516887">
                  <a:extLst>
                    <a:ext uri="{9D8B030D-6E8A-4147-A177-3AD203B41FA5}">
                      <a16:colId xmlns:a16="http://schemas.microsoft.com/office/drawing/2014/main" val="1877505449"/>
                    </a:ext>
                  </a:extLst>
                </a:gridCol>
                <a:gridCol w="997952">
                  <a:extLst>
                    <a:ext uri="{9D8B030D-6E8A-4147-A177-3AD203B41FA5}">
                      <a16:colId xmlns:a16="http://schemas.microsoft.com/office/drawing/2014/main" val="462895647"/>
                    </a:ext>
                  </a:extLst>
                </a:gridCol>
                <a:gridCol w="1476968">
                  <a:extLst>
                    <a:ext uri="{9D8B030D-6E8A-4147-A177-3AD203B41FA5}">
                      <a16:colId xmlns:a16="http://schemas.microsoft.com/office/drawing/2014/main" val="2150110337"/>
                    </a:ext>
                  </a:extLst>
                </a:gridCol>
              </a:tblGrid>
              <a:tr h="304800">
                <a:tc>
                  <a:txBody>
                    <a:bodyPr/>
                    <a:lstStyle/>
                    <a:p>
                      <a:pPr marL="0" marR="0">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County</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Total Count</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gn="ctr">
                        <a:lnSpc>
                          <a:spcPct val="107000"/>
                        </a:lnSpc>
                        <a:spcBef>
                          <a:spcPts val="0"/>
                        </a:spcBef>
                        <a:spcAft>
                          <a:spcPts val="0"/>
                        </a:spcAft>
                      </a:pPr>
                      <a:r>
                        <a:rPr lang="en-US" sz="1200" b="1">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High Hazard</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Significant Hazard</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Low Hazard</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Undetermined Hazard</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264999007"/>
                  </a:ext>
                </a:extLst>
              </a:tr>
              <a:tr h="190500">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BERKELEY COUNTY</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11</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1642223"/>
                  </a:ext>
                </a:extLst>
              </a:tr>
              <a:tr h="190500">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JEFFERSON COUNTY</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6468430"/>
                  </a:ext>
                </a:extLst>
              </a:tr>
              <a:tr h="190500">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MORGAN COUNTY</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24</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12</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8</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32416955"/>
                  </a:ext>
                </a:extLst>
              </a:tr>
            </a:tbl>
          </a:graphicData>
        </a:graphic>
      </p:graphicFrame>
      <p:sp>
        <p:nvSpPr>
          <p:cNvPr id="12" name="Rectangle 2"/>
          <p:cNvSpPr>
            <a:spLocks noChangeArrowheads="1"/>
          </p:cNvSpPr>
          <p:nvPr/>
        </p:nvSpPr>
        <p:spPr bwMode="auto">
          <a:xfrm>
            <a:off x="533400" y="629818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Source:  National Inventory of Dams 2020 Database</a:t>
            </a:r>
            <a:endParaRPr kumimoji="0" lang="en-US" altLang="en-US" sz="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Community-Level Risk Assessment Tables:  </a:t>
            </a:r>
            <a:r>
              <a:rPr kumimoji="0" lang="en-US" altLang="en-US" sz="9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hlinkClick r:id="rId5"/>
              </a:rPr>
              <a:t>https://data.wvgis.wvu.edu/pub/RA/State/CL/</a:t>
            </a:r>
            <a:r>
              <a:rPr kumimoji="0" lang="en-US" altLang="en-US" sz="12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5003207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Downstream Communities</a:t>
            </a:r>
            <a:endParaRPr lang="en-US" dirty="0">
              <a:solidFill>
                <a:schemeClr val="bg1"/>
              </a:solidFill>
              <a:latin typeface="Arial" panose="020B0604020202020204" pitchFamily="34" charset="0"/>
              <a:cs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969350229"/>
              </p:ext>
            </p:extLst>
          </p:nvPr>
        </p:nvGraphicFramePr>
        <p:xfrm>
          <a:off x="393762" y="1165898"/>
          <a:ext cx="8545287" cy="3343447"/>
        </p:xfrm>
        <a:graphic>
          <a:graphicData uri="http://schemas.openxmlformats.org/drawingml/2006/table">
            <a:tbl>
              <a:tblPr firstRow="1" firstCol="1" bandRow="1"/>
              <a:tblGrid>
                <a:gridCol w="1625718">
                  <a:extLst>
                    <a:ext uri="{9D8B030D-6E8A-4147-A177-3AD203B41FA5}">
                      <a16:colId xmlns:a16="http://schemas.microsoft.com/office/drawing/2014/main" val="704753465"/>
                    </a:ext>
                  </a:extLst>
                </a:gridCol>
                <a:gridCol w="701624">
                  <a:extLst>
                    <a:ext uri="{9D8B030D-6E8A-4147-A177-3AD203B41FA5}">
                      <a16:colId xmlns:a16="http://schemas.microsoft.com/office/drawing/2014/main" val="1819988773"/>
                    </a:ext>
                  </a:extLst>
                </a:gridCol>
                <a:gridCol w="821415">
                  <a:extLst>
                    <a:ext uri="{9D8B030D-6E8A-4147-A177-3AD203B41FA5}">
                      <a16:colId xmlns:a16="http://schemas.microsoft.com/office/drawing/2014/main" val="4121916148"/>
                    </a:ext>
                  </a:extLst>
                </a:gridCol>
                <a:gridCol w="726440">
                  <a:extLst>
                    <a:ext uri="{9D8B030D-6E8A-4147-A177-3AD203B41FA5}">
                      <a16:colId xmlns:a16="http://schemas.microsoft.com/office/drawing/2014/main" val="1508290921"/>
                    </a:ext>
                  </a:extLst>
                </a:gridCol>
                <a:gridCol w="435522">
                  <a:extLst>
                    <a:ext uri="{9D8B030D-6E8A-4147-A177-3AD203B41FA5}">
                      <a16:colId xmlns:a16="http://schemas.microsoft.com/office/drawing/2014/main" val="2282116745"/>
                    </a:ext>
                  </a:extLst>
                </a:gridCol>
                <a:gridCol w="477448">
                  <a:extLst>
                    <a:ext uri="{9D8B030D-6E8A-4147-A177-3AD203B41FA5}">
                      <a16:colId xmlns:a16="http://schemas.microsoft.com/office/drawing/2014/main" val="1019298528"/>
                    </a:ext>
                  </a:extLst>
                </a:gridCol>
                <a:gridCol w="1164222">
                  <a:extLst>
                    <a:ext uri="{9D8B030D-6E8A-4147-A177-3AD203B41FA5}">
                      <a16:colId xmlns:a16="http://schemas.microsoft.com/office/drawing/2014/main" val="795791236"/>
                    </a:ext>
                  </a:extLst>
                </a:gridCol>
                <a:gridCol w="1513079">
                  <a:extLst>
                    <a:ext uri="{9D8B030D-6E8A-4147-A177-3AD203B41FA5}">
                      <a16:colId xmlns:a16="http://schemas.microsoft.com/office/drawing/2014/main" val="2033405309"/>
                    </a:ext>
                  </a:extLst>
                </a:gridCol>
                <a:gridCol w="1079819">
                  <a:extLst>
                    <a:ext uri="{9D8B030D-6E8A-4147-A177-3AD203B41FA5}">
                      <a16:colId xmlns:a16="http://schemas.microsoft.com/office/drawing/2014/main" val="215230900"/>
                    </a:ext>
                  </a:extLst>
                </a:gridCol>
              </a:tblGrid>
              <a:tr h="529041">
                <a:tc>
                  <a:txBody>
                    <a:bodyPr/>
                    <a:lstStyle/>
                    <a:p>
                      <a:pPr marL="0" marR="0" algn="ctr">
                        <a:lnSpc>
                          <a:spcPct val="107000"/>
                        </a:lnSpc>
                        <a:spcBef>
                          <a:spcPts val="0"/>
                        </a:spcBef>
                        <a:spcAft>
                          <a:spcPts val="0"/>
                        </a:spcAft>
                      </a:pPr>
                      <a:r>
                        <a:rPr lang="en-US" sz="1200" b="1" dirty="0">
                          <a:effectLst/>
                          <a:latin typeface="Calibri" panose="020F0502020204030204" pitchFamily="34" charset="0"/>
                          <a:ea typeface="Times New Roman" panose="02020603050405020304" pitchFamily="18" charset="0"/>
                          <a:cs typeface="Times New Roman" panose="02020603050405020304" pitchFamily="18" charset="0"/>
                        </a:rPr>
                        <a:t>DAM NAME</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200" b="1" dirty="0">
                          <a:effectLst/>
                          <a:latin typeface="Calibri" panose="020F0502020204030204" pitchFamily="34" charset="0"/>
                          <a:ea typeface="Times New Roman" panose="02020603050405020304" pitchFamily="18" charset="0"/>
                          <a:cs typeface="Times New Roman" panose="02020603050405020304" pitchFamily="18" charset="0"/>
                        </a:rPr>
                        <a:t>DAM HEIGHT (Feet)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200" b="1">
                          <a:effectLst/>
                          <a:latin typeface="Calibri" panose="020F0502020204030204" pitchFamily="34" charset="0"/>
                          <a:ea typeface="Times New Roman" panose="02020603050405020304" pitchFamily="18" charset="0"/>
                          <a:cs typeface="Times New Roman" panose="02020603050405020304" pitchFamily="18" charset="0"/>
                        </a:rPr>
                        <a:t>MAX. STORAGE (Acre-Feet)</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200" b="1" dirty="0">
                          <a:effectLst/>
                          <a:latin typeface="Calibri" panose="020F0502020204030204" pitchFamily="34" charset="0"/>
                          <a:ea typeface="Times New Roman" panose="02020603050405020304" pitchFamily="18" charset="0"/>
                          <a:cs typeface="Times New Roman" panose="02020603050405020304" pitchFamily="18" charset="0"/>
                        </a:rPr>
                        <a:t>HAZARD CLASS</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200" b="1" dirty="0">
                          <a:effectLst/>
                          <a:latin typeface="Calibri" panose="020F0502020204030204" pitchFamily="34" charset="0"/>
                          <a:ea typeface="Times New Roman" panose="02020603050405020304" pitchFamily="18" charset="0"/>
                          <a:cs typeface="Times New Roman" panose="02020603050405020304" pitchFamily="18" charset="0"/>
                        </a:rPr>
                        <a:t>EAP</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200" b="1" dirty="0">
                          <a:effectLst/>
                          <a:latin typeface="Calibri" panose="020F0502020204030204" pitchFamily="34" charset="0"/>
                          <a:ea typeface="Times New Roman" panose="02020603050405020304" pitchFamily="18" charset="0"/>
                          <a:cs typeface="Times New Roman" panose="02020603050405020304" pitchFamily="18" charset="0"/>
                        </a:rPr>
                        <a:t>LINK</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200" b="1" dirty="0">
                          <a:effectLst/>
                          <a:latin typeface="Calibri" panose="020F0502020204030204" pitchFamily="34" charset="0"/>
                          <a:ea typeface="Times New Roman" panose="02020603050405020304" pitchFamily="18" charset="0"/>
                          <a:cs typeface="Times New Roman" panose="02020603050405020304" pitchFamily="18" charset="0"/>
                        </a:rPr>
                        <a:t> DAM JURISDICTION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200" b="1" dirty="0">
                          <a:effectLst/>
                          <a:latin typeface="Calibri" panose="020F0502020204030204" pitchFamily="34" charset="0"/>
                          <a:ea typeface="Times New Roman" panose="02020603050405020304" pitchFamily="18" charset="0"/>
                          <a:cs typeface="Times New Roman" panose="02020603050405020304" pitchFamily="18" charset="0"/>
                        </a:rPr>
                        <a:t>IN-BETWEEN JURISDICTIONS</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200" b="1" dirty="0">
                          <a:effectLst/>
                          <a:latin typeface="Calibri" panose="020F0502020204030204" pitchFamily="34" charset="0"/>
                          <a:ea typeface="Times New Roman" panose="02020603050405020304" pitchFamily="18" charset="0"/>
                          <a:cs typeface="Times New Roman" panose="02020603050405020304" pitchFamily="18" charset="0"/>
                        </a:rPr>
                        <a:t>FARTHEST</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1</a:t>
                      </a:r>
                      <a:r>
                        <a:rPr lang="en-US" sz="1200" b="1" dirty="0">
                          <a:effectLst/>
                          <a:latin typeface="Calibri" panose="020F0502020204030204" pitchFamily="34" charset="0"/>
                          <a:ea typeface="Times New Roman" panose="02020603050405020304" pitchFamily="18" charset="0"/>
                          <a:cs typeface="Times New Roman" panose="02020603050405020304" pitchFamily="18" charset="0"/>
                        </a:rPr>
                        <a:t> IMPACTED JURISDICTION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438996011"/>
                  </a:ext>
                </a:extLst>
              </a:tr>
              <a:tr h="881735">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JENNINGS RANDOLPH DAM</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296</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130,900</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High</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Y</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200" u="sng" dirty="0">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3"/>
                        </a:rPr>
                        <a:t>FT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Mineral</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Mineral,</a:t>
                      </a: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Piedmont, Keyser, </a:t>
                      </a:r>
                      <a:r>
                        <a:rPr lang="en-US" sz="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Carpendale</a:t>
                      </a: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Ridgeley, </a:t>
                      </a:r>
                      <a:r>
                        <a:rPr lang="en-US" sz="12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Hampshire</a:t>
                      </a: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2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Morgan</a:t>
                      </a: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Paw </a:t>
                      </a:r>
                      <a:r>
                        <a:rPr lang="en-US" sz="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Paw</a:t>
                      </a: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2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Berkley</a:t>
                      </a: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2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Jefferson</a:t>
                      </a: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Shepherdstown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Harpers Ferry</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28070304"/>
                  </a:ext>
                </a:extLst>
              </a:tr>
              <a:tr h="352694">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SAVAGE RIVER DAM</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184</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31,800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High</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Y</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200" u="sng">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4"/>
                        </a:rPr>
                        <a:t>FT</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Garrett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Mineral, Piedmont, Keyser,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13046556"/>
                  </a:ext>
                </a:extLst>
              </a:tr>
              <a:tr h="212135">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LAKE HOLIDAY DAM</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129</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1,260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High</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Y</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pPr>
                      <a:r>
                        <a:rPr lang="en-US" sz="1200" u="sng">
                          <a:solidFill>
                            <a:srgbClr val="0000FF"/>
                          </a:solidFill>
                          <a:effectLst/>
                          <a:latin typeface="Calibri" panose="020F0502020204030204" pitchFamily="34" charset="0"/>
                          <a:cs typeface="Times New Roman" panose="02020603050405020304" pitchFamily="18" charset="0"/>
                          <a:hlinkClick r:id="rId5"/>
                        </a:rPr>
                        <a:t>FT</a:t>
                      </a:r>
                      <a:endParaRPr lang="en-US" sz="1800">
                        <a:effectLst/>
                        <a:latin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Frederick</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33230663"/>
                  </a:ext>
                </a:extLst>
              </a:tr>
              <a:tr h="176347">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SLEEPY CREEK DAM</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38</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4,890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High</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Y</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200" u="sng">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6"/>
                        </a:rPr>
                        <a:t>FT</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Berkeley</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Morgan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45514388"/>
                  </a:ext>
                </a:extLst>
              </a:tr>
              <a:tr h="352694">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GRASSHOPPER HOLLOW TAILINGS DAM</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129</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1,260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High</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Y</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200" u="sng">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7"/>
                        </a:rPr>
                        <a:t>FT</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Morgan</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Berkeley Springs</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50548483"/>
                  </a:ext>
                </a:extLst>
              </a:tr>
            </a:tbl>
          </a:graphicData>
        </a:graphic>
      </p:graphicFrame>
      <p:sp>
        <p:nvSpPr>
          <p:cNvPr id="6" name="Rectangle 5"/>
          <p:cNvSpPr/>
          <p:nvPr/>
        </p:nvSpPr>
        <p:spPr>
          <a:xfrm>
            <a:off x="614855" y="5202280"/>
            <a:ext cx="7914290" cy="1015663"/>
          </a:xfrm>
          <a:prstGeom prst="rect">
            <a:avLst/>
          </a:prstGeom>
          <a:solidFill>
            <a:schemeClr val="accent4">
              <a:lumMod val="20000"/>
              <a:lumOff val="80000"/>
            </a:schemeClr>
          </a:solidFill>
        </p:spPr>
        <p:txBody>
          <a:bodyPr wrap="square">
            <a:spAutoFit/>
          </a:bodyPr>
          <a:lstStyle/>
          <a:p>
            <a:r>
              <a:rPr lang="en-US" sz="1200" b="1" dirty="0">
                <a:latin typeface="Calibri" panose="020F0502020204030204" pitchFamily="34" charset="0"/>
                <a:ea typeface="Times New Roman" panose="02020603050405020304" pitchFamily="18" charset="0"/>
              </a:rPr>
              <a:t>Community Engagement and Verification:</a:t>
            </a:r>
            <a:br>
              <a:rPr lang="en-US" sz="1200" b="1" dirty="0">
                <a:latin typeface="Calibri" panose="020F0502020204030204" pitchFamily="34" charset="0"/>
                <a:ea typeface="Times New Roman" panose="02020603050405020304" pitchFamily="18" charset="0"/>
              </a:rPr>
            </a:br>
            <a:r>
              <a:rPr lang="en-US" sz="1200" b="1" dirty="0">
                <a:latin typeface="Calibri" panose="020F0502020204030204" pitchFamily="34" charset="0"/>
                <a:ea typeface="Times New Roman" panose="02020603050405020304" pitchFamily="18" charset="0"/>
              </a:rPr>
              <a:t/>
            </a:r>
            <a:br>
              <a:rPr lang="en-US" sz="1200" b="1" dirty="0">
                <a:latin typeface="Calibri" panose="020F0502020204030204" pitchFamily="34" charset="0"/>
                <a:ea typeface="Times New Roman" panose="02020603050405020304" pitchFamily="18" charset="0"/>
              </a:rPr>
            </a:br>
            <a:r>
              <a:rPr lang="en-US" sz="1200" dirty="0">
                <a:latin typeface="Calibri" panose="020F0502020204030204" pitchFamily="34" charset="0"/>
                <a:ea typeface="Times New Roman" panose="02020603050405020304" pitchFamily="18" charset="0"/>
              </a:rPr>
              <a:t>Refer to the WV Flood Tool map and tables </a:t>
            </a:r>
            <a:r>
              <a:rPr lang="en-US" sz="1200" dirty="0" smtClean="0">
                <a:latin typeface="Calibri" panose="020F0502020204030204" pitchFamily="34" charset="0"/>
                <a:ea typeface="Times New Roman" panose="02020603050405020304" pitchFamily="18" charset="0"/>
              </a:rPr>
              <a:t>to </a:t>
            </a:r>
            <a:r>
              <a:rPr lang="en-US" sz="1200" dirty="0">
                <a:latin typeface="Calibri" panose="020F0502020204030204" pitchFamily="34" charset="0"/>
                <a:ea typeface="Times New Roman" panose="02020603050405020304" pitchFamily="18" charset="0"/>
              </a:rPr>
              <a:t>evaluate high-hazard potential dams in which failure is expected to result in loss of </a:t>
            </a:r>
            <a:r>
              <a:rPr lang="en-US" sz="1200" dirty="0" smtClean="0">
                <a:latin typeface="Calibri" panose="020F0502020204030204" pitchFamily="34" charset="0"/>
                <a:ea typeface="Times New Roman" panose="02020603050405020304" pitchFamily="18" charset="0"/>
              </a:rPr>
              <a:t>life.  Review </a:t>
            </a:r>
            <a:r>
              <a:rPr lang="en-US" sz="1200" dirty="0">
                <a:latin typeface="Calibri" panose="020F0502020204030204" pitchFamily="34" charset="0"/>
                <a:ea typeface="Times New Roman" panose="02020603050405020304" pitchFamily="18" charset="0"/>
              </a:rPr>
              <a:t>the </a:t>
            </a:r>
            <a:r>
              <a:rPr lang="en-US" sz="1200" b="1" dirty="0">
                <a:latin typeface="Calibri" panose="020F0502020204030204" pitchFamily="34" charset="0"/>
                <a:ea typeface="Times New Roman" panose="02020603050405020304" pitchFamily="18" charset="0"/>
              </a:rPr>
              <a:t>Emergency Action Plans (EAP) </a:t>
            </a:r>
            <a:r>
              <a:rPr lang="en-US" sz="1200" dirty="0">
                <a:latin typeface="Calibri" panose="020F0502020204030204" pitchFamily="34" charset="0"/>
                <a:ea typeface="Times New Roman" panose="02020603050405020304" pitchFamily="18" charset="0"/>
              </a:rPr>
              <a:t>and </a:t>
            </a:r>
            <a:r>
              <a:rPr lang="en-US" sz="1200" b="1" dirty="0">
                <a:latin typeface="Calibri" panose="020F0502020204030204" pitchFamily="34" charset="0"/>
                <a:ea typeface="Times New Roman" panose="02020603050405020304" pitchFamily="18" charset="0"/>
              </a:rPr>
              <a:t>dam failure inundation maps</a:t>
            </a:r>
            <a:r>
              <a:rPr lang="en-US" sz="1200" dirty="0">
                <a:latin typeface="Calibri" panose="020F0502020204030204" pitchFamily="34" charset="0"/>
                <a:ea typeface="Times New Roman" panose="02020603050405020304" pitchFamily="18" charset="0"/>
              </a:rPr>
              <a:t> of all </a:t>
            </a:r>
            <a:r>
              <a:rPr lang="en-US" sz="1200" b="1" dirty="0">
                <a:solidFill>
                  <a:srgbClr val="1F3864"/>
                </a:solidFill>
                <a:latin typeface="Calibri" panose="020F0502020204030204" pitchFamily="34" charset="0"/>
                <a:ea typeface="Times New Roman" panose="02020603050405020304" pitchFamily="18" charset="0"/>
              </a:rPr>
              <a:t>high hazard dams</a:t>
            </a:r>
            <a:r>
              <a:rPr lang="en-US" sz="1200" dirty="0">
                <a:solidFill>
                  <a:srgbClr val="1F3864"/>
                </a:solidFill>
                <a:latin typeface="Calibri" panose="020F0502020204030204" pitchFamily="34" charset="0"/>
                <a:ea typeface="Times New Roman" panose="02020603050405020304" pitchFamily="18" charset="0"/>
              </a:rPr>
              <a:t> </a:t>
            </a:r>
            <a:r>
              <a:rPr lang="en-US" sz="1200" dirty="0">
                <a:solidFill>
                  <a:srgbClr val="000000"/>
                </a:solidFill>
                <a:latin typeface="Calibri" panose="020F0502020204030204" pitchFamily="34" charset="0"/>
                <a:ea typeface="Times New Roman" panose="02020603050405020304" pitchFamily="18" charset="0"/>
              </a:rPr>
              <a:t>and identify the farthest downstream community impacted.  </a:t>
            </a:r>
            <a:endParaRPr lang="en-US"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306836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Warm Spring Run Dams (Morgan)</a:t>
            </a:r>
            <a:endParaRPr lang="en-US" dirty="0">
              <a:solidFill>
                <a:schemeClr val="bg1"/>
              </a:solidFill>
              <a:latin typeface="Arial" panose="020B0604020202020204" pitchFamily="34" charset="0"/>
              <a:cs typeface="Arial" panose="020B0604020202020204" pitchFamily="34" charset="0"/>
            </a:endParaRPr>
          </a:p>
        </p:txBody>
      </p:sp>
      <p:pic>
        <p:nvPicPr>
          <p:cNvPr id="8" name="Picture 7"/>
          <p:cNvPicPr/>
          <p:nvPr/>
        </p:nvPicPr>
        <p:blipFill>
          <a:blip r:embed="rId3"/>
          <a:stretch>
            <a:fillRect/>
          </a:stretch>
        </p:blipFill>
        <p:spPr>
          <a:xfrm>
            <a:off x="706819" y="1362496"/>
            <a:ext cx="6693315" cy="5023562"/>
          </a:xfrm>
          <a:prstGeom prst="rect">
            <a:avLst/>
          </a:prstGeom>
          <a:ln>
            <a:solidFill>
              <a:schemeClr val="tx1"/>
            </a:solidFill>
          </a:ln>
        </p:spPr>
      </p:pic>
      <p:sp>
        <p:nvSpPr>
          <p:cNvPr id="2" name="Rectangle 1"/>
          <p:cNvSpPr/>
          <p:nvPr/>
        </p:nvSpPr>
        <p:spPr>
          <a:xfrm>
            <a:off x="706819" y="6392726"/>
            <a:ext cx="7473707" cy="215444"/>
          </a:xfrm>
          <a:prstGeom prst="rect">
            <a:avLst/>
          </a:prstGeom>
        </p:spPr>
        <p:txBody>
          <a:bodyPr wrap="square">
            <a:spAutoFit/>
          </a:bodyPr>
          <a:lstStyle/>
          <a:p>
            <a:r>
              <a:rPr lang="en-US" sz="800" dirty="0">
                <a:solidFill>
                  <a:srgbClr val="000000"/>
                </a:solidFill>
                <a:latin typeface="Calibri" panose="020F0502020204030204" pitchFamily="34" charset="0"/>
                <a:ea typeface="Times New Roman" panose="02020603050405020304" pitchFamily="18" charset="0"/>
              </a:rPr>
              <a:t>Map Link:  </a:t>
            </a:r>
            <a:r>
              <a:rPr lang="en-US" sz="800" u="sng" dirty="0">
                <a:solidFill>
                  <a:srgbClr val="0000FF"/>
                </a:solidFill>
                <a:latin typeface="Calibri" panose="020F0502020204030204" pitchFamily="34" charset="0"/>
                <a:ea typeface="Times New Roman" panose="02020603050405020304" pitchFamily="18" charset="0"/>
                <a:hlinkClick r:id="rId4"/>
              </a:rPr>
              <a:t>https://www.mapwv.gov/flood/map/?wkid=102100&amp;x=-8708803&amp;y=4809463&amp;l=7&amp;v=2</a:t>
            </a:r>
            <a:endParaRPr lang="en-US" sz="800" dirty="0">
              <a:effectLst/>
              <a:latin typeface="Times New Roman" panose="02020603050405020304" pitchFamily="18" charset="0"/>
              <a:ea typeface="Times New Roman" panose="02020603050405020304" pitchFamily="18" charset="0"/>
            </a:endParaRPr>
          </a:p>
        </p:txBody>
      </p:sp>
      <p:sp>
        <p:nvSpPr>
          <p:cNvPr id="4" name="Rectangle 3"/>
          <p:cNvSpPr/>
          <p:nvPr/>
        </p:nvSpPr>
        <p:spPr>
          <a:xfrm>
            <a:off x="972211" y="914400"/>
            <a:ext cx="6427923" cy="421654"/>
          </a:xfrm>
          <a:prstGeom prst="rect">
            <a:avLst/>
          </a:prstGeom>
        </p:spPr>
        <p:txBody>
          <a:bodyPr wrap="square">
            <a:spAutoFit/>
          </a:bodyPr>
          <a:lstStyle/>
          <a:p>
            <a:pPr>
              <a:lnSpc>
                <a:spcPct val="107000"/>
              </a:lnSpc>
              <a:spcAft>
                <a:spcPts val="800"/>
              </a:spcAft>
            </a:pPr>
            <a:r>
              <a:rPr lang="en-US" dirty="0">
                <a:solidFill>
                  <a:srgbClr val="000000"/>
                </a:solidFill>
                <a:latin typeface="Calibri" panose="020F0502020204030204" pitchFamily="34" charset="0"/>
                <a:ea typeface="Times New Roman" panose="02020603050405020304" pitchFamily="18" charset="0"/>
              </a:rPr>
              <a:t>Eight high hazard flood-control dams upstream of Berkeley Springs</a:t>
            </a:r>
            <a:r>
              <a:rPr lang="en-US" sz="2000" dirty="0">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05925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Landslide Susceptibility</a:t>
            </a:r>
            <a:endParaRPr lang="en-US" dirty="0">
              <a:solidFill>
                <a:schemeClr val="bg1"/>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stretch>
            <a:fillRect/>
          </a:stretch>
        </p:blipFill>
        <p:spPr>
          <a:xfrm>
            <a:off x="497434" y="1016219"/>
            <a:ext cx="8296275" cy="1104900"/>
          </a:xfrm>
          <a:prstGeom prst="rect">
            <a:avLst/>
          </a:prstGeom>
        </p:spPr>
      </p:pic>
      <p:graphicFrame>
        <p:nvGraphicFramePr>
          <p:cNvPr id="12" name="Table 11"/>
          <p:cNvGraphicFramePr>
            <a:graphicFrameLocks noGrp="1"/>
          </p:cNvGraphicFramePr>
          <p:nvPr>
            <p:extLst>
              <p:ext uri="{D42A27DB-BD31-4B8C-83A1-F6EECF244321}">
                <p14:modId xmlns:p14="http://schemas.microsoft.com/office/powerpoint/2010/main" val="182794153"/>
              </p:ext>
            </p:extLst>
          </p:nvPr>
        </p:nvGraphicFramePr>
        <p:xfrm>
          <a:off x="588578" y="2588801"/>
          <a:ext cx="8113985" cy="3151853"/>
        </p:xfrm>
        <a:graphic>
          <a:graphicData uri="http://schemas.openxmlformats.org/drawingml/2006/table">
            <a:tbl>
              <a:tblPr/>
              <a:tblGrid>
                <a:gridCol w="987306">
                  <a:extLst>
                    <a:ext uri="{9D8B030D-6E8A-4147-A177-3AD203B41FA5}">
                      <a16:colId xmlns:a16="http://schemas.microsoft.com/office/drawing/2014/main" val="1881578209"/>
                    </a:ext>
                  </a:extLst>
                </a:gridCol>
                <a:gridCol w="667474">
                  <a:extLst>
                    <a:ext uri="{9D8B030D-6E8A-4147-A177-3AD203B41FA5}">
                      <a16:colId xmlns:a16="http://schemas.microsoft.com/office/drawing/2014/main" val="4087283125"/>
                    </a:ext>
                  </a:extLst>
                </a:gridCol>
                <a:gridCol w="573611">
                  <a:extLst>
                    <a:ext uri="{9D8B030D-6E8A-4147-A177-3AD203B41FA5}">
                      <a16:colId xmlns:a16="http://schemas.microsoft.com/office/drawing/2014/main" val="1194998649"/>
                    </a:ext>
                  </a:extLst>
                </a:gridCol>
                <a:gridCol w="528417">
                  <a:extLst>
                    <a:ext uri="{9D8B030D-6E8A-4147-A177-3AD203B41FA5}">
                      <a16:colId xmlns:a16="http://schemas.microsoft.com/office/drawing/2014/main" val="435765444"/>
                    </a:ext>
                  </a:extLst>
                </a:gridCol>
                <a:gridCol w="531893">
                  <a:extLst>
                    <a:ext uri="{9D8B030D-6E8A-4147-A177-3AD203B41FA5}">
                      <a16:colId xmlns:a16="http://schemas.microsoft.com/office/drawing/2014/main" val="2612667901"/>
                    </a:ext>
                  </a:extLst>
                </a:gridCol>
                <a:gridCol w="573611">
                  <a:extLst>
                    <a:ext uri="{9D8B030D-6E8A-4147-A177-3AD203B41FA5}">
                      <a16:colId xmlns:a16="http://schemas.microsoft.com/office/drawing/2014/main" val="1813756489"/>
                    </a:ext>
                  </a:extLst>
                </a:gridCol>
                <a:gridCol w="584041">
                  <a:extLst>
                    <a:ext uri="{9D8B030D-6E8A-4147-A177-3AD203B41FA5}">
                      <a16:colId xmlns:a16="http://schemas.microsoft.com/office/drawing/2014/main" val="2551956203"/>
                    </a:ext>
                  </a:extLst>
                </a:gridCol>
                <a:gridCol w="542323">
                  <a:extLst>
                    <a:ext uri="{9D8B030D-6E8A-4147-A177-3AD203B41FA5}">
                      <a16:colId xmlns:a16="http://schemas.microsoft.com/office/drawing/2014/main" val="2908722280"/>
                    </a:ext>
                  </a:extLst>
                </a:gridCol>
                <a:gridCol w="514512">
                  <a:extLst>
                    <a:ext uri="{9D8B030D-6E8A-4147-A177-3AD203B41FA5}">
                      <a16:colId xmlns:a16="http://schemas.microsoft.com/office/drawing/2014/main" val="2842748756"/>
                    </a:ext>
                  </a:extLst>
                </a:gridCol>
                <a:gridCol w="740480">
                  <a:extLst>
                    <a:ext uri="{9D8B030D-6E8A-4147-A177-3AD203B41FA5}">
                      <a16:colId xmlns:a16="http://schemas.microsoft.com/office/drawing/2014/main" val="3524287260"/>
                    </a:ext>
                  </a:extLst>
                </a:gridCol>
                <a:gridCol w="490176">
                  <a:extLst>
                    <a:ext uri="{9D8B030D-6E8A-4147-A177-3AD203B41FA5}">
                      <a16:colId xmlns:a16="http://schemas.microsoft.com/office/drawing/2014/main" val="2033009396"/>
                    </a:ext>
                  </a:extLst>
                </a:gridCol>
                <a:gridCol w="698762">
                  <a:extLst>
                    <a:ext uri="{9D8B030D-6E8A-4147-A177-3AD203B41FA5}">
                      <a16:colId xmlns:a16="http://schemas.microsoft.com/office/drawing/2014/main" val="805589603"/>
                    </a:ext>
                  </a:extLst>
                </a:gridCol>
                <a:gridCol w="681379">
                  <a:extLst>
                    <a:ext uri="{9D8B030D-6E8A-4147-A177-3AD203B41FA5}">
                      <a16:colId xmlns:a16="http://schemas.microsoft.com/office/drawing/2014/main" val="2000143581"/>
                    </a:ext>
                  </a:extLst>
                </a:gridCol>
              </a:tblGrid>
              <a:tr h="271650">
                <a:tc rowSpan="2" gridSpan="2">
                  <a:txBody>
                    <a:bodyPr/>
                    <a:lstStyle/>
                    <a:p>
                      <a:pPr algn="ctr" fontAlgn="ctr"/>
                      <a:r>
                        <a:rPr lang="en-US" sz="1100" b="1" i="0" u="none" strike="noStrike" dirty="0">
                          <a:solidFill>
                            <a:srgbClr val="000000"/>
                          </a:solidFill>
                          <a:effectLst/>
                          <a:latin typeface="Calibri" panose="020F0502020204030204" pitchFamily="34" charset="0"/>
                        </a:rPr>
                        <a:t>COMMUNITY IDENTIFICATION</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rowSpan="2" hMerge="1">
                  <a:txBody>
                    <a:bodyPr/>
                    <a:lstStyle/>
                    <a:p>
                      <a:endParaRPr lang="en-US"/>
                    </a:p>
                  </a:txBody>
                  <a:tcPr/>
                </a:tc>
                <a:tc gridSpan="9">
                  <a:txBody>
                    <a:bodyPr/>
                    <a:lstStyle/>
                    <a:p>
                      <a:pPr algn="ctr" fontAlgn="ctr"/>
                      <a:r>
                        <a:rPr lang="en-US" sz="1100" b="1" i="0" u="none" strike="noStrike">
                          <a:solidFill>
                            <a:srgbClr val="000000"/>
                          </a:solidFill>
                          <a:effectLst/>
                          <a:latin typeface="Calibri" panose="020F0502020204030204" pitchFamily="34" charset="0"/>
                        </a:rPr>
                        <a:t>LANDSLIDE SUSCEPTIBILITY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ctr" fontAlgn="ctr"/>
                      <a:r>
                        <a:rPr lang="en-US" sz="1100" b="1" i="0" u="none" strike="noStrike">
                          <a:solidFill>
                            <a:srgbClr val="000000"/>
                          </a:solidFill>
                          <a:effectLst/>
                          <a:latin typeface="Calibri" panose="020F0502020204030204" pitchFamily="34" charset="0"/>
                        </a:rPr>
                        <a:t>TOTALS Med-High</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hMerge="1">
                  <a:txBody>
                    <a:bodyPr/>
                    <a:lstStyle/>
                    <a:p>
                      <a:endParaRPr lang="en-US"/>
                    </a:p>
                  </a:txBody>
                  <a:tcPr/>
                </a:tc>
                <a:extLst>
                  <a:ext uri="{0D108BD9-81ED-4DB2-BD59-A6C34878D82A}">
                    <a16:rowId xmlns:a16="http://schemas.microsoft.com/office/drawing/2014/main" val="2132865995"/>
                  </a:ext>
                </a:extLst>
              </a:tr>
              <a:tr h="271650">
                <a:tc gridSpan="2" vMerge="1">
                  <a:txBody>
                    <a:bodyPr/>
                    <a:lstStyle/>
                    <a:p>
                      <a:endParaRPr lang="en-US"/>
                    </a:p>
                  </a:txBody>
                  <a:tcPr/>
                </a:tc>
                <a:tc hMerge="1" vMerge="1">
                  <a:txBody>
                    <a:bodyPr/>
                    <a:lstStyle/>
                    <a:p>
                      <a:endParaRPr lang="en-US"/>
                    </a:p>
                  </a:txBody>
                  <a:tcPr/>
                </a:tc>
                <a:tc gridSpan="3">
                  <a:txBody>
                    <a:bodyPr/>
                    <a:lstStyle/>
                    <a:p>
                      <a:pPr algn="ctr" fontAlgn="b"/>
                      <a:r>
                        <a:rPr lang="en-US" sz="1100" b="0" i="0" u="none" strike="noStrike" dirty="0">
                          <a:solidFill>
                            <a:srgbClr val="9C0006"/>
                          </a:solidFill>
                          <a:effectLst/>
                          <a:latin typeface="Calibri" panose="020F0502020204030204" pitchFamily="34" charset="0"/>
                        </a:rPr>
                        <a:t>High Susceptibility</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hMerge="1">
                  <a:txBody>
                    <a:bodyPr/>
                    <a:lstStyle/>
                    <a:p>
                      <a:endParaRPr lang="en-US"/>
                    </a:p>
                  </a:txBody>
                  <a:tcPr/>
                </a:tc>
                <a:tc hMerge="1">
                  <a:txBody>
                    <a:bodyPr/>
                    <a:lstStyle/>
                    <a:p>
                      <a:endParaRPr lang="en-US"/>
                    </a:p>
                  </a:txBody>
                  <a:tcPr/>
                </a:tc>
                <a:tc gridSpan="3">
                  <a:txBody>
                    <a:bodyPr/>
                    <a:lstStyle/>
                    <a:p>
                      <a:pPr algn="ctr" fontAlgn="b"/>
                      <a:r>
                        <a:rPr lang="en-US" sz="1100" b="0" i="0" u="none" strike="noStrike">
                          <a:solidFill>
                            <a:srgbClr val="9C5700"/>
                          </a:solidFill>
                          <a:effectLst/>
                          <a:latin typeface="Calibri" panose="020F0502020204030204" pitchFamily="34" charset="0"/>
                        </a:rPr>
                        <a:t>Medium Susceptibility</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9C"/>
                    </a:solidFill>
                  </a:tcPr>
                </a:tc>
                <a:tc hMerge="1">
                  <a:txBody>
                    <a:bodyPr/>
                    <a:lstStyle/>
                    <a:p>
                      <a:endParaRPr lang="en-US"/>
                    </a:p>
                  </a:txBody>
                  <a:tcPr/>
                </a:tc>
                <a:tc hMerge="1">
                  <a:txBody>
                    <a:bodyPr/>
                    <a:lstStyle/>
                    <a:p>
                      <a:endParaRPr lang="en-US"/>
                    </a:p>
                  </a:txBody>
                  <a:tcPr/>
                </a:tc>
                <a:tc gridSpan="3">
                  <a:txBody>
                    <a:bodyPr/>
                    <a:lstStyle/>
                    <a:p>
                      <a:pPr algn="ctr" fontAlgn="b"/>
                      <a:r>
                        <a:rPr lang="en-US" sz="1100" b="0" i="0" u="none" strike="noStrike">
                          <a:solidFill>
                            <a:srgbClr val="006100"/>
                          </a:solidFill>
                          <a:effectLst/>
                          <a:latin typeface="Calibri" panose="020F0502020204030204" pitchFamily="34" charset="0"/>
                        </a:rPr>
                        <a:t>Low Susceptibility</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hMerge="1">
                  <a:txBody>
                    <a:bodyPr/>
                    <a:lstStyle/>
                    <a:p>
                      <a:endParaRPr lang="en-US"/>
                    </a:p>
                  </a:txBody>
                  <a:tcPr/>
                </a:tc>
                <a:tc hMerge="1">
                  <a:txBody>
                    <a:bodyPr/>
                    <a:lstStyle/>
                    <a:p>
                      <a:endParaRPr lang="en-US"/>
                    </a:p>
                  </a:txBody>
                  <a:tcPr/>
                </a:tc>
                <a:tc>
                  <a:txBody>
                    <a:bodyPr/>
                    <a:lstStyle/>
                    <a:p>
                      <a:pPr algn="ctr" fontAlgn="ctr"/>
                      <a:r>
                        <a:rPr lang="en-US" sz="1100" b="0" i="0" u="none" strike="noStrike">
                          <a:solidFill>
                            <a:srgbClr val="000000"/>
                          </a:solidFill>
                          <a:effectLst/>
                          <a:latin typeface="Calibri" panose="020F0502020204030204" pitchFamily="34" charset="0"/>
                        </a:rPr>
                        <a:t>Bldg. Count</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100" b="0" i="0" u="none" strike="noStrike">
                          <a:solidFill>
                            <a:srgbClr val="000000"/>
                          </a:solidFill>
                          <a:effectLst/>
                          <a:latin typeface="Calibri" panose="020F0502020204030204" pitchFamily="34" charset="0"/>
                        </a:rPr>
                        <a:t>Bldg. Value</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944212773"/>
                  </a:ext>
                </a:extLst>
              </a:tr>
              <a:tr h="439814">
                <a:tc>
                  <a:txBody>
                    <a:bodyPr/>
                    <a:lstStyle/>
                    <a:p>
                      <a:pPr algn="ctr" fontAlgn="b"/>
                      <a:r>
                        <a:rPr lang="en-US" sz="1100" b="0" i="0" u="none" strike="noStrike">
                          <a:solidFill>
                            <a:srgbClr val="000000"/>
                          </a:solidFill>
                          <a:effectLst/>
                          <a:latin typeface="Calibri" panose="020F0502020204030204" pitchFamily="34" charset="0"/>
                        </a:rPr>
                        <a:t>Community Name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algn="ctr" fontAlgn="b"/>
                      <a:r>
                        <a:rPr lang="en-US" sz="1100" b="0" i="0" u="none" strike="noStrike">
                          <a:solidFill>
                            <a:srgbClr val="000000"/>
                          </a:solidFill>
                          <a:effectLst/>
                          <a:latin typeface="Calibri" panose="020F0502020204030204" pitchFamily="34" charset="0"/>
                        </a:rPr>
                        <a:t>County</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algn="ctr" fontAlgn="b"/>
                      <a:r>
                        <a:rPr lang="en-US" sz="1100" b="0" i="0" u="none" strike="noStrike">
                          <a:solidFill>
                            <a:srgbClr val="9C0006"/>
                          </a:solidFill>
                          <a:effectLst/>
                          <a:latin typeface="Calibri" panose="020F0502020204030204" pitchFamily="34" charset="0"/>
                        </a:rPr>
                        <a:t>Total - H Count</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tc>
                  <a:txBody>
                    <a:bodyPr/>
                    <a:lstStyle/>
                    <a:p>
                      <a:pPr algn="ctr" fontAlgn="b"/>
                      <a:r>
                        <a:rPr lang="en-US" sz="1100" b="0" i="0" u="none" strike="noStrike">
                          <a:solidFill>
                            <a:srgbClr val="9C0006"/>
                          </a:solidFill>
                          <a:effectLst/>
                          <a:latin typeface="Calibri" panose="020F0502020204030204" pitchFamily="34" charset="0"/>
                        </a:rPr>
                        <a:t>Total-H Value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tc>
                  <a:txBody>
                    <a:bodyPr/>
                    <a:lstStyle/>
                    <a:p>
                      <a:pPr algn="ctr" fontAlgn="b"/>
                      <a:r>
                        <a:rPr lang="en-US" sz="1100" b="0" i="0" u="none" strike="noStrike" dirty="0">
                          <a:solidFill>
                            <a:srgbClr val="9C0006"/>
                          </a:solidFill>
                          <a:effectLst/>
                          <a:latin typeface="Calibri" panose="020F0502020204030204" pitchFamily="34" charset="0"/>
                        </a:rPr>
                        <a:t>Total-H Percent</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tc>
                  <a:txBody>
                    <a:bodyPr/>
                    <a:lstStyle/>
                    <a:p>
                      <a:pPr algn="ctr" fontAlgn="b"/>
                      <a:r>
                        <a:rPr lang="en-US" sz="1100" b="0" i="0" u="none" strike="noStrike" dirty="0">
                          <a:solidFill>
                            <a:srgbClr val="9C5700"/>
                          </a:solidFill>
                          <a:effectLst/>
                          <a:latin typeface="Calibri" panose="020F0502020204030204" pitchFamily="34" charset="0"/>
                        </a:rPr>
                        <a:t>Total - M Count</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9C"/>
                    </a:solidFill>
                  </a:tcPr>
                </a:tc>
                <a:tc>
                  <a:txBody>
                    <a:bodyPr/>
                    <a:lstStyle/>
                    <a:p>
                      <a:pPr algn="ctr" fontAlgn="b"/>
                      <a:r>
                        <a:rPr lang="en-US" sz="1100" b="0" i="0" u="none" strike="noStrike" dirty="0">
                          <a:solidFill>
                            <a:srgbClr val="9C5700"/>
                          </a:solidFill>
                          <a:effectLst/>
                          <a:latin typeface="Calibri" panose="020F0502020204030204" pitchFamily="34" charset="0"/>
                        </a:rPr>
                        <a:t>Total-M Value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9C"/>
                    </a:solidFill>
                  </a:tcPr>
                </a:tc>
                <a:tc>
                  <a:txBody>
                    <a:bodyPr/>
                    <a:lstStyle/>
                    <a:p>
                      <a:pPr algn="ctr" fontAlgn="b"/>
                      <a:r>
                        <a:rPr lang="en-US" sz="1100" b="0" i="0" u="none" strike="noStrike">
                          <a:solidFill>
                            <a:srgbClr val="9C5700"/>
                          </a:solidFill>
                          <a:effectLst/>
                          <a:latin typeface="Calibri" panose="020F0502020204030204" pitchFamily="34" charset="0"/>
                        </a:rPr>
                        <a:t>Total-M Percent</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9C"/>
                    </a:solidFill>
                  </a:tcPr>
                </a:tc>
                <a:tc>
                  <a:txBody>
                    <a:bodyPr/>
                    <a:lstStyle/>
                    <a:p>
                      <a:pPr algn="ctr" fontAlgn="b"/>
                      <a:r>
                        <a:rPr lang="en-US" sz="1100" b="0" i="0" u="none" strike="noStrike">
                          <a:solidFill>
                            <a:srgbClr val="006100"/>
                          </a:solidFill>
                          <a:effectLst/>
                          <a:latin typeface="Calibri" panose="020F0502020204030204" pitchFamily="34" charset="0"/>
                        </a:rPr>
                        <a:t>Total - L Count</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ctr" fontAlgn="b"/>
                      <a:r>
                        <a:rPr lang="en-US" sz="1100" b="0" i="0" u="none" strike="noStrike">
                          <a:solidFill>
                            <a:srgbClr val="006100"/>
                          </a:solidFill>
                          <a:effectLst/>
                          <a:latin typeface="Calibri" panose="020F0502020204030204" pitchFamily="34" charset="0"/>
                        </a:rPr>
                        <a:t>Total-L Value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ctr" fontAlgn="b"/>
                      <a:r>
                        <a:rPr lang="en-US" sz="1100" b="0" i="0" u="none" strike="noStrike">
                          <a:solidFill>
                            <a:srgbClr val="006100"/>
                          </a:solidFill>
                          <a:effectLst/>
                          <a:latin typeface="Calibri" panose="020F0502020204030204" pitchFamily="34" charset="0"/>
                        </a:rPr>
                        <a:t>Total-L Percent</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ctr" fontAlgn="b"/>
                      <a:r>
                        <a:rPr lang="en-US" sz="1100" b="0" i="0" u="none" strike="noStrike">
                          <a:solidFill>
                            <a:srgbClr val="000000"/>
                          </a:solidFill>
                          <a:effectLst/>
                          <a:latin typeface="Calibri" panose="020F0502020204030204" pitchFamily="34" charset="0"/>
                        </a:rPr>
                        <a:t>Total Count</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algn="ctr" fontAlgn="b"/>
                      <a:r>
                        <a:rPr lang="en-US" sz="1100" b="0" i="0" u="none" strike="noStrike">
                          <a:solidFill>
                            <a:srgbClr val="000000"/>
                          </a:solidFill>
                          <a:effectLst/>
                          <a:latin typeface="Calibri" panose="020F0502020204030204" pitchFamily="34" charset="0"/>
                        </a:rPr>
                        <a:t>Total Value</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extLst>
                  <a:ext uri="{0D108BD9-81ED-4DB2-BD59-A6C34878D82A}">
                    <a16:rowId xmlns:a16="http://schemas.microsoft.com/office/drawing/2014/main" val="1241342722"/>
                  </a:ext>
                </a:extLst>
              </a:tr>
              <a:tr h="258714">
                <a:tc>
                  <a:txBody>
                    <a:bodyPr/>
                    <a:lstStyle/>
                    <a:p>
                      <a:pPr algn="l" fontAlgn="b"/>
                      <a:r>
                        <a:rPr lang="en-US" sz="1100" b="0" i="0" u="none" strike="noStrike">
                          <a:solidFill>
                            <a:srgbClr val="000000"/>
                          </a:solidFill>
                          <a:effectLst/>
                          <a:latin typeface="Calibri" panose="020F0502020204030204" pitchFamily="34" charset="0"/>
                        </a:rPr>
                        <a:t>Berkeley County*</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US" sz="1100" b="0" i="0" u="none" strike="noStrike">
                          <a:solidFill>
                            <a:srgbClr val="000000"/>
                          </a:solidFill>
                          <a:effectLst/>
                          <a:latin typeface="Calibri" panose="020F0502020204030204" pitchFamily="34" charset="0"/>
                        </a:rPr>
                        <a:t>BERKELEY</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100" b="0" i="0" u="none" strike="noStrike">
                          <a:solidFill>
                            <a:srgbClr val="000000"/>
                          </a:solidFill>
                          <a:effectLst/>
                          <a:latin typeface="Calibri" panose="020F0502020204030204" pitchFamily="34" charset="0"/>
                        </a:rPr>
                        <a:t>6</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100" b="0" i="0" u="none" strike="noStrike">
                          <a:solidFill>
                            <a:srgbClr val="000000"/>
                          </a:solidFill>
                          <a:effectLst/>
                          <a:latin typeface="Calibri" panose="020F0502020204030204" pitchFamily="34" charset="0"/>
                        </a:rPr>
                        <a:t>$1,277K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100" b="0" i="0" u="none" strike="noStrike">
                          <a:solidFill>
                            <a:srgbClr val="000000"/>
                          </a:solidFill>
                          <a:effectLst/>
                          <a:latin typeface="Calibri" panose="020F0502020204030204" pitchFamily="34" charset="0"/>
                        </a:rPr>
                        <a:t>0.01%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100" b="0" i="0" u="none" strike="noStrike">
                          <a:solidFill>
                            <a:srgbClr val="000000"/>
                          </a:solidFill>
                          <a:effectLst/>
                          <a:latin typeface="Calibri" panose="020F0502020204030204" pitchFamily="34" charset="0"/>
                        </a:rPr>
                        <a:t>490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100" b="0" i="0" u="none" strike="noStrike" dirty="0">
                          <a:solidFill>
                            <a:srgbClr val="000000"/>
                          </a:solidFill>
                          <a:effectLst/>
                          <a:latin typeface="Calibri" panose="020F0502020204030204" pitchFamily="34" charset="0"/>
                        </a:rPr>
                        <a:t>$53,165K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100" b="0" i="0" u="none" strike="noStrike" dirty="0">
                          <a:solidFill>
                            <a:srgbClr val="000000"/>
                          </a:solidFill>
                          <a:effectLst/>
                          <a:latin typeface="Calibri" panose="020F0502020204030204" pitchFamily="34" charset="0"/>
                        </a:rPr>
                        <a:t>1.0%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100" b="0" i="0" u="none" strike="noStrike">
                          <a:solidFill>
                            <a:srgbClr val="000000"/>
                          </a:solidFill>
                          <a:effectLst/>
                          <a:latin typeface="Calibri" panose="020F0502020204030204" pitchFamily="34" charset="0"/>
                        </a:rPr>
                        <a:t>48086</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100" b="0" i="0" u="none" strike="noStrike">
                          <a:solidFill>
                            <a:srgbClr val="000000"/>
                          </a:solidFill>
                          <a:effectLst/>
                          <a:latin typeface="Calibri" panose="020F0502020204030204" pitchFamily="34" charset="0"/>
                        </a:rPr>
                        <a:t>$6,630,364K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100" b="0" i="0" u="none" strike="noStrike">
                          <a:solidFill>
                            <a:srgbClr val="000000"/>
                          </a:solidFill>
                          <a:effectLst/>
                          <a:latin typeface="Calibri" panose="020F0502020204030204" pitchFamily="34" charset="0"/>
                        </a:rPr>
                        <a:t>99%</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100" b="0" i="0" u="none" strike="noStrike">
                          <a:solidFill>
                            <a:srgbClr val="000000"/>
                          </a:solidFill>
                          <a:effectLst/>
                          <a:latin typeface="Calibri" panose="020F0502020204030204" pitchFamily="34" charset="0"/>
                        </a:rPr>
                        <a:t>496</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100" b="0" i="0" u="none" strike="noStrike">
                          <a:solidFill>
                            <a:srgbClr val="000000"/>
                          </a:solidFill>
                          <a:effectLst/>
                          <a:latin typeface="Calibri" panose="020F0502020204030204" pitchFamily="34" charset="0"/>
                        </a:rPr>
                        <a:t>$54,442K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4125003509"/>
                  </a:ext>
                </a:extLst>
              </a:tr>
              <a:tr h="258714">
                <a:tc>
                  <a:txBody>
                    <a:bodyPr/>
                    <a:lstStyle/>
                    <a:p>
                      <a:pPr algn="l" fontAlgn="b"/>
                      <a:r>
                        <a:rPr lang="en-US" sz="1100" b="0" i="0" u="none" strike="noStrike">
                          <a:solidFill>
                            <a:srgbClr val="000000"/>
                          </a:solidFill>
                          <a:effectLst/>
                          <a:latin typeface="Calibri" panose="020F0502020204030204" pitchFamily="34" charset="0"/>
                        </a:rPr>
                        <a:t>Hedgesville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BERKELEY</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0.00%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2</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$114K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177</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$15,352K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99%</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2</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$114K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13008592"/>
                  </a:ext>
                </a:extLst>
              </a:tr>
              <a:tr h="258714">
                <a:tc>
                  <a:txBody>
                    <a:bodyPr/>
                    <a:lstStyle/>
                    <a:p>
                      <a:pPr algn="l" fontAlgn="b"/>
                      <a:r>
                        <a:rPr lang="en-US" sz="1100" b="0" i="0" u="none" strike="noStrike">
                          <a:solidFill>
                            <a:srgbClr val="000000"/>
                          </a:solidFill>
                          <a:effectLst/>
                          <a:latin typeface="Calibri" panose="020F0502020204030204" pitchFamily="34" charset="0"/>
                        </a:rPr>
                        <a:t>Martinsburg</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BERKELEY</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$111K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0.01%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17</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$2,694K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9273</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$1,073,817K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100%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18</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$2,805K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7770493"/>
                  </a:ext>
                </a:extLst>
              </a:tr>
              <a:tr h="258714">
                <a:tc>
                  <a:txBody>
                    <a:bodyPr/>
                    <a:lstStyle/>
                    <a:p>
                      <a:pPr algn="l" fontAlgn="b"/>
                      <a:r>
                        <a:rPr lang="en-US" sz="1100" b="1"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l" fontAlgn="b"/>
                      <a:r>
                        <a:rPr lang="en-US" sz="1100" b="1" i="0" u="none" strike="noStrike">
                          <a:solidFill>
                            <a:srgbClr val="000000"/>
                          </a:solidFill>
                          <a:effectLst/>
                          <a:latin typeface="Calibri" panose="020F0502020204030204" pitchFamily="34" charset="0"/>
                        </a:rPr>
                        <a:t>BERKELEY</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100" b="1" i="0" u="none" strike="noStrike">
                          <a:solidFill>
                            <a:srgbClr val="000000"/>
                          </a:solidFill>
                          <a:effectLst/>
                          <a:latin typeface="Calibri" panose="020F0502020204030204" pitchFamily="34" charset="0"/>
                        </a:rPr>
                        <a:t>7</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100" b="1" i="0" u="none" strike="noStrike">
                          <a:solidFill>
                            <a:srgbClr val="000000"/>
                          </a:solidFill>
                          <a:effectLst/>
                          <a:latin typeface="Calibri" panose="020F0502020204030204" pitchFamily="34" charset="0"/>
                        </a:rPr>
                        <a:t>$1,388K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100" b="1" i="0" u="none" strike="noStrike">
                          <a:solidFill>
                            <a:srgbClr val="000000"/>
                          </a:solidFill>
                          <a:effectLst/>
                          <a:latin typeface="Calibri" panose="020F0502020204030204" pitchFamily="34" charset="0"/>
                        </a:rPr>
                        <a:t>0.01%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100" b="1" i="0" u="none" strike="noStrike">
                          <a:solidFill>
                            <a:srgbClr val="000000"/>
                          </a:solidFill>
                          <a:effectLst/>
                          <a:latin typeface="Calibri" panose="020F0502020204030204" pitchFamily="34" charset="0"/>
                        </a:rPr>
                        <a:t>509</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100" b="1" i="0" u="none" strike="noStrike">
                          <a:solidFill>
                            <a:srgbClr val="000000"/>
                          </a:solidFill>
                          <a:effectLst/>
                          <a:latin typeface="Calibri" panose="020F0502020204030204" pitchFamily="34" charset="0"/>
                        </a:rPr>
                        <a:t>$55,973K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100" b="1" i="0" u="none" strike="noStrike">
                          <a:solidFill>
                            <a:srgbClr val="000000"/>
                          </a:solidFill>
                          <a:effectLst/>
                          <a:latin typeface="Calibri" panose="020F0502020204030204" pitchFamily="34" charset="0"/>
                        </a:rPr>
                        <a:t>0.9%</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100" b="1" i="0" u="none" strike="noStrike">
                          <a:solidFill>
                            <a:srgbClr val="000000"/>
                          </a:solidFill>
                          <a:effectLst/>
                          <a:latin typeface="Calibri" panose="020F0502020204030204" pitchFamily="34" charset="0"/>
                        </a:rPr>
                        <a:t>57536</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100" b="1" i="0" u="none" strike="noStrike" dirty="0">
                          <a:solidFill>
                            <a:srgbClr val="000000"/>
                          </a:solidFill>
                          <a:effectLst/>
                          <a:latin typeface="Calibri" panose="020F0502020204030204" pitchFamily="34" charset="0"/>
                        </a:rPr>
                        <a:t>$7,719,533K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100" b="1" i="0" u="none" strike="noStrike">
                          <a:solidFill>
                            <a:srgbClr val="000000"/>
                          </a:solidFill>
                          <a:effectLst/>
                          <a:latin typeface="Calibri" panose="020F0502020204030204" pitchFamily="34" charset="0"/>
                        </a:rPr>
                        <a:t>99%</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100" b="1" i="0" u="none" strike="noStrike">
                          <a:solidFill>
                            <a:srgbClr val="000000"/>
                          </a:solidFill>
                          <a:effectLst/>
                          <a:latin typeface="Calibri" panose="020F0502020204030204" pitchFamily="34" charset="0"/>
                        </a:rPr>
                        <a:t>516</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100" b="1" i="0" u="none" strike="noStrike">
                          <a:solidFill>
                            <a:srgbClr val="000000"/>
                          </a:solidFill>
                          <a:effectLst/>
                          <a:latin typeface="Calibri" panose="020F0502020204030204" pitchFamily="34" charset="0"/>
                        </a:rPr>
                        <a:t>$57,361K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4179422578"/>
                  </a:ext>
                </a:extLst>
              </a:tr>
              <a:tr h="258714">
                <a:tc>
                  <a:txBody>
                    <a:bodyPr/>
                    <a:lstStyle/>
                    <a:p>
                      <a:pPr algn="l" fontAlgn="b"/>
                      <a:r>
                        <a:rPr lang="en-US" sz="1100" b="0" i="0" u="none" strike="noStrike">
                          <a:solidFill>
                            <a:srgbClr val="000000"/>
                          </a:solidFill>
                          <a:effectLst/>
                          <a:latin typeface="Calibri" panose="020F0502020204030204" pitchFamily="34" charset="0"/>
                        </a:rPr>
                        <a:t>Bath</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MORGAN</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0.00%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19</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$1,733K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3.5%</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523</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$65,979K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96%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19</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$1,733K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3630241"/>
                  </a:ext>
                </a:extLst>
              </a:tr>
              <a:tr h="258714">
                <a:tc>
                  <a:txBody>
                    <a:bodyPr/>
                    <a:lstStyle/>
                    <a:p>
                      <a:pPr algn="l" fontAlgn="b"/>
                      <a:r>
                        <a:rPr lang="en-US" sz="1100" b="0" i="0" u="none" strike="noStrike">
                          <a:solidFill>
                            <a:srgbClr val="000000"/>
                          </a:solidFill>
                          <a:effectLst/>
                          <a:latin typeface="Calibri" panose="020F0502020204030204" pitchFamily="34" charset="0"/>
                        </a:rPr>
                        <a:t>Morgan County*</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US" sz="1100" b="0" i="0" u="none" strike="noStrike">
                          <a:solidFill>
                            <a:srgbClr val="000000"/>
                          </a:solidFill>
                          <a:effectLst/>
                          <a:latin typeface="Calibri" panose="020F0502020204030204" pitchFamily="34" charset="0"/>
                        </a:rPr>
                        <a:t>MORGAN</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100" b="0" i="0" u="none" strike="noStrike">
                          <a:solidFill>
                            <a:srgbClr val="000000"/>
                          </a:solidFill>
                          <a:effectLst/>
                          <a:latin typeface="Calibri" panose="020F0502020204030204" pitchFamily="34" charset="0"/>
                        </a:rPr>
                        <a:t>9</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100" b="0" i="0" u="none" strike="noStrike">
                          <a:solidFill>
                            <a:srgbClr val="000000"/>
                          </a:solidFill>
                          <a:effectLst/>
                          <a:latin typeface="Calibri" panose="020F0502020204030204" pitchFamily="34" charset="0"/>
                        </a:rPr>
                        <a:t>$503K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100" b="0" i="0" u="none" strike="noStrike">
                          <a:solidFill>
                            <a:srgbClr val="000000"/>
                          </a:solidFill>
                          <a:effectLst/>
                          <a:latin typeface="Calibri" panose="020F0502020204030204" pitchFamily="34" charset="0"/>
                        </a:rPr>
                        <a:t>0.07%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100" b="0" i="0" u="none" strike="noStrike">
                          <a:solidFill>
                            <a:srgbClr val="000000"/>
                          </a:solidFill>
                          <a:effectLst/>
                          <a:latin typeface="Calibri" panose="020F0502020204030204" pitchFamily="34" charset="0"/>
                        </a:rPr>
                        <a:t>328</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100" b="0" i="0" u="none" strike="noStrike">
                          <a:solidFill>
                            <a:srgbClr val="000000"/>
                          </a:solidFill>
                          <a:effectLst/>
                          <a:latin typeface="Calibri" panose="020F0502020204030204" pitchFamily="34" charset="0"/>
                        </a:rPr>
                        <a:t>$29,704K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100" b="0" i="0" u="none" strike="noStrike">
                          <a:solidFill>
                            <a:srgbClr val="000000"/>
                          </a:solidFill>
                          <a:effectLst/>
                          <a:latin typeface="Calibri" panose="020F0502020204030204" pitchFamily="34" charset="0"/>
                        </a:rPr>
                        <a:t>2.6%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100" b="0" i="0" u="none" strike="noStrike">
                          <a:solidFill>
                            <a:srgbClr val="000000"/>
                          </a:solidFill>
                          <a:effectLst/>
                          <a:latin typeface="Calibri" panose="020F0502020204030204" pitchFamily="34" charset="0"/>
                        </a:rPr>
                        <a:t>12073</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100" b="0" i="0" u="none" strike="noStrike">
                          <a:solidFill>
                            <a:srgbClr val="000000"/>
                          </a:solidFill>
                          <a:effectLst/>
                          <a:latin typeface="Calibri" panose="020F0502020204030204" pitchFamily="34" charset="0"/>
                        </a:rPr>
                        <a:t>$1,136,331K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100" b="0" i="0" u="none" strike="noStrike" dirty="0">
                          <a:solidFill>
                            <a:srgbClr val="000000"/>
                          </a:solidFill>
                          <a:effectLst/>
                          <a:latin typeface="Calibri" panose="020F0502020204030204" pitchFamily="34" charset="0"/>
                        </a:rPr>
                        <a:t>97%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100" b="0" i="0" u="none" strike="noStrike">
                          <a:solidFill>
                            <a:srgbClr val="000000"/>
                          </a:solidFill>
                          <a:effectLst/>
                          <a:latin typeface="Calibri" panose="020F0502020204030204" pitchFamily="34" charset="0"/>
                        </a:rPr>
                        <a:t>337</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100" b="0" i="0" u="none" strike="noStrike">
                          <a:solidFill>
                            <a:srgbClr val="000000"/>
                          </a:solidFill>
                          <a:effectLst/>
                          <a:latin typeface="Calibri" panose="020F0502020204030204" pitchFamily="34" charset="0"/>
                        </a:rPr>
                        <a:t>$30,207K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963073865"/>
                  </a:ext>
                </a:extLst>
              </a:tr>
              <a:tr h="258714">
                <a:tc>
                  <a:txBody>
                    <a:bodyPr/>
                    <a:lstStyle/>
                    <a:p>
                      <a:pPr algn="l" fontAlgn="b"/>
                      <a:r>
                        <a:rPr lang="en-US" sz="1100" b="0" i="0" u="none" strike="noStrike">
                          <a:solidFill>
                            <a:srgbClr val="000000"/>
                          </a:solidFill>
                          <a:effectLst/>
                          <a:latin typeface="Calibri" panose="020F0502020204030204" pitchFamily="34" charset="0"/>
                        </a:rPr>
                        <a:t>Paw Paw</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MORGAN</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0.00%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345</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$16,166K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100%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$0K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2700665"/>
                  </a:ext>
                </a:extLst>
              </a:tr>
              <a:tr h="271650">
                <a:tc>
                  <a:txBody>
                    <a:bodyPr/>
                    <a:lstStyle/>
                    <a:p>
                      <a:pPr algn="l" fontAlgn="b"/>
                      <a:r>
                        <a:rPr lang="en-US" sz="1100" b="1"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l" fontAlgn="b"/>
                      <a:r>
                        <a:rPr lang="en-US" sz="1100" b="1" i="0" u="none" strike="noStrike">
                          <a:solidFill>
                            <a:srgbClr val="000000"/>
                          </a:solidFill>
                          <a:effectLst/>
                          <a:latin typeface="Calibri" panose="020F0502020204030204" pitchFamily="34" charset="0"/>
                        </a:rPr>
                        <a:t>MORGAN</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100" b="1" i="0" u="none" strike="noStrike">
                          <a:solidFill>
                            <a:srgbClr val="000000"/>
                          </a:solidFill>
                          <a:effectLst/>
                          <a:latin typeface="Calibri" panose="020F0502020204030204" pitchFamily="34" charset="0"/>
                        </a:rPr>
                        <a:t>9</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100" b="1" i="0" u="none" strike="noStrike">
                          <a:solidFill>
                            <a:srgbClr val="000000"/>
                          </a:solidFill>
                          <a:effectLst/>
                          <a:latin typeface="Calibri" panose="020F0502020204030204" pitchFamily="34" charset="0"/>
                        </a:rPr>
                        <a:t>$503K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100" b="1" i="0" u="none" strike="noStrike">
                          <a:solidFill>
                            <a:srgbClr val="000000"/>
                          </a:solidFill>
                          <a:effectLst/>
                          <a:latin typeface="Calibri" panose="020F0502020204030204" pitchFamily="34" charset="0"/>
                        </a:rPr>
                        <a:t>0.07%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100" b="1" i="0" u="none" strike="noStrike">
                          <a:solidFill>
                            <a:srgbClr val="000000"/>
                          </a:solidFill>
                          <a:effectLst/>
                          <a:latin typeface="Calibri" panose="020F0502020204030204" pitchFamily="34" charset="0"/>
                        </a:rPr>
                        <a:t>347</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100" b="1" i="0" u="none" strike="noStrike">
                          <a:solidFill>
                            <a:srgbClr val="000000"/>
                          </a:solidFill>
                          <a:effectLst/>
                          <a:latin typeface="Calibri" panose="020F0502020204030204" pitchFamily="34" charset="0"/>
                        </a:rPr>
                        <a:t>$31,437K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100" b="1" i="0" u="none" strike="noStrike">
                          <a:solidFill>
                            <a:srgbClr val="000000"/>
                          </a:solidFill>
                          <a:effectLst/>
                          <a:latin typeface="Calibri" panose="020F0502020204030204" pitchFamily="34" charset="0"/>
                        </a:rPr>
                        <a:t>2.6%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100" b="1" i="0" u="none" strike="noStrike">
                          <a:solidFill>
                            <a:srgbClr val="000000"/>
                          </a:solidFill>
                          <a:effectLst/>
                          <a:latin typeface="Calibri" panose="020F0502020204030204" pitchFamily="34" charset="0"/>
                        </a:rPr>
                        <a:t>12941</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100" b="1" i="0" u="none" strike="noStrike">
                          <a:solidFill>
                            <a:srgbClr val="000000"/>
                          </a:solidFill>
                          <a:effectLst/>
                          <a:latin typeface="Calibri" panose="020F0502020204030204" pitchFamily="34" charset="0"/>
                        </a:rPr>
                        <a:t>$1,218,475K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100" b="1" i="0" u="none" strike="noStrike">
                          <a:solidFill>
                            <a:srgbClr val="000000"/>
                          </a:solidFill>
                          <a:effectLst/>
                          <a:latin typeface="Calibri" panose="020F0502020204030204" pitchFamily="34" charset="0"/>
                        </a:rPr>
                        <a:t>97%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100" b="1" i="0" u="none" strike="noStrike" dirty="0">
                          <a:solidFill>
                            <a:srgbClr val="000000"/>
                          </a:solidFill>
                          <a:effectLst/>
                          <a:latin typeface="Calibri" panose="020F0502020204030204" pitchFamily="34" charset="0"/>
                        </a:rPr>
                        <a:t>356</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100" b="1" i="0" u="none" strike="noStrike" dirty="0">
                          <a:solidFill>
                            <a:srgbClr val="000000"/>
                          </a:solidFill>
                          <a:effectLst/>
                          <a:latin typeface="Calibri" panose="020F0502020204030204" pitchFamily="34" charset="0"/>
                        </a:rPr>
                        <a:t>$31,940K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3856772109"/>
                  </a:ext>
                </a:extLst>
              </a:tr>
            </a:tbl>
          </a:graphicData>
        </a:graphic>
      </p:graphicFrame>
    </p:spTree>
    <p:extLst>
      <p:ext uri="{BB962C8B-B14F-4D97-AF65-F5344CB8AC3E}">
        <p14:creationId xmlns:p14="http://schemas.microsoft.com/office/powerpoint/2010/main" val="24244343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89419" y="966213"/>
            <a:ext cx="8802334" cy="5824736"/>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Landslide Risk</a:t>
            </a:r>
            <a:endParaRPr lang="en-US" dirty="0">
              <a:solidFill>
                <a:schemeClr val="bg1"/>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97F1A0D1-7195-4329-BB39-78BA592ADFB2}"/>
              </a:ext>
            </a:extLst>
          </p:cNvPr>
          <p:cNvPicPr>
            <a:picLocks noChangeAspect="1"/>
          </p:cNvPicPr>
          <p:nvPr/>
        </p:nvPicPr>
        <p:blipFill>
          <a:blip r:embed="rId4"/>
          <a:stretch>
            <a:fillRect/>
          </a:stretch>
        </p:blipFill>
        <p:spPr>
          <a:xfrm>
            <a:off x="348162" y="5150334"/>
            <a:ext cx="1657143" cy="1019048"/>
          </a:xfrm>
          <a:prstGeom prst="rect">
            <a:avLst/>
          </a:prstGeom>
        </p:spPr>
      </p:pic>
      <p:sp>
        <p:nvSpPr>
          <p:cNvPr id="4" name="Rectangle 3"/>
          <p:cNvSpPr/>
          <p:nvPr/>
        </p:nvSpPr>
        <p:spPr>
          <a:xfrm>
            <a:off x="2698529" y="6575505"/>
            <a:ext cx="3922987" cy="215444"/>
          </a:xfrm>
          <a:prstGeom prst="rect">
            <a:avLst/>
          </a:prstGeom>
          <a:solidFill>
            <a:schemeClr val="bg1">
              <a:lumMod val="75000"/>
            </a:schemeClr>
          </a:solidFill>
        </p:spPr>
        <p:txBody>
          <a:bodyPr wrap="square">
            <a:spAutoFit/>
          </a:bodyPr>
          <a:lstStyle/>
          <a:p>
            <a:r>
              <a:rPr lang="en-US" sz="800" dirty="0">
                <a:hlinkClick r:id="rId5"/>
              </a:rPr>
              <a:t>https://www.mapwv.gov/flood/map/?wkid=102100&amp;x=-</a:t>
            </a:r>
            <a:r>
              <a:rPr lang="en-US" sz="800" dirty="0" smtClean="0">
                <a:hlinkClick r:id="rId5"/>
              </a:rPr>
              <a:t>8704711&amp;y=4796138&amp;l=4&amp;v=2</a:t>
            </a:r>
            <a:endParaRPr lang="en-US" sz="800" dirty="0"/>
          </a:p>
        </p:txBody>
      </p:sp>
      <p:pic>
        <p:nvPicPr>
          <p:cNvPr id="8" name="Picture 7"/>
          <p:cNvPicPr>
            <a:picLocks noChangeAspect="1"/>
          </p:cNvPicPr>
          <p:nvPr/>
        </p:nvPicPr>
        <p:blipFill>
          <a:blip r:embed="rId6"/>
          <a:stretch>
            <a:fillRect/>
          </a:stretch>
        </p:blipFill>
        <p:spPr>
          <a:xfrm>
            <a:off x="348162" y="2850869"/>
            <a:ext cx="1352550" cy="1514475"/>
          </a:xfrm>
          <a:prstGeom prst="rect">
            <a:avLst/>
          </a:prstGeom>
        </p:spPr>
      </p:pic>
    </p:spTree>
    <p:extLst>
      <p:ext uri="{BB962C8B-B14F-4D97-AF65-F5344CB8AC3E}">
        <p14:creationId xmlns:p14="http://schemas.microsoft.com/office/powerpoint/2010/main" val="16713762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Active Flood Studies</a:t>
            </a:r>
            <a:endParaRPr lang="en-US" dirty="0">
              <a:solidFill>
                <a:schemeClr val="bg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046207" y="945930"/>
            <a:ext cx="7230691" cy="5593419"/>
          </a:xfrm>
          <a:prstGeom prst="rect">
            <a:avLst/>
          </a:prstGeom>
        </p:spPr>
      </p:pic>
      <p:sp>
        <p:nvSpPr>
          <p:cNvPr id="7" name="Rectangle 6"/>
          <p:cNvSpPr/>
          <p:nvPr/>
        </p:nvSpPr>
        <p:spPr>
          <a:xfrm>
            <a:off x="3999186" y="6081676"/>
            <a:ext cx="2433146" cy="369332"/>
          </a:xfrm>
          <a:prstGeom prst="rect">
            <a:avLst/>
          </a:prstGeom>
        </p:spPr>
        <p:txBody>
          <a:bodyPr wrap="square">
            <a:spAutoFit/>
          </a:bodyPr>
          <a:lstStyle/>
          <a:p>
            <a:r>
              <a:rPr lang="en-US" dirty="0">
                <a:solidFill>
                  <a:srgbClr val="1F497D"/>
                </a:solidFill>
                <a:latin typeface="Calibri" panose="020F0502020204030204" pitchFamily="34" charset="0"/>
                <a:ea typeface="Calibri" panose="020F0502020204030204" pitchFamily="34" charset="0"/>
              </a:rPr>
              <a:t> </a:t>
            </a:r>
            <a:r>
              <a:rPr lang="en-US" sz="1000" u="sng" dirty="0" smtClean="0">
                <a:solidFill>
                  <a:srgbClr val="0563C1"/>
                </a:solidFill>
                <a:latin typeface="Calibri" panose="020F0502020204030204" pitchFamily="34" charset="0"/>
                <a:ea typeface="Calibri" panose="020F0502020204030204" pitchFamily="34" charset="0"/>
                <a:hlinkClick r:id="rId4"/>
              </a:rPr>
              <a:t>Flood Study Project Status Map PDF</a:t>
            </a:r>
            <a:endParaRPr lang="en-US" dirty="0"/>
          </a:p>
        </p:txBody>
      </p:sp>
      <p:sp>
        <p:nvSpPr>
          <p:cNvPr id="3" name="TextBox 2"/>
          <p:cNvSpPr txBox="1"/>
          <p:nvPr/>
        </p:nvSpPr>
        <p:spPr>
          <a:xfrm>
            <a:off x="6143625" y="3819525"/>
            <a:ext cx="1908921" cy="276999"/>
          </a:xfrm>
          <a:prstGeom prst="rect">
            <a:avLst/>
          </a:prstGeom>
          <a:solidFill>
            <a:schemeClr val="bg1"/>
          </a:solidFill>
        </p:spPr>
        <p:txBody>
          <a:bodyPr wrap="none" rtlCol="0">
            <a:spAutoFit/>
          </a:bodyPr>
          <a:lstStyle/>
          <a:p>
            <a:r>
              <a:rPr lang="en-US" sz="1200" dirty="0" smtClean="0">
                <a:hlinkClick r:id="rId5"/>
              </a:rPr>
              <a:t>Yellow Spring Run (Morgan)</a:t>
            </a:r>
            <a:endParaRPr lang="en-US" sz="1200" dirty="0"/>
          </a:p>
        </p:txBody>
      </p:sp>
      <p:sp>
        <p:nvSpPr>
          <p:cNvPr id="6" name="TextBox 5"/>
          <p:cNvSpPr txBox="1"/>
          <p:nvPr/>
        </p:nvSpPr>
        <p:spPr>
          <a:xfrm>
            <a:off x="6181725" y="4210050"/>
            <a:ext cx="1480983" cy="276999"/>
          </a:xfrm>
          <a:prstGeom prst="rect">
            <a:avLst/>
          </a:prstGeom>
          <a:solidFill>
            <a:schemeClr val="bg1"/>
          </a:solidFill>
        </p:spPr>
        <p:txBody>
          <a:bodyPr wrap="none" rtlCol="0">
            <a:spAutoFit/>
          </a:bodyPr>
          <a:lstStyle/>
          <a:p>
            <a:r>
              <a:rPr lang="en-US" sz="1200" dirty="0" smtClean="0">
                <a:hlinkClick r:id="rId6"/>
              </a:rPr>
              <a:t>Evans Run (Berkeley)</a:t>
            </a:r>
            <a:endParaRPr lang="en-US" sz="1200" dirty="0"/>
          </a:p>
        </p:txBody>
      </p:sp>
    </p:spTree>
    <p:extLst>
      <p:ext uri="{BB962C8B-B14F-4D97-AF65-F5344CB8AC3E}">
        <p14:creationId xmlns:p14="http://schemas.microsoft.com/office/powerpoint/2010/main" val="11243126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Risk Assessment Verification</a:t>
            </a:r>
            <a:endParaRPr lang="en-US" dirty="0">
              <a:solidFill>
                <a:schemeClr val="bg1"/>
              </a:solidFill>
              <a:latin typeface="Arial" panose="020B0604020202020204" pitchFamily="34" charset="0"/>
              <a:cs typeface="Arial" panose="020B0604020202020204" pitchFamily="34" charset="0"/>
            </a:endParaRPr>
          </a:p>
        </p:txBody>
      </p:sp>
      <p:sp>
        <p:nvSpPr>
          <p:cNvPr id="12" name="TextBox 11"/>
          <p:cNvSpPr txBox="1"/>
          <p:nvPr/>
        </p:nvSpPr>
        <p:spPr>
          <a:xfrm>
            <a:off x="1647825" y="3057525"/>
            <a:ext cx="6210300" cy="1938992"/>
          </a:xfrm>
          <a:prstGeom prst="rect">
            <a:avLst/>
          </a:prstGeom>
          <a:solidFill>
            <a:schemeClr val="accent1">
              <a:lumMod val="60000"/>
              <a:lumOff val="40000"/>
            </a:schemeClr>
          </a:solidFill>
        </p:spPr>
        <p:txBody>
          <a:bodyPr wrap="square" rtlCol="0">
            <a:spAutoFit/>
          </a:bodyPr>
          <a:lstStyle/>
          <a:p>
            <a:pPr algn="ctr"/>
            <a:r>
              <a:rPr lang="en-US" sz="4000" dirty="0" smtClean="0"/>
              <a:t>Field Verification</a:t>
            </a:r>
          </a:p>
          <a:p>
            <a:pPr algn="ctr"/>
            <a:endParaRPr lang="en-US" sz="4000" dirty="0"/>
          </a:p>
          <a:p>
            <a:pPr algn="ctr"/>
            <a:r>
              <a:rPr lang="en-US" sz="4000" dirty="0" smtClean="0"/>
              <a:t>Community Engagement</a:t>
            </a:r>
            <a:endParaRPr lang="en-US" sz="4000" dirty="0"/>
          </a:p>
        </p:txBody>
      </p:sp>
    </p:spTree>
    <p:extLst>
      <p:ext uri="{BB962C8B-B14F-4D97-AF65-F5344CB8AC3E}">
        <p14:creationId xmlns:p14="http://schemas.microsoft.com/office/powerpoint/2010/main" val="15355075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rgbClr val="FFFF00"/>
                </a:solidFill>
                <a:latin typeface="Arial" panose="020B0604020202020204" pitchFamily="34" charset="0"/>
                <a:cs typeface="Arial" panose="020B0604020202020204" pitchFamily="34" charset="0"/>
              </a:rPr>
              <a:t>Building </a:t>
            </a:r>
            <a:r>
              <a:rPr lang="en-US" dirty="0">
                <a:solidFill>
                  <a:srgbClr val="FFFF00"/>
                </a:solidFill>
                <a:latin typeface="Arial" panose="020B0604020202020204" pitchFamily="34" charset="0"/>
                <a:cs typeface="Arial" panose="020B0604020202020204" pitchFamily="34" charset="0"/>
              </a:rPr>
              <a:t>Substantial Damaged</a:t>
            </a:r>
            <a:endParaRPr lang="en-US" dirty="0">
              <a:solidFill>
                <a:schemeClr val="bg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504F22C-E2A3-448F-AD14-363CD7D39AA3}"/>
              </a:ext>
            </a:extLst>
          </p:cNvPr>
          <p:cNvSpPr txBox="1"/>
          <p:nvPr/>
        </p:nvSpPr>
        <p:spPr>
          <a:xfrm>
            <a:off x="869560" y="4761243"/>
            <a:ext cx="7747929"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ADDENDUM INFORMATION</a:t>
            </a:r>
            <a:endParaRPr lang="en-US" sz="20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C4134AC3-68EF-475F-BC3B-986AE17A2C07}"/>
              </a:ext>
            </a:extLst>
          </p:cNvPr>
          <p:cNvPicPr>
            <a:picLocks noChangeAspect="1"/>
          </p:cNvPicPr>
          <p:nvPr/>
        </p:nvPicPr>
        <p:blipFill>
          <a:blip r:embed="rId3"/>
          <a:stretch>
            <a:fillRect/>
          </a:stretch>
        </p:blipFill>
        <p:spPr>
          <a:xfrm>
            <a:off x="93879" y="1052536"/>
            <a:ext cx="8956242" cy="4996172"/>
          </a:xfrm>
          <a:prstGeom prst="rect">
            <a:avLst/>
          </a:prstGeom>
        </p:spPr>
      </p:pic>
      <p:pic>
        <p:nvPicPr>
          <p:cNvPr id="3" name="Picture 2">
            <a:extLst>
              <a:ext uri="{FF2B5EF4-FFF2-40B4-BE49-F238E27FC236}">
                <a16:creationId xmlns:a16="http://schemas.microsoft.com/office/drawing/2014/main" id="{C8932A09-B529-4F11-A464-12926B4CF694}"/>
              </a:ext>
            </a:extLst>
          </p:cNvPr>
          <p:cNvPicPr>
            <a:picLocks noChangeAspect="1"/>
          </p:cNvPicPr>
          <p:nvPr/>
        </p:nvPicPr>
        <p:blipFill>
          <a:blip r:embed="rId4"/>
          <a:stretch>
            <a:fillRect/>
          </a:stretch>
        </p:blipFill>
        <p:spPr>
          <a:xfrm>
            <a:off x="0" y="5315652"/>
            <a:ext cx="3314152" cy="1466112"/>
          </a:xfrm>
          <a:prstGeom prst="rect">
            <a:avLst/>
          </a:prstGeom>
        </p:spPr>
      </p:pic>
      <p:pic>
        <p:nvPicPr>
          <p:cNvPr id="6" name="Picture 5">
            <a:extLst>
              <a:ext uri="{FF2B5EF4-FFF2-40B4-BE49-F238E27FC236}">
                <a16:creationId xmlns:a16="http://schemas.microsoft.com/office/drawing/2014/main" id="{77CBC376-5A0A-4709-851B-076AF5A86C3D}"/>
              </a:ext>
            </a:extLst>
          </p:cNvPr>
          <p:cNvPicPr>
            <a:picLocks noChangeAspect="1"/>
          </p:cNvPicPr>
          <p:nvPr/>
        </p:nvPicPr>
        <p:blipFill>
          <a:blip r:embed="rId5"/>
          <a:stretch>
            <a:fillRect/>
          </a:stretch>
        </p:blipFill>
        <p:spPr>
          <a:xfrm>
            <a:off x="3408031" y="5705772"/>
            <a:ext cx="2390775" cy="1076325"/>
          </a:xfrm>
          <a:prstGeom prst="rect">
            <a:avLst/>
          </a:prstGeom>
          <a:ln>
            <a:solidFill>
              <a:schemeClr val="tx1"/>
            </a:solidFill>
          </a:ln>
        </p:spPr>
      </p:pic>
      <p:pic>
        <p:nvPicPr>
          <p:cNvPr id="7" name="Picture 6">
            <a:extLst>
              <a:ext uri="{FF2B5EF4-FFF2-40B4-BE49-F238E27FC236}">
                <a16:creationId xmlns:a16="http://schemas.microsoft.com/office/drawing/2014/main" id="{6A9B22D4-DE0E-4E1A-9076-BD81E08D7309}"/>
              </a:ext>
            </a:extLst>
          </p:cNvPr>
          <p:cNvPicPr>
            <a:picLocks noChangeAspect="1"/>
          </p:cNvPicPr>
          <p:nvPr/>
        </p:nvPicPr>
        <p:blipFill>
          <a:blip r:embed="rId6"/>
          <a:stretch>
            <a:fillRect/>
          </a:stretch>
        </p:blipFill>
        <p:spPr>
          <a:xfrm>
            <a:off x="701604" y="1126933"/>
            <a:ext cx="2933700" cy="523875"/>
          </a:xfrm>
          <a:prstGeom prst="rect">
            <a:avLst/>
          </a:prstGeom>
        </p:spPr>
      </p:pic>
      <p:sp>
        <p:nvSpPr>
          <p:cNvPr id="8" name="TextBox 7">
            <a:extLst>
              <a:ext uri="{FF2B5EF4-FFF2-40B4-BE49-F238E27FC236}">
                <a16:creationId xmlns:a16="http://schemas.microsoft.com/office/drawing/2014/main" id="{3ABF3F74-EF47-4C62-AAF9-148A0073A959}"/>
              </a:ext>
            </a:extLst>
          </p:cNvPr>
          <p:cNvSpPr txBox="1"/>
          <p:nvPr/>
        </p:nvSpPr>
        <p:spPr>
          <a:xfrm>
            <a:off x="156716" y="5397995"/>
            <a:ext cx="2011738" cy="307777"/>
          </a:xfrm>
          <a:prstGeom prst="rect">
            <a:avLst/>
          </a:prstGeom>
          <a:solidFill>
            <a:schemeClr val="bg1"/>
          </a:solidFill>
        </p:spPr>
        <p:txBody>
          <a:bodyPr wrap="square" rtlCol="0">
            <a:spAutoFit/>
          </a:bodyPr>
          <a:lstStyle/>
          <a:p>
            <a:r>
              <a:rPr lang="en-US" sz="1400" dirty="0"/>
              <a:t>16 </a:t>
            </a:r>
            <a:r>
              <a:rPr lang="en-US" sz="1400" b="1" dirty="0"/>
              <a:t>steps</a:t>
            </a:r>
            <a:r>
              <a:rPr lang="en-US" sz="1400" dirty="0"/>
              <a:t> x  7” rise = 9 ft. </a:t>
            </a:r>
          </a:p>
        </p:txBody>
      </p:sp>
      <p:sp>
        <p:nvSpPr>
          <p:cNvPr id="9" name="TextBox 8">
            <a:extLst>
              <a:ext uri="{FF2B5EF4-FFF2-40B4-BE49-F238E27FC236}">
                <a16:creationId xmlns:a16="http://schemas.microsoft.com/office/drawing/2014/main" id="{E4E8A53A-CE62-4263-8F9E-F0F800928336}"/>
              </a:ext>
            </a:extLst>
          </p:cNvPr>
          <p:cNvSpPr txBox="1"/>
          <p:nvPr/>
        </p:nvSpPr>
        <p:spPr>
          <a:xfrm>
            <a:off x="5892685" y="5951064"/>
            <a:ext cx="3157436" cy="830997"/>
          </a:xfrm>
          <a:prstGeom prst="rect">
            <a:avLst/>
          </a:prstGeom>
          <a:solidFill>
            <a:schemeClr val="accent1">
              <a:lumMod val="75000"/>
            </a:schemeClr>
          </a:solidFill>
        </p:spPr>
        <p:txBody>
          <a:bodyPr wrap="square" rtlCol="0">
            <a:spAutoFit/>
          </a:bodyPr>
          <a:lstStyle/>
          <a:p>
            <a:r>
              <a:rPr lang="en-US" sz="1600" dirty="0">
                <a:solidFill>
                  <a:schemeClr val="bg1"/>
                </a:solidFill>
              </a:rPr>
              <a:t>Large number of substantial damaged structures along Greenbrier River, Summers County</a:t>
            </a:r>
          </a:p>
        </p:txBody>
      </p:sp>
      <p:sp>
        <p:nvSpPr>
          <p:cNvPr id="10" name="Speech Bubble: Rectangle with Corners Rounded 9">
            <a:extLst>
              <a:ext uri="{FF2B5EF4-FFF2-40B4-BE49-F238E27FC236}">
                <a16:creationId xmlns:a16="http://schemas.microsoft.com/office/drawing/2014/main" id="{DA92AB2A-3EDE-4337-9868-828A1F37EE38}"/>
              </a:ext>
            </a:extLst>
          </p:cNvPr>
          <p:cNvSpPr/>
          <p:nvPr/>
        </p:nvSpPr>
        <p:spPr>
          <a:xfrm>
            <a:off x="7042647" y="5014576"/>
            <a:ext cx="1944637" cy="790888"/>
          </a:xfrm>
          <a:prstGeom prst="wedgeRoundRectCallout">
            <a:avLst>
              <a:gd name="adj1" fmla="val -106998"/>
              <a:gd name="adj2" fmla="val -27351"/>
              <a:gd name="adj3" fmla="val 16667"/>
            </a:avLst>
          </a:prstGeom>
          <a:solidFill>
            <a:srgbClr val="CC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Substantial Damage of structure not adjusted for 9 ft. elevated First Floor</a:t>
            </a:r>
            <a:endParaRPr lang="en-US" sz="1200" dirty="0">
              <a:solidFill>
                <a:schemeClr val="bg1"/>
              </a:solidFill>
            </a:endParaRPr>
          </a:p>
        </p:txBody>
      </p:sp>
      <p:sp>
        <p:nvSpPr>
          <p:cNvPr id="11" name="Rectangle 10">
            <a:extLst>
              <a:ext uri="{FF2B5EF4-FFF2-40B4-BE49-F238E27FC236}">
                <a16:creationId xmlns:a16="http://schemas.microsoft.com/office/drawing/2014/main" id="{5412414C-501E-4E45-A47A-85DF2F1DCB4A}"/>
              </a:ext>
            </a:extLst>
          </p:cNvPr>
          <p:cNvSpPr/>
          <p:nvPr/>
        </p:nvSpPr>
        <p:spPr>
          <a:xfrm>
            <a:off x="3968684" y="1250698"/>
            <a:ext cx="5349711" cy="400110"/>
          </a:xfrm>
          <a:prstGeom prst="rect">
            <a:avLst/>
          </a:prstGeom>
        </p:spPr>
        <p:txBody>
          <a:bodyPr wrap="square">
            <a:spAutoFit/>
          </a:bodyPr>
          <a:lstStyle/>
          <a:p>
            <a:r>
              <a:rPr lang="en-US" sz="1000" dirty="0">
                <a:hlinkClick r:id="rId7"/>
              </a:rPr>
              <a:t>https://www.mapwv.gov/flood/map/?wkid=102100&amp;x=-8990248&amp;y=4525455&amp;l=11&amp;v=2</a:t>
            </a:r>
            <a:endParaRPr lang="en-US" sz="1000" dirty="0"/>
          </a:p>
          <a:p>
            <a:endParaRPr lang="en-US" sz="1000" dirty="0"/>
          </a:p>
        </p:txBody>
      </p:sp>
      <p:sp>
        <p:nvSpPr>
          <p:cNvPr id="14" name="Rectangle 13">
            <a:extLst>
              <a:ext uri="{FF2B5EF4-FFF2-40B4-BE49-F238E27FC236}">
                <a16:creationId xmlns:a16="http://schemas.microsoft.com/office/drawing/2014/main" id="{DEEF026F-0B38-41C9-989E-F32FAF848665}"/>
              </a:ext>
            </a:extLst>
          </p:cNvPr>
          <p:cNvSpPr/>
          <p:nvPr/>
        </p:nvSpPr>
        <p:spPr>
          <a:xfrm>
            <a:off x="273377" y="3751868"/>
            <a:ext cx="2592371" cy="358219"/>
          </a:xfrm>
          <a:prstGeom prst="rect">
            <a:avLst/>
          </a:prstGeom>
          <a:noFill/>
          <a:ln w="285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C00CC"/>
                </a:solidFill>
              </a:ln>
              <a:solidFill>
                <a:srgbClr val="FF00FF"/>
              </a:solidFill>
            </a:endParaRPr>
          </a:p>
        </p:txBody>
      </p:sp>
      <p:sp>
        <p:nvSpPr>
          <p:cNvPr id="15" name="Speech Bubble: Rectangle with Corners Rounded 14">
            <a:extLst>
              <a:ext uri="{FF2B5EF4-FFF2-40B4-BE49-F238E27FC236}">
                <a16:creationId xmlns:a16="http://schemas.microsoft.com/office/drawing/2014/main" id="{0ED1C770-B1D6-4603-BB25-A749DDCA06CF}"/>
              </a:ext>
            </a:extLst>
          </p:cNvPr>
          <p:cNvSpPr/>
          <p:nvPr/>
        </p:nvSpPr>
        <p:spPr>
          <a:xfrm>
            <a:off x="2515597" y="2358198"/>
            <a:ext cx="1944637" cy="790888"/>
          </a:xfrm>
          <a:prstGeom prst="wedgeRoundRectCallout">
            <a:avLst>
              <a:gd name="adj1" fmla="val -36223"/>
              <a:gd name="adj2" fmla="val 120448"/>
              <a:gd name="adj3" fmla="val 16667"/>
            </a:avLst>
          </a:prstGeom>
          <a:solidFill>
            <a:srgbClr val="CC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Foundation and First Floor Height from Assessment Record are not correct.  Needs to be modified.</a:t>
            </a:r>
            <a:endParaRPr lang="en-US" sz="1200" dirty="0">
              <a:solidFill>
                <a:schemeClr val="bg1"/>
              </a:solidFill>
            </a:endParaRPr>
          </a:p>
        </p:txBody>
      </p:sp>
    </p:spTree>
    <p:extLst>
      <p:ext uri="{BB962C8B-B14F-4D97-AF65-F5344CB8AC3E}">
        <p14:creationId xmlns:p14="http://schemas.microsoft.com/office/powerpoint/2010/main" val="17157937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37146" y="912957"/>
            <a:ext cx="2221321" cy="369332"/>
          </a:xfrm>
          <a:prstGeom prst="rect">
            <a:avLst/>
          </a:prstGeom>
          <a:solidFill>
            <a:schemeClr val="bg1"/>
          </a:solidFill>
        </p:spPr>
        <p:txBody>
          <a:bodyPr wrap="square" rtlCol="0">
            <a:spAutoFit/>
          </a:bodyPr>
          <a:lstStyle/>
          <a:p>
            <a:r>
              <a:rPr lang="en-US" dirty="0"/>
              <a:t>Buckhannon, WV</a:t>
            </a:r>
          </a:p>
        </p:txBody>
      </p:sp>
      <p:pic>
        <p:nvPicPr>
          <p:cNvPr id="10" name="Picture 9">
            <a:extLst>
              <a:ext uri="{FF2B5EF4-FFF2-40B4-BE49-F238E27FC236}">
                <a16:creationId xmlns:a16="http://schemas.microsoft.com/office/drawing/2014/main" id="{0097F8D0-E575-4B1F-9A5E-CC77EC03C337}"/>
              </a:ext>
            </a:extLst>
          </p:cNvPr>
          <p:cNvPicPr>
            <a:picLocks noChangeAspect="1"/>
          </p:cNvPicPr>
          <p:nvPr/>
        </p:nvPicPr>
        <p:blipFill>
          <a:blip r:embed="rId3"/>
          <a:stretch>
            <a:fillRect/>
          </a:stretch>
        </p:blipFill>
        <p:spPr>
          <a:xfrm>
            <a:off x="126266" y="1227464"/>
            <a:ext cx="8891468" cy="5329504"/>
          </a:xfrm>
          <a:prstGeom prst="rect">
            <a:avLst/>
          </a:prstGeom>
          <a:ln>
            <a:solidFill>
              <a:schemeClr val="tx1"/>
            </a:solidFill>
          </a:ln>
        </p:spPr>
      </p:pic>
      <p:sp>
        <p:nvSpPr>
          <p:cNvPr id="5" name="Title 1"/>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rgbClr val="FFFF00"/>
                </a:solidFill>
                <a:latin typeface="Arial" panose="020B0604020202020204" pitchFamily="34" charset="0"/>
                <a:cs typeface="Arial" panose="020B0604020202020204" pitchFamily="34" charset="0"/>
              </a:rPr>
              <a:t>Mitigated </a:t>
            </a:r>
            <a:r>
              <a:rPr lang="en-US" dirty="0">
                <a:solidFill>
                  <a:srgbClr val="FFFF00"/>
                </a:solidFill>
                <a:latin typeface="Arial" panose="020B0604020202020204" pitchFamily="34" charset="0"/>
                <a:cs typeface="Arial" panose="020B0604020202020204" pitchFamily="34" charset="0"/>
              </a:rPr>
              <a:t>Properties </a:t>
            </a:r>
            <a:r>
              <a:rPr lang="en-US" dirty="0">
                <a:solidFill>
                  <a:schemeClr val="bg1"/>
                </a:solidFill>
                <a:latin typeface="Arial" panose="020B0604020202020204" pitchFamily="34" charset="0"/>
                <a:cs typeface="Arial" panose="020B0604020202020204" pitchFamily="34" charset="0"/>
              </a:rPr>
              <a:t>- Verification</a:t>
            </a:r>
          </a:p>
        </p:txBody>
      </p:sp>
      <p:sp>
        <p:nvSpPr>
          <p:cNvPr id="7" name="TextBox 6">
            <a:extLst>
              <a:ext uri="{FF2B5EF4-FFF2-40B4-BE49-F238E27FC236}">
                <a16:creationId xmlns:a16="http://schemas.microsoft.com/office/drawing/2014/main" id="{309A45AC-7056-4A62-93CB-BEE9BB385E86}"/>
              </a:ext>
            </a:extLst>
          </p:cNvPr>
          <p:cNvSpPr txBox="1"/>
          <p:nvPr/>
        </p:nvSpPr>
        <p:spPr>
          <a:xfrm>
            <a:off x="2080009" y="6625792"/>
            <a:ext cx="5318234" cy="477054"/>
          </a:xfrm>
          <a:prstGeom prst="rect">
            <a:avLst/>
          </a:prstGeom>
          <a:noFill/>
        </p:spPr>
        <p:txBody>
          <a:bodyPr wrap="square" rtlCol="0">
            <a:spAutoFit/>
          </a:bodyPr>
          <a:lstStyle/>
          <a:p>
            <a:r>
              <a:rPr lang="en-US" sz="1100" dirty="0">
                <a:hlinkClick r:id="rId4"/>
              </a:rPr>
              <a:t>https://mapwv.gov/flood/map/?wkid=102100&amp;x=-8929946&amp;y=4721378&amp;l=10&amp;v=2</a:t>
            </a:r>
            <a:endParaRPr lang="en-US" sz="1100" dirty="0"/>
          </a:p>
          <a:p>
            <a:endParaRPr lang="en-US" sz="1400" dirty="0">
              <a:highlight>
                <a:srgbClr val="FFFFFF"/>
              </a:highlight>
            </a:endParaRPr>
          </a:p>
        </p:txBody>
      </p:sp>
      <p:sp>
        <p:nvSpPr>
          <p:cNvPr id="8" name="Speech Bubble: Rectangle with Corners Rounded 7">
            <a:extLst>
              <a:ext uri="{FF2B5EF4-FFF2-40B4-BE49-F238E27FC236}">
                <a16:creationId xmlns:a16="http://schemas.microsoft.com/office/drawing/2014/main" id="{AF89F25A-1A12-4036-BAA5-0194551C9720}"/>
              </a:ext>
            </a:extLst>
          </p:cNvPr>
          <p:cNvSpPr/>
          <p:nvPr/>
        </p:nvSpPr>
        <p:spPr>
          <a:xfrm>
            <a:off x="2080009" y="6076334"/>
            <a:ext cx="1910861" cy="393291"/>
          </a:xfrm>
          <a:prstGeom prst="wedgeRoundRectCallout">
            <a:avLst>
              <a:gd name="adj1" fmla="val 83490"/>
              <a:gd name="adj2" fmla="val -138528"/>
              <a:gd name="adj3" fmla="val 16667"/>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Verify</a:t>
            </a:r>
            <a:br>
              <a:rPr lang="en-US" sz="1200" b="1" dirty="0">
                <a:solidFill>
                  <a:schemeClr val="bg1"/>
                </a:solidFill>
              </a:rPr>
            </a:br>
            <a:r>
              <a:rPr lang="en-US" sz="1200" b="1" dirty="0">
                <a:solidFill>
                  <a:srgbClr val="FFFF00"/>
                </a:solidFill>
              </a:rPr>
              <a:t>BUYOUT PROPERTY </a:t>
            </a:r>
            <a:r>
              <a:rPr lang="en-US" sz="1200" b="1" dirty="0">
                <a:solidFill>
                  <a:schemeClr val="bg1"/>
                </a:solidFill>
              </a:rPr>
              <a:t>Parcel</a:t>
            </a:r>
            <a:endParaRPr lang="en-US" sz="1200" dirty="0">
              <a:solidFill>
                <a:schemeClr val="bg1"/>
              </a:solidFill>
            </a:endParaRPr>
          </a:p>
        </p:txBody>
      </p:sp>
      <p:sp>
        <p:nvSpPr>
          <p:cNvPr id="11" name="Speech Bubble: Rectangle with Corners Rounded 10">
            <a:extLst>
              <a:ext uri="{FF2B5EF4-FFF2-40B4-BE49-F238E27FC236}">
                <a16:creationId xmlns:a16="http://schemas.microsoft.com/office/drawing/2014/main" id="{C0BDBF51-E618-48F3-9C3C-B3010EF3DCD8}"/>
              </a:ext>
            </a:extLst>
          </p:cNvPr>
          <p:cNvSpPr/>
          <p:nvPr/>
        </p:nvSpPr>
        <p:spPr>
          <a:xfrm>
            <a:off x="4571999" y="3943806"/>
            <a:ext cx="2029767" cy="441204"/>
          </a:xfrm>
          <a:prstGeom prst="wedgeRoundRectCallout">
            <a:avLst>
              <a:gd name="adj1" fmla="val -89386"/>
              <a:gd name="adj2" fmla="val 91963"/>
              <a:gd name="adj3" fmla="val 16667"/>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Verify</a:t>
            </a:r>
            <a:br>
              <a:rPr lang="en-US" sz="1200" b="1" dirty="0">
                <a:solidFill>
                  <a:schemeClr val="bg1"/>
                </a:solidFill>
              </a:rPr>
            </a:br>
            <a:r>
              <a:rPr lang="en-US" sz="1200" b="1" dirty="0">
                <a:solidFill>
                  <a:srgbClr val="FFFF00"/>
                </a:solidFill>
              </a:rPr>
              <a:t>MITIGATED STRUCTURE</a:t>
            </a:r>
            <a:endParaRPr lang="en-US" sz="1200" dirty="0">
              <a:solidFill>
                <a:srgbClr val="FFFF00"/>
              </a:solidFill>
            </a:endParaRPr>
          </a:p>
        </p:txBody>
      </p:sp>
      <p:sp>
        <p:nvSpPr>
          <p:cNvPr id="12" name="Speech Bubble: Rectangle with Corners Rounded 11">
            <a:extLst>
              <a:ext uri="{FF2B5EF4-FFF2-40B4-BE49-F238E27FC236}">
                <a16:creationId xmlns:a16="http://schemas.microsoft.com/office/drawing/2014/main" id="{960E0E2E-9204-48B2-AA6B-2FEEE6227AF5}"/>
              </a:ext>
            </a:extLst>
          </p:cNvPr>
          <p:cNvSpPr/>
          <p:nvPr/>
        </p:nvSpPr>
        <p:spPr>
          <a:xfrm>
            <a:off x="4079360" y="2517281"/>
            <a:ext cx="1767597" cy="552369"/>
          </a:xfrm>
          <a:prstGeom prst="wedgeRoundRectCallout">
            <a:avLst>
              <a:gd name="adj1" fmla="val -105113"/>
              <a:gd name="adj2" fmla="val 62486"/>
              <a:gd name="adj3" fmla="val 16667"/>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Elevation Certificate</a:t>
            </a:r>
          </a:p>
          <a:p>
            <a:pPr algn="ctr"/>
            <a:r>
              <a:rPr lang="en-US" sz="1200" dirty="0">
                <a:solidFill>
                  <a:schemeClr val="tx1"/>
                </a:solidFill>
              </a:rPr>
              <a:t>of Elevated Structure (Bldg. Diagrams 5-8)</a:t>
            </a:r>
          </a:p>
        </p:txBody>
      </p:sp>
    </p:spTree>
    <p:extLst>
      <p:ext uri="{BB962C8B-B14F-4D97-AF65-F5344CB8AC3E}">
        <p14:creationId xmlns:p14="http://schemas.microsoft.com/office/powerpoint/2010/main" val="6873137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A36FEAC-A5CE-41D1-8A49-8D780F96D16F}"/>
              </a:ext>
            </a:extLst>
          </p:cNvPr>
          <p:cNvPicPr>
            <a:picLocks noChangeAspect="1"/>
          </p:cNvPicPr>
          <p:nvPr/>
        </p:nvPicPr>
        <p:blipFill rotWithShape="1">
          <a:blip r:embed="rId3"/>
          <a:srcRect b="29035"/>
          <a:stretch/>
        </p:blipFill>
        <p:spPr>
          <a:xfrm>
            <a:off x="-4" y="937350"/>
            <a:ext cx="9144004" cy="2884974"/>
          </a:xfrm>
          <a:prstGeom prst="rect">
            <a:avLst/>
          </a:prstGeom>
        </p:spPr>
      </p:pic>
      <p:sp>
        <p:nvSpPr>
          <p:cNvPr id="5" name="Title 1"/>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solidFill>
                  <a:srgbClr val="FFFF00"/>
                </a:solidFill>
                <a:latin typeface="Arial" panose="020B0604020202020204" pitchFamily="34" charset="0"/>
                <a:cs typeface="Arial" panose="020B0604020202020204" pitchFamily="34" charset="0"/>
              </a:rPr>
              <a:t>Mitigated </a:t>
            </a:r>
            <a:r>
              <a:rPr lang="en-US" dirty="0">
                <a:solidFill>
                  <a:srgbClr val="FFFF00"/>
                </a:solidFill>
                <a:latin typeface="Arial" panose="020B0604020202020204" pitchFamily="34" charset="0"/>
                <a:cs typeface="Arial" panose="020B0604020202020204" pitchFamily="34" charset="0"/>
              </a:rPr>
              <a:t>Structure </a:t>
            </a:r>
            <a:r>
              <a:rPr lang="en-US" dirty="0">
                <a:solidFill>
                  <a:schemeClr val="bg1"/>
                </a:solidFill>
                <a:latin typeface="Arial" panose="020B0604020202020204" pitchFamily="34" charset="0"/>
                <a:cs typeface="Arial" panose="020B0604020202020204" pitchFamily="34" charset="0"/>
              </a:rPr>
              <a:t>– First Floor Height</a:t>
            </a:r>
          </a:p>
        </p:txBody>
      </p:sp>
      <p:pic>
        <p:nvPicPr>
          <p:cNvPr id="3" name="Picture 2">
            <a:extLst>
              <a:ext uri="{FF2B5EF4-FFF2-40B4-BE49-F238E27FC236}">
                <a16:creationId xmlns:a16="http://schemas.microsoft.com/office/drawing/2014/main" id="{EE8D4C1B-B4CA-4DCD-A8E0-E1224712ADF8}"/>
              </a:ext>
            </a:extLst>
          </p:cNvPr>
          <p:cNvPicPr>
            <a:picLocks noChangeAspect="1"/>
          </p:cNvPicPr>
          <p:nvPr/>
        </p:nvPicPr>
        <p:blipFill>
          <a:blip r:embed="rId4"/>
          <a:stretch>
            <a:fillRect/>
          </a:stretch>
        </p:blipFill>
        <p:spPr>
          <a:xfrm>
            <a:off x="136668" y="4007886"/>
            <a:ext cx="4435332" cy="2490011"/>
          </a:xfrm>
          <a:prstGeom prst="rect">
            <a:avLst/>
          </a:prstGeom>
          <a:ln>
            <a:solidFill>
              <a:schemeClr val="tx1"/>
            </a:solidFill>
          </a:ln>
        </p:spPr>
      </p:pic>
      <p:sp>
        <p:nvSpPr>
          <p:cNvPr id="6" name="TextBox 5">
            <a:extLst>
              <a:ext uri="{FF2B5EF4-FFF2-40B4-BE49-F238E27FC236}">
                <a16:creationId xmlns:a16="http://schemas.microsoft.com/office/drawing/2014/main" id="{FD35B9C9-B7FE-4DB8-8519-C4322C716B04}"/>
              </a:ext>
            </a:extLst>
          </p:cNvPr>
          <p:cNvSpPr txBox="1"/>
          <p:nvPr/>
        </p:nvSpPr>
        <p:spPr>
          <a:xfrm>
            <a:off x="2467342" y="1050921"/>
            <a:ext cx="4964228" cy="646331"/>
          </a:xfrm>
          <a:prstGeom prst="rect">
            <a:avLst/>
          </a:prstGeom>
          <a:solidFill>
            <a:schemeClr val="accent6">
              <a:lumMod val="20000"/>
              <a:lumOff val="80000"/>
            </a:schemeClr>
          </a:solidFill>
        </p:spPr>
        <p:txBody>
          <a:bodyPr wrap="square" rtlCol="0">
            <a:spAutoFit/>
          </a:bodyPr>
          <a:lstStyle/>
          <a:p>
            <a:pPr algn="ctr"/>
            <a:r>
              <a:rPr lang="en-US" dirty="0">
                <a:solidFill>
                  <a:schemeClr val="tx1">
                    <a:lumMod val="75000"/>
                    <a:lumOff val="25000"/>
                  </a:schemeClr>
                </a:solidFill>
              </a:rPr>
              <a:t>Use </a:t>
            </a:r>
            <a:r>
              <a:rPr lang="en-US" b="1" dirty="0">
                <a:solidFill>
                  <a:schemeClr val="accent6">
                    <a:lumMod val="50000"/>
                  </a:schemeClr>
                </a:solidFill>
              </a:rPr>
              <a:t>Elevation Certificates </a:t>
            </a:r>
            <a:r>
              <a:rPr lang="en-US" dirty="0">
                <a:solidFill>
                  <a:schemeClr val="tx1">
                    <a:lumMod val="75000"/>
                    <a:lumOff val="25000"/>
                  </a:schemeClr>
                </a:solidFill>
              </a:rPr>
              <a:t>and </a:t>
            </a:r>
            <a:r>
              <a:rPr lang="en-US" b="1" dirty="0">
                <a:solidFill>
                  <a:schemeClr val="accent6">
                    <a:lumMod val="50000"/>
                  </a:schemeClr>
                </a:solidFill>
              </a:rPr>
              <a:t>Building Pictures </a:t>
            </a:r>
            <a:r>
              <a:rPr lang="en-US" dirty="0">
                <a:solidFill>
                  <a:schemeClr val="tx1">
                    <a:lumMod val="75000"/>
                    <a:lumOff val="25000"/>
                  </a:schemeClr>
                </a:solidFill>
              </a:rPr>
              <a:t>to identify Residential Elevated Structures &gt; 5 ft.</a:t>
            </a:r>
          </a:p>
        </p:txBody>
      </p:sp>
      <p:pic>
        <p:nvPicPr>
          <p:cNvPr id="7" name="Picture 6">
            <a:extLst>
              <a:ext uri="{FF2B5EF4-FFF2-40B4-BE49-F238E27FC236}">
                <a16:creationId xmlns:a16="http://schemas.microsoft.com/office/drawing/2014/main" id="{7AC57730-8F43-4EB3-979A-D4E5E8209A24}"/>
              </a:ext>
            </a:extLst>
          </p:cNvPr>
          <p:cNvPicPr>
            <a:picLocks noChangeAspect="1"/>
          </p:cNvPicPr>
          <p:nvPr/>
        </p:nvPicPr>
        <p:blipFill>
          <a:blip r:embed="rId5"/>
          <a:stretch>
            <a:fillRect/>
          </a:stretch>
        </p:blipFill>
        <p:spPr>
          <a:xfrm>
            <a:off x="4813174" y="4007887"/>
            <a:ext cx="4023040" cy="2490011"/>
          </a:xfrm>
          <a:prstGeom prst="rect">
            <a:avLst/>
          </a:prstGeom>
        </p:spPr>
      </p:pic>
      <p:sp>
        <p:nvSpPr>
          <p:cNvPr id="8" name="TextBox 7">
            <a:extLst>
              <a:ext uri="{FF2B5EF4-FFF2-40B4-BE49-F238E27FC236}">
                <a16:creationId xmlns:a16="http://schemas.microsoft.com/office/drawing/2014/main" id="{2F74C613-E9BA-4003-B995-FEA7F5EA40D2}"/>
              </a:ext>
            </a:extLst>
          </p:cNvPr>
          <p:cNvSpPr txBox="1"/>
          <p:nvPr/>
        </p:nvSpPr>
        <p:spPr>
          <a:xfrm>
            <a:off x="6974090" y="4157054"/>
            <a:ext cx="1747782" cy="307777"/>
          </a:xfrm>
          <a:prstGeom prst="rect">
            <a:avLst/>
          </a:prstGeom>
          <a:solidFill>
            <a:schemeClr val="bg1"/>
          </a:solidFill>
        </p:spPr>
        <p:txBody>
          <a:bodyPr wrap="square" rtlCol="0">
            <a:spAutoFit/>
          </a:bodyPr>
          <a:lstStyle/>
          <a:p>
            <a:r>
              <a:rPr lang="en-US" sz="1400" b="1" dirty="0"/>
              <a:t>16 blocks </a:t>
            </a:r>
            <a:r>
              <a:rPr lang="en-US" sz="1400" dirty="0"/>
              <a:t>x 8” = 11 ft. </a:t>
            </a:r>
          </a:p>
        </p:txBody>
      </p:sp>
      <p:sp>
        <p:nvSpPr>
          <p:cNvPr id="9" name="TextBox 8">
            <a:extLst>
              <a:ext uri="{FF2B5EF4-FFF2-40B4-BE49-F238E27FC236}">
                <a16:creationId xmlns:a16="http://schemas.microsoft.com/office/drawing/2014/main" id="{C9C6DA62-E3E5-485D-90FA-46EFAEF38DB5}"/>
              </a:ext>
            </a:extLst>
          </p:cNvPr>
          <p:cNvSpPr txBox="1"/>
          <p:nvPr/>
        </p:nvSpPr>
        <p:spPr>
          <a:xfrm>
            <a:off x="478993" y="4285858"/>
            <a:ext cx="3740277" cy="646331"/>
          </a:xfrm>
          <a:prstGeom prst="rect">
            <a:avLst/>
          </a:prstGeom>
          <a:solidFill>
            <a:schemeClr val="bg1"/>
          </a:solidFill>
        </p:spPr>
        <p:txBody>
          <a:bodyPr wrap="square" rtlCol="0">
            <a:spAutoFit/>
          </a:bodyPr>
          <a:lstStyle/>
          <a:p>
            <a:r>
              <a:rPr lang="en-US" b="1" dirty="0"/>
              <a:t>Elevation Certificate </a:t>
            </a:r>
            <a:r>
              <a:rPr lang="en-US" sz="1400" dirty="0"/>
              <a:t>(Diagram 7)</a:t>
            </a:r>
          </a:p>
          <a:p>
            <a:r>
              <a:rPr lang="en-US" sz="1400" dirty="0"/>
              <a:t>631.0 ft. (C2b) – 619.0 ft. (C2f) = 12 ft</a:t>
            </a:r>
            <a:r>
              <a:rPr lang="en-US" dirty="0"/>
              <a:t>. </a:t>
            </a:r>
          </a:p>
        </p:txBody>
      </p:sp>
      <p:sp>
        <p:nvSpPr>
          <p:cNvPr id="10" name="TextBox 9">
            <a:extLst>
              <a:ext uri="{FF2B5EF4-FFF2-40B4-BE49-F238E27FC236}">
                <a16:creationId xmlns:a16="http://schemas.microsoft.com/office/drawing/2014/main" id="{8719B077-A57A-4EA2-AAB9-913FC64B1234}"/>
              </a:ext>
            </a:extLst>
          </p:cNvPr>
          <p:cNvSpPr txBox="1"/>
          <p:nvPr/>
        </p:nvSpPr>
        <p:spPr>
          <a:xfrm>
            <a:off x="4848010" y="4158053"/>
            <a:ext cx="2011738" cy="307777"/>
          </a:xfrm>
          <a:prstGeom prst="rect">
            <a:avLst/>
          </a:prstGeom>
          <a:solidFill>
            <a:schemeClr val="bg1"/>
          </a:solidFill>
        </p:spPr>
        <p:txBody>
          <a:bodyPr wrap="square" rtlCol="0">
            <a:spAutoFit/>
          </a:bodyPr>
          <a:lstStyle/>
          <a:p>
            <a:r>
              <a:rPr lang="en-US" sz="1400" dirty="0"/>
              <a:t>19 </a:t>
            </a:r>
            <a:r>
              <a:rPr lang="en-US" sz="1400" b="1" dirty="0"/>
              <a:t>steps</a:t>
            </a:r>
            <a:r>
              <a:rPr lang="en-US" sz="1400" dirty="0"/>
              <a:t> x 7” rise = 11 ft. </a:t>
            </a:r>
          </a:p>
        </p:txBody>
      </p:sp>
      <p:sp>
        <p:nvSpPr>
          <p:cNvPr id="12" name="Speech Bubble: Rectangle with Corners Rounded 11">
            <a:extLst>
              <a:ext uri="{FF2B5EF4-FFF2-40B4-BE49-F238E27FC236}">
                <a16:creationId xmlns:a16="http://schemas.microsoft.com/office/drawing/2014/main" id="{74DEC854-3EDD-4BD9-BF13-8670DE14757E}"/>
              </a:ext>
            </a:extLst>
          </p:cNvPr>
          <p:cNvSpPr/>
          <p:nvPr/>
        </p:nvSpPr>
        <p:spPr>
          <a:xfrm>
            <a:off x="4848011" y="2366149"/>
            <a:ext cx="1976684" cy="603766"/>
          </a:xfrm>
          <a:prstGeom prst="wedgeRoundRectCallout">
            <a:avLst>
              <a:gd name="adj1" fmla="val -83507"/>
              <a:gd name="adj2" fmla="val 116491"/>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Newly built </a:t>
            </a:r>
            <a:r>
              <a:rPr lang="en-US" sz="1400" b="1" u="sng" dirty="0">
                <a:solidFill>
                  <a:schemeClr val="tx1"/>
                </a:solidFill>
              </a:rPr>
              <a:t>Elevated Structure </a:t>
            </a:r>
            <a:r>
              <a:rPr lang="en-US" sz="1400" b="1" dirty="0">
                <a:solidFill>
                  <a:schemeClr val="tx1"/>
                </a:solidFill>
              </a:rPr>
              <a:t>not shown on aerial imagery</a:t>
            </a:r>
            <a:endParaRPr lang="en-US" sz="1400" dirty="0">
              <a:solidFill>
                <a:schemeClr val="tx1"/>
              </a:solidFill>
            </a:endParaRPr>
          </a:p>
        </p:txBody>
      </p:sp>
      <p:sp>
        <p:nvSpPr>
          <p:cNvPr id="13" name="Rectangle 12">
            <a:extLst>
              <a:ext uri="{FF2B5EF4-FFF2-40B4-BE49-F238E27FC236}">
                <a16:creationId xmlns:a16="http://schemas.microsoft.com/office/drawing/2014/main" id="{3889D355-A1A4-42C5-9E42-70BBB8355489}"/>
              </a:ext>
            </a:extLst>
          </p:cNvPr>
          <p:cNvSpPr/>
          <p:nvPr/>
        </p:nvSpPr>
        <p:spPr>
          <a:xfrm>
            <a:off x="1797175" y="6562736"/>
            <a:ext cx="4922277" cy="400110"/>
          </a:xfrm>
          <a:prstGeom prst="rect">
            <a:avLst/>
          </a:prstGeom>
        </p:spPr>
        <p:txBody>
          <a:bodyPr wrap="square">
            <a:spAutoFit/>
          </a:bodyPr>
          <a:lstStyle/>
          <a:p>
            <a:r>
              <a:rPr lang="en-US" sz="1000" dirty="0">
                <a:hlinkClick r:id="rId6"/>
              </a:rPr>
              <a:t>https://www.mapwv.gov/flood/map/?wkid=102100&amp;x=-9056061&amp;y=4648497&amp;l=12&amp;v=1</a:t>
            </a:r>
            <a:endParaRPr lang="en-US" sz="1000" dirty="0"/>
          </a:p>
          <a:p>
            <a:endParaRPr lang="en-US" sz="1000" dirty="0"/>
          </a:p>
        </p:txBody>
      </p:sp>
      <p:sp>
        <p:nvSpPr>
          <p:cNvPr id="14" name="TextBox 13">
            <a:extLst>
              <a:ext uri="{FF2B5EF4-FFF2-40B4-BE49-F238E27FC236}">
                <a16:creationId xmlns:a16="http://schemas.microsoft.com/office/drawing/2014/main" id="{F02A1057-67F1-457D-9259-6C3FA5B2253F}"/>
              </a:ext>
            </a:extLst>
          </p:cNvPr>
          <p:cNvSpPr txBox="1"/>
          <p:nvPr/>
        </p:nvSpPr>
        <p:spPr>
          <a:xfrm>
            <a:off x="7088432" y="6128565"/>
            <a:ext cx="1747782" cy="369332"/>
          </a:xfrm>
          <a:prstGeom prst="rect">
            <a:avLst/>
          </a:prstGeom>
          <a:noFill/>
        </p:spPr>
        <p:txBody>
          <a:bodyPr wrap="square" rtlCol="0">
            <a:spAutoFit/>
          </a:bodyPr>
          <a:lstStyle/>
          <a:p>
            <a:r>
              <a:rPr lang="en-US" b="1" dirty="0">
                <a:solidFill>
                  <a:schemeClr val="bg1"/>
                </a:solidFill>
              </a:rPr>
              <a:t>Building Picture</a:t>
            </a:r>
          </a:p>
        </p:txBody>
      </p:sp>
      <p:sp>
        <p:nvSpPr>
          <p:cNvPr id="16" name="TextBox 15">
            <a:extLst>
              <a:ext uri="{FF2B5EF4-FFF2-40B4-BE49-F238E27FC236}">
                <a16:creationId xmlns:a16="http://schemas.microsoft.com/office/drawing/2014/main" id="{BA3D8A46-6919-4A62-907C-6040CE8C20F8}"/>
              </a:ext>
            </a:extLst>
          </p:cNvPr>
          <p:cNvSpPr txBox="1"/>
          <p:nvPr/>
        </p:nvSpPr>
        <p:spPr>
          <a:xfrm>
            <a:off x="7269365" y="2228829"/>
            <a:ext cx="1747782" cy="523220"/>
          </a:xfrm>
          <a:prstGeom prst="rect">
            <a:avLst/>
          </a:prstGeom>
          <a:solidFill>
            <a:schemeClr val="accent1">
              <a:lumMod val="40000"/>
              <a:lumOff val="60000"/>
            </a:schemeClr>
          </a:solidFill>
        </p:spPr>
        <p:txBody>
          <a:bodyPr wrap="square" rtlCol="0">
            <a:spAutoFit/>
          </a:bodyPr>
          <a:lstStyle/>
          <a:p>
            <a:pPr algn="ctr"/>
            <a:r>
              <a:rPr lang="en-US" sz="1400" b="1" dirty="0"/>
              <a:t>Base Flood Depth</a:t>
            </a:r>
          </a:p>
          <a:p>
            <a:pPr algn="ctr"/>
            <a:r>
              <a:rPr lang="en-US" sz="1400" b="1" dirty="0"/>
              <a:t> is 6.7 ft.</a:t>
            </a:r>
            <a:endParaRPr lang="en-US" sz="1400" dirty="0"/>
          </a:p>
        </p:txBody>
      </p:sp>
    </p:spTree>
    <p:extLst>
      <p:ext uri="{BB962C8B-B14F-4D97-AF65-F5344CB8AC3E}">
        <p14:creationId xmlns:p14="http://schemas.microsoft.com/office/powerpoint/2010/main" val="12747835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FFFF00"/>
                </a:solidFill>
                <a:latin typeface="Arial" panose="020B0604020202020204" pitchFamily="34" charset="0"/>
                <a:cs typeface="Arial" panose="020B0604020202020204" pitchFamily="34" charset="0"/>
              </a:rPr>
              <a:t>(7) Mitigated Structure </a:t>
            </a:r>
            <a:r>
              <a:rPr lang="en-US" dirty="0">
                <a:solidFill>
                  <a:schemeClr val="bg1"/>
                </a:solidFill>
                <a:latin typeface="Arial" panose="020B0604020202020204" pitchFamily="34" charset="0"/>
                <a:cs typeface="Arial" panose="020B0604020202020204" pitchFamily="34" charset="0"/>
              </a:rPr>
              <a:t>– EC Bldg. #5</a:t>
            </a:r>
          </a:p>
        </p:txBody>
      </p:sp>
      <p:sp>
        <p:nvSpPr>
          <p:cNvPr id="15" name="TextBox 14">
            <a:extLst>
              <a:ext uri="{FF2B5EF4-FFF2-40B4-BE49-F238E27FC236}">
                <a16:creationId xmlns:a16="http://schemas.microsoft.com/office/drawing/2014/main" id="{3B826C80-1957-41A1-BA6A-53E226F56D73}"/>
              </a:ext>
            </a:extLst>
          </p:cNvPr>
          <p:cNvSpPr txBox="1"/>
          <p:nvPr/>
        </p:nvSpPr>
        <p:spPr>
          <a:xfrm>
            <a:off x="3058680" y="1451751"/>
            <a:ext cx="5572461" cy="369332"/>
          </a:xfrm>
          <a:prstGeom prst="rect">
            <a:avLst/>
          </a:prstGeom>
          <a:solidFill>
            <a:schemeClr val="accent6">
              <a:lumMod val="20000"/>
              <a:lumOff val="80000"/>
            </a:schemeClr>
          </a:solidFill>
        </p:spPr>
        <p:txBody>
          <a:bodyPr wrap="square" rtlCol="0">
            <a:spAutoFit/>
          </a:bodyPr>
          <a:lstStyle/>
          <a:p>
            <a:pPr algn="ctr"/>
            <a:r>
              <a:rPr lang="en-US" b="1" dirty="0">
                <a:solidFill>
                  <a:schemeClr val="tx1">
                    <a:lumMod val="75000"/>
                    <a:lumOff val="25000"/>
                  </a:schemeClr>
                </a:solidFill>
              </a:rPr>
              <a:t>Building Diagram 5: </a:t>
            </a:r>
            <a:r>
              <a:rPr lang="en-US" dirty="0">
                <a:solidFill>
                  <a:schemeClr val="tx1">
                    <a:lumMod val="75000"/>
                    <a:lumOff val="25000"/>
                  </a:schemeClr>
                </a:solidFill>
              </a:rPr>
              <a:t>Elevated Building with no Enclosure</a:t>
            </a:r>
          </a:p>
        </p:txBody>
      </p:sp>
      <p:pic>
        <p:nvPicPr>
          <p:cNvPr id="2" name="Picture 1">
            <a:extLst>
              <a:ext uri="{FF2B5EF4-FFF2-40B4-BE49-F238E27FC236}">
                <a16:creationId xmlns:a16="http://schemas.microsoft.com/office/drawing/2014/main" id="{F4096ABE-D9AC-4F05-A556-790D35B6632E}"/>
              </a:ext>
            </a:extLst>
          </p:cNvPr>
          <p:cNvPicPr>
            <a:picLocks noChangeAspect="1"/>
          </p:cNvPicPr>
          <p:nvPr/>
        </p:nvPicPr>
        <p:blipFill>
          <a:blip r:embed="rId3"/>
          <a:stretch>
            <a:fillRect/>
          </a:stretch>
        </p:blipFill>
        <p:spPr>
          <a:xfrm>
            <a:off x="903643" y="2878375"/>
            <a:ext cx="8053738" cy="3855206"/>
          </a:xfrm>
          <a:prstGeom prst="rect">
            <a:avLst/>
          </a:prstGeom>
        </p:spPr>
      </p:pic>
      <p:pic>
        <p:nvPicPr>
          <p:cNvPr id="3" name="Picture 2">
            <a:extLst>
              <a:ext uri="{FF2B5EF4-FFF2-40B4-BE49-F238E27FC236}">
                <a16:creationId xmlns:a16="http://schemas.microsoft.com/office/drawing/2014/main" id="{0BA91AEB-2164-42EC-975D-B81229EF095C}"/>
              </a:ext>
            </a:extLst>
          </p:cNvPr>
          <p:cNvPicPr>
            <a:picLocks noChangeAspect="1"/>
          </p:cNvPicPr>
          <p:nvPr/>
        </p:nvPicPr>
        <p:blipFill>
          <a:blip r:embed="rId4"/>
          <a:stretch>
            <a:fillRect/>
          </a:stretch>
        </p:blipFill>
        <p:spPr>
          <a:xfrm>
            <a:off x="186619" y="988635"/>
            <a:ext cx="2545823" cy="2721396"/>
          </a:xfrm>
          <a:prstGeom prst="rect">
            <a:avLst/>
          </a:prstGeom>
        </p:spPr>
      </p:pic>
    </p:spTree>
    <p:extLst>
      <p:ext uri="{BB962C8B-B14F-4D97-AF65-F5344CB8AC3E}">
        <p14:creationId xmlns:p14="http://schemas.microsoft.com/office/powerpoint/2010/main" val="21643410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solidFill>
                  <a:srgbClr val="FFFF00"/>
                </a:solidFill>
                <a:latin typeface="Arial" panose="020B0604020202020204" pitchFamily="34" charset="0"/>
                <a:cs typeface="Arial" panose="020B0604020202020204" pitchFamily="34" charset="0"/>
              </a:rPr>
              <a:t>Mitigated </a:t>
            </a:r>
            <a:r>
              <a:rPr lang="en-US" dirty="0">
                <a:solidFill>
                  <a:srgbClr val="FFFF00"/>
                </a:solidFill>
                <a:latin typeface="Arial" panose="020B0604020202020204" pitchFamily="34" charset="0"/>
                <a:cs typeface="Arial" panose="020B0604020202020204" pitchFamily="34" charset="0"/>
              </a:rPr>
              <a:t>Structure </a:t>
            </a:r>
            <a:r>
              <a:rPr lang="en-US" dirty="0">
                <a:solidFill>
                  <a:schemeClr val="bg1"/>
                </a:solidFill>
                <a:latin typeface="Arial" panose="020B0604020202020204" pitchFamily="34" charset="0"/>
                <a:cs typeface="Arial" panose="020B0604020202020204" pitchFamily="34" charset="0"/>
              </a:rPr>
              <a:t>– EC Bldg. #6</a:t>
            </a:r>
          </a:p>
        </p:txBody>
      </p:sp>
      <p:pic>
        <p:nvPicPr>
          <p:cNvPr id="11" name="Picture 10">
            <a:extLst>
              <a:ext uri="{FF2B5EF4-FFF2-40B4-BE49-F238E27FC236}">
                <a16:creationId xmlns:a16="http://schemas.microsoft.com/office/drawing/2014/main" id="{442CE3A7-E59B-4020-A7C2-A7398F9BB6D4}"/>
              </a:ext>
            </a:extLst>
          </p:cNvPr>
          <p:cNvPicPr>
            <a:picLocks noChangeAspect="1"/>
          </p:cNvPicPr>
          <p:nvPr/>
        </p:nvPicPr>
        <p:blipFill>
          <a:blip r:embed="rId3"/>
          <a:stretch>
            <a:fillRect/>
          </a:stretch>
        </p:blipFill>
        <p:spPr>
          <a:xfrm>
            <a:off x="147098" y="1863030"/>
            <a:ext cx="5444444" cy="4185234"/>
          </a:xfrm>
          <a:prstGeom prst="rect">
            <a:avLst/>
          </a:prstGeom>
        </p:spPr>
      </p:pic>
      <p:pic>
        <p:nvPicPr>
          <p:cNvPr id="4" name="Picture 3">
            <a:extLst>
              <a:ext uri="{FF2B5EF4-FFF2-40B4-BE49-F238E27FC236}">
                <a16:creationId xmlns:a16="http://schemas.microsoft.com/office/drawing/2014/main" id="{17EB9F82-1AA9-4F96-8C70-DCA1FA7BEAD0}"/>
              </a:ext>
            </a:extLst>
          </p:cNvPr>
          <p:cNvPicPr>
            <a:picLocks noChangeAspect="1"/>
          </p:cNvPicPr>
          <p:nvPr/>
        </p:nvPicPr>
        <p:blipFill>
          <a:blip r:embed="rId4"/>
          <a:stretch>
            <a:fillRect/>
          </a:stretch>
        </p:blipFill>
        <p:spPr>
          <a:xfrm>
            <a:off x="5701252" y="2524014"/>
            <a:ext cx="3295650" cy="3524250"/>
          </a:xfrm>
          <a:prstGeom prst="rect">
            <a:avLst/>
          </a:prstGeom>
        </p:spPr>
      </p:pic>
      <p:sp>
        <p:nvSpPr>
          <p:cNvPr id="15" name="TextBox 14">
            <a:extLst>
              <a:ext uri="{FF2B5EF4-FFF2-40B4-BE49-F238E27FC236}">
                <a16:creationId xmlns:a16="http://schemas.microsoft.com/office/drawing/2014/main" id="{3B826C80-1957-41A1-BA6A-53E226F56D73}"/>
              </a:ext>
            </a:extLst>
          </p:cNvPr>
          <p:cNvSpPr txBox="1"/>
          <p:nvPr/>
        </p:nvSpPr>
        <p:spPr>
          <a:xfrm>
            <a:off x="147097" y="1204048"/>
            <a:ext cx="8770761" cy="369332"/>
          </a:xfrm>
          <a:prstGeom prst="rect">
            <a:avLst/>
          </a:prstGeom>
          <a:solidFill>
            <a:schemeClr val="accent6">
              <a:lumMod val="20000"/>
              <a:lumOff val="80000"/>
            </a:schemeClr>
          </a:solidFill>
        </p:spPr>
        <p:txBody>
          <a:bodyPr wrap="square" rtlCol="0">
            <a:spAutoFit/>
          </a:bodyPr>
          <a:lstStyle/>
          <a:p>
            <a:pPr algn="ctr"/>
            <a:r>
              <a:rPr lang="en-US" b="1" dirty="0">
                <a:solidFill>
                  <a:schemeClr val="tx1">
                    <a:lumMod val="75000"/>
                    <a:lumOff val="25000"/>
                  </a:schemeClr>
                </a:solidFill>
              </a:rPr>
              <a:t>Building Diagram 6:  </a:t>
            </a:r>
            <a:r>
              <a:rPr lang="en-US" dirty="0">
                <a:solidFill>
                  <a:schemeClr val="tx1">
                    <a:lumMod val="75000"/>
                    <a:lumOff val="25000"/>
                  </a:schemeClr>
                </a:solidFill>
              </a:rPr>
              <a:t>Elevated Building with Enclosure (using piers, piles, posts)  </a:t>
            </a:r>
          </a:p>
        </p:txBody>
      </p:sp>
      <p:sp>
        <p:nvSpPr>
          <p:cNvPr id="16" name="Arrow: Down 15">
            <a:extLst>
              <a:ext uri="{FF2B5EF4-FFF2-40B4-BE49-F238E27FC236}">
                <a16:creationId xmlns:a16="http://schemas.microsoft.com/office/drawing/2014/main" id="{9D1C7055-6F75-4E09-AAC9-B9FEF1C4DC42}"/>
              </a:ext>
            </a:extLst>
          </p:cNvPr>
          <p:cNvSpPr/>
          <p:nvPr/>
        </p:nvSpPr>
        <p:spPr>
          <a:xfrm rot="12052711">
            <a:off x="1231681" y="5856078"/>
            <a:ext cx="301214" cy="36933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8EBE0307-A991-447E-A53F-8453A38EF670}"/>
              </a:ext>
            </a:extLst>
          </p:cNvPr>
          <p:cNvSpPr txBox="1"/>
          <p:nvPr/>
        </p:nvSpPr>
        <p:spPr>
          <a:xfrm>
            <a:off x="434441" y="6266959"/>
            <a:ext cx="2131777" cy="338554"/>
          </a:xfrm>
          <a:prstGeom prst="rect">
            <a:avLst/>
          </a:prstGeom>
          <a:solidFill>
            <a:schemeClr val="bg1">
              <a:lumMod val="85000"/>
            </a:schemeClr>
          </a:solidFill>
        </p:spPr>
        <p:txBody>
          <a:bodyPr wrap="square" rtlCol="0">
            <a:spAutoFit/>
          </a:bodyPr>
          <a:lstStyle/>
          <a:p>
            <a:pPr algn="ctr"/>
            <a:r>
              <a:rPr lang="en-US" sz="1600" dirty="0">
                <a:solidFill>
                  <a:srgbClr val="FF0000"/>
                </a:solidFill>
              </a:rPr>
              <a:t>Partial Enclosure</a:t>
            </a:r>
          </a:p>
        </p:txBody>
      </p:sp>
    </p:spTree>
    <p:extLst>
      <p:ext uri="{BB962C8B-B14F-4D97-AF65-F5344CB8AC3E}">
        <p14:creationId xmlns:p14="http://schemas.microsoft.com/office/powerpoint/2010/main" val="3067369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solidFill>
                  <a:srgbClr val="FFFF00"/>
                </a:solidFill>
                <a:latin typeface="Arial" panose="020B0604020202020204" pitchFamily="34" charset="0"/>
                <a:cs typeface="Arial" panose="020B0604020202020204" pitchFamily="34" charset="0"/>
              </a:rPr>
              <a:t>Mitigated </a:t>
            </a:r>
            <a:r>
              <a:rPr lang="en-US" dirty="0">
                <a:solidFill>
                  <a:srgbClr val="FFFF00"/>
                </a:solidFill>
                <a:latin typeface="Arial" panose="020B0604020202020204" pitchFamily="34" charset="0"/>
                <a:cs typeface="Arial" panose="020B0604020202020204" pitchFamily="34" charset="0"/>
              </a:rPr>
              <a:t>Structure </a:t>
            </a:r>
            <a:r>
              <a:rPr lang="en-US" dirty="0">
                <a:solidFill>
                  <a:schemeClr val="bg1"/>
                </a:solidFill>
                <a:latin typeface="Arial" panose="020B0604020202020204" pitchFamily="34" charset="0"/>
                <a:cs typeface="Arial" panose="020B0604020202020204" pitchFamily="34" charset="0"/>
              </a:rPr>
              <a:t>– EC Bldg. #7</a:t>
            </a:r>
          </a:p>
        </p:txBody>
      </p:sp>
      <p:sp>
        <p:nvSpPr>
          <p:cNvPr id="10" name="TextBox 9">
            <a:extLst>
              <a:ext uri="{FF2B5EF4-FFF2-40B4-BE49-F238E27FC236}">
                <a16:creationId xmlns:a16="http://schemas.microsoft.com/office/drawing/2014/main" id="{8719B077-A57A-4EA2-AAB9-913FC64B1234}"/>
              </a:ext>
            </a:extLst>
          </p:cNvPr>
          <p:cNvSpPr txBox="1"/>
          <p:nvPr/>
        </p:nvSpPr>
        <p:spPr>
          <a:xfrm>
            <a:off x="590550" y="1334535"/>
            <a:ext cx="2011738" cy="307777"/>
          </a:xfrm>
          <a:prstGeom prst="rect">
            <a:avLst/>
          </a:prstGeom>
          <a:solidFill>
            <a:schemeClr val="bg1"/>
          </a:solidFill>
        </p:spPr>
        <p:txBody>
          <a:bodyPr wrap="square" rtlCol="0">
            <a:spAutoFit/>
          </a:bodyPr>
          <a:lstStyle/>
          <a:p>
            <a:r>
              <a:rPr lang="en-US" sz="1400" dirty="0"/>
              <a:t>Building Diagram 5</a:t>
            </a:r>
          </a:p>
        </p:txBody>
      </p:sp>
      <p:sp>
        <p:nvSpPr>
          <p:cNvPr id="14" name="TextBox 13">
            <a:extLst>
              <a:ext uri="{FF2B5EF4-FFF2-40B4-BE49-F238E27FC236}">
                <a16:creationId xmlns:a16="http://schemas.microsoft.com/office/drawing/2014/main" id="{F02A1057-67F1-457D-9259-6C3FA5B2253F}"/>
              </a:ext>
            </a:extLst>
          </p:cNvPr>
          <p:cNvSpPr txBox="1"/>
          <p:nvPr/>
        </p:nvSpPr>
        <p:spPr>
          <a:xfrm>
            <a:off x="7088432" y="6128565"/>
            <a:ext cx="1747782" cy="369332"/>
          </a:xfrm>
          <a:prstGeom prst="rect">
            <a:avLst/>
          </a:prstGeom>
          <a:noFill/>
        </p:spPr>
        <p:txBody>
          <a:bodyPr wrap="square" rtlCol="0">
            <a:spAutoFit/>
          </a:bodyPr>
          <a:lstStyle/>
          <a:p>
            <a:r>
              <a:rPr lang="en-US" b="1" dirty="0">
                <a:solidFill>
                  <a:schemeClr val="bg1"/>
                </a:solidFill>
              </a:rPr>
              <a:t>Building Picture</a:t>
            </a:r>
          </a:p>
        </p:txBody>
      </p:sp>
      <p:pic>
        <p:nvPicPr>
          <p:cNvPr id="2" name="Picture 1">
            <a:extLst>
              <a:ext uri="{FF2B5EF4-FFF2-40B4-BE49-F238E27FC236}">
                <a16:creationId xmlns:a16="http://schemas.microsoft.com/office/drawing/2014/main" id="{9A4E9E33-C9B7-4C3F-8AD6-0C933ED16E01}"/>
              </a:ext>
            </a:extLst>
          </p:cNvPr>
          <p:cNvPicPr>
            <a:picLocks noChangeAspect="1"/>
          </p:cNvPicPr>
          <p:nvPr/>
        </p:nvPicPr>
        <p:blipFill>
          <a:blip r:embed="rId3"/>
          <a:stretch>
            <a:fillRect/>
          </a:stretch>
        </p:blipFill>
        <p:spPr>
          <a:xfrm>
            <a:off x="336579" y="1863029"/>
            <a:ext cx="5522772" cy="3369046"/>
          </a:xfrm>
          <a:prstGeom prst="rect">
            <a:avLst/>
          </a:prstGeom>
        </p:spPr>
      </p:pic>
      <p:pic>
        <p:nvPicPr>
          <p:cNvPr id="4" name="Picture 3">
            <a:extLst>
              <a:ext uri="{FF2B5EF4-FFF2-40B4-BE49-F238E27FC236}">
                <a16:creationId xmlns:a16="http://schemas.microsoft.com/office/drawing/2014/main" id="{4EACABEC-A2C5-4B5B-809F-66BA66FCC1F6}"/>
              </a:ext>
            </a:extLst>
          </p:cNvPr>
          <p:cNvPicPr>
            <a:picLocks noChangeAspect="1"/>
          </p:cNvPicPr>
          <p:nvPr/>
        </p:nvPicPr>
        <p:blipFill>
          <a:blip r:embed="rId4"/>
          <a:stretch>
            <a:fillRect/>
          </a:stretch>
        </p:blipFill>
        <p:spPr>
          <a:xfrm>
            <a:off x="6054389" y="2561120"/>
            <a:ext cx="2810696" cy="3174148"/>
          </a:xfrm>
          <a:prstGeom prst="rect">
            <a:avLst/>
          </a:prstGeom>
        </p:spPr>
      </p:pic>
      <p:sp>
        <p:nvSpPr>
          <p:cNvPr id="17" name="TextBox 16">
            <a:extLst>
              <a:ext uri="{FF2B5EF4-FFF2-40B4-BE49-F238E27FC236}">
                <a16:creationId xmlns:a16="http://schemas.microsoft.com/office/drawing/2014/main" id="{0FC30482-0D1C-4F53-BFBE-3587866142D4}"/>
              </a:ext>
            </a:extLst>
          </p:cNvPr>
          <p:cNvSpPr txBox="1"/>
          <p:nvPr/>
        </p:nvSpPr>
        <p:spPr>
          <a:xfrm>
            <a:off x="147097" y="1204048"/>
            <a:ext cx="8770761" cy="369332"/>
          </a:xfrm>
          <a:prstGeom prst="rect">
            <a:avLst/>
          </a:prstGeom>
          <a:solidFill>
            <a:schemeClr val="accent6">
              <a:lumMod val="20000"/>
              <a:lumOff val="80000"/>
            </a:schemeClr>
          </a:solidFill>
        </p:spPr>
        <p:txBody>
          <a:bodyPr wrap="square" rtlCol="0">
            <a:spAutoFit/>
          </a:bodyPr>
          <a:lstStyle/>
          <a:p>
            <a:pPr algn="ctr"/>
            <a:r>
              <a:rPr lang="en-US" b="1" dirty="0">
                <a:solidFill>
                  <a:schemeClr val="tx1">
                    <a:lumMod val="75000"/>
                    <a:lumOff val="25000"/>
                  </a:schemeClr>
                </a:solidFill>
              </a:rPr>
              <a:t>Building Diagram 7:  </a:t>
            </a:r>
            <a:r>
              <a:rPr lang="en-US" dirty="0">
                <a:solidFill>
                  <a:schemeClr val="tx1">
                    <a:lumMod val="75000"/>
                    <a:lumOff val="25000"/>
                  </a:schemeClr>
                </a:solidFill>
              </a:rPr>
              <a:t>Elevated Building on Solid Foundation Walls (Full-Story)</a:t>
            </a:r>
          </a:p>
        </p:txBody>
      </p:sp>
      <p:pic>
        <p:nvPicPr>
          <p:cNvPr id="11" name="Picture 10">
            <a:extLst>
              <a:ext uri="{FF2B5EF4-FFF2-40B4-BE49-F238E27FC236}">
                <a16:creationId xmlns:a16="http://schemas.microsoft.com/office/drawing/2014/main" id="{21E7ED0A-8D64-4170-9615-0BEAC07C539B}"/>
              </a:ext>
            </a:extLst>
          </p:cNvPr>
          <p:cNvPicPr>
            <a:picLocks noChangeAspect="1"/>
          </p:cNvPicPr>
          <p:nvPr/>
        </p:nvPicPr>
        <p:blipFill>
          <a:blip r:embed="rId5"/>
          <a:stretch>
            <a:fillRect/>
          </a:stretch>
        </p:blipFill>
        <p:spPr>
          <a:xfrm>
            <a:off x="307786" y="5316560"/>
            <a:ext cx="2031283" cy="1410426"/>
          </a:xfrm>
          <a:prstGeom prst="rect">
            <a:avLst/>
          </a:prstGeom>
        </p:spPr>
      </p:pic>
      <p:pic>
        <p:nvPicPr>
          <p:cNvPr id="18" name="Picture 17">
            <a:extLst>
              <a:ext uri="{FF2B5EF4-FFF2-40B4-BE49-F238E27FC236}">
                <a16:creationId xmlns:a16="http://schemas.microsoft.com/office/drawing/2014/main" id="{48A45EAB-CC5B-438E-83FE-DFC50182FD5F}"/>
              </a:ext>
            </a:extLst>
          </p:cNvPr>
          <p:cNvPicPr>
            <a:picLocks noChangeAspect="1"/>
          </p:cNvPicPr>
          <p:nvPr/>
        </p:nvPicPr>
        <p:blipFill>
          <a:blip r:embed="rId6"/>
          <a:stretch>
            <a:fillRect/>
          </a:stretch>
        </p:blipFill>
        <p:spPr>
          <a:xfrm>
            <a:off x="2813359" y="5316560"/>
            <a:ext cx="3045992" cy="1411480"/>
          </a:xfrm>
          <a:prstGeom prst="rect">
            <a:avLst/>
          </a:prstGeom>
        </p:spPr>
      </p:pic>
      <p:sp>
        <p:nvSpPr>
          <p:cNvPr id="19" name="Arrow: Down 18">
            <a:extLst>
              <a:ext uri="{FF2B5EF4-FFF2-40B4-BE49-F238E27FC236}">
                <a16:creationId xmlns:a16="http://schemas.microsoft.com/office/drawing/2014/main" id="{8DE9EC94-5221-4498-BD4A-6BC95D450B08}"/>
              </a:ext>
            </a:extLst>
          </p:cNvPr>
          <p:cNvSpPr/>
          <p:nvPr/>
        </p:nvSpPr>
        <p:spPr>
          <a:xfrm rot="17399569">
            <a:off x="1220783" y="6226888"/>
            <a:ext cx="301214" cy="36933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7AE79378-10DF-4271-B4D8-B3586BC6E06D}"/>
              </a:ext>
            </a:extLst>
          </p:cNvPr>
          <p:cNvSpPr txBox="1"/>
          <p:nvPr/>
        </p:nvSpPr>
        <p:spPr>
          <a:xfrm>
            <a:off x="1248215" y="5436998"/>
            <a:ext cx="978417" cy="584775"/>
          </a:xfrm>
          <a:prstGeom prst="rect">
            <a:avLst/>
          </a:prstGeom>
          <a:solidFill>
            <a:schemeClr val="bg1">
              <a:lumMod val="85000"/>
            </a:schemeClr>
          </a:solidFill>
        </p:spPr>
        <p:txBody>
          <a:bodyPr wrap="square" rtlCol="0">
            <a:spAutoFit/>
          </a:bodyPr>
          <a:lstStyle/>
          <a:p>
            <a:pPr algn="ctr"/>
            <a:r>
              <a:rPr lang="en-US" sz="1600" dirty="0">
                <a:solidFill>
                  <a:srgbClr val="FF0000"/>
                </a:solidFill>
              </a:rPr>
              <a:t>Walkout Opening</a:t>
            </a:r>
          </a:p>
        </p:txBody>
      </p:sp>
      <p:sp>
        <p:nvSpPr>
          <p:cNvPr id="21" name="TextBox 20">
            <a:extLst>
              <a:ext uri="{FF2B5EF4-FFF2-40B4-BE49-F238E27FC236}">
                <a16:creationId xmlns:a16="http://schemas.microsoft.com/office/drawing/2014/main" id="{0FDA19BE-57BF-44D3-9262-D0214E3F64A0}"/>
              </a:ext>
            </a:extLst>
          </p:cNvPr>
          <p:cNvSpPr txBox="1"/>
          <p:nvPr/>
        </p:nvSpPr>
        <p:spPr>
          <a:xfrm>
            <a:off x="3177642" y="6180795"/>
            <a:ext cx="2131777" cy="338554"/>
          </a:xfrm>
          <a:prstGeom prst="rect">
            <a:avLst/>
          </a:prstGeom>
          <a:solidFill>
            <a:schemeClr val="bg1">
              <a:lumMod val="85000"/>
            </a:schemeClr>
          </a:solidFill>
        </p:spPr>
        <p:txBody>
          <a:bodyPr wrap="square" rtlCol="0">
            <a:spAutoFit/>
          </a:bodyPr>
          <a:lstStyle/>
          <a:p>
            <a:pPr algn="ctr"/>
            <a:r>
              <a:rPr lang="en-US" sz="1600" dirty="0">
                <a:solidFill>
                  <a:srgbClr val="FF0000"/>
                </a:solidFill>
              </a:rPr>
              <a:t>Full-Story Enclosure</a:t>
            </a:r>
          </a:p>
        </p:txBody>
      </p:sp>
    </p:spTree>
    <p:extLst>
      <p:ext uri="{BB962C8B-B14F-4D97-AF65-F5344CB8AC3E}">
        <p14:creationId xmlns:p14="http://schemas.microsoft.com/office/powerpoint/2010/main" val="18030227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solidFill>
                  <a:srgbClr val="FFFF00"/>
                </a:solidFill>
                <a:latin typeface="Arial" panose="020B0604020202020204" pitchFamily="34" charset="0"/>
                <a:cs typeface="Arial" panose="020B0604020202020204" pitchFamily="34" charset="0"/>
              </a:rPr>
              <a:t>Mitigated </a:t>
            </a:r>
            <a:r>
              <a:rPr lang="en-US" dirty="0">
                <a:solidFill>
                  <a:srgbClr val="FFFF00"/>
                </a:solidFill>
                <a:latin typeface="Arial" panose="020B0604020202020204" pitchFamily="34" charset="0"/>
                <a:cs typeface="Arial" panose="020B0604020202020204" pitchFamily="34" charset="0"/>
              </a:rPr>
              <a:t>Structure </a:t>
            </a:r>
            <a:r>
              <a:rPr lang="en-US" dirty="0">
                <a:solidFill>
                  <a:schemeClr val="bg1"/>
                </a:solidFill>
                <a:latin typeface="Arial" panose="020B0604020202020204" pitchFamily="34" charset="0"/>
                <a:cs typeface="Arial" panose="020B0604020202020204" pitchFamily="34" charset="0"/>
              </a:rPr>
              <a:t>– EC Bldg. #8</a:t>
            </a:r>
          </a:p>
        </p:txBody>
      </p:sp>
      <p:sp>
        <p:nvSpPr>
          <p:cNvPr id="15" name="TextBox 14">
            <a:extLst>
              <a:ext uri="{FF2B5EF4-FFF2-40B4-BE49-F238E27FC236}">
                <a16:creationId xmlns:a16="http://schemas.microsoft.com/office/drawing/2014/main" id="{3B826C80-1957-41A1-BA6A-53E226F56D73}"/>
              </a:ext>
            </a:extLst>
          </p:cNvPr>
          <p:cNvSpPr txBox="1"/>
          <p:nvPr/>
        </p:nvSpPr>
        <p:spPr>
          <a:xfrm>
            <a:off x="186619" y="1429959"/>
            <a:ext cx="8770761" cy="369332"/>
          </a:xfrm>
          <a:prstGeom prst="rect">
            <a:avLst/>
          </a:prstGeom>
          <a:solidFill>
            <a:schemeClr val="accent6">
              <a:lumMod val="20000"/>
              <a:lumOff val="80000"/>
            </a:schemeClr>
          </a:solidFill>
        </p:spPr>
        <p:txBody>
          <a:bodyPr wrap="square" rtlCol="0">
            <a:spAutoFit/>
          </a:bodyPr>
          <a:lstStyle/>
          <a:p>
            <a:pPr algn="ctr"/>
            <a:r>
              <a:rPr lang="en-US" b="1" dirty="0">
                <a:solidFill>
                  <a:schemeClr val="tx1">
                    <a:lumMod val="75000"/>
                    <a:lumOff val="25000"/>
                  </a:schemeClr>
                </a:solidFill>
              </a:rPr>
              <a:t>Building Diagram 8:  </a:t>
            </a:r>
            <a:r>
              <a:rPr lang="en-US" dirty="0">
                <a:solidFill>
                  <a:schemeClr val="tx1">
                    <a:lumMod val="75000"/>
                    <a:lumOff val="25000"/>
                  </a:schemeClr>
                </a:solidFill>
              </a:rPr>
              <a:t>Elevated Building with Crawlspace (Enclosure)</a:t>
            </a:r>
          </a:p>
        </p:txBody>
      </p:sp>
      <p:pic>
        <p:nvPicPr>
          <p:cNvPr id="2" name="Picture 1">
            <a:extLst>
              <a:ext uri="{FF2B5EF4-FFF2-40B4-BE49-F238E27FC236}">
                <a16:creationId xmlns:a16="http://schemas.microsoft.com/office/drawing/2014/main" id="{BFC34D3E-04B0-4AD6-8537-919EBE04589A}"/>
              </a:ext>
            </a:extLst>
          </p:cNvPr>
          <p:cNvPicPr>
            <a:picLocks noChangeAspect="1"/>
          </p:cNvPicPr>
          <p:nvPr/>
        </p:nvPicPr>
        <p:blipFill>
          <a:blip r:embed="rId3"/>
          <a:stretch>
            <a:fillRect/>
          </a:stretch>
        </p:blipFill>
        <p:spPr>
          <a:xfrm>
            <a:off x="147096" y="2524014"/>
            <a:ext cx="5425365" cy="3327121"/>
          </a:xfrm>
          <a:prstGeom prst="rect">
            <a:avLst/>
          </a:prstGeom>
        </p:spPr>
      </p:pic>
      <p:pic>
        <p:nvPicPr>
          <p:cNvPr id="3" name="Picture 2">
            <a:extLst>
              <a:ext uri="{FF2B5EF4-FFF2-40B4-BE49-F238E27FC236}">
                <a16:creationId xmlns:a16="http://schemas.microsoft.com/office/drawing/2014/main" id="{5F6D32A5-1B14-471E-AA73-C2B39B3D1335}"/>
              </a:ext>
            </a:extLst>
          </p:cNvPr>
          <p:cNvPicPr>
            <a:picLocks noChangeAspect="1"/>
          </p:cNvPicPr>
          <p:nvPr/>
        </p:nvPicPr>
        <p:blipFill>
          <a:blip r:embed="rId4"/>
          <a:stretch>
            <a:fillRect/>
          </a:stretch>
        </p:blipFill>
        <p:spPr>
          <a:xfrm>
            <a:off x="5671255" y="2320674"/>
            <a:ext cx="3286125" cy="3733800"/>
          </a:xfrm>
          <a:prstGeom prst="rect">
            <a:avLst/>
          </a:prstGeom>
        </p:spPr>
      </p:pic>
      <p:sp>
        <p:nvSpPr>
          <p:cNvPr id="8" name="TextBox 7">
            <a:extLst>
              <a:ext uri="{FF2B5EF4-FFF2-40B4-BE49-F238E27FC236}">
                <a16:creationId xmlns:a16="http://schemas.microsoft.com/office/drawing/2014/main" id="{9F0E9C2A-6B8C-485B-8F94-0CC9FFA05202}"/>
              </a:ext>
            </a:extLst>
          </p:cNvPr>
          <p:cNvSpPr txBox="1"/>
          <p:nvPr/>
        </p:nvSpPr>
        <p:spPr>
          <a:xfrm>
            <a:off x="306622" y="5089487"/>
            <a:ext cx="2131777" cy="338554"/>
          </a:xfrm>
          <a:prstGeom prst="rect">
            <a:avLst/>
          </a:prstGeom>
          <a:solidFill>
            <a:schemeClr val="bg1">
              <a:lumMod val="85000"/>
            </a:schemeClr>
          </a:solidFill>
        </p:spPr>
        <p:txBody>
          <a:bodyPr wrap="square" rtlCol="0">
            <a:spAutoFit/>
          </a:bodyPr>
          <a:lstStyle/>
          <a:p>
            <a:pPr algn="ctr"/>
            <a:r>
              <a:rPr lang="en-US" sz="1600" dirty="0">
                <a:solidFill>
                  <a:srgbClr val="FF0000"/>
                </a:solidFill>
              </a:rPr>
              <a:t>Crawlspace Enclosure</a:t>
            </a:r>
          </a:p>
        </p:txBody>
      </p:sp>
      <p:sp>
        <p:nvSpPr>
          <p:cNvPr id="9" name="Arrow: Down 8">
            <a:extLst>
              <a:ext uri="{FF2B5EF4-FFF2-40B4-BE49-F238E27FC236}">
                <a16:creationId xmlns:a16="http://schemas.microsoft.com/office/drawing/2014/main" id="{2B7677E2-8C6F-4BA0-BE6A-136067625059}"/>
              </a:ext>
            </a:extLst>
          </p:cNvPr>
          <p:cNvSpPr/>
          <p:nvPr/>
        </p:nvSpPr>
        <p:spPr>
          <a:xfrm rot="14723398">
            <a:off x="503028" y="4690991"/>
            <a:ext cx="301214" cy="36933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35368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E3F36D-2C9D-42D2-8894-81484B985965}"/>
              </a:ext>
            </a:extLst>
          </p:cNvPr>
          <p:cNvPicPr>
            <a:picLocks noChangeAspect="1"/>
          </p:cNvPicPr>
          <p:nvPr/>
        </p:nvPicPr>
        <p:blipFill>
          <a:blip r:embed="rId3"/>
          <a:stretch>
            <a:fillRect/>
          </a:stretch>
        </p:blipFill>
        <p:spPr>
          <a:xfrm>
            <a:off x="162185" y="1178214"/>
            <a:ext cx="8819630" cy="5435945"/>
          </a:xfrm>
          <a:prstGeom prst="rect">
            <a:avLst/>
          </a:prstGeom>
          <a:ln>
            <a:solidFill>
              <a:schemeClr val="tx1"/>
            </a:solidFill>
          </a:ln>
        </p:spPr>
      </p:pic>
      <p:sp>
        <p:nvSpPr>
          <p:cNvPr id="4" name="TextBox 3">
            <a:extLst>
              <a:ext uri="{FF2B5EF4-FFF2-40B4-BE49-F238E27FC236}">
                <a16:creationId xmlns:a16="http://schemas.microsoft.com/office/drawing/2014/main" id="{ED052DAA-2062-4623-9F5F-5327EAC16701}"/>
              </a:ext>
            </a:extLst>
          </p:cNvPr>
          <p:cNvSpPr txBox="1"/>
          <p:nvPr/>
        </p:nvSpPr>
        <p:spPr>
          <a:xfrm>
            <a:off x="2357835" y="5801804"/>
            <a:ext cx="3896662" cy="338554"/>
          </a:xfrm>
          <a:prstGeom prst="rect">
            <a:avLst/>
          </a:prstGeom>
          <a:solidFill>
            <a:schemeClr val="accent1">
              <a:lumMod val="40000"/>
              <a:lumOff val="60000"/>
            </a:schemeClr>
          </a:solidFill>
        </p:spPr>
        <p:txBody>
          <a:bodyPr wrap="square" rtlCol="0">
            <a:spAutoFit/>
          </a:bodyPr>
          <a:lstStyle/>
          <a:p>
            <a:r>
              <a:rPr lang="en-US" sz="1600" i="1" dirty="0"/>
              <a:t>Complete </a:t>
            </a:r>
            <a:r>
              <a:rPr lang="en-US" sz="1600" i="1" dirty="0">
                <a:hlinkClick r:id="rId4"/>
              </a:rPr>
              <a:t>Online Survey Form </a:t>
            </a:r>
            <a:r>
              <a:rPr lang="en-US" sz="1600" i="1" dirty="0"/>
              <a:t>when Finished</a:t>
            </a:r>
          </a:p>
        </p:txBody>
      </p:sp>
      <p:sp>
        <p:nvSpPr>
          <p:cNvPr id="8" name="Title 1">
            <a:extLst>
              <a:ext uri="{FF2B5EF4-FFF2-40B4-BE49-F238E27FC236}">
                <a16:creationId xmlns:a16="http://schemas.microsoft.com/office/drawing/2014/main" id="{557BE7C9-453E-4E26-AE07-FFD887E0B780}"/>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Quick Verification Guide and Survey</a:t>
            </a:r>
          </a:p>
        </p:txBody>
      </p:sp>
    </p:spTree>
    <p:extLst>
      <p:ext uri="{BB962C8B-B14F-4D97-AF65-F5344CB8AC3E}">
        <p14:creationId xmlns:p14="http://schemas.microsoft.com/office/powerpoint/2010/main" val="21176442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Floodplain Measurements</a:t>
            </a:r>
            <a:endParaRPr lang="en-US" dirty="0">
              <a:solidFill>
                <a:schemeClr val="bg1"/>
              </a:solidFill>
              <a:latin typeface="Arial" panose="020B0604020202020204" pitchFamily="34" charset="0"/>
              <a:cs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595996967"/>
              </p:ext>
            </p:extLst>
          </p:nvPr>
        </p:nvGraphicFramePr>
        <p:xfrm>
          <a:off x="341587" y="4550982"/>
          <a:ext cx="8460825" cy="2077211"/>
        </p:xfrm>
        <a:graphic>
          <a:graphicData uri="http://schemas.openxmlformats.org/drawingml/2006/table">
            <a:tbl>
              <a:tblPr/>
              <a:tblGrid>
                <a:gridCol w="1313791">
                  <a:extLst>
                    <a:ext uri="{9D8B030D-6E8A-4147-A177-3AD203B41FA5}">
                      <a16:colId xmlns:a16="http://schemas.microsoft.com/office/drawing/2014/main" val="368474823"/>
                    </a:ext>
                  </a:extLst>
                </a:gridCol>
                <a:gridCol w="1500856">
                  <a:extLst>
                    <a:ext uri="{9D8B030D-6E8A-4147-A177-3AD203B41FA5}">
                      <a16:colId xmlns:a16="http://schemas.microsoft.com/office/drawing/2014/main" val="1363259965"/>
                    </a:ext>
                  </a:extLst>
                </a:gridCol>
                <a:gridCol w="1013273">
                  <a:extLst>
                    <a:ext uri="{9D8B030D-6E8A-4147-A177-3AD203B41FA5}">
                      <a16:colId xmlns:a16="http://schemas.microsoft.com/office/drawing/2014/main" val="3521759969"/>
                    </a:ext>
                  </a:extLst>
                </a:gridCol>
                <a:gridCol w="869725">
                  <a:extLst>
                    <a:ext uri="{9D8B030D-6E8A-4147-A177-3AD203B41FA5}">
                      <a16:colId xmlns:a16="http://schemas.microsoft.com/office/drawing/2014/main" val="3064361667"/>
                    </a:ext>
                  </a:extLst>
                </a:gridCol>
                <a:gridCol w="968237">
                  <a:extLst>
                    <a:ext uri="{9D8B030D-6E8A-4147-A177-3AD203B41FA5}">
                      <a16:colId xmlns:a16="http://schemas.microsoft.com/office/drawing/2014/main" val="100784324"/>
                    </a:ext>
                  </a:extLst>
                </a:gridCol>
                <a:gridCol w="582517">
                  <a:extLst>
                    <a:ext uri="{9D8B030D-6E8A-4147-A177-3AD203B41FA5}">
                      <a16:colId xmlns:a16="http://schemas.microsoft.com/office/drawing/2014/main" val="1735871692"/>
                    </a:ext>
                  </a:extLst>
                </a:gridCol>
                <a:gridCol w="771327">
                  <a:extLst>
                    <a:ext uri="{9D8B030D-6E8A-4147-A177-3AD203B41FA5}">
                      <a16:colId xmlns:a16="http://schemas.microsoft.com/office/drawing/2014/main" val="1210561034"/>
                    </a:ext>
                  </a:extLst>
                </a:gridCol>
                <a:gridCol w="754325">
                  <a:extLst>
                    <a:ext uri="{9D8B030D-6E8A-4147-A177-3AD203B41FA5}">
                      <a16:colId xmlns:a16="http://schemas.microsoft.com/office/drawing/2014/main" val="2082785113"/>
                    </a:ext>
                  </a:extLst>
                </a:gridCol>
                <a:gridCol w="686774">
                  <a:extLst>
                    <a:ext uri="{9D8B030D-6E8A-4147-A177-3AD203B41FA5}">
                      <a16:colId xmlns:a16="http://schemas.microsoft.com/office/drawing/2014/main" val="2130279908"/>
                    </a:ext>
                  </a:extLst>
                </a:gridCol>
              </a:tblGrid>
              <a:tr h="552225">
                <a:tc>
                  <a:txBody>
                    <a:bodyPr/>
                    <a:lstStyle/>
                    <a:p>
                      <a:pPr algn="ctr" fontAlgn="ctr"/>
                      <a:r>
                        <a:rPr lang="en-US" sz="1200" b="0" i="0" u="none" strike="noStrike" dirty="0">
                          <a:solidFill>
                            <a:srgbClr val="000000"/>
                          </a:solidFill>
                          <a:effectLst/>
                          <a:latin typeface="Calibri" panose="020F0502020204030204" pitchFamily="34" charset="0"/>
                        </a:rPr>
                        <a:t>Community Name</a:t>
                      </a:r>
                    </a:p>
                  </a:txBody>
                  <a:tcPr marL="7876" marR="7876" marT="787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n-US" sz="1200" b="0" i="0" u="none" strike="noStrike" dirty="0">
                          <a:solidFill>
                            <a:srgbClr val="000000"/>
                          </a:solidFill>
                          <a:effectLst/>
                          <a:latin typeface="Calibri" panose="020F0502020204030204" pitchFamily="34" charset="0"/>
                        </a:rPr>
                        <a:t>County</a:t>
                      </a:r>
                    </a:p>
                  </a:txBody>
                  <a:tcPr marL="7876" marR="7876" marT="787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n-US" sz="1200" b="0" i="0" u="none" strike="noStrike" dirty="0">
                          <a:solidFill>
                            <a:srgbClr val="000000"/>
                          </a:solidFill>
                          <a:effectLst/>
                          <a:latin typeface="Calibri" panose="020F0502020204030204" pitchFamily="34" charset="0"/>
                        </a:rPr>
                        <a:t>Stream Length(mi</a:t>
                      </a:r>
                      <a:r>
                        <a:rPr lang="en-US" sz="1200" b="0" i="0" u="none" strike="noStrike" dirty="0" smtClean="0">
                          <a:solidFill>
                            <a:srgbClr val="000000"/>
                          </a:solidFill>
                          <a:effectLst/>
                          <a:latin typeface="Calibri" panose="020F0502020204030204" pitchFamily="34" charset="0"/>
                        </a:rPr>
                        <a:t>) -</a:t>
                      </a:r>
                      <a:r>
                        <a:rPr lang="en-US" sz="1200" b="0" i="0" u="none" strike="noStrike" dirty="0">
                          <a:solidFill>
                            <a:srgbClr val="000000"/>
                          </a:solidFill>
                          <a:effectLst/>
                          <a:latin typeface="Calibri" panose="020F0502020204030204" pitchFamily="34" charset="0"/>
                        </a:rPr>
                        <a:t>Zones: </a:t>
                      </a:r>
                      <a:r>
                        <a:rPr lang="en-US" sz="1200" b="1" i="0" u="none" strike="noStrike" dirty="0">
                          <a:solidFill>
                            <a:srgbClr val="000000"/>
                          </a:solidFill>
                          <a:effectLst/>
                          <a:latin typeface="Calibri" panose="020F0502020204030204" pitchFamily="34" charset="0"/>
                        </a:rPr>
                        <a:t>AE,AH,AO</a:t>
                      </a:r>
                    </a:p>
                  </a:txBody>
                  <a:tcPr marL="7876" marR="7876" marT="787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1200" b="0" i="0" u="none" strike="noStrike" dirty="0">
                          <a:solidFill>
                            <a:srgbClr val="000000"/>
                          </a:solidFill>
                          <a:effectLst/>
                          <a:latin typeface="Calibri" panose="020F0502020204030204" pitchFamily="34" charset="0"/>
                        </a:rPr>
                        <a:t>Stream Length (mi</a:t>
                      </a:r>
                      <a:r>
                        <a:rPr lang="en-US" sz="1200" b="0" i="0" u="none" strike="noStrike" dirty="0" smtClean="0">
                          <a:solidFill>
                            <a:srgbClr val="000000"/>
                          </a:solidFill>
                          <a:effectLst/>
                          <a:latin typeface="Calibri" panose="020F0502020204030204" pitchFamily="34" charset="0"/>
                        </a:rPr>
                        <a:t>) -</a:t>
                      </a:r>
                      <a:r>
                        <a:rPr lang="en-US" sz="1200" b="1" i="0" u="none" strike="noStrike" dirty="0">
                          <a:solidFill>
                            <a:srgbClr val="000000"/>
                          </a:solidFill>
                          <a:effectLst/>
                          <a:latin typeface="Calibri" panose="020F0502020204030204" pitchFamily="34" charset="0"/>
                        </a:rPr>
                        <a:t>Effective A</a:t>
                      </a:r>
                    </a:p>
                  </a:txBody>
                  <a:tcPr marL="7876" marR="7876" marT="78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1200" b="0" i="0" u="none" strike="noStrike" dirty="0">
                          <a:solidFill>
                            <a:srgbClr val="000000"/>
                          </a:solidFill>
                          <a:effectLst/>
                          <a:latin typeface="Calibri" panose="020F0502020204030204" pitchFamily="34" charset="0"/>
                        </a:rPr>
                        <a:t>Stream Length (</a:t>
                      </a:r>
                      <a:r>
                        <a:rPr lang="en-US" sz="1200" b="0" i="0" u="none" strike="noStrike" dirty="0" smtClean="0">
                          <a:solidFill>
                            <a:srgbClr val="000000"/>
                          </a:solidFill>
                          <a:effectLst/>
                          <a:latin typeface="Calibri" panose="020F0502020204030204" pitchFamily="34" charset="0"/>
                        </a:rPr>
                        <a:t>mi) – </a:t>
                      </a:r>
                      <a:br>
                        <a:rPr lang="en-US" sz="1200" b="0" i="0" u="none" strike="noStrike" dirty="0" smtClean="0">
                          <a:solidFill>
                            <a:srgbClr val="000000"/>
                          </a:solidFill>
                          <a:effectLst/>
                          <a:latin typeface="Calibri" panose="020F0502020204030204" pitchFamily="34" charset="0"/>
                        </a:rPr>
                      </a:br>
                      <a:r>
                        <a:rPr lang="en-US" sz="1200" b="1" i="0" u="none" strike="noStrike" dirty="0" smtClean="0">
                          <a:solidFill>
                            <a:srgbClr val="000000"/>
                          </a:solidFill>
                          <a:effectLst/>
                          <a:latin typeface="Calibri" panose="020F0502020204030204" pitchFamily="34" charset="0"/>
                        </a:rPr>
                        <a:t>Advisory </a:t>
                      </a:r>
                      <a:r>
                        <a:rPr lang="en-US" sz="1200" b="1" i="0" u="none" strike="noStrike" dirty="0">
                          <a:solidFill>
                            <a:srgbClr val="000000"/>
                          </a:solidFill>
                          <a:effectLst/>
                          <a:latin typeface="Calibri" panose="020F0502020204030204" pitchFamily="34" charset="0"/>
                        </a:rPr>
                        <a:t>A</a:t>
                      </a:r>
                    </a:p>
                  </a:txBody>
                  <a:tcPr marL="7876" marR="7876" marT="787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1200" b="1" i="0" u="none" strike="noStrike" dirty="0">
                          <a:solidFill>
                            <a:schemeClr val="bg1"/>
                          </a:solidFill>
                          <a:effectLst/>
                          <a:latin typeface="Calibri" panose="020F0502020204030204" pitchFamily="34" charset="0"/>
                        </a:rPr>
                        <a:t>Total </a:t>
                      </a:r>
                      <a:r>
                        <a:rPr lang="en-US" sz="1200" b="1" i="0" u="none" strike="noStrike" dirty="0" smtClean="0">
                          <a:solidFill>
                            <a:schemeClr val="bg1"/>
                          </a:solidFill>
                          <a:effectLst/>
                          <a:latin typeface="Calibri" panose="020F0502020204030204" pitchFamily="34" charset="0"/>
                        </a:rPr>
                        <a:t>Length (mi)</a:t>
                      </a:r>
                      <a:endParaRPr lang="en-US" sz="1200" b="1" i="0" u="none" strike="noStrike" dirty="0">
                        <a:solidFill>
                          <a:schemeClr val="bg1"/>
                        </a:solidFill>
                        <a:effectLst/>
                        <a:latin typeface="Calibri" panose="020F0502020204030204" pitchFamily="34" charset="0"/>
                      </a:endParaRPr>
                    </a:p>
                  </a:txBody>
                  <a:tcPr marL="7876" marR="7876" marT="78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fontAlgn="ctr"/>
                      <a:r>
                        <a:rPr lang="en-US" sz="1200" b="1" i="0" u="none" strike="noStrike" dirty="0">
                          <a:solidFill>
                            <a:srgbClr val="000000"/>
                          </a:solidFill>
                          <a:effectLst/>
                          <a:latin typeface="Calibri" panose="020F0502020204030204" pitchFamily="34" charset="0"/>
                        </a:rPr>
                        <a:t>Detailed Zone</a:t>
                      </a:r>
                      <a:r>
                        <a:rPr lang="en-US" sz="1200" b="0" i="0" u="none" strike="noStrike" dirty="0">
                          <a:solidFill>
                            <a:srgbClr val="000000"/>
                          </a:solidFill>
                          <a:effectLst/>
                          <a:latin typeface="Calibri" panose="020F0502020204030204" pitchFamily="34" charset="0"/>
                        </a:rPr>
                        <a:t> %</a:t>
                      </a:r>
                    </a:p>
                  </a:txBody>
                  <a:tcPr marL="7876" marR="7876" marT="787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1200" b="1" i="0" u="none" strike="noStrike" dirty="0">
                          <a:solidFill>
                            <a:srgbClr val="000000"/>
                          </a:solidFill>
                          <a:effectLst/>
                          <a:latin typeface="Calibri" panose="020F0502020204030204" pitchFamily="34" charset="0"/>
                        </a:rPr>
                        <a:t>Approx. A Zone </a:t>
                      </a:r>
                      <a:r>
                        <a:rPr lang="en-US" sz="1200" b="0" i="0" u="none" strike="noStrike" dirty="0">
                          <a:solidFill>
                            <a:srgbClr val="000000"/>
                          </a:solidFill>
                          <a:effectLst/>
                          <a:latin typeface="Calibri" panose="020F0502020204030204" pitchFamily="34" charset="0"/>
                        </a:rPr>
                        <a:t>%</a:t>
                      </a:r>
                    </a:p>
                  </a:txBody>
                  <a:tcPr marL="7876" marR="7876" marT="78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1200" b="1" i="0" u="none" strike="noStrike" dirty="0">
                          <a:solidFill>
                            <a:srgbClr val="000000"/>
                          </a:solidFill>
                          <a:effectLst/>
                          <a:latin typeface="Calibri" panose="020F0502020204030204" pitchFamily="34" charset="0"/>
                        </a:rPr>
                        <a:t>Advisory Zone </a:t>
                      </a:r>
                      <a:r>
                        <a:rPr lang="en-US" sz="1200" b="0" i="0" u="none" strike="noStrike" dirty="0">
                          <a:solidFill>
                            <a:srgbClr val="000000"/>
                          </a:solidFill>
                          <a:effectLst/>
                          <a:latin typeface="Calibri" panose="020F0502020204030204" pitchFamily="34" charset="0"/>
                        </a:rPr>
                        <a:t>%</a:t>
                      </a:r>
                    </a:p>
                  </a:txBody>
                  <a:tcPr marL="7876" marR="7876" marT="787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3225527"/>
                  </a:ext>
                </a:extLst>
              </a:tr>
              <a:tr h="184075">
                <a:tc>
                  <a:txBody>
                    <a:bodyPr/>
                    <a:lstStyle/>
                    <a:p>
                      <a:pPr algn="l" fontAlgn="b"/>
                      <a:r>
                        <a:rPr lang="en-US" sz="1200" b="0" i="0" u="none" strike="noStrike">
                          <a:solidFill>
                            <a:srgbClr val="000000"/>
                          </a:solidFill>
                          <a:effectLst/>
                          <a:latin typeface="Calibri" panose="020F0502020204030204" pitchFamily="34" charset="0"/>
                        </a:rPr>
                        <a:t>BERKELEY COUNTY *</a:t>
                      </a:r>
                    </a:p>
                  </a:txBody>
                  <a:tcPr marL="7876" marR="7876" marT="787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BERKELEY COUNTY</a:t>
                      </a:r>
                    </a:p>
                  </a:txBody>
                  <a:tcPr marL="7876" marR="7876" marT="787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67.9</a:t>
                      </a:r>
                    </a:p>
                  </a:txBody>
                  <a:tcPr marL="7876" marR="7876" marT="787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90.2</a:t>
                      </a:r>
                    </a:p>
                  </a:txBody>
                  <a:tcPr marL="7876" marR="7876" marT="7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55.6</a:t>
                      </a:r>
                    </a:p>
                  </a:txBody>
                  <a:tcPr marL="7876" marR="7876" marT="787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213.7</a:t>
                      </a:r>
                    </a:p>
                  </a:txBody>
                  <a:tcPr marL="7876" marR="7876" marT="787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32%</a:t>
                      </a:r>
                    </a:p>
                  </a:txBody>
                  <a:tcPr marL="7876" marR="7876" marT="787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42%</a:t>
                      </a:r>
                    </a:p>
                  </a:txBody>
                  <a:tcPr marL="7876" marR="7876" marT="7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26%</a:t>
                      </a:r>
                    </a:p>
                  </a:txBody>
                  <a:tcPr marL="7876" marR="7876" marT="787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393086874"/>
                  </a:ext>
                </a:extLst>
              </a:tr>
              <a:tr h="184075">
                <a:tc>
                  <a:txBody>
                    <a:bodyPr/>
                    <a:lstStyle/>
                    <a:p>
                      <a:pPr algn="l" fontAlgn="b"/>
                      <a:r>
                        <a:rPr lang="en-US" sz="1200" b="0" i="0" u="none" strike="noStrike" dirty="0" smtClean="0">
                          <a:solidFill>
                            <a:srgbClr val="000000"/>
                          </a:solidFill>
                          <a:effectLst/>
                          <a:latin typeface="Calibri" panose="020F0502020204030204" pitchFamily="34" charset="0"/>
                        </a:rPr>
                        <a:t>MARTINSBURG</a:t>
                      </a:r>
                      <a:endParaRPr lang="en-US" sz="1200" b="0" i="0" u="none" strike="noStrike" dirty="0">
                        <a:solidFill>
                          <a:srgbClr val="000000"/>
                        </a:solidFill>
                        <a:effectLst/>
                        <a:latin typeface="Calibri" panose="020F0502020204030204" pitchFamily="34" charset="0"/>
                      </a:endParaRPr>
                    </a:p>
                  </a:txBody>
                  <a:tcPr marL="7876" marR="7876" marT="787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BERKELEY COUNTY</a:t>
                      </a:r>
                    </a:p>
                  </a:txBody>
                  <a:tcPr marL="7876" marR="7876" marT="787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4.1</a:t>
                      </a:r>
                    </a:p>
                  </a:txBody>
                  <a:tcPr marL="7876" marR="7876" marT="787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0.5</a:t>
                      </a:r>
                    </a:p>
                  </a:txBody>
                  <a:tcPr marL="7876" marR="7876" marT="7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0.5</a:t>
                      </a:r>
                    </a:p>
                  </a:txBody>
                  <a:tcPr marL="7876" marR="7876" marT="787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5.1</a:t>
                      </a:r>
                    </a:p>
                  </a:txBody>
                  <a:tcPr marL="7876" marR="7876" marT="787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81%</a:t>
                      </a:r>
                    </a:p>
                  </a:txBody>
                  <a:tcPr marL="7876" marR="7876" marT="787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10%</a:t>
                      </a:r>
                    </a:p>
                  </a:txBody>
                  <a:tcPr marL="7876" marR="7876" marT="7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9%</a:t>
                      </a:r>
                    </a:p>
                  </a:txBody>
                  <a:tcPr marL="7876" marR="7876" marT="787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24908502"/>
                  </a:ext>
                </a:extLst>
              </a:tr>
              <a:tr h="184075">
                <a:tc>
                  <a:txBody>
                    <a:bodyPr/>
                    <a:lstStyle/>
                    <a:p>
                      <a:pPr algn="l" fontAlgn="b"/>
                      <a:r>
                        <a:rPr lang="en-US" sz="1200" b="1" i="0" u="none" strike="noStrike" dirty="0">
                          <a:solidFill>
                            <a:srgbClr val="000000"/>
                          </a:solidFill>
                          <a:effectLst/>
                          <a:latin typeface="Calibri" panose="020F0502020204030204" pitchFamily="34" charset="0"/>
                        </a:rPr>
                        <a:t> </a:t>
                      </a:r>
                    </a:p>
                  </a:txBody>
                  <a:tcPr marL="7876" marR="7876" marT="787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1" i="0" u="none" strike="noStrike" dirty="0">
                          <a:solidFill>
                            <a:srgbClr val="000000"/>
                          </a:solidFill>
                          <a:effectLst/>
                          <a:latin typeface="Calibri" panose="020F0502020204030204" pitchFamily="34" charset="0"/>
                        </a:rPr>
                        <a:t>BERKELEY COUNTY</a:t>
                      </a:r>
                    </a:p>
                  </a:txBody>
                  <a:tcPr marL="7876" marR="7876" marT="787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1" i="0" u="none" strike="noStrike" dirty="0">
                          <a:solidFill>
                            <a:srgbClr val="000000"/>
                          </a:solidFill>
                          <a:effectLst/>
                          <a:latin typeface="Calibri" panose="020F0502020204030204" pitchFamily="34" charset="0"/>
                        </a:rPr>
                        <a:t>72.1</a:t>
                      </a:r>
                    </a:p>
                  </a:txBody>
                  <a:tcPr marL="7876" marR="7876" marT="787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1" i="0" u="none" strike="noStrike" dirty="0">
                          <a:solidFill>
                            <a:srgbClr val="000000"/>
                          </a:solidFill>
                          <a:effectLst/>
                          <a:latin typeface="Calibri" panose="020F0502020204030204" pitchFamily="34" charset="0"/>
                        </a:rPr>
                        <a:t>90.7</a:t>
                      </a:r>
                    </a:p>
                  </a:txBody>
                  <a:tcPr marL="7876" marR="7876" marT="7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1" i="0" u="none" strike="noStrike" dirty="0">
                          <a:solidFill>
                            <a:srgbClr val="000000"/>
                          </a:solidFill>
                          <a:effectLst/>
                          <a:latin typeface="Calibri" panose="020F0502020204030204" pitchFamily="34" charset="0"/>
                        </a:rPr>
                        <a:t>56.0</a:t>
                      </a:r>
                    </a:p>
                  </a:txBody>
                  <a:tcPr marL="7876" marR="7876" marT="787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1" i="0" u="none" strike="noStrike" dirty="0">
                          <a:solidFill>
                            <a:srgbClr val="000000"/>
                          </a:solidFill>
                          <a:effectLst/>
                          <a:latin typeface="Calibri" panose="020F0502020204030204" pitchFamily="34" charset="0"/>
                        </a:rPr>
                        <a:t>218.8</a:t>
                      </a:r>
                    </a:p>
                  </a:txBody>
                  <a:tcPr marL="7876" marR="7876" marT="787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1" i="0" u="none" strike="noStrike" dirty="0">
                          <a:solidFill>
                            <a:srgbClr val="000000"/>
                          </a:solidFill>
                          <a:effectLst/>
                          <a:latin typeface="Calibri" panose="020F0502020204030204" pitchFamily="34" charset="0"/>
                        </a:rPr>
                        <a:t>33%</a:t>
                      </a:r>
                    </a:p>
                  </a:txBody>
                  <a:tcPr marL="7876" marR="7876" marT="787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1" i="0" u="none" strike="noStrike" dirty="0">
                          <a:solidFill>
                            <a:srgbClr val="000000"/>
                          </a:solidFill>
                          <a:effectLst/>
                          <a:latin typeface="Calibri" panose="020F0502020204030204" pitchFamily="34" charset="0"/>
                        </a:rPr>
                        <a:t>41%</a:t>
                      </a:r>
                    </a:p>
                  </a:txBody>
                  <a:tcPr marL="7876" marR="7876" marT="7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1" i="0" u="none" strike="noStrike" dirty="0">
                          <a:solidFill>
                            <a:srgbClr val="000000"/>
                          </a:solidFill>
                          <a:effectLst/>
                          <a:latin typeface="Calibri" panose="020F0502020204030204" pitchFamily="34" charset="0"/>
                        </a:rPr>
                        <a:t>26%</a:t>
                      </a:r>
                    </a:p>
                  </a:txBody>
                  <a:tcPr marL="7876" marR="7876" marT="787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240798351"/>
                  </a:ext>
                </a:extLst>
              </a:tr>
              <a:tr h="184075">
                <a:tc>
                  <a:txBody>
                    <a:bodyPr/>
                    <a:lstStyle/>
                    <a:p>
                      <a:pPr algn="l" fontAlgn="b"/>
                      <a:r>
                        <a:rPr lang="en-US" sz="1200" b="0" i="0" u="none" strike="noStrike" dirty="0" smtClean="0">
                          <a:solidFill>
                            <a:srgbClr val="000000"/>
                          </a:solidFill>
                          <a:effectLst/>
                          <a:latin typeface="Calibri" panose="020F0502020204030204" pitchFamily="34" charset="0"/>
                        </a:rPr>
                        <a:t>BATH</a:t>
                      </a:r>
                      <a:endParaRPr lang="en-US" sz="1200" b="0" i="0" u="none" strike="noStrike" dirty="0">
                        <a:solidFill>
                          <a:srgbClr val="000000"/>
                        </a:solidFill>
                        <a:effectLst/>
                        <a:latin typeface="Calibri" panose="020F0502020204030204" pitchFamily="34" charset="0"/>
                      </a:endParaRPr>
                    </a:p>
                  </a:txBody>
                  <a:tcPr marL="7876" marR="7876" marT="787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MORGAN COUNTY</a:t>
                      </a:r>
                    </a:p>
                  </a:txBody>
                  <a:tcPr marL="7876" marR="7876" marT="787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1.4</a:t>
                      </a:r>
                    </a:p>
                  </a:txBody>
                  <a:tcPr marL="7876" marR="7876" marT="787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0.0</a:t>
                      </a:r>
                    </a:p>
                  </a:txBody>
                  <a:tcPr marL="7876" marR="7876" marT="7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0.0</a:t>
                      </a:r>
                    </a:p>
                  </a:txBody>
                  <a:tcPr marL="7876" marR="7876" marT="787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1.4</a:t>
                      </a:r>
                    </a:p>
                  </a:txBody>
                  <a:tcPr marL="7876" marR="7876" marT="787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97%</a:t>
                      </a:r>
                    </a:p>
                  </a:txBody>
                  <a:tcPr marL="7876" marR="7876" marT="787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1%</a:t>
                      </a:r>
                    </a:p>
                  </a:txBody>
                  <a:tcPr marL="7876" marR="7876" marT="7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1%</a:t>
                      </a:r>
                    </a:p>
                  </a:txBody>
                  <a:tcPr marL="7876" marR="7876" marT="787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8908885"/>
                  </a:ext>
                </a:extLst>
              </a:tr>
              <a:tr h="184075">
                <a:tc>
                  <a:txBody>
                    <a:bodyPr/>
                    <a:lstStyle/>
                    <a:p>
                      <a:pPr algn="l" fontAlgn="b"/>
                      <a:r>
                        <a:rPr lang="en-US" sz="1200" b="0" i="0" u="none" strike="noStrike" dirty="0">
                          <a:solidFill>
                            <a:srgbClr val="000000"/>
                          </a:solidFill>
                          <a:effectLst/>
                          <a:latin typeface="Calibri" panose="020F0502020204030204" pitchFamily="34" charset="0"/>
                        </a:rPr>
                        <a:t>MORGAN COUNTY*</a:t>
                      </a:r>
                    </a:p>
                  </a:txBody>
                  <a:tcPr marL="7876" marR="7876" marT="787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MORGAN COUNTY</a:t>
                      </a:r>
                    </a:p>
                  </a:txBody>
                  <a:tcPr marL="7876" marR="7876" marT="787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36.3</a:t>
                      </a:r>
                    </a:p>
                  </a:txBody>
                  <a:tcPr marL="7876" marR="7876" marT="787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121.4</a:t>
                      </a:r>
                    </a:p>
                  </a:txBody>
                  <a:tcPr marL="7876" marR="7876" marT="7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14.8</a:t>
                      </a:r>
                    </a:p>
                  </a:txBody>
                  <a:tcPr marL="7876" marR="7876" marT="787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172.5</a:t>
                      </a:r>
                    </a:p>
                  </a:txBody>
                  <a:tcPr marL="7876" marR="7876" marT="787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21%</a:t>
                      </a:r>
                    </a:p>
                  </a:txBody>
                  <a:tcPr marL="7876" marR="7876" marT="787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70%</a:t>
                      </a:r>
                    </a:p>
                  </a:txBody>
                  <a:tcPr marL="7876" marR="7876" marT="7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9%</a:t>
                      </a:r>
                    </a:p>
                  </a:txBody>
                  <a:tcPr marL="7876" marR="7876" marT="787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624128539"/>
                  </a:ext>
                </a:extLst>
              </a:tr>
              <a:tr h="184075">
                <a:tc>
                  <a:txBody>
                    <a:bodyPr/>
                    <a:lstStyle/>
                    <a:p>
                      <a:pPr algn="l" fontAlgn="b"/>
                      <a:r>
                        <a:rPr lang="en-US" sz="1200" b="0" i="0" u="none" strike="noStrike" dirty="0" smtClean="0">
                          <a:solidFill>
                            <a:srgbClr val="000000"/>
                          </a:solidFill>
                          <a:effectLst/>
                          <a:latin typeface="Calibri" panose="020F0502020204030204" pitchFamily="34" charset="0"/>
                          <a:hlinkClick r:id="rId3"/>
                        </a:rPr>
                        <a:t>PAW </a:t>
                      </a:r>
                      <a:r>
                        <a:rPr lang="en-US" sz="1200" b="0" i="0" u="none" strike="noStrike" dirty="0" err="1" smtClean="0">
                          <a:solidFill>
                            <a:srgbClr val="000000"/>
                          </a:solidFill>
                          <a:effectLst/>
                          <a:latin typeface="Calibri" panose="020F0502020204030204" pitchFamily="34" charset="0"/>
                          <a:hlinkClick r:id="rId3"/>
                        </a:rPr>
                        <a:t>PAW</a:t>
                      </a:r>
                      <a:endParaRPr lang="en-US" sz="1200" b="0" i="0" u="none" strike="noStrike" dirty="0">
                        <a:solidFill>
                          <a:srgbClr val="000000"/>
                        </a:solidFill>
                        <a:effectLst/>
                        <a:latin typeface="Calibri" panose="020F0502020204030204" pitchFamily="34" charset="0"/>
                      </a:endParaRPr>
                    </a:p>
                  </a:txBody>
                  <a:tcPr marL="7876" marR="7876" marT="787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MORGAN COUNTY</a:t>
                      </a:r>
                    </a:p>
                  </a:txBody>
                  <a:tcPr marL="7876" marR="7876" marT="787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0.2</a:t>
                      </a:r>
                    </a:p>
                  </a:txBody>
                  <a:tcPr marL="7876" marR="7876" marT="787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0.7</a:t>
                      </a:r>
                    </a:p>
                  </a:txBody>
                  <a:tcPr marL="7876" marR="7876" marT="7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0.0</a:t>
                      </a:r>
                    </a:p>
                  </a:txBody>
                  <a:tcPr marL="7876" marR="7876" marT="787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0.9</a:t>
                      </a:r>
                    </a:p>
                  </a:txBody>
                  <a:tcPr marL="7876" marR="7876" marT="787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23%</a:t>
                      </a:r>
                    </a:p>
                  </a:txBody>
                  <a:tcPr marL="7876" marR="7876" marT="787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77%</a:t>
                      </a:r>
                    </a:p>
                  </a:txBody>
                  <a:tcPr marL="7876" marR="7876" marT="7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0%</a:t>
                      </a:r>
                    </a:p>
                  </a:txBody>
                  <a:tcPr marL="7876" marR="7876" marT="787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61435471"/>
                  </a:ext>
                </a:extLst>
              </a:tr>
              <a:tr h="193279">
                <a:tc>
                  <a:txBody>
                    <a:bodyPr/>
                    <a:lstStyle/>
                    <a:p>
                      <a:pPr algn="l" fontAlgn="b"/>
                      <a:r>
                        <a:rPr lang="en-US" sz="1200" b="1" i="0" u="none" strike="noStrike">
                          <a:solidFill>
                            <a:srgbClr val="000000"/>
                          </a:solidFill>
                          <a:effectLst/>
                          <a:latin typeface="Calibri" panose="020F0502020204030204" pitchFamily="34" charset="0"/>
                        </a:rPr>
                        <a:t> </a:t>
                      </a:r>
                    </a:p>
                  </a:txBody>
                  <a:tcPr marL="7876" marR="7876" marT="787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a:solidFill>
                            <a:srgbClr val="000000"/>
                          </a:solidFill>
                          <a:effectLst/>
                          <a:latin typeface="Calibri" panose="020F0502020204030204" pitchFamily="34" charset="0"/>
                        </a:rPr>
                        <a:t>MORGAN COUNTY</a:t>
                      </a:r>
                    </a:p>
                  </a:txBody>
                  <a:tcPr marL="7876" marR="7876" marT="787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a:solidFill>
                            <a:srgbClr val="000000"/>
                          </a:solidFill>
                          <a:effectLst/>
                          <a:latin typeface="Calibri" panose="020F0502020204030204" pitchFamily="34" charset="0"/>
                        </a:rPr>
                        <a:t>37.8</a:t>
                      </a:r>
                    </a:p>
                  </a:txBody>
                  <a:tcPr marL="7876" marR="7876" marT="787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a:solidFill>
                            <a:srgbClr val="000000"/>
                          </a:solidFill>
                          <a:effectLst/>
                          <a:latin typeface="Calibri" panose="020F0502020204030204" pitchFamily="34" charset="0"/>
                        </a:rPr>
                        <a:t>122.1</a:t>
                      </a:r>
                    </a:p>
                  </a:txBody>
                  <a:tcPr marL="7876" marR="7876" marT="7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a:solidFill>
                            <a:srgbClr val="000000"/>
                          </a:solidFill>
                          <a:effectLst/>
                          <a:latin typeface="Calibri" panose="020F0502020204030204" pitchFamily="34" charset="0"/>
                        </a:rPr>
                        <a:t>14.8</a:t>
                      </a:r>
                    </a:p>
                  </a:txBody>
                  <a:tcPr marL="7876" marR="7876" marT="787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a:solidFill>
                            <a:srgbClr val="000000"/>
                          </a:solidFill>
                          <a:effectLst/>
                          <a:latin typeface="Calibri" panose="020F0502020204030204" pitchFamily="34" charset="0"/>
                        </a:rPr>
                        <a:t>174.8</a:t>
                      </a:r>
                    </a:p>
                  </a:txBody>
                  <a:tcPr marL="7876" marR="7876" marT="787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a:solidFill>
                            <a:srgbClr val="000000"/>
                          </a:solidFill>
                          <a:effectLst/>
                          <a:latin typeface="Calibri" panose="020F0502020204030204" pitchFamily="34" charset="0"/>
                        </a:rPr>
                        <a:t>22%</a:t>
                      </a:r>
                    </a:p>
                  </a:txBody>
                  <a:tcPr marL="7876" marR="7876" marT="787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a:solidFill>
                            <a:srgbClr val="000000"/>
                          </a:solidFill>
                          <a:effectLst/>
                          <a:latin typeface="Calibri" panose="020F0502020204030204" pitchFamily="34" charset="0"/>
                        </a:rPr>
                        <a:t>70%</a:t>
                      </a:r>
                    </a:p>
                  </a:txBody>
                  <a:tcPr marL="7876" marR="7876" marT="7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dirty="0">
                          <a:solidFill>
                            <a:srgbClr val="000000"/>
                          </a:solidFill>
                          <a:effectLst/>
                          <a:latin typeface="Calibri" panose="020F0502020204030204" pitchFamily="34" charset="0"/>
                        </a:rPr>
                        <a:t>8%</a:t>
                      </a:r>
                    </a:p>
                  </a:txBody>
                  <a:tcPr marL="7876" marR="7876" marT="787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3260912298"/>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413118284"/>
              </p:ext>
            </p:extLst>
          </p:nvPr>
        </p:nvGraphicFramePr>
        <p:xfrm>
          <a:off x="341586" y="1357593"/>
          <a:ext cx="8382000" cy="2490158"/>
        </p:xfrm>
        <a:graphic>
          <a:graphicData uri="http://schemas.openxmlformats.org/drawingml/2006/table">
            <a:tbl>
              <a:tblPr/>
              <a:tblGrid>
                <a:gridCol w="2273084">
                  <a:extLst>
                    <a:ext uri="{9D8B030D-6E8A-4147-A177-3AD203B41FA5}">
                      <a16:colId xmlns:a16="http://schemas.microsoft.com/office/drawing/2014/main" val="1983558372"/>
                    </a:ext>
                  </a:extLst>
                </a:gridCol>
                <a:gridCol w="1526214">
                  <a:extLst>
                    <a:ext uri="{9D8B030D-6E8A-4147-A177-3AD203B41FA5}">
                      <a16:colId xmlns:a16="http://schemas.microsoft.com/office/drawing/2014/main" val="1790100375"/>
                    </a:ext>
                  </a:extLst>
                </a:gridCol>
                <a:gridCol w="1006653">
                  <a:extLst>
                    <a:ext uri="{9D8B030D-6E8A-4147-A177-3AD203B41FA5}">
                      <a16:colId xmlns:a16="http://schemas.microsoft.com/office/drawing/2014/main" val="1422997837"/>
                    </a:ext>
                  </a:extLst>
                </a:gridCol>
                <a:gridCol w="913293">
                  <a:extLst>
                    <a:ext uri="{9D8B030D-6E8A-4147-A177-3AD203B41FA5}">
                      <a16:colId xmlns:a16="http://schemas.microsoft.com/office/drawing/2014/main" val="1089508381"/>
                    </a:ext>
                  </a:extLst>
                </a:gridCol>
                <a:gridCol w="1574923">
                  <a:extLst>
                    <a:ext uri="{9D8B030D-6E8A-4147-A177-3AD203B41FA5}">
                      <a16:colId xmlns:a16="http://schemas.microsoft.com/office/drawing/2014/main" val="3770889101"/>
                    </a:ext>
                  </a:extLst>
                </a:gridCol>
                <a:gridCol w="1087833">
                  <a:extLst>
                    <a:ext uri="{9D8B030D-6E8A-4147-A177-3AD203B41FA5}">
                      <a16:colId xmlns:a16="http://schemas.microsoft.com/office/drawing/2014/main" val="2283764621"/>
                    </a:ext>
                  </a:extLst>
                </a:gridCol>
              </a:tblGrid>
              <a:tr h="681414">
                <a:tc>
                  <a:txBody>
                    <a:bodyPr/>
                    <a:lstStyle/>
                    <a:p>
                      <a:pPr algn="ctr" fontAlgn="ctr"/>
                      <a:r>
                        <a:rPr lang="en-US" sz="1200" b="0" i="0" u="none" strike="noStrike" dirty="0">
                          <a:solidFill>
                            <a:srgbClr val="000000"/>
                          </a:solidFill>
                          <a:effectLst/>
                          <a:latin typeface="Calibri" panose="020F0502020204030204" pitchFamily="34" charset="0"/>
                        </a:rPr>
                        <a:t>Community Name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200" b="0" i="0" u="none" strike="noStrike" dirty="0">
                          <a:solidFill>
                            <a:srgbClr val="000000"/>
                          </a:solidFill>
                          <a:effectLst/>
                          <a:latin typeface="Calibri" panose="020F0502020204030204" pitchFamily="34" charset="0"/>
                        </a:rPr>
                        <a:t>County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200" b="0" i="0" u="none" strike="noStrike" dirty="0">
                          <a:solidFill>
                            <a:srgbClr val="000000"/>
                          </a:solidFill>
                          <a:effectLst/>
                          <a:latin typeface="Calibri" panose="020F0502020204030204" pitchFamily="34" charset="0"/>
                        </a:rPr>
                        <a:t> Total Community Area </a:t>
                      </a:r>
                      <a:r>
                        <a:rPr lang="en-US" sz="1200" b="0" i="0" u="none" strike="noStrike" dirty="0" smtClean="0">
                          <a:solidFill>
                            <a:srgbClr val="000000"/>
                          </a:solidFill>
                          <a:effectLst/>
                          <a:latin typeface="Calibri" panose="020F0502020204030204" pitchFamily="34" charset="0"/>
                        </a:rPr>
                        <a:t>(</a:t>
                      </a:r>
                      <a:r>
                        <a:rPr lang="en-US" sz="1200" b="0" i="0" u="none" strike="noStrike" dirty="0">
                          <a:solidFill>
                            <a:srgbClr val="000000"/>
                          </a:solidFill>
                          <a:effectLst/>
                          <a:latin typeface="Calibri" panose="020F0502020204030204" pitchFamily="34" charset="0"/>
                        </a:rPr>
                        <a:t>acres)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200" b="0" i="0" u="none" strike="noStrike">
                          <a:solidFill>
                            <a:srgbClr val="000000"/>
                          </a:solidFill>
                          <a:effectLst/>
                          <a:latin typeface="Calibri" panose="020F0502020204030204" pitchFamily="34" charset="0"/>
                        </a:rPr>
                        <a:t> Total SFHA Area (acres)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200" b="1" i="0" u="none" strike="noStrike" dirty="0">
                          <a:solidFill>
                            <a:srgbClr val="000000"/>
                          </a:solidFill>
                          <a:effectLst/>
                          <a:latin typeface="Calibri" panose="020F0502020204030204" pitchFamily="34" charset="0"/>
                        </a:rPr>
                        <a:t> </a:t>
                      </a:r>
                      <a:r>
                        <a:rPr lang="en-US" sz="1200" b="1" i="0" u="none" strike="noStrike" dirty="0" smtClean="0">
                          <a:solidFill>
                            <a:srgbClr val="000000"/>
                          </a:solidFill>
                          <a:effectLst/>
                          <a:latin typeface="Calibri" panose="020F0502020204030204" pitchFamily="34" charset="0"/>
                        </a:rPr>
                        <a:t>Modified </a:t>
                      </a:r>
                      <a:br>
                        <a:rPr lang="en-US" sz="1200" b="1" i="0" u="none" strike="noStrike" dirty="0" smtClean="0">
                          <a:solidFill>
                            <a:srgbClr val="000000"/>
                          </a:solidFill>
                          <a:effectLst/>
                          <a:latin typeface="Calibri" panose="020F0502020204030204" pitchFamily="34" charset="0"/>
                        </a:rPr>
                      </a:br>
                      <a:r>
                        <a:rPr lang="en-US" sz="1200" b="1" i="0" u="none" strike="noStrike" dirty="0" smtClean="0">
                          <a:solidFill>
                            <a:srgbClr val="000000"/>
                          </a:solidFill>
                          <a:effectLst/>
                          <a:latin typeface="Calibri" panose="020F0502020204030204" pitchFamily="34" charset="0"/>
                        </a:rPr>
                        <a:t>Total </a:t>
                      </a:r>
                      <a:r>
                        <a:rPr lang="en-US" sz="1200" b="1" i="0" u="none" strike="noStrike" dirty="0">
                          <a:solidFill>
                            <a:srgbClr val="000000"/>
                          </a:solidFill>
                          <a:effectLst/>
                          <a:latin typeface="Calibri" panose="020F0502020204030204" pitchFamily="34" charset="0"/>
                        </a:rPr>
                        <a:t>SFHA </a:t>
                      </a:r>
                      <a:r>
                        <a:rPr lang="en-US" sz="1200" b="1" i="0" u="none" strike="noStrike" dirty="0" smtClean="0">
                          <a:solidFill>
                            <a:srgbClr val="000000"/>
                          </a:solidFill>
                          <a:effectLst/>
                          <a:latin typeface="Calibri" panose="020F0502020204030204" pitchFamily="34" charset="0"/>
                        </a:rPr>
                        <a:t>Area</a:t>
                      </a:r>
                      <a:br>
                        <a:rPr lang="en-US" sz="1200" b="1" i="0" u="none" strike="noStrike" dirty="0" smtClean="0">
                          <a:solidFill>
                            <a:srgbClr val="000000"/>
                          </a:solidFill>
                          <a:effectLst/>
                          <a:latin typeface="Calibri" panose="020F0502020204030204" pitchFamily="34" charset="0"/>
                        </a:rPr>
                      </a:br>
                      <a:r>
                        <a:rPr lang="en-US" sz="1200" b="1" i="0" u="none" strike="noStrike" dirty="0" smtClean="0">
                          <a:solidFill>
                            <a:srgbClr val="000000"/>
                          </a:solidFill>
                          <a:effectLst/>
                          <a:latin typeface="Calibri" panose="020F0502020204030204" pitchFamily="34" charset="0"/>
                        </a:rPr>
                        <a:t> </a:t>
                      </a:r>
                      <a:r>
                        <a:rPr lang="en-US" sz="1200" b="1" i="0" u="none" strike="noStrike" dirty="0">
                          <a:solidFill>
                            <a:srgbClr val="000000"/>
                          </a:solidFill>
                          <a:effectLst/>
                          <a:latin typeface="Calibri" panose="020F0502020204030204" pitchFamily="34" charset="0"/>
                        </a:rPr>
                        <a:t>(</a:t>
                      </a:r>
                      <a:r>
                        <a:rPr lang="en-US" sz="1200" b="1" i="0" u="none" strike="noStrike" dirty="0" smtClean="0">
                          <a:solidFill>
                            <a:srgbClr val="000000"/>
                          </a:solidFill>
                          <a:effectLst/>
                          <a:latin typeface="Calibri" panose="020F0502020204030204" pitchFamily="34" charset="0"/>
                        </a:rPr>
                        <a:t>acres)</a:t>
                      </a:r>
                      <a:r>
                        <a:rPr lang="en-US" sz="1200" b="1" i="0" u="none" strike="noStrike" baseline="30000" dirty="0" smtClean="0">
                          <a:solidFill>
                            <a:srgbClr val="000000"/>
                          </a:solidFill>
                          <a:effectLst/>
                          <a:latin typeface="Calibri" panose="020F0502020204030204" pitchFamily="34" charset="0"/>
                        </a:rPr>
                        <a:t>1</a:t>
                      </a:r>
                      <a:r>
                        <a:rPr lang="en-US" sz="1200" b="1" i="0" u="none" strike="noStrike" dirty="0" smtClean="0">
                          <a:solidFill>
                            <a:srgbClr val="000000"/>
                          </a:solidFill>
                          <a:effectLst/>
                          <a:latin typeface="Calibri" panose="020F0502020204030204" pitchFamily="34" charset="0"/>
                        </a:rPr>
                        <a:t>  </a:t>
                      </a:r>
                      <a:endParaRPr lang="en-US" sz="1200" b="1"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200" b="0" i="0" u="none" strike="noStrike">
                          <a:solidFill>
                            <a:srgbClr val="000000"/>
                          </a:solidFill>
                          <a:effectLst/>
                          <a:latin typeface="Calibri" panose="020F0502020204030204" pitchFamily="34" charset="0"/>
                        </a:rPr>
                        <a:t>Ratio of aSFHA to Community Area</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383336358"/>
                  </a:ext>
                </a:extLst>
              </a:tr>
              <a:tr h="249482">
                <a:tc>
                  <a:txBody>
                    <a:bodyPr/>
                    <a:lstStyle/>
                    <a:p>
                      <a:pPr algn="l" fontAlgn="b"/>
                      <a:r>
                        <a:rPr lang="en-US" sz="1200" b="0" i="0" u="none" strike="noStrike" dirty="0">
                          <a:solidFill>
                            <a:srgbClr val="000000"/>
                          </a:solidFill>
                          <a:effectLst/>
                          <a:latin typeface="Calibri" panose="020F0502020204030204" pitchFamily="34" charset="0"/>
                        </a:rPr>
                        <a:t>BERKELEY COUNTY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dirty="0">
                          <a:solidFill>
                            <a:srgbClr val="000000"/>
                          </a:solidFill>
                          <a:effectLst/>
                          <a:latin typeface="Calibri" panose="020F0502020204030204" pitchFamily="34" charset="0"/>
                        </a:rPr>
                        <a:t>BERKELEY COUNTY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dirty="0">
                          <a:solidFill>
                            <a:srgbClr val="000000"/>
                          </a:solidFill>
                          <a:effectLst/>
                          <a:latin typeface="Calibri" panose="020F0502020204030204" pitchFamily="34" charset="0"/>
                        </a:rPr>
                        <a:t>201,588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dirty="0">
                          <a:solidFill>
                            <a:srgbClr val="000000"/>
                          </a:solidFill>
                          <a:effectLst/>
                          <a:latin typeface="Calibri" panose="020F0502020204030204" pitchFamily="34" charset="0"/>
                        </a:rPr>
                        <a:t>8,837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1" i="0" u="none" strike="noStrike" dirty="0">
                          <a:solidFill>
                            <a:srgbClr val="000000"/>
                          </a:solidFill>
                          <a:effectLst/>
                          <a:latin typeface="Calibri" panose="020F0502020204030204" pitchFamily="34" charset="0"/>
                        </a:rPr>
                        <a:t>8,820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0" i="0" u="none" strike="noStrike" dirty="0">
                          <a:solidFill>
                            <a:srgbClr val="000000"/>
                          </a:solidFill>
                          <a:effectLst/>
                          <a:latin typeface="Calibri" panose="020F0502020204030204" pitchFamily="34" charset="0"/>
                        </a:rPr>
                        <a:t>4.4%</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77685443"/>
                  </a:ext>
                </a:extLst>
              </a:tr>
              <a:tr h="261956">
                <a:tc>
                  <a:txBody>
                    <a:bodyPr/>
                    <a:lstStyle/>
                    <a:p>
                      <a:pPr algn="l" fontAlgn="b"/>
                      <a:r>
                        <a:rPr lang="en-US" sz="1200" b="0" i="0" u="none" strike="noStrike" dirty="0" smtClean="0">
                          <a:solidFill>
                            <a:srgbClr val="000000"/>
                          </a:solidFill>
                          <a:effectLst/>
                          <a:latin typeface="Calibri" panose="020F0502020204030204" pitchFamily="34" charset="0"/>
                        </a:rPr>
                        <a:t>MARTINSBURG</a:t>
                      </a:r>
                      <a:endParaRPr lang="en-US" sz="12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200" b="0" i="0" u="none" strike="noStrike" dirty="0">
                          <a:solidFill>
                            <a:srgbClr val="000000"/>
                          </a:solidFill>
                          <a:effectLst/>
                          <a:latin typeface="Calibri" panose="020F0502020204030204" pitchFamily="34" charset="0"/>
                        </a:rPr>
                        <a:t>BERKELEY COUNTY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200" b="0" i="0" u="none" strike="noStrike">
                          <a:solidFill>
                            <a:srgbClr val="000000"/>
                          </a:solidFill>
                          <a:effectLst/>
                          <a:latin typeface="Calibri" panose="020F0502020204030204" pitchFamily="34" charset="0"/>
                        </a:rPr>
                        <a:t>4,259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200" b="0" i="0" u="none" strike="noStrike" dirty="0">
                          <a:solidFill>
                            <a:srgbClr val="000000"/>
                          </a:solidFill>
                          <a:effectLst/>
                          <a:latin typeface="Calibri" panose="020F0502020204030204" pitchFamily="34" charset="0"/>
                        </a:rPr>
                        <a:t>139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200" b="0" i="0" u="none" strike="noStrike" dirty="0">
                          <a:solidFill>
                            <a:srgbClr val="000000"/>
                          </a:solidFill>
                          <a:effectLst/>
                          <a:latin typeface="Calibri" panose="020F0502020204030204" pitchFamily="34" charset="0"/>
                        </a:rPr>
                        <a:t>128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200" b="0" i="0" u="none" strike="noStrike" dirty="0">
                          <a:solidFill>
                            <a:srgbClr val="000000"/>
                          </a:solidFill>
                          <a:effectLst/>
                          <a:latin typeface="Calibri" panose="020F0502020204030204" pitchFamily="34" charset="0"/>
                        </a:rPr>
                        <a:t>3.0%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7613273"/>
                  </a:ext>
                </a:extLst>
              </a:tr>
              <a:tr h="261956">
                <a:tc>
                  <a:txBody>
                    <a:bodyPr/>
                    <a:lstStyle/>
                    <a:p>
                      <a:pPr algn="l" fontAlgn="b"/>
                      <a:r>
                        <a:rPr lang="en-US" sz="1200" b="0" i="0" u="none" strike="noStrike" dirty="0">
                          <a:solidFill>
                            <a:srgbClr val="000000"/>
                          </a:solidFill>
                          <a:effectLst/>
                          <a:latin typeface="Calibri" panose="020F0502020204030204" pitchFamily="34" charset="0"/>
                        </a:rPr>
                        <a:t>HEDGESVILLE, TOWN OF</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200" b="0" i="0" u="none" strike="noStrike" dirty="0">
                          <a:solidFill>
                            <a:srgbClr val="000000"/>
                          </a:solidFill>
                          <a:effectLst/>
                          <a:latin typeface="Calibri" panose="020F0502020204030204" pitchFamily="34" charset="0"/>
                        </a:rPr>
                        <a:t>BERKELEY COUNTY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200" b="0" i="0" u="none" strike="noStrike" dirty="0">
                          <a:solidFill>
                            <a:srgbClr val="000000"/>
                          </a:solidFill>
                          <a:effectLst/>
                          <a:latin typeface="Calibri" panose="020F0502020204030204" pitchFamily="34" charset="0"/>
                        </a:rPr>
                        <a:t>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200" b="0"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200" b="0"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200" b="0" i="0" u="none" strike="noStrike" dirty="0">
                          <a:solidFill>
                            <a:srgbClr val="000000"/>
                          </a:solidFill>
                          <a:effectLst/>
                          <a:latin typeface="Calibri" panose="020F0502020204030204" pitchFamily="34" charset="0"/>
                        </a:rPr>
                        <a:t>0.0%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91203031"/>
                  </a:ext>
                </a:extLst>
              </a:tr>
              <a:tr h="261956">
                <a:tc>
                  <a:txBody>
                    <a:bodyPr/>
                    <a:lstStyle/>
                    <a:p>
                      <a:pPr algn="l" fontAlgn="b"/>
                      <a:r>
                        <a:rPr lang="en-US" sz="1200" b="0" i="0" u="none" strike="noStrike" dirty="0">
                          <a:solidFill>
                            <a:srgbClr val="000000"/>
                          </a:solidFill>
                          <a:effectLst/>
                          <a:latin typeface="Calibri" panose="020F0502020204030204" pitchFamily="34" charset="0"/>
                        </a:rPr>
                        <a:t>MORGAN COUNTY*</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200" b="0" i="0" u="none" strike="noStrike" dirty="0">
                          <a:solidFill>
                            <a:srgbClr val="000000"/>
                          </a:solidFill>
                          <a:effectLst/>
                          <a:latin typeface="Calibri" panose="020F0502020204030204" pitchFamily="34" charset="0"/>
                        </a:rPr>
                        <a:t>MORGAN COUNTY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200" b="0" i="0" u="none" strike="noStrike" dirty="0">
                          <a:solidFill>
                            <a:srgbClr val="000000"/>
                          </a:solidFill>
                          <a:effectLst/>
                          <a:latin typeface="Calibri" panose="020F0502020204030204" pitchFamily="34" charset="0"/>
                        </a:rPr>
                        <a:t>146,585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200" b="0" i="0" u="none" strike="noStrike">
                          <a:solidFill>
                            <a:srgbClr val="000000"/>
                          </a:solidFill>
                          <a:effectLst/>
                          <a:latin typeface="Calibri" panose="020F0502020204030204" pitchFamily="34" charset="0"/>
                        </a:rPr>
                        <a:t>7,231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200" b="1" i="0" u="none" strike="noStrike">
                          <a:solidFill>
                            <a:srgbClr val="000000"/>
                          </a:solidFill>
                          <a:effectLst/>
                          <a:latin typeface="Calibri" panose="020F0502020204030204" pitchFamily="34" charset="0"/>
                        </a:rPr>
                        <a:t>7,210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200" b="0" i="0" u="none" strike="noStrike">
                          <a:solidFill>
                            <a:srgbClr val="000000"/>
                          </a:solidFill>
                          <a:effectLst/>
                          <a:latin typeface="Calibri" panose="020F0502020204030204" pitchFamily="34" charset="0"/>
                        </a:rPr>
                        <a:t>4.9%</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151544964"/>
                  </a:ext>
                </a:extLst>
              </a:tr>
              <a:tr h="261956">
                <a:tc>
                  <a:txBody>
                    <a:bodyPr/>
                    <a:lstStyle/>
                    <a:p>
                      <a:pPr algn="l" fontAlgn="b"/>
                      <a:r>
                        <a:rPr lang="en-US" sz="1200" b="0" i="0" u="none" strike="noStrike" dirty="0" smtClean="0">
                          <a:solidFill>
                            <a:srgbClr val="000000"/>
                          </a:solidFill>
                          <a:effectLst/>
                          <a:latin typeface="Calibri" panose="020F0502020204030204" pitchFamily="34" charset="0"/>
                        </a:rPr>
                        <a:t>BATH</a:t>
                      </a:r>
                      <a:endParaRPr lang="en-US" sz="12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200" b="0" i="0" u="none" strike="noStrike" dirty="0">
                          <a:solidFill>
                            <a:srgbClr val="000000"/>
                          </a:solidFill>
                          <a:effectLst/>
                          <a:latin typeface="Calibri" panose="020F0502020204030204" pitchFamily="34" charset="0"/>
                        </a:rPr>
                        <a:t>MORGAN COUNTY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200" b="0" i="0" u="none" strike="noStrike" dirty="0">
                          <a:solidFill>
                            <a:srgbClr val="000000"/>
                          </a:solidFill>
                          <a:effectLst/>
                          <a:latin typeface="Calibri" panose="020F0502020204030204" pitchFamily="34" charset="0"/>
                        </a:rPr>
                        <a:t>215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200" b="0" i="0" u="none" strike="noStrike">
                          <a:solidFill>
                            <a:srgbClr val="000000"/>
                          </a:solidFill>
                          <a:effectLst/>
                          <a:latin typeface="Calibri" panose="020F0502020204030204" pitchFamily="34" charset="0"/>
                        </a:rPr>
                        <a:t>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200" b="0" i="0" u="none" strike="noStrike">
                          <a:solidFill>
                            <a:srgbClr val="000000"/>
                          </a:solidFill>
                          <a:effectLst/>
                          <a:latin typeface="Calibri" panose="020F0502020204030204" pitchFamily="34" charset="0"/>
                        </a:rPr>
                        <a:t>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200" b="1" i="0" u="none" strike="noStrike">
                          <a:solidFill>
                            <a:srgbClr val="000000"/>
                          </a:solidFill>
                          <a:effectLst/>
                          <a:latin typeface="Calibri" panose="020F0502020204030204" pitchFamily="34" charset="0"/>
                        </a:rPr>
                        <a:t>9.3%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950573693"/>
                  </a:ext>
                </a:extLst>
              </a:tr>
              <a:tr h="261956">
                <a:tc>
                  <a:txBody>
                    <a:bodyPr/>
                    <a:lstStyle/>
                    <a:p>
                      <a:pPr algn="l" fontAlgn="b"/>
                      <a:r>
                        <a:rPr lang="en-US" sz="1200" b="0" i="0" u="none" strike="noStrike" dirty="0" smtClean="0">
                          <a:solidFill>
                            <a:srgbClr val="000000"/>
                          </a:solidFill>
                          <a:effectLst/>
                          <a:latin typeface="Calibri" panose="020F0502020204030204" pitchFamily="34" charset="0"/>
                          <a:hlinkClick r:id="rId3"/>
                        </a:rPr>
                        <a:t>PAW </a:t>
                      </a:r>
                      <a:r>
                        <a:rPr lang="en-US" sz="1200" b="0" i="0" u="none" strike="noStrike" dirty="0" err="1" smtClean="0">
                          <a:solidFill>
                            <a:srgbClr val="000000"/>
                          </a:solidFill>
                          <a:effectLst/>
                          <a:latin typeface="Calibri" panose="020F0502020204030204" pitchFamily="34" charset="0"/>
                          <a:hlinkClick r:id="rId3"/>
                        </a:rPr>
                        <a:t>PAW</a:t>
                      </a:r>
                      <a:r>
                        <a:rPr lang="en-US" sz="1200" b="0" i="0" u="none" strike="noStrike" dirty="0" smtClean="0">
                          <a:solidFill>
                            <a:srgbClr val="000000"/>
                          </a:solidFill>
                          <a:effectLst/>
                          <a:latin typeface="Calibri" panose="020F0502020204030204" pitchFamily="34" charset="0"/>
                          <a:hlinkClick r:id="rId3"/>
                        </a:rPr>
                        <a:t> </a:t>
                      </a:r>
                      <a:endParaRPr lang="en-US" sz="12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200" b="0" i="0" u="none" strike="noStrike" dirty="0">
                          <a:solidFill>
                            <a:srgbClr val="000000"/>
                          </a:solidFill>
                          <a:effectLst/>
                          <a:latin typeface="Calibri" panose="020F0502020204030204" pitchFamily="34" charset="0"/>
                        </a:rPr>
                        <a:t>MORGAN COUNTY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200" b="0" i="0" u="none" strike="noStrike" dirty="0">
                          <a:solidFill>
                            <a:srgbClr val="000000"/>
                          </a:solidFill>
                          <a:effectLst/>
                          <a:latin typeface="Calibri" panose="020F0502020204030204" pitchFamily="34" charset="0"/>
                        </a:rPr>
                        <a:t>340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200" b="0" i="0" u="none" strike="noStrike" dirty="0">
                          <a:solidFill>
                            <a:srgbClr val="000000"/>
                          </a:solidFill>
                          <a:effectLst/>
                          <a:latin typeface="Calibri" panose="020F0502020204030204" pitchFamily="34" charset="0"/>
                        </a:rPr>
                        <a:t>119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200" b="0" i="0" u="none" strike="noStrike" dirty="0">
                          <a:solidFill>
                            <a:srgbClr val="000000"/>
                          </a:solidFill>
                          <a:effectLst/>
                          <a:latin typeface="Calibri" panose="020F0502020204030204" pitchFamily="34" charset="0"/>
                        </a:rPr>
                        <a:t>119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200" b="1" i="0" u="none" strike="noStrike" dirty="0">
                          <a:solidFill>
                            <a:srgbClr val="000000"/>
                          </a:solidFill>
                          <a:effectLst/>
                          <a:latin typeface="Calibri" panose="020F0502020204030204" pitchFamily="34" charset="0"/>
                        </a:rPr>
                        <a:t>35.0%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360895915"/>
                  </a:ext>
                </a:extLst>
              </a:tr>
              <a:tr h="249482">
                <a:tc gridSpan="6">
                  <a:txBody>
                    <a:bodyPr/>
                    <a:lstStyle/>
                    <a:p>
                      <a:pPr algn="l" fontAlgn="b"/>
                      <a:r>
                        <a:rPr lang="en-US" sz="900" b="0" i="0" u="none" strike="noStrike" baseline="30000" dirty="0">
                          <a:solidFill>
                            <a:srgbClr val="000000"/>
                          </a:solidFill>
                          <a:effectLst/>
                          <a:latin typeface="Calibri" panose="020F0502020204030204" pitchFamily="34" charset="0"/>
                        </a:rPr>
                        <a:t>1  </a:t>
                      </a:r>
                      <a:r>
                        <a:rPr lang="en-US" sz="900" b="0" i="0" u="none" strike="noStrike" dirty="0">
                          <a:solidFill>
                            <a:srgbClr val="000000"/>
                          </a:solidFill>
                          <a:effectLst/>
                          <a:latin typeface="Calibri" panose="020F0502020204030204" pitchFamily="34" charset="0"/>
                        </a:rPr>
                        <a:t>Areas excluded from Total </a:t>
                      </a:r>
                      <a:r>
                        <a:rPr lang="en-US" sz="900" b="0" i="0" u="none" strike="noStrike" dirty="0" err="1">
                          <a:solidFill>
                            <a:srgbClr val="000000"/>
                          </a:solidFill>
                          <a:effectLst/>
                          <a:latin typeface="Calibri" panose="020F0502020204030204" pitchFamily="34" charset="0"/>
                        </a:rPr>
                        <a:t>aSFHA</a:t>
                      </a:r>
                      <a:r>
                        <a:rPr lang="en-US" sz="900" b="0" i="0" u="none" strike="noStrike" dirty="0">
                          <a:solidFill>
                            <a:srgbClr val="000000"/>
                          </a:solidFill>
                          <a:effectLst/>
                          <a:latin typeface="Calibri" panose="020F0502020204030204" pitchFamily="34" charset="0"/>
                        </a:rPr>
                        <a:t>:  Open water lakes &gt; 10 acres; Large river bank-to-bank &gt; 500 ft.; Federal lands &gt; 10 acres</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80828750"/>
                  </a:ext>
                </a:extLst>
              </a:tr>
            </a:tbl>
          </a:graphicData>
        </a:graphic>
      </p:graphicFrame>
      <p:sp>
        <p:nvSpPr>
          <p:cNvPr id="9" name="TextBox 8"/>
          <p:cNvSpPr txBox="1"/>
          <p:nvPr/>
        </p:nvSpPr>
        <p:spPr>
          <a:xfrm>
            <a:off x="3373821" y="988261"/>
            <a:ext cx="2396358" cy="369332"/>
          </a:xfrm>
          <a:prstGeom prst="rect">
            <a:avLst/>
          </a:prstGeom>
          <a:noFill/>
        </p:spPr>
        <p:txBody>
          <a:bodyPr wrap="square" rtlCol="0">
            <a:spAutoFit/>
          </a:bodyPr>
          <a:lstStyle/>
          <a:p>
            <a:r>
              <a:rPr lang="en-US" dirty="0" smtClean="0"/>
              <a:t>Floodplain Area (acres)</a:t>
            </a:r>
            <a:endParaRPr lang="en-US" dirty="0"/>
          </a:p>
        </p:txBody>
      </p:sp>
      <p:sp>
        <p:nvSpPr>
          <p:cNvPr id="10" name="TextBox 9"/>
          <p:cNvSpPr txBox="1"/>
          <p:nvPr/>
        </p:nvSpPr>
        <p:spPr>
          <a:xfrm>
            <a:off x="3069021" y="4203549"/>
            <a:ext cx="2932386" cy="369332"/>
          </a:xfrm>
          <a:prstGeom prst="rect">
            <a:avLst/>
          </a:prstGeom>
          <a:noFill/>
        </p:spPr>
        <p:txBody>
          <a:bodyPr wrap="square" rtlCol="0">
            <a:spAutoFit/>
          </a:bodyPr>
          <a:lstStyle/>
          <a:p>
            <a:r>
              <a:rPr lang="en-US" dirty="0" smtClean="0"/>
              <a:t>Floodplain Length (miles)</a:t>
            </a:r>
            <a:endParaRPr lang="en-US" dirty="0"/>
          </a:p>
        </p:txBody>
      </p:sp>
    </p:spTree>
    <p:extLst>
      <p:ext uri="{BB962C8B-B14F-4D97-AF65-F5344CB8AC3E}">
        <p14:creationId xmlns:p14="http://schemas.microsoft.com/office/powerpoint/2010/main" val="23129064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Building Counts by Flood Zone</a:t>
            </a:r>
            <a:endParaRPr lang="en-US" dirty="0">
              <a:solidFill>
                <a:schemeClr val="bg1"/>
              </a:solidFill>
              <a:latin typeface="Arial" panose="020B0604020202020204" pitchFamily="34" charset="0"/>
              <a:cs typeface="Arial" panose="020B060402020202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2307932058"/>
              </p:ext>
            </p:extLst>
          </p:nvPr>
        </p:nvGraphicFramePr>
        <p:xfrm>
          <a:off x="541284" y="1503158"/>
          <a:ext cx="8061432" cy="3696004"/>
        </p:xfrm>
        <a:graphic>
          <a:graphicData uri="http://schemas.openxmlformats.org/drawingml/2006/table">
            <a:tbl>
              <a:tblPr/>
              <a:tblGrid>
                <a:gridCol w="1490891">
                  <a:extLst>
                    <a:ext uri="{9D8B030D-6E8A-4147-A177-3AD203B41FA5}">
                      <a16:colId xmlns:a16="http://schemas.microsoft.com/office/drawing/2014/main" val="2683836333"/>
                    </a:ext>
                  </a:extLst>
                </a:gridCol>
                <a:gridCol w="847659">
                  <a:extLst>
                    <a:ext uri="{9D8B030D-6E8A-4147-A177-3AD203B41FA5}">
                      <a16:colId xmlns:a16="http://schemas.microsoft.com/office/drawing/2014/main" val="2365252975"/>
                    </a:ext>
                  </a:extLst>
                </a:gridCol>
                <a:gridCol w="273269">
                  <a:extLst>
                    <a:ext uri="{9D8B030D-6E8A-4147-A177-3AD203B41FA5}">
                      <a16:colId xmlns:a16="http://schemas.microsoft.com/office/drawing/2014/main" val="2515085074"/>
                    </a:ext>
                  </a:extLst>
                </a:gridCol>
                <a:gridCol w="821403">
                  <a:extLst>
                    <a:ext uri="{9D8B030D-6E8A-4147-A177-3AD203B41FA5}">
                      <a16:colId xmlns:a16="http://schemas.microsoft.com/office/drawing/2014/main" val="897607410"/>
                    </a:ext>
                  </a:extLst>
                </a:gridCol>
                <a:gridCol w="728374">
                  <a:extLst>
                    <a:ext uri="{9D8B030D-6E8A-4147-A177-3AD203B41FA5}">
                      <a16:colId xmlns:a16="http://schemas.microsoft.com/office/drawing/2014/main" val="151891347"/>
                    </a:ext>
                  </a:extLst>
                </a:gridCol>
                <a:gridCol w="728374">
                  <a:extLst>
                    <a:ext uri="{9D8B030D-6E8A-4147-A177-3AD203B41FA5}">
                      <a16:colId xmlns:a16="http://schemas.microsoft.com/office/drawing/2014/main" val="3475852753"/>
                    </a:ext>
                  </a:extLst>
                </a:gridCol>
                <a:gridCol w="728374">
                  <a:extLst>
                    <a:ext uri="{9D8B030D-6E8A-4147-A177-3AD203B41FA5}">
                      <a16:colId xmlns:a16="http://schemas.microsoft.com/office/drawing/2014/main" val="2146290337"/>
                    </a:ext>
                  </a:extLst>
                </a:gridCol>
                <a:gridCol w="257966">
                  <a:extLst>
                    <a:ext uri="{9D8B030D-6E8A-4147-A177-3AD203B41FA5}">
                      <a16:colId xmlns:a16="http://schemas.microsoft.com/office/drawing/2014/main" val="1237072664"/>
                    </a:ext>
                  </a:extLst>
                </a:gridCol>
                <a:gridCol w="728374">
                  <a:extLst>
                    <a:ext uri="{9D8B030D-6E8A-4147-A177-3AD203B41FA5}">
                      <a16:colId xmlns:a16="http://schemas.microsoft.com/office/drawing/2014/main" val="3269043148"/>
                    </a:ext>
                  </a:extLst>
                </a:gridCol>
                <a:gridCol w="728374">
                  <a:extLst>
                    <a:ext uri="{9D8B030D-6E8A-4147-A177-3AD203B41FA5}">
                      <a16:colId xmlns:a16="http://schemas.microsoft.com/office/drawing/2014/main" val="3953165217"/>
                    </a:ext>
                  </a:extLst>
                </a:gridCol>
                <a:gridCol w="728374">
                  <a:extLst>
                    <a:ext uri="{9D8B030D-6E8A-4147-A177-3AD203B41FA5}">
                      <a16:colId xmlns:a16="http://schemas.microsoft.com/office/drawing/2014/main" val="1152251790"/>
                    </a:ext>
                  </a:extLst>
                </a:gridCol>
              </a:tblGrid>
              <a:tr h="223451">
                <a:tc rowSpan="2">
                  <a:txBody>
                    <a:bodyPr/>
                    <a:lstStyle/>
                    <a:p>
                      <a:pPr algn="ctr" fontAlgn="ctr"/>
                      <a:r>
                        <a:rPr lang="en-US" sz="1200" b="0" i="0" u="none" strike="noStrike" dirty="0">
                          <a:solidFill>
                            <a:srgbClr val="000000"/>
                          </a:solidFill>
                          <a:effectLst/>
                          <a:latin typeface="Calibri" panose="020F0502020204030204" pitchFamily="34" charset="0"/>
                        </a:rPr>
                        <a:t>Community Name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sz="1200" b="0" i="0" u="none" strike="noStrike" dirty="0">
                          <a:solidFill>
                            <a:srgbClr val="000000"/>
                          </a:solidFill>
                          <a:effectLst/>
                          <a:latin typeface="Calibri" panose="020F0502020204030204" pitchFamily="34" charset="0"/>
                        </a:rPr>
                        <a:t>County</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gridSpan="4">
                  <a:txBody>
                    <a:bodyPr/>
                    <a:lstStyle/>
                    <a:p>
                      <a:pPr algn="ctr" fontAlgn="b"/>
                      <a:r>
                        <a:rPr lang="en-US" sz="1200" b="1" i="0" u="none" strike="noStrike" dirty="0">
                          <a:solidFill>
                            <a:srgbClr val="000000"/>
                          </a:solidFill>
                          <a:effectLst/>
                          <a:latin typeface="Calibri" panose="020F0502020204030204" pitchFamily="34" charset="0"/>
                        </a:rPr>
                        <a:t>SFHA - FUTURE MAP CONDITIONS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gridSpan="3">
                  <a:txBody>
                    <a:bodyPr/>
                    <a:lstStyle/>
                    <a:p>
                      <a:pPr algn="ctr" fontAlgn="b"/>
                      <a:r>
                        <a:rPr lang="en-US" sz="1200" b="1" i="0" u="none" strike="noStrike" dirty="0">
                          <a:solidFill>
                            <a:srgbClr val="000000"/>
                          </a:solidFill>
                          <a:effectLst/>
                          <a:latin typeface="Calibri" panose="020F0502020204030204" pitchFamily="34" charset="0"/>
                        </a:rPr>
                        <a:t>HIGH-RISK FLOOD ZONES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2491747"/>
                  </a:ext>
                </a:extLst>
              </a:tr>
              <a:tr h="368695">
                <a:tc vMerge="1">
                  <a:txBody>
                    <a:bodyPr/>
                    <a:lstStyle/>
                    <a:p>
                      <a:endParaRPr lang="en-US"/>
                    </a:p>
                  </a:txBody>
                  <a:tcPr/>
                </a:tc>
                <a:tc vMerge="1">
                  <a:txBody>
                    <a:bodyPr/>
                    <a:lstStyle/>
                    <a:p>
                      <a:endParaRPr lang="en-US"/>
                    </a:p>
                  </a:txBody>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1" i="0" u="none" strike="noStrike" dirty="0">
                          <a:solidFill>
                            <a:srgbClr val="FFFFFF"/>
                          </a:solidFill>
                          <a:effectLst/>
                          <a:latin typeface="Calibri" panose="020F0502020204030204" pitchFamily="34" charset="0"/>
                        </a:rPr>
                        <a:t>Floodway</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b"/>
                      <a:r>
                        <a:rPr lang="en-US" sz="1200" b="1" i="0" u="none" strike="noStrike">
                          <a:solidFill>
                            <a:srgbClr val="FFFFFF"/>
                          </a:solidFill>
                          <a:effectLst/>
                          <a:latin typeface="Calibri" panose="020F0502020204030204" pitchFamily="34" charset="0"/>
                        </a:rPr>
                        <a:t>No Change SFHA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1200" b="1" i="0" u="none" strike="noStrike">
                          <a:solidFill>
                            <a:srgbClr val="000000"/>
                          </a:solidFill>
                          <a:effectLst/>
                          <a:latin typeface="Calibri" panose="020F0502020204030204" pitchFamily="34" charset="0"/>
                        </a:rPr>
                        <a:t>Mapped in SFHA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1" i="0" u="none" strike="noStrike">
                          <a:solidFill>
                            <a:srgbClr val="000000"/>
                          </a:solidFill>
                          <a:effectLst/>
                          <a:latin typeface="Calibri" panose="020F0502020204030204" pitchFamily="34" charset="0"/>
                        </a:rPr>
                        <a:t>Mapped Out SFHA</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1" i="0" u="none" strike="noStrike">
                          <a:solidFill>
                            <a:srgbClr val="FFFFFF"/>
                          </a:solidFill>
                          <a:effectLst/>
                          <a:latin typeface="Calibri" panose="020F0502020204030204" pitchFamily="34" charset="0"/>
                        </a:rPr>
                        <a:t>Effective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1200" b="1" i="0" u="none" strike="noStrike">
                          <a:solidFill>
                            <a:srgbClr val="000000"/>
                          </a:solidFill>
                          <a:effectLst/>
                          <a:latin typeface="Calibri" panose="020F0502020204030204" pitchFamily="34" charset="0"/>
                        </a:rPr>
                        <a:t>Advisory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solidFill>
                            <a:srgbClr val="000000"/>
                          </a:solidFill>
                          <a:effectLst/>
                          <a:latin typeface="Calibri" panose="020F0502020204030204" pitchFamily="34" charset="0"/>
                        </a:rPr>
                        <a:t>Total</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5317837"/>
                  </a:ext>
                </a:extLst>
              </a:tr>
              <a:tr h="223451">
                <a:tc>
                  <a:txBody>
                    <a:bodyPr/>
                    <a:lstStyle/>
                    <a:p>
                      <a:pPr algn="l" fontAlgn="b"/>
                      <a:r>
                        <a:rPr lang="en-US" sz="1200" b="0" i="0" u="none" strike="noStrike" dirty="0">
                          <a:solidFill>
                            <a:srgbClr val="000000"/>
                          </a:solidFill>
                          <a:effectLst/>
                          <a:latin typeface="Calibri" panose="020F0502020204030204" pitchFamily="34" charset="0"/>
                        </a:rPr>
                        <a:t>Berkeley County*</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BERKELEY</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0" i="0" u="none" strike="noStrike" dirty="0">
                          <a:solidFill>
                            <a:srgbClr val="000000"/>
                          </a:solidFill>
                          <a:effectLst/>
                          <a:latin typeface="Calibri" panose="020F0502020204030204" pitchFamily="34" charset="0"/>
                        </a:rPr>
                        <a:t>6</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325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216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0" i="0" u="none" strike="noStrike" dirty="0">
                          <a:solidFill>
                            <a:srgbClr val="000000"/>
                          </a:solidFill>
                          <a:effectLst/>
                          <a:latin typeface="Calibri" panose="020F0502020204030204" pitchFamily="34" charset="0"/>
                        </a:rPr>
                        <a:t>547</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635</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135200209"/>
                  </a:ext>
                </a:extLst>
              </a:tr>
              <a:tr h="223451">
                <a:tc>
                  <a:txBody>
                    <a:bodyPr/>
                    <a:lstStyle/>
                    <a:p>
                      <a:pPr algn="l" fontAlgn="b"/>
                      <a:r>
                        <a:rPr lang="en-US" sz="1200" b="0" i="0" u="none" strike="noStrike" dirty="0">
                          <a:solidFill>
                            <a:srgbClr val="000000"/>
                          </a:solidFill>
                          <a:effectLst/>
                          <a:latin typeface="Calibri" panose="020F0502020204030204" pitchFamily="34" charset="0"/>
                        </a:rPr>
                        <a:t>Martinsburg</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BERKELEY</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0" i="0" u="none" strike="noStrike" dirty="0">
                          <a:solidFill>
                            <a:srgbClr val="000000"/>
                          </a:solidFill>
                          <a:effectLst/>
                          <a:latin typeface="Calibri" panose="020F0502020204030204" pitchFamily="34" charset="0"/>
                        </a:rPr>
                        <a:t>7</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21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0" i="0" u="none" strike="noStrike" dirty="0">
                          <a:solidFill>
                            <a:srgbClr val="000000"/>
                          </a:solidFill>
                          <a:effectLst/>
                          <a:latin typeface="Calibri" panose="020F0502020204030204" pitchFamily="34" charset="0"/>
                        </a:rPr>
                        <a:t>67</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75</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02837052"/>
                  </a:ext>
                </a:extLst>
              </a:tr>
              <a:tr h="223451">
                <a:tc>
                  <a:txBody>
                    <a:bodyPr/>
                    <a:lstStyle/>
                    <a:p>
                      <a:pPr algn="l" fontAlgn="b"/>
                      <a:r>
                        <a:rPr lang="en-US" sz="1200" b="1"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1" i="0" u="none" strike="noStrike" dirty="0">
                          <a:solidFill>
                            <a:srgbClr val="000000"/>
                          </a:solidFill>
                          <a:effectLst/>
                          <a:latin typeface="Calibri" panose="020F0502020204030204" pitchFamily="34" charset="0"/>
                        </a:rPr>
                        <a:t>BERKELEY</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en-US" sz="1200" b="1" i="0" u="none" strike="noStrike" dirty="0">
                          <a:solidFill>
                            <a:srgbClr val="000000"/>
                          </a:solidFill>
                          <a:effectLst/>
                          <a:latin typeface="Calibri" panose="020F0502020204030204" pitchFamily="34" charset="0"/>
                        </a:rPr>
                        <a:t>13</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1" i="0" u="none" strike="noStrike" dirty="0">
                          <a:solidFill>
                            <a:srgbClr val="000000"/>
                          </a:solidFill>
                          <a:effectLst/>
                          <a:latin typeface="Calibri" panose="020F0502020204030204" pitchFamily="34" charset="0"/>
                        </a:rPr>
                        <a:t>364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1" i="0" u="none" strike="noStrike" dirty="0">
                          <a:solidFill>
                            <a:srgbClr val="000000"/>
                          </a:solidFill>
                          <a:effectLst/>
                          <a:latin typeface="Calibri" panose="020F0502020204030204" pitchFamily="34" charset="0"/>
                        </a:rPr>
                        <a:t>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1" i="0" u="none" strike="noStrike">
                          <a:solidFill>
                            <a:srgbClr val="000000"/>
                          </a:solidFill>
                          <a:effectLst/>
                          <a:latin typeface="Calibri" panose="020F0502020204030204" pitchFamily="34" charset="0"/>
                        </a:rPr>
                        <a:t>237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en-US" sz="1200" b="1" i="0" u="none" strike="noStrike" dirty="0">
                          <a:solidFill>
                            <a:srgbClr val="000000"/>
                          </a:solidFill>
                          <a:effectLst/>
                          <a:latin typeface="Calibri" panose="020F0502020204030204" pitchFamily="34" charset="0"/>
                        </a:rPr>
                        <a:t>614</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1" i="0" u="none" strike="noStrike" dirty="0">
                          <a:solidFill>
                            <a:srgbClr val="000000"/>
                          </a:solidFill>
                          <a:effectLst/>
                          <a:latin typeface="Calibri" panose="020F0502020204030204" pitchFamily="34" charset="0"/>
                        </a:rPr>
                        <a:t>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200" b="1" i="0" u="none" strike="noStrike" dirty="0">
                          <a:solidFill>
                            <a:srgbClr val="000000"/>
                          </a:solidFill>
                          <a:effectLst/>
                          <a:latin typeface="Calibri" panose="020F0502020204030204" pitchFamily="34" charset="0"/>
                        </a:rPr>
                        <a:t>710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669392804"/>
                  </a:ext>
                </a:extLst>
              </a:tr>
              <a:tr h="223451">
                <a:tc>
                  <a:txBody>
                    <a:bodyPr/>
                    <a:lstStyle/>
                    <a:p>
                      <a:pPr algn="l" fontAlgn="b"/>
                      <a:r>
                        <a:rPr lang="en-US" sz="1200" b="0" i="0" u="none" strike="noStrike" dirty="0">
                          <a:solidFill>
                            <a:srgbClr val="000000"/>
                          </a:solidFill>
                          <a:effectLst/>
                          <a:latin typeface="Calibri" panose="020F0502020204030204" pitchFamily="34" charset="0"/>
                        </a:rPr>
                        <a:t>Bolivar</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JEFFERSON</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0" i="0" u="none" strike="noStrike">
                          <a:solidFill>
                            <a:srgbClr val="000000"/>
                          </a:solidFill>
                          <a:effectLst/>
                          <a:latin typeface="Calibri" panose="020F0502020204030204" pitchFamily="34" charset="0"/>
                        </a:rPr>
                        <a:t>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0" i="0" u="none" strike="noStrike">
                          <a:solidFill>
                            <a:srgbClr val="000000"/>
                          </a:solidFill>
                          <a:effectLst/>
                          <a:latin typeface="Calibri" panose="020F0502020204030204" pitchFamily="34" charset="0"/>
                        </a:rPr>
                        <a:t>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2882532"/>
                  </a:ext>
                </a:extLst>
              </a:tr>
              <a:tr h="223451">
                <a:tc>
                  <a:txBody>
                    <a:bodyPr/>
                    <a:lstStyle/>
                    <a:p>
                      <a:pPr algn="l" fontAlgn="b"/>
                      <a:r>
                        <a:rPr lang="en-US" sz="1200" b="0" i="0" u="none" strike="noStrike" dirty="0">
                          <a:solidFill>
                            <a:srgbClr val="000000"/>
                          </a:solidFill>
                          <a:effectLst/>
                          <a:latin typeface="Calibri" panose="020F0502020204030204" pitchFamily="34" charset="0"/>
                        </a:rPr>
                        <a:t>Charles Town</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JEFFERSON</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0" i="0" u="none" strike="noStrike">
                          <a:solidFill>
                            <a:srgbClr val="000000"/>
                          </a:solidFill>
                          <a:effectLst/>
                          <a:latin typeface="Calibri" panose="020F0502020204030204" pitchFamily="34" charset="0"/>
                        </a:rPr>
                        <a:t>5</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9</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0" i="0" u="none" strike="noStrike">
                          <a:solidFill>
                            <a:srgbClr val="000000"/>
                          </a:solidFill>
                          <a:effectLst/>
                          <a:latin typeface="Calibri" panose="020F0502020204030204" pitchFamily="34" charset="0"/>
                        </a:rPr>
                        <a:t>26</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27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29082955"/>
                  </a:ext>
                </a:extLst>
              </a:tr>
              <a:tr h="223451">
                <a:tc>
                  <a:txBody>
                    <a:bodyPr/>
                    <a:lstStyle/>
                    <a:p>
                      <a:pPr algn="l" fontAlgn="b"/>
                      <a:r>
                        <a:rPr lang="en-US" sz="1200" b="0" i="0" u="none" strike="noStrike" dirty="0">
                          <a:solidFill>
                            <a:srgbClr val="000000"/>
                          </a:solidFill>
                          <a:effectLst/>
                          <a:latin typeface="Calibri" panose="020F0502020204030204" pitchFamily="34" charset="0"/>
                        </a:rPr>
                        <a:t>Harpers Ferry</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JEFFERSON</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0" i="0" u="none" strike="noStrike">
                          <a:solidFill>
                            <a:srgbClr val="000000"/>
                          </a:solidFill>
                          <a:effectLst/>
                          <a:latin typeface="Calibri" panose="020F0502020204030204" pitchFamily="34" charset="0"/>
                        </a:rPr>
                        <a:t>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0" i="0" u="none" strike="noStrike">
                          <a:solidFill>
                            <a:srgbClr val="000000"/>
                          </a:solidFill>
                          <a:effectLst/>
                          <a:latin typeface="Calibri" panose="020F0502020204030204" pitchFamily="34" charset="0"/>
                        </a:rPr>
                        <a:t>1</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31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103604"/>
                  </a:ext>
                </a:extLst>
              </a:tr>
              <a:tr h="223451">
                <a:tc>
                  <a:txBody>
                    <a:bodyPr/>
                    <a:lstStyle/>
                    <a:p>
                      <a:pPr algn="l" fontAlgn="b"/>
                      <a:r>
                        <a:rPr lang="en-US" sz="1200" b="0" i="0" u="none" strike="noStrike" dirty="0">
                          <a:solidFill>
                            <a:srgbClr val="000000"/>
                          </a:solidFill>
                          <a:effectLst/>
                          <a:latin typeface="Calibri" panose="020F0502020204030204" pitchFamily="34" charset="0"/>
                        </a:rPr>
                        <a:t>Jefferson County*</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JEFFERSON</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0" i="0" u="none" strike="noStrike">
                          <a:solidFill>
                            <a:srgbClr val="000000"/>
                          </a:solidFill>
                          <a:effectLst/>
                          <a:latin typeface="Calibri" panose="020F0502020204030204" pitchFamily="34" charset="0"/>
                        </a:rPr>
                        <a:t>37</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233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217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0" i="0" u="none" strike="noStrike">
                          <a:solidFill>
                            <a:srgbClr val="000000"/>
                          </a:solidFill>
                          <a:effectLst/>
                          <a:latin typeface="Calibri" panose="020F0502020204030204" pitchFamily="34" charset="0"/>
                        </a:rPr>
                        <a:t>487</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526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572570814"/>
                  </a:ext>
                </a:extLst>
              </a:tr>
              <a:tr h="223451">
                <a:tc>
                  <a:txBody>
                    <a:bodyPr/>
                    <a:lstStyle/>
                    <a:p>
                      <a:pPr algn="l" fontAlgn="b"/>
                      <a:r>
                        <a:rPr lang="en-US" sz="1200" b="0" i="0" u="none" strike="noStrike" dirty="0">
                          <a:solidFill>
                            <a:srgbClr val="000000"/>
                          </a:solidFill>
                          <a:effectLst/>
                          <a:latin typeface="Calibri" panose="020F0502020204030204" pitchFamily="34" charset="0"/>
                        </a:rPr>
                        <a:t>Ranson</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JEFFERSON</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0" i="0" u="none" strike="noStrike">
                          <a:solidFill>
                            <a:srgbClr val="000000"/>
                          </a:solidFill>
                          <a:effectLst/>
                          <a:latin typeface="Calibri" panose="020F0502020204030204" pitchFamily="34" charset="0"/>
                        </a:rPr>
                        <a:t>3</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28</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0" i="0" u="none" strike="noStrike">
                          <a:solidFill>
                            <a:srgbClr val="000000"/>
                          </a:solidFill>
                          <a:effectLst/>
                          <a:latin typeface="Calibri" panose="020F0502020204030204" pitchFamily="34" charset="0"/>
                        </a:rPr>
                        <a:t>80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80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11975332"/>
                  </a:ext>
                </a:extLst>
              </a:tr>
              <a:tr h="223451">
                <a:tc>
                  <a:txBody>
                    <a:bodyPr/>
                    <a:lstStyle/>
                    <a:p>
                      <a:pPr algn="l" fontAlgn="b"/>
                      <a:r>
                        <a:rPr lang="en-US" sz="1200" b="0" i="0" u="none" strike="noStrike" dirty="0">
                          <a:solidFill>
                            <a:srgbClr val="000000"/>
                          </a:solidFill>
                          <a:effectLst/>
                          <a:latin typeface="Calibri" panose="020F0502020204030204" pitchFamily="34" charset="0"/>
                        </a:rPr>
                        <a:t>Shepherdstown</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JEFFERSON</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0" i="0" u="none" strike="noStrike">
                          <a:solidFill>
                            <a:srgbClr val="000000"/>
                          </a:solidFill>
                          <a:effectLst/>
                          <a:latin typeface="Calibri" panose="020F0502020204030204" pitchFamily="34" charset="0"/>
                        </a:rPr>
                        <a:t>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0" i="0" u="none" strike="noStrike">
                          <a:solidFill>
                            <a:srgbClr val="000000"/>
                          </a:solidFill>
                          <a:effectLst/>
                          <a:latin typeface="Calibri" panose="020F0502020204030204" pitchFamily="34" charset="0"/>
                        </a:rPr>
                        <a:t>65</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66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4339223"/>
                  </a:ext>
                </a:extLst>
              </a:tr>
              <a:tr h="223451">
                <a:tc>
                  <a:txBody>
                    <a:bodyPr/>
                    <a:lstStyle/>
                    <a:p>
                      <a:pPr algn="l" fontAlgn="b"/>
                      <a:r>
                        <a:rPr lang="en-US" sz="1200" b="1"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dirty="0">
                          <a:solidFill>
                            <a:srgbClr val="000000"/>
                          </a:solidFill>
                          <a:effectLst/>
                          <a:latin typeface="Calibri" panose="020F0502020204030204" pitchFamily="34" charset="0"/>
                        </a:rPr>
                        <a:t>JEFFERSON</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1" i="0" u="none" strike="noStrike">
                          <a:solidFill>
                            <a:srgbClr val="000000"/>
                          </a:solidFill>
                          <a:effectLst/>
                          <a:latin typeface="Calibri" panose="020F0502020204030204" pitchFamily="34" charset="0"/>
                        </a:rPr>
                        <a:t>45</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a:solidFill>
                            <a:srgbClr val="000000"/>
                          </a:solidFill>
                          <a:effectLst/>
                          <a:latin typeface="Calibri" panose="020F0502020204030204" pitchFamily="34" charset="0"/>
                        </a:rPr>
                        <a:t>357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a:solidFill>
                            <a:srgbClr val="000000"/>
                          </a:solidFill>
                          <a:effectLst/>
                          <a:latin typeface="Calibri" panose="020F0502020204030204" pitchFamily="34" charset="0"/>
                        </a:rPr>
                        <a:t>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dirty="0">
                          <a:solidFill>
                            <a:srgbClr val="000000"/>
                          </a:solidFill>
                          <a:effectLst/>
                          <a:latin typeface="Calibri" panose="020F0502020204030204" pitchFamily="34" charset="0"/>
                        </a:rPr>
                        <a:t>257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1" i="0" u="none" strike="noStrike" dirty="0">
                          <a:solidFill>
                            <a:srgbClr val="000000"/>
                          </a:solidFill>
                          <a:effectLst/>
                          <a:latin typeface="Calibri" panose="020F0502020204030204" pitchFamily="34" charset="0"/>
                        </a:rPr>
                        <a:t>659</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a:solidFill>
                            <a:srgbClr val="000000"/>
                          </a:solidFill>
                          <a:effectLst/>
                          <a:latin typeface="Calibri" panose="020F0502020204030204" pitchFamily="34" charset="0"/>
                        </a:rPr>
                        <a:t>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dirty="0">
                          <a:solidFill>
                            <a:srgbClr val="000000"/>
                          </a:solidFill>
                          <a:effectLst/>
                          <a:latin typeface="Calibri" panose="020F0502020204030204" pitchFamily="34" charset="0"/>
                        </a:rPr>
                        <a:t>733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2025604475"/>
                  </a:ext>
                </a:extLst>
              </a:tr>
              <a:tr h="223451">
                <a:tc>
                  <a:txBody>
                    <a:bodyPr/>
                    <a:lstStyle/>
                    <a:p>
                      <a:pPr algn="l" fontAlgn="b"/>
                      <a:r>
                        <a:rPr lang="en-US" sz="1200" b="0" i="0" u="none" strike="noStrike" dirty="0">
                          <a:solidFill>
                            <a:srgbClr val="000000"/>
                          </a:solidFill>
                          <a:effectLst/>
                          <a:latin typeface="Calibri" panose="020F0502020204030204" pitchFamily="34" charset="0"/>
                        </a:rPr>
                        <a:t>Bath</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MORGAN</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0" i="0" u="none" strike="noStrike">
                          <a:solidFill>
                            <a:srgbClr val="000000"/>
                          </a:solidFill>
                          <a:effectLst/>
                          <a:latin typeface="Calibri" panose="020F0502020204030204" pitchFamily="34" charset="0"/>
                        </a:rPr>
                        <a:t>56</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23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0" i="0" u="none" strike="noStrike" dirty="0">
                          <a:solidFill>
                            <a:srgbClr val="000000"/>
                          </a:solidFill>
                          <a:effectLst/>
                          <a:latin typeface="Calibri" panose="020F0502020204030204" pitchFamily="34" charset="0"/>
                        </a:rPr>
                        <a:t>113</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129</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4453971"/>
                  </a:ext>
                </a:extLst>
              </a:tr>
              <a:tr h="223451">
                <a:tc>
                  <a:txBody>
                    <a:bodyPr/>
                    <a:lstStyle/>
                    <a:p>
                      <a:pPr algn="l" fontAlgn="b"/>
                      <a:r>
                        <a:rPr lang="en-US" sz="1200" b="0" i="0" u="none" strike="noStrike" dirty="0">
                          <a:solidFill>
                            <a:srgbClr val="000000"/>
                          </a:solidFill>
                          <a:effectLst/>
                          <a:latin typeface="Calibri" panose="020F0502020204030204" pitchFamily="34" charset="0"/>
                        </a:rPr>
                        <a:t>Morgan County*</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MORGAN</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0" i="0" u="none" strike="noStrike">
                          <a:solidFill>
                            <a:srgbClr val="000000"/>
                          </a:solidFill>
                          <a:effectLst/>
                          <a:latin typeface="Calibri" panose="020F0502020204030204" pitchFamily="34" charset="0"/>
                        </a:rPr>
                        <a:t>102</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209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135</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0" i="0" u="none" strike="noStrike" dirty="0">
                          <a:solidFill>
                            <a:srgbClr val="000000"/>
                          </a:solidFill>
                          <a:effectLst/>
                          <a:latin typeface="Calibri" panose="020F0502020204030204" pitchFamily="34" charset="0"/>
                        </a:rPr>
                        <a:t>446</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484</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402598848"/>
                  </a:ext>
                </a:extLst>
              </a:tr>
              <a:tr h="223451">
                <a:tc>
                  <a:txBody>
                    <a:bodyPr/>
                    <a:lstStyle/>
                    <a:p>
                      <a:pPr algn="l" fontAlgn="b"/>
                      <a:r>
                        <a:rPr lang="en-US" sz="1200" b="0" i="0" u="none" strike="noStrike" dirty="0">
                          <a:solidFill>
                            <a:srgbClr val="000000"/>
                          </a:solidFill>
                          <a:effectLst/>
                          <a:latin typeface="Calibri" panose="020F0502020204030204" pitchFamily="34" charset="0"/>
                        </a:rPr>
                        <a:t>Paw </a:t>
                      </a:r>
                      <a:r>
                        <a:rPr lang="en-US" sz="1200" b="0" i="0" u="none" strike="noStrike" dirty="0" err="1">
                          <a:solidFill>
                            <a:srgbClr val="000000"/>
                          </a:solidFill>
                          <a:effectLst/>
                          <a:latin typeface="Calibri" panose="020F0502020204030204" pitchFamily="34" charset="0"/>
                        </a:rPr>
                        <a:t>Paw</a:t>
                      </a:r>
                      <a:endParaRPr lang="en-US" sz="12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MORGAN</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0" i="0" u="none" strike="noStrike">
                          <a:solidFill>
                            <a:srgbClr val="000000"/>
                          </a:solidFill>
                          <a:effectLst/>
                          <a:latin typeface="Calibri" panose="020F0502020204030204" pitchFamily="34" charset="0"/>
                        </a:rPr>
                        <a:t>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17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0" i="0" u="none" strike="noStrike">
                          <a:solidFill>
                            <a:srgbClr val="000000"/>
                          </a:solidFill>
                          <a:effectLst/>
                          <a:latin typeface="Calibri" panose="020F0502020204030204" pitchFamily="34" charset="0"/>
                        </a:rPr>
                        <a:t>30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30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08900674"/>
                  </a:ext>
                </a:extLst>
              </a:tr>
              <a:tr h="0">
                <a:tc>
                  <a:txBody>
                    <a:bodyPr/>
                    <a:lstStyle/>
                    <a:p>
                      <a:pPr algn="l" fontAlgn="b"/>
                      <a:r>
                        <a:rPr lang="en-US" sz="1200" b="1"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dirty="0">
                          <a:solidFill>
                            <a:srgbClr val="000000"/>
                          </a:solidFill>
                          <a:effectLst/>
                          <a:latin typeface="Calibri" panose="020F0502020204030204" pitchFamily="34" charset="0"/>
                        </a:rPr>
                        <a:t>MORGAN</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1" i="0" u="none" strike="noStrike">
                          <a:solidFill>
                            <a:srgbClr val="000000"/>
                          </a:solidFill>
                          <a:effectLst/>
                          <a:latin typeface="Calibri" panose="020F0502020204030204" pitchFamily="34" charset="0"/>
                        </a:rPr>
                        <a:t>158</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a:solidFill>
                            <a:srgbClr val="000000"/>
                          </a:solidFill>
                          <a:effectLst/>
                          <a:latin typeface="Calibri" panose="020F0502020204030204" pitchFamily="34" charset="0"/>
                        </a:rPr>
                        <a:t>256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a:solidFill>
                            <a:srgbClr val="000000"/>
                          </a:solidFill>
                          <a:effectLst/>
                          <a:latin typeface="Calibri" panose="020F0502020204030204" pitchFamily="34" charset="0"/>
                        </a:rPr>
                        <a:t>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dirty="0">
                          <a:solidFill>
                            <a:srgbClr val="000000"/>
                          </a:solidFill>
                          <a:effectLst/>
                          <a:latin typeface="Calibri" panose="020F0502020204030204" pitchFamily="34" charset="0"/>
                        </a:rPr>
                        <a:t>175</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1" i="0" u="none" strike="noStrike">
                          <a:solidFill>
                            <a:srgbClr val="000000"/>
                          </a:solidFill>
                          <a:effectLst/>
                          <a:latin typeface="Calibri" panose="020F0502020204030204" pitchFamily="34" charset="0"/>
                        </a:rPr>
                        <a:t>589</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a:solidFill>
                            <a:srgbClr val="000000"/>
                          </a:solidFill>
                          <a:effectLst/>
                          <a:latin typeface="Calibri" panose="020F0502020204030204" pitchFamily="34" charset="0"/>
                        </a:rPr>
                        <a:t>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dirty="0">
                          <a:solidFill>
                            <a:srgbClr val="000000"/>
                          </a:solidFill>
                          <a:effectLst/>
                          <a:latin typeface="Calibri" panose="020F0502020204030204" pitchFamily="34" charset="0"/>
                        </a:rPr>
                        <a:t>643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166023053"/>
                  </a:ext>
                </a:extLst>
              </a:tr>
            </a:tbl>
          </a:graphicData>
        </a:graphic>
      </p:graphicFrame>
    </p:spTree>
    <p:extLst>
      <p:ext uri="{BB962C8B-B14F-4D97-AF65-F5344CB8AC3E}">
        <p14:creationId xmlns:p14="http://schemas.microsoft.com/office/powerpoint/2010/main" val="21732450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Buildings Inventories</a:t>
            </a:r>
            <a:endParaRPr lang="en-US" dirty="0">
              <a:solidFill>
                <a:schemeClr val="bg1"/>
              </a:solidFill>
              <a:latin typeface="Arial" panose="020B0604020202020204" pitchFamily="34" charset="0"/>
              <a:cs typeface="Arial" panose="020B0604020202020204" pitchFamily="34" charset="0"/>
            </a:endParaRPr>
          </a:p>
        </p:txBody>
      </p:sp>
      <p:sp>
        <p:nvSpPr>
          <p:cNvPr id="8" name="Rectangle 7"/>
          <p:cNvSpPr/>
          <p:nvPr/>
        </p:nvSpPr>
        <p:spPr>
          <a:xfrm>
            <a:off x="818351" y="3765175"/>
            <a:ext cx="2237591" cy="28938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127930" y="1056135"/>
            <a:ext cx="8888139" cy="5759825"/>
          </a:xfrm>
          <a:prstGeom prst="rect">
            <a:avLst/>
          </a:prstGeom>
        </p:spPr>
      </p:pic>
      <p:pic>
        <p:nvPicPr>
          <p:cNvPr id="10" name="Picture 9"/>
          <p:cNvPicPr/>
          <p:nvPr/>
        </p:nvPicPr>
        <p:blipFill>
          <a:blip r:embed="rId4"/>
          <a:stretch>
            <a:fillRect/>
          </a:stretch>
        </p:blipFill>
        <p:spPr>
          <a:xfrm>
            <a:off x="231227" y="5602789"/>
            <a:ext cx="2049518" cy="1134682"/>
          </a:xfrm>
          <a:prstGeom prst="rect">
            <a:avLst/>
          </a:prstGeom>
          <a:ln>
            <a:solidFill>
              <a:schemeClr val="tx1"/>
            </a:solidFill>
          </a:ln>
        </p:spPr>
      </p:pic>
      <p:sp>
        <p:nvSpPr>
          <p:cNvPr id="3" name="TextBox 2"/>
          <p:cNvSpPr txBox="1"/>
          <p:nvPr/>
        </p:nvSpPr>
        <p:spPr>
          <a:xfrm>
            <a:off x="5454870" y="2175641"/>
            <a:ext cx="3478924" cy="584775"/>
          </a:xfrm>
          <a:prstGeom prst="rect">
            <a:avLst/>
          </a:prstGeom>
          <a:solidFill>
            <a:schemeClr val="bg1">
              <a:lumMod val="50000"/>
            </a:schemeClr>
          </a:solidFill>
        </p:spPr>
        <p:txBody>
          <a:bodyPr wrap="square" rtlCol="0">
            <a:spAutoFit/>
          </a:bodyPr>
          <a:lstStyle/>
          <a:p>
            <a:pPr algn="ctr"/>
            <a:r>
              <a:rPr lang="en-US" sz="1600" dirty="0" smtClean="0">
                <a:solidFill>
                  <a:schemeClr val="bg1"/>
                </a:solidFill>
              </a:rPr>
              <a:t>High-Risk Effective &amp; Advisory</a:t>
            </a:r>
          </a:p>
          <a:p>
            <a:pPr algn="ctr"/>
            <a:r>
              <a:rPr lang="en-US" sz="1600" dirty="0" smtClean="0">
                <a:solidFill>
                  <a:schemeClr val="bg1"/>
                </a:solidFill>
              </a:rPr>
              <a:t> 1%-Annual-Chance (100-Yr) Floodplains</a:t>
            </a:r>
            <a:endParaRPr lang="en-US" sz="1600" dirty="0">
              <a:solidFill>
                <a:schemeClr val="bg1"/>
              </a:solidFill>
            </a:endParaRPr>
          </a:p>
        </p:txBody>
      </p:sp>
    </p:spTree>
    <p:extLst>
      <p:ext uri="{BB962C8B-B14F-4D97-AF65-F5344CB8AC3E}">
        <p14:creationId xmlns:p14="http://schemas.microsoft.com/office/powerpoint/2010/main" val="12637124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Future Building Map Conditions</a:t>
            </a:r>
            <a:endParaRPr lang="en-US" dirty="0">
              <a:solidFill>
                <a:schemeClr val="bg1"/>
              </a:solidFill>
              <a:latin typeface="Arial" panose="020B0604020202020204" pitchFamily="34" charset="0"/>
              <a:cs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209175830"/>
              </p:ext>
            </p:extLst>
          </p:nvPr>
        </p:nvGraphicFramePr>
        <p:xfrm>
          <a:off x="351111" y="1266061"/>
          <a:ext cx="8441777" cy="4954525"/>
        </p:xfrm>
        <a:graphic>
          <a:graphicData uri="http://schemas.openxmlformats.org/drawingml/2006/table">
            <a:tbl>
              <a:tblPr/>
              <a:tblGrid>
                <a:gridCol w="1937123">
                  <a:extLst>
                    <a:ext uri="{9D8B030D-6E8A-4147-A177-3AD203B41FA5}">
                      <a16:colId xmlns:a16="http://schemas.microsoft.com/office/drawing/2014/main" val="3672368096"/>
                    </a:ext>
                  </a:extLst>
                </a:gridCol>
                <a:gridCol w="6504654">
                  <a:extLst>
                    <a:ext uri="{9D8B030D-6E8A-4147-A177-3AD203B41FA5}">
                      <a16:colId xmlns:a16="http://schemas.microsoft.com/office/drawing/2014/main" val="1628038367"/>
                    </a:ext>
                  </a:extLst>
                </a:gridCol>
              </a:tblGrid>
              <a:tr h="377957">
                <a:tc>
                  <a:txBody>
                    <a:bodyPr/>
                    <a:lstStyle/>
                    <a:p>
                      <a:pPr algn="ctr" fontAlgn="ctr"/>
                      <a:r>
                        <a:rPr lang="en-US" sz="1400" b="1" i="0" u="none" strike="noStrike" dirty="0">
                          <a:solidFill>
                            <a:srgbClr val="000000"/>
                          </a:solidFill>
                          <a:effectLst/>
                          <a:latin typeface="Calibri" panose="020F0502020204030204" pitchFamily="34" charset="0"/>
                        </a:rPr>
                        <a:t>SFHA AND FUTURE MAP CONDITIONS</a:t>
                      </a:r>
                    </a:p>
                  </a:txBody>
                  <a:tcPr marL="9449" marR="9449" marT="944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US" sz="1400" b="0" i="0" u="none" strike="noStrike" dirty="0">
                          <a:solidFill>
                            <a:srgbClr val="000000"/>
                          </a:solidFill>
                          <a:effectLst/>
                          <a:latin typeface="Calibri" panose="020F0502020204030204" pitchFamily="34" charset="0"/>
                        </a:rPr>
                        <a:t>Select counties have non-regulatory, advisory flood zones (orange zones on WV Flood Tool) that indicate future map conditions of the Special Flood Hazard Area (SFHA).</a:t>
                      </a:r>
                    </a:p>
                  </a:txBody>
                  <a:tcPr marL="9449" marR="9449" marT="944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4083288448"/>
                  </a:ext>
                </a:extLst>
              </a:tr>
              <a:tr h="604731">
                <a:tc>
                  <a:txBody>
                    <a:bodyPr/>
                    <a:lstStyle/>
                    <a:p>
                      <a:pPr algn="ctr" fontAlgn="ctr"/>
                      <a:r>
                        <a:rPr lang="en-US" sz="1400" b="1" i="0" u="none" strike="noStrike">
                          <a:solidFill>
                            <a:srgbClr val="000000"/>
                          </a:solidFill>
                          <a:effectLst/>
                          <a:latin typeface="Calibri" panose="020F0502020204030204" pitchFamily="34" charset="0"/>
                        </a:rPr>
                        <a:t>Floodway</a:t>
                      </a:r>
                    </a:p>
                  </a:txBody>
                  <a:tcPr marL="9449" marR="9449" marT="944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FF"/>
                    </a:solidFill>
                  </a:tcPr>
                </a:tc>
                <a:tc>
                  <a:txBody>
                    <a:bodyPr/>
                    <a:lstStyle/>
                    <a:p>
                      <a:pPr algn="l" fontAlgn="t"/>
                      <a:r>
                        <a:rPr lang="en-US" sz="1400" b="1" i="0" u="none" strike="noStrike" dirty="0">
                          <a:solidFill>
                            <a:srgbClr val="000000"/>
                          </a:solidFill>
                          <a:effectLst/>
                          <a:latin typeface="Calibri" panose="020F0502020204030204" pitchFamily="34" charset="0"/>
                        </a:rPr>
                        <a:t>Floodways</a:t>
                      </a:r>
                      <a:r>
                        <a:rPr lang="en-US" sz="1400" b="0" i="0" u="none" strike="noStrike" dirty="0">
                          <a:solidFill>
                            <a:srgbClr val="000000"/>
                          </a:solidFill>
                          <a:effectLst/>
                          <a:latin typeface="Calibri" panose="020F0502020204030204" pitchFamily="34" charset="0"/>
                        </a:rPr>
                        <a:t> cans be dangerous because water may flow very fast.  Development is not allowed unless there is "no rise" in flood elevations, floodway elevations, and floodway widths are certified.  Structures in floodways may require special consideration for mitigation measures.</a:t>
                      </a:r>
                    </a:p>
                  </a:txBody>
                  <a:tcPr marL="9449" marR="9449" marT="9449"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0634358"/>
                  </a:ext>
                </a:extLst>
              </a:tr>
              <a:tr h="585833">
                <a:tc>
                  <a:txBody>
                    <a:bodyPr/>
                    <a:lstStyle/>
                    <a:p>
                      <a:pPr algn="ctr" fontAlgn="ctr"/>
                      <a:r>
                        <a:rPr lang="en-US" sz="1400" b="1" i="0" u="none" strike="noStrike">
                          <a:solidFill>
                            <a:srgbClr val="000000"/>
                          </a:solidFill>
                          <a:effectLst/>
                          <a:latin typeface="Calibri" panose="020F0502020204030204" pitchFamily="34" charset="0"/>
                        </a:rPr>
                        <a:t>No Change SFHA</a:t>
                      </a:r>
                    </a:p>
                  </a:txBody>
                  <a:tcPr marL="9449" marR="9449" marT="944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t"/>
                      <a:r>
                        <a:rPr lang="en-US" sz="1400" b="1" i="0" u="none" strike="noStrike" dirty="0">
                          <a:solidFill>
                            <a:srgbClr val="000000"/>
                          </a:solidFill>
                          <a:effectLst/>
                          <a:latin typeface="Calibri" panose="020F0502020204030204" pitchFamily="34" charset="0"/>
                        </a:rPr>
                        <a:t>No Change in SFHA</a:t>
                      </a:r>
                      <a:r>
                        <a:rPr lang="en-US" sz="1400" b="0" i="0" u="none" strike="noStrike" dirty="0">
                          <a:solidFill>
                            <a:srgbClr val="000000"/>
                          </a:solidFill>
                          <a:effectLst/>
                          <a:latin typeface="Calibri" panose="020F0502020204030204" pitchFamily="34" charset="0"/>
                        </a:rPr>
                        <a:t> designation where High-Risk Effective and Advisory Floodplains overlap.  When future map restudies are completed and new FIRMs become effective, it is predicted that structures with this designation are neither "mapped in" nor "mapped out" of the SFHA. </a:t>
                      </a:r>
                    </a:p>
                  </a:txBody>
                  <a:tcPr marL="9449" marR="9449" marT="9449"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8084723"/>
                  </a:ext>
                </a:extLst>
              </a:tr>
              <a:tr h="1007255">
                <a:tc>
                  <a:txBody>
                    <a:bodyPr/>
                    <a:lstStyle/>
                    <a:p>
                      <a:pPr algn="ctr" fontAlgn="ctr"/>
                      <a:r>
                        <a:rPr lang="en-US" sz="1400" b="1" i="0" u="none" strike="noStrike" dirty="0">
                          <a:solidFill>
                            <a:srgbClr val="000000"/>
                          </a:solidFill>
                          <a:effectLst/>
                          <a:latin typeface="Calibri" panose="020F0502020204030204" pitchFamily="34" charset="0"/>
                        </a:rPr>
                        <a:t>Mapped In SFHA</a:t>
                      </a:r>
                    </a:p>
                  </a:txBody>
                  <a:tcPr marL="9449" marR="9449" marT="944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t"/>
                      <a:r>
                        <a:rPr lang="en-US" sz="1400" b="0" i="0" u="none" strike="noStrike" dirty="0">
                          <a:solidFill>
                            <a:srgbClr val="000000"/>
                          </a:solidFill>
                          <a:effectLst/>
                          <a:latin typeface="Calibri" panose="020F0502020204030204" pitchFamily="34" charset="0"/>
                        </a:rPr>
                        <a:t>Structures potentially </a:t>
                      </a:r>
                      <a:r>
                        <a:rPr lang="en-US" sz="1400" b="1" i="0" u="none" strike="noStrike" dirty="0">
                          <a:solidFill>
                            <a:srgbClr val="000000"/>
                          </a:solidFill>
                          <a:effectLst/>
                          <a:latin typeface="Calibri" panose="020F0502020204030204" pitchFamily="34" charset="0"/>
                        </a:rPr>
                        <a:t>"mapped-in" the SFHA</a:t>
                      </a:r>
                      <a:r>
                        <a:rPr lang="en-US" sz="1400" b="0" i="0" u="none" strike="noStrike" dirty="0">
                          <a:solidFill>
                            <a:srgbClr val="000000"/>
                          </a:solidFill>
                          <a:effectLst/>
                          <a:latin typeface="Calibri" panose="020F0502020204030204" pitchFamily="34" charset="0"/>
                        </a:rPr>
                        <a:t> according to mapped High-Risk Advisory Floodplains based on more accurate topography and model-backed A Zones.  The "mapped-in" structures most likely will be included in the SFHA when future FEMA Restudies are done and new FIRMS become effective.  Communities should review all "mapped-in" structures.  Homeowners are at higher risk to flooding and should be contacted about Flood Insurance Preferred Risk Policies and other potential mitigation measures.</a:t>
                      </a:r>
                    </a:p>
                  </a:txBody>
                  <a:tcPr marL="9449" marR="9449" marT="9449"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9171703"/>
                  </a:ext>
                </a:extLst>
              </a:tr>
              <a:tr h="840954">
                <a:tc>
                  <a:txBody>
                    <a:bodyPr/>
                    <a:lstStyle/>
                    <a:p>
                      <a:pPr algn="ctr" fontAlgn="ctr"/>
                      <a:r>
                        <a:rPr lang="en-US" sz="1400" b="1" i="0" u="none" strike="noStrike" dirty="0">
                          <a:solidFill>
                            <a:srgbClr val="000000"/>
                          </a:solidFill>
                          <a:effectLst/>
                          <a:latin typeface="Calibri" panose="020F0502020204030204" pitchFamily="34" charset="0"/>
                        </a:rPr>
                        <a:t>Mapped Out SFHA</a:t>
                      </a:r>
                    </a:p>
                  </a:txBody>
                  <a:tcPr marL="9449" marR="9449" marT="944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fontAlgn="t"/>
                      <a:r>
                        <a:rPr lang="en-US" sz="1400" b="0" i="0" u="none" strike="noStrike" dirty="0">
                          <a:solidFill>
                            <a:srgbClr val="000000"/>
                          </a:solidFill>
                          <a:effectLst/>
                          <a:latin typeface="Calibri" panose="020F0502020204030204" pitchFamily="34" charset="0"/>
                        </a:rPr>
                        <a:t>Structures potentially </a:t>
                      </a:r>
                      <a:r>
                        <a:rPr lang="en-US" sz="1400" b="1" i="0" u="none" strike="noStrike" dirty="0">
                          <a:solidFill>
                            <a:srgbClr val="000000"/>
                          </a:solidFill>
                          <a:effectLst/>
                          <a:latin typeface="Calibri" panose="020F0502020204030204" pitchFamily="34" charset="0"/>
                        </a:rPr>
                        <a:t>"mapped-out" the SFHA</a:t>
                      </a:r>
                      <a:r>
                        <a:rPr lang="en-US" sz="1400" b="0" i="0" u="none" strike="noStrike" dirty="0">
                          <a:solidFill>
                            <a:srgbClr val="000000"/>
                          </a:solidFill>
                          <a:effectLst/>
                          <a:latin typeface="Calibri" panose="020F0502020204030204" pitchFamily="34" charset="0"/>
                        </a:rPr>
                        <a:t> according to mapped Advisory Floodplains and most likely will NOT be included in the SFHA when the new FIRMs become effective from future Restudies.  Communities should review all "mapped-out" structures for LiDAR LOMAs.  Although these structures may be mapped to a lesser flood risk designation, property owners should be encouraged to purchase Flood Insurance Preferred Risk Policies at lower premiums</a:t>
                      </a:r>
                      <a:r>
                        <a:rPr lang="en-US" sz="1400" b="0" i="0" u="none" strike="noStrike" dirty="0" smtClean="0">
                          <a:solidFill>
                            <a:srgbClr val="000000"/>
                          </a:solidFill>
                          <a:effectLst/>
                          <a:latin typeface="Calibri" panose="020F0502020204030204" pitchFamily="34" charset="0"/>
                        </a:rPr>
                        <a:t>.  </a:t>
                      </a:r>
                      <a:r>
                        <a:rPr lang="en-US" sz="1400" b="0" i="0" u="none" strike="noStrike" dirty="0" smtClean="0">
                          <a:solidFill>
                            <a:srgbClr val="000000"/>
                          </a:solidFill>
                          <a:effectLst/>
                          <a:latin typeface="Calibri" panose="020F0502020204030204" pitchFamily="34" charset="0"/>
                          <a:hlinkClick r:id="rId3"/>
                        </a:rPr>
                        <a:t>Morgan</a:t>
                      </a:r>
                      <a:r>
                        <a:rPr lang="en-US" sz="1400" b="0" i="0" u="none" strike="noStrike" baseline="0" dirty="0" smtClean="0">
                          <a:solidFill>
                            <a:srgbClr val="000000"/>
                          </a:solidFill>
                          <a:effectLst/>
                          <a:latin typeface="Calibri" panose="020F0502020204030204" pitchFamily="34" charset="0"/>
                          <a:hlinkClick r:id="rId3"/>
                        </a:rPr>
                        <a:t> County example  </a:t>
                      </a:r>
                      <a:r>
                        <a:rPr lang="en-US" sz="1400" b="0" i="0" u="none" strike="noStrike" baseline="0" dirty="0" smtClean="0">
                          <a:solidFill>
                            <a:srgbClr val="000000"/>
                          </a:solidFill>
                          <a:effectLst/>
                          <a:latin typeface="Calibri" panose="020F0502020204030204" pitchFamily="34" charset="0"/>
                        </a:rPr>
                        <a:t>| </a:t>
                      </a:r>
                      <a:r>
                        <a:rPr lang="en-US" sz="1400" b="0" i="0" u="none" strike="noStrike" baseline="0" dirty="0" smtClean="0">
                          <a:solidFill>
                            <a:srgbClr val="000000"/>
                          </a:solidFill>
                          <a:effectLst/>
                          <a:latin typeface="Calibri" panose="020F0502020204030204" pitchFamily="34" charset="0"/>
                          <a:hlinkClick r:id="rId4"/>
                        </a:rPr>
                        <a:t>Berkeley County example</a:t>
                      </a:r>
                      <a:endParaRPr lang="en-US" sz="1400" b="0" i="0" u="none" strike="noStrike" dirty="0">
                        <a:solidFill>
                          <a:srgbClr val="000000"/>
                        </a:solidFill>
                        <a:effectLst/>
                        <a:latin typeface="Calibri" panose="020F0502020204030204" pitchFamily="34" charset="0"/>
                      </a:endParaRPr>
                    </a:p>
                  </a:txBody>
                  <a:tcPr marL="9449" marR="9449" marT="9449"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6200999"/>
                  </a:ext>
                </a:extLst>
              </a:tr>
            </a:tbl>
          </a:graphicData>
        </a:graphic>
      </p:graphicFrame>
    </p:spTree>
    <p:extLst>
      <p:ext uri="{BB962C8B-B14F-4D97-AF65-F5344CB8AC3E}">
        <p14:creationId xmlns:p14="http://schemas.microsoft.com/office/powerpoint/2010/main" val="8155837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Primary Structures (Martinsburg)</a:t>
            </a:r>
            <a:endParaRPr lang="en-US" dirty="0">
              <a:solidFill>
                <a:schemeClr val="bg1"/>
              </a:solidFill>
              <a:latin typeface="Arial" panose="020B0604020202020204" pitchFamily="34" charset="0"/>
              <a:cs typeface="Arial" panose="020B0604020202020204" pitchFamily="34" charset="0"/>
            </a:endParaRPr>
          </a:p>
        </p:txBody>
      </p:sp>
      <p:pic>
        <p:nvPicPr>
          <p:cNvPr id="4" name="Picture 3"/>
          <p:cNvPicPr/>
          <p:nvPr/>
        </p:nvPicPr>
        <p:blipFill>
          <a:blip r:embed="rId3"/>
          <a:stretch>
            <a:fillRect/>
          </a:stretch>
        </p:blipFill>
        <p:spPr>
          <a:xfrm>
            <a:off x="862648" y="984386"/>
            <a:ext cx="7439725" cy="5403051"/>
          </a:xfrm>
          <a:prstGeom prst="rect">
            <a:avLst/>
          </a:prstGeom>
          <a:ln>
            <a:solidFill>
              <a:schemeClr val="tx1"/>
            </a:solidFill>
          </a:ln>
        </p:spPr>
      </p:pic>
      <p:sp>
        <p:nvSpPr>
          <p:cNvPr id="2" name="Rectangle 1"/>
          <p:cNvSpPr/>
          <p:nvPr/>
        </p:nvSpPr>
        <p:spPr>
          <a:xfrm>
            <a:off x="1051834" y="6355907"/>
            <a:ext cx="7439725" cy="553357"/>
          </a:xfrm>
          <a:prstGeom prst="rect">
            <a:avLst/>
          </a:prstGeom>
        </p:spPr>
        <p:txBody>
          <a:bodyPr wrap="square">
            <a:spAutoFit/>
          </a:bodyPr>
          <a:lstStyle/>
          <a:p>
            <a:pPr>
              <a:lnSpc>
                <a:spcPct val="107000"/>
              </a:lnSpc>
            </a:pPr>
            <a:r>
              <a:rPr lang="en-US" sz="1400" dirty="0">
                <a:latin typeface="Calibri" panose="020F0502020204030204" pitchFamily="34" charset="0"/>
                <a:ea typeface="Calibri" panose="020F0502020204030204" pitchFamily="34" charset="0"/>
                <a:cs typeface="Times New Roman" panose="02020603050405020304" pitchFamily="18" charset="0"/>
              </a:rPr>
              <a:t>Martinsburg’s </a:t>
            </a:r>
            <a:r>
              <a:rPr lang="en-US" sz="1400" i="1" dirty="0">
                <a:latin typeface="Calibri" panose="020F0502020204030204" pitchFamily="34" charset="0"/>
                <a:ea typeface="Calibri" panose="020F0502020204030204" pitchFamily="34" charset="0"/>
                <a:cs typeface="Times New Roman" panose="02020603050405020304" pitchFamily="18" charset="0"/>
              </a:rPr>
              <a:t>primary structures</a:t>
            </a:r>
            <a:r>
              <a:rPr lang="en-US" sz="1400" dirty="0">
                <a:latin typeface="Calibri" panose="020F0502020204030204" pitchFamily="34" charset="0"/>
                <a:ea typeface="Calibri" panose="020F0502020204030204" pitchFamily="34" charset="0"/>
                <a:cs typeface="Times New Roman" panose="02020603050405020304" pitchFamily="18" charset="0"/>
              </a:rPr>
              <a:t> viewable on the </a:t>
            </a:r>
            <a:r>
              <a:rPr lang="en-US" sz="1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Risk MAP View</a:t>
            </a:r>
            <a:r>
              <a:rPr lang="en-US" sz="1400" dirty="0">
                <a:latin typeface="Calibri" panose="020F0502020204030204" pitchFamily="34" charset="0"/>
                <a:ea typeface="Calibri" panose="020F0502020204030204" pitchFamily="34" charset="0"/>
                <a:cs typeface="Times New Roman" panose="02020603050405020304" pitchFamily="18" charset="0"/>
              </a:rPr>
              <a:t> of the WV Flood Tool.  Symbol letters indicate general occupancy (</a:t>
            </a:r>
            <a:r>
              <a:rPr lang="en-US" sz="1400" b="1" dirty="0">
                <a:latin typeface="Calibri" panose="020F0502020204030204" pitchFamily="34" charset="0"/>
                <a:ea typeface="Calibri" panose="020F0502020204030204" pitchFamily="34" charset="0"/>
                <a:cs typeface="Times New Roman" panose="02020603050405020304" pitchFamily="18" charset="0"/>
              </a:rPr>
              <a:t>R</a:t>
            </a:r>
            <a:r>
              <a:rPr lang="en-US" sz="1400" dirty="0">
                <a:latin typeface="Calibri" panose="020F0502020204030204" pitchFamily="34" charset="0"/>
                <a:ea typeface="Calibri" panose="020F0502020204030204" pitchFamily="34" charset="0"/>
                <a:cs typeface="Times New Roman" panose="02020603050405020304" pitchFamily="18" charset="0"/>
              </a:rPr>
              <a:t>esidential, </a:t>
            </a:r>
            <a:r>
              <a:rPr lang="en-US" sz="1400" b="1" dirty="0">
                <a:latin typeface="Calibri" panose="020F0502020204030204" pitchFamily="34" charset="0"/>
                <a:ea typeface="Calibri" panose="020F0502020204030204" pitchFamily="34" charset="0"/>
                <a:cs typeface="Times New Roman" panose="02020603050405020304" pitchFamily="18" charset="0"/>
              </a:rPr>
              <a:t>C</a:t>
            </a:r>
            <a:r>
              <a:rPr lang="en-US" sz="1400" dirty="0">
                <a:latin typeface="Calibri" panose="020F0502020204030204" pitchFamily="34" charset="0"/>
                <a:ea typeface="Calibri" panose="020F0502020204030204" pitchFamily="34" charset="0"/>
                <a:cs typeface="Times New Roman" panose="02020603050405020304" pitchFamily="18" charset="0"/>
              </a:rPr>
              <a:t>ommercial, </a:t>
            </a:r>
            <a:r>
              <a:rPr lang="en-US" sz="1400" b="1" dirty="0">
                <a:latin typeface="Calibri" panose="020F0502020204030204" pitchFamily="34" charset="0"/>
                <a:ea typeface="Calibri" panose="020F0502020204030204" pitchFamily="34" charset="0"/>
                <a:cs typeface="Times New Roman" panose="02020603050405020304" pitchFamily="18" charset="0"/>
              </a:rPr>
              <a:t>O</a:t>
            </a:r>
            <a:r>
              <a:rPr lang="en-US" sz="1400" dirty="0">
                <a:latin typeface="Calibri" panose="020F0502020204030204" pitchFamily="34" charset="0"/>
                <a:ea typeface="Calibri" panose="020F0502020204030204" pitchFamily="34" charset="0"/>
                <a:cs typeface="Times New Roman" panose="02020603050405020304" pitchFamily="18" charset="0"/>
              </a:rPr>
              <a:t>ther Non-Residential).</a:t>
            </a:r>
          </a:p>
        </p:txBody>
      </p:sp>
      <p:pic>
        <p:nvPicPr>
          <p:cNvPr id="7" name="Picture 6"/>
          <p:cNvPicPr/>
          <p:nvPr/>
        </p:nvPicPr>
        <p:blipFill>
          <a:blip r:embed="rId5"/>
          <a:stretch>
            <a:fillRect/>
          </a:stretch>
        </p:blipFill>
        <p:spPr>
          <a:xfrm>
            <a:off x="1230203" y="4663965"/>
            <a:ext cx="2752725" cy="1524000"/>
          </a:xfrm>
          <a:prstGeom prst="rect">
            <a:avLst/>
          </a:prstGeom>
          <a:ln>
            <a:solidFill>
              <a:schemeClr val="tx1"/>
            </a:solidFill>
          </a:ln>
        </p:spPr>
      </p:pic>
    </p:spTree>
    <p:extLst>
      <p:ext uri="{BB962C8B-B14F-4D97-AF65-F5344CB8AC3E}">
        <p14:creationId xmlns:p14="http://schemas.microsoft.com/office/powerpoint/2010/main" val="29374859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Community Assets</a:t>
            </a:r>
            <a:endParaRPr lang="en-US" dirty="0">
              <a:solidFill>
                <a:schemeClr val="bg1"/>
              </a:solidFill>
              <a:latin typeface="Arial" panose="020B0604020202020204" pitchFamily="34" charset="0"/>
              <a:cs typeface="Arial" panose="020B0604020202020204" pitchFamily="34" charset="0"/>
            </a:endParaRPr>
          </a:p>
        </p:txBody>
      </p:sp>
      <p:pic>
        <p:nvPicPr>
          <p:cNvPr id="3" name="Picture 2"/>
          <p:cNvPicPr/>
          <p:nvPr/>
        </p:nvPicPr>
        <p:blipFill rotWithShape="1">
          <a:blip r:embed="rId3">
            <a:extLst>
              <a:ext uri="{28A0092B-C50C-407E-A947-70E740481C1C}">
                <a14:useLocalDpi xmlns:a14="http://schemas.microsoft.com/office/drawing/2010/main" val="0"/>
              </a:ext>
            </a:extLst>
          </a:blip>
          <a:srcRect l="-1" r="23092"/>
          <a:stretch/>
        </p:blipFill>
        <p:spPr>
          <a:xfrm>
            <a:off x="1707767" y="1092126"/>
            <a:ext cx="5681005" cy="1561782"/>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1031978169"/>
              </p:ext>
            </p:extLst>
          </p:nvPr>
        </p:nvGraphicFramePr>
        <p:xfrm>
          <a:off x="720761" y="2831634"/>
          <a:ext cx="7906871" cy="1865056"/>
        </p:xfrm>
        <a:graphic>
          <a:graphicData uri="http://schemas.openxmlformats.org/drawingml/2006/table">
            <a:tbl>
              <a:tblPr firstRow="1" firstCol="1" bandRow="1"/>
              <a:tblGrid>
                <a:gridCol w="1378261">
                  <a:extLst>
                    <a:ext uri="{9D8B030D-6E8A-4147-A177-3AD203B41FA5}">
                      <a16:colId xmlns:a16="http://schemas.microsoft.com/office/drawing/2014/main" val="1669851512"/>
                    </a:ext>
                  </a:extLst>
                </a:gridCol>
                <a:gridCol w="921686">
                  <a:extLst>
                    <a:ext uri="{9D8B030D-6E8A-4147-A177-3AD203B41FA5}">
                      <a16:colId xmlns:a16="http://schemas.microsoft.com/office/drawing/2014/main" val="3453247234"/>
                    </a:ext>
                  </a:extLst>
                </a:gridCol>
                <a:gridCol w="2605541">
                  <a:extLst>
                    <a:ext uri="{9D8B030D-6E8A-4147-A177-3AD203B41FA5}">
                      <a16:colId xmlns:a16="http://schemas.microsoft.com/office/drawing/2014/main" val="2927065316"/>
                    </a:ext>
                  </a:extLst>
                </a:gridCol>
                <a:gridCol w="1000462">
                  <a:extLst>
                    <a:ext uri="{9D8B030D-6E8A-4147-A177-3AD203B41FA5}">
                      <a16:colId xmlns:a16="http://schemas.microsoft.com/office/drawing/2014/main" val="91327516"/>
                    </a:ext>
                  </a:extLst>
                </a:gridCol>
                <a:gridCol w="565165">
                  <a:extLst>
                    <a:ext uri="{9D8B030D-6E8A-4147-A177-3AD203B41FA5}">
                      <a16:colId xmlns:a16="http://schemas.microsoft.com/office/drawing/2014/main" val="3429399416"/>
                    </a:ext>
                  </a:extLst>
                </a:gridCol>
                <a:gridCol w="683694">
                  <a:extLst>
                    <a:ext uri="{9D8B030D-6E8A-4147-A177-3AD203B41FA5}">
                      <a16:colId xmlns:a16="http://schemas.microsoft.com/office/drawing/2014/main" val="1779717679"/>
                    </a:ext>
                  </a:extLst>
                </a:gridCol>
                <a:gridCol w="752062">
                  <a:extLst>
                    <a:ext uri="{9D8B030D-6E8A-4147-A177-3AD203B41FA5}">
                      <a16:colId xmlns:a16="http://schemas.microsoft.com/office/drawing/2014/main" val="3396698788"/>
                    </a:ext>
                  </a:extLst>
                </a:gridCol>
              </a:tblGrid>
              <a:tr h="607950">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Community Name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County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Historical Place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Facility Type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Flood Tool Link</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b="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Flood Depth</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Building Damage Percent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560832733"/>
                  </a:ext>
                </a:extLst>
              </a:tr>
              <a:tr h="304077">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Berkeley County*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BERKELEY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Little Falls Chapel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07000"/>
                        </a:lnSpc>
                        <a:spcBef>
                          <a:spcPts val="0"/>
                        </a:spcBef>
                        <a:spcAft>
                          <a:spcPts val="0"/>
                        </a:spcAft>
                      </a:pPr>
                      <a:r>
                        <a:rPr lang="en-US" sz="1200" b="1"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Religious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200" u="sng"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4"/>
                        </a:rPr>
                        <a:t>FT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78530758"/>
                  </a:ext>
                </a:extLst>
              </a:tr>
              <a:tr h="279699">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Martinsburg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BERKELEY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Holy Grace Church of God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07000"/>
                        </a:lnSpc>
                        <a:spcBef>
                          <a:spcPts val="0"/>
                        </a:spcBef>
                        <a:spcAft>
                          <a:spcPts val="0"/>
                        </a:spcAft>
                      </a:pPr>
                      <a:r>
                        <a:rPr lang="en-US" sz="1200" b="1"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Religious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200" u="sng"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5"/>
                        </a:rPr>
                        <a:t>FT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692432377"/>
                  </a:ext>
                </a:extLst>
              </a:tr>
              <a:tr h="268030">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Martinsburg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BERKELEY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Martinsburg Sewage Treatment Plant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Utilities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200" u="sng"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6"/>
                        </a:rPr>
                        <a:t>FT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723191858"/>
                  </a:ext>
                </a:extLst>
              </a:tr>
              <a:tr h="202650">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Bath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MORGAN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Morgan County Courthouse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Government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200" u="sng"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7"/>
                        </a:rPr>
                        <a:t>FT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95237820"/>
                  </a:ext>
                </a:extLst>
              </a:tr>
              <a:tr h="202650">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Bath</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MORGAN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Morgan County Public Library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Government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200" u="sng"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8"/>
                        </a:rPr>
                        <a:t>FT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195854102"/>
                  </a:ext>
                </a:extLst>
              </a:tr>
            </a:tbl>
          </a:graphicData>
        </a:graphic>
      </p:graphicFrame>
      <p:sp>
        <p:nvSpPr>
          <p:cNvPr id="2" name="Rectangle 1"/>
          <p:cNvSpPr/>
          <p:nvPr/>
        </p:nvSpPr>
        <p:spPr>
          <a:xfrm>
            <a:off x="720760" y="5137978"/>
            <a:ext cx="7906871" cy="1300549"/>
          </a:xfrm>
          <a:prstGeom prst="rect">
            <a:avLst/>
          </a:prstGeom>
          <a:solidFill>
            <a:schemeClr val="accent4">
              <a:lumMod val="40000"/>
              <a:lumOff val="60000"/>
            </a:schemeClr>
          </a:solidFill>
        </p:spPr>
        <p:txBody>
          <a:bodyPr wrap="square">
            <a:spAutoFit/>
          </a:bodyPr>
          <a:lstStyle/>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 </a:t>
            </a:r>
            <a:r>
              <a:rPr lang="en-US" sz="1400" b="1" dirty="0" smtClean="0">
                <a:latin typeface="Calibri" panose="020F0502020204030204" pitchFamily="34" charset="0"/>
                <a:ea typeface="Calibri" panose="020F0502020204030204" pitchFamily="34" charset="0"/>
                <a:cs typeface="Times New Roman" panose="02020603050405020304" pitchFamily="18" charset="0"/>
              </a:rPr>
              <a:t>Community </a:t>
            </a:r>
            <a:r>
              <a:rPr lang="en-US" sz="1400" b="1" dirty="0">
                <a:latin typeface="Calibri" panose="020F0502020204030204" pitchFamily="34" charset="0"/>
                <a:ea typeface="Calibri" panose="020F0502020204030204" pitchFamily="34" charset="0"/>
                <a:cs typeface="Times New Roman" panose="02020603050405020304" pitchFamily="18" charset="0"/>
              </a:rPr>
              <a:t>Engagement and Verification:</a:t>
            </a:r>
            <a:br>
              <a:rPr lang="en-US" sz="1400" b="1" dirty="0">
                <a:latin typeface="Calibri" panose="020F0502020204030204" pitchFamily="34" charset="0"/>
                <a:ea typeface="Calibri" panose="020F0502020204030204" pitchFamily="34" charset="0"/>
                <a:cs typeface="Times New Roman" panose="02020603050405020304" pitchFamily="18" charset="0"/>
              </a:rPr>
            </a:br>
            <a:r>
              <a:rPr lang="en-US" sz="1400" b="1" dirty="0">
                <a:latin typeface="Calibri" panose="020F0502020204030204" pitchFamily="34" charset="0"/>
                <a:ea typeface="Calibri" panose="020F0502020204030204" pitchFamily="34" charset="0"/>
                <a:cs typeface="Times New Roman" panose="02020603050405020304" pitchFamily="18" charset="0"/>
              </a:rPr>
              <a:t/>
            </a:r>
            <a:br>
              <a:rPr lang="en-US" sz="1400" b="1" dirty="0">
                <a:latin typeface="Calibri" panose="020F0502020204030204" pitchFamily="34" charset="0"/>
                <a:ea typeface="Calibri" panose="020F0502020204030204" pitchFamily="34" charset="0"/>
                <a:cs typeface="Times New Roman" panose="02020603050405020304" pitchFamily="18" charset="0"/>
              </a:rPr>
            </a:br>
            <a:r>
              <a:rPr lang="en-US" sz="1400" dirty="0">
                <a:latin typeface="Calibri" panose="020F0502020204030204" pitchFamily="34" charset="0"/>
                <a:ea typeface="Calibri" panose="020F0502020204030204" pitchFamily="34" charset="0"/>
                <a:cs typeface="Times New Roman" panose="02020603050405020304" pitchFamily="18" charset="0"/>
              </a:rPr>
              <a:t>Review the accuracy and completeness of all </a:t>
            </a:r>
            <a:r>
              <a:rPr lang="en-US" sz="1400" i="1" dirty="0">
                <a:latin typeface="Calibri" panose="020F0502020204030204" pitchFamily="34" charset="0"/>
                <a:ea typeface="Calibri" panose="020F0502020204030204" pitchFamily="34" charset="0"/>
                <a:cs typeface="Times New Roman" panose="02020603050405020304" pitchFamily="18" charset="0"/>
              </a:rPr>
              <a:t>active </a:t>
            </a:r>
            <a:r>
              <a:rPr lang="en-US" sz="1400" b="1" dirty="0">
                <a:solidFill>
                  <a:srgbClr val="1F3864"/>
                </a:solidFill>
                <a:latin typeface="Calibri" panose="020F0502020204030204" pitchFamily="34" charset="0"/>
                <a:ea typeface="Calibri" panose="020F0502020204030204" pitchFamily="34" charset="0"/>
                <a:cs typeface="Times New Roman" panose="02020603050405020304" pitchFamily="18" charset="0"/>
              </a:rPr>
              <a:t>community assets</a:t>
            </a:r>
            <a:r>
              <a:rPr lang="en-US" sz="1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Report any structures that are missing.  Verify the buildings and location</a:t>
            </a:r>
            <a:r>
              <a:rPr lang="en-US" sz="1400" dirty="0">
                <a:latin typeface="Calibri" panose="020F0502020204030204" pitchFamily="34" charset="0"/>
                <a:ea typeface="Calibri" panose="020F0502020204030204" pitchFamily="34" charset="0"/>
                <a:cs typeface="Times New Roman" panose="02020603050405020304" pitchFamily="18" charset="0"/>
              </a:rPr>
              <a:t> using the </a:t>
            </a:r>
            <a:r>
              <a:rPr lang="en-US" sz="1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9"/>
              </a:rPr>
              <a:t>Table</a:t>
            </a:r>
            <a:r>
              <a:rPr lang="en-US" sz="1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and Risk MAP View of the </a:t>
            </a:r>
            <a:r>
              <a:rPr lang="en-US" sz="1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10"/>
              </a:rPr>
              <a:t>WV Flood Tool</a:t>
            </a:r>
            <a:r>
              <a:rPr lang="en-US" sz="1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Review and identify mitigation strategies for the community assets vulnerable to flooding.</a:t>
            </a: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4162757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8138</TotalTime>
  <Words>3695</Words>
  <Application>Microsoft Office PowerPoint</Application>
  <PresentationFormat>On-screen Show (4:3)</PresentationFormat>
  <Paragraphs>1462</Paragraphs>
  <Slides>38</Slides>
  <Notes>38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Arial</vt:lpstr>
      <vt:lpstr>Calibri</vt:lpstr>
      <vt:lpstr>Calibri Light</vt:lpstr>
      <vt:lpstr>DengXian</vt:lpstr>
      <vt:lpstr>Times New Roman</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Kurt Donaldson</dc:creator>
  <cp:lastModifiedBy>Kurt Donaldson</cp:lastModifiedBy>
  <cp:revision>67</cp:revision>
  <dcterms:created xsi:type="dcterms:W3CDTF">2021-08-23T15:30:08Z</dcterms:created>
  <dcterms:modified xsi:type="dcterms:W3CDTF">2021-08-30T14:38:55Z</dcterms:modified>
</cp:coreProperties>
</file>