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4" r:id="rId3"/>
    <p:sldId id="282" r:id="rId4"/>
    <p:sldId id="283" r:id="rId5"/>
    <p:sldId id="280" r:id="rId6"/>
    <p:sldId id="288" r:id="rId7"/>
    <p:sldId id="287" r:id="rId8"/>
    <p:sldId id="286" r:id="rId9"/>
    <p:sldId id="289" r:id="rId10"/>
    <p:sldId id="291" r:id="rId11"/>
    <p:sldId id="292" r:id="rId12"/>
    <p:sldId id="293" r:id="rId13"/>
    <p:sldId id="294" r:id="rId14"/>
    <p:sldId id="29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rt Donaldson" initials="KD" lastIdx="1" clrIdx="0">
    <p:extLst>
      <p:ext uri="{19B8F6BF-5375-455C-9EA6-DF929625EA0E}">
        <p15:presenceInfo xmlns:p15="http://schemas.microsoft.com/office/powerpoint/2012/main" userId="S-1-5-21-515967899-1957994488-854245398-347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00"/>
    <a:srgbClr val="FF3911"/>
    <a:srgbClr val="FF5F3F"/>
    <a:srgbClr val="FF8F7F"/>
    <a:srgbClr val="9CB964"/>
    <a:srgbClr val="F5F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0T17:45:38.18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1064-C2E7-44E0-A4DD-3E12884B7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40E6B-80A3-4D58-9677-48BD53925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9FCF-8222-4F64-8327-9190FD4E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48A86-0030-43FF-8F01-587FDEDA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28B0A-9065-4592-9A0C-D5EDBF08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2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6106-6C11-4B52-BFC6-CF4304A5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4CC22-B9A6-4DA4-80E1-6BD9BD69B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A1BB-E29A-4F07-9002-BABA696E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26E7-38D4-4BB3-93AB-742988D6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726E3-F3B4-4FE5-A612-D9E9EA5A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DAE05-CD82-4F26-A2A8-EA2F8A5A3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331BC-B33B-449D-A304-D8291B5EE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C467-CFB1-4B62-83F1-C139E71A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56956-5346-4405-B278-FFF462D7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2143-3F60-43C8-A16A-2FEED84B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6272-71C0-4CD5-948F-BF8E6BD2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EFB6-9921-45BB-A088-AFAD696B4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AB9A-AB87-4E3B-A5B6-22B0414F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64E95-920A-4011-821C-A95B928E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66DFB-7ABF-4F07-A671-2437E02A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65AF-2C0D-4758-9C78-2207E5A3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0AA3A-7CD2-4AE4-9E20-126E237D7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6D230-1502-42FF-AAA8-6AE9E939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E432C-BD15-44DB-9365-0C576004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3761-DEB0-474A-9DDC-C2CA9898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CB91-E26B-4184-A421-E68A7751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B4D9-4861-47AB-A93D-A8ECD3EB5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2589D-FAB5-42F9-B912-E37FF8497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9E6CF-5D44-40C7-A679-4FFE8CE3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251DD-C770-4006-BF51-72BD47AC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6B549-BA5E-442D-B9DE-34B5BCAC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DF6E-C25F-4CE6-AFB9-7F1B0336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1A101-03F6-4EE6-A046-B4276C7BC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6B540-3FC8-4C4F-8D76-AFC5E8536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0EDF1-10DD-4F65-A966-BC69E53CB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F0C5F-1DF8-42C1-B7F1-577C65F3E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86258-50E3-417A-A611-64B896C8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D34AC-8D95-47FC-B5E4-EDA396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D1FBD-8B6B-4FF0-A666-87804B2F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4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80FA-3FCA-4BDC-B539-AED8CB8B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13962-5732-4E51-B55D-50DC7FAA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19CAA-93E9-4B2D-9088-29924A91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3075-81EF-47CC-B2D2-D6852FDF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EC9EC-B4A4-4487-A0E5-47F79B83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7F1BA-822B-4BF7-BF3D-2322ED85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97C8-E143-41DF-92D9-CBD7F987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9F39-5B36-4138-8599-194467B0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D8E27-3E54-458F-813F-8856FEDC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22E43-BF84-40ED-8464-304A4D24B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B7CE8-C512-45EE-8170-E9DA84B5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F8A23-F5A7-41FC-974F-A06AABD0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01885-DC6B-4906-AD3D-744CE894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25C1-0474-4A24-A4BB-028D300D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5CD05-6ED5-4D56-8AE4-68862C828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1F05B-413C-45CF-AC97-09073E36C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1AE7F-D9F6-4D94-9041-2956415B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3C3A4-EBD0-4A0A-A6E7-AE79106A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6A50F-2F92-4175-B0E3-B8ACBA1B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2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D72C86-9838-4AA8-A98E-16FA924D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74475-52FC-49AB-BF71-91AC7CE8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7A78A-0735-4BCD-A1BA-13A5ACAD4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9861-BD09-4F0D-8FF6-2FC872004FF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49F2D-7CF1-4661-B972-7D5C0A698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4796C-DF33-4C02-BD51-510839286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FD3B-5634-4B9B-84B4-2F41BEC5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wvgis.wvu.edu/pub/NSF/_GreenbrierStudy/3Dflood/ArcGIS_Viewshed_FloodFrequency/" TargetMode="External"/><Relationship Id="rId13" Type="http://schemas.openxmlformats.org/officeDocument/2006/relationships/hyperlink" Target="https://wvu.maps.arcgis.com/apps/Cascade/index.html?appid=8c8fd107215443b98dbd61252a9c6c40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data.wvgis.wvu.edu/pub/NSF/3DFlood/Movies" TargetMode="External"/><Relationship Id="rId12" Type="http://schemas.openxmlformats.org/officeDocument/2006/relationships/hyperlink" Target="https://wvu.maps.arcgis.com/apps/Cascade/index.html?appid=7b98379452094cd6827dc8f09c8293b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ta.wvgis.wvu.edu/pub/NSF/3DFlood/Movies/WhiteSulphur_v6_07072023_Audio_v1.mp4" TargetMode="External"/><Relationship Id="rId11" Type="http://schemas.openxmlformats.org/officeDocument/2006/relationships/hyperlink" Target="https://wvu.maps.arcgis.com/apps/Cascade/index.html?appid=32292859b21b44e99c0be706f6da8aa3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s://data.wvgis.wvu.edu/pub/NSF/3DFlood/SketchUp_Mitigation_BldgScale/" TargetMode="External"/><Relationship Id="rId4" Type="http://schemas.openxmlformats.org/officeDocument/2006/relationships/hyperlink" Target="https://data.wvgis.wvu.edu/pub/NSF/3DFlood/Movies/Rainelle_5192023.mp4" TargetMode="External"/><Relationship Id="rId9" Type="http://schemas.openxmlformats.org/officeDocument/2006/relationships/hyperlink" Target="https://data.wvgis.wvu.edu/pub/NSF/_GreenbrierStudy/3Dflood/GoogleEarth_Mitigated_Properti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wvwqip/" TargetMode="External"/><Relationship Id="rId2" Type="http://schemas.openxmlformats.org/officeDocument/2006/relationships/hyperlink" Target="https://apps.cnt.org/justice4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census.gov/all" TargetMode="External"/><Relationship Id="rId5" Type="http://schemas.openxmlformats.org/officeDocument/2006/relationships/hyperlink" Target="https://www.statsamerica.org/USCP/comparison.aspx" TargetMode="External"/><Relationship Id="rId4" Type="http://schemas.openxmlformats.org/officeDocument/2006/relationships/hyperlink" Target="https://www.rstudio.com/products/shin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1565ED-54BC-4D4B-BF47-87E3E5005479}"/>
              </a:ext>
            </a:extLst>
          </p:cNvPr>
          <p:cNvSpPr txBox="1"/>
          <p:nvPr/>
        </p:nvSpPr>
        <p:spPr>
          <a:xfrm>
            <a:off x="988541" y="321995"/>
            <a:ext cx="10056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Features of WVFRF Tool: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but overlapping spatial and non-spatial attributes for each spatial unit as well as for multiple units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compare and produces dynamic and static results (Existing tools are usually dynamic or static)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aspects of flood risk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hazard characteristics, physical exposure/vulnerability, human exposure/vulnerability, loss/impacts, and mitigation efforts (Existing tools usually focus on only one or two aspect)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Presents detailed indicators for 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 state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Building-level flood risk inventory enables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aggregation on community-level and various other spatial scales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(Existing tools are usually at one level such as census tracts)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indicator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 for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unincorporated areas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 the inventory or calculated based on census data (Not seen in other tools)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indicator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 available for each part of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split communities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two counties) from the inventory or calculated based on census data (Not seen in other tools)</a:t>
            </a:r>
          </a:p>
        </p:txBody>
      </p:sp>
    </p:spTree>
    <p:extLst>
      <p:ext uri="{BB962C8B-B14F-4D97-AF65-F5344CB8AC3E}">
        <p14:creationId xmlns:p14="http://schemas.microsoft.com/office/powerpoint/2010/main" val="279213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737118"/>
            <a:chOff x="0" y="0"/>
            <a:chExt cx="12201331" cy="7371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7371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88216" y="144326"/>
              <a:ext cx="474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C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4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111625" y="94717"/>
              <a:ext cx="529936" cy="5299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7787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ADD761-386F-4F92-9DCB-F2C20B6ACCAA}"/>
              </a:ext>
            </a:extLst>
          </p:cNvPr>
          <p:cNvGrpSpPr/>
          <p:nvPr/>
        </p:nvGrpSpPr>
        <p:grpSpPr>
          <a:xfrm>
            <a:off x="153966" y="1078183"/>
            <a:ext cx="5759030" cy="1588817"/>
            <a:chOff x="6096000" y="1078183"/>
            <a:chExt cx="5759030" cy="158881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3003011-9F90-41C3-9D5F-F1C90FEE4E16}"/>
                </a:ext>
              </a:extLst>
            </p:cNvPr>
            <p:cNvSpPr/>
            <p:nvPr/>
          </p:nvSpPr>
          <p:spPr>
            <a:xfrm>
              <a:off x="6096000" y="1078183"/>
              <a:ext cx="5759030" cy="15888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2FD02B-B5B4-41F6-835C-E52AE28BE964}"/>
                </a:ext>
              </a:extLst>
            </p:cNvPr>
            <p:cNvSpPr txBox="1"/>
            <p:nvPr/>
          </p:nvSpPr>
          <p:spPr>
            <a:xfrm>
              <a:off x="6235198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C7AA20F-6FD2-46CF-A1C8-B0F73A631D05}"/>
                </a:ext>
              </a:extLst>
            </p:cNvPr>
            <p:cNvGrpSpPr/>
            <p:nvPr/>
          </p:nvGrpSpPr>
          <p:grpSpPr>
            <a:xfrm>
              <a:off x="6326373" y="1450112"/>
              <a:ext cx="2106541" cy="276999"/>
              <a:chOff x="6326373" y="1221512"/>
              <a:chExt cx="2106541" cy="27699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50EB533-820E-4B3E-9B05-861B4D0BD904}"/>
                  </a:ext>
                </a:extLst>
              </p:cNvPr>
              <p:cNvGrpSpPr/>
              <p:nvPr/>
            </p:nvGrpSpPr>
            <p:grpSpPr>
              <a:xfrm>
                <a:off x="6326373" y="1278294"/>
                <a:ext cx="177281" cy="177281"/>
                <a:chOff x="6295046" y="1683924"/>
                <a:chExt cx="177281" cy="177281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7285D17-C989-45A5-BD15-34B26BC4F182}"/>
                    </a:ext>
                  </a:extLst>
                </p:cNvPr>
                <p:cNvSpPr/>
                <p:nvPr/>
              </p:nvSpPr>
              <p:spPr>
                <a:xfrm>
                  <a:off x="629504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17AB4FE-7990-4787-AEA6-6240FAE136B0}"/>
                    </a:ext>
                  </a:extLst>
                </p:cNvPr>
                <p:cNvSpPr/>
                <p:nvPr/>
              </p:nvSpPr>
              <p:spPr>
                <a:xfrm>
                  <a:off x="6337601" y="173187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C0D5A5-8B0A-4B71-81AA-CDC6E1B24AAD}"/>
                  </a:ext>
                </a:extLst>
              </p:cNvPr>
              <p:cNvSpPr txBox="1"/>
              <p:nvPr/>
            </p:nvSpPr>
            <p:spPr>
              <a:xfrm>
                <a:off x="6460781" y="1221512"/>
                <a:ext cx="19721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 Communities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6AC254-BCAA-428E-9D88-A9744C6354DE}"/>
                </a:ext>
              </a:extLst>
            </p:cNvPr>
            <p:cNvGrpSpPr/>
            <p:nvPr/>
          </p:nvGrpSpPr>
          <p:grpSpPr>
            <a:xfrm>
              <a:off x="8692999" y="1451782"/>
              <a:ext cx="1381141" cy="276999"/>
              <a:chOff x="6326373" y="1221512"/>
              <a:chExt cx="1381141" cy="27699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1A8C3DF-81EF-43F6-8E74-AD47482268E9}"/>
                  </a:ext>
                </a:extLst>
              </p:cNvPr>
              <p:cNvGrpSpPr/>
              <p:nvPr/>
            </p:nvGrpSpPr>
            <p:grpSpPr>
              <a:xfrm>
                <a:off x="6326373" y="1278294"/>
                <a:ext cx="177281" cy="177281"/>
                <a:chOff x="6295046" y="1683924"/>
                <a:chExt cx="177281" cy="177281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AB3F8FD-4ACE-467C-AE07-171D91D326CA}"/>
                    </a:ext>
                  </a:extLst>
                </p:cNvPr>
                <p:cNvSpPr/>
                <p:nvPr/>
              </p:nvSpPr>
              <p:spPr>
                <a:xfrm>
                  <a:off x="629504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7451102-1433-4E87-869A-05E8C580283D}"/>
                    </a:ext>
                  </a:extLst>
                </p:cNvPr>
                <p:cNvSpPr/>
                <p:nvPr/>
              </p:nvSpPr>
              <p:spPr>
                <a:xfrm>
                  <a:off x="6337918" y="1726796"/>
                  <a:ext cx="91536" cy="9153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570CD88-183A-4A1F-B73E-497E284BCD9C}"/>
                  </a:ext>
                </a:extLst>
              </p:cNvPr>
              <p:cNvSpPr txBox="1"/>
              <p:nvPr/>
            </p:nvSpPr>
            <p:spPr>
              <a:xfrm>
                <a:off x="6460781" y="1221512"/>
                <a:ext cx="12467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Counties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40EBEF3-91FF-43FE-9359-E53B96F5FAEE}"/>
                </a:ext>
              </a:extLst>
            </p:cNvPr>
            <p:cNvGrpSpPr/>
            <p:nvPr/>
          </p:nvGrpSpPr>
          <p:grpSpPr>
            <a:xfrm>
              <a:off x="7774337" y="2271572"/>
              <a:ext cx="2106541" cy="276999"/>
              <a:chOff x="6326373" y="1221512"/>
              <a:chExt cx="2106541" cy="27699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F7E0585-2CFF-4BA2-AAED-D794063FD753}"/>
                  </a:ext>
                </a:extLst>
              </p:cNvPr>
              <p:cNvGrpSpPr/>
              <p:nvPr/>
            </p:nvGrpSpPr>
            <p:grpSpPr>
              <a:xfrm>
                <a:off x="6326373" y="1278294"/>
                <a:ext cx="177281" cy="177281"/>
                <a:chOff x="6295046" y="1683924"/>
                <a:chExt cx="177281" cy="17728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93DD4B4-1EF1-4BBF-BFC1-F85BFD1F11FC}"/>
                    </a:ext>
                  </a:extLst>
                </p:cNvPr>
                <p:cNvSpPr/>
                <p:nvPr/>
              </p:nvSpPr>
              <p:spPr>
                <a:xfrm>
                  <a:off x="629504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9FF9B2BD-5D64-49D9-A9FC-C42ABBB6AD4D}"/>
                    </a:ext>
                  </a:extLst>
                </p:cNvPr>
                <p:cNvSpPr/>
                <p:nvPr/>
              </p:nvSpPr>
              <p:spPr>
                <a:xfrm>
                  <a:off x="6337601" y="173187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883615-C030-499F-9C7A-FF8B1F40752D}"/>
                  </a:ext>
                </a:extLst>
              </p:cNvPr>
              <p:cNvSpPr txBox="1"/>
              <p:nvPr/>
            </p:nvSpPr>
            <p:spPr>
              <a:xfrm>
                <a:off x="6460781" y="1221512"/>
                <a:ext cx="19721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Watersheds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56D957-C2D6-433E-8143-43088BBC6804}"/>
                </a:ext>
              </a:extLst>
            </p:cNvPr>
            <p:cNvGrpSpPr/>
            <p:nvPr/>
          </p:nvGrpSpPr>
          <p:grpSpPr>
            <a:xfrm>
              <a:off x="9123104" y="2271571"/>
              <a:ext cx="2106541" cy="276999"/>
              <a:chOff x="6326373" y="1221512"/>
              <a:chExt cx="2106541" cy="276999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5B030F-488E-4FE2-BF6B-D9A329C85DEB}"/>
                  </a:ext>
                </a:extLst>
              </p:cNvPr>
              <p:cNvGrpSpPr/>
              <p:nvPr/>
            </p:nvGrpSpPr>
            <p:grpSpPr>
              <a:xfrm>
                <a:off x="6326373" y="1278294"/>
                <a:ext cx="177281" cy="177281"/>
                <a:chOff x="6295046" y="1683924"/>
                <a:chExt cx="177281" cy="177281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EB83580-BA93-487E-99B4-0E395B8CA63B}"/>
                    </a:ext>
                  </a:extLst>
                </p:cNvPr>
                <p:cNvSpPr/>
                <p:nvPr/>
              </p:nvSpPr>
              <p:spPr>
                <a:xfrm>
                  <a:off x="629504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2E44289-58A9-4F27-977A-3E1365C7EF45}"/>
                    </a:ext>
                  </a:extLst>
                </p:cNvPr>
                <p:cNvSpPr/>
                <p:nvPr/>
              </p:nvSpPr>
              <p:spPr>
                <a:xfrm>
                  <a:off x="6337601" y="173187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56F86D-5BB7-4907-A80C-6DDFA23D666A}"/>
                  </a:ext>
                </a:extLst>
              </p:cNvPr>
              <p:cNvSpPr txBox="1"/>
              <p:nvPr/>
            </p:nvSpPr>
            <p:spPr>
              <a:xfrm>
                <a:off x="6460781" y="1221512"/>
                <a:ext cx="19721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Major Streams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D16E8CD-6C06-4F54-B08D-BC458A2F88F3}"/>
              </a:ext>
            </a:extLst>
          </p:cNvPr>
          <p:cNvGrpSpPr/>
          <p:nvPr/>
        </p:nvGrpSpPr>
        <p:grpSpPr>
          <a:xfrm>
            <a:off x="6097553" y="1374575"/>
            <a:ext cx="5759030" cy="827686"/>
            <a:chOff x="6096000" y="2829915"/>
            <a:chExt cx="5759030" cy="827686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6216E1CE-B575-4788-AE23-1540391AA639}"/>
                </a:ext>
              </a:extLst>
            </p:cNvPr>
            <p:cNvSpPr/>
            <p:nvPr/>
          </p:nvSpPr>
          <p:spPr>
            <a:xfrm>
              <a:off x="6096000" y="2829915"/>
              <a:ext cx="5759030" cy="8276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0811EA5-D046-4CB9-9A50-2EF0D591A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9310" y="3235928"/>
              <a:ext cx="1198998" cy="210214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F596D16-6416-4AA6-9CF5-36D14F15DC7C}"/>
                </a:ext>
              </a:extLst>
            </p:cNvPr>
            <p:cNvSpPr txBox="1"/>
            <p:nvPr/>
          </p:nvSpPr>
          <p:spPr>
            <a:xfrm>
              <a:off x="6285729" y="2914278"/>
              <a:ext cx="37233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county:</a:t>
              </a:r>
              <a:endParaRPr lang="en-US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DABE0FD-9166-4A0C-B915-8CD095647A5E}"/>
                </a:ext>
              </a:extLst>
            </p:cNvPr>
            <p:cNvSpPr/>
            <p:nvPr/>
          </p:nvSpPr>
          <p:spPr>
            <a:xfrm>
              <a:off x="7774337" y="3242735"/>
              <a:ext cx="3723396" cy="169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2">
                      <a:lumMod val="50000"/>
                    </a:schemeClr>
                  </a:solidFill>
                </a:rPr>
                <a:t>Enter a county name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D524DA36-B982-4BAC-8CB3-E355E4350CEB}"/>
              </a:ext>
            </a:extLst>
          </p:cNvPr>
          <p:cNvSpPr txBox="1"/>
          <p:nvPr/>
        </p:nvSpPr>
        <p:spPr>
          <a:xfrm>
            <a:off x="73262" y="2669510"/>
            <a:ext cx="575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Side-by-Side Comparison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5565CE1-7237-451A-852F-3EAACE617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61965"/>
              </p:ext>
            </p:extLst>
          </p:nvPr>
        </p:nvGraphicFramePr>
        <p:xfrm>
          <a:off x="153966" y="2997133"/>
          <a:ext cx="8178873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78712219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16642839"/>
                    </a:ext>
                  </a:extLst>
                </a:gridCol>
                <a:gridCol w="1557666">
                  <a:extLst>
                    <a:ext uri="{9D8B030D-6E8A-4147-A177-3AD203B41FA5}">
                      <a16:colId xmlns:a16="http://schemas.microsoft.com/office/drawing/2014/main" val="1019181089"/>
                    </a:ext>
                  </a:extLst>
                </a:gridCol>
                <a:gridCol w="1659194">
                  <a:extLst>
                    <a:ext uri="{9D8B030D-6E8A-4147-A177-3AD203B41FA5}">
                      <a16:colId xmlns:a16="http://schemas.microsoft.com/office/drawing/2014/main" val="3597228798"/>
                    </a:ext>
                  </a:extLst>
                </a:gridCol>
                <a:gridCol w="1710813">
                  <a:extLst>
                    <a:ext uri="{9D8B030D-6E8A-4147-A177-3AD203B41FA5}">
                      <a16:colId xmlns:a16="http://schemas.microsoft.com/office/drawing/2014/main" val="3832052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Indicator Category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Indicator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Statewide Statistics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(for All Counties)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Braxton County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Risk Index Score: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86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Monongalia County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Risk Index Score: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</a:rPr>
                        <a:t>57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74883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Flood Hazard Characteristics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Flood Hazard Area (SFHA) in Acres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8,084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4,594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7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SFHA to Total Area Ratio  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22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Floodplain Length (miles)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17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Flood Depth (feet)         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77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Declared Flood Disasters since 1989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1013"/>
                  </a:ext>
                </a:extLst>
              </a:tr>
            </a:tbl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2D6031EE-8BEC-4C7A-A853-9136B084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153" y="749019"/>
            <a:ext cx="139659" cy="610032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C4103C1-E7F5-490B-8F51-667E83EDADC5}"/>
              </a:ext>
            </a:extLst>
          </p:cNvPr>
          <p:cNvSpPr txBox="1"/>
          <p:nvPr/>
        </p:nvSpPr>
        <p:spPr>
          <a:xfrm>
            <a:off x="7096738" y="2720134"/>
            <a:ext cx="131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CD0A1C0-EE14-47CE-B7B4-E1BA98261E95}"/>
              </a:ext>
            </a:extLst>
          </p:cNvPr>
          <p:cNvSpPr/>
          <p:nvPr/>
        </p:nvSpPr>
        <p:spPr>
          <a:xfrm>
            <a:off x="4169540" y="1520738"/>
            <a:ext cx="177281" cy="1772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F478E7A-35C6-4D8D-B1D4-023986FB5AF9}"/>
              </a:ext>
            </a:extLst>
          </p:cNvPr>
          <p:cNvSpPr/>
          <p:nvPr/>
        </p:nvSpPr>
        <p:spPr>
          <a:xfrm>
            <a:off x="4212412" y="1563610"/>
            <a:ext cx="91536" cy="915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8FBA299-EE71-48EF-B77C-3C34D9F315B3}"/>
              </a:ext>
            </a:extLst>
          </p:cNvPr>
          <p:cNvSpPr txBox="1"/>
          <p:nvPr/>
        </p:nvSpPr>
        <p:spPr>
          <a:xfrm>
            <a:off x="4303948" y="1463956"/>
            <a:ext cx="804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40B0F6-847F-41C2-A889-EC67F5FDC123}"/>
              </a:ext>
            </a:extLst>
          </p:cNvPr>
          <p:cNvGrpSpPr/>
          <p:nvPr/>
        </p:nvGrpSpPr>
        <p:grpSpPr>
          <a:xfrm>
            <a:off x="115866" y="746643"/>
            <a:ext cx="11869444" cy="258143"/>
            <a:chOff x="153966" y="746643"/>
            <a:chExt cx="11869444" cy="25814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9A532FD6-9ECD-4071-94C0-A73E7857C5CD}"/>
                </a:ext>
              </a:extLst>
            </p:cNvPr>
            <p:cNvSpPr/>
            <p:nvPr/>
          </p:nvSpPr>
          <p:spPr>
            <a:xfrm>
              <a:off x="153966" y="746643"/>
              <a:ext cx="1742796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Analysis/Indices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948BD74A-46CF-4EC6-82E5-BFF43482BA07}"/>
                </a:ext>
              </a:extLst>
            </p:cNvPr>
            <p:cNvSpPr/>
            <p:nvPr/>
          </p:nvSpPr>
          <p:spPr>
            <a:xfrm>
              <a:off x="1917716" y="746643"/>
              <a:ext cx="1386926" cy="25480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Comparison</a:t>
              </a: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7592DBA4-CDD0-45DB-9B19-940E1D31BC42}"/>
                </a:ext>
              </a:extLst>
            </p:cNvPr>
            <p:cNvSpPr/>
            <p:nvPr/>
          </p:nvSpPr>
          <p:spPr>
            <a:xfrm>
              <a:off x="3328498" y="746644"/>
              <a:ext cx="112991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Rankings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D842E574-2774-4F04-8911-8A2B9105284C}"/>
                </a:ext>
              </a:extLst>
            </p:cNvPr>
            <p:cNvSpPr/>
            <p:nvPr/>
          </p:nvSpPr>
          <p:spPr>
            <a:xfrm>
              <a:off x="4481667" y="746643"/>
              <a:ext cx="1677158" cy="2581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Thematic Maps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F5E18587-DE66-4F62-8B28-6B9F0B2A3F10}"/>
                </a:ext>
              </a:extLst>
            </p:cNvPr>
            <p:cNvSpPr/>
            <p:nvPr/>
          </p:nvSpPr>
          <p:spPr>
            <a:xfrm>
              <a:off x="7823776" y="746643"/>
              <a:ext cx="2563375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Flood Risk Resources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60A1114-88C9-428C-8BE7-86C94D3B72AA}"/>
                </a:ext>
              </a:extLst>
            </p:cNvPr>
            <p:cNvSpPr/>
            <p:nvPr/>
          </p:nvSpPr>
          <p:spPr>
            <a:xfrm>
              <a:off x="10410405" y="746643"/>
              <a:ext cx="1613005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Hazards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F059CCC1-5DB8-4F6D-B200-07DB4928CDD5}"/>
                </a:ext>
              </a:extLst>
            </p:cNvPr>
            <p:cNvSpPr/>
            <p:nvPr/>
          </p:nvSpPr>
          <p:spPr>
            <a:xfrm>
              <a:off x="6187385" y="748468"/>
              <a:ext cx="1613005" cy="252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2D/3D Visuals</a:t>
              </a:r>
            </a:p>
          </p:txBody>
        </p:sp>
      </p:grp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43C46A1E-C29A-432B-A875-3540BCE919A6}"/>
              </a:ext>
            </a:extLst>
          </p:cNvPr>
          <p:cNvSpPr/>
          <p:nvPr/>
        </p:nvSpPr>
        <p:spPr>
          <a:xfrm rot="10800000">
            <a:off x="3108008" y="3382969"/>
            <a:ext cx="161385" cy="9206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964173F-5C43-4828-99C7-0BBBA2142DE1}"/>
              </a:ext>
            </a:extLst>
          </p:cNvPr>
          <p:cNvGrpSpPr/>
          <p:nvPr/>
        </p:nvGrpSpPr>
        <p:grpSpPr>
          <a:xfrm>
            <a:off x="706505" y="1697390"/>
            <a:ext cx="2305585" cy="276999"/>
            <a:chOff x="622685" y="1697390"/>
            <a:chExt cx="2305585" cy="27699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9693D2E-41A3-4DEE-9EE8-AAC9FFEF35AB}"/>
                </a:ext>
              </a:extLst>
            </p:cNvPr>
            <p:cNvSpPr txBox="1"/>
            <p:nvPr/>
          </p:nvSpPr>
          <p:spPr>
            <a:xfrm>
              <a:off x="761176" y="1697390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Unincorporated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B4CFE48-A04E-44B6-9046-EC37E9BE30A4}"/>
                </a:ext>
              </a:extLst>
            </p:cNvPr>
            <p:cNvSpPr/>
            <p:nvPr/>
          </p:nvSpPr>
          <p:spPr>
            <a:xfrm>
              <a:off x="622685" y="1746035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21EAC72-C5B8-45DC-A181-27899FC7F9BB}"/>
                </a:ext>
              </a:extLst>
            </p:cNvPr>
            <p:cNvSpPr/>
            <p:nvPr/>
          </p:nvSpPr>
          <p:spPr>
            <a:xfrm>
              <a:off x="665240" y="1793987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95A8703-044F-4AE3-A7D5-A97F2E0AE5D4}"/>
              </a:ext>
            </a:extLst>
          </p:cNvPr>
          <p:cNvGrpSpPr/>
          <p:nvPr/>
        </p:nvGrpSpPr>
        <p:grpSpPr>
          <a:xfrm>
            <a:off x="706505" y="1933123"/>
            <a:ext cx="2305585" cy="276999"/>
            <a:chOff x="622685" y="1933123"/>
            <a:chExt cx="2305585" cy="276999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82ECBC8-5A55-4C49-8D28-3470BE3F801E}"/>
                </a:ext>
              </a:extLst>
            </p:cNvPr>
            <p:cNvSpPr txBox="1"/>
            <p:nvPr/>
          </p:nvSpPr>
          <p:spPr>
            <a:xfrm>
              <a:off x="761176" y="1933123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Incorporated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F4AB0A1-273B-44AF-B5A6-C2C1D4CAB6BD}"/>
                </a:ext>
              </a:extLst>
            </p:cNvPr>
            <p:cNvSpPr/>
            <p:nvPr/>
          </p:nvSpPr>
          <p:spPr>
            <a:xfrm>
              <a:off x="622685" y="1981768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828DF73-784D-4BD9-A11F-28BFCD058F94}"/>
                </a:ext>
              </a:extLst>
            </p:cNvPr>
            <p:cNvSpPr/>
            <p:nvPr/>
          </p:nvSpPr>
          <p:spPr>
            <a:xfrm>
              <a:off x="665240" y="2029720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473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737118"/>
            <a:chOff x="0" y="0"/>
            <a:chExt cx="12201331" cy="7371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7371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88216" y="144326"/>
              <a:ext cx="474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C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4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111625" y="94717"/>
              <a:ext cx="529936" cy="5299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7787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003011-9F90-41C3-9D5F-F1C90FEE4E16}"/>
              </a:ext>
            </a:extLst>
          </p:cNvPr>
          <p:cNvSpPr/>
          <p:nvPr/>
        </p:nvSpPr>
        <p:spPr>
          <a:xfrm>
            <a:off x="153966" y="1078183"/>
            <a:ext cx="5759030" cy="15888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FD02B-B5B4-41F6-835C-E52AE28BE964}"/>
              </a:ext>
            </a:extLst>
          </p:cNvPr>
          <p:cNvSpPr txBox="1"/>
          <p:nvPr/>
        </p:nvSpPr>
        <p:spPr>
          <a:xfrm>
            <a:off x="293164" y="1119979"/>
            <a:ext cx="1576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Select a Scale: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7AA20F-6FD2-46CF-A1C8-B0F73A631D05}"/>
              </a:ext>
            </a:extLst>
          </p:cNvPr>
          <p:cNvGrpSpPr/>
          <p:nvPr/>
        </p:nvGrpSpPr>
        <p:grpSpPr>
          <a:xfrm>
            <a:off x="384339" y="1450112"/>
            <a:ext cx="2106541" cy="276999"/>
            <a:chOff x="6326373" y="1221512"/>
            <a:chExt cx="2106541" cy="2769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0EB533-820E-4B3E-9B05-861B4D0BD904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7285D17-C989-45A5-BD15-34B26BC4F182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17AB4FE-7990-4787-AEA6-6240FAE136B0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C0D5A5-8B0A-4B71-81AA-CDC6E1B24AAD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Communities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0EBEF3-91FF-43FE-9359-E53B96F5FAEE}"/>
              </a:ext>
            </a:extLst>
          </p:cNvPr>
          <p:cNvGrpSpPr/>
          <p:nvPr/>
        </p:nvGrpSpPr>
        <p:grpSpPr>
          <a:xfrm>
            <a:off x="1832303" y="2271572"/>
            <a:ext cx="2106541" cy="276999"/>
            <a:chOff x="6326373" y="1221512"/>
            <a:chExt cx="2106541" cy="27699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7E0585-2CFF-4BA2-AAED-D794063FD753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93DD4B4-1EF1-4BBF-BFC1-F85BFD1F11FC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FF9B2BD-5D64-49D9-A9FC-C42ABBB6AD4D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883615-C030-499F-9C7A-FF8B1F40752D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Watersheds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56D957-C2D6-433E-8143-43088BBC6804}"/>
              </a:ext>
            </a:extLst>
          </p:cNvPr>
          <p:cNvGrpSpPr/>
          <p:nvPr/>
        </p:nvGrpSpPr>
        <p:grpSpPr>
          <a:xfrm>
            <a:off x="3181070" y="2271571"/>
            <a:ext cx="2106541" cy="276999"/>
            <a:chOff x="6326373" y="1221512"/>
            <a:chExt cx="2106541" cy="27699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05B030F-488E-4FE2-BF6B-D9A329C85DEB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EB83580-BA93-487E-99B4-0E395B8CA63B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2E44289-58A9-4F27-977A-3E1365C7EF45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56F86D-5BB7-4907-A80C-6DDFA23D666A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Major Streams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D524DA36-B982-4BAC-8CB3-E355E4350CEB}"/>
              </a:ext>
            </a:extLst>
          </p:cNvPr>
          <p:cNvSpPr txBox="1"/>
          <p:nvPr/>
        </p:nvSpPr>
        <p:spPr>
          <a:xfrm>
            <a:off x="2100474" y="2746542"/>
            <a:ext cx="3597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Median Individual Building Damage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D6031EE-8BEC-4C7A-A853-9136B0849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153" y="749019"/>
            <a:ext cx="139659" cy="610032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AC37F965-733B-473C-B5A4-EDCB5176E57B}"/>
              </a:ext>
            </a:extLst>
          </p:cNvPr>
          <p:cNvGrpSpPr/>
          <p:nvPr/>
        </p:nvGrpSpPr>
        <p:grpSpPr>
          <a:xfrm>
            <a:off x="6075201" y="1081851"/>
            <a:ext cx="5759030" cy="2396576"/>
            <a:chOff x="6096000" y="1078183"/>
            <a:chExt cx="5759030" cy="1588817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40F08E6-601A-419B-819D-61BB82C3C780}"/>
                </a:ext>
              </a:extLst>
            </p:cNvPr>
            <p:cNvSpPr/>
            <p:nvPr/>
          </p:nvSpPr>
          <p:spPr>
            <a:xfrm>
              <a:off x="6096000" y="1078183"/>
              <a:ext cx="5759030" cy="15888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1D587D8-9BD0-4B1A-9355-F53D34F723BF}"/>
                </a:ext>
              </a:extLst>
            </p:cNvPr>
            <p:cNvSpPr txBox="1"/>
            <p:nvPr/>
          </p:nvSpPr>
          <p:spPr>
            <a:xfrm>
              <a:off x="6235198" y="1119979"/>
              <a:ext cx="1936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an Indicator: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79AF41-A800-4F72-BE7F-3212174E7550}"/>
              </a:ext>
            </a:extLst>
          </p:cNvPr>
          <p:cNvGrpSpPr/>
          <p:nvPr/>
        </p:nvGrpSpPr>
        <p:grpSpPr>
          <a:xfrm>
            <a:off x="8025788" y="1927801"/>
            <a:ext cx="2836950" cy="376328"/>
            <a:chOff x="6127877" y="4625459"/>
            <a:chExt cx="2836950" cy="376328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918A01B-16E6-4FB8-AF13-0C989702D9FE}"/>
                </a:ext>
              </a:extLst>
            </p:cNvPr>
            <p:cNvSpPr/>
            <p:nvPr/>
          </p:nvSpPr>
          <p:spPr>
            <a:xfrm>
              <a:off x="6127877" y="4625459"/>
              <a:ext cx="2836950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Physical Exposure / Vulnerability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BA810C56-F2EE-462B-9BDC-1508DF0C2738}"/>
                </a:ext>
              </a:extLst>
            </p:cNvPr>
            <p:cNvSpPr/>
            <p:nvPr/>
          </p:nvSpPr>
          <p:spPr>
            <a:xfrm rot="10800000">
              <a:off x="8717693" y="4832104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C6AE8-8175-428C-9AAD-FFDB62F654F1}"/>
              </a:ext>
            </a:extLst>
          </p:cNvPr>
          <p:cNvGrpSpPr/>
          <p:nvPr/>
        </p:nvGrpSpPr>
        <p:grpSpPr>
          <a:xfrm>
            <a:off x="8019332" y="1450112"/>
            <a:ext cx="2843406" cy="376328"/>
            <a:chOff x="6121421" y="4147770"/>
            <a:chExt cx="2843406" cy="37632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1EC8397-52E9-42B1-A9E0-26545DDF3161}"/>
                </a:ext>
              </a:extLst>
            </p:cNvPr>
            <p:cNvSpPr/>
            <p:nvPr/>
          </p:nvSpPr>
          <p:spPr>
            <a:xfrm>
              <a:off x="6121421" y="4147770"/>
              <a:ext cx="2843406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Hazard Characteristics</a:t>
              </a:r>
            </a:p>
          </p:txBody>
        </p: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08B3CFF4-D4EB-436D-AD2D-6382367766F5}"/>
                </a:ext>
              </a:extLst>
            </p:cNvPr>
            <p:cNvSpPr/>
            <p:nvPr/>
          </p:nvSpPr>
          <p:spPr>
            <a:xfrm rot="10800000">
              <a:off x="8714238" y="4359137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1CA974-1B79-454D-B909-ED97FA39F7AF}"/>
              </a:ext>
            </a:extLst>
          </p:cNvPr>
          <p:cNvGrpSpPr/>
          <p:nvPr/>
        </p:nvGrpSpPr>
        <p:grpSpPr>
          <a:xfrm>
            <a:off x="8025788" y="2414486"/>
            <a:ext cx="2836950" cy="376328"/>
            <a:chOff x="6127877" y="5112144"/>
            <a:chExt cx="2836950" cy="376328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C4C8CDF-CE2E-4718-8528-E44B7606C325}"/>
                </a:ext>
              </a:extLst>
            </p:cNvPr>
            <p:cNvSpPr/>
            <p:nvPr/>
          </p:nvSpPr>
          <p:spPr>
            <a:xfrm>
              <a:off x="6127877" y="5112144"/>
              <a:ext cx="2836950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Human Exposure / Vulnerability</a:t>
              </a:r>
            </a:p>
          </p:txBody>
        </p:sp>
        <p:sp>
          <p:nvSpPr>
            <p:cNvPr id="133" name="Isosceles Triangle 132">
              <a:extLst>
                <a:ext uri="{FF2B5EF4-FFF2-40B4-BE49-F238E27FC236}">
                  <a16:creationId xmlns:a16="http://schemas.microsoft.com/office/drawing/2014/main" id="{259E7A31-6E0A-46FD-888F-124988EA78B2}"/>
                </a:ext>
              </a:extLst>
            </p:cNvPr>
            <p:cNvSpPr/>
            <p:nvPr/>
          </p:nvSpPr>
          <p:spPr>
            <a:xfrm rot="10800000">
              <a:off x="8714237" y="5310770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193C46-792A-4B58-8388-C6B75194C5B3}"/>
              </a:ext>
            </a:extLst>
          </p:cNvPr>
          <p:cNvGrpSpPr/>
          <p:nvPr/>
        </p:nvGrpSpPr>
        <p:grpSpPr>
          <a:xfrm>
            <a:off x="8025787" y="2873028"/>
            <a:ext cx="2836950" cy="376328"/>
            <a:chOff x="6127876" y="5570686"/>
            <a:chExt cx="2836950" cy="37632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1B30401-BF15-4EB0-A479-54A7401599CA}"/>
                </a:ext>
              </a:extLst>
            </p:cNvPr>
            <p:cNvSpPr/>
            <p:nvPr/>
          </p:nvSpPr>
          <p:spPr>
            <a:xfrm>
              <a:off x="6127876" y="5570686"/>
              <a:ext cx="2836950" cy="376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Physical Loss /  Human Impacts</a:t>
              </a:r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F5B0D609-2B68-4DB8-AC6A-71D6D29F5D66}"/>
                </a:ext>
              </a:extLst>
            </p:cNvPr>
            <p:cNvSpPr/>
            <p:nvPr/>
          </p:nvSpPr>
          <p:spPr>
            <a:xfrm rot="10800000">
              <a:off x="8722661" y="5776208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FE92E-530A-4817-945D-C8B1B8F0DEDE}"/>
              </a:ext>
            </a:extLst>
          </p:cNvPr>
          <p:cNvSpPr/>
          <p:nvPr/>
        </p:nvSpPr>
        <p:spPr>
          <a:xfrm>
            <a:off x="8025787" y="3249357"/>
            <a:ext cx="2836950" cy="14203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TEIF Flood Loss Ratio (Loss/Exposure Value)</a:t>
            </a:r>
          </a:p>
          <a:p>
            <a:pPr algn="ctr"/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Median Individual Building Damage</a:t>
            </a:r>
          </a:p>
          <a:p>
            <a:pPr algn="ctr"/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Estimated Displaced Population</a:t>
            </a:r>
          </a:p>
          <a:p>
            <a:pPr algn="ctr"/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Percentage of Population Residing in Floodplain in Need of Shelter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6396BBC-4007-4B9C-B00E-CB3B65DD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345" y="3691985"/>
            <a:ext cx="213280" cy="274836"/>
          </a:xfrm>
          <a:prstGeom prst="rect">
            <a:avLst/>
          </a:prstGeom>
        </p:spPr>
      </p:pic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32CABA3-F936-40D6-A51A-74F82A680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83261"/>
              </p:ext>
            </p:extLst>
          </p:nvPr>
        </p:nvGraphicFramePr>
        <p:xfrm>
          <a:off x="2190004" y="3039207"/>
          <a:ext cx="3722993" cy="3688080"/>
        </p:xfrm>
        <a:graphic>
          <a:graphicData uri="http://schemas.openxmlformats.org/drawingml/2006/table">
            <a:tbl>
              <a:tblPr/>
              <a:tblGrid>
                <a:gridCol w="330774">
                  <a:extLst>
                    <a:ext uri="{9D8B030D-6E8A-4147-A177-3AD203B41FA5}">
                      <a16:colId xmlns:a16="http://schemas.microsoft.com/office/drawing/2014/main" val="1499153033"/>
                    </a:ext>
                  </a:extLst>
                </a:gridCol>
                <a:gridCol w="1806187">
                  <a:extLst>
                    <a:ext uri="{9D8B030D-6E8A-4147-A177-3AD203B41FA5}">
                      <a16:colId xmlns:a16="http://schemas.microsoft.com/office/drawing/2014/main" val="1196853964"/>
                    </a:ext>
                  </a:extLst>
                </a:gridCol>
                <a:gridCol w="1586032">
                  <a:extLst>
                    <a:ext uri="{9D8B030D-6E8A-4147-A177-3AD203B41FA5}">
                      <a16:colId xmlns:a16="http://schemas.microsoft.com/office/drawing/2014/main" val="241259210"/>
                    </a:ext>
                  </a:extLst>
                </a:gridCol>
              </a:tblGrid>
              <a:tr h="239249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Building Damage Value ($) &gt;= $1K Damage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653412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4304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BARBOUR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40170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TUCKER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37063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5684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LINCOLN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672789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136438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LEWIS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29164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RANDOLPH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64428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66464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5320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HANCOCK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55455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18143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TAYLOR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71114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154653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PENDLETON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19424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MONROE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023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RALEIGH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90092"/>
                  </a:ext>
                </a:extLst>
              </a:tr>
              <a:tr h="1250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CABELL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60502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GREENBRIER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97276"/>
                  </a:ext>
                </a:extLst>
              </a:tr>
              <a:tr h="7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POCAHONTAS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68076"/>
                  </a:ext>
                </a:extLst>
              </a:tr>
            </a:tbl>
          </a:graphicData>
        </a:graphic>
      </p:graphicFrame>
      <p:sp>
        <p:nvSpPr>
          <p:cNvPr id="136" name="Oval 135">
            <a:extLst>
              <a:ext uri="{FF2B5EF4-FFF2-40B4-BE49-F238E27FC236}">
                <a16:creationId xmlns:a16="http://schemas.microsoft.com/office/drawing/2014/main" id="{7FF26840-1DD7-49B6-8AAC-5D9253D24CA3}"/>
              </a:ext>
            </a:extLst>
          </p:cNvPr>
          <p:cNvSpPr/>
          <p:nvPr/>
        </p:nvSpPr>
        <p:spPr>
          <a:xfrm>
            <a:off x="513764" y="3723751"/>
            <a:ext cx="177281" cy="1772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1A8AA2D-7485-464E-AC30-3FBF8D35A72B}"/>
              </a:ext>
            </a:extLst>
          </p:cNvPr>
          <p:cNvSpPr/>
          <p:nvPr/>
        </p:nvSpPr>
        <p:spPr>
          <a:xfrm>
            <a:off x="556636" y="3766623"/>
            <a:ext cx="91536" cy="915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D05F4B8-2191-4869-A03D-04724E406A48}"/>
              </a:ext>
            </a:extLst>
          </p:cNvPr>
          <p:cNvSpPr txBox="1"/>
          <p:nvPr/>
        </p:nvSpPr>
        <p:spPr>
          <a:xfrm>
            <a:off x="635818" y="3032111"/>
            <a:ext cx="124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 High to Low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DCA150EA-0DDA-4E42-B5E5-C3A99E1F8ED4}"/>
              </a:ext>
            </a:extLst>
          </p:cNvPr>
          <p:cNvSpPr/>
          <p:nvPr/>
        </p:nvSpPr>
        <p:spPr>
          <a:xfrm>
            <a:off x="505375" y="3409403"/>
            <a:ext cx="177281" cy="1772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811C077-36A6-418D-93A6-09B934CEADEF}"/>
              </a:ext>
            </a:extLst>
          </p:cNvPr>
          <p:cNvSpPr/>
          <p:nvPr/>
        </p:nvSpPr>
        <p:spPr>
          <a:xfrm>
            <a:off x="547930" y="3457355"/>
            <a:ext cx="91536" cy="915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D40EAEA-C448-4F2D-8BCC-4204AB369299}"/>
              </a:ext>
            </a:extLst>
          </p:cNvPr>
          <p:cNvSpPr/>
          <p:nvPr/>
        </p:nvSpPr>
        <p:spPr>
          <a:xfrm>
            <a:off x="506178" y="3085891"/>
            <a:ext cx="177281" cy="1772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C48644B-46E7-4EC2-8566-53A10C2EC252}"/>
              </a:ext>
            </a:extLst>
          </p:cNvPr>
          <p:cNvSpPr/>
          <p:nvPr/>
        </p:nvSpPr>
        <p:spPr>
          <a:xfrm>
            <a:off x="548733" y="3133843"/>
            <a:ext cx="91536" cy="915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9070EAA-0980-4E4A-92CE-C7999F6114E8}"/>
              </a:ext>
            </a:extLst>
          </p:cNvPr>
          <p:cNvSpPr txBox="1"/>
          <p:nvPr/>
        </p:nvSpPr>
        <p:spPr>
          <a:xfrm>
            <a:off x="632339" y="3359543"/>
            <a:ext cx="124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 Low to High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9745B6C-F3E4-4C5A-BD54-CABDD0B561B1}"/>
              </a:ext>
            </a:extLst>
          </p:cNvPr>
          <p:cNvSpPr txBox="1"/>
          <p:nvPr/>
        </p:nvSpPr>
        <p:spPr>
          <a:xfrm>
            <a:off x="644065" y="3673893"/>
            <a:ext cx="124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Top 20 List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DAC25F-8E3F-4312-AC5E-21D761F1C9EC}"/>
              </a:ext>
            </a:extLst>
          </p:cNvPr>
          <p:cNvSpPr txBox="1"/>
          <p:nvPr/>
        </p:nvSpPr>
        <p:spPr>
          <a:xfrm>
            <a:off x="4688806" y="2753415"/>
            <a:ext cx="131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55776A1-0D9A-402D-B4CB-99A12AE54A52}"/>
              </a:ext>
            </a:extLst>
          </p:cNvPr>
          <p:cNvGrpSpPr/>
          <p:nvPr/>
        </p:nvGrpSpPr>
        <p:grpSpPr>
          <a:xfrm>
            <a:off x="115866" y="746643"/>
            <a:ext cx="11869444" cy="258143"/>
            <a:chOff x="153966" y="746643"/>
            <a:chExt cx="11869444" cy="258143"/>
          </a:xfrm>
        </p:grpSpPr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0E68C212-D975-468F-A30A-C1B0F7E3A59F}"/>
                </a:ext>
              </a:extLst>
            </p:cNvPr>
            <p:cNvSpPr/>
            <p:nvPr/>
          </p:nvSpPr>
          <p:spPr>
            <a:xfrm>
              <a:off x="153966" y="746643"/>
              <a:ext cx="1742796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Analysis/Indices</a:t>
              </a: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DD1AADA9-64A8-4D9B-9050-9F4473B77C10}"/>
                </a:ext>
              </a:extLst>
            </p:cNvPr>
            <p:cNvSpPr/>
            <p:nvPr/>
          </p:nvSpPr>
          <p:spPr>
            <a:xfrm>
              <a:off x="1917716" y="746643"/>
              <a:ext cx="138692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Comparison</a:t>
              </a:r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65150F47-356A-4610-882D-8F6F034A6BE5}"/>
                </a:ext>
              </a:extLst>
            </p:cNvPr>
            <p:cNvSpPr/>
            <p:nvPr/>
          </p:nvSpPr>
          <p:spPr>
            <a:xfrm>
              <a:off x="3328498" y="746644"/>
              <a:ext cx="1129916" cy="25480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Rankings</a:t>
              </a:r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BE043C01-C6A6-47E3-B986-EE47A6108A3F}"/>
                </a:ext>
              </a:extLst>
            </p:cNvPr>
            <p:cNvSpPr/>
            <p:nvPr/>
          </p:nvSpPr>
          <p:spPr>
            <a:xfrm>
              <a:off x="4481667" y="746643"/>
              <a:ext cx="1677158" cy="2581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Thematic Maps</a:t>
              </a:r>
            </a:p>
          </p:txBody>
        </p:sp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id="{9888E1DB-CECE-434F-8CF1-E1B6EE493216}"/>
                </a:ext>
              </a:extLst>
            </p:cNvPr>
            <p:cNvSpPr/>
            <p:nvPr/>
          </p:nvSpPr>
          <p:spPr>
            <a:xfrm>
              <a:off x="7823776" y="746643"/>
              <a:ext cx="2563375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Flood Risk Resources</a:t>
              </a:r>
            </a:p>
          </p:txBody>
        </p: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4C9A22FD-0B82-435B-BB07-81DD587ECD92}"/>
                </a:ext>
              </a:extLst>
            </p:cNvPr>
            <p:cNvSpPr/>
            <p:nvPr/>
          </p:nvSpPr>
          <p:spPr>
            <a:xfrm>
              <a:off x="10410405" y="746643"/>
              <a:ext cx="1613005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Hazards</a:t>
              </a:r>
            </a:p>
          </p:txBody>
        </p:sp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id="{12EA8EDE-033A-4932-9A2B-918C080E7486}"/>
                </a:ext>
              </a:extLst>
            </p:cNvPr>
            <p:cNvSpPr/>
            <p:nvPr/>
          </p:nvSpPr>
          <p:spPr>
            <a:xfrm>
              <a:off x="6187385" y="748468"/>
              <a:ext cx="1613005" cy="252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2D/3D Visuals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80AB09F-2CB4-4D80-9D19-94C26F2189BC}"/>
              </a:ext>
            </a:extLst>
          </p:cNvPr>
          <p:cNvGrpSpPr/>
          <p:nvPr/>
        </p:nvGrpSpPr>
        <p:grpSpPr>
          <a:xfrm>
            <a:off x="706505" y="1697390"/>
            <a:ext cx="2305585" cy="276999"/>
            <a:chOff x="622685" y="1697390"/>
            <a:chExt cx="2305585" cy="276999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3D4907B-184E-4D4F-9C4C-80D60CB002CB}"/>
                </a:ext>
              </a:extLst>
            </p:cNvPr>
            <p:cNvSpPr txBox="1"/>
            <p:nvPr/>
          </p:nvSpPr>
          <p:spPr>
            <a:xfrm>
              <a:off x="761176" y="1697390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Unincorporated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6BFE3F6-5D8C-4348-BD34-046DD45CF8C2}"/>
                </a:ext>
              </a:extLst>
            </p:cNvPr>
            <p:cNvSpPr/>
            <p:nvPr/>
          </p:nvSpPr>
          <p:spPr>
            <a:xfrm>
              <a:off x="622685" y="1746035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E8D33B8-BD95-41BC-9F8A-23485080CB31}"/>
                </a:ext>
              </a:extLst>
            </p:cNvPr>
            <p:cNvSpPr/>
            <p:nvPr/>
          </p:nvSpPr>
          <p:spPr>
            <a:xfrm>
              <a:off x="665240" y="1793987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3FE4100-0EB9-44A5-8F99-720DFCA6A070}"/>
              </a:ext>
            </a:extLst>
          </p:cNvPr>
          <p:cNvGrpSpPr/>
          <p:nvPr/>
        </p:nvGrpSpPr>
        <p:grpSpPr>
          <a:xfrm>
            <a:off x="706505" y="1933123"/>
            <a:ext cx="2305585" cy="276999"/>
            <a:chOff x="622685" y="1933123"/>
            <a:chExt cx="2305585" cy="276999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2FF1E4-8D07-41F7-BF88-23849BB377F7}"/>
                </a:ext>
              </a:extLst>
            </p:cNvPr>
            <p:cNvSpPr txBox="1"/>
            <p:nvPr/>
          </p:nvSpPr>
          <p:spPr>
            <a:xfrm>
              <a:off x="761176" y="1933123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Incorporated</a:t>
              </a: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68067751-E88C-4C2B-9F1B-C1CA6E26447F}"/>
                </a:ext>
              </a:extLst>
            </p:cNvPr>
            <p:cNvSpPr/>
            <p:nvPr/>
          </p:nvSpPr>
          <p:spPr>
            <a:xfrm>
              <a:off x="622685" y="1981768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F720E83-0AC7-4797-A496-8806483B9C2C}"/>
                </a:ext>
              </a:extLst>
            </p:cNvPr>
            <p:cNvSpPr/>
            <p:nvPr/>
          </p:nvSpPr>
          <p:spPr>
            <a:xfrm>
              <a:off x="665240" y="2029720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Oval 210">
            <a:extLst>
              <a:ext uri="{FF2B5EF4-FFF2-40B4-BE49-F238E27FC236}">
                <a16:creationId xmlns:a16="http://schemas.microsoft.com/office/drawing/2014/main" id="{73ACCE81-24B2-41D4-8FEA-D254800EF1E1}"/>
              </a:ext>
            </a:extLst>
          </p:cNvPr>
          <p:cNvSpPr/>
          <p:nvPr/>
        </p:nvSpPr>
        <p:spPr>
          <a:xfrm>
            <a:off x="2750965" y="1508564"/>
            <a:ext cx="177281" cy="1772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63095E96-57F1-43A3-90B9-F7A6EDB7E4B4}"/>
              </a:ext>
            </a:extLst>
          </p:cNvPr>
          <p:cNvSpPr/>
          <p:nvPr/>
        </p:nvSpPr>
        <p:spPr>
          <a:xfrm>
            <a:off x="2793837" y="1551436"/>
            <a:ext cx="91536" cy="915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CD33981-1E59-45C3-A9BF-8F65B1425CA5}"/>
              </a:ext>
            </a:extLst>
          </p:cNvPr>
          <p:cNvSpPr txBox="1"/>
          <p:nvPr/>
        </p:nvSpPr>
        <p:spPr>
          <a:xfrm>
            <a:off x="2885373" y="1451782"/>
            <a:ext cx="124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Counties</a:t>
            </a: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C1C2603C-E37E-4268-BD3D-6A6691244575}"/>
              </a:ext>
            </a:extLst>
          </p:cNvPr>
          <p:cNvSpPr/>
          <p:nvPr/>
        </p:nvSpPr>
        <p:spPr>
          <a:xfrm>
            <a:off x="4169540" y="1520738"/>
            <a:ext cx="177281" cy="1772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2B7ADE55-08DE-419A-9CF4-353FA5B0BD6F}"/>
              </a:ext>
            </a:extLst>
          </p:cNvPr>
          <p:cNvSpPr/>
          <p:nvPr/>
        </p:nvSpPr>
        <p:spPr>
          <a:xfrm>
            <a:off x="4212412" y="1563610"/>
            <a:ext cx="91536" cy="915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8D50FFC-720C-4EAF-9420-B0BBD0DCEDCC}"/>
              </a:ext>
            </a:extLst>
          </p:cNvPr>
          <p:cNvSpPr txBox="1"/>
          <p:nvPr/>
        </p:nvSpPr>
        <p:spPr>
          <a:xfrm>
            <a:off x="4303948" y="1463956"/>
            <a:ext cx="804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7182876" y="5165889"/>
            <a:ext cx="1272619" cy="838985"/>
          </a:xfrm>
          <a:prstGeom prst="wedgeRectCallout">
            <a:avLst>
              <a:gd name="adj1" fmla="val -141574"/>
              <a:gd name="adj2" fmla="val -70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Raw Data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3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737118"/>
            <a:chOff x="0" y="0"/>
            <a:chExt cx="12201331" cy="7371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7371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88216" y="144326"/>
              <a:ext cx="474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C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4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111625" y="94717"/>
              <a:ext cx="529936" cy="5299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7787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ADD761-386F-4F92-9DCB-F2C20B6ACCAA}"/>
              </a:ext>
            </a:extLst>
          </p:cNvPr>
          <p:cNvGrpSpPr/>
          <p:nvPr/>
        </p:nvGrpSpPr>
        <p:grpSpPr>
          <a:xfrm>
            <a:off x="153966" y="1078183"/>
            <a:ext cx="6307636" cy="1588817"/>
            <a:chOff x="6096000" y="1078183"/>
            <a:chExt cx="6307636" cy="158881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3003011-9F90-41C3-9D5F-F1C90FEE4E16}"/>
                </a:ext>
              </a:extLst>
            </p:cNvPr>
            <p:cNvSpPr/>
            <p:nvPr/>
          </p:nvSpPr>
          <p:spPr>
            <a:xfrm>
              <a:off x="6096000" y="1078183"/>
              <a:ext cx="5759030" cy="15888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2FD02B-B5B4-41F6-835C-E52AE28BE964}"/>
                </a:ext>
              </a:extLst>
            </p:cNvPr>
            <p:cNvSpPr txBox="1"/>
            <p:nvPr/>
          </p:nvSpPr>
          <p:spPr>
            <a:xfrm>
              <a:off x="6235198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1A9534-379F-4C0E-8375-C081F78E193D}"/>
                </a:ext>
              </a:extLst>
            </p:cNvPr>
            <p:cNvGrpSpPr/>
            <p:nvPr/>
          </p:nvGrpSpPr>
          <p:grpSpPr>
            <a:xfrm>
              <a:off x="11022495" y="1459724"/>
              <a:ext cx="1381141" cy="281231"/>
              <a:chOff x="6326373" y="1221512"/>
              <a:chExt cx="1381141" cy="28123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DDD6BE9-850F-4130-92A5-D0466E23BA07}"/>
                  </a:ext>
                </a:extLst>
              </p:cNvPr>
              <p:cNvGrpSpPr/>
              <p:nvPr/>
            </p:nvGrpSpPr>
            <p:grpSpPr>
              <a:xfrm>
                <a:off x="6326373" y="1278294"/>
                <a:ext cx="177281" cy="177281"/>
                <a:chOff x="6295046" y="1683924"/>
                <a:chExt cx="177281" cy="177281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E8B6C3E-A2DE-4CD7-8675-ACDA5424239C}"/>
                    </a:ext>
                  </a:extLst>
                </p:cNvPr>
                <p:cNvSpPr/>
                <p:nvPr/>
              </p:nvSpPr>
              <p:spPr>
                <a:xfrm>
                  <a:off x="629504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C2AEE92-032B-4412-B26B-7D9E979EEEC6}"/>
                    </a:ext>
                  </a:extLst>
                </p:cNvPr>
                <p:cNvSpPr/>
                <p:nvPr/>
              </p:nvSpPr>
              <p:spPr>
                <a:xfrm>
                  <a:off x="6337918" y="172679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F5B1FC-BA67-4A72-84D2-E629049E699B}"/>
                  </a:ext>
                </a:extLst>
              </p:cNvPr>
              <p:cNvSpPr txBox="1"/>
              <p:nvPr/>
            </p:nvSpPr>
            <p:spPr>
              <a:xfrm>
                <a:off x="6460781" y="1221512"/>
                <a:ext cx="1246733" cy="28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State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40EBEF3-91FF-43FE-9359-E53B96F5FAEE}"/>
                </a:ext>
              </a:extLst>
            </p:cNvPr>
            <p:cNvGrpSpPr/>
            <p:nvPr/>
          </p:nvGrpSpPr>
          <p:grpSpPr>
            <a:xfrm>
              <a:off x="8349647" y="2271572"/>
              <a:ext cx="2106541" cy="276999"/>
              <a:chOff x="6901683" y="1221512"/>
              <a:chExt cx="2106541" cy="27699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F7E0585-2CFF-4BA2-AAED-D794063FD753}"/>
                  </a:ext>
                </a:extLst>
              </p:cNvPr>
              <p:cNvGrpSpPr/>
              <p:nvPr/>
            </p:nvGrpSpPr>
            <p:grpSpPr>
              <a:xfrm>
                <a:off x="6901683" y="1278294"/>
                <a:ext cx="177281" cy="177281"/>
                <a:chOff x="6870356" y="1683924"/>
                <a:chExt cx="177281" cy="17728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93DD4B4-1EF1-4BBF-BFC1-F85BFD1F11FC}"/>
                    </a:ext>
                  </a:extLst>
                </p:cNvPr>
                <p:cNvSpPr/>
                <p:nvPr/>
              </p:nvSpPr>
              <p:spPr>
                <a:xfrm>
                  <a:off x="687035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9FF9B2BD-5D64-49D9-A9FC-C42ABBB6AD4D}"/>
                    </a:ext>
                  </a:extLst>
                </p:cNvPr>
                <p:cNvSpPr/>
                <p:nvPr/>
              </p:nvSpPr>
              <p:spPr>
                <a:xfrm>
                  <a:off x="6912911" y="173187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883615-C030-499F-9C7A-FF8B1F40752D}"/>
                  </a:ext>
                </a:extLst>
              </p:cNvPr>
              <p:cNvSpPr txBox="1"/>
              <p:nvPr/>
            </p:nvSpPr>
            <p:spPr>
              <a:xfrm>
                <a:off x="7036091" y="1221512"/>
                <a:ext cx="19721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Watersheds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56D957-C2D6-433E-8143-43088BBC6804}"/>
                </a:ext>
              </a:extLst>
            </p:cNvPr>
            <p:cNvGrpSpPr/>
            <p:nvPr/>
          </p:nvGrpSpPr>
          <p:grpSpPr>
            <a:xfrm>
              <a:off x="9698414" y="2271571"/>
              <a:ext cx="2106541" cy="276999"/>
              <a:chOff x="6901683" y="1221512"/>
              <a:chExt cx="2106541" cy="276999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5B030F-488E-4FE2-BF6B-D9A329C85DEB}"/>
                  </a:ext>
                </a:extLst>
              </p:cNvPr>
              <p:cNvGrpSpPr/>
              <p:nvPr/>
            </p:nvGrpSpPr>
            <p:grpSpPr>
              <a:xfrm>
                <a:off x="6901683" y="1278294"/>
                <a:ext cx="177281" cy="177281"/>
                <a:chOff x="6870356" y="1683924"/>
                <a:chExt cx="177281" cy="177281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EB83580-BA93-487E-99B4-0E395B8CA63B}"/>
                    </a:ext>
                  </a:extLst>
                </p:cNvPr>
                <p:cNvSpPr/>
                <p:nvPr/>
              </p:nvSpPr>
              <p:spPr>
                <a:xfrm>
                  <a:off x="687035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2E44289-58A9-4F27-977A-3E1365C7EF45}"/>
                    </a:ext>
                  </a:extLst>
                </p:cNvPr>
                <p:cNvSpPr/>
                <p:nvPr/>
              </p:nvSpPr>
              <p:spPr>
                <a:xfrm>
                  <a:off x="6912911" y="173187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56F86D-5BB7-4907-A80C-6DDFA23D666A}"/>
                  </a:ext>
                </a:extLst>
              </p:cNvPr>
              <p:cNvSpPr txBox="1"/>
              <p:nvPr/>
            </p:nvSpPr>
            <p:spPr>
              <a:xfrm>
                <a:off x="7036091" y="1221512"/>
                <a:ext cx="19721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Major Streams</a:t>
                </a:r>
              </a:p>
            </p:txBody>
          </p:sp>
        </p:grp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2D6031EE-8BEC-4C7A-A853-9136B0849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153" y="749019"/>
            <a:ext cx="139659" cy="610032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AC37F965-733B-473C-B5A4-EDCB5176E57B}"/>
              </a:ext>
            </a:extLst>
          </p:cNvPr>
          <p:cNvGrpSpPr/>
          <p:nvPr/>
        </p:nvGrpSpPr>
        <p:grpSpPr>
          <a:xfrm>
            <a:off x="6075201" y="1081851"/>
            <a:ext cx="5759030" cy="2396576"/>
            <a:chOff x="6096000" y="1078183"/>
            <a:chExt cx="5759030" cy="1588817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40F08E6-601A-419B-819D-61BB82C3C780}"/>
                </a:ext>
              </a:extLst>
            </p:cNvPr>
            <p:cNvSpPr/>
            <p:nvPr/>
          </p:nvSpPr>
          <p:spPr>
            <a:xfrm>
              <a:off x="6096000" y="1078183"/>
              <a:ext cx="5759030" cy="15888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1D587D8-9BD0-4B1A-9355-F53D34F723BF}"/>
                </a:ext>
              </a:extLst>
            </p:cNvPr>
            <p:cNvSpPr txBox="1"/>
            <p:nvPr/>
          </p:nvSpPr>
          <p:spPr>
            <a:xfrm>
              <a:off x="6235198" y="1119979"/>
              <a:ext cx="1936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an Indicator: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79AF41-A800-4F72-BE7F-3212174E7550}"/>
              </a:ext>
            </a:extLst>
          </p:cNvPr>
          <p:cNvGrpSpPr/>
          <p:nvPr/>
        </p:nvGrpSpPr>
        <p:grpSpPr>
          <a:xfrm>
            <a:off x="6320556" y="1946335"/>
            <a:ext cx="2836950" cy="376328"/>
            <a:chOff x="6127877" y="4625459"/>
            <a:chExt cx="2836950" cy="376328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918A01B-16E6-4FB8-AF13-0C989702D9FE}"/>
                </a:ext>
              </a:extLst>
            </p:cNvPr>
            <p:cNvSpPr/>
            <p:nvPr/>
          </p:nvSpPr>
          <p:spPr>
            <a:xfrm>
              <a:off x="6127877" y="4625459"/>
              <a:ext cx="2836950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Physical Exposure / Vulnerability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BA810C56-F2EE-462B-9BDC-1508DF0C2738}"/>
                </a:ext>
              </a:extLst>
            </p:cNvPr>
            <p:cNvSpPr/>
            <p:nvPr/>
          </p:nvSpPr>
          <p:spPr>
            <a:xfrm rot="10800000">
              <a:off x="8717693" y="4832104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C6AE8-8175-428C-9AAD-FFDB62F654F1}"/>
              </a:ext>
            </a:extLst>
          </p:cNvPr>
          <p:cNvGrpSpPr/>
          <p:nvPr/>
        </p:nvGrpSpPr>
        <p:grpSpPr>
          <a:xfrm>
            <a:off x="6314100" y="1468646"/>
            <a:ext cx="2843406" cy="376328"/>
            <a:chOff x="6121421" y="4147770"/>
            <a:chExt cx="2843406" cy="37632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1EC8397-52E9-42B1-A9E0-26545DDF3161}"/>
                </a:ext>
              </a:extLst>
            </p:cNvPr>
            <p:cNvSpPr/>
            <p:nvPr/>
          </p:nvSpPr>
          <p:spPr>
            <a:xfrm>
              <a:off x="6121421" y="4147770"/>
              <a:ext cx="2843406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Hazard Characteristics</a:t>
              </a:r>
            </a:p>
          </p:txBody>
        </p: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08B3CFF4-D4EB-436D-AD2D-6382367766F5}"/>
                </a:ext>
              </a:extLst>
            </p:cNvPr>
            <p:cNvSpPr/>
            <p:nvPr/>
          </p:nvSpPr>
          <p:spPr>
            <a:xfrm rot="10800000">
              <a:off x="8714238" y="4359137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1CA974-1B79-454D-B909-ED97FA39F7AF}"/>
              </a:ext>
            </a:extLst>
          </p:cNvPr>
          <p:cNvGrpSpPr/>
          <p:nvPr/>
        </p:nvGrpSpPr>
        <p:grpSpPr>
          <a:xfrm>
            <a:off x="6320556" y="2433020"/>
            <a:ext cx="2836950" cy="376328"/>
            <a:chOff x="6127877" y="5112144"/>
            <a:chExt cx="2836950" cy="376328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C4C8CDF-CE2E-4718-8528-E44B7606C325}"/>
                </a:ext>
              </a:extLst>
            </p:cNvPr>
            <p:cNvSpPr/>
            <p:nvPr/>
          </p:nvSpPr>
          <p:spPr>
            <a:xfrm>
              <a:off x="6127877" y="5112144"/>
              <a:ext cx="2836950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Human Exposure / Vulnerability</a:t>
              </a:r>
            </a:p>
          </p:txBody>
        </p:sp>
        <p:sp>
          <p:nvSpPr>
            <p:cNvPr id="133" name="Isosceles Triangle 132">
              <a:extLst>
                <a:ext uri="{FF2B5EF4-FFF2-40B4-BE49-F238E27FC236}">
                  <a16:creationId xmlns:a16="http://schemas.microsoft.com/office/drawing/2014/main" id="{259E7A31-6E0A-46FD-888F-124988EA78B2}"/>
                </a:ext>
              </a:extLst>
            </p:cNvPr>
            <p:cNvSpPr/>
            <p:nvPr/>
          </p:nvSpPr>
          <p:spPr>
            <a:xfrm rot="10800000">
              <a:off x="8714237" y="5310770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193C46-792A-4B58-8388-C6B75194C5B3}"/>
              </a:ext>
            </a:extLst>
          </p:cNvPr>
          <p:cNvGrpSpPr/>
          <p:nvPr/>
        </p:nvGrpSpPr>
        <p:grpSpPr>
          <a:xfrm>
            <a:off x="6320555" y="2891562"/>
            <a:ext cx="2836950" cy="376328"/>
            <a:chOff x="6127876" y="5570686"/>
            <a:chExt cx="2836950" cy="37632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1B30401-BF15-4EB0-A479-54A7401599CA}"/>
                </a:ext>
              </a:extLst>
            </p:cNvPr>
            <p:cNvSpPr/>
            <p:nvPr/>
          </p:nvSpPr>
          <p:spPr>
            <a:xfrm>
              <a:off x="6127876" y="5570686"/>
              <a:ext cx="2836950" cy="376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Physical Loss /  Human Impacts</a:t>
              </a:r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F5B0D609-2B68-4DB8-AC6A-71D6D29F5D66}"/>
                </a:ext>
              </a:extLst>
            </p:cNvPr>
            <p:cNvSpPr/>
            <p:nvPr/>
          </p:nvSpPr>
          <p:spPr>
            <a:xfrm rot="10800000">
              <a:off x="8722661" y="5776208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FE92E-530A-4817-945D-C8B1B8F0DEDE}"/>
              </a:ext>
            </a:extLst>
          </p:cNvPr>
          <p:cNvSpPr/>
          <p:nvPr/>
        </p:nvSpPr>
        <p:spPr>
          <a:xfrm>
            <a:off x="6320555" y="3267891"/>
            <a:ext cx="2836950" cy="14203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TEIF Flood Loss Ratio (Loss/Exposure Value)</a:t>
            </a:r>
          </a:p>
          <a:p>
            <a:pPr algn="ctr"/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Median Individual Building Damage</a:t>
            </a:r>
          </a:p>
          <a:p>
            <a:pPr algn="ctr"/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Estimated Displaced Population</a:t>
            </a:r>
          </a:p>
          <a:p>
            <a:pPr algn="ctr"/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Percentage of Population Residing in Floodplain in Need of Shelter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6396BBC-4007-4B9C-B00E-CB3B65DD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669" y="3703349"/>
            <a:ext cx="213280" cy="2748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311F18-7299-46B2-A4F5-1F562AA40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10" y="2939273"/>
            <a:ext cx="4983070" cy="38229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0768B1DB-29AE-4EC3-8775-1C230E23ED99}"/>
              </a:ext>
            </a:extLst>
          </p:cNvPr>
          <p:cNvSpPr txBox="1"/>
          <p:nvPr/>
        </p:nvSpPr>
        <p:spPr>
          <a:xfrm>
            <a:off x="4757351" y="2673078"/>
            <a:ext cx="85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4CA0FD7-C9BE-41BF-9369-05CE88CD6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01" y="5659395"/>
            <a:ext cx="2273208" cy="1102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EB66B167-BBDA-49F3-B34D-3DBB7A3302A2}"/>
              </a:ext>
            </a:extLst>
          </p:cNvPr>
          <p:cNvSpPr txBox="1"/>
          <p:nvPr/>
        </p:nvSpPr>
        <p:spPr>
          <a:xfrm>
            <a:off x="7115432" y="5377934"/>
            <a:ext cx="85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97928-4C37-4774-8D7C-9BA3E1A4D933}"/>
              </a:ext>
            </a:extLst>
          </p:cNvPr>
          <p:cNvGrpSpPr/>
          <p:nvPr/>
        </p:nvGrpSpPr>
        <p:grpSpPr>
          <a:xfrm>
            <a:off x="9301540" y="1473722"/>
            <a:ext cx="2279243" cy="376328"/>
            <a:chOff x="6121421" y="4147770"/>
            <a:chExt cx="2843406" cy="37632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6B0FB6F-0770-46F5-BF93-9C746FD56F9A}"/>
                </a:ext>
              </a:extLst>
            </p:cNvPr>
            <p:cNvSpPr/>
            <p:nvPr/>
          </p:nvSpPr>
          <p:spPr>
            <a:xfrm>
              <a:off x="6121421" y="4147770"/>
              <a:ext cx="2843406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Mitigation</a:t>
              </a:r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7A046B6B-D6ED-4137-AA3B-C5BEFC2CDB88}"/>
                </a:ext>
              </a:extLst>
            </p:cNvPr>
            <p:cNvSpPr/>
            <p:nvPr/>
          </p:nvSpPr>
          <p:spPr>
            <a:xfrm rot="10800000">
              <a:off x="8714238" y="4359137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CC29B87-A3C6-4C78-8556-49792E65FB3B}"/>
              </a:ext>
            </a:extLst>
          </p:cNvPr>
          <p:cNvGrpSpPr/>
          <p:nvPr/>
        </p:nvGrpSpPr>
        <p:grpSpPr>
          <a:xfrm>
            <a:off x="9304445" y="1946335"/>
            <a:ext cx="2279243" cy="376328"/>
            <a:chOff x="6121421" y="4147770"/>
            <a:chExt cx="2843406" cy="37632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6F1A1F6-DFF3-4E66-B866-80EACC61C77C}"/>
                </a:ext>
              </a:extLst>
            </p:cNvPr>
            <p:cNvSpPr/>
            <p:nvPr/>
          </p:nvSpPr>
          <p:spPr>
            <a:xfrm>
              <a:off x="6121421" y="4147770"/>
              <a:ext cx="2843406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Recovery</a:t>
              </a:r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FEF28A3F-09FB-4427-BE86-085503904B11}"/>
                </a:ext>
              </a:extLst>
            </p:cNvPr>
            <p:cNvSpPr/>
            <p:nvPr/>
          </p:nvSpPr>
          <p:spPr>
            <a:xfrm rot="10800000">
              <a:off x="8714238" y="4359137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BD2B79A3-086A-43A3-93D7-80547D73209A}"/>
              </a:ext>
            </a:extLst>
          </p:cNvPr>
          <p:cNvSpPr/>
          <p:nvPr/>
        </p:nvSpPr>
        <p:spPr>
          <a:xfrm>
            <a:off x="3876112" y="1520738"/>
            <a:ext cx="177281" cy="1772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DC78FF6-0735-4E76-A563-5C02FAEAA0F3}"/>
              </a:ext>
            </a:extLst>
          </p:cNvPr>
          <p:cNvSpPr/>
          <p:nvPr/>
        </p:nvSpPr>
        <p:spPr>
          <a:xfrm>
            <a:off x="3918984" y="1563610"/>
            <a:ext cx="91536" cy="915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821B196-C5A9-440D-98DE-FAB086061CD7}"/>
              </a:ext>
            </a:extLst>
          </p:cNvPr>
          <p:cNvSpPr txBox="1"/>
          <p:nvPr/>
        </p:nvSpPr>
        <p:spPr>
          <a:xfrm>
            <a:off x="509292" y="2269799"/>
            <a:ext cx="124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Buildings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D7D93D4-0E48-49DA-916F-0CFDD1260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746" y="3019888"/>
            <a:ext cx="179605" cy="17960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F6E54DC-CB60-49F4-B466-770EBC1A5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747" y="3239077"/>
            <a:ext cx="184331" cy="538812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684A18C-3497-4E96-B334-36D7DF327E1D}"/>
              </a:ext>
            </a:extLst>
          </p:cNvPr>
          <p:cNvGrpSpPr/>
          <p:nvPr/>
        </p:nvGrpSpPr>
        <p:grpSpPr>
          <a:xfrm>
            <a:off x="115866" y="746643"/>
            <a:ext cx="11869444" cy="258143"/>
            <a:chOff x="153966" y="746643"/>
            <a:chExt cx="11869444" cy="25814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ABA8669-20BB-49A2-A568-69F913C01310}"/>
                </a:ext>
              </a:extLst>
            </p:cNvPr>
            <p:cNvSpPr/>
            <p:nvPr/>
          </p:nvSpPr>
          <p:spPr>
            <a:xfrm>
              <a:off x="153966" y="746643"/>
              <a:ext cx="1742796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Analysis/Indices</a:t>
              </a: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90DEE59D-EF0F-44D0-A5A1-BF138A4C0FFB}"/>
                </a:ext>
              </a:extLst>
            </p:cNvPr>
            <p:cNvSpPr/>
            <p:nvPr/>
          </p:nvSpPr>
          <p:spPr>
            <a:xfrm>
              <a:off x="1917716" y="746643"/>
              <a:ext cx="138692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Comparison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7CF7CB51-36A2-4BAD-9B81-AB4DAD4DAE80}"/>
                </a:ext>
              </a:extLst>
            </p:cNvPr>
            <p:cNvSpPr/>
            <p:nvPr/>
          </p:nvSpPr>
          <p:spPr>
            <a:xfrm>
              <a:off x="3328498" y="746644"/>
              <a:ext cx="112991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Rankings</a:t>
              </a: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6FB404B7-AD43-4518-B786-AE06607CB43C}"/>
                </a:ext>
              </a:extLst>
            </p:cNvPr>
            <p:cNvSpPr/>
            <p:nvPr/>
          </p:nvSpPr>
          <p:spPr>
            <a:xfrm>
              <a:off x="4481667" y="746643"/>
              <a:ext cx="1677158" cy="25814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Thematic Maps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FA3EB79F-345D-4775-B65B-77BEADFF44B4}"/>
                </a:ext>
              </a:extLst>
            </p:cNvPr>
            <p:cNvSpPr/>
            <p:nvPr/>
          </p:nvSpPr>
          <p:spPr>
            <a:xfrm>
              <a:off x="7823776" y="746643"/>
              <a:ext cx="2563375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Flood Risk Resources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C395B3EE-8CA0-45FA-AFD6-670ED36E96E0}"/>
                </a:ext>
              </a:extLst>
            </p:cNvPr>
            <p:cNvSpPr/>
            <p:nvPr/>
          </p:nvSpPr>
          <p:spPr>
            <a:xfrm>
              <a:off x="10410405" y="746643"/>
              <a:ext cx="1613005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Hazards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CDCCDCDD-E2D3-495C-A586-A9EB452086A7}"/>
                </a:ext>
              </a:extLst>
            </p:cNvPr>
            <p:cNvSpPr/>
            <p:nvPr/>
          </p:nvSpPr>
          <p:spPr>
            <a:xfrm>
              <a:off x="6187385" y="748468"/>
              <a:ext cx="1613005" cy="252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2D/3D Visuals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CCAD7D5-499A-4B8C-91E5-40BDB74EC69B}"/>
              </a:ext>
            </a:extLst>
          </p:cNvPr>
          <p:cNvGrpSpPr/>
          <p:nvPr/>
        </p:nvGrpSpPr>
        <p:grpSpPr>
          <a:xfrm>
            <a:off x="384339" y="1450112"/>
            <a:ext cx="2106541" cy="276999"/>
            <a:chOff x="6326373" y="1221512"/>
            <a:chExt cx="2106541" cy="276999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69F1688-3E1B-4446-A90D-830798E447B6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6F37260-24D9-4490-8FFD-7A55D457EE46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ED4A747-758E-4EF7-B885-B02283B2052A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DE8572C-2B7C-4231-B66E-77DA40617C9F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Communities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CCA4F72-8A62-46D5-8EF4-EE3134CCD62B}"/>
              </a:ext>
            </a:extLst>
          </p:cNvPr>
          <p:cNvGrpSpPr/>
          <p:nvPr/>
        </p:nvGrpSpPr>
        <p:grpSpPr>
          <a:xfrm>
            <a:off x="706505" y="1697390"/>
            <a:ext cx="2305585" cy="276999"/>
            <a:chOff x="622685" y="1697390"/>
            <a:chExt cx="2305585" cy="276999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F2DBD38-6152-4CD5-8F70-D897D0B5F6DD}"/>
                </a:ext>
              </a:extLst>
            </p:cNvPr>
            <p:cNvSpPr txBox="1"/>
            <p:nvPr/>
          </p:nvSpPr>
          <p:spPr>
            <a:xfrm>
              <a:off x="761176" y="1697390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Unincorporated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079A3D9-708D-41FD-AB60-20186E3496CA}"/>
                </a:ext>
              </a:extLst>
            </p:cNvPr>
            <p:cNvSpPr/>
            <p:nvPr/>
          </p:nvSpPr>
          <p:spPr>
            <a:xfrm>
              <a:off x="622685" y="1746035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0E93004-C8DA-4B99-998C-21AD5E9D70B2}"/>
                </a:ext>
              </a:extLst>
            </p:cNvPr>
            <p:cNvSpPr/>
            <p:nvPr/>
          </p:nvSpPr>
          <p:spPr>
            <a:xfrm>
              <a:off x="665240" y="1793987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09599EA-1028-40AC-92EF-0490246E9497}"/>
              </a:ext>
            </a:extLst>
          </p:cNvPr>
          <p:cNvGrpSpPr/>
          <p:nvPr/>
        </p:nvGrpSpPr>
        <p:grpSpPr>
          <a:xfrm>
            <a:off x="706505" y="1933123"/>
            <a:ext cx="2305585" cy="276999"/>
            <a:chOff x="622685" y="1933123"/>
            <a:chExt cx="2305585" cy="276999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000FEF3-9A84-4A09-920A-45A4515906E4}"/>
                </a:ext>
              </a:extLst>
            </p:cNvPr>
            <p:cNvSpPr txBox="1"/>
            <p:nvPr/>
          </p:nvSpPr>
          <p:spPr>
            <a:xfrm>
              <a:off x="761176" y="1933123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Incorporated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899E5A1-4114-4B92-A5E7-A45812A0F4CD}"/>
                </a:ext>
              </a:extLst>
            </p:cNvPr>
            <p:cNvSpPr/>
            <p:nvPr/>
          </p:nvSpPr>
          <p:spPr>
            <a:xfrm>
              <a:off x="622685" y="1981768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AD180DF-E2A7-4F62-86C8-EA24A7234655}"/>
                </a:ext>
              </a:extLst>
            </p:cNvPr>
            <p:cNvSpPr/>
            <p:nvPr/>
          </p:nvSpPr>
          <p:spPr>
            <a:xfrm>
              <a:off x="665240" y="2029720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665DECDD-FEA5-4263-BD16-C327D56C85EB}"/>
              </a:ext>
            </a:extLst>
          </p:cNvPr>
          <p:cNvSpPr txBox="1"/>
          <p:nvPr/>
        </p:nvSpPr>
        <p:spPr>
          <a:xfrm>
            <a:off x="4010520" y="1463956"/>
            <a:ext cx="124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3D4BC1EB-CA60-4301-8A0E-4D5DF8133BDA}"/>
              </a:ext>
            </a:extLst>
          </p:cNvPr>
          <p:cNvSpPr/>
          <p:nvPr/>
        </p:nvSpPr>
        <p:spPr>
          <a:xfrm>
            <a:off x="375201" y="2328353"/>
            <a:ext cx="177281" cy="1772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DD29081-05C4-4B82-A6AD-BAFC13DF79ED}"/>
              </a:ext>
            </a:extLst>
          </p:cNvPr>
          <p:cNvSpPr/>
          <p:nvPr/>
        </p:nvSpPr>
        <p:spPr>
          <a:xfrm>
            <a:off x="417756" y="2376305"/>
            <a:ext cx="91536" cy="915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BDC9FB5-B971-4CD9-97FE-75F4ACF57D20}"/>
              </a:ext>
            </a:extLst>
          </p:cNvPr>
          <p:cNvGrpSpPr/>
          <p:nvPr/>
        </p:nvGrpSpPr>
        <p:grpSpPr>
          <a:xfrm>
            <a:off x="2579515" y="1451782"/>
            <a:ext cx="1381141" cy="276999"/>
            <a:chOff x="6326373" y="1221512"/>
            <a:chExt cx="1381141" cy="27699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B57B61C-7F22-4FD3-8582-305F7CE93D5C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773776FF-48CE-4DC1-942C-27DA29D95AE0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CC70556-0545-432E-B263-DCAC6088CCAC}"/>
                  </a:ext>
                </a:extLst>
              </p:cNvPr>
              <p:cNvSpPr/>
              <p:nvPr/>
            </p:nvSpPr>
            <p:spPr>
              <a:xfrm>
                <a:off x="6337918" y="172679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A2F9867-2455-4E25-9EA8-4DE10CED98E4}"/>
                </a:ext>
              </a:extLst>
            </p:cNvPr>
            <p:cNvSpPr txBox="1"/>
            <p:nvPr/>
          </p:nvSpPr>
          <p:spPr>
            <a:xfrm>
              <a:off x="6460781" y="1221512"/>
              <a:ext cx="1246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12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72CEC-3E07-48DB-A17F-42ADE13B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9" y="2933195"/>
            <a:ext cx="4983070" cy="38248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737118"/>
            <a:chOff x="0" y="0"/>
            <a:chExt cx="12201331" cy="7371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7371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88216" y="144326"/>
              <a:ext cx="474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C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4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111625" y="94717"/>
              <a:ext cx="529936" cy="5299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7787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ADD761-386F-4F92-9DCB-F2C20B6ACCAA}"/>
              </a:ext>
            </a:extLst>
          </p:cNvPr>
          <p:cNvGrpSpPr/>
          <p:nvPr/>
        </p:nvGrpSpPr>
        <p:grpSpPr>
          <a:xfrm>
            <a:off x="153966" y="1078183"/>
            <a:ext cx="6307636" cy="1588817"/>
            <a:chOff x="6096000" y="1078183"/>
            <a:chExt cx="6307636" cy="158881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3003011-9F90-41C3-9D5F-F1C90FEE4E16}"/>
                </a:ext>
              </a:extLst>
            </p:cNvPr>
            <p:cNvSpPr/>
            <p:nvPr/>
          </p:nvSpPr>
          <p:spPr>
            <a:xfrm>
              <a:off x="6096000" y="1078183"/>
              <a:ext cx="5759030" cy="15888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2FD02B-B5B4-41F6-835C-E52AE28BE964}"/>
                </a:ext>
              </a:extLst>
            </p:cNvPr>
            <p:cNvSpPr txBox="1"/>
            <p:nvPr/>
          </p:nvSpPr>
          <p:spPr>
            <a:xfrm>
              <a:off x="6235198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1A9534-379F-4C0E-8375-C081F78E193D}"/>
                </a:ext>
              </a:extLst>
            </p:cNvPr>
            <p:cNvGrpSpPr/>
            <p:nvPr/>
          </p:nvGrpSpPr>
          <p:grpSpPr>
            <a:xfrm>
              <a:off x="11022495" y="1459724"/>
              <a:ext cx="1381141" cy="281231"/>
              <a:chOff x="6326373" y="1221512"/>
              <a:chExt cx="1381141" cy="28123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DDD6BE9-850F-4130-92A5-D0466E23BA07}"/>
                  </a:ext>
                </a:extLst>
              </p:cNvPr>
              <p:cNvGrpSpPr/>
              <p:nvPr/>
            </p:nvGrpSpPr>
            <p:grpSpPr>
              <a:xfrm>
                <a:off x="6326373" y="1278294"/>
                <a:ext cx="177281" cy="177281"/>
                <a:chOff x="6295046" y="1683924"/>
                <a:chExt cx="177281" cy="177281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E8B6C3E-A2DE-4CD7-8675-ACDA5424239C}"/>
                    </a:ext>
                  </a:extLst>
                </p:cNvPr>
                <p:cNvSpPr/>
                <p:nvPr/>
              </p:nvSpPr>
              <p:spPr>
                <a:xfrm>
                  <a:off x="629504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C2AEE92-032B-4412-B26B-7D9E979EEEC6}"/>
                    </a:ext>
                  </a:extLst>
                </p:cNvPr>
                <p:cNvSpPr/>
                <p:nvPr/>
              </p:nvSpPr>
              <p:spPr>
                <a:xfrm>
                  <a:off x="6337918" y="172679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F5B1FC-BA67-4A72-84D2-E629049E699B}"/>
                  </a:ext>
                </a:extLst>
              </p:cNvPr>
              <p:cNvSpPr txBox="1"/>
              <p:nvPr/>
            </p:nvSpPr>
            <p:spPr>
              <a:xfrm>
                <a:off x="6460781" y="1221512"/>
                <a:ext cx="1246733" cy="28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State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40EBEF3-91FF-43FE-9359-E53B96F5FAEE}"/>
                </a:ext>
              </a:extLst>
            </p:cNvPr>
            <p:cNvGrpSpPr/>
            <p:nvPr/>
          </p:nvGrpSpPr>
          <p:grpSpPr>
            <a:xfrm>
              <a:off x="8349647" y="2271572"/>
              <a:ext cx="2106541" cy="276999"/>
              <a:chOff x="6901683" y="1221512"/>
              <a:chExt cx="2106541" cy="276999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F7E0585-2CFF-4BA2-AAED-D794063FD753}"/>
                  </a:ext>
                </a:extLst>
              </p:cNvPr>
              <p:cNvGrpSpPr/>
              <p:nvPr/>
            </p:nvGrpSpPr>
            <p:grpSpPr>
              <a:xfrm>
                <a:off x="6901683" y="1278294"/>
                <a:ext cx="177281" cy="177281"/>
                <a:chOff x="6870356" y="1683924"/>
                <a:chExt cx="177281" cy="17728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93DD4B4-1EF1-4BBF-BFC1-F85BFD1F11FC}"/>
                    </a:ext>
                  </a:extLst>
                </p:cNvPr>
                <p:cNvSpPr/>
                <p:nvPr/>
              </p:nvSpPr>
              <p:spPr>
                <a:xfrm>
                  <a:off x="687035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9FF9B2BD-5D64-49D9-A9FC-C42ABBB6AD4D}"/>
                    </a:ext>
                  </a:extLst>
                </p:cNvPr>
                <p:cNvSpPr/>
                <p:nvPr/>
              </p:nvSpPr>
              <p:spPr>
                <a:xfrm>
                  <a:off x="6912911" y="173187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883615-C030-499F-9C7A-FF8B1F40752D}"/>
                  </a:ext>
                </a:extLst>
              </p:cNvPr>
              <p:cNvSpPr txBox="1"/>
              <p:nvPr/>
            </p:nvSpPr>
            <p:spPr>
              <a:xfrm>
                <a:off x="7036091" y="1221512"/>
                <a:ext cx="19721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Watersheds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56D957-C2D6-433E-8143-43088BBC6804}"/>
                </a:ext>
              </a:extLst>
            </p:cNvPr>
            <p:cNvGrpSpPr/>
            <p:nvPr/>
          </p:nvGrpSpPr>
          <p:grpSpPr>
            <a:xfrm>
              <a:off x="9698414" y="2271571"/>
              <a:ext cx="2106541" cy="276999"/>
              <a:chOff x="6901683" y="1221512"/>
              <a:chExt cx="2106541" cy="276999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5B030F-488E-4FE2-BF6B-D9A329C85DEB}"/>
                  </a:ext>
                </a:extLst>
              </p:cNvPr>
              <p:cNvGrpSpPr/>
              <p:nvPr/>
            </p:nvGrpSpPr>
            <p:grpSpPr>
              <a:xfrm>
                <a:off x="6901683" y="1278294"/>
                <a:ext cx="177281" cy="177281"/>
                <a:chOff x="6870356" y="1683924"/>
                <a:chExt cx="177281" cy="177281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EB83580-BA93-487E-99B4-0E395B8CA63B}"/>
                    </a:ext>
                  </a:extLst>
                </p:cNvPr>
                <p:cNvSpPr/>
                <p:nvPr/>
              </p:nvSpPr>
              <p:spPr>
                <a:xfrm>
                  <a:off x="687035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2E44289-58A9-4F27-977A-3E1365C7EF45}"/>
                    </a:ext>
                  </a:extLst>
                </p:cNvPr>
                <p:cNvSpPr/>
                <p:nvPr/>
              </p:nvSpPr>
              <p:spPr>
                <a:xfrm>
                  <a:off x="6912911" y="173187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56F86D-5BB7-4907-A80C-6DDFA23D666A}"/>
                  </a:ext>
                </a:extLst>
              </p:cNvPr>
              <p:cNvSpPr txBox="1"/>
              <p:nvPr/>
            </p:nvSpPr>
            <p:spPr>
              <a:xfrm>
                <a:off x="7036091" y="1221512"/>
                <a:ext cx="19721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Major Streams</a:t>
                </a:r>
              </a:p>
            </p:txBody>
          </p:sp>
        </p:grp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2D6031EE-8BEC-4C7A-A853-9136B084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153" y="749019"/>
            <a:ext cx="139659" cy="610032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AC37F965-733B-473C-B5A4-EDCB5176E57B}"/>
              </a:ext>
            </a:extLst>
          </p:cNvPr>
          <p:cNvGrpSpPr/>
          <p:nvPr/>
        </p:nvGrpSpPr>
        <p:grpSpPr>
          <a:xfrm>
            <a:off x="6075201" y="1081851"/>
            <a:ext cx="5759030" cy="2396576"/>
            <a:chOff x="6096000" y="1078183"/>
            <a:chExt cx="5759030" cy="1588817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40F08E6-601A-419B-819D-61BB82C3C780}"/>
                </a:ext>
              </a:extLst>
            </p:cNvPr>
            <p:cNvSpPr/>
            <p:nvPr/>
          </p:nvSpPr>
          <p:spPr>
            <a:xfrm>
              <a:off x="6096000" y="1078183"/>
              <a:ext cx="5759030" cy="15888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1D587D8-9BD0-4B1A-9355-F53D34F723BF}"/>
                </a:ext>
              </a:extLst>
            </p:cNvPr>
            <p:cNvSpPr txBox="1"/>
            <p:nvPr/>
          </p:nvSpPr>
          <p:spPr>
            <a:xfrm>
              <a:off x="6235198" y="1119979"/>
              <a:ext cx="1936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an Indicator: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79AF41-A800-4F72-BE7F-3212174E7550}"/>
              </a:ext>
            </a:extLst>
          </p:cNvPr>
          <p:cNvGrpSpPr/>
          <p:nvPr/>
        </p:nvGrpSpPr>
        <p:grpSpPr>
          <a:xfrm>
            <a:off x="6320556" y="1946335"/>
            <a:ext cx="2836950" cy="376328"/>
            <a:chOff x="6127877" y="4625459"/>
            <a:chExt cx="2836950" cy="376328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918A01B-16E6-4FB8-AF13-0C989702D9FE}"/>
                </a:ext>
              </a:extLst>
            </p:cNvPr>
            <p:cNvSpPr/>
            <p:nvPr/>
          </p:nvSpPr>
          <p:spPr>
            <a:xfrm>
              <a:off x="6127877" y="4625459"/>
              <a:ext cx="2836950" cy="376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Physical Exposure / Vulnerability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BA810C56-F2EE-462B-9BDC-1508DF0C2738}"/>
                </a:ext>
              </a:extLst>
            </p:cNvPr>
            <p:cNvSpPr/>
            <p:nvPr/>
          </p:nvSpPr>
          <p:spPr>
            <a:xfrm rot="10800000">
              <a:off x="8717693" y="4832104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C6AE8-8175-428C-9AAD-FFDB62F654F1}"/>
              </a:ext>
            </a:extLst>
          </p:cNvPr>
          <p:cNvGrpSpPr/>
          <p:nvPr/>
        </p:nvGrpSpPr>
        <p:grpSpPr>
          <a:xfrm>
            <a:off x="6314100" y="1468646"/>
            <a:ext cx="2843406" cy="376328"/>
            <a:chOff x="6121421" y="4147770"/>
            <a:chExt cx="2843406" cy="37632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1EC8397-52E9-42B1-A9E0-26545DDF3161}"/>
                </a:ext>
              </a:extLst>
            </p:cNvPr>
            <p:cNvSpPr/>
            <p:nvPr/>
          </p:nvSpPr>
          <p:spPr>
            <a:xfrm>
              <a:off x="6121421" y="4147770"/>
              <a:ext cx="2843406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Flood Hazard Characteristics</a:t>
              </a:r>
            </a:p>
          </p:txBody>
        </p: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08B3CFF4-D4EB-436D-AD2D-6382367766F5}"/>
                </a:ext>
              </a:extLst>
            </p:cNvPr>
            <p:cNvSpPr/>
            <p:nvPr/>
          </p:nvSpPr>
          <p:spPr>
            <a:xfrm rot="10800000">
              <a:off x="8714238" y="4359137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1CA974-1B79-454D-B909-ED97FA39F7AF}"/>
              </a:ext>
            </a:extLst>
          </p:cNvPr>
          <p:cNvGrpSpPr/>
          <p:nvPr/>
        </p:nvGrpSpPr>
        <p:grpSpPr>
          <a:xfrm>
            <a:off x="6320556" y="2433020"/>
            <a:ext cx="2836950" cy="376328"/>
            <a:chOff x="6127877" y="5112144"/>
            <a:chExt cx="2836950" cy="376328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C4C8CDF-CE2E-4718-8528-E44B7606C325}"/>
                </a:ext>
              </a:extLst>
            </p:cNvPr>
            <p:cNvSpPr/>
            <p:nvPr/>
          </p:nvSpPr>
          <p:spPr>
            <a:xfrm>
              <a:off x="6127877" y="5112144"/>
              <a:ext cx="2836950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Human Exposure / Vulnerability</a:t>
              </a:r>
            </a:p>
          </p:txBody>
        </p:sp>
        <p:sp>
          <p:nvSpPr>
            <p:cNvPr id="133" name="Isosceles Triangle 132">
              <a:extLst>
                <a:ext uri="{FF2B5EF4-FFF2-40B4-BE49-F238E27FC236}">
                  <a16:creationId xmlns:a16="http://schemas.microsoft.com/office/drawing/2014/main" id="{259E7A31-6E0A-46FD-888F-124988EA78B2}"/>
                </a:ext>
              </a:extLst>
            </p:cNvPr>
            <p:cNvSpPr/>
            <p:nvPr/>
          </p:nvSpPr>
          <p:spPr>
            <a:xfrm rot="10800000">
              <a:off x="8714237" y="5310770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0768B1DB-29AE-4EC3-8775-1C230E23ED99}"/>
              </a:ext>
            </a:extLst>
          </p:cNvPr>
          <p:cNvSpPr txBox="1"/>
          <p:nvPr/>
        </p:nvSpPr>
        <p:spPr>
          <a:xfrm>
            <a:off x="4757351" y="2673078"/>
            <a:ext cx="85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4CA0FD7-C9BE-41BF-9369-05CE88CD6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01" y="5659395"/>
            <a:ext cx="2273208" cy="1102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EB66B167-BBDA-49F3-B34D-3DBB7A3302A2}"/>
              </a:ext>
            </a:extLst>
          </p:cNvPr>
          <p:cNvSpPr txBox="1"/>
          <p:nvPr/>
        </p:nvSpPr>
        <p:spPr>
          <a:xfrm>
            <a:off x="7115432" y="5377934"/>
            <a:ext cx="85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97928-4C37-4774-8D7C-9BA3E1A4D933}"/>
              </a:ext>
            </a:extLst>
          </p:cNvPr>
          <p:cNvGrpSpPr/>
          <p:nvPr/>
        </p:nvGrpSpPr>
        <p:grpSpPr>
          <a:xfrm>
            <a:off x="9301540" y="1473722"/>
            <a:ext cx="2279243" cy="376328"/>
            <a:chOff x="6121421" y="4147770"/>
            <a:chExt cx="2843406" cy="37632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6B0FB6F-0770-46F5-BF93-9C746FD56F9A}"/>
                </a:ext>
              </a:extLst>
            </p:cNvPr>
            <p:cNvSpPr/>
            <p:nvPr/>
          </p:nvSpPr>
          <p:spPr>
            <a:xfrm>
              <a:off x="6121421" y="4147770"/>
              <a:ext cx="2843406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Mitigation</a:t>
              </a:r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7A046B6B-D6ED-4137-AA3B-C5BEFC2CDB88}"/>
                </a:ext>
              </a:extLst>
            </p:cNvPr>
            <p:cNvSpPr/>
            <p:nvPr/>
          </p:nvSpPr>
          <p:spPr>
            <a:xfrm rot="10800000">
              <a:off x="8714238" y="4359137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CC29B87-A3C6-4C78-8556-49792E65FB3B}"/>
              </a:ext>
            </a:extLst>
          </p:cNvPr>
          <p:cNvGrpSpPr/>
          <p:nvPr/>
        </p:nvGrpSpPr>
        <p:grpSpPr>
          <a:xfrm>
            <a:off x="9304445" y="1946335"/>
            <a:ext cx="2279243" cy="376328"/>
            <a:chOff x="6121421" y="4147770"/>
            <a:chExt cx="2843406" cy="37632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6F1A1F6-DFF3-4E66-B866-80EACC61C77C}"/>
                </a:ext>
              </a:extLst>
            </p:cNvPr>
            <p:cNvSpPr/>
            <p:nvPr/>
          </p:nvSpPr>
          <p:spPr>
            <a:xfrm>
              <a:off x="6121421" y="4147770"/>
              <a:ext cx="2843406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Recovery</a:t>
              </a:r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FEF28A3F-09FB-4427-BE86-085503904B11}"/>
                </a:ext>
              </a:extLst>
            </p:cNvPr>
            <p:cNvSpPr/>
            <p:nvPr/>
          </p:nvSpPr>
          <p:spPr>
            <a:xfrm rot="10800000">
              <a:off x="8714238" y="4359137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BD2B79A3-086A-43A3-93D7-80547D73209A}"/>
              </a:ext>
            </a:extLst>
          </p:cNvPr>
          <p:cNvSpPr/>
          <p:nvPr/>
        </p:nvSpPr>
        <p:spPr>
          <a:xfrm>
            <a:off x="3876112" y="1520738"/>
            <a:ext cx="177281" cy="1772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DC78FF6-0735-4E76-A563-5C02FAEAA0F3}"/>
              </a:ext>
            </a:extLst>
          </p:cNvPr>
          <p:cNvSpPr/>
          <p:nvPr/>
        </p:nvSpPr>
        <p:spPr>
          <a:xfrm>
            <a:off x="3918984" y="1563610"/>
            <a:ext cx="91536" cy="915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821B196-C5A9-440D-98DE-FAB086061CD7}"/>
              </a:ext>
            </a:extLst>
          </p:cNvPr>
          <p:cNvSpPr txBox="1"/>
          <p:nvPr/>
        </p:nvSpPr>
        <p:spPr>
          <a:xfrm>
            <a:off x="509292" y="2269799"/>
            <a:ext cx="124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Buildings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D7D93D4-0E48-49DA-916F-0CFDD1260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46" y="3019888"/>
            <a:ext cx="179605" cy="17960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F6E54DC-CB60-49F4-B466-770EBC1A5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747" y="3239077"/>
            <a:ext cx="184331" cy="538812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684A18C-3497-4E96-B334-36D7DF327E1D}"/>
              </a:ext>
            </a:extLst>
          </p:cNvPr>
          <p:cNvGrpSpPr/>
          <p:nvPr/>
        </p:nvGrpSpPr>
        <p:grpSpPr>
          <a:xfrm>
            <a:off x="115866" y="746643"/>
            <a:ext cx="11869444" cy="258143"/>
            <a:chOff x="153966" y="746643"/>
            <a:chExt cx="11869444" cy="25814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ABA8669-20BB-49A2-A568-69F913C01310}"/>
                </a:ext>
              </a:extLst>
            </p:cNvPr>
            <p:cNvSpPr/>
            <p:nvPr/>
          </p:nvSpPr>
          <p:spPr>
            <a:xfrm>
              <a:off x="153966" y="746643"/>
              <a:ext cx="1742796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Analysis/Indices</a:t>
              </a: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90DEE59D-EF0F-44D0-A5A1-BF138A4C0FFB}"/>
                </a:ext>
              </a:extLst>
            </p:cNvPr>
            <p:cNvSpPr/>
            <p:nvPr/>
          </p:nvSpPr>
          <p:spPr>
            <a:xfrm>
              <a:off x="1917716" y="746643"/>
              <a:ext cx="138692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Comparison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7CF7CB51-36A2-4BAD-9B81-AB4DAD4DAE80}"/>
                </a:ext>
              </a:extLst>
            </p:cNvPr>
            <p:cNvSpPr/>
            <p:nvPr/>
          </p:nvSpPr>
          <p:spPr>
            <a:xfrm>
              <a:off x="3328498" y="746644"/>
              <a:ext cx="112991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Rankings</a:t>
              </a: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6FB404B7-AD43-4518-B786-AE06607CB43C}"/>
                </a:ext>
              </a:extLst>
            </p:cNvPr>
            <p:cNvSpPr/>
            <p:nvPr/>
          </p:nvSpPr>
          <p:spPr>
            <a:xfrm>
              <a:off x="4481667" y="746643"/>
              <a:ext cx="1677158" cy="25814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Thematic Maps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FA3EB79F-345D-4775-B65B-77BEADFF44B4}"/>
                </a:ext>
              </a:extLst>
            </p:cNvPr>
            <p:cNvSpPr/>
            <p:nvPr/>
          </p:nvSpPr>
          <p:spPr>
            <a:xfrm>
              <a:off x="7823776" y="746643"/>
              <a:ext cx="2563375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Flood Risk Resources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C395B3EE-8CA0-45FA-AFD6-670ED36E96E0}"/>
                </a:ext>
              </a:extLst>
            </p:cNvPr>
            <p:cNvSpPr/>
            <p:nvPr/>
          </p:nvSpPr>
          <p:spPr>
            <a:xfrm>
              <a:off x="10410405" y="746643"/>
              <a:ext cx="1613005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Hazards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CDCCDCDD-E2D3-495C-A586-A9EB452086A7}"/>
                </a:ext>
              </a:extLst>
            </p:cNvPr>
            <p:cNvSpPr/>
            <p:nvPr/>
          </p:nvSpPr>
          <p:spPr>
            <a:xfrm>
              <a:off x="6187385" y="748468"/>
              <a:ext cx="1613005" cy="252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2D/3D Visuals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CCAD7D5-499A-4B8C-91E5-40BDB74EC69B}"/>
              </a:ext>
            </a:extLst>
          </p:cNvPr>
          <p:cNvGrpSpPr/>
          <p:nvPr/>
        </p:nvGrpSpPr>
        <p:grpSpPr>
          <a:xfrm>
            <a:off x="384339" y="1450112"/>
            <a:ext cx="2106541" cy="276999"/>
            <a:chOff x="6326373" y="1221512"/>
            <a:chExt cx="2106541" cy="276999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69F1688-3E1B-4446-A90D-830798E447B6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6F37260-24D9-4490-8FFD-7A55D457EE46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ED4A747-758E-4EF7-B885-B02283B2052A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DE8572C-2B7C-4231-B66E-77DA40617C9F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Communities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CCA4F72-8A62-46D5-8EF4-EE3134CCD62B}"/>
              </a:ext>
            </a:extLst>
          </p:cNvPr>
          <p:cNvGrpSpPr/>
          <p:nvPr/>
        </p:nvGrpSpPr>
        <p:grpSpPr>
          <a:xfrm>
            <a:off x="706505" y="1697390"/>
            <a:ext cx="2305585" cy="276999"/>
            <a:chOff x="622685" y="1697390"/>
            <a:chExt cx="2305585" cy="276999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F2DBD38-6152-4CD5-8F70-D897D0B5F6DD}"/>
                </a:ext>
              </a:extLst>
            </p:cNvPr>
            <p:cNvSpPr txBox="1"/>
            <p:nvPr/>
          </p:nvSpPr>
          <p:spPr>
            <a:xfrm>
              <a:off x="761176" y="1697390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Unincorporated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079A3D9-708D-41FD-AB60-20186E3496CA}"/>
                </a:ext>
              </a:extLst>
            </p:cNvPr>
            <p:cNvSpPr/>
            <p:nvPr/>
          </p:nvSpPr>
          <p:spPr>
            <a:xfrm>
              <a:off x="622685" y="1746035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0E93004-C8DA-4B99-998C-21AD5E9D70B2}"/>
                </a:ext>
              </a:extLst>
            </p:cNvPr>
            <p:cNvSpPr/>
            <p:nvPr/>
          </p:nvSpPr>
          <p:spPr>
            <a:xfrm>
              <a:off x="665240" y="1793987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09599EA-1028-40AC-92EF-0490246E9497}"/>
              </a:ext>
            </a:extLst>
          </p:cNvPr>
          <p:cNvGrpSpPr/>
          <p:nvPr/>
        </p:nvGrpSpPr>
        <p:grpSpPr>
          <a:xfrm>
            <a:off x="706505" y="1933123"/>
            <a:ext cx="2305585" cy="276999"/>
            <a:chOff x="622685" y="1933123"/>
            <a:chExt cx="2305585" cy="276999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000FEF3-9A84-4A09-920A-45A4515906E4}"/>
                </a:ext>
              </a:extLst>
            </p:cNvPr>
            <p:cNvSpPr txBox="1"/>
            <p:nvPr/>
          </p:nvSpPr>
          <p:spPr>
            <a:xfrm>
              <a:off x="761176" y="1933123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Incorporated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899E5A1-4114-4B92-A5E7-A45812A0F4CD}"/>
                </a:ext>
              </a:extLst>
            </p:cNvPr>
            <p:cNvSpPr/>
            <p:nvPr/>
          </p:nvSpPr>
          <p:spPr>
            <a:xfrm>
              <a:off x="622685" y="1981768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AD180DF-E2A7-4F62-86C8-EA24A7234655}"/>
                </a:ext>
              </a:extLst>
            </p:cNvPr>
            <p:cNvSpPr/>
            <p:nvPr/>
          </p:nvSpPr>
          <p:spPr>
            <a:xfrm>
              <a:off x="665240" y="2029720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665DECDD-FEA5-4263-BD16-C327D56C85EB}"/>
              </a:ext>
            </a:extLst>
          </p:cNvPr>
          <p:cNvSpPr txBox="1"/>
          <p:nvPr/>
        </p:nvSpPr>
        <p:spPr>
          <a:xfrm>
            <a:off x="4010520" y="1463956"/>
            <a:ext cx="124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3D4BC1EB-CA60-4301-8A0E-4D5DF8133BDA}"/>
              </a:ext>
            </a:extLst>
          </p:cNvPr>
          <p:cNvSpPr/>
          <p:nvPr/>
        </p:nvSpPr>
        <p:spPr>
          <a:xfrm>
            <a:off x="375201" y="2328353"/>
            <a:ext cx="177281" cy="17728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DD29081-05C4-4B82-A6AD-BAFC13DF79ED}"/>
              </a:ext>
            </a:extLst>
          </p:cNvPr>
          <p:cNvSpPr/>
          <p:nvPr/>
        </p:nvSpPr>
        <p:spPr>
          <a:xfrm>
            <a:off x="417756" y="2376305"/>
            <a:ext cx="91536" cy="915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BDC9FB5-B971-4CD9-97FE-75F4ACF57D20}"/>
              </a:ext>
            </a:extLst>
          </p:cNvPr>
          <p:cNvGrpSpPr/>
          <p:nvPr/>
        </p:nvGrpSpPr>
        <p:grpSpPr>
          <a:xfrm>
            <a:off x="2579515" y="1451782"/>
            <a:ext cx="1381141" cy="276999"/>
            <a:chOff x="6326373" y="1221512"/>
            <a:chExt cx="1381141" cy="27699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B57B61C-7F22-4FD3-8582-305F7CE93D5C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773776FF-48CE-4DC1-942C-27DA29D95AE0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CC70556-0545-432E-B263-DCAC6088CCAC}"/>
                  </a:ext>
                </a:extLst>
              </p:cNvPr>
              <p:cNvSpPr/>
              <p:nvPr/>
            </p:nvSpPr>
            <p:spPr>
              <a:xfrm>
                <a:off x="6337918" y="172679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A2F9867-2455-4E25-9EA8-4DE10CED98E4}"/>
                </a:ext>
              </a:extLst>
            </p:cNvPr>
            <p:cNvSpPr txBox="1"/>
            <p:nvPr/>
          </p:nvSpPr>
          <p:spPr>
            <a:xfrm>
              <a:off x="6460781" y="1221512"/>
              <a:ext cx="1246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Counties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990A914-41C0-4C02-990B-91225B5483FE}"/>
              </a:ext>
            </a:extLst>
          </p:cNvPr>
          <p:cNvGrpSpPr/>
          <p:nvPr/>
        </p:nvGrpSpPr>
        <p:grpSpPr>
          <a:xfrm>
            <a:off x="6320555" y="2916166"/>
            <a:ext cx="2836950" cy="376328"/>
            <a:chOff x="6127877" y="5112144"/>
            <a:chExt cx="2836950" cy="37632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423AA5C-8442-400B-9515-F39167ACF9AF}"/>
                </a:ext>
              </a:extLst>
            </p:cNvPr>
            <p:cNvSpPr/>
            <p:nvPr/>
          </p:nvSpPr>
          <p:spPr>
            <a:xfrm>
              <a:off x="6127877" y="5112144"/>
              <a:ext cx="2836950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Physical Loss /  Human Impacts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DFB7EA4D-9E71-476C-B1F9-5CDA84979166}"/>
                </a:ext>
              </a:extLst>
            </p:cNvPr>
            <p:cNvSpPr/>
            <p:nvPr/>
          </p:nvSpPr>
          <p:spPr>
            <a:xfrm rot="10800000">
              <a:off x="8714237" y="5310770"/>
              <a:ext cx="161385" cy="92061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FE92E-530A-4817-945D-C8B1B8F0DEDE}"/>
              </a:ext>
            </a:extLst>
          </p:cNvPr>
          <p:cNvSpPr/>
          <p:nvPr/>
        </p:nvSpPr>
        <p:spPr>
          <a:xfrm>
            <a:off x="6317052" y="2324115"/>
            <a:ext cx="2836950" cy="1122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Essential Facilities in Floodplain</a:t>
            </a:r>
          </a:p>
          <a:p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Non-Historical Community Assets in Floodplain</a:t>
            </a:r>
          </a:p>
          <a:p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Historical Community Assets in Floodplain</a:t>
            </a:r>
          </a:p>
          <a:p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6396BBC-4007-4B9C-B00E-CB3B65DD7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9761" y="2778022"/>
            <a:ext cx="213280" cy="2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2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737118"/>
            <a:chOff x="0" y="0"/>
            <a:chExt cx="12201331" cy="7371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7371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88216" y="144326"/>
              <a:ext cx="474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C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4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111625" y="94717"/>
              <a:ext cx="529936" cy="5299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7787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2D6031EE-8BEC-4C7A-A853-9136B0849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153" y="749019"/>
            <a:ext cx="139659" cy="6100327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684A18C-3497-4E96-B334-36D7DF327E1D}"/>
              </a:ext>
            </a:extLst>
          </p:cNvPr>
          <p:cNvGrpSpPr/>
          <p:nvPr/>
        </p:nvGrpSpPr>
        <p:grpSpPr>
          <a:xfrm>
            <a:off x="115866" y="746643"/>
            <a:ext cx="11869444" cy="258143"/>
            <a:chOff x="153966" y="746643"/>
            <a:chExt cx="11869444" cy="25814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ABA8669-20BB-49A2-A568-69F913C01310}"/>
                </a:ext>
              </a:extLst>
            </p:cNvPr>
            <p:cNvSpPr/>
            <p:nvPr/>
          </p:nvSpPr>
          <p:spPr>
            <a:xfrm>
              <a:off x="153966" y="746643"/>
              <a:ext cx="1742796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anose="02020603050405020304" pitchFamily="18" charset="0"/>
                </a:rPr>
                <a:t>Analysis/Indices</a:t>
              </a: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90DEE59D-EF0F-44D0-A5A1-BF138A4C0FFB}"/>
                </a:ext>
              </a:extLst>
            </p:cNvPr>
            <p:cNvSpPr/>
            <p:nvPr/>
          </p:nvSpPr>
          <p:spPr>
            <a:xfrm>
              <a:off x="1917716" y="746643"/>
              <a:ext cx="138692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Comparison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7CF7CB51-36A2-4BAD-9B81-AB4DAD4DAE80}"/>
                </a:ext>
              </a:extLst>
            </p:cNvPr>
            <p:cNvSpPr/>
            <p:nvPr/>
          </p:nvSpPr>
          <p:spPr>
            <a:xfrm>
              <a:off x="3328498" y="746644"/>
              <a:ext cx="112991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Rankings</a:t>
              </a: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6FB404B7-AD43-4518-B786-AE06607CB43C}"/>
                </a:ext>
              </a:extLst>
            </p:cNvPr>
            <p:cNvSpPr/>
            <p:nvPr/>
          </p:nvSpPr>
          <p:spPr>
            <a:xfrm>
              <a:off x="4481667" y="746643"/>
              <a:ext cx="1677158" cy="2581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Thematic Maps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FA3EB79F-345D-4775-B65B-77BEADFF44B4}"/>
                </a:ext>
              </a:extLst>
            </p:cNvPr>
            <p:cNvSpPr/>
            <p:nvPr/>
          </p:nvSpPr>
          <p:spPr>
            <a:xfrm>
              <a:off x="7823776" y="746643"/>
              <a:ext cx="2563375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Flood Risk Resources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C395B3EE-8CA0-45FA-AFD6-670ED36E96E0}"/>
                </a:ext>
              </a:extLst>
            </p:cNvPr>
            <p:cNvSpPr/>
            <p:nvPr/>
          </p:nvSpPr>
          <p:spPr>
            <a:xfrm>
              <a:off x="10410405" y="746643"/>
              <a:ext cx="1613005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Hazards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CDCCDCDD-E2D3-495C-A586-A9EB452086A7}"/>
                </a:ext>
              </a:extLst>
            </p:cNvPr>
            <p:cNvSpPr/>
            <p:nvPr/>
          </p:nvSpPr>
          <p:spPr>
            <a:xfrm>
              <a:off x="6187385" y="748468"/>
              <a:ext cx="1613005" cy="25298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2D/3D Visuals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D2E0E7-465D-428A-A3D3-577969A3F334}"/>
              </a:ext>
            </a:extLst>
          </p:cNvPr>
          <p:cNvGrpSpPr/>
          <p:nvPr/>
        </p:nvGrpSpPr>
        <p:grpSpPr>
          <a:xfrm>
            <a:off x="1667795" y="3864375"/>
            <a:ext cx="2494432" cy="1394347"/>
            <a:chOff x="772025" y="1528405"/>
            <a:chExt cx="3301465" cy="18454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33E073-D5BF-49B5-B2A3-F44C5CEB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025" y="1528405"/>
              <a:ext cx="3301465" cy="1845465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7" name="Action Button: Go Forward or Next 16">
              <a:hlinkClick r:id="rId4"/>
              <a:extLst>
                <a:ext uri="{FF2B5EF4-FFF2-40B4-BE49-F238E27FC236}">
                  <a16:creationId xmlns:a16="http://schemas.microsoft.com/office/drawing/2014/main" id="{80CD7F97-F856-470F-93BD-968D897125C6}"/>
                </a:ext>
              </a:extLst>
            </p:cNvPr>
            <p:cNvSpPr/>
            <p:nvPr/>
          </p:nvSpPr>
          <p:spPr>
            <a:xfrm>
              <a:off x="2156094" y="2200312"/>
              <a:ext cx="517488" cy="517488"/>
            </a:xfrm>
            <a:prstGeom prst="actionButtonForwardNex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1"/>
              </a:solidFill>
            </a:ln>
            <a:effectLst>
              <a:outerShdw blurRad="50800" dist="50800" dir="2700000" algn="ctr" rotWithShape="0">
                <a:schemeClr val="tx1">
                  <a:lumMod val="95000"/>
                  <a:lumOff val="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CF9657-2C4B-40B4-9CA0-A3FD6874882B}"/>
              </a:ext>
            </a:extLst>
          </p:cNvPr>
          <p:cNvGrpSpPr/>
          <p:nvPr/>
        </p:nvGrpSpPr>
        <p:grpSpPr>
          <a:xfrm>
            <a:off x="1667795" y="2000364"/>
            <a:ext cx="2494432" cy="1392544"/>
            <a:chOff x="4361382" y="1528405"/>
            <a:chExt cx="3301465" cy="184307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2A5F2F-C5D0-4CDE-8AF5-C43A086C7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1382" y="1528405"/>
              <a:ext cx="3301465" cy="1843079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04" name="Action Button: Go Forward or Next 103">
              <a:hlinkClick r:id="rId6"/>
              <a:extLst>
                <a:ext uri="{FF2B5EF4-FFF2-40B4-BE49-F238E27FC236}">
                  <a16:creationId xmlns:a16="http://schemas.microsoft.com/office/drawing/2014/main" id="{416585AD-6E86-4478-A73B-45EA464E367D}"/>
                </a:ext>
              </a:extLst>
            </p:cNvPr>
            <p:cNvSpPr/>
            <p:nvPr/>
          </p:nvSpPr>
          <p:spPr>
            <a:xfrm>
              <a:off x="5705235" y="2200312"/>
              <a:ext cx="517488" cy="517488"/>
            </a:xfrm>
            <a:prstGeom prst="actionButtonForwardNex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1"/>
              </a:solidFill>
            </a:ln>
            <a:effectLst>
              <a:outerShdw blurRad="50800" dist="50800" dir="2700000" algn="ctr" rotWithShape="0">
                <a:schemeClr val="tx1">
                  <a:lumMod val="95000"/>
                  <a:lumOff val="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F8EB40B0-9F38-4113-8ED9-3BCE8191773D}"/>
              </a:ext>
            </a:extLst>
          </p:cNvPr>
          <p:cNvSpPr txBox="1"/>
          <p:nvPr/>
        </p:nvSpPr>
        <p:spPr>
          <a:xfrm>
            <a:off x="1547608" y="1335178"/>
            <a:ext cx="359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3D Flood Risk Visualization Movies (Community-Level):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68F33AB-EF2F-44CA-91E3-F79F591E4631}"/>
              </a:ext>
            </a:extLst>
          </p:cNvPr>
          <p:cNvSpPr txBox="1"/>
          <p:nvPr/>
        </p:nvSpPr>
        <p:spPr>
          <a:xfrm>
            <a:off x="1545402" y="3406676"/>
            <a:ext cx="214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Sulphur Springs Movie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34CEB4E-18AB-4EEE-89D9-0E3FFBC09261}"/>
              </a:ext>
            </a:extLst>
          </p:cNvPr>
          <p:cNvSpPr txBox="1"/>
          <p:nvPr/>
        </p:nvSpPr>
        <p:spPr>
          <a:xfrm>
            <a:off x="1560307" y="5264173"/>
            <a:ext cx="214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Rainelle Movie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9D4B0EC-591E-43BA-A55C-7B7D29BF3086}"/>
              </a:ext>
            </a:extLst>
          </p:cNvPr>
          <p:cNvSpPr/>
          <p:nvPr/>
        </p:nvSpPr>
        <p:spPr>
          <a:xfrm>
            <a:off x="1140325" y="1409928"/>
            <a:ext cx="411852" cy="4118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Icon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7895B48-DE57-49F8-9F83-DEC1C2CC6F9B}"/>
              </a:ext>
            </a:extLst>
          </p:cNvPr>
          <p:cNvSpPr txBox="1"/>
          <p:nvPr/>
        </p:nvSpPr>
        <p:spPr>
          <a:xfrm>
            <a:off x="1559100" y="5833799"/>
            <a:ext cx="359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3D Viewsheds of Flood Inundation Scenarios</a:t>
            </a:r>
          </a:p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(Community-Level)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5B4E90B-28DF-4290-AFDA-5F6299F169E7}"/>
              </a:ext>
            </a:extLst>
          </p:cNvPr>
          <p:cNvSpPr/>
          <p:nvPr/>
        </p:nvSpPr>
        <p:spPr>
          <a:xfrm>
            <a:off x="1151818" y="5908549"/>
            <a:ext cx="411852" cy="4118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Icon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B33AE9-0A76-432E-AB00-4EF845839613}"/>
              </a:ext>
            </a:extLst>
          </p:cNvPr>
          <p:cNvSpPr txBox="1"/>
          <p:nvPr/>
        </p:nvSpPr>
        <p:spPr>
          <a:xfrm>
            <a:off x="6080354" y="1334421"/>
            <a:ext cx="412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Obliques Views of Mitigated/Unmitigated Structures</a:t>
            </a:r>
          </a:p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(Neighborhood-Level)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EEF9CB2-ACD3-416E-9E42-0B1340FE7BA4}"/>
              </a:ext>
            </a:extLst>
          </p:cNvPr>
          <p:cNvSpPr/>
          <p:nvPr/>
        </p:nvSpPr>
        <p:spPr>
          <a:xfrm>
            <a:off x="5673072" y="1409171"/>
            <a:ext cx="411852" cy="4118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Icon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2A25309-04C2-4B96-96BC-BC6E380AD3CD}"/>
              </a:ext>
            </a:extLst>
          </p:cNvPr>
          <p:cNvSpPr txBox="1"/>
          <p:nvPr/>
        </p:nvSpPr>
        <p:spPr>
          <a:xfrm>
            <a:off x="6080354" y="3171082"/>
            <a:ext cx="412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10"/>
              </a:rPr>
              <a:t>Structure-Level Visualizations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D36CD6B-654C-4D6E-B604-4A3B8920FB4B}"/>
              </a:ext>
            </a:extLst>
          </p:cNvPr>
          <p:cNvSpPr/>
          <p:nvPr/>
        </p:nvSpPr>
        <p:spPr>
          <a:xfrm>
            <a:off x="5673072" y="3119045"/>
            <a:ext cx="411852" cy="4118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Icon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4D63255-35D6-4A61-9B34-754E00FA6656}"/>
              </a:ext>
            </a:extLst>
          </p:cNvPr>
          <p:cNvSpPr txBox="1"/>
          <p:nvPr/>
        </p:nvSpPr>
        <p:spPr>
          <a:xfrm>
            <a:off x="6080354" y="4840858"/>
            <a:ext cx="412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Story Maps: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61DF649-1C76-40EA-8648-CF2688F4E39D}"/>
              </a:ext>
            </a:extLst>
          </p:cNvPr>
          <p:cNvSpPr/>
          <p:nvPr/>
        </p:nvSpPr>
        <p:spPr>
          <a:xfrm>
            <a:off x="5673072" y="4788821"/>
            <a:ext cx="411852" cy="4118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Icon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CF61076-F87E-4B41-88C3-9D23182C75CB}"/>
              </a:ext>
            </a:extLst>
          </p:cNvPr>
          <p:cNvSpPr txBox="1"/>
          <p:nvPr/>
        </p:nvSpPr>
        <p:spPr>
          <a:xfrm>
            <a:off x="6080354" y="5193886"/>
            <a:ext cx="5124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11"/>
              </a:rPr>
              <a:t>Flood Risk in West Virginia:  What We Learned from the June 2016 Flood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12"/>
              </a:rPr>
              <a:t>WV Flooded Towns, June 2016. The Historic Flooding of Southern West Virginia on June 23, 2016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13"/>
              </a:rPr>
              <a:t>1985 Flood: The Historic WV Flooding of November 4-5 1985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8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1565ED-54BC-4D4B-BF47-87E3E5005479}"/>
              </a:ext>
            </a:extLst>
          </p:cNvPr>
          <p:cNvSpPr txBox="1"/>
          <p:nvPr/>
        </p:nvSpPr>
        <p:spPr>
          <a:xfrm>
            <a:off x="988541" y="321995"/>
            <a:ext cx="10056816" cy="535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Aggregation Scales: </a:t>
            </a:r>
          </a:p>
          <a:p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Scales: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</a:t>
            </a:r>
          </a:p>
          <a:p>
            <a:pPr marL="685800" indent="-2286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Incorporated</a:t>
            </a:r>
          </a:p>
          <a:p>
            <a:pPr marL="685800" indent="-2286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Unincorporated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Counties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 (for some indicators)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Geographic Scales: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Watersheds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Major Streams</a:t>
            </a:r>
          </a:p>
          <a:p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* Exclusion of communities with low numbers of exposed structures from rankings (threshold defined later)</a:t>
            </a:r>
          </a:p>
        </p:txBody>
      </p:sp>
    </p:spTree>
    <p:extLst>
      <p:ext uri="{BB962C8B-B14F-4D97-AF65-F5344CB8AC3E}">
        <p14:creationId xmlns:p14="http://schemas.microsoft.com/office/powerpoint/2010/main" val="349719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5B26DF-1DB9-4DD1-823B-AB98A2D47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91719"/>
              </p:ext>
            </p:extLst>
          </p:nvPr>
        </p:nvGraphicFramePr>
        <p:xfrm>
          <a:off x="858790" y="114188"/>
          <a:ext cx="10781275" cy="6378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276">
                  <a:extLst>
                    <a:ext uri="{9D8B030D-6E8A-4147-A177-3AD203B41FA5}">
                      <a16:colId xmlns:a16="http://schemas.microsoft.com/office/drawing/2014/main" val="254393354"/>
                    </a:ext>
                  </a:extLst>
                </a:gridCol>
                <a:gridCol w="6663173">
                  <a:extLst>
                    <a:ext uri="{9D8B030D-6E8A-4147-A177-3AD203B41FA5}">
                      <a16:colId xmlns:a16="http://schemas.microsoft.com/office/drawing/2014/main" val="3694709188"/>
                    </a:ext>
                  </a:extLst>
                </a:gridCol>
                <a:gridCol w="1161539">
                  <a:extLst>
                    <a:ext uri="{9D8B030D-6E8A-4147-A177-3AD203B41FA5}">
                      <a16:colId xmlns:a16="http://schemas.microsoft.com/office/drawing/2014/main" val="1903498844"/>
                    </a:ext>
                  </a:extLst>
                </a:gridCol>
                <a:gridCol w="1118287">
                  <a:extLst>
                    <a:ext uri="{9D8B030D-6E8A-4147-A177-3AD203B41FA5}">
                      <a16:colId xmlns:a16="http://schemas.microsoft.com/office/drawing/2014/main" val="2619737296"/>
                    </a:ext>
                  </a:extLst>
                </a:gridCol>
              </a:tblGrid>
              <a:tr h="1885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Combination of 4 Main Geo-Analytical Tools (Parts)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Results Type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GIS Map Frame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1303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/ Risk Index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Dynamic / Static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319847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variables community* profile (Tables &amp; Maps)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(Indicators in rows)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Cumulative Risk Index combining individual indicators/groups of indicators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403232"/>
                  </a:ext>
                </a:extLst>
              </a:tr>
              <a:tr h="1826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One geographic entity</a:t>
                      </a:r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233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Multiple geographic scales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96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Map filters (radio buttons)?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85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Subsets of indicators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5845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Percentile ranks (based on normalized indicators)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6131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Links to downloadable Risk / Mitigation Dashboards for various scales 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611834"/>
                  </a:ext>
                </a:extLst>
              </a:tr>
              <a:tr h="4274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Side-by-Side Comparison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(Spatial units in columns, indicators in rows)</a:t>
                      </a:r>
                      <a:endParaRPr lang="en-US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Dynamic / Static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14421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Community* comparison 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Specific to scale with statewide thresholds for each scale; Includes composite index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53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Downloadable profile tables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166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Tabular / Non-spatial presentation? 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3978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Risk Factor Rankings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Dynamic / Static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80846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 tables for each indicator and major indicator groups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Based on normalized / non-normalized indicators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893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Multiple geographic scales</a:t>
                      </a:r>
                      <a:endParaRPr lang="en-US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0282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Filters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7894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Tabular / Non-spatial presentation? 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77088"/>
                  </a:ext>
                </a:extLst>
              </a:tr>
              <a:tr h="4345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Thematic Risk / Mitigation / Recovery Factors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Dynamic / Static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78461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Map-based charts, thematic maps, clusters on maps,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Risk / Resilience themes / Top buildings</a:t>
                      </a: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79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Static / Interactive views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814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Downloadable static / dynamic maps / charts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3670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Graphical / Spatial presentation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7860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E801E1-687E-429B-BBDA-6EC14D0F67CC}"/>
              </a:ext>
            </a:extLst>
          </p:cNvPr>
          <p:cNvSpPr txBox="1"/>
          <p:nvPr/>
        </p:nvSpPr>
        <p:spPr>
          <a:xfrm>
            <a:off x="973087" y="6461444"/>
            <a:ext cx="960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* Not limited to communities, other scales too</a:t>
            </a:r>
          </a:p>
          <a:p>
            <a:r>
              <a:rPr lang="en-US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** Weblinks to Indicator Descriptions &amp; Criteria /  Rationales / Data Sources in addition to methodology links should be provided For all the above parts.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EDD16-2FF2-4856-9457-D7761590A098}"/>
              </a:ext>
            </a:extLst>
          </p:cNvPr>
          <p:cNvSpPr txBox="1"/>
          <p:nvPr/>
        </p:nvSpPr>
        <p:spPr>
          <a:xfrm>
            <a:off x="4522567" y="395415"/>
            <a:ext cx="3707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Example: Justice 40 </a:t>
            </a:r>
            <a:r>
              <a:rPr lang="en-US" sz="1100" kern="1200" dirty="0">
                <a:solidFill>
                  <a:schemeClr val="dk1"/>
                </a:solidFill>
                <a:latin typeface="+mn-lt"/>
                <a:ea typeface="+mn-ea"/>
                <a:cs typeface="Times New Roman" panose="02020603050405020304" pitchFamily="18" charset="0"/>
                <a:hlinkClick r:id="rId2"/>
              </a:rPr>
              <a:t>https://apps.cnt.org/justice40/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2B1C0-AF1C-446F-A281-674E430B3823}"/>
              </a:ext>
            </a:extLst>
          </p:cNvPr>
          <p:cNvSpPr txBox="1"/>
          <p:nvPr/>
        </p:nvSpPr>
        <p:spPr>
          <a:xfrm>
            <a:off x="4522567" y="3709886"/>
            <a:ext cx="5436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Examples: Google spreadsheets / Our previous Word rankings</a:t>
            </a:r>
            <a:endParaRPr lang="en-US" sz="1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0D0DE-B88A-4220-A11C-76DB77F85379}"/>
              </a:ext>
            </a:extLst>
          </p:cNvPr>
          <p:cNvSpPr txBox="1"/>
          <p:nvPr/>
        </p:nvSpPr>
        <p:spPr>
          <a:xfrm>
            <a:off x="4522567" y="5014155"/>
            <a:ext cx="5436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Examples: WV Water Quality Impact Portal </a:t>
            </a:r>
            <a:r>
              <a:rPr lang="en-US" sz="11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https://www.mapwv.gov/wvwqip/</a:t>
            </a:r>
            <a:endParaRPr lang="en-US" sz="11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Shiny Example </a:t>
            </a:r>
            <a:r>
              <a:rPr lang="en-US" sz="1100" b="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https://www.rstudio.com/products/shiny/</a:t>
            </a:r>
            <a:endParaRPr lang="en-US" sz="11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524288-C150-4A6D-B3E3-BF018B219738}"/>
              </a:ext>
            </a:extLst>
          </p:cNvPr>
          <p:cNvGrpSpPr/>
          <p:nvPr/>
        </p:nvGrpSpPr>
        <p:grpSpPr>
          <a:xfrm>
            <a:off x="285729" y="395415"/>
            <a:ext cx="498927" cy="6096919"/>
            <a:chOff x="409295" y="395415"/>
            <a:chExt cx="498927" cy="60969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D43643-8493-45EC-B885-8CE8D615BE5B}"/>
                </a:ext>
              </a:extLst>
            </p:cNvPr>
            <p:cNvSpPr txBox="1"/>
            <p:nvPr/>
          </p:nvSpPr>
          <p:spPr>
            <a:xfrm rot="16200000">
              <a:off x="-416032" y="3164763"/>
              <a:ext cx="1927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cs typeface="Times New Roman" panose="02020603050405020304" pitchFamily="18" charset="0"/>
                </a:rPr>
                <a:t>Overlaps among all parts</a:t>
              </a:r>
              <a:endParaRPr lang="en-US" sz="1200" b="1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2B284F2C-D203-425B-BE05-7B0C1D78484B}"/>
                </a:ext>
              </a:extLst>
            </p:cNvPr>
            <p:cNvSpPr/>
            <p:nvPr/>
          </p:nvSpPr>
          <p:spPr>
            <a:xfrm>
              <a:off x="707918" y="395415"/>
              <a:ext cx="200304" cy="6096919"/>
            </a:xfrm>
            <a:prstGeom prst="leftBracket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B75B64-BAC4-2CF6-A32F-24192DD14EB5}"/>
              </a:ext>
            </a:extLst>
          </p:cNvPr>
          <p:cNvSpPr txBox="1"/>
          <p:nvPr/>
        </p:nvSpPr>
        <p:spPr>
          <a:xfrm>
            <a:off x="4522567" y="2488431"/>
            <a:ext cx="5436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Examples: </a:t>
            </a:r>
            <a:r>
              <a:rPr lang="en-US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Stats America </a:t>
            </a:r>
            <a:r>
              <a:rPr lang="en-US" sz="1100" dirty="0">
                <a:latin typeface="+mn-lt"/>
                <a:cs typeface="Times New Roman" panose="02020603050405020304" pitchFamily="18" charset="0"/>
                <a:hlinkClick r:id="rId5"/>
              </a:rPr>
              <a:t>https://www.statsamerica.org/USCP/comparison.aspx</a:t>
            </a:r>
            <a:endParaRPr lang="en-US" sz="1100" dirty="0"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Census Advanced Search </a:t>
            </a:r>
            <a:r>
              <a:rPr lang="en-US" sz="1100" dirty="0">
                <a:latin typeface="+mn-lt"/>
                <a:cs typeface="Times New Roman" panose="02020603050405020304" pitchFamily="18" charset="0"/>
                <a:hlinkClick r:id="rId6"/>
              </a:rPr>
              <a:t>https://data.census.gov/all</a:t>
            </a:r>
            <a:endParaRPr lang="en-US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3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CF03F0-FA3F-405C-8211-87FF7439B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03220"/>
              </p:ext>
            </p:extLst>
          </p:nvPr>
        </p:nvGraphicFramePr>
        <p:xfrm>
          <a:off x="1282009" y="957458"/>
          <a:ext cx="9133944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980">
                  <a:extLst>
                    <a:ext uri="{9D8B030D-6E8A-4147-A177-3AD203B41FA5}">
                      <a16:colId xmlns:a16="http://schemas.microsoft.com/office/drawing/2014/main" val="254393354"/>
                    </a:ext>
                  </a:extLst>
                </a:gridCol>
                <a:gridCol w="5982964">
                  <a:extLst>
                    <a:ext uri="{9D8B030D-6E8A-4147-A177-3AD203B41FA5}">
                      <a16:colId xmlns:a16="http://schemas.microsoft.com/office/drawing/2014/main" val="2524162528"/>
                    </a:ext>
                  </a:extLst>
                </a:gridCol>
              </a:tblGrid>
              <a:tr h="1467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Additional Tabs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303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5) 2D /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 Visualizations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- 3D Visualizations / Movies (Map Index)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6015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Story Maps (Map Index)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4580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6) Other Flood Risk Resources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Flood Tool links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1442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Supplementary (detailed) data / BLRA (GIS data and tables)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8173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Reports / Publications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1591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External links to other tools and datasets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73792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Resources for Other Hazards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Landslide (WV Landslide Tool)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9582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Karst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5848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Dams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102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70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F798A2-F715-472C-9CFB-3F3B8F813670}"/>
              </a:ext>
            </a:extLst>
          </p:cNvPr>
          <p:cNvSpPr txBox="1"/>
          <p:nvPr/>
        </p:nvSpPr>
        <p:spPr>
          <a:xfrm>
            <a:off x="1160469" y="263490"/>
            <a:ext cx="9607062" cy="676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Functions: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Select scale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Click on a unit of that scale on the map and view the overall index results (scores) popping up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Click on each indicator to see the detailed results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View the top units (e.g., top 20 or 30 communities, counties, watersheds, major streams) for each indicator or the total index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Sort based on variables (e.g., high to low values)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Apply filters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Enter an address or community name in the search box and view the indicator/index results for the community the address is in, also can click on the Flood Tool link for that address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Compare two units of the same scale (e.g., two communities or two counties) for an indicator or the total index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Change the base map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Export or print PDF reports, tables, and maps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 links to supplementary data, web resources, and documents (e.g., WV Flood Tool, Justice 40, detailed tables with more indicators, maps, story maps, videos, etc.)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View the recommendation tab for potential solutions to mitigate the risk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0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737118"/>
            <a:chOff x="0" y="0"/>
            <a:chExt cx="12201331" cy="7371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7371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88216" y="144326"/>
              <a:ext cx="474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C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4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111625" y="94717"/>
              <a:ext cx="529936" cy="5299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7787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003011-9F90-41C3-9D5F-F1C90FEE4E16}"/>
              </a:ext>
            </a:extLst>
          </p:cNvPr>
          <p:cNvSpPr/>
          <p:nvPr/>
        </p:nvSpPr>
        <p:spPr>
          <a:xfrm>
            <a:off x="6096000" y="1078183"/>
            <a:ext cx="5759030" cy="15888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FD02B-B5B4-41F6-835C-E52AE28BE964}"/>
              </a:ext>
            </a:extLst>
          </p:cNvPr>
          <p:cNvSpPr txBox="1"/>
          <p:nvPr/>
        </p:nvSpPr>
        <p:spPr>
          <a:xfrm>
            <a:off x="6235198" y="1119979"/>
            <a:ext cx="1576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Select a Scale: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7AA20F-6FD2-46CF-A1C8-B0F73A631D05}"/>
              </a:ext>
            </a:extLst>
          </p:cNvPr>
          <p:cNvGrpSpPr/>
          <p:nvPr/>
        </p:nvGrpSpPr>
        <p:grpSpPr>
          <a:xfrm>
            <a:off x="6326373" y="1450112"/>
            <a:ext cx="2106541" cy="276999"/>
            <a:chOff x="6326373" y="1221512"/>
            <a:chExt cx="2106541" cy="2769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0EB533-820E-4B3E-9B05-861B4D0BD904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7285D17-C989-45A5-BD15-34B26BC4F182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17AB4FE-7990-4787-AEA6-6240FAE136B0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C0D5A5-8B0A-4B71-81AA-CDC6E1B24AAD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Communities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1A9534-379F-4C0E-8375-C081F78E193D}"/>
              </a:ext>
            </a:extLst>
          </p:cNvPr>
          <p:cNvGrpSpPr/>
          <p:nvPr/>
        </p:nvGrpSpPr>
        <p:grpSpPr>
          <a:xfrm>
            <a:off x="11022495" y="1459724"/>
            <a:ext cx="1381141" cy="281231"/>
            <a:chOff x="6326373" y="1221512"/>
            <a:chExt cx="1381141" cy="28123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DD6BE9-850F-4130-92A5-D0466E23BA07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E8B6C3E-A2DE-4CD7-8675-ACDA5424239C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2AEE92-032B-4412-B26B-7D9E979EEEC6}"/>
                  </a:ext>
                </a:extLst>
              </p:cNvPr>
              <p:cNvSpPr/>
              <p:nvPr/>
            </p:nvSpPr>
            <p:spPr>
              <a:xfrm>
                <a:off x="6337918" y="172679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F5B1FC-BA67-4A72-84D2-E629049E699B}"/>
                </a:ext>
              </a:extLst>
            </p:cNvPr>
            <p:cNvSpPr txBox="1"/>
            <p:nvPr/>
          </p:nvSpPr>
          <p:spPr>
            <a:xfrm>
              <a:off x="6460781" y="1221512"/>
              <a:ext cx="1246733" cy="28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6AC254-BCAA-428E-9D88-A9744C6354DE}"/>
              </a:ext>
            </a:extLst>
          </p:cNvPr>
          <p:cNvGrpSpPr/>
          <p:nvPr/>
        </p:nvGrpSpPr>
        <p:grpSpPr>
          <a:xfrm>
            <a:off x="8458049" y="1451782"/>
            <a:ext cx="1381141" cy="276999"/>
            <a:chOff x="6326373" y="1221512"/>
            <a:chExt cx="1381141" cy="27699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1A8C3DF-81EF-43F6-8E74-AD47482268E9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B3F8FD-4ACE-467C-AE07-171D91D326CA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7451102-1433-4E87-869A-05E8C580283D}"/>
                  </a:ext>
                </a:extLst>
              </p:cNvPr>
              <p:cNvSpPr/>
              <p:nvPr/>
            </p:nvSpPr>
            <p:spPr>
              <a:xfrm>
                <a:off x="6337918" y="1726796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70CD88-183A-4A1F-B73E-497E284BCD9C}"/>
                </a:ext>
              </a:extLst>
            </p:cNvPr>
            <p:cNvSpPr txBox="1"/>
            <p:nvPr/>
          </p:nvSpPr>
          <p:spPr>
            <a:xfrm>
              <a:off x="6460781" y="1221512"/>
              <a:ext cx="1246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Counties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0EBEF3-91FF-43FE-9359-E53B96F5FAEE}"/>
              </a:ext>
            </a:extLst>
          </p:cNvPr>
          <p:cNvGrpSpPr/>
          <p:nvPr/>
        </p:nvGrpSpPr>
        <p:grpSpPr>
          <a:xfrm>
            <a:off x="7774337" y="2271572"/>
            <a:ext cx="2106541" cy="276999"/>
            <a:chOff x="6326373" y="1221512"/>
            <a:chExt cx="2106541" cy="27699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7E0585-2CFF-4BA2-AAED-D794063FD753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93DD4B4-1EF1-4BBF-BFC1-F85BFD1F11FC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FF9B2BD-5D64-49D9-A9FC-C42ABBB6AD4D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883615-C030-499F-9C7A-FF8B1F40752D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Watersheds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56D957-C2D6-433E-8143-43088BBC6804}"/>
              </a:ext>
            </a:extLst>
          </p:cNvPr>
          <p:cNvGrpSpPr/>
          <p:nvPr/>
        </p:nvGrpSpPr>
        <p:grpSpPr>
          <a:xfrm>
            <a:off x="9243754" y="2271571"/>
            <a:ext cx="2106541" cy="276999"/>
            <a:chOff x="6326373" y="1221512"/>
            <a:chExt cx="2106541" cy="27699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05B030F-488E-4FE2-BF6B-D9A329C85DEB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EB83580-BA93-487E-99B4-0E395B8CA63B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2E44289-58A9-4F27-977A-3E1365C7EF45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56F86D-5BB7-4907-A80C-6DDFA23D666A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Major Streams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9FC578-F0C9-46E9-B714-63743C91B82F}"/>
              </a:ext>
            </a:extLst>
          </p:cNvPr>
          <p:cNvGrpSpPr/>
          <p:nvPr/>
        </p:nvGrpSpPr>
        <p:grpSpPr>
          <a:xfrm>
            <a:off x="156755" y="1087514"/>
            <a:ext cx="5638394" cy="4849975"/>
            <a:chOff x="156755" y="1087514"/>
            <a:chExt cx="5638394" cy="48499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68E1FD-8FA7-4410-B51D-17E946A6949D}"/>
                </a:ext>
              </a:extLst>
            </p:cNvPr>
            <p:cNvGrpSpPr/>
            <p:nvPr/>
          </p:nvGrpSpPr>
          <p:grpSpPr>
            <a:xfrm>
              <a:off x="156755" y="1087514"/>
              <a:ext cx="5638394" cy="4849975"/>
              <a:chOff x="199090" y="858914"/>
              <a:chExt cx="5638394" cy="484997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77D54F7-5AF7-4E50-8143-BCF807688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9090" y="858914"/>
                <a:ext cx="5638394" cy="48499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AD50617-AAFB-4147-8AF8-452C704C3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34341" y="4509648"/>
                <a:ext cx="248002" cy="24800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993A411-27D4-4259-A937-09BFEFE70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4342" y="4834758"/>
                <a:ext cx="254528" cy="744005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878C014-ADF3-4F3D-8325-690E441D3335}"/>
                </a:ext>
              </a:extLst>
            </p:cNvPr>
            <p:cNvGrpSpPr/>
            <p:nvPr/>
          </p:nvGrpSpPr>
          <p:grpSpPr>
            <a:xfrm>
              <a:off x="3152775" y="1238619"/>
              <a:ext cx="2478075" cy="274685"/>
              <a:chOff x="3305427" y="984618"/>
              <a:chExt cx="2367758" cy="18030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A233846-234D-47A6-9385-97DFB2B6CBF0}"/>
                  </a:ext>
                </a:extLst>
              </p:cNvPr>
              <p:cNvSpPr/>
              <p:nvPr/>
            </p:nvSpPr>
            <p:spPr>
              <a:xfrm>
                <a:off x="3305427" y="984618"/>
                <a:ext cx="932675" cy="18030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" dist="50800" dir="27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Risk Index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646A6ED-033B-477C-9FA8-55A26394AACF}"/>
                  </a:ext>
                </a:extLst>
              </p:cNvPr>
              <p:cNvSpPr/>
              <p:nvPr/>
            </p:nvSpPr>
            <p:spPr>
              <a:xfrm>
                <a:off x="4238102" y="984618"/>
                <a:ext cx="1435083" cy="18030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50800" dir="27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Mitigation Index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D7FEF4D-5E96-4CBE-B6F5-E6166210DC43}"/>
                </a:ext>
              </a:extLst>
            </p:cNvPr>
            <p:cNvGrpSpPr/>
            <p:nvPr/>
          </p:nvGrpSpPr>
          <p:grpSpPr>
            <a:xfrm>
              <a:off x="336970" y="1241442"/>
              <a:ext cx="1435081" cy="909608"/>
              <a:chOff x="421640" y="1080578"/>
              <a:chExt cx="1435081" cy="90960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7731D79-83AD-4F60-874F-7C1C2480D226}"/>
                  </a:ext>
                </a:extLst>
              </p:cNvPr>
              <p:cNvSpPr/>
              <p:nvPr/>
            </p:nvSpPr>
            <p:spPr>
              <a:xfrm>
                <a:off x="421640" y="1080578"/>
                <a:ext cx="1322493" cy="90960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1A1F938-D8A7-46E8-8718-673EC7F5818F}"/>
                  </a:ext>
                </a:extLst>
              </p:cNvPr>
              <p:cNvSpPr/>
              <p:nvPr/>
            </p:nvSpPr>
            <p:spPr>
              <a:xfrm>
                <a:off x="522617" y="1463494"/>
                <a:ext cx="160720" cy="160720"/>
              </a:xfrm>
              <a:prstGeom prst="rect">
                <a:avLst/>
              </a:prstGeom>
              <a:solidFill>
                <a:srgbClr val="F5F59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D527F89-773D-4978-AC55-B66F0D9C7D31}"/>
                  </a:ext>
                </a:extLst>
              </p:cNvPr>
              <p:cNvSpPr/>
              <p:nvPr/>
            </p:nvSpPr>
            <p:spPr>
              <a:xfrm>
                <a:off x="522617" y="1734051"/>
                <a:ext cx="160720" cy="160720"/>
              </a:xfrm>
              <a:prstGeom prst="rect">
                <a:avLst/>
              </a:prstGeom>
              <a:solidFill>
                <a:srgbClr val="9CB96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15947D0-45E1-4714-9985-7D3EFDAEEB6D}"/>
                  </a:ext>
                </a:extLst>
              </p:cNvPr>
              <p:cNvSpPr txBox="1"/>
              <p:nvPr/>
            </p:nvSpPr>
            <p:spPr>
              <a:xfrm>
                <a:off x="682016" y="1128204"/>
                <a:ext cx="10152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High Risk</a:t>
                </a:r>
                <a:endParaRPr lang="en-US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9D39EDF-F11A-4C92-9C0A-4CAEF243C1C4}"/>
                  </a:ext>
                </a:extLst>
              </p:cNvPr>
              <p:cNvSpPr txBox="1"/>
              <p:nvPr/>
            </p:nvSpPr>
            <p:spPr>
              <a:xfrm>
                <a:off x="674512" y="1399857"/>
                <a:ext cx="11822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Moderate Risk</a:t>
                </a:r>
                <a:endParaRPr lang="en-US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C1D03AD-A90A-46E9-8272-EA50C2AB9DA0}"/>
                  </a:ext>
                </a:extLst>
              </p:cNvPr>
              <p:cNvSpPr txBox="1"/>
              <p:nvPr/>
            </p:nvSpPr>
            <p:spPr>
              <a:xfrm>
                <a:off x="669432" y="1672499"/>
                <a:ext cx="11822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Low Risk</a:t>
                </a:r>
                <a:endParaRPr lang="en-US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4F64F07-82F6-4DDC-9AED-30F8D6A265D5}"/>
                  </a:ext>
                </a:extLst>
              </p:cNvPr>
              <p:cNvSpPr/>
              <p:nvPr/>
            </p:nvSpPr>
            <p:spPr>
              <a:xfrm>
                <a:off x="522617" y="1191720"/>
                <a:ext cx="160720" cy="160720"/>
              </a:xfrm>
              <a:prstGeom prst="rect">
                <a:avLst/>
              </a:prstGeom>
              <a:solidFill>
                <a:srgbClr val="FF8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216E1CE-B575-4788-AE23-1540391AA639}"/>
              </a:ext>
            </a:extLst>
          </p:cNvPr>
          <p:cNvSpPr/>
          <p:nvPr/>
        </p:nvSpPr>
        <p:spPr>
          <a:xfrm>
            <a:off x="6096000" y="2829915"/>
            <a:ext cx="5759030" cy="8276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0811EA5-D046-4CB9-9A50-2EF0D591A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310" y="3235928"/>
            <a:ext cx="1198998" cy="21021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0F596D16-6416-4AA6-9CF5-36D14F15DC7C}"/>
              </a:ext>
            </a:extLst>
          </p:cNvPr>
          <p:cNvSpPr txBox="1"/>
          <p:nvPr/>
        </p:nvSpPr>
        <p:spPr>
          <a:xfrm>
            <a:off x="6285729" y="2914278"/>
            <a:ext cx="3723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Select a county or click on the map: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DABE0FD-9166-4A0C-B915-8CD095647A5E}"/>
              </a:ext>
            </a:extLst>
          </p:cNvPr>
          <p:cNvSpPr/>
          <p:nvPr/>
        </p:nvSpPr>
        <p:spPr>
          <a:xfrm>
            <a:off x="7774337" y="3242735"/>
            <a:ext cx="3723396" cy="1694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Enter a county name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73DDF-A402-469E-936A-6629C780C3FC}"/>
              </a:ext>
            </a:extLst>
          </p:cNvPr>
          <p:cNvGrpSpPr/>
          <p:nvPr/>
        </p:nvGrpSpPr>
        <p:grpSpPr>
          <a:xfrm>
            <a:off x="-9331" y="6075203"/>
            <a:ext cx="12201331" cy="783696"/>
            <a:chOff x="-9331" y="6075203"/>
            <a:chExt cx="12201331" cy="783696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5F0B6E1-FABF-4BEF-9364-C63488EBF0A6}"/>
                </a:ext>
              </a:extLst>
            </p:cNvPr>
            <p:cNvSpPr/>
            <p:nvPr/>
          </p:nvSpPr>
          <p:spPr>
            <a:xfrm>
              <a:off x="-2722" y="6121781"/>
              <a:ext cx="12192000" cy="7371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55B6EEE-F5BD-4962-8271-56411A929F1E}"/>
                </a:ext>
              </a:extLst>
            </p:cNvPr>
            <p:cNvCxnSpPr>
              <a:cxnSpLocks/>
            </p:cNvCxnSpPr>
            <p:nvPr/>
          </p:nvCxnSpPr>
          <p:spPr>
            <a:xfrm>
              <a:off x="-9331" y="6099061"/>
              <a:ext cx="1220133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89E796-6C89-424D-AA1F-5C6FB7C8CF70}"/>
                </a:ext>
              </a:extLst>
            </p:cNvPr>
            <p:cNvSpPr txBox="1"/>
            <p:nvPr/>
          </p:nvSpPr>
          <p:spPr>
            <a:xfrm>
              <a:off x="2825309" y="6075203"/>
              <a:ext cx="64885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Team information and logos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Aaaaaaaaaaaaaaaaaaaaaaaaaaaaaaaaaaabbbbbbbbbbbbbbbbbbbbbbbbbbbbbbbbbbbbbbbbbbcccccccccccccccccccccccdddddddddddddddddddddddddddddddddddddddddd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52871131-FC00-4627-8361-36830F242B5B}"/>
              </a:ext>
            </a:extLst>
          </p:cNvPr>
          <p:cNvSpPr txBox="1"/>
          <p:nvPr/>
        </p:nvSpPr>
        <p:spPr>
          <a:xfrm>
            <a:off x="6096000" y="3824994"/>
            <a:ext cx="57590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 Virginia Resilience Framework (WVRFR):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aaaaaaaaaaaaaaaabbbbbbbbbbbbbbbbbbbbbbbbbbbbbbbbbbbbbbbbbbbbbbbbbbbbbbbbbbbbbbbbbbbbbbbbbbbbbbbcccccccccccccccccccccccccccccccccccccccccccccccccccccccccccccccccccccccccccccccccccccccccccccccccccccccccccccccccccccccccddddddddddddddddddddddddddddddddddddddddddddddddddddddddddddddddddddddddddddddddddddddddddddddddddddd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dirty="0">
                <a:solidFill>
                  <a:schemeClr val="accent1"/>
                </a:solidFill>
                <a:cs typeface="Times New Roman" panose="02020603050405020304" pitchFamily="18" charset="0"/>
              </a:rPr>
              <a:t>Methodology</a:t>
            </a:r>
            <a:endParaRPr lang="en-US" sz="1600" u="sng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DF4EB2-CDB5-40A2-A6C2-176D5E0566FD}"/>
              </a:ext>
            </a:extLst>
          </p:cNvPr>
          <p:cNvGrpSpPr/>
          <p:nvPr/>
        </p:nvGrpSpPr>
        <p:grpSpPr>
          <a:xfrm>
            <a:off x="9785880" y="1463956"/>
            <a:ext cx="1381141" cy="276999"/>
            <a:chOff x="9836680" y="1463956"/>
            <a:chExt cx="1381141" cy="27699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95A4CED-D937-4B0F-9019-2B5F9B261DBF}"/>
                </a:ext>
              </a:extLst>
            </p:cNvPr>
            <p:cNvSpPr/>
            <p:nvPr/>
          </p:nvSpPr>
          <p:spPr>
            <a:xfrm>
              <a:off x="9836680" y="1520738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2078651-FFE8-4D78-A73E-E430CBCD5C6D}"/>
                </a:ext>
              </a:extLst>
            </p:cNvPr>
            <p:cNvSpPr/>
            <p:nvPr/>
          </p:nvSpPr>
          <p:spPr>
            <a:xfrm>
              <a:off x="9879552" y="1563610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847643D-3AA7-4651-BEBA-99CD35AE960E}"/>
                </a:ext>
              </a:extLst>
            </p:cNvPr>
            <p:cNvSpPr txBox="1"/>
            <p:nvPr/>
          </p:nvSpPr>
          <p:spPr>
            <a:xfrm>
              <a:off x="9971088" y="1463956"/>
              <a:ext cx="1246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Regions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1A3F633-DC0E-4A39-87CD-2D6CB94FF332}"/>
              </a:ext>
            </a:extLst>
          </p:cNvPr>
          <p:cNvGrpSpPr/>
          <p:nvPr/>
        </p:nvGrpSpPr>
        <p:grpSpPr>
          <a:xfrm>
            <a:off x="115866" y="746643"/>
            <a:ext cx="11869444" cy="258143"/>
            <a:chOff x="153966" y="746643"/>
            <a:chExt cx="11869444" cy="258143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89E12542-2EB7-4913-B42F-DB4D9B920D5F}"/>
                </a:ext>
              </a:extLst>
            </p:cNvPr>
            <p:cNvSpPr/>
            <p:nvPr/>
          </p:nvSpPr>
          <p:spPr>
            <a:xfrm>
              <a:off x="153966" y="746643"/>
              <a:ext cx="1742796" cy="257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Analysis/Indices</a:t>
              </a: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FEBFA13-52FF-4A05-8896-37A0FF3B1BC6}"/>
                </a:ext>
              </a:extLst>
            </p:cNvPr>
            <p:cNvSpPr/>
            <p:nvPr/>
          </p:nvSpPr>
          <p:spPr>
            <a:xfrm>
              <a:off x="1917716" y="746643"/>
              <a:ext cx="138692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Comparison</a:t>
              </a: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6000D85E-A673-4366-8956-9065195FA723}"/>
                </a:ext>
              </a:extLst>
            </p:cNvPr>
            <p:cNvSpPr/>
            <p:nvPr/>
          </p:nvSpPr>
          <p:spPr>
            <a:xfrm>
              <a:off x="3328498" y="746644"/>
              <a:ext cx="112991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Rankings</a:t>
              </a: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A92DDD98-6DA6-4984-BDFC-37492EE65D09}"/>
                </a:ext>
              </a:extLst>
            </p:cNvPr>
            <p:cNvSpPr/>
            <p:nvPr/>
          </p:nvSpPr>
          <p:spPr>
            <a:xfrm>
              <a:off x="4481667" y="746643"/>
              <a:ext cx="1677158" cy="2581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Thematic Maps</a:t>
              </a: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44C96BDE-C380-4999-ADAD-7A6EB04D1507}"/>
                </a:ext>
              </a:extLst>
            </p:cNvPr>
            <p:cNvSpPr/>
            <p:nvPr/>
          </p:nvSpPr>
          <p:spPr>
            <a:xfrm>
              <a:off x="7823776" y="746643"/>
              <a:ext cx="2563375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Flood Risk Resources</a:t>
              </a: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37C2658B-9F5D-4A29-9A79-FCC8B1481539}"/>
                </a:ext>
              </a:extLst>
            </p:cNvPr>
            <p:cNvSpPr/>
            <p:nvPr/>
          </p:nvSpPr>
          <p:spPr>
            <a:xfrm>
              <a:off x="10410405" y="746643"/>
              <a:ext cx="1613005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Hazards</a:t>
              </a: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15F54D8-FE16-4ACD-AAFF-2065E904EFF6}"/>
                </a:ext>
              </a:extLst>
            </p:cNvPr>
            <p:cNvSpPr/>
            <p:nvPr/>
          </p:nvSpPr>
          <p:spPr>
            <a:xfrm>
              <a:off x="6187385" y="748468"/>
              <a:ext cx="1613005" cy="252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2D/3D Visuals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AB87D1B-A3C1-42F7-B99B-E8A410B40C27}"/>
              </a:ext>
            </a:extLst>
          </p:cNvPr>
          <p:cNvGrpSpPr/>
          <p:nvPr/>
        </p:nvGrpSpPr>
        <p:grpSpPr>
          <a:xfrm>
            <a:off x="6653583" y="1697390"/>
            <a:ext cx="2305585" cy="276999"/>
            <a:chOff x="6577383" y="1463710"/>
            <a:chExt cx="2305585" cy="27699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BAA1A67-D19E-42FE-8DF5-1E408301FD8B}"/>
                </a:ext>
              </a:extLst>
            </p:cNvPr>
            <p:cNvSpPr txBox="1"/>
            <p:nvPr/>
          </p:nvSpPr>
          <p:spPr>
            <a:xfrm>
              <a:off x="6715874" y="1463710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Unincorporated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1318115-4215-476A-B7EC-2BE1350954AB}"/>
                </a:ext>
              </a:extLst>
            </p:cNvPr>
            <p:cNvSpPr/>
            <p:nvPr/>
          </p:nvSpPr>
          <p:spPr>
            <a:xfrm>
              <a:off x="6577383" y="1512355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0244E39-751D-4BDF-A3A7-4275328586E2}"/>
                </a:ext>
              </a:extLst>
            </p:cNvPr>
            <p:cNvSpPr/>
            <p:nvPr/>
          </p:nvSpPr>
          <p:spPr>
            <a:xfrm>
              <a:off x="6619938" y="1560307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4CB601B-1B74-4E63-9F45-5267D18D5AE4}"/>
              </a:ext>
            </a:extLst>
          </p:cNvPr>
          <p:cNvGrpSpPr/>
          <p:nvPr/>
        </p:nvGrpSpPr>
        <p:grpSpPr>
          <a:xfrm>
            <a:off x="6666291" y="1951471"/>
            <a:ext cx="2305585" cy="276999"/>
            <a:chOff x="6590091" y="1951471"/>
            <a:chExt cx="2305585" cy="27699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B36E71A-1527-4539-BFFD-28B3D7804A63}"/>
                </a:ext>
              </a:extLst>
            </p:cNvPr>
            <p:cNvSpPr txBox="1"/>
            <p:nvPr/>
          </p:nvSpPr>
          <p:spPr>
            <a:xfrm>
              <a:off x="6728582" y="1951471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Incorporated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D1507BA-C6F0-4B8C-9640-76ED4ECF69BC}"/>
                </a:ext>
              </a:extLst>
            </p:cNvPr>
            <p:cNvSpPr/>
            <p:nvPr/>
          </p:nvSpPr>
          <p:spPr>
            <a:xfrm>
              <a:off x="6590091" y="2000116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ED5CD8D-3AF4-4C69-96F2-DF88FD7EE0B8}"/>
                </a:ext>
              </a:extLst>
            </p:cNvPr>
            <p:cNvSpPr/>
            <p:nvPr/>
          </p:nvSpPr>
          <p:spPr>
            <a:xfrm>
              <a:off x="6632646" y="2048068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834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5B3CBA51-D9D0-429F-BB0E-660C86D2066D}"/>
              </a:ext>
            </a:extLst>
          </p:cNvPr>
          <p:cNvSpPr txBox="1"/>
          <p:nvPr/>
        </p:nvSpPr>
        <p:spPr>
          <a:xfrm>
            <a:off x="6096000" y="3824994"/>
            <a:ext cx="57590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 Virginia Resilience Framework (WVRFR):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aaaaaaaaaaaaaaaabbbbbbbbbbbbbbbbbbbbbbbbbbbbbbbbbbbbbbbbbbbbbbbbbbbbbbbbbbbbbbbbbbbbbbbbbbbbbbbcccccccccccccccccccccccccccccccccccccccccccccccccccccccccccccccccccccccccccccccccccccccccccccccccccccccccccccccccccccccccddddddddddddddddddddddddddddddddddddddddddddddddddddddddddddddddddddddddddddddddddddddddddddddddddddd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dirty="0">
                <a:solidFill>
                  <a:schemeClr val="accent1"/>
                </a:solidFill>
                <a:cs typeface="Times New Roman" panose="02020603050405020304" pitchFamily="18" charset="0"/>
              </a:rPr>
              <a:t>Methodology</a:t>
            </a:r>
            <a:endParaRPr lang="en-US" sz="1600" u="sng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EB9904-8D19-464A-B0FB-CD045EC1177A}"/>
              </a:ext>
            </a:extLst>
          </p:cNvPr>
          <p:cNvGrpSpPr/>
          <p:nvPr/>
        </p:nvGrpSpPr>
        <p:grpSpPr>
          <a:xfrm>
            <a:off x="156755" y="1077989"/>
            <a:ext cx="5638394" cy="4849975"/>
            <a:chOff x="156755" y="1077989"/>
            <a:chExt cx="5638394" cy="48499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68E1FD-8FA7-4410-B51D-17E946A6949D}"/>
                </a:ext>
              </a:extLst>
            </p:cNvPr>
            <p:cNvGrpSpPr/>
            <p:nvPr/>
          </p:nvGrpSpPr>
          <p:grpSpPr>
            <a:xfrm>
              <a:off x="156755" y="1077989"/>
              <a:ext cx="5638394" cy="4849975"/>
              <a:chOff x="199090" y="858914"/>
              <a:chExt cx="5638394" cy="484997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77D54F7-5AF7-4E50-8143-BCF807688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9090" y="858914"/>
                <a:ext cx="5638394" cy="48499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AD50617-AAFB-4147-8AF8-452C704C3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34341" y="4509648"/>
                <a:ext cx="248002" cy="24800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993A411-27D4-4259-A937-09BFEFE70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4342" y="4834758"/>
                <a:ext cx="254528" cy="744005"/>
              </a:xfrm>
              <a:prstGeom prst="rect">
                <a:avLst/>
              </a:prstGeom>
            </p:spPr>
          </p:pic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7DE3DB3-48A6-4A5D-A331-CA2E90A47283}"/>
                </a:ext>
              </a:extLst>
            </p:cNvPr>
            <p:cNvGrpSpPr/>
            <p:nvPr/>
          </p:nvGrpSpPr>
          <p:grpSpPr>
            <a:xfrm>
              <a:off x="336970" y="1241442"/>
              <a:ext cx="1435081" cy="909608"/>
              <a:chOff x="421640" y="1080578"/>
              <a:chExt cx="1435081" cy="909608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45F9570-0C77-406E-A90E-8FC7FB03EEC6}"/>
                  </a:ext>
                </a:extLst>
              </p:cNvPr>
              <p:cNvSpPr/>
              <p:nvPr/>
            </p:nvSpPr>
            <p:spPr>
              <a:xfrm>
                <a:off x="421640" y="1080578"/>
                <a:ext cx="1322493" cy="90960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2DBF3DF-26CB-49EE-93AE-E0895F30F337}"/>
                  </a:ext>
                </a:extLst>
              </p:cNvPr>
              <p:cNvSpPr/>
              <p:nvPr/>
            </p:nvSpPr>
            <p:spPr>
              <a:xfrm>
                <a:off x="522617" y="1463494"/>
                <a:ext cx="160720" cy="160720"/>
              </a:xfrm>
              <a:prstGeom prst="rect">
                <a:avLst/>
              </a:prstGeom>
              <a:solidFill>
                <a:srgbClr val="F5F59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DA41A30-A392-49EA-8D5F-D03DB3D2EEEB}"/>
                  </a:ext>
                </a:extLst>
              </p:cNvPr>
              <p:cNvSpPr/>
              <p:nvPr/>
            </p:nvSpPr>
            <p:spPr>
              <a:xfrm>
                <a:off x="522617" y="1734051"/>
                <a:ext cx="160720" cy="160720"/>
              </a:xfrm>
              <a:prstGeom prst="rect">
                <a:avLst/>
              </a:prstGeom>
              <a:solidFill>
                <a:srgbClr val="9CB96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8DA6ED9-5152-4A60-9089-504D2B7B3CB6}"/>
                  </a:ext>
                </a:extLst>
              </p:cNvPr>
              <p:cNvSpPr txBox="1"/>
              <p:nvPr/>
            </p:nvSpPr>
            <p:spPr>
              <a:xfrm>
                <a:off x="682016" y="1128204"/>
                <a:ext cx="10152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High Risk</a:t>
                </a:r>
                <a:endParaRPr lang="en-US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4993462-70A9-4EB7-9269-E96682CBE80D}"/>
                  </a:ext>
                </a:extLst>
              </p:cNvPr>
              <p:cNvSpPr txBox="1"/>
              <p:nvPr/>
            </p:nvSpPr>
            <p:spPr>
              <a:xfrm>
                <a:off x="674512" y="1399857"/>
                <a:ext cx="11822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Moderate Risk</a:t>
                </a:r>
                <a:endParaRPr lang="en-US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DABDAE7D-29B2-45F3-AC09-8666F8BF8860}"/>
                  </a:ext>
                </a:extLst>
              </p:cNvPr>
              <p:cNvSpPr txBox="1"/>
              <p:nvPr/>
            </p:nvSpPr>
            <p:spPr>
              <a:xfrm>
                <a:off x="669432" y="1672499"/>
                <a:ext cx="11822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Low Risk</a:t>
                </a:r>
                <a:endParaRPr lang="en-US" sz="1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0DFE5CC-97F0-4468-A7CB-3B935520CAD6}"/>
                  </a:ext>
                </a:extLst>
              </p:cNvPr>
              <p:cNvSpPr/>
              <p:nvPr/>
            </p:nvSpPr>
            <p:spPr>
              <a:xfrm>
                <a:off x="522617" y="1191720"/>
                <a:ext cx="160720" cy="160720"/>
              </a:xfrm>
              <a:prstGeom prst="rect">
                <a:avLst/>
              </a:prstGeom>
              <a:solidFill>
                <a:srgbClr val="FF8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1120A2AA-593D-45F2-92C1-E900D9B9BEC8}"/>
                </a:ext>
              </a:extLst>
            </p:cNvPr>
            <p:cNvGrpSpPr/>
            <p:nvPr/>
          </p:nvGrpSpPr>
          <p:grpSpPr>
            <a:xfrm>
              <a:off x="3152775" y="1238619"/>
              <a:ext cx="2478075" cy="274685"/>
              <a:chOff x="3305427" y="984618"/>
              <a:chExt cx="2367758" cy="180303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EFF8ED9-8E46-4D36-BD6F-9BCE97C03D27}"/>
                  </a:ext>
                </a:extLst>
              </p:cNvPr>
              <p:cNvSpPr/>
              <p:nvPr/>
            </p:nvSpPr>
            <p:spPr>
              <a:xfrm>
                <a:off x="3305427" y="984618"/>
                <a:ext cx="932675" cy="18030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" dist="50800" dir="27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Risk Index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0519619-953F-4A77-A66E-B40C923169B8}"/>
                  </a:ext>
                </a:extLst>
              </p:cNvPr>
              <p:cNvSpPr/>
              <p:nvPr/>
            </p:nvSpPr>
            <p:spPr>
              <a:xfrm>
                <a:off x="4238102" y="984618"/>
                <a:ext cx="1435083" cy="18030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50800" dir="27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Mitigation Index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737118"/>
            <a:chOff x="0" y="0"/>
            <a:chExt cx="12201331" cy="7371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7371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88216" y="144326"/>
              <a:ext cx="474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C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4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111625" y="94717"/>
              <a:ext cx="529936" cy="5299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7787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216E1CE-B575-4788-AE23-1540391AA639}"/>
              </a:ext>
            </a:extLst>
          </p:cNvPr>
          <p:cNvSpPr/>
          <p:nvPr/>
        </p:nvSpPr>
        <p:spPr>
          <a:xfrm>
            <a:off x="6096000" y="2820390"/>
            <a:ext cx="5759030" cy="8276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0811EA5-D046-4CB9-9A50-2EF0D591A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310" y="3226403"/>
            <a:ext cx="1198998" cy="21021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0F596D16-6416-4AA6-9CF5-36D14F15DC7C}"/>
              </a:ext>
            </a:extLst>
          </p:cNvPr>
          <p:cNvSpPr txBox="1"/>
          <p:nvPr/>
        </p:nvSpPr>
        <p:spPr>
          <a:xfrm>
            <a:off x="6285729" y="2904753"/>
            <a:ext cx="3723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Select a county or click on the map: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DABE0FD-9166-4A0C-B915-8CD095647A5E}"/>
              </a:ext>
            </a:extLst>
          </p:cNvPr>
          <p:cNvSpPr/>
          <p:nvPr/>
        </p:nvSpPr>
        <p:spPr>
          <a:xfrm>
            <a:off x="7774337" y="3233210"/>
            <a:ext cx="3723396" cy="1694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Enter a county name</a:t>
            </a:r>
          </a:p>
        </p:txBody>
      </p:sp>
      <p:pic>
        <p:nvPicPr>
          <p:cNvPr id="11" name="Picture 10" descr="A mouse cursor with a pink background&#10;&#10;Description automatically generated">
            <a:extLst>
              <a:ext uri="{FF2B5EF4-FFF2-40B4-BE49-F238E27FC236}">
                <a16:creationId xmlns:a16="http://schemas.microsoft.com/office/drawing/2014/main" id="{34C85B9F-C976-4E33-8F3E-96BE7022CB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49" y="3744137"/>
            <a:ext cx="196727" cy="21827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839CF3A-6149-42A0-8D2A-EC58216F94C6}"/>
              </a:ext>
            </a:extLst>
          </p:cNvPr>
          <p:cNvGrpSpPr/>
          <p:nvPr/>
        </p:nvGrpSpPr>
        <p:grpSpPr>
          <a:xfrm>
            <a:off x="6368928" y="3394283"/>
            <a:ext cx="1199379" cy="3427408"/>
            <a:chOff x="6368928" y="3394283"/>
            <a:chExt cx="1199379" cy="3427408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A3FBE0D-CADB-4048-A654-9B3AC7789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8928" y="3394283"/>
              <a:ext cx="1199379" cy="3427408"/>
            </a:xfrm>
            <a:prstGeom prst="rect">
              <a:avLst/>
            </a:prstGeom>
          </p:spPr>
        </p:pic>
        <p:pic>
          <p:nvPicPr>
            <p:cNvPr id="38" name="Picture 37" descr="A mouse cursor with a white background&#10;&#10;Description automatically generated">
              <a:extLst>
                <a:ext uri="{FF2B5EF4-FFF2-40B4-BE49-F238E27FC236}">
                  <a16:creationId xmlns:a16="http://schemas.microsoft.com/office/drawing/2014/main" id="{B1474B65-0926-48BA-9950-3E3ABE859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363" y="4095595"/>
              <a:ext cx="228600" cy="253637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76EB665-7FB4-4B69-9E89-182670F27396}"/>
              </a:ext>
            </a:extLst>
          </p:cNvPr>
          <p:cNvGrpSpPr/>
          <p:nvPr/>
        </p:nvGrpSpPr>
        <p:grpSpPr>
          <a:xfrm>
            <a:off x="6096000" y="1078183"/>
            <a:ext cx="6307636" cy="1588817"/>
            <a:chOff x="6096000" y="1078183"/>
            <a:chExt cx="6307636" cy="1588817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D50BA441-CF4C-458D-9ABE-204DDD568DD4}"/>
                </a:ext>
              </a:extLst>
            </p:cNvPr>
            <p:cNvSpPr/>
            <p:nvPr/>
          </p:nvSpPr>
          <p:spPr>
            <a:xfrm>
              <a:off x="6096000" y="1078183"/>
              <a:ext cx="5759030" cy="15888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78DC859-01A7-4740-A015-14BF29FC2821}"/>
                </a:ext>
              </a:extLst>
            </p:cNvPr>
            <p:cNvSpPr txBox="1"/>
            <p:nvPr/>
          </p:nvSpPr>
          <p:spPr>
            <a:xfrm>
              <a:off x="6235198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FF7209E-516E-4098-94DE-27A081C4CCC5}"/>
                </a:ext>
              </a:extLst>
            </p:cNvPr>
            <p:cNvGrpSpPr/>
            <p:nvPr/>
          </p:nvGrpSpPr>
          <p:grpSpPr>
            <a:xfrm>
              <a:off x="11022495" y="1459724"/>
              <a:ext cx="1381141" cy="281231"/>
              <a:chOff x="6326373" y="1221512"/>
              <a:chExt cx="1381141" cy="281231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49C844EA-33BC-4E47-A31F-4F162ECE4A2C}"/>
                  </a:ext>
                </a:extLst>
              </p:cNvPr>
              <p:cNvGrpSpPr/>
              <p:nvPr/>
            </p:nvGrpSpPr>
            <p:grpSpPr>
              <a:xfrm>
                <a:off x="6326373" y="1278294"/>
                <a:ext cx="177281" cy="177281"/>
                <a:chOff x="6295046" y="1683924"/>
                <a:chExt cx="177281" cy="177281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2146F525-EDEA-4E14-8446-1A8F4FCAA942}"/>
                    </a:ext>
                  </a:extLst>
                </p:cNvPr>
                <p:cNvSpPr/>
                <p:nvPr/>
              </p:nvSpPr>
              <p:spPr>
                <a:xfrm>
                  <a:off x="629504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8327027A-3ED9-4D09-A3F2-93612A838C28}"/>
                    </a:ext>
                  </a:extLst>
                </p:cNvPr>
                <p:cNvSpPr/>
                <p:nvPr/>
              </p:nvSpPr>
              <p:spPr>
                <a:xfrm>
                  <a:off x="6337918" y="172679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8D4102E-3AB2-443C-888D-7F654977E18D}"/>
                  </a:ext>
                </a:extLst>
              </p:cNvPr>
              <p:cNvSpPr txBox="1"/>
              <p:nvPr/>
            </p:nvSpPr>
            <p:spPr>
              <a:xfrm>
                <a:off x="6460781" y="1221512"/>
                <a:ext cx="1246733" cy="28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State</a:t>
                </a: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DB27AC4-F866-4EB7-8A44-0586E15DA644}"/>
              </a:ext>
            </a:extLst>
          </p:cNvPr>
          <p:cNvGrpSpPr/>
          <p:nvPr/>
        </p:nvGrpSpPr>
        <p:grpSpPr>
          <a:xfrm>
            <a:off x="115866" y="746643"/>
            <a:ext cx="11869444" cy="258143"/>
            <a:chOff x="153966" y="746643"/>
            <a:chExt cx="11869444" cy="258143"/>
          </a:xfrm>
        </p:grpSpPr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1F45A16A-C71A-44A5-8CDD-D6FD1A24F97F}"/>
                </a:ext>
              </a:extLst>
            </p:cNvPr>
            <p:cNvSpPr/>
            <p:nvPr/>
          </p:nvSpPr>
          <p:spPr>
            <a:xfrm>
              <a:off x="153966" y="746643"/>
              <a:ext cx="1742796" cy="257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Analysis/Indices</a:t>
              </a:r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D0CDC63F-CAB9-47ED-9513-56170879C0C8}"/>
                </a:ext>
              </a:extLst>
            </p:cNvPr>
            <p:cNvSpPr/>
            <p:nvPr/>
          </p:nvSpPr>
          <p:spPr>
            <a:xfrm>
              <a:off x="1917716" y="746643"/>
              <a:ext cx="138692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Comparison</a:t>
              </a: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BF5F844E-A624-455D-9DD9-84CA344409A6}"/>
                </a:ext>
              </a:extLst>
            </p:cNvPr>
            <p:cNvSpPr/>
            <p:nvPr/>
          </p:nvSpPr>
          <p:spPr>
            <a:xfrm>
              <a:off x="3328498" y="746644"/>
              <a:ext cx="112991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Rankings</a:t>
              </a: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5E0546A6-2390-43AE-8695-53552703990F}"/>
                </a:ext>
              </a:extLst>
            </p:cNvPr>
            <p:cNvSpPr/>
            <p:nvPr/>
          </p:nvSpPr>
          <p:spPr>
            <a:xfrm>
              <a:off x="4481667" y="746643"/>
              <a:ext cx="1677158" cy="2581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Thematic Maps</a:t>
              </a:r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DC8A1E38-9ED1-4ECA-823B-78FC4B89B27A}"/>
                </a:ext>
              </a:extLst>
            </p:cNvPr>
            <p:cNvSpPr/>
            <p:nvPr/>
          </p:nvSpPr>
          <p:spPr>
            <a:xfrm>
              <a:off x="7823776" y="746643"/>
              <a:ext cx="2563375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Flood Risk Resources</a:t>
              </a:r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8174F162-1761-4624-88A7-7073DF7DA30D}"/>
                </a:ext>
              </a:extLst>
            </p:cNvPr>
            <p:cNvSpPr/>
            <p:nvPr/>
          </p:nvSpPr>
          <p:spPr>
            <a:xfrm>
              <a:off x="10410405" y="746643"/>
              <a:ext cx="1613005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Hazards</a:t>
              </a:r>
            </a:p>
          </p:txBody>
        </p:sp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id="{B17F8697-FE23-49C3-99F3-CE64C307A03C}"/>
                </a:ext>
              </a:extLst>
            </p:cNvPr>
            <p:cNvSpPr/>
            <p:nvPr/>
          </p:nvSpPr>
          <p:spPr>
            <a:xfrm>
              <a:off x="6187385" y="748468"/>
              <a:ext cx="1613005" cy="252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2D/3D Visuals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0C44EA6-0A3C-4AA2-8AEB-A80C8BF8C0BE}"/>
              </a:ext>
            </a:extLst>
          </p:cNvPr>
          <p:cNvGrpSpPr/>
          <p:nvPr/>
        </p:nvGrpSpPr>
        <p:grpSpPr>
          <a:xfrm>
            <a:off x="6326373" y="1450112"/>
            <a:ext cx="2106541" cy="276999"/>
            <a:chOff x="6326373" y="1221512"/>
            <a:chExt cx="2106541" cy="27699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C0E69BF7-3382-4C88-9B61-2DCBAA2211B2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DEF749CE-A9BC-44CE-BC2E-0273195B8F1F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CE8EEF09-E6DB-472A-B9E6-C2076963CB6F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010CFBC-9ECE-4EA7-97F2-3ECE7093C35F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Communities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C97C627-9126-4959-924E-F4F20A4F69C1}"/>
              </a:ext>
            </a:extLst>
          </p:cNvPr>
          <p:cNvGrpSpPr/>
          <p:nvPr/>
        </p:nvGrpSpPr>
        <p:grpSpPr>
          <a:xfrm>
            <a:off x="6653583" y="1697390"/>
            <a:ext cx="2305585" cy="276999"/>
            <a:chOff x="6577383" y="1463710"/>
            <a:chExt cx="2305585" cy="276999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1800D65-F3C5-49A5-813B-D8FD388DF51C}"/>
                </a:ext>
              </a:extLst>
            </p:cNvPr>
            <p:cNvSpPr txBox="1"/>
            <p:nvPr/>
          </p:nvSpPr>
          <p:spPr>
            <a:xfrm>
              <a:off x="6715874" y="1463710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Unincorporated</a:t>
              </a: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04C7784E-6F4A-4775-8E33-C3D39FB3F4E2}"/>
                </a:ext>
              </a:extLst>
            </p:cNvPr>
            <p:cNvSpPr/>
            <p:nvPr/>
          </p:nvSpPr>
          <p:spPr>
            <a:xfrm>
              <a:off x="6577383" y="1512355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0CC8737-9AAA-446B-B84A-0FD1B5736BC8}"/>
                </a:ext>
              </a:extLst>
            </p:cNvPr>
            <p:cNvSpPr/>
            <p:nvPr/>
          </p:nvSpPr>
          <p:spPr>
            <a:xfrm>
              <a:off x="6619938" y="1560307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A0A9EAC-F3E3-4F53-84B2-E563EA2FBCA4}"/>
              </a:ext>
            </a:extLst>
          </p:cNvPr>
          <p:cNvGrpSpPr/>
          <p:nvPr/>
        </p:nvGrpSpPr>
        <p:grpSpPr>
          <a:xfrm>
            <a:off x="6666291" y="1951471"/>
            <a:ext cx="2305585" cy="276999"/>
            <a:chOff x="6590091" y="1951471"/>
            <a:chExt cx="2305585" cy="276999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CE38BD6-5C10-4CD6-A89F-C5FA6B9B4AF5}"/>
                </a:ext>
              </a:extLst>
            </p:cNvPr>
            <p:cNvSpPr txBox="1"/>
            <p:nvPr/>
          </p:nvSpPr>
          <p:spPr>
            <a:xfrm>
              <a:off x="6728582" y="1951471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Incorporated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1573BAE-6FFC-4429-8B15-9F336C9E876A}"/>
                </a:ext>
              </a:extLst>
            </p:cNvPr>
            <p:cNvSpPr/>
            <p:nvPr/>
          </p:nvSpPr>
          <p:spPr>
            <a:xfrm>
              <a:off x="6590091" y="2000116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8397A5F-16A7-462D-909E-C123DC2023DB}"/>
                </a:ext>
              </a:extLst>
            </p:cNvPr>
            <p:cNvSpPr/>
            <p:nvPr/>
          </p:nvSpPr>
          <p:spPr>
            <a:xfrm>
              <a:off x="6632646" y="2048068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58D97EC-A78E-48BD-BBB8-B43F291E9DC3}"/>
              </a:ext>
            </a:extLst>
          </p:cNvPr>
          <p:cNvGrpSpPr/>
          <p:nvPr/>
        </p:nvGrpSpPr>
        <p:grpSpPr>
          <a:xfrm>
            <a:off x="8458049" y="1451782"/>
            <a:ext cx="1381141" cy="276999"/>
            <a:chOff x="6326373" y="1221512"/>
            <a:chExt cx="1381141" cy="276999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D1D92822-FDFF-444D-8DC9-3B1546A56914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8F63CF54-E441-4BD1-AA8B-A5F443DCF7AF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406634EF-7455-448B-AACE-864B5AE1CC24}"/>
                  </a:ext>
                </a:extLst>
              </p:cNvPr>
              <p:cNvSpPr/>
              <p:nvPr/>
            </p:nvSpPr>
            <p:spPr>
              <a:xfrm>
                <a:off x="6337918" y="1726796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EDD26DC-FCE7-4B8D-ACA8-2B7E711C604C}"/>
                </a:ext>
              </a:extLst>
            </p:cNvPr>
            <p:cNvSpPr txBox="1"/>
            <p:nvPr/>
          </p:nvSpPr>
          <p:spPr>
            <a:xfrm>
              <a:off x="6460781" y="1221512"/>
              <a:ext cx="1246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Counties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9EB51F8-EA6A-425A-A871-FD7B4B0490A4}"/>
              </a:ext>
            </a:extLst>
          </p:cNvPr>
          <p:cNvGrpSpPr/>
          <p:nvPr/>
        </p:nvGrpSpPr>
        <p:grpSpPr>
          <a:xfrm>
            <a:off x="7774337" y="2271572"/>
            <a:ext cx="2106541" cy="276999"/>
            <a:chOff x="6326373" y="1221512"/>
            <a:chExt cx="2106541" cy="276999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5288F0AA-2BF4-4904-8497-41103F73120B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816B2044-2061-4446-BAD7-42D4A00FAACF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E0967BF4-4B30-48CB-9CD3-A40B2FB1812F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25DEE23-B5BD-4E4C-B4F3-EC3B1C47BD01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Watersheds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4CE6E19-34B6-4D26-BC8C-F0EC6F2452D4}"/>
              </a:ext>
            </a:extLst>
          </p:cNvPr>
          <p:cNvGrpSpPr/>
          <p:nvPr/>
        </p:nvGrpSpPr>
        <p:grpSpPr>
          <a:xfrm>
            <a:off x="9243754" y="2271571"/>
            <a:ext cx="2106541" cy="276999"/>
            <a:chOff x="6326373" y="1221512"/>
            <a:chExt cx="2106541" cy="276999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A7CC1102-2F0E-455C-B255-06E7E8CC334E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5094F844-B1A2-4734-8DF9-D13760A73171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8FE599D8-AC06-4CAC-BE9E-F653DC10658A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0700982-D953-40BB-A5D4-B257F198F020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Major Streams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2ADE438-E795-49D0-BDE2-A3E33260DAC4}"/>
              </a:ext>
            </a:extLst>
          </p:cNvPr>
          <p:cNvGrpSpPr/>
          <p:nvPr/>
        </p:nvGrpSpPr>
        <p:grpSpPr>
          <a:xfrm>
            <a:off x="9785880" y="1463956"/>
            <a:ext cx="1381141" cy="276999"/>
            <a:chOff x="9836680" y="1463956"/>
            <a:chExt cx="1381141" cy="276999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B3B305BD-7448-4B1D-8AC0-BBBD8EF07115}"/>
                </a:ext>
              </a:extLst>
            </p:cNvPr>
            <p:cNvSpPr/>
            <p:nvPr/>
          </p:nvSpPr>
          <p:spPr>
            <a:xfrm>
              <a:off x="9836680" y="1520738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336DB88-3950-4231-AC93-5C246376026A}"/>
                </a:ext>
              </a:extLst>
            </p:cNvPr>
            <p:cNvSpPr/>
            <p:nvPr/>
          </p:nvSpPr>
          <p:spPr>
            <a:xfrm>
              <a:off x="9879552" y="1563610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3F6AA6B-D8FB-47B7-8F8C-2B022479AE60}"/>
                </a:ext>
              </a:extLst>
            </p:cNvPr>
            <p:cNvSpPr txBox="1"/>
            <p:nvPr/>
          </p:nvSpPr>
          <p:spPr>
            <a:xfrm>
              <a:off x="9971088" y="1463956"/>
              <a:ext cx="1246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42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DB8949C-9AAD-4802-871F-2E93FC9E990B}"/>
              </a:ext>
            </a:extLst>
          </p:cNvPr>
          <p:cNvSpPr/>
          <p:nvPr/>
        </p:nvSpPr>
        <p:spPr>
          <a:xfrm>
            <a:off x="153966" y="6008794"/>
            <a:ext cx="5641183" cy="704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68E1FD-8FA7-4410-B51D-17E946A6949D}"/>
              </a:ext>
            </a:extLst>
          </p:cNvPr>
          <p:cNvGrpSpPr/>
          <p:nvPr/>
        </p:nvGrpSpPr>
        <p:grpSpPr>
          <a:xfrm>
            <a:off x="156755" y="1097039"/>
            <a:ext cx="5638394" cy="4849975"/>
            <a:chOff x="199090" y="858914"/>
            <a:chExt cx="5638394" cy="48499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7D54F7-5AF7-4E50-8143-BCF80768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9090" y="858914"/>
              <a:ext cx="5638394" cy="48499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D50617-AAFB-4147-8AF8-452C704C3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4341" y="4509648"/>
              <a:ext cx="248002" cy="2480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93A411-27D4-4259-A937-09BFEFE70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4342" y="4834758"/>
              <a:ext cx="254528" cy="74400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878C014-ADF3-4F3D-8325-690E441D3335}"/>
              </a:ext>
            </a:extLst>
          </p:cNvPr>
          <p:cNvGrpSpPr/>
          <p:nvPr/>
        </p:nvGrpSpPr>
        <p:grpSpPr>
          <a:xfrm>
            <a:off x="3263092" y="1248144"/>
            <a:ext cx="2367758" cy="180303"/>
            <a:chOff x="3305427" y="984618"/>
            <a:chExt cx="2367758" cy="18030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A233846-234D-47A6-9385-97DFB2B6CBF0}"/>
                </a:ext>
              </a:extLst>
            </p:cNvPr>
            <p:cNvSpPr/>
            <p:nvPr/>
          </p:nvSpPr>
          <p:spPr>
            <a:xfrm>
              <a:off x="3305427" y="984618"/>
              <a:ext cx="932675" cy="1803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Risk Index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46A6ED-033B-477C-9FA8-55A26394AACF}"/>
                </a:ext>
              </a:extLst>
            </p:cNvPr>
            <p:cNvSpPr/>
            <p:nvPr/>
          </p:nvSpPr>
          <p:spPr>
            <a:xfrm>
              <a:off x="4238102" y="984618"/>
              <a:ext cx="1435083" cy="1803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50000"/>
                    </a:schemeClr>
                  </a:solidFill>
                </a:rPr>
                <a:t>Mitigation Index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7FEF4D-5E96-4CBE-B6F5-E6166210DC43}"/>
              </a:ext>
            </a:extLst>
          </p:cNvPr>
          <p:cNvGrpSpPr/>
          <p:nvPr/>
        </p:nvGrpSpPr>
        <p:grpSpPr>
          <a:xfrm>
            <a:off x="336970" y="1250967"/>
            <a:ext cx="1435081" cy="909608"/>
            <a:chOff x="421640" y="1080578"/>
            <a:chExt cx="1435081" cy="90960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7731D79-83AD-4F60-874F-7C1C2480D226}"/>
                </a:ext>
              </a:extLst>
            </p:cNvPr>
            <p:cNvSpPr/>
            <p:nvPr/>
          </p:nvSpPr>
          <p:spPr>
            <a:xfrm>
              <a:off x="421640" y="1080578"/>
              <a:ext cx="1322493" cy="9096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1A1F938-D8A7-46E8-8718-673EC7F5818F}"/>
                </a:ext>
              </a:extLst>
            </p:cNvPr>
            <p:cNvSpPr/>
            <p:nvPr/>
          </p:nvSpPr>
          <p:spPr>
            <a:xfrm>
              <a:off x="522617" y="1463494"/>
              <a:ext cx="160720" cy="160720"/>
            </a:xfrm>
            <a:prstGeom prst="rect">
              <a:avLst/>
            </a:prstGeom>
            <a:solidFill>
              <a:srgbClr val="F5F5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D527F89-773D-4978-AC55-B66F0D9C7D31}"/>
                </a:ext>
              </a:extLst>
            </p:cNvPr>
            <p:cNvSpPr/>
            <p:nvPr/>
          </p:nvSpPr>
          <p:spPr>
            <a:xfrm>
              <a:off x="522617" y="1734051"/>
              <a:ext cx="160720" cy="160720"/>
            </a:xfrm>
            <a:prstGeom prst="rect">
              <a:avLst/>
            </a:prstGeom>
            <a:solidFill>
              <a:srgbClr val="9CB96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5947D0-45E1-4714-9985-7D3EFDAEEB6D}"/>
                </a:ext>
              </a:extLst>
            </p:cNvPr>
            <p:cNvSpPr txBox="1"/>
            <p:nvPr/>
          </p:nvSpPr>
          <p:spPr>
            <a:xfrm>
              <a:off x="682016" y="1128204"/>
              <a:ext cx="1015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High Risk</a:t>
              </a:r>
              <a:endParaRPr lang="en-US" sz="1200" b="1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9D39EDF-F11A-4C92-9C0A-4CAEF243C1C4}"/>
                </a:ext>
              </a:extLst>
            </p:cNvPr>
            <p:cNvSpPr txBox="1"/>
            <p:nvPr/>
          </p:nvSpPr>
          <p:spPr>
            <a:xfrm>
              <a:off x="674512" y="1399857"/>
              <a:ext cx="1182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 Risk</a:t>
              </a:r>
              <a:endParaRPr lang="en-US" sz="1200" b="1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C1D03AD-A90A-46E9-8272-EA50C2AB9DA0}"/>
                </a:ext>
              </a:extLst>
            </p:cNvPr>
            <p:cNvSpPr txBox="1"/>
            <p:nvPr/>
          </p:nvSpPr>
          <p:spPr>
            <a:xfrm>
              <a:off x="669432" y="1672499"/>
              <a:ext cx="1182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Low Risk</a:t>
              </a:r>
              <a:endParaRPr lang="en-US" sz="1200" b="1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F64F07-82F6-4DDC-9AED-30F8D6A265D5}"/>
                </a:ext>
              </a:extLst>
            </p:cNvPr>
            <p:cNvSpPr/>
            <p:nvPr/>
          </p:nvSpPr>
          <p:spPr>
            <a:xfrm>
              <a:off x="522617" y="1191720"/>
              <a:ext cx="160720" cy="160720"/>
            </a:xfrm>
            <a:prstGeom prst="rect">
              <a:avLst/>
            </a:prstGeom>
            <a:solidFill>
              <a:srgbClr val="FF8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216E1CE-B575-4788-AE23-1540391AA639}"/>
              </a:ext>
            </a:extLst>
          </p:cNvPr>
          <p:cNvSpPr/>
          <p:nvPr/>
        </p:nvSpPr>
        <p:spPr>
          <a:xfrm>
            <a:off x="6096000" y="2858741"/>
            <a:ext cx="5759030" cy="8276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0811EA5-D046-4CB9-9A50-2EF0D591A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310" y="3245453"/>
            <a:ext cx="1198998" cy="21021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0F596D16-6416-4AA6-9CF5-36D14F15DC7C}"/>
              </a:ext>
            </a:extLst>
          </p:cNvPr>
          <p:cNvSpPr txBox="1"/>
          <p:nvPr/>
        </p:nvSpPr>
        <p:spPr>
          <a:xfrm>
            <a:off x="6285729" y="2923803"/>
            <a:ext cx="3723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Select a county or click on the map: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DABE0FD-9166-4A0C-B915-8CD095647A5E}"/>
              </a:ext>
            </a:extLst>
          </p:cNvPr>
          <p:cNvSpPr/>
          <p:nvPr/>
        </p:nvSpPr>
        <p:spPr>
          <a:xfrm>
            <a:off x="7774337" y="3252260"/>
            <a:ext cx="3723396" cy="1694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Enter a county name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871131-FC00-4627-8361-36830F242B5B}"/>
              </a:ext>
            </a:extLst>
          </p:cNvPr>
          <p:cNvSpPr txBox="1"/>
          <p:nvPr/>
        </p:nvSpPr>
        <p:spPr>
          <a:xfrm>
            <a:off x="6033063" y="3758499"/>
            <a:ext cx="575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Risk Indicators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1" name="Picture 90" descr="A map of different colored states&#10;&#10;Description automatically generated">
            <a:extLst>
              <a:ext uri="{FF2B5EF4-FFF2-40B4-BE49-F238E27FC236}">
                <a16:creationId xmlns:a16="http://schemas.microsoft.com/office/drawing/2014/main" id="{1C4E69A2-DDCF-4857-AAD0-85D415220E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4" b="2728"/>
          <a:stretch/>
        </p:blipFill>
        <p:spPr>
          <a:xfrm>
            <a:off x="153966" y="1087709"/>
            <a:ext cx="5634469" cy="4859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C4617FA-EB68-4AA0-B7F2-8686008FD62F}"/>
              </a:ext>
            </a:extLst>
          </p:cNvPr>
          <p:cNvSpPr/>
          <p:nvPr/>
        </p:nvSpPr>
        <p:spPr>
          <a:xfrm>
            <a:off x="437947" y="2030329"/>
            <a:ext cx="3012996" cy="7785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Braxton County: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High Flood Risk</a:t>
            </a:r>
          </a:p>
          <a:p>
            <a:r>
              <a:rPr lang="en-US" sz="1400" dirty="0">
                <a:solidFill>
                  <a:schemeClr val="tx1"/>
                </a:solidFill>
              </a:rPr>
              <a:t>Total Flood Risk Index Score: </a:t>
            </a:r>
            <a:r>
              <a:rPr lang="en-US" sz="1400" b="1" dirty="0">
                <a:solidFill>
                  <a:schemeClr val="tx1"/>
                </a:solidFill>
              </a:rPr>
              <a:t>86 </a:t>
            </a:r>
            <a:r>
              <a:rPr lang="en-US" sz="1400" dirty="0">
                <a:solidFill>
                  <a:schemeClr val="tx1"/>
                </a:solidFill>
              </a:rPr>
              <a:t>of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50B659-BC7D-4509-9498-0F7EFD4F273F}"/>
              </a:ext>
            </a:extLst>
          </p:cNvPr>
          <p:cNvGrpSpPr/>
          <p:nvPr/>
        </p:nvGrpSpPr>
        <p:grpSpPr>
          <a:xfrm>
            <a:off x="6127876" y="4625459"/>
            <a:ext cx="5733609" cy="376328"/>
            <a:chOff x="6127876" y="4387334"/>
            <a:chExt cx="5733609" cy="3763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29B5CDF-0558-4FD9-8271-64079FCCB771}"/>
                </a:ext>
              </a:extLst>
            </p:cNvPr>
            <p:cNvSpPr/>
            <p:nvPr/>
          </p:nvSpPr>
          <p:spPr>
            <a:xfrm>
              <a:off x="6127876" y="4387334"/>
              <a:ext cx="5733609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rgbClr val="C0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Physical Exposure / Vulnerability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076014-79E1-4092-8069-4F50D8FB89B4}"/>
                </a:ext>
              </a:extLst>
            </p:cNvPr>
            <p:cNvSpPr/>
            <p:nvPr/>
          </p:nvSpPr>
          <p:spPr>
            <a:xfrm>
              <a:off x="9431396" y="4436913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5E149E-B9D3-4173-A3BC-96FCC8048B60}"/>
                </a:ext>
              </a:extLst>
            </p:cNvPr>
            <p:cNvSpPr txBox="1"/>
            <p:nvPr/>
          </p:nvSpPr>
          <p:spPr>
            <a:xfrm>
              <a:off x="10538223" y="4428277"/>
              <a:ext cx="1316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u="sng" dirty="0">
                  <a:solidFill>
                    <a:schemeClr val="accent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Show details</a:t>
              </a:r>
              <a:endParaRPr lang="en-US" sz="1400" u="sng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F1730-45C0-4125-9AB4-866CAECFCF27}"/>
              </a:ext>
            </a:extLst>
          </p:cNvPr>
          <p:cNvGrpSpPr/>
          <p:nvPr/>
        </p:nvGrpSpPr>
        <p:grpSpPr>
          <a:xfrm>
            <a:off x="6127877" y="5112144"/>
            <a:ext cx="5750645" cy="376328"/>
            <a:chOff x="6127877" y="4874019"/>
            <a:chExt cx="5750645" cy="37632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266923C-A854-4AF8-A472-E25CD9E3728C}"/>
                </a:ext>
              </a:extLst>
            </p:cNvPr>
            <p:cNvSpPr/>
            <p:nvPr/>
          </p:nvSpPr>
          <p:spPr>
            <a:xfrm>
              <a:off x="6127877" y="4874019"/>
              <a:ext cx="5727152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Human Exposure / Vulnerability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1BB2C00-C6A0-4A33-B6D5-1ADB41D33C80}"/>
                </a:ext>
              </a:extLst>
            </p:cNvPr>
            <p:cNvSpPr txBox="1"/>
            <p:nvPr/>
          </p:nvSpPr>
          <p:spPr>
            <a:xfrm>
              <a:off x="10561717" y="4924080"/>
              <a:ext cx="1316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u="sng" dirty="0">
                  <a:solidFill>
                    <a:schemeClr val="accent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Show details</a:t>
              </a:r>
              <a:endParaRPr lang="en-US" sz="1400" u="sng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CFFECE-F9A6-4DBE-A0DB-C5F76A048BBB}"/>
              </a:ext>
            </a:extLst>
          </p:cNvPr>
          <p:cNvGrpSpPr/>
          <p:nvPr/>
        </p:nvGrpSpPr>
        <p:grpSpPr>
          <a:xfrm>
            <a:off x="6127876" y="5570686"/>
            <a:ext cx="5757797" cy="376328"/>
            <a:chOff x="6127876" y="5332561"/>
            <a:chExt cx="5757797" cy="37632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9C8D426-57F8-4BFD-BD4D-46A1FA6A02D7}"/>
                </a:ext>
              </a:extLst>
            </p:cNvPr>
            <p:cNvSpPr/>
            <p:nvPr/>
          </p:nvSpPr>
          <p:spPr>
            <a:xfrm>
              <a:off x="6127876" y="5332561"/>
              <a:ext cx="5727152" cy="376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5400" dist="50800" dir="27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Physical Loss /  Human Impacts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D40BDA3-0916-43E5-97D4-5BA74B24C116}"/>
                </a:ext>
              </a:extLst>
            </p:cNvPr>
            <p:cNvSpPr txBox="1"/>
            <p:nvPr/>
          </p:nvSpPr>
          <p:spPr>
            <a:xfrm>
              <a:off x="10568868" y="5369472"/>
              <a:ext cx="1316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u="sng" dirty="0">
                  <a:solidFill>
                    <a:schemeClr val="accent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Show details</a:t>
              </a:r>
              <a:endParaRPr lang="en-US" sz="1400" u="sng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DC1F79-3100-4DAB-B704-82F112505E4F}"/>
              </a:ext>
            </a:extLst>
          </p:cNvPr>
          <p:cNvGrpSpPr/>
          <p:nvPr/>
        </p:nvGrpSpPr>
        <p:grpSpPr>
          <a:xfrm>
            <a:off x="6121420" y="4147770"/>
            <a:ext cx="5743133" cy="376328"/>
            <a:chOff x="6121420" y="3909645"/>
            <a:chExt cx="5743133" cy="3763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4F6655-478B-4EE7-AB15-81535DF9D9AF}"/>
                </a:ext>
              </a:extLst>
            </p:cNvPr>
            <p:cNvGrpSpPr/>
            <p:nvPr/>
          </p:nvGrpSpPr>
          <p:grpSpPr>
            <a:xfrm>
              <a:off x="6121420" y="3909645"/>
              <a:ext cx="5743133" cy="376328"/>
              <a:chOff x="6121420" y="3909645"/>
              <a:chExt cx="5743133" cy="37632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33B4E3A-DFBD-4418-B734-C3A826B2BA1E}"/>
                  </a:ext>
                </a:extLst>
              </p:cNvPr>
              <p:cNvSpPr/>
              <p:nvPr/>
            </p:nvSpPr>
            <p:spPr>
              <a:xfrm>
                <a:off x="6121420" y="3909645"/>
                <a:ext cx="5733609" cy="37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25400" dist="50800" dir="2700000" algn="ctr" rotWithShape="0">
                  <a:schemeClr val="bg1">
                    <a:lumMod val="75000"/>
                  </a:scheme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800" b="1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Flood Hazard Characteristics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376B468-B641-4394-BC52-BCC8021E285A}"/>
                  </a:ext>
                </a:extLst>
              </p:cNvPr>
              <p:cNvSpPr txBox="1"/>
              <p:nvPr/>
            </p:nvSpPr>
            <p:spPr>
              <a:xfrm>
                <a:off x="10547748" y="3961964"/>
                <a:ext cx="1316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u="sng" dirty="0">
                    <a:solidFill>
                      <a:schemeClr val="accent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Show details</a:t>
                </a:r>
                <a:endParaRPr lang="en-US" sz="1400" u="sng" dirty="0">
                  <a:solidFill>
                    <a:schemeClr val="accent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0920BC0-49F4-4527-A180-C54D1D0498E3}"/>
                </a:ext>
              </a:extLst>
            </p:cNvPr>
            <p:cNvSpPr/>
            <p:nvPr/>
          </p:nvSpPr>
          <p:spPr>
            <a:xfrm>
              <a:off x="9434009" y="3959862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737118"/>
            <a:chOff x="0" y="0"/>
            <a:chExt cx="12201331" cy="7371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7371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88216" y="144326"/>
              <a:ext cx="474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C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4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111625" y="94717"/>
              <a:ext cx="529936" cy="5299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7787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E97E2EE-0002-4DDE-9847-A28414CAECCD}"/>
              </a:ext>
            </a:extLst>
          </p:cNvPr>
          <p:cNvGrpSpPr/>
          <p:nvPr/>
        </p:nvGrpSpPr>
        <p:grpSpPr>
          <a:xfrm>
            <a:off x="6096000" y="1078183"/>
            <a:ext cx="6307636" cy="1588817"/>
            <a:chOff x="6096000" y="1078183"/>
            <a:chExt cx="6307636" cy="1588817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9D3ACE9-A278-436C-BF6C-B3FBEFF4A47A}"/>
                </a:ext>
              </a:extLst>
            </p:cNvPr>
            <p:cNvSpPr/>
            <p:nvPr/>
          </p:nvSpPr>
          <p:spPr>
            <a:xfrm>
              <a:off x="6096000" y="1078183"/>
              <a:ext cx="5759030" cy="15888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0E9EAD5-2873-49AF-B9FD-1DD61669AD9C}"/>
                </a:ext>
              </a:extLst>
            </p:cNvPr>
            <p:cNvSpPr txBox="1"/>
            <p:nvPr/>
          </p:nvSpPr>
          <p:spPr>
            <a:xfrm>
              <a:off x="6235198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2FA63849-A5DD-4B58-A3B1-15397CF231DB}"/>
                </a:ext>
              </a:extLst>
            </p:cNvPr>
            <p:cNvGrpSpPr/>
            <p:nvPr/>
          </p:nvGrpSpPr>
          <p:grpSpPr>
            <a:xfrm>
              <a:off x="11022495" y="1459724"/>
              <a:ext cx="1381141" cy="281231"/>
              <a:chOff x="6326373" y="1221512"/>
              <a:chExt cx="1381141" cy="281231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BAE1DD52-F196-4099-A0BE-8E806678FC95}"/>
                  </a:ext>
                </a:extLst>
              </p:cNvPr>
              <p:cNvGrpSpPr/>
              <p:nvPr/>
            </p:nvGrpSpPr>
            <p:grpSpPr>
              <a:xfrm>
                <a:off x="6326373" y="1278294"/>
                <a:ext cx="177281" cy="177281"/>
                <a:chOff x="6295046" y="1683924"/>
                <a:chExt cx="177281" cy="177281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2AF823C3-CF88-4360-8D82-649671547D27}"/>
                    </a:ext>
                  </a:extLst>
                </p:cNvPr>
                <p:cNvSpPr/>
                <p:nvPr/>
              </p:nvSpPr>
              <p:spPr>
                <a:xfrm>
                  <a:off x="629504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2E47A0AD-8BEF-4391-967B-D4A33AEF8BAD}"/>
                    </a:ext>
                  </a:extLst>
                </p:cNvPr>
                <p:cNvSpPr/>
                <p:nvPr/>
              </p:nvSpPr>
              <p:spPr>
                <a:xfrm>
                  <a:off x="6337918" y="172679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96D0E5B-DE33-4843-9483-3CA49E41BFD0}"/>
                  </a:ext>
                </a:extLst>
              </p:cNvPr>
              <p:cNvSpPr txBox="1"/>
              <p:nvPr/>
            </p:nvSpPr>
            <p:spPr>
              <a:xfrm>
                <a:off x="6460781" y="1221512"/>
                <a:ext cx="1246733" cy="28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State</a:t>
                </a: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F2FCD35-D3C2-499C-9608-D56FBA6D462C}"/>
              </a:ext>
            </a:extLst>
          </p:cNvPr>
          <p:cNvGrpSpPr/>
          <p:nvPr/>
        </p:nvGrpSpPr>
        <p:grpSpPr>
          <a:xfrm>
            <a:off x="3152775" y="1238619"/>
            <a:ext cx="2478075" cy="274685"/>
            <a:chOff x="3305427" y="984618"/>
            <a:chExt cx="2367758" cy="180303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A2F1B43-F0EF-447A-865E-8AD52CAB5DE0}"/>
                </a:ext>
              </a:extLst>
            </p:cNvPr>
            <p:cNvSpPr/>
            <p:nvPr/>
          </p:nvSpPr>
          <p:spPr>
            <a:xfrm>
              <a:off x="3305427" y="984618"/>
              <a:ext cx="932675" cy="1803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25400" dist="50800" dir="27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Risk Index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1F21C1E-E822-4349-B9F8-A0ABFFE13469}"/>
                </a:ext>
              </a:extLst>
            </p:cNvPr>
            <p:cNvSpPr/>
            <p:nvPr/>
          </p:nvSpPr>
          <p:spPr>
            <a:xfrm>
              <a:off x="4238102" y="984618"/>
              <a:ext cx="1435083" cy="1803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50800" dir="27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50000"/>
                    </a:schemeClr>
                  </a:solidFill>
                </a:rPr>
                <a:t>Mitigation Index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E541A58-0F8B-4CE2-9F54-1EF5CDC7344C}"/>
              </a:ext>
            </a:extLst>
          </p:cNvPr>
          <p:cNvSpPr/>
          <p:nvPr/>
        </p:nvSpPr>
        <p:spPr>
          <a:xfrm>
            <a:off x="4000500" y="5575825"/>
            <a:ext cx="1515507" cy="24800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254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Change Base Map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935C9F-C5B9-4A7E-9182-D8921A9FCC46}"/>
              </a:ext>
            </a:extLst>
          </p:cNvPr>
          <p:cNvGrpSpPr/>
          <p:nvPr/>
        </p:nvGrpSpPr>
        <p:grpSpPr>
          <a:xfrm>
            <a:off x="102023" y="5962751"/>
            <a:ext cx="5895129" cy="725577"/>
            <a:chOff x="102023" y="5962751"/>
            <a:chExt cx="5895129" cy="725577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5FDDCA6-370A-47B3-A3F1-03BC801A1B04}"/>
                </a:ext>
              </a:extLst>
            </p:cNvPr>
            <p:cNvSpPr txBox="1"/>
            <p:nvPr/>
          </p:nvSpPr>
          <p:spPr>
            <a:xfrm>
              <a:off x="123076" y="5962751"/>
              <a:ext cx="1742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General Information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0543E8-4D34-4161-917F-53766CBE5EE3}"/>
                </a:ext>
              </a:extLst>
            </p:cNvPr>
            <p:cNvSpPr txBox="1"/>
            <p:nvPr/>
          </p:nvSpPr>
          <p:spPr>
            <a:xfrm>
              <a:off x="102023" y="6187040"/>
              <a:ext cx="198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Total Population: 12,702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C357FDB-E506-4DBC-9D9C-9F317A55640B}"/>
                </a:ext>
              </a:extLst>
            </p:cNvPr>
            <p:cNvSpPr txBox="1"/>
            <p:nvPr/>
          </p:nvSpPr>
          <p:spPr>
            <a:xfrm>
              <a:off x="1907433" y="6187040"/>
              <a:ext cx="1595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Total Area (sq mi): 516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5DBA12A-AA40-470F-A9E6-27147D71B4C3}"/>
                </a:ext>
              </a:extLst>
            </p:cNvPr>
            <p:cNvSpPr txBox="1"/>
            <p:nvPr/>
          </p:nvSpPr>
          <p:spPr>
            <a:xfrm>
              <a:off x="3541991" y="6186435"/>
              <a:ext cx="2455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Population Density (per sq mi): 25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BF19406-FD4F-402C-BB95-CDB4E1E71BB5}"/>
                </a:ext>
              </a:extLst>
            </p:cNvPr>
            <p:cNvSpPr txBox="1"/>
            <p:nvPr/>
          </p:nvSpPr>
          <p:spPr>
            <a:xfrm>
              <a:off x="108680" y="6411329"/>
              <a:ext cx="198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FIRM Effective Date: N/A</a:t>
              </a:r>
            </a:p>
          </p:txBody>
        </p:sp>
      </p:grpSp>
      <p:sp>
        <p:nvSpPr>
          <p:cNvPr id="147" name="Oval 146">
            <a:extLst>
              <a:ext uri="{FF2B5EF4-FFF2-40B4-BE49-F238E27FC236}">
                <a16:creationId xmlns:a16="http://schemas.microsoft.com/office/drawing/2014/main" id="{5FBEE676-A26A-4610-AA64-8B806BBB683B}"/>
              </a:ext>
            </a:extLst>
          </p:cNvPr>
          <p:cNvSpPr/>
          <p:nvPr/>
        </p:nvSpPr>
        <p:spPr>
          <a:xfrm>
            <a:off x="6275344" y="6142027"/>
            <a:ext cx="196987" cy="196987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E617998-175D-414F-93C6-E26C90EB78E8}"/>
              </a:ext>
            </a:extLst>
          </p:cNvPr>
          <p:cNvSpPr txBox="1"/>
          <p:nvPr/>
        </p:nvSpPr>
        <p:spPr>
          <a:xfrm>
            <a:off x="6453796" y="6094725"/>
            <a:ext cx="423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Shows at least one indicator in th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group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is above the threshold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F46D046-D054-419F-A4B2-C4911F68F047}"/>
              </a:ext>
            </a:extLst>
          </p:cNvPr>
          <p:cNvSpPr txBox="1"/>
          <p:nvPr/>
        </p:nvSpPr>
        <p:spPr>
          <a:xfrm>
            <a:off x="9384145" y="3822456"/>
            <a:ext cx="131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 Report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C723E4D-0B4D-4DA0-A970-ED618D7199A8}"/>
              </a:ext>
            </a:extLst>
          </p:cNvPr>
          <p:cNvSpPr/>
          <p:nvPr/>
        </p:nvSpPr>
        <p:spPr>
          <a:xfrm>
            <a:off x="10700950" y="3804690"/>
            <a:ext cx="1144551" cy="2517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25400" dist="25400" dir="27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Filter Indicators?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377A82A-39C9-4766-8ED9-952A49FB91FC}"/>
              </a:ext>
            </a:extLst>
          </p:cNvPr>
          <p:cNvSpPr txBox="1"/>
          <p:nvPr/>
        </p:nvSpPr>
        <p:spPr>
          <a:xfrm>
            <a:off x="8211877" y="3819254"/>
            <a:ext cx="131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 Table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0D62643-444C-48EF-8E72-8ECAA1758E10}"/>
              </a:ext>
            </a:extLst>
          </p:cNvPr>
          <p:cNvGrpSpPr/>
          <p:nvPr/>
        </p:nvGrpSpPr>
        <p:grpSpPr>
          <a:xfrm>
            <a:off x="115866" y="746643"/>
            <a:ext cx="11869444" cy="258143"/>
            <a:chOff x="153966" y="746643"/>
            <a:chExt cx="11869444" cy="258143"/>
          </a:xfrm>
        </p:grpSpPr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A016C0D4-53DA-497B-9A34-C2369F4FEE4B}"/>
                </a:ext>
              </a:extLst>
            </p:cNvPr>
            <p:cNvSpPr/>
            <p:nvPr/>
          </p:nvSpPr>
          <p:spPr>
            <a:xfrm>
              <a:off x="153966" y="746643"/>
              <a:ext cx="1742796" cy="257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Analysis/Indices</a:t>
              </a:r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44D9DC0-0DBC-490D-8825-35FCCF7346D4}"/>
                </a:ext>
              </a:extLst>
            </p:cNvPr>
            <p:cNvSpPr/>
            <p:nvPr/>
          </p:nvSpPr>
          <p:spPr>
            <a:xfrm>
              <a:off x="1917716" y="746643"/>
              <a:ext cx="138692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Comparison</a:t>
              </a:r>
            </a:p>
          </p:txBody>
        </p:sp>
        <p:sp>
          <p:nvSpPr>
            <p:cNvPr id="184" name="Rectangle: Rounded Corners 183">
              <a:extLst>
                <a:ext uri="{FF2B5EF4-FFF2-40B4-BE49-F238E27FC236}">
                  <a16:creationId xmlns:a16="http://schemas.microsoft.com/office/drawing/2014/main" id="{0AF57289-DE34-4784-B21A-00ADFA8F6493}"/>
                </a:ext>
              </a:extLst>
            </p:cNvPr>
            <p:cNvSpPr/>
            <p:nvPr/>
          </p:nvSpPr>
          <p:spPr>
            <a:xfrm>
              <a:off x="3328498" y="746644"/>
              <a:ext cx="112991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Rankings</a:t>
              </a:r>
            </a:p>
          </p:txBody>
        </p:sp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A181CA11-3D77-439F-8850-5C7EC5AF5576}"/>
                </a:ext>
              </a:extLst>
            </p:cNvPr>
            <p:cNvSpPr/>
            <p:nvPr/>
          </p:nvSpPr>
          <p:spPr>
            <a:xfrm>
              <a:off x="4481667" y="746643"/>
              <a:ext cx="1677158" cy="2581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Thematic Maps</a:t>
              </a:r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8A10ABD6-04DF-463B-AA84-06DC287DE219}"/>
                </a:ext>
              </a:extLst>
            </p:cNvPr>
            <p:cNvSpPr/>
            <p:nvPr/>
          </p:nvSpPr>
          <p:spPr>
            <a:xfrm>
              <a:off x="7823776" y="746643"/>
              <a:ext cx="2563375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Flood Risk Resources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789D4469-16CB-46F2-855F-B15A3B379C36}"/>
                </a:ext>
              </a:extLst>
            </p:cNvPr>
            <p:cNvSpPr/>
            <p:nvPr/>
          </p:nvSpPr>
          <p:spPr>
            <a:xfrm>
              <a:off x="10410405" y="746643"/>
              <a:ext cx="1613005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Hazards</a:t>
              </a:r>
            </a:p>
          </p:txBody>
        </p:sp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43F4C764-E023-4A8C-9542-DA4BBABBA9F0}"/>
                </a:ext>
              </a:extLst>
            </p:cNvPr>
            <p:cNvSpPr/>
            <p:nvPr/>
          </p:nvSpPr>
          <p:spPr>
            <a:xfrm>
              <a:off x="6187385" y="748468"/>
              <a:ext cx="1613005" cy="252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2D/3D Visuals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8506A2C-A60B-4F79-83F9-10CFC77B77D5}"/>
              </a:ext>
            </a:extLst>
          </p:cNvPr>
          <p:cNvGrpSpPr/>
          <p:nvPr/>
        </p:nvGrpSpPr>
        <p:grpSpPr>
          <a:xfrm>
            <a:off x="6326373" y="1450112"/>
            <a:ext cx="2106541" cy="276999"/>
            <a:chOff x="6326373" y="1221512"/>
            <a:chExt cx="2106541" cy="276999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6B87832B-97A5-4BD7-91FB-132AE2226E38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3AFC0A27-3796-481A-8214-284796F82DF7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77D838CB-E3BE-4B56-AD29-CB14BB7907EB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CF912A7-5DB3-46A3-A91B-3382ED7939DB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Communities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8E1CC74-20CE-4EDA-BFF7-CC9052C6DC18}"/>
              </a:ext>
            </a:extLst>
          </p:cNvPr>
          <p:cNvGrpSpPr/>
          <p:nvPr/>
        </p:nvGrpSpPr>
        <p:grpSpPr>
          <a:xfrm>
            <a:off x="6653583" y="1697390"/>
            <a:ext cx="2305585" cy="276999"/>
            <a:chOff x="6577383" y="1463710"/>
            <a:chExt cx="2305585" cy="276999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D7C260C0-7D71-440E-8D7D-ED6B5FDC7CF2}"/>
                </a:ext>
              </a:extLst>
            </p:cNvPr>
            <p:cNvSpPr txBox="1"/>
            <p:nvPr/>
          </p:nvSpPr>
          <p:spPr>
            <a:xfrm>
              <a:off x="6715874" y="1463710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Unincorporated</a:t>
              </a: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9C4DD6A4-F785-4823-9339-BDA47CA17615}"/>
                </a:ext>
              </a:extLst>
            </p:cNvPr>
            <p:cNvSpPr/>
            <p:nvPr/>
          </p:nvSpPr>
          <p:spPr>
            <a:xfrm>
              <a:off x="6577383" y="1512355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47D3628F-6710-4740-BAFA-231518CF39CC}"/>
                </a:ext>
              </a:extLst>
            </p:cNvPr>
            <p:cNvSpPr/>
            <p:nvPr/>
          </p:nvSpPr>
          <p:spPr>
            <a:xfrm>
              <a:off x="6619938" y="1560307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18A91A6-B424-433B-B9C9-EC2D1032C5BD}"/>
              </a:ext>
            </a:extLst>
          </p:cNvPr>
          <p:cNvGrpSpPr/>
          <p:nvPr/>
        </p:nvGrpSpPr>
        <p:grpSpPr>
          <a:xfrm>
            <a:off x="6666291" y="1951471"/>
            <a:ext cx="2305585" cy="276999"/>
            <a:chOff x="6590091" y="1951471"/>
            <a:chExt cx="2305585" cy="276999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40773A0-3B2E-450C-8D53-78D2A62432E0}"/>
                </a:ext>
              </a:extLst>
            </p:cNvPr>
            <p:cNvSpPr txBox="1"/>
            <p:nvPr/>
          </p:nvSpPr>
          <p:spPr>
            <a:xfrm>
              <a:off x="6728582" y="1951471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Incorporated</a:t>
              </a: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03BF16F3-5F2F-45A7-BCA9-57ACC58E3F55}"/>
                </a:ext>
              </a:extLst>
            </p:cNvPr>
            <p:cNvSpPr/>
            <p:nvPr/>
          </p:nvSpPr>
          <p:spPr>
            <a:xfrm>
              <a:off x="6590091" y="2000116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4D1DC5A-E3B1-4A16-A0CE-BAFABA527482}"/>
                </a:ext>
              </a:extLst>
            </p:cNvPr>
            <p:cNvSpPr/>
            <p:nvPr/>
          </p:nvSpPr>
          <p:spPr>
            <a:xfrm>
              <a:off x="6632646" y="2048068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4332154-8841-4A03-A3FD-35F468E90526}"/>
              </a:ext>
            </a:extLst>
          </p:cNvPr>
          <p:cNvGrpSpPr/>
          <p:nvPr/>
        </p:nvGrpSpPr>
        <p:grpSpPr>
          <a:xfrm>
            <a:off x="8458049" y="1451782"/>
            <a:ext cx="1381141" cy="276999"/>
            <a:chOff x="6326373" y="1221512"/>
            <a:chExt cx="1381141" cy="276999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52BEEF2B-0B6E-4647-A4D3-C8AAA7C29BD7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29709716-7034-43C0-B6FD-E3966EFA1409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5AD13FF-B648-4E21-B1DA-ECF596B75DE2}"/>
                  </a:ext>
                </a:extLst>
              </p:cNvPr>
              <p:cNvSpPr/>
              <p:nvPr/>
            </p:nvSpPr>
            <p:spPr>
              <a:xfrm>
                <a:off x="6337918" y="1726796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062547A2-E1C2-4A49-B639-C3C4F3158770}"/>
                </a:ext>
              </a:extLst>
            </p:cNvPr>
            <p:cNvSpPr txBox="1"/>
            <p:nvPr/>
          </p:nvSpPr>
          <p:spPr>
            <a:xfrm>
              <a:off x="6460781" y="1221512"/>
              <a:ext cx="1246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Counties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B473041-0344-4B1C-B2AC-5C79DB21A8F8}"/>
              </a:ext>
            </a:extLst>
          </p:cNvPr>
          <p:cNvGrpSpPr/>
          <p:nvPr/>
        </p:nvGrpSpPr>
        <p:grpSpPr>
          <a:xfrm>
            <a:off x="7774337" y="2271572"/>
            <a:ext cx="2106541" cy="276999"/>
            <a:chOff x="6326373" y="1221512"/>
            <a:chExt cx="2106541" cy="276999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B9D23072-0B11-4095-9449-7924812F6E41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7AD39BD8-1BC5-4D29-85AF-3A66F698BF3E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4FF4B9F-062F-4B3A-ABBF-6303B6694E28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F4A32E6-608C-4B1E-B211-C045778C15F3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Watersheds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D09A3885-E104-4FC4-BB55-839D390E5146}"/>
              </a:ext>
            </a:extLst>
          </p:cNvPr>
          <p:cNvGrpSpPr/>
          <p:nvPr/>
        </p:nvGrpSpPr>
        <p:grpSpPr>
          <a:xfrm>
            <a:off x="9243754" y="2271571"/>
            <a:ext cx="2106541" cy="276999"/>
            <a:chOff x="6326373" y="1221512"/>
            <a:chExt cx="2106541" cy="276999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B5369CB7-A3F5-4AA0-8108-9E541C165FE4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BCC552B7-AF74-4530-804E-9F67B250418D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7D73252D-BDD1-498C-BEA3-75F82A5B48CD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B34B5459-5DCA-4A60-8CBB-2C293C2C4DC7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Major Streams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69AAF5B-0E1E-41CC-8DD2-980D02348D6D}"/>
              </a:ext>
            </a:extLst>
          </p:cNvPr>
          <p:cNvGrpSpPr/>
          <p:nvPr/>
        </p:nvGrpSpPr>
        <p:grpSpPr>
          <a:xfrm>
            <a:off x="9785880" y="1463956"/>
            <a:ext cx="1381141" cy="276999"/>
            <a:chOff x="9836680" y="1463956"/>
            <a:chExt cx="1381141" cy="276999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7A52D3B6-19D9-48F9-BD05-0177A6C9A222}"/>
                </a:ext>
              </a:extLst>
            </p:cNvPr>
            <p:cNvSpPr/>
            <p:nvPr/>
          </p:nvSpPr>
          <p:spPr>
            <a:xfrm>
              <a:off x="9836680" y="1520738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89AD6B3-D974-4C13-95EA-492346FF2C55}"/>
                </a:ext>
              </a:extLst>
            </p:cNvPr>
            <p:cNvSpPr/>
            <p:nvPr/>
          </p:nvSpPr>
          <p:spPr>
            <a:xfrm>
              <a:off x="9879552" y="1563610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0DC7BAC7-552B-45C2-8597-76C4B6D597B7}"/>
                </a:ext>
              </a:extLst>
            </p:cNvPr>
            <p:cNvSpPr txBox="1"/>
            <p:nvPr/>
          </p:nvSpPr>
          <p:spPr>
            <a:xfrm>
              <a:off x="9971088" y="1463956"/>
              <a:ext cx="1246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64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468E1FD-8FA7-4410-B51D-17E946A6949D}"/>
              </a:ext>
            </a:extLst>
          </p:cNvPr>
          <p:cNvGrpSpPr/>
          <p:nvPr/>
        </p:nvGrpSpPr>
        <p:grpSpPr>
          <a:xfrm>
            <a:off x="156755" y="1097039"/>
            <a:ext cx="5638394" cy="4849975"/>
            <a:chOff x="199090" y="858914"/>
            <a:chExt cx="5638394" cy="48499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7D54F7-5AF7-4E50-8143-BCF80768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9090" y="858914"/>
              <a:ext cx="5638394" cy="48499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D50617-AAFB-4147-8AF8-452C704C3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4341" y="4509648"/>
              <a:ext cx="248002" cy="2480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93A411-27D4-4259-A937-09BFEFE70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4342" y="4834758"/>
              <a:ext cx="254528" cy="74400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878C014-ADF3-4F3D-8325-690E441D3335}"/>
              </a:ext>
            </a:extLst>
          </p:cNvPr>
          <p:cNvGrpSpPr/>
          <p:nvPr/>
        </p:nvGrpSpPr>
        <p:grpSpPr>
          <a:xfrm>
            <a:off x="3263092" y="1248144"/>
            <a:ext cx="2367758" cy="180303"/>
            <a:chOff x="3305427" y="984618"/>
            <a:chExt cx="2367758" cy="18030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A233846-234D-47A6-9385-97DFB2B6CBF0}"/>
                </a:ext>
              </a:extLst>
            </p:cNvPr>
            <p:cNvSpPr/>
            <p:nvPr/>
          </p:nvSpPr>
          <p:spPr>
            <a:xfrm>
              <a:off x="3305427" y="984618"/>
              <a:ext cx="932675" cy="1803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Risk Index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46A6ED-033B-477C-9FA8-55A26394AACF}"/>
                </a:ext>
              </a:extLst>
            </p:cNvPr>
            <p:cNvSpPr/>
            <p:nvPr/>
          </p:nvSpPr>
          <p:spPr>
            <a:xfrm>
              <a:off x="4238102" y="984618"/>
              <a:ext cx="1435083" cy="1803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50000"/>
                    </a:schemeClr>
                  </a:solidFill>
                </a:rPr>
                <a:t>Mitigation Index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7FEF4D-5E96-4CBE-B6F5-E6166210DC43}"/>
              </a:ext>
            </a:extLst>
          </p:cNvPr>
          <p:cNvGrpSpPr/>
          <p:nvPr/>
        </p:nvGrpSpPr>
        <p:grpSpPr>
          <a:xfrm>
            <a:off x="336970" y="1250967"/>
            <a:ext cx="1435081" cy="909608"/>
            <a:chOff x="421640" y="1080578"/>
            <a:chExt cx="1435081" cy="90960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7731D79-83AD-4F60-874F-7C1C2480D226}"/>
                </a:ext>
              </a:extLst>
            </p:cNvPr>
            <p:cNvSpPr/>
            <p:nvPr/>
          </p:nvSpPr>
          <p:spPr>
            <a:xfrm>
              <a:off x="421640" y="1080578"/>
              <a:ext cx="1322493" cy="9096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1A1F938-D8A7-46E8-8718-673EC7F5818F}"/>
                </a:ext>
              </a:extLst>
            </p:cNvPr>
            <p:cNvSpPr/>
            <p:nvPr/>
          </p:nvSpPr>
          <p:spPr>
            <a:xfrm>
              <a:off x="522617" y="1463494"/>
              <a:ext cx="160720" cy="160720"/>
            </a:xfrm>
            <a:prstGeom prst="rect">
              <a:avLst/>
            </a:prstGeom>
            <a:solidFill>
              <a:srgbClr val="F5F5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D527F89-773D-4978-AC55-B66F0D9C7D31}"/>
                </a:ext>
              </a:extLst>
            </p:cNvPr>
            <p:cNvSpPr/>
            <p:nvPr/>
          </p:nvSpPr>
          <p:spPr>
            <a:xfrm>
              <a:off x="522617" y="1734051"/>
              <a:ext cx="160720" cy="160720"/>
            </a:xfrm>
            <a:prstGeom prst="rect">
              <a:avLst/>
            </a:prstGeom>
            <a:solidFill>
              <a:srgbClr val="9CB96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5947D0-45E1-4714-9985-7D3EFDAEEB6D}"/>
                </a:ext>
              </a:extLst>
            </p:cNvPr>
            <p:cNvSpPr txBox="1"/>
            <p:nvPr/>
          </p:nvSpPr>
          <p:spPr>
            <a:xfrm>
              <a:off x="682016" y="1128204"/>
              <a:ext cx="1015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High Risk</a:t>
              </a:r>
              <a:endParaRPr lang="en-US" sz="1200" b="1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9D39EDF-F11A-4C92-9C0A-4CAEF243C1C4}"/>
                </a:ext>
              </a:extLst>
            </p:cNvPr>
            <p:cNvSpPr txBox="1"/>
            <p:nvPr/>
          </p:nvSpPr>
          <p:spPr>
            <a:xfrm>
              <a:off x="674512" y="1399857"/>
              <a:ext cx="1182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Moderate Risk</a:t>
              </a:r>
              <a:endParaRPr lang="en-US" sz="1200" b="1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C1D03AD-A90A-46E9-8272-EA50C2AB9DA0}"/>
                </a:ext>
              </a:extLst>
            </p:cNvPr>
            <p:cNvSpPr txBox="1"/>
            <p:nvPr/>
          </p:nvSpPr>
          <p:spPr>
            <a:xfrm>
              <a:off x="669432" y="1672499"/>
              <a:ext cx="1182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Low Risk</a:t>
              </a:r>
              <a:endParaRPr lang="en-US" sz="1200" b="1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F64F07-82F6-4DDC-9AED-30F8D6A265D5}"/>
                </a:ext>
              </a:extLst>
            </p:cNvPr>
            <p:cNvSpPr/>
            <p:nvPr/>
          </p:nvSpPr>
          <p:spPr>
            <a:xfrm>
              <a:off x="522617" y="1191720"/>
              <a:ext cx="160720" cy="160720"/>
            </a:xfrm>
            <a:prstGeom prst="rect">
              <a:avLst/>
            </a:prstGeom>
            <a:solidFill>
              <a:srgbClr val="FF8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216E1CE-B575-4788-AE23-1540391AA639}"/>
              </a:ext>
            </a:extLst>
          </p:cNvPr>
          <p:cNvSpPr/>
          <p:nvPr/>
        </p:nvSpPr>
        <p:spPr>
          <a:xfrm>
            <a:off x="6096000" y="2839440"/>
            <a:ext cx="5759030" cy="8276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0811EA5-D046-4CB9-9A50-2EF0D591A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310" y="3245453"/>
            <a:ext cx="1198998" cy="21021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0F596D16-6416-4AA6-9CF5-36D14F15DC7C}"/>
              </a:ext>
            </a:extLst>
          </p:cNvPr>
          <p:cNvSpPr txBox="1"/>
          <p:nvPr/>
        </p:nvSpPr>
        <p:spPr>
          <a:xfrm>
            <a:off x="6285729" y="2923803"/>
            <a:ext cx="3723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Select a county or click on the map: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DABE0FD-9166-4A0C-B915-8CD095647A5E}"/>
              </a:ext>
            </a:extLst>
          </p:cNvPr>
          <p:cNvSpPr/>
          <p:nvPr/>
        </p:nvSpPr>
        <p:spPr>
          <a:xfrm>
            <a:off x="7774337" y="3252260"/>
            <a:ext cx="3723396" cy="1694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Enter a county name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871131-FC00-4627-8361-36830F242B5B}"/>
              </a:ext>
            </a:extLst>
          </p:cNvPr>
          <p:cNvSpPr txBox="1"/>
          <p:nvPr/>
        </p:nvSpPr>
        <p:spPr>
          <a:xfrm>
            <a:off x="6033063" y="3758499"/>
            <a:ext cx="575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Risk Indicators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1" name="Picture 90" descr="A map of different colored states&#10;&#10;Description automatically generated">
            <a:extLst>
              <a:ext uri="{FF2B5EF4-FFF2-40B4-BE49-F238E27FC236}">
                <a16:creationId xmlns:a16="http://schemas.microsoft.com/office/drawing/2014/main" id="{1C4E69A2-DDCF-4857-AAD0-85D415220E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4" b="2728"/>
          <a:stretch/>
        </p:blipFill>
        <p:spPr>
          <a:xfrm>
            <a:off x="153966" y="1087709"/>
            <a:ext cx="5634469" cy="4859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C4617FA-EB68-4AA0-B7F2-8686008FD62F}"/>
              </a:ext>
            </a:extLst>
          </p:cNvPr>
          <p:cNvSpPr/>
          <p:nvPr/>
        </p:nvSpPr>
        <p:spPr>
          <a:xfrm>
            <a:off x="437947" y="2030329"/>
            <a:ext cx="3012996" cy="7785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Braxton County: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High Flood Risk</a:t>
            </a:r>
          </a:p>
          <a:p>
            <a:r>
              <a:rPr lang="en-US" sz="1400" dirty="0">
                <a:solidFill>
                  <a:schemeClr val="tx1"/>
                </a:solidFill>
              </a:rPr>
              <a:t>Total Flood Risk Index Score: </a:t>
            </a:r>
            <a:r>
              <a:rPr lang="en-US" sz="1400" b="1" dirty="0">
                <a:solidFill>
                  <a:schemeClr val="tx1"/>
                </a:solidFill>
              </a:rPr>
              <a:t>86 </a:t>
            </a:r>
            <a:r>
              <a:rPr lang="en-US" sz="1400" dirty="0">
                <a:solidFill>
                  <a:schemeClr val="tx1"/>
                </a:solidFill>
              </a:rPr>
              <a:t>of 100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6E2E2BF-78BF-4C2C-AF42-618FF8970246}"/>
              </a:ext>
            </a:extLst>
          </p:cNvPr>
          <p:cNvSpPr/>
          <p:nvPr/>
        </p:nvSpPr>
        <p:spPr>
          <a:xfrm>
            <a:off x="4000500" y="5575825"/>
            <a:ext cx="1515507" cy="24800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254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Change Base Map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DC1F79-3100-4DAB-B704-82F112505E4F}"/>
              </a:ext>
            </a:extLst>
          </p:cNvPr>
          <p:cNvGrpSpPr/>
          <p:nvPr/>
        </p:nvGrpSpPr>
        <p:grpSpPr>
          <a:xfrm>
            <a:off x="6121420" y="4147770"/>
            <a:ext cx="5743133" cy="376328"/>
            <a:chOff x="6121420" y="3909645"/>
            <a:chExt cx="5743133" cy="3763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4F6655-478B-4EE7-AB15-81535DF9D9AF}"/>
                </a:ext>
              </a:extLst>
            </p:cNvPr>
            <p:cNvGrpSpPr/>
            <p:nvPr/>
          </p:nvGrpSpPr>
          <p:grpSpPr>
            <a:xfrm>
              <a:off x="6121420" y="3909645"/>
              <a:ext cx="5743133" cy="376328"/>
              <a:chOff x="6121420" y="3909645"/>
              <a:chExt cx="5743133" cy="37632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33B4E3A-DFBD-4418-B734-C3A826B2BA1E}"/>
                  </a:ext>
                </a:extLst>
              </p:cNvPr>
              <p:cNvSpPr/>
              <p:nvPr/>
            </p:nvSpPr>
            <p:spPr>
              <a:xfrm>
                <a:off x="6121420" y="3909645"/>
                <a:ext cx="5733609" cy="3763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25400" dist="50800" dir="2700000" algn="ctr" rotWithShape="0">
                  <a:schemeClr val="bg1">
                    <a:lumMod val="75000"/>
                  </a:scheme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800" b="1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Flood Hazard Characteristics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376B468-B641-4394-BC52-BCC8021E285A}"/>
                  </a:ext>
                </a:extLst>
              </p:cNvPr>
              <p:cNvSpPr txBox="1"/>
              <p:nvPr/>
            </p:nvSpPr>
            <p:spPr>
              <a:xfrm>
                <a:off x="10547748" y="3961964"/>
                <a:ext cx="1316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u="sng" dirty="0">
                    <a:solidFill>
                      <a:schemeClr val="accent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Hide details</a:t>
                </a:r>
                <a:endParaRPr lang="en-US" sz="1400" u="sng" dirty="0">
                  <a:solidFill>
                    <a:schemeClr val="accent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0920BC0-49F4-4527-A180-C54D1D0498E3}"/>
                </a:ext>
              </a:extLst>
            </p:cNvPr>
            <p:cNvSpPr/>
            <p:nvPr/>
          </p:nvSpPr>
          <p:spPr>
            <a:xfrm>
              <a:off x="9434009" y="3959862"/>
              <a:ext cx="301508" cy="3015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3876A-1FEB-4A12-876A-27A5682E2C92}"/>
              </a:ext>
            </a:extLst>
          </p:cNvPr>
          <p:cNvGrpSpPr/>
          <p:nvPr/>
        </p:nvGrpSpPr>
        <p:grpSpPr>
          <a:xfrm>
            <a:off x="0" y="0"/>
            <a:ext cx="12201331" cy="737118"/>
            <a:chOff x="0" y="0"/>
            <a:chExt cx="12201331" cy="7371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9B4284-7904-4ECC-859C-D1320336EEC1}"/>
                </a:ext>
              </a:extLst>
            </p:cNvPr>
            <p:cNvSpPr/>
            <p:nvPr/>
          </p:nvSpPr>
          <p:spPr>
            <a:xfrm>
              <a:off x="0" y="0"/>
              <a:ext cx="12192000" cy="7371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56356-BA2F-7F05-0853-5BC7926CEA91}"/>
                </a:ext>
              </a:extLst>
            </p:cNvPr>
            <p:cNvSpPr txBox="1"/>
            <p:nvPr/>
          </p:nvSpPr>
          <p:spPr>
            <a:xfrm>
              <a:off x="688216" y="144326"/>
              <a:ext cx="4746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C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West Virginia Flood Resiliency Tool</a:t>
              </a:r>
              <a:endParaRPr lang="en-US" sz="2400" b="1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B6D61E-31B4-34F9-DA0A-FA9635978099}"/>
                </a:ext>
              </a:extLst>
            </p:cNvPr>
            <p:cNvSpPr/>
            <p:nvPr/>
          </p:nvSpPr>
          <p:spPr>
            <a:xfrm>
              <a:off x="111625" y="94717"/>
              <a:ext cx="529936" cy="5299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Logo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27F0D2-49C7-4A95-B903-D728BD0F65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7787"/>
              <a:ext cx="1220133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E97E2EE-0002-4DDE-9847-A28414CAECCD}"/>
              </a:ext>
            </a:extLst>
          </p:cNvPr>
          <p:cNvGrpSpPr/>
          <p:nvPr/>
        </p:nvGrpSpPr>
        <p:grpSpPr>
          <a:xfrm>
            <a:off x="6096000" y="1078183"/>
            <a:ext cx="6307636" cy="1588817"/>
            <a:chOff x="6096000" y="1078183"/>
            <a:chExt cx="6307636" cy="1588817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9D3ACE9-A278-436C-BF6C-B3FBEFF4A47A}"/>
                </a:ext>
              </a:extLst>
            </p:cNvPr>
            <p:cNvSpPr/>
            <p:nvPr/>
          </p:nvSpPr>
          <p:spPr>
            <a:xfrm>
              <a:off x="6096000" y="1078183"/>
              <a:ext cx="5759030" cy="158881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0E9EAD5-2873-49AF-B9FD-1DD61669AD9C}"/>
                </a:ext>
              </a:extLst>
            </p:cNvPr>
            <p:cNvSpPr txBox="1"/>
            <p:nvPr/>
          </p:nvSpPr>
          <p:spPr>
            <a:xfrm>
              <a:off x="6235198" y="1119979"/>
              <a:ext cx="1576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Select a Scale: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2FA63849-A5DD-4B58-A3B1-15397CF231DB}"/>
                </a:ext>
              </a:extLst>
            </p:cNvPr>
            <p:cNvGrpSpPr/>
            <p:nvPr/>
          </p:nvGrpSpPr>
          <p:grpSpPr>
            <a:xfrm>
              <a:off x="11022495" y="1459724"/>
              <a:ext cx="1381141" cy="281231"/>
              <a:chOff x="6326373" y="1221512"/>
              <a:chExt cx="1381141" cy="281231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BAE1DD52-F196-4099-A0BE-8E806678FC95}"/>
                  </a:ext>
                </a:extLst>
              </p:cNvPr>
              <p:cNvGrpSpPr/>
              <p:nvPr/>
            </p:nvGrpSpPr>
            <p:grpSpPr>
              <a:xfrm>
                <a:off x="6326373" y="1278294"/>
                <a:ext cx="177281" cy="177281"/>
                <a:chOff x="6295046" y="1683924"/>
                <a:chExt cx="177281" cy="177281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2AF823C3-CF88-4360-8D82-649671547D27}"/>
                    </a:ext>
                  </a:extLst>
                </p:cNvPr>
                <p:cNvSpPr/>
                <p:nvPr/>
              </p:nvSpPr>
              <p:spPr>
                <a:xfrm>
                  <a:off x="6295046" y="1683924"/>
                  <a:ext cx="177281" cy="17728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2E47A0AD-8BEF-4391-967B-D4A33AEF8BAD}"/>
                    </a:ext>
                  </a:extLst>
                </p:cNvPr>
                <p:cNvSpPr/>
                <p:nvPr/>
              </p:nvSpPr>
              <p:spPr>
                <a:xfrm>
                  <a:off x="6337918" y="1726796"/>
                  <a:ext cx="91536" cy="915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96D0E5B-DE33-4843-9483-3CA49E41BFD0}"/>
                  </a:ext>
                </a:extLst>
              </p:cNvPr>
              <p:cNvSpPr txBox="1"/>
              <p:nvPr/>
            </p:nvSpPr>
            <p:spPr>
              <a:xfrm>
                <a:off x="6460781" y="1221512"/>
                <a:ext cx="1246733" cy="28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12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State</a:t>
                </a:r>
              </a:p>
            </p:txBody>
          </p:sp>
        </p:grp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4248F29-C9FA-4CEE-9548-644EB08446A7}"/>
              </a:ext>
            </a:extLst>
          </p:cNvPr>
          <p:cNvSpPr/>
          <p:nvPr/>
        </p:nvSpPr>
        <p:spPr>
          <a:xfrm>
            <a:off x="10700950" y="3804690"/>
            <a:ext cx="1144551" cy="2517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25400" dist="25400" dir="27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Filter Indicators?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F2FCD35-D3C2-499C-9608-D56FBA6D462C}"/>
              </a:ext>
            </a:extLst>
          </p:cNvPr>
          <p:cNvGrpSpPr/>
          <p:nvPr/>
        </p:nvGrpSpPr>
        <p:grpSpPr>
          <a:xfrm>
            <a:off x="3152775" y="1238619"/>
            <a:ext cx="2478075" cy="274685"/>
            <a:chOff x="3305427" y="984618"/>
            <a:chExt cx="2367758" cy="180303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A2F1B43-F0EF-447A-865E-8AD52CAB5DE0}"/>
                </a:ext>
              </a:extLst>
            </p:cNvPr>
            <p:cNvSpPr/>
            <p:nvPr/>
          </p:nvSpPr>
          <p:spPr>
            <a:xfrm>
              <a:off x="3305427" y="984618"/>
              <a:ext cx="932675" cy="1803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25400" dist="50800" dir="27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Risk Index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1F21C1E-E822-4349-B9F8-A0ABFFE13469}"/>
                </a:ext>
              </a:extLst>
            </p:cNvPr>
            <p:cNvSpPr/>
            <p:nvPr/>
          </p:nvSpPr>
          <p:spPr>
            <a:xfrm>
              <a:off x="4238102" y="984618"/>
              <a:ext cx="1435083" cy="1803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50800" dir="27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50000"/>
                    </a:schemeClr>
                  </a:solidFill>
                </a:rPr>
                <a:t>Mitigation Index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ECDC236-CF75-46E8-BEF8-505F5D124CFE}"/>
              </a:ext>
            </a:extLst>
          </p:cNvPr>
          <p:cNvSpPr txBox="1"/>
          <p:nvPr/>
        </p:nvSpPr>
        <p:spPr>
          <a:xfrm>
            <a:off x="6096000" y="5071641"/>
            <a:ext cx="3483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Special Flood Hazard Area (SFHA) in Acres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SFHA to Total Area Ratio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Total Floodplain Length (miles)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Maximum Flood Depth (feet)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Declared Flood Disasters since 1989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Date of Last Flood Disaster                          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21F3C15-E391-4917-84B1-659B4557E8FA}"/>
              </a:ext>
            </a:extLst>
          </p:cNvPr>
          <p:cNvSpPr txBox="1"/>
          <p:nvPr/>
        </p:nvSpPr>
        <p:spPr>
          <a:xfrm>
            <a:off x="9193846" y="5079208"/>
            <a:ext cx="907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8,084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286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6/22/2016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1D92E72-7501-4957-9229-10D29D62473D}"/>
              </a:ext>
            </a:extLst>
          </p:cNvPr>
          <p:cNvSpPr txBox="1"/>
          <p:nvPr/>
        </p:nvSpPr>
        <p:spPr>
          <a:xfrm>
            <a:off x="10106470" y="5262333"/>
            <a:ext cx="813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87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9784478-23A2-4B8B-9C65-4B313DC7D30D}"/>
              </a:ext>
            </a:extLst>
          </p:cNvPr>
          <p:cNvSpPr txBox="1"/>
          <p:nvPr/>
        </p:nvSpPr>
        <p:spPr>
          <a:xfrm>
            <a:off x="9761296" y="4812840"/>
            <a:ext cx="145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Percentile Rank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(of 100)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3AB8AE-A0F7-479E-9305-37622D9E4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9153" y="749019"/>
            <a:ext cx="139659" cy="6100327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1C6B7464-CB6F-4E63-A4D3-40D113E8A364}"/>
              </a:ext>
            </a:extLst>
          </p:cNvPr>
          <p:cNvSpPr/>
          <p:nvPr/>
        </p:nvSpPr>
        <p:spPr>
          <a:xfrm>
            <a:off x="153966" y="6008794"/>
            <a:ext cx="5641183" cy="704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0886D33-7105-4DC0-90CB-629419C65862}"/>
              </a:ext>
            </a:extLst>
          </p:cNvPr>
          <p:cNvGrpSpPr/>
          <p:nvPr/>
        </p:nvGrpSpPr>
        <p:grpSpPr>
          <a:xfrm>
            <a:off x="102023" y="5962751"/>
            <a:ext cx="5895129" cy="725577"/>
            <a:chOff x="102023" y="5962751"/>
            <a:chExt cx="5895129" cy="725577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A98B6E1-1486-467C-BA4A-EDB03491DF8C}"/>
                </a:ext>
              </a:extLst>
            </p:cNvPr>
            <p:cNvSpPr txBox="1"/>
            <p:nvPr/>
          </p:nvSpPr>
          <p:spPr>
            <a:xfrm>
              <a:off x="123076" y="5962751"/>
              <a:ext cx="1742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General Information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AD69D90-FC7D-4869-9D34-638949988104}"/>
                </a:ext>
              </a:extLst>
            </p:cNvPr>
            <p:cNvSpPr txBox="1"/>
            <p:nvPr/>
          </p:nvSpPr>
          <p:spPr>
            <a:xfrm>
              <a:off x="102023" y="6187040"/>
              <a:ext cx="198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Total Population: 12,702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7C1817F-2B8E-4795-BB10-7CC3345DCF40}"/>
                </a:ext>
              </a:extLst>
            </p:cNvPr>
            <p:cNvSpPr txBox="1"/>
            <p:nvPr/>
          </p:nvSpPr>
          <p:spPr>
            <a:xfrm>
              <a:off x="1907433" y="6187040"/>
              <a:ext cx="1595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Total Area (sq mi): 516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B7C4168-F574-48E6-9774-1C93D4995D93}"/>
                </a:ext>
              </a:extLst>
            </p:cNvPr>
            <p:cNvSpPr txBox="1"/>
            <p:nvPr/>
          </p:nvSpPr>
          <p:spPr>
            <a:xfrm>
              <a:off x="3541991" y="6186435"/>
              <a:ext cx="2455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Population Density (per sq mi): 25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E4841D9E-00AA-47FC-AC2C-32AD84819F41}"/>
                </a:ext>
              </a:extLst>
            </p:cNvPr>
            <p:cNvSpPr txBox="1"/>
            <p:nvPr/>
          </p:nvSpPr>
          <p:spPr>
            <a:xfrm>
              <a:off x="108680" y="6411329"/>
              <a:ext cx="198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FIRM Effective Date: N/A</a:t>
              </a:r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26E6019F-B85E-4FCB-A5E2-75061DC63EAB}"/>
              </a:ext>
            </a:extLst>
          </p:cNvPr>
          <p:cNvSpPr txBox="1"/>
          <p:nvPr/>
        </p:nvSpPr>
        <p:spPr>
          <a:xfrm>
            <a:off x="10928346" y="5247692"/>
            <a:ext cx="982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Indicator Info.</a:t>
            </a:r>
            <a:endParaRPr lang="en-US" sz="10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7FBE7FA-E06D-4230-95CF-9F2595CECF58}"/>
              </a:ext>
            </a:extLst>
          </p:cNvPr>
          <p:cNvSpPr txBox="1"/>
          <p:nvPr/>
        </p:nvSpPr>
        <p:spPr>
          <a:xfrm>
            <a:off x="10928345" y="5642813"/>
            <a:ext cx="982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Indicator Info.</a:t>
            </a:r>
            <a:endParaRPr lang="en-US" sz="10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CC6929D-0006-4A35-B439-AF825E1A0499}"/>
              </a:ext>
            </a:extLst>
          </p:cNvPr>
          <p:cNvSpPr txBox="1"/>
          <p:nvPr/>
        </p:nvSpPr>
        <p:spPr>
          <a:xfrm>
            <a:off x="10928344" y="6015282"/>
            <a:ext cx="982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Indicator Info.</a:t>
            </a:r>
            <a:endParaRPr lang="en-US" sz="10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3C7E09C-2091-4714-919F-A35FB652F75B}"/>
              </a:ext>
            </a:extLst>
          </p:cNvPr>
          <p:cNvSpPr txBox="1"/>
          <p:nvPr/>
        </p:nvSpPr>
        <p:spPr>
          <a:xfrm>
            <a:off x="10941379" y="6368833"/>
            <a:ext cx="982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Indicator Info.</a:t>
            </a:r>
            <a:endParaRPr lang="en-US" sz="10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D548093-77F6-4884-A03F-9DD359AEFB3B}"/>
              </a:ext>
            </a:extLst>
          </p:cNvPr>
          <p:cNvSpPr txBox="1"/>
          <p:nvPr/>
        </p:nvSpPr>
        <p:spPr>
          <a:xfrm>
            <a:off x="9384145" y="3822456"/>
            <a:ext cx="131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 Report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2AAD26B-E5AF-43EF-99EC-B6F9265411A8}"/>
              </a:ext>
            </a:extLst>
          </p:cNvPr>
          <p:cNvSpPr txBox="1"/>
          <p:nvPr/>
        </p:nvSpPr>
        <p:spPr>
          <a:xfrm>
            <a:off x="8211877" y="3819254"/>
            <a:ext cx="131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 Table</a:t>
            </a:r>
            <a:endParaRPr lang="en-US" sz="1200" u="sng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563377A4-A065-4C96-9EBB-F364AF114E39}"/>
              </a:ext>
            </a:extLst>
          </p:cNvPr>
          <p:cNvSpPr txBox="1"/>
          <p:nvPr/>
        </p:nvSpPr>
        <p:spPr>
          <a:xfrm>
            <a:off x="6198412" y="4572413"/>
            <a:ext cx="348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description of the major category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566124C-E1E3-434A-A95A-FA76B10A65DD}"/>
              </a:ext>
            </a:extLst>
          </p:cNvPr>
          <p:cNvGrpSpPr/>
          <p:nvPr/>
        </p:nvGrpSpPr>
        <p:grpSpPr>
          <a:xfrm>
            <a:off x="115866" y="746643"/>
            <a:ext cx="11869444" cy="258143"/>
            <a:chOff x="153966" y="746643"/>
            <a:chExt cx="11869444" cy="258143"/>
          </a:xfrm>
        </p:grpSpPr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CEC806E6-776C-4469-8873-04717CAEC0B6}"/>
                </a:ext>
              </a:extLst>
            </p:cNvPr>
            <p:cNvSpPr/>
            <p:nvPr/>
          </p:nvSpPr>
          <p:spPr>
            <a:xfrm>
              <a:off x="153966" y="746643"/>
              <a:ext cx="1742796" cy="257593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Analysis/Indices</a:t>
              </a:r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1365EB8A-26C3-428B-82ED-3271F1EB7DBE}"/>
                </a:ext>
              </a:extLst>
            </p:cNvPr>
            <p:cNvSpPr/>
            <p:nvPr/>
          </p:nvSpPr>
          <p:spPr>
            <a:xfrm>
              <a:off x="1917716" y="746643"/>
              <a:ext cx="138692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Comparison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31D83627-DC9B-43C3-92A7-B30BE191F220}"/>
                </a:ext>
              </a:extLst>
            </p:cNvPr>
            <p:cNvSpPr/>
            <p:nvPr/>
          </p:nvSpPr>
          <p:spPr>
            <a:xfrm>
              <a:off x="3328498" y="746644"/>
              <a:ext cx="1129916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Rankings</a:t>
              </a:r>
            </a:p>
          </p:txBody>
        </p:sp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8133041A-3687-470A-9E58-DDB794B59C3C}"/>
                </a:ext>
              </a:extLst>
            </p:cNvPr>
            <p:cNvSpPr/>
            <p:nvPr/>
          </p:nvSpPr>
          <p:spPr>
            <a:xfrm>
              <a:off x="4481667" y="746643"/>
              <a:ext cx="1677158" cy="2581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Thematic Maps</a:t>
              </a:r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DD8DC48C-ECC6-4C7E-9DB3-9D47219A417B}"/>
                </a:ext>
              </a:extLst>
            </p:cNvPr>
            <p:cNvSpPr/>
            <p:nvPr/>
          </p:nvSpPr>
          <p:spPr>
            <a:xfrm>
              <a:off x="7823776" y="746643"/>
              <a:ext cx="2563375" cy="2575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Flood Risk Resources</a:t>
              </a:r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CB0F7DB0-FA5D-478C-A371-688088E8AAFC}"/>
                </a:ext>
              </a:extLst>
            </p:cNvPr>
            <p:cNvSpPr/>
            <p:nvPr/>
          </p:nvSpPr>
          <p:spPr>
            <a:xfrm>
              <a:off x="10410405" y="746643"/>
              <a:ext cx="1613005" cy="2548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Other Hazards</a:t>
              </a:r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B7DA6DB5-AFE2-4937-8814-EFDB39DA4C42}"/>
                </a:ext>
              </a:extLst>
            </p:cNvPr>
            <p:cNvSpPr/>
            <p:nvPr/>
          </p:nvSpPr>
          <p:spPr>
            <a:xfrm>
              <a:off x="6187385" y="748468"/>
              <a:ext cx="1613005" cy="2529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2D/3D Visuals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34DFBB9-0337-45D3-BF0E-01686C251BBD}"/>
              </a:ext>
            </a:extLst>
          </p:cNvPr>
          <p:cNvGrpSpPr/>
          <p:nvPr/>
        </p:nvGrpSpPr>
        <p:grpSpPr>
          <a:xfrm>
            <a:off x="6326373" y="1450112"/>
            <a:ext cx="2106541" cy="276999"/>
            <a:chOff x="6326373" y="1221512"/>
            <a:chExt cx="2106541" cy="276999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35A297B-CD3A-47BA-AF8E-EFC42CAAC8D5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EC0D4ABD-CEB5-4799-83D8-2D4425A3A25C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A74BE091-5649-43FF-BD68-5277E01A3D29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5661E12-0A03-4582-8645-CB3C3D776F9D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Communities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B9CBD89-2359-45BC-BDF0-FAD53D762D05}"/>
              </a:ext>
            </a:extLst>
          </p:cNvPr>
          <p:cNvGrpSpPr/>
          <p:nvPr/>
        </p:nvGrpSpPr>
        <p:grpSpPr>
          <a:xfrm>
            <a:off x="6653583" y="1697390"/>
            <a:ext cx="2305585" cy="276999"/>
            <a:chOff x="6577383" y="1463710"/>
            <a:chExt cx="2305585" cy="276999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DC89693A-49F6-441E-8FD8-E4178D501B22}"/>
                </a:ext>
              </a:extLst>
            </p:cNvPr>
            <p:cNvSpPr txBox="1"/>
            <p:nvPr/>
          </p:nvSpPr>
          <p:spPr>
            <a:xfrm>
              <a:off x="6715874" y="1463710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Unincorporated</a:t>
              </a: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AB1E1C8-7248-43E2-87BE-48A6685F425F}"/>
                </a:ext>
              </a:extLst>
            </p:cNvPr>
            <p:cNvSpPr/>
            <p:nvPr/>
          </p:nvSpPr>
          <p:spPr>
            <a:xfrm>
              <a:off x="6577383" y="1512355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25D488C-8552-4F36-9CA9-8E51C35A07DA}"/>
                </a:ext>
              </a:extLst>
            </p:cNvPr>
            <p:cNvSpPr/>
            <p:nvPr/>
          </p:nvSpPr>
          <p:spPr>
            <a:xfrm>
              <a:off x="6619938" y="1560307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0079CA6-7FD5-478A-AA4F-DC9FE5AA0D82}"/>
              </a:ext>
            </a:extLst>
          </p:cNvPr>
          <p:cNvGrpSpPr/>
          <p:nvPr/>
        </p:nvGrpSpPr>
        <p:grpSpPr>
          <a:xfrm>
            <a:off x="6666291" y="1951471"/>
            <a:ext cx="2305585" cy="276999"/>
            <a:chOff x="6590091" y="1951471"/>
            <a:chExt cx="2305585" cy="276999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38178D9F-8A23-4131-9FE8-917C35A6E545}"/>
                </a:ext>
              </a:extLst>
            </p:cNvPr>
            <p:cNvSpPr txBox="1"/>
            <p:nvPr/>
          </p:nvSpPr>
          <p:spPr>
            <a:xfrm>
              <a:off x="6728582" y="1951471"/>
              <a:ext cx="2167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Incorporated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982100D-3355-45F6-B778-FF9BEE37A951}"/>
                </a:ext>
              </a:extLst>
            </p:cNvPr>
            <p:cNvSpPr/>
            <p:nvPr/>
          </p:nvSpPr>
          <p:spPr>
            <a:xfrm>
              <a:off x="6590091" y="2000116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E392934-BE9B-429D-AB0B-A7A9FE0AE911}"/>
                </a:ext>
              </a:extLst>
            </p:cNvPr>
            <p:cNvSpPr/>
            <p:nvPr/>
          </p:nvSpPr>
          <p:spPr>
            <a:xfrm>
              <a:off x="6632646" y="2048068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27FE37B-6D17-49A5-A120-F3DE88DD5DD7}"/>
              </a:ext>
            </a:extLst>
          </p:cNvPr>
          <p:cNvGrpSpPr/>
          <p:nvPr/>
        </p:nvGrpSpPr>
        <p:grpSpPr>
          <a:xfrm>
            <a:off x="8458049" y="1451782"/>
            <a:ext cx="1381141" cy="276999"/>
            <a:chOff x="6326373" y="1221512"/>
            <a:chExt cx="1381141" cy="276999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78B5D0F-85C5-4FEC-B4E4-3C325946D909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5D538439-F5E0-4931-962C-3E637EBA989D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6C3C75BC-5724-4A57-8887-05A5E0365D7B}"/>
                  </a:ext>
                </a:extLst>
              </p:cNvPr>
              <p:cNvSpPr/>
              <p:nvPr/>
            </p:nvSpPr>
            <p:spPr>
              <a:xfrm>
                <a:off x="6337918" y="1726796"/>
                <a:ext cx="91536" cy="915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0880C24-F83D-425A-A0E2-BD76801D5954}"/>
                </a:ext>
              </a:extLst>
            </p:cNvPr>
            <p:cNvSpPr txBox="1"/>
            <p:nvPr/>
          </p:nvSpPr>
          <p:spPr>
            <a:xfrm>
              <a:off x="6460781" y="1221512"/>
              <a:ext cx="1246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Counties</a:t>
              </a: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9638B03-17DF-47FE-8F18-011AF1F8EDEF}"/>
              </a:ext>
            </a:extLst>
          </p:cNvPr>
          <p:cNvGrpSpPr/>
          <p:nvPr/>
        </p:nvGrpSpPr>
        <p:grpSpPr>
          <a:xfrm>
            <a:off x="7774337" y="2271572"/>
            <a:ext cx="2106541" cy="276999"/>
            <a:chOff x="6326373" y="1221512"/>
            <a:chExt cx="2106541" cy="276999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F4E37F38-DEC5-4AA8-BE8B-B2E63055DFD8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F6088BB-A7F7-49F6-A526-9EC4A43B5AA9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C702B1E-DFBD-4806-938E-64F1835EED06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205EBD5-1777-48A9-B305-C349AB65CAAD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Watersheds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2FB0784-3000-47BF-9A6A-B8C85CBE3D43}"/>
              </a:ext>
            </a:extLst>
          </p:cNvPr>
          <p:cNvGrpSpPr/>
          <p:nvPr/>
        </p:nvGrpSpPr>
        <p:grpSpPr>
          <a:xfrm>
            <a:off x="9243754" y="2271571"/>
            <a:ext cx="2106541" cy="276999"/>
            <a:chOff x="6326373" y="1221512"/>
            <a:chExt cx="2106541" cy="276999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24FC819E-0ABF-45A3-B738-25D2660E6E52}"/>
                </a:ext>
              </a:extLst>
            </p:cNvPr>
            <p:cNvGrpSpPr/>
            <p:nvPr/>
          </p:nvGrpSpPr>
          <p:grpSpPr>
            <a:xfrm>
              <a:off x="6326373" y="1278294"/>
              <a:ext cx="177281" cy="177281"/>
              <a:chOff x="6295046" y="1683924"/>
              <a:chExt cx="177281" cy="177281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203DF936-8674-42E4-BDAF-16A68095046F}"/>
                  </a:ext>
                </a:extLst>
              </p:cNvPr>
              <p:cNvSpPr/>
              <p:nvPr/>
            </p:nvSpPr>
            <p:spPr>
              <a:xfrm>
                <a:off x="6295046" y="1683924"/>
                <a:ext cx="177281" cy="17728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F1280843-013E-4916-9796-70E6D1B42D30}"/>
                  </a:ext>
                </a:extLst>
              </p:cNvPr>
              <p:cNvSpPr/>
              <p:nvPr/>
            </p:nvSpPr>
            <p:spPr>
              <a:xfrm>
                <a:off x="6337601" y="1731876"/>
                <a:ext cx="91536" cy="915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21DC2163-828B-4A83-90E0-031BA5CDF293}"/>
                </a:ext>
              </a:extLst>
            </p:cNvPr>
            <p:cNvSpPr txBox="1"/>
            <p:nvPr/>
          </p:nvSpPr>
          <p:spPr>
            <a:xfrm>
              <a:off x="6460781" y="1221512"/>
              <a:ext cx="197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Major Streams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2B4EF3B-2AF9-4CE0-A270-5E81471A24E1}"/>
              </a:ext>
            </a:extLst>
          </p:cNvPr>
          <p:cNvGrpSpPr/>
          <p:nvPr/>
        </p:nvGrpSpPr>
        <p:grpSpPr>
          <a:xfrm>
            <a:off x="9785880" y="1463956"/>
            <a:ext cx="1381141" cy="276999"/>
            <a:chOff x="9836680" y="1463956"/>
            <a:chExt cx="1381141" cy="276999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46E80006-2305-47AB-8688-26C612E4FC9E}"/>
                </a:ext>
              </a:extLst>
            </p:cNvPr>
            <p:cNvSpPr/>
            <p:nvPr/>
          </p:nvSpPr>
          <p:spPr>
            <a:xfrm>
              <a:off x="9836680" y="1520738"/>
              <a:ext cx="177281" cy="177281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F286ED6C-E618-4140-9676-CE70A1BAC3DA}"/>
                </a:ext>
              </a:extLst>
            </p:cNvPr>
            <p:cNvSpPr/>
            <p:nvPr/>
          </p:nvSpPr>
          <p:spPr>
            <a:xfrm>
              <a:off x="9879552" y="1563610"/>
              <a:ext cx="91536" cy="915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5DC28C6E-8BC8-4BCE-945F-E5E28C821B5E}"/>
                </a:ext>
              </a:extLst>
            </p:cNvPr>
            <p:cNvSpPr txBox="1"/>
            <p:nvPr/>
          </p:nvSpPr>
          <p:spPr>
            <a:xfrm>
              <a:off x="9971088" y="1463956"/>
              <a:ext cx="1246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724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11240</TotalTime>
  <Words>1830</Words>
  <Application>Microsoft Office PowerPoint</Application>
  <PresentationFormat>Widescreen</PresentationFormat>
  <Paragraphs>533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Behrang Bidadian</dc:creator>
  <cp:lastModifiedBy>Kurt Donaldson</cp:lastModifiedBy>
  <cp:revision>262</cp:revision>
  <cp:lastPrinted>2023-11-13T22:40:18Z</cp:lastPrinted>
  <dcterms:created xsi:type="dcterms:W3CDTF">2023-11-08T19:59:52Z</dcterms:created>
  <dcterms:modified xsi:type="dcterms:W3CDTF">2023-11-20T22:57:31Z</dcterms:modified>
</cp:coreProperties>
</file>