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655-1537-46A2-8625-85BCB0E84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B4CE-6ED6-425E-A564-B6B0814F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2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655-1537-46A2-8625-85BCB0E84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B4CE-6ED6-425E-A564-B6B0814F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5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655-1537-46A2-8625-85BCB0E84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B4CE-6ED6-425E-A564-B6B0814F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655-1537-46A2-8625-85BCB0E84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B4CE-6ED6-425E-A564-B6B0814F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655-1537-46A2-8625-85BCB0E84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B4CE-6ED6-425E-A564-B6B0814F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9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655-1537-46A2-8625-85BCB0E84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B4CE-6ED6-425E-A564-B6B0814F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655-1537-46A2-8625-85BCB0E84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B4CE-6ED6-425E-A564-B6B0814F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655-1537-46A2-8625-85BCB0E84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B4CE-6ED6-425E-A564-B6B0814F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655-1537-46A2-8625-85BCB0E84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B4CE-6ED6-425E-A564-B6B0814F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8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655-1537-46A2-8625-85BCB0E84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B4CE-6ED6-425E-A564-B6B0814F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4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C655-1537-46A2-8625-85BCB0E84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DB4CE-6ED6-425E-A564-B6B0814F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5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AC655-1537-46A2-8625-85BCB0E84D4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DB4CE-6ED6-425E-A564-B6B0814F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0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mapwv.gov/flood/map/?wkid=102100&amp;x=-9056068&amp;y=4648494&amp;l=13&amp;v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pwv.gov/flood/map/?wkid=102100&amp;x=-9056065&amp;y=4648495&amp;l=14&amp;v=1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5" r="10053" b="28800"/>
          <a:stretch/>
        </p:blipFill>
        <p:spPr>
          <a:xfrm>
            <a:off x="-692150" y="-315440"/>
            <a:ext cx="12884150" cy="718069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D51110B-5A5E-5C28-DB14-058C48212609}"/>
              </a:ext>
            </a:extLst>
          </p:cNvPr>
          <p:cNvSpPr/>
          <p:nvPr/>
        </p:nvSpPr>
        <p:spPr>
          <a:xfrm>
            <a:off x="5403850" y="476250"/>
            <a:ext cx="2851150" cy="28511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593D8C0-66D8-08F4-ADD6-D3CEA03CCF78}"/>
              </a:ext>
            </a:extLst>
          </p:cNvPr>
          <p:cNvSpPr txBox="1">
            <a:spLocks/>
          </p:cNvSpPr>
          <p:nvPr/>
        </p:nvSpPr>
        <p:spPr>
          <a:xfrm rot="16200000">
            <a:off x="-2944374" y="2917024"/>
            <a:ext cx="6896100" cy="103302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Flood Profile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DC211A-B6DC-AA11-13BF-D8A4C6E4C0F2}"/>
              </a:ext>
            </a:extLst>
          </p:cNvPr>
          <p:cNvSpPr txBox="1"/>
          <p:nvPr/>
        </p:nvSpPr>
        <p:spPr>
          <a:xfrm>
            <a:off x="1415326" y="843556"/>
            <a:ext cx="314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4"/>
              </a:rPr>
              <a:t>20-02-0006-0044-0000_306</a:t>
            </a:r>
            <a:r>
              <a:rPr lang="en-US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linkClick r:id="rId4"/>
              </a:rPr>
              <a:t> </a:t>
            </a:r>
            <a:endParaRPr lang="en-US" sz="2000" u="sng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E6100C-837C-9183-997B-C8C8692E661B}"/>
              </a:ext>
            </a:extLst>
          </p:cNvPr>
          <p:cNvSpPr txBox="1"/>
          <p:nvPr/>
        </p:nvSpPr>
        <p:spPr>
          <a:xfrm>
            <a:off x="1415326" y="1262038"/>
            <a:ext cx="52530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hlinkClick r:id="rId4"/>
              </a:rPr>
              <a:t>306 Maywood Ave., Clendenin, WV, 25045</a:t>
            </a:r>
            <a:endParaRPr lang="en-US" sz="200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28568" t="27364" r="13228" b="31250"/>
          <a:stretch/>
        </p:blipFill>
        <p:spPr>
          <a:xfrm>
            <a:off x="1339015" y="2459650"/>
            <a:ext cx="10244134" cy="441666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935199" y="183805"/>
            <a:ext cx="2647950" cy="2609850"/>
            <a:chOff x="5656580" y="0"/>
            <a:chExt cx="2647950" cy="260985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6580" y="0"/>
              <a:ext cx="2647950" cy="260985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909310" y="241300"/>
              <a:ext cx="2129790" cy="2108200"/>
              <a:chOff x="3763364" y="4334619"/>
              <a:chExt cx="2698720" cy="265021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63364" y="4334619"/>
                <a:ext cx="2698720" cy="2650211"/>
              </a:xfrm>
              <a:prstGeom prst="rect">
                <a:avLst/>
              </a:prstGeom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5F3311F-D8D5-C27A-5001-346416B40F2B}"/>
                  </a:ext>
                </a:extLst>
              </p:cNvPr>
              <p:cNvSpPr/>
              <p:nvPr/>
            </p:nvSpPr>
            <p:spPr>
              <a:xfrm>
                <a:off x="4471665" y="4770955"/>
                <a:ext cx="1420044" cy="1420044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9" name="Straight Connector 28"/>
          <p:cNvCxnSpPr/>
          <p:nvPr/>
        </p:nvCxnSpPr>
        <p:spPr>
          <a:xfrm>
            <a:off x="1530463" y="692652"/>
            <a:ext cx="26026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65649" y="145851"/>
            <a:ext cx="2327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Clendenin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3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40120E-C431-9A99-48C3-ECD10C6D4547}"/>
              </a:ext>
            </a:extLst>
          </p:cNvPr>
          <p:cNvSpPr txBox="1"/>
          <p:nvPr/>
        </p:nvSpPr>
        <p:spPr>
          <a:xfrm>
            <a:off x="838200" y="365125"/>
            <a:ext cx="10515600" cy="18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5" r="10053" b="28800"/>
          <a:stretch/>
        </p:blipFill>
        <p:spPr>
          <a:xfrm>
            <a:off x="-692150" y="-315440"/>
            <a:ext cx="12884150" cy="71806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8568" t="27364" r="13228" b="31250"/>
          <a:stretch/>
        </p:blipFill>
        <p:spPr>
          <a:xfrm>
            <a:off x="662636" y="1085850"/>
            <a:ext cx="11488779" cy="4953283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326083" y="3548485"/>
            <a:ext cx="1899532" cy="299077"/>
          </a:xfrm>
          <a:prstGeom prst="wedgeRectCallout">
            <a:avLst>
              <a:gd name="adj1" fmla="val 153251"/>
              <a:gd name="adj2" fmla="val -28250"/>
            </a:avLst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10.5’ (2016 High Water)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343" y="793932"/>
            <a:ext cx="3408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306 Maywood Ave., Clendenin, WV, 25045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0" y="5640290"/>
            <a:ext cx="27044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Building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hlinkClick r:id="rId5"/>
              </a:rPr>
              <a:t>20-02-0006-0044-0000_306</a:t>
            </a:r>
            <a:r>
              <a:rPr lang="en-US" sz="1400" dirty="0"/>
              <a:t> 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326083" y="2991978"/>
            <a:ext cx="2063433" cy="312266"/>
          </a:xfrm>
          <a:prstGeom prst="wedgeRectCallout">
            <a:avLst>
              <a:gd name="adj1" fmla="val 134632"/>
              <a:gd name="adj2" fmla="val -22594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12.3’  (FEMA 1% / 100-Yr) 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326083" y="1761028"/>
            <a:ext cx="2063433" cy="325506"/>
          </a:xfrm>
          <a:prstGeom prst="wedgeRectCallout">
            <a:avLst>
              <a:gd name="adj1" fmla="val 136153"/>
              <a:gd name="adj2" fmla="val -1479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20.5’  (FEMA 0.2% / 500-Yr) 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356317" y="5201021"/>
            <a:ext cx="1869298" cy="300278"/>
          </a:xfrm>
          <a:prstGeom prst="wedgeRectCallout">
            <a:avLst>
              <a:gd name="adj1" fmla="val 155401"/>
              <a:gd name="adj2" fmla="val -2663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latin typeface="Arial Narrow" panose="020B0606020202030204" pitchFamily="34" charset="0"/>
              </a:rPr>
              <a:t>2.0’  (FEMA 10% / 10-Yr)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9070" y="256724"/>
            <a:ext cx="5314121" cy="4875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Design Flood Elevation (DFE) should be the BFE plus 2 feet of freeboard.  The DFE should also be above the high-water marks of the 2016 flood plus freeboard.</a:t>
            </a:r>
          </a:p>
        </p:txBody>
      </p:sp>
      <p:sp>
        <p:nvSpPr>
          <p:cNvPr id="43" name="TextBox 35">
            <a:extLst>
              <a:ext uri="{FF2B5EF4-FFF2-40B4-BE49-F238E27FC236}">
                <a16:creationId xmlns:a16="http://schemas.microsoft.com/office/drawing/2014/main" id="{0C295EA3-56AD-29EF-5DF7-CFD89EB74CCF}"/>
              </a:ext>
            </a:extLst>
          </p:cNvPr>
          <p:cNvSpPr txBox="1"/>
          <p:nvPr/>
        </p:nvSpPr>
        <p:spPr>
          <a:xfrm>
            <a:off x="2308678" y="6428999"/>
            <a:ext cx="163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FLOOD DEPTHS: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CCE5D46-A1E7-B545-A32E-7FE82ADE5017}"/>
              </a:ext>
            </a:extLst>
          </p:cNvPr>
          <p:cNvSpPr/>
          <p:nvPr/>
        </p:nvSpPr>
        <p:spPr>
          <a:xfrm>
            <a:off x="4011095" y="6500908"/>
            <a:ext cx="426068" cy="18836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45" name="TextBox 37">
            <a:extLst>
              <a:ext uri="{FF2B5EF4-FFF2-40B4-BE49-F238E27FC236}">
                <a16:creationId xmlns:a16="http://schemas.microsoft.com/office/drawing/2014/main" id="{86C6DCE6-0D43-BEB8-9096-D484C1B584FC}"/>
              </a:ext>
            </a:extLst>
          </p:cNvPr>
          <p:cNvSpPr txBox="1"/>
          <p:nvPr/>
        </p:nvSpPr>
        <p:spPr>
          <a:xfrm>
            <a:off x="4437163" y="6456058"/>
            <a:ext cx="79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FEMA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A4BE22-AB0C-5B18-6D5C-5118DC689B97}"/>
              </a:ext>
            </a:extLst>
          </p:cNvPr>
          <p:cNvSpPr/>
          <p:nvPr/>
        </p:nvSpPr>
        <p:spPr>
          <a:xfrm>
            <a:off x="5129313" y="6481439"/>
            <a:ext cx="377250" cy="18392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F57A0166-D011-7E8E-F536-E67FC263E807}"/>
              </a:ext>
            </a:extLst>
          </p:cNvPr>
          <p:cNvSpPr txBox="1"/>
          <p:nvPr/>
        </p:nvSpPr>
        <p:spPr>
          <a:xfrm>
            <a:off x="5528662" y="6442617"/>
            <a:ext cx="322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USGS 2016 Flood High Water Mark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43"/>
          <a:stretch/>
        </p:blipFill>
        <p:spPr>
          <a:xfrm>
            <a:off x="12522" y="83117"/>
            <a:ext cx="12179477" cy="6851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3D770-7B31-C616-3EEC-F73779E1C529}"/>
              </a:ext>
            </a:extLst>
          </p:cNvPr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05D0E-EF00-69ED-005A-6E4C20660734}"/>
              </a:ext>
            </a:extLst>
          </p:cNvPr>
          <p:cNvSpPr txBox="1"/>
          <p:nvPr/>
        </p:nvSpPr>
        <p:spPr>
          <a:xfrm>
            <a:off x="7731165" y="6364713"/>
            <a:ext cx="37524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208C2-F317-FF05-9778-973C52D57BA3}"/>
              </a:ext>
            </a:extLst>
          </p:cNvPr>
          <p:cNvSpPr txBox="1"/>
          <p:nvPr/>
        </p:nvSpPr>
        <p:spPr>
          <a:xfrm>
            <a:off x="9525000" y="133921"/>
            <a:ext cx="232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Clendenin, WV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85DFDE-CE58-941E-D1E7-98BCD5A6C514}"/>
              </a:ext>
            </a:extLst>
          </p:cNvPr>
          <p:cNvSpPr txBox="1"/>
          <p:nvPr/>
        </p:nvSpPr>
        <p:spPr>
          <a:xfrm>
            <a:off x="2106201" y="9099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Annual Chance (100-year)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6F90DD-076D-D02C-6B30-876B59B9C33B}"/>
              </a:ext>
            </a:extLst>
          </p:cNvPr>
          <p:cNvGrpSpPr/>
          <p:nvPr/>
        </p:nvGrpSpPr>
        <p:grpSpPr>
          <a:xfrm>
            <a:off x="9607410" y="5271581"/>
            <a:ext cx="2003425" cy="680106"/>
            <a:chOff x="9256704" y="6579661"/>
            <a:chExt cx="2136461" cy="7252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EDC8F3-84E2-D21F-26E5-D5653514C8EB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A295CC-1FEC-C2F3-C3F1-321D34E8D18E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983654-3B9B-CFF0-6CA5-3F50A544C201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37E579-B462-F019-5E13-1F8541688E18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30558E1-002A-383F-D9D1-424D46C257C3}"/>
              </a:ext>
            </a:extLst>
          </p:cNvPr>
          <p:cNvSpPr txBox="1"/>
          <p:nvPr/>
        </p:nvSpPr>
        <p:spPr>
          <a:xfrm>
            <a:off x="458991" y="6347715"/>
            <a:ext cx="544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23.5% of Clendenin is in the 1% Annual Flood Chance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AAC21C2-1F00-AA2B-53C0-2C1EF15BBE88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9EC39FE7-07FD-599A-F1E3-3572FFC843C4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r>
                <a:rPr lang="en-US" sz="1050" dirty="0">
                  <a:latin typeface="Arial Narrow" panose="020B0606020202030204" pitchFamily="34" charset="0"/>
                </a:rPr>
                <a:t/>
              </a: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50" dirty="0">
                  <a:latin typeface="Arial Narrow" panose="020B0606020202030204" pitchFamily="34" charset="0"/>
                </a:rPr>
                <a:t/>
              </a: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38.1 ft.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C0CDC77-9A9F-C217-2E34-9E0B86419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537528" y="1688575"/>
            <a:ext cx="204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Big Sandy Creek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8573406">
            <a:off x="3966764" y="4117512"/>
            <a:ext cx="170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Elk River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581421" y="3749039"/>
            <a:ext cx="835379" cy="835379"/>
          </a:xfrm>
          <a:prstGeom prst="ellipse">
            <a:avLst/>
          </a:prstGeom>
          <a:solidFill>
            <a:schemeClr val="accent4">
              <a:lumMod val="40000"/>
              <a:lumOff val="60000"/>
              <a:alpha val="35000"/>
            </a:schemeClr>
          </a:solidFill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4012625">
            <a:off x="7203173" y="3547384"/>
            <a:ext cx="427254" cy="360378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586166" y="2639049"/>
            <a:ext cx="5418794" cy="1147263"/>
            <a:chOff x="7586166" y="2639049"/>
            <a:chExt cx="5418794" cy="114726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28568" t="27364" r="13228" b="31250"/>
            <a:stretch/>
          </p:blipFill>
          <p:spPr>
            <a:xfrm>
              <a:off x="7586166" y="2639049"/>
              <a:ext cx="2544363" cy="109697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E6100C-837C-9183-997B-C8C8692E661B}"/>
                </a:ext>
              </a:extLst>
            </p:cNvPr>
            <p:cNvSpPr txBox="1"/>
            <p:nvPr/>
          </p:nvSpPr>
          <p:spPr>
            <a:xfrm>
              <a:off x="7751933" y="3447758"/>
              <a:ext cx="52530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306 Maywood </a:t>
              </a:r>
              <a:r>
                <a:rPr lang="en-US" sz="16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Ave</a:t>
              </a:r>
              <a:endParaRPr lang="en-US" sz="1600" b="1" dirty="0">
                <a:ln w="12700">
                  <a:noFill/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7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156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Mahmoudi</dc:creator>
  <cp:lastModifiedBy>Anahita Mahmoudi</cp:lastModifiedBy>
  <cp:revision>15</cp:revision>
  <dcterms:created xsi:type="dcterms:W3CDTF">2024-05-15T16:36:58Z</dcterms:created>
  <dcterms:modified xsi:type="dcterms:W3CDTF">2024-05-16T00:38:57Z</dcterms:modified>
</cp:coreProperties>
</file>