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49E"/>
    <a:srgbClr val="53BEC9"/>
    <a:srgbClr val="7EB0DE"/>
    <a:srgbClr val="BDD6EE"/>
    <a:srgbClr val="91DA00"/>
    <a:srgbClr val="F3FFD9"/>
    <a:srgbClr val="EEFFCD"/>
    <a:srgbClr val="FBE4D5"/>
    <a:srgbClr val="FFFFDD"/>
    <a:srgbClr val="FF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20" y="96"/>
      </p:cViewPr>
      <p:guideLst>
        <p:guide orient="horz" pos="2880"/>
        <p:guide pos="39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1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9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8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56446" y="1391772"/>
            <a:ext cx="2030506" cy="974240"/>
          </a:xfrm>
          <a:prstGeom prst="roundRect">
            <a:avLst/>
          </a:prstGeom>
          <a:solidFill>
            <a:srgbClr val="E4E6FC"/>
          </a:solidFill>
          <a:ln w="28575"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548640"/>
            <a:r>
              <a:rPr lang="en-US" sz="1550" b="1" dirty="0" smtClean="0">
                <a:solidFill>
                  <a:schemeClr val="tx1"/>
                </a:solidFill>
              </a:rPr>
              <a:t>(1) FLOODPLAIN CHARACTERISTICS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94079" y="1391771"/>
            <a:ext cx="2884746" cy="192191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Floodplain Area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94079" y="1671694"/>
            <a:ext cx="2878121" cy="191395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Floodplain Length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94079" y="1943726"/>
            <a:ext cx="2878121" cy="170824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Floodplain Depth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2362" y="1391771"/>
            <a:ext cx="573743" cy="6920984"/>
          </a:xfrm>
          <a:prstGeom prst="roundRect">
            <a:avLst/>
          </a:prstGeom>
          <a:solidFill>
            <a:srgbClr val="53BEC9"/>
          </a:solidFill>
          <a:ln>
            <a:solidFill>
              <a:srgbClr val="53B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Overall  Flood  Risk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63169" y="2474481"/>
            <a:ext cx="2030506" cy="956748"/>
          </a:xfrm>
          <a:prstGeom prst="roundRect">
            <a:avLst/>
          </a:prstGeom>
          <a:solidFill>
            <a:srgbClr val="F7CAAC"/>
          </a:solidFill>
          <a:ln w="28575"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 smtClean="0">
                <a:solidFill>
                  <a:schemeClr val="tx1"/>
                </a:solidFill>
              </a:rPr>
              <a:t>(2) BUILDING </a:t>
            </a:r>
            <a:r>
              <a:rPr lang="en-US" sz="1550" b="1" dirty="0" smtClean="0">
                <a:solidFill>
                  <a:schemeClr val="tx1"/>
                </a:solidFill>
              </a:rPr>
              <a:t>EXPOSURE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04610" y="2178391"/>
            <a:ext cx="2874215" cy="187619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Declared Flood Disasters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04610" y="2448157"/>
            <a:ext cx="2867590" cy="222428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Floodplain Coun</a:t>
            </a:r>
            <a:r>
              <a:rPr lang="en-US" sz="14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304610" y="2708979"/>
            <a:ext cx="2867590" cy="219451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Floodway 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04610" y="2977280"/>
            <a:ext cx="2874216" cy="208995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Floodplain Ratio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04609" y="3243241"/>
            <a:ext cx="2881251" cy="187987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Density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89839" y="3506990"/>
            <a:ext cx="2061432" cy="1219171"/>
          </a:xfrm>
          <a:prstGeom prst="roundRect">
            <a:avLst/>
          </a:prstGeom>
          <a:solidFill>
            <a:srgbClr val="FFF2CC"/>
          </a:solidFill>
          <a:ln w="28575"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 smtClean="0">
                <a:solidFill>
                  <a:schemeClr val="tx1"/>
                </a:solidFill>
              </a:rPr>
              <a:t>(3) BUILDING CHARACTERISTICS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04609" y="3506991"/>
            <a:ext cx="2881252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Value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94079" y="3764836"/>
            <a:ext cx="2891782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Mobile Home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94079" y="4022681"/>
            <a:ext cx="2890821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Basement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94079" y="4267635"/>
            <a:ext cx="2891782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First Floor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304609" y="4530058"/>
            <a:ext cx="2881251" cy="196103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Year*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10233" y="4801923"/>
            <a:ext cx="2030506" cy="480082"/>
          </a:xfrm>
          <a:prstGeom prst="roundRect">
            <a:avLst/>
          </a:prstGeom>
          <a:solidFill>
            <a:srgbClr val="FFE1FF"/>
          </a:solidFill>
          <a:ln w="28575"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600" b="1" dirty="0" smtClean="0">
                <a:solidFill>
                  <a:schemeClr val="tx1"/>
                </a:solidFill>
              </a:rPr>
              <a:t>(4)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CRITICAL                            INFRASTRUCTURE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304609" y="4831410"/>
            <a:ext cx="2881252" cy="196104"/>
          </a:xfrm>
          <a:prstGeom prst="roundRect">
            <a:avLst/>
          </a:prstGeom>
          <a:solidFill>
            <a:srgbClr val="FFEFFF"/>
          </a:solidFill>
          <a:ln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Essential Facilities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94079" y="5085901"/>
            <a:ext cx="2891782" cy="196104"/>
          </a:xfrm>
          <a:prstGeom prst="roundRect">
            <a:avLst/>
          </a:prstGeom>
          <a:solidFill>
            <a:srgbClr val="FFEFFF"/>
          </a:solidFill>
          <a:ln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Roads Inundated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210233" y="5387253"/>
            <a:ext cx="2030506" cy="480082"/>
          </a:xfrm>
          <a:prstGeom prst="roundRect">
            <a:avLst/>
          </a:prstGeom>
          <a:solidFill>
            <a:srgbClr val="DDFFF9"/>
          </a:solidFill>
          <a:ln w="28575"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 smtClean="0">
                <a:solidFill>
                  <a:schemeClr val="tx1"/>
                </a:solidFill>
              </a:rPr>
              <a:t>(5) COMMUNITY                                   ASSETS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94079" y="5416740"/>
            <a:ext cx="2891782" cy="196104"/>
          </a:xfrm>
          <a:prstGeom prst="roundRect">
            <a:avLst/>
          </a:prstGeom>
          <a:solidFill>
            <a:srgbClr val="E5FFFB"/>
          </a:solidFill>
          <a:ln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Historical Assets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304609" y="5671231"/>
            <a:ext cx="2881252" cy="196104"/>
          </a:xfrm>
          <a:prstGeom prst="roundRect">
            <a:avLst/>
          </a:prstGeom>
          <a:solidFill>
            <a:srgbClr val="E5FFFB"/>
          </a:solidFill>
          <a:ln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Non-Historical Assets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225473" y="5951133"/>
            <a:ext cx="2030506" cy="736466"/>
          </a:xfrm>
          <a:prstGeom prst="roundRect">
            <a:avLst/>
          </a:prstGeom>
          <a:solidFill>
            <a:srgbClr val="FFFFC5"/>
          </a:solidFill>
          <a:ln w="28575"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50" b="1" dirty="0" smtClean="0">
                <a:solidFill>
                  <a:schemeClr val="tx1"/>
                </a:solidFill>
              </a:rPr>
              <a:t>(6) DAMAGE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04609" y="5980620"/>
            <a:ext cx="2881252" cy="196104"/>
          </a:xfrm>
          <a:prstGeom prst="roundRect">
            <a:avLst/>
          </a:prstGeom>
          <a:solidFill>
            <a:srgbClr val="FFFFDD"/>
          </a:solidFill>
          <a:ln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Substantial Damage Estimates*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04609" y="6235111"/>
            <a:ext cx="2881252" cy="196104"/>
          </a:xfrm>
          <a:prstGeom prst="roundRect">
            <a:avLst/>
          </a:prstGeom>
          <a:solidFill>
            <a:srgbClr val="FFFFDD"/>
          </a:solidFill>
          <a:ln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Previous Claims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304609" y="6491495"/>
            <a:ext cx="2881252" cy="196104"/>
          </a:xfrm>
          <a:prstGeom prst="roundRect">
            <a:avLst/>
          </a:prstGeom>
          <a:solidFill>
            <a:srgbClr val="FFFFDD"/>
          </a:solidFill>
          <a:ln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Repetitive Loss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220765" y="6761492"/>
            <a:ext cx="2030506" cy="736466"/>
          </a:xfrm>
          <a:prstGeom prst="roundRect">
            <a:avLst/>
          </a:prstGeom>
          <a:solidFill>
            <a:srgbClr val="EEFFCD"/>
          </a:solidFill>
          <a:ln w="28575"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50" b="1" dirty="0" smtClean="0">
                <a:solidFill>
                  <a:schemeClr val="tx1"/>
                </a:solidFill>
              </a:rPr>
              <a:t>(7) PEOPLE / SOCIAL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294079" y="6790979"/>
            <a:ext cx="2891782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Population in Floodplain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304609" y="7045470"/>
            <a:ext cx="2881252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Population Displaced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304609" y="7301854"/>
            <a:ext cx="2881252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WV Social Vulnerability Index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20765" y="7564859"/>
            <a:ext cx="2030506" cy="736466"/>
          </a:xfrm>
          <a:prstGeom prst="roundRect">
            <a:avLst/>
          </a:prstGeom>
          <a:solidFill>
            <a:srgbClr val="BDD6EE"/>
          </a:solidFill>
          <a:ln w="28575"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50" b="1" dirty="0" smtClean="0">
                <a:solidFill>
                  <a:schemeClr val="tx1"/>
                </a:solidFill>
              </a:rPr>
              <a:t>(8) OTHER HAZARDS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304609" y="7591072"/>
            <a:ext cx="2881252" cy="194211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Dam/Levee </a:t>
            </a:r>
            <a:r>
              <a:rPr lang="en-US" sz="1400" dirty="0" smtClean="0">
                <a:solidFill>
                  <a:schemeClr val="tx1"/>
                </a:solidFill>
              </a:rPr>
              <a:t>Failure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304609" y="7840980"/>
            <a:ext cx="2874218" cy="227294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Landslides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304609" y="8101947"/>
            <a:ext cx="2881252" cy="196104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Karst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8382" y="906920"/>
            <a:ext cx="444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CATEGORY                 INDICATOR                        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61187" y="8381194"/>
            <a:ext cx="2357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Multiple Indicators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798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/>
          <p:cNvSpPr>
            <a:spLocks noChangeArrowheads="1"/>
          </p:cNvSpPr>
          <p:nvPr/>
        </p:nvSpPr>
        <p:spPr bwMode="auto">
          <a:xfrm>
            <a:off x="179906" y="2554649"/>
            <a:ext cx="6387887" cy="359459"/>
          </a:xfrm>
          <a:prstGeom prst="roundRect">
            <a:avLst>
              <a:gd name="adj" fmla="val 16667"/>
            </a:avLst>
          </a:prstGeom>
          <a:solidFill>
            <a:srgbClr val="53BEC9"/>
          </a:solidFill>
          <a:ln w="12700">
            <a:solidFill>
              <a:srgbClr val="53BEC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23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Flood Risk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5" name="Rounded Rectangle 2"/>
          <p:cNvSpPr>
            <a:spLocks noChangeArrowheads="1"/>
          </p:cNvSpPr>
          <p:nvPr/>
        </p:nvSpPr>
        <p:spPr bwMode="auto">
          <a:xfrm>
            <a:off x="179906" y="2964970"/>
            <a:ext cx="816641" cy="528726"/>
          </a:xfrm>
          <a:prstGeom prst="roundRect">
            <a:avLst>
              <a:gd name="adj" fmla="val 16667"/>
            </a:avLst>
          </a:prstGeom>
          <a:solidFill>
            <a:srgbClr val="E4E6FC"/>
          </a:solidFill>
          <a:ln w="28575">
            <a:solidFill>
              <a:srgbClr val="B4C7E7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Characteristics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1062307" y="2964090"/>
            <a:ext cx="794402" cy="529434"/>
          </a:xfrm>
          <a:prstGeom prst="roundRect">
            <a:avLst>
              <a:gd name="adj" fmla="val 16667"/>
            </a:avLst>
          </a:prstGeom>
          <a:solidFill>
            <a:srgbClr val="F7CAAC"/>
          </a:solidFill>
          <a:ln w="28575">
            <a:solidFill>
              <a:srgbClr val="F19B6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Counts/Ratios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7" name="Rounded Rectangle 4"/>
          <p:cNvSpPr>
            <a:spLocks noChangeArrowheads="1"/>
          </p:cNvSpPr>
          <p:nvPr/>
        </p:nvSpPr>
        <p:spPr bwMode="auto">
          <a:xfrm>
            <a:off x="1924124" y="2964090"/>
            <a:ext cx="812487" cy="529434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28575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Characteristics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8" name="Rounded Rectangle 5"/>
          <p:cNvSpPr>
            <a:spLocks noChangeArrowheads="1"/>
          </p:cNvSpPr>
          <p:nvPr/>
        </p:nvSpPr>
        <p:spPr bwMode="auto">
          <a:xfrm>
            <a:off x="2766892" y="2966118"/>
            <a:ext cx="790042" cy="499391"/>
          </a:xfrm>
          <a:prstGeom prst="roundRect">
            <a:avLst>
              <a:gd name="adj" fmla="val 16667"/>
            </a:avLst>
          </a:prstGeom>
          <a:solidFill>
            <a:srgbClr val="FFE1FF"/>
          </a:solidFill>
          <a:ln w="28575">
            <a:solidFill>
              <a:srgbClr val="FFC9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Critical Infrastructure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9" name="Rounded Rectangle 6"/>
          <p:cNvSpPr>
            <a:spLocks noChangeArrowheads="1"/>
          </p:cNvSpPr>
          <p:nvPr/>
        </p:nvSpPr>
        <p:spPr bwMode="auto">
          <a:xfrm>
            <a:off x="3629160" y="2965122"/>
            <a:ext cx="670933" cy="489510"/>
          </a:xfrm>
          <a:prstGeom prst="roundRect">
            <a:avLst>
              <a:gd name="adj" fmla="val 16667"/>
            </a:avLst>
          </a:prstGeom>
          <a:solidFill>
            <a:srgbClr val="DDFFF9"/>
          </a:solidFill>
          <a:ln w="28575">
            <a:solidFill>
              <a:srgbClr val="00E6C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Assets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11" name="Rounded Rectangle 8"/>
          <p:cNvSpPr>
            <a:spLocks noChangeArrowheads="1"/>
          </p:cNvSpPr>
          <p:nvPr/>
        </p:nvSpPr>
        <p:spPr bwMode="auto">
          <a:xfrm>
            <a:off x="5085419" y="2954443"/>
            <a:ext cx="656227" cy="511066"/>
          </a:xfrm>
          <a:prstGeom prst="roundRect">
            <a:avLst>
              <a:gd name="adj" fmla="val 16667"/>
            </a:avLst>
          </a:prstGeom>
          <a:solidFill>
            <a:srgbClr val="EEFFCD"/>
          </a:solidFill>
          <a:ln w="28575">
            <a:solidFill>
              <a:srgbClr val="91DA0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/Social</a:t>
            </a:r>
            <a:endParaRPr lang="en-US" altLang="en-US" sz="799" dirty="0">
              <a:latin typeface="Arial" panose="020B0604020202020204" pitchFamily="34" charset="0"/>
            </a:endParaRPr>
          </a:p>
        </p:txBody>
      </p:sp>
      <p:sp>
        <p:nvSpPr>
          <p:cNvPr id="12" name="Rounded Rectangle 9"/>
          <p:cNvSpPr>
            <a:spLocks noChangeArrowheads="1"/>
          </p:cNvSpPr>
          <p:nvPr/>
        </p:nvSpPr>
        <p:spPr bwMode="auto">
          <a:xfrm>
            <a:off x="5818856" y="2962983"/>
            <a:ext cx="748937" cy="496164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28575">
            <a:solidFill>
              <a:srgbClr val="7EB0DE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Hazards</a:t>
            </a:r>
            <a:endParaRPr lang="en-US" altLang="en-US" sz="799" dirty="0">
              <a:latin typeface="Arial" panose="020B0604020202020204" pitchFamily="34" charset="0"/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181356" y="3566799"/>
            <a:ext cx="824404" cy="255773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D9DBF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Area/Ratio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4" name="Rounded Rectangle 11"/>
          <p:cNvSpPr>
            <a:spLocks noChangeArrowheads="1"/>
          </p:cNvSpPr>
          <p:nvPr/>
        </p:nvSpPr>
        <p:spPr bwMode="auto">
          <a:xfrm>
            <a:off x="179906" y="3866077"/>
            <a:ext cx="822680" cy="255774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F1F2FD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Length/Ratio</a:t>
            </a:r>
            <a:endParaRPr lang="en-US" altLang="en-US" sz="518" dirty="0"/>
          </a:p>
        </p:txBody>
      </p:sp>
      <p:sp>
        <p:nvSpPr>
          <p:cNvPr id="15" name="Rounded Rectangle 12"/>
          <p:cNvSpPr>
            <a:spLocks noChangeArrowheads="1"/>
          </p:cNvSpPr>
          <p:nvPr/>
        </p:nvSpPr>
        <p:spPr bwMode="auto">
          <a:xfrm>
            <a:off x="179906" y="4175206"/>
            <a:ext cx="822680" cy="255774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D9DBF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 Flood Depth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6" name="Rounded Rectangle 13"/>
          <p:cNvSpPr>
            <a:spLocks noChangeArrowheads="1"/>
          </p:cNvSpPr>
          <p:nvPr/>
        </p:nvSpPr>
        <p:spPr bwMode="auto">
          <a:xfrm>
            <a:off x="181356" y="4486879"/>
            <a:ext cx="824404" cy="266161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D9DBF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Declared Flood Disaster</a:t>
            </a:r>
            <a:endParaRPr lang="en-US" altLang="en-US" sz="518" dirty="0"/>
          </a:p>
        </p:txBody>
      </p:sp>
      <p:sp>
        <p:nvSpPr>
          <p:cNvPr id="17" name="Rounded Rectangle 14"/>
          <p:cNvSpPr>
            <a:spLocks noChangeArrowheads="1"/>
          </p:cNvSpPr>
          <p:nvPr/>
        </p:nvSpPr>
        <p:spPr bwMode="auto">
          <a:xfrm>
            <a:off x="1063759" y="3566539"/>
            <a:ext cx="796057" cy="249612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Count in SFHA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8" name="Rounded Rectangle 15"/>
          <p:cNvSpPr>
            <a:spLocks noChangeArrowheads="1"/>
          </p:cNvSpPr>
          <p:nvPr/>
        </p:nvSpPr>
        <p:spPr bwMode="auto">
          <a:xfrm>
            <a:off x="1070724" y="3875924"/>
            <a:ext cx="792747" cy="249612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Count in Floodway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9" name="Rounded Rectangle 16"/>
          <p:cNvSpPr>
            <a:spLocks noChangeArrowheads="1"/>
          </p:cNvSpPr>
          <p:nvPr/>
        </p:nvSpPr>
        <p:spPr bwMode="auto">
          <a:xfrm>
            <a:off x="1063758" y="4196888"/>
            <a:ext cx="794402" cy="318311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SFHA Buildings to Total Buildings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0" name="Rounded Rectangle 17"/>
          <p:cNvSpPr>
            <a:spLocks noChangeArrowheads="1"/>
          </p:cNvSpPr>
          <p:nvPr/>
        </p:nvSpPr>
        <p:spPr bwMode="auto">
          <a:xfrm>
            <a:off x="1063758" y="4572963"/>
            <a:ext cx="794402" cy="253413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Density in Floodplain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1" name="Rounded Rectangle 18"/>
          <p:cNvSpPr>
            <a:spLocks noChangeArrowheads="1"/>
          </p:cNvSpPr>
          <p:nvPr/>
        </p:nvSpPr>
        <p:spPr bwMode="auto">
          <a:xfrm>
            <a:off x="1069167" y="4889046"/>
            <a:ext cx="794402" cy="313164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Buildings in FEMA Depth &gt; 10 ft.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2" name="Rounded Rectangle 19"/>
          <p:cNvSpPr>
            <a:spLocks noChangeArrowheads="1"/>
          </p:cNvSpPr>
          <p:nvPr/>
        </p:nvSpPr>
        <p:spPr bwMode="auto">
          <a:xfrm>
            <a:off x="1908275" y="3561536"/>
            <a:ext cx="831433" cy="317939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 Building Value in Floodplain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3" name="Rounded Rectangle 20"/>
          <p:cNvSpPr>
            <a:spLocks noChangeArrowheads="1"/>
          </p:cNvSpPr>
          <p:nvPr/>
        </p:nvSpPr>
        <p:spPr bwMode="auto">
          <a:xfrm>
            <a:off x="1915912" y="3915797"/>
            <a:ext cx="830220" cy="431732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Mobile Homes Ratio of Single-Family Dwellings in Floodplain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4" name="Rounded Rectangle 21"/>
          <p:cNvSpPr>
            <a:spLocks noChangeArrowheads="1"/>
          </p:cNvSpPr>
          <p:nvPr/>
        </p:nvSpPr>
        <p:spPr bwMode="auto">
          <a:xfrm>
            <a:off x="1925575" y="4389448"/>
            <a:ext cx="831606" cy="326433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Buildings with Basements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5" name="Rounded Rectangle 22"/>
          <p:cNvSpPr>
            <a:spLocks noChangeArrowheads="1"/>
          </p:cNvSpPr>
          <p:nvPr/>
        </p:nvSpPr>
        <p:spPr bwMode="auto">
          <a:xfrm>
            <a:off x="1920137" y="4768498"/>
            <a:ext cx="812487" cy="231157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One-Story Buildings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6" name="Rounded Rectangle 23"/>
          <p:cNvSpPr>
            <a:spLocks noChangeArrowheads="1"/>
          </p:cNvSpPr>
          <p:nvPr/>
        </p:nvSpPr>
        <p:spPr bwMode="auto">
          <a:xfrm>
            <a:off x="1920137" y="5054940"/>
            <a:ext cx="826755" cy="236936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Pre-FIRM in Floodplain Ratio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27" name="Rounded Rectangle 24"/>
          <p:cNvSpPr>
            <a:spLocks noChangeArrowheads="1"/>
          </p:cNvSpPr>
          <p:nvPr/>
        </p:nvSpPr>
        <p:spPr bwMode="auto">
          <a:xfrm>
            <a:off x="1920836" y="5344044"/>
            <a:ext cx="826755" cy="339349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Minus Rated (&gt;1ft) Post-FIRM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8" name="Rounded Rectangle 25"/>
          <p:cNvSpPr>
            <a:spLocks noChangeArrowheads="1"/>
          </p:cNvSpPr>
          <p:nvPr/>
        </p:nvSpPr>
        <p:spPr bwMode="auto">
          <a:xfrm>
            <a:off x="2782728" y="3568608"/>
            <a:ext cx="807506" cy="333564"/>
          </a:xfrm>
          <a:prstGeom prst="roundRect">
            <a:avLst>
              <a:gd name="adj" fmla="val 16667"/>
            </a:avLst>
          </a:prstGeom>
          <a:solidFill>
            <a:srgbClr val="FFEFFF"/>
          </a:solidFill>
          <a:ln w="19050">
            <a:solidFill>
              <a:srgbClr val="FFE1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Floodplain Essential Facilities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29" name="Rounded Rectangle 26"/>
          <p:cNvSpPr>
            <a:spLocks noChangeArrowheads="1"/>
          </p:cNvSpPr>
          <p:nvPr/>
        </p:nvSpPr>
        <p:spPr bwMode="auto">
          <a:xfrm>
            <a:off x="2800191" y="3948338"/>
            <a:ext cx="779166" cy="226178"/>
          </a:xfrm>
          <a:prstGeom prst="roundRect">
            <a:avLst>
              <a:gd name="adj" fmla="val 16667"/>
            </a:avLst>
          </a:prstGeom>
          <a:solidFill>
            <a:srgbClr val="FFEFFF"/>
          </a:solidFill>
          <a:ln w="19050">
            <a:solidFill>
              <a:srgbClr val="FFE1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Inundated Roads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0" name="Rounded Rectangle 27"/>
          <p:cNvSpPr>
            <a:spLocks noChangeArrowheads="1"/>
          </p:cNvSpPr>
          <p:nvPr/>
        </p:nvSpPr>
        <p:spPr bwMode="auto">
          <a:xfrm>
            <a:off x="3653033" y="3567724"/>
            <a:ext cx="670933" cy="456194"/>
          </a:xfrm>
          <a:prstGeom prst="roundRect">
            <a:avLst>
              <a:gd name="adj" fmla="val 16667"/>
            </a:avLst>
          </a:prstGeom>
          <a:solidFill>
            <a:srgbClr val="E5FFFB"/>
          </a:solidFill>
          <a:ln w="19050">
            <a:solidFill>
              <a:srgbClr val="9FFFF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Floodplain Historical Community Assets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1" name="Rounded Rectangle 28"/>
          <p:cNvSpPr>
            <a:spLocks noChangeArrowheads="1"/>
          </p:cNvSpPr>
          <p:nvPr/>
        </p:nvSpPr>
        <p:spPr bwMode="auto">
          <a:xfrm>
            <a:off x="3664239" y="4069876"/>
            <a:ext cx="648510" cy="452362"/>
          </a:xfrm>
          <a:prstGeom prst="roundRect">
            <a:avLst>
              <a:gd name="adj" fmla="val 16667"/>
            </a:avLst>
          </a:prstGeom>
          <a:solidFill>
            <a:srgbClr val="E5FFFB"/>
          </a:solidFill>
          <a:ln w="19050">
            <a:solidFill>
              <a:srgbClr val="9FFFF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Floodplain Non-Hist. Community Assets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35" name="Rounded Rectangle 32"/>
          <p:cNvSpPr>
            <a:spLocks noChangeArrowheads="1"/>
          </p:cNvSpPr>
          <p:nvPr/>
        </p:nvSpPr>
        <p:spPr bwMode="auto">
          <a:xfrm>
            <a:off x="5085419" y="3569825"/>
            <a:ext cx="689226" cy="481886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Population Residing in Floodplain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6" name="Rounded Rectangle 33"/>
          <p:cNvSpPr>
            <a:spLocks noChangeArrowheads="1"/>
          </p:cNvSpPr>
          <p:nvPr/>
        </p:nvSpPr>
        <p:spPr bwMode="auto">
          <a:xfrm>
            <a:off x="5085419" y="4108830"/>
            <a:ext cx="689226" cy="394363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Displaced Population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7" name="Rounded Rectangle 34"/>
          <p:cNvSpPr>
            <a:spLocks noChangeArrowheads="1"/>
          </p:cNvSpPr>
          <p:nvPr/>
        </p:nvSpPr>
        <p:spPr bwMode="auto">
          <a:xfrm>
            <a:off x="5085419" y="4561135"/>
            <a:ext cx="689226" cy="344780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WV Social Vulnerability Index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8" name="Rounded Rectangle 109"/>
          <p:cNvSpPr>
            <a:spLocks noChangeArrowheads="1"/>
          </p:cNvSpPr>
          <p:nvPr/>
        </p:nvSpPr>
        <p:spPr bwMode="auto">
          <a:xfrm>
            <a:off x="5846821" y="3561061"/>
            <a:ext cx="718742" cy="229111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Dam Failure Risk   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9" name="Rounded Rectangle 110"/>
          <p:cNvSpPr>
            <a:spLocks noChangeArrowheads="1"/>
          </p:cNvSpPr>
          <p:nvPr/>
        </p:nvSpPr>
        <p:spPr bwMode="auto">
          <a:xfrm>
            <a:off x="5846821" y="3858025"/>
            <a:ext cx="718742" cy="202360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High-Risk Dams                                         </a:t>
            </a:r>
            <a:endParaRPr lang="en-US" altLang="en-US" sz="518" dirty="0"/>
          </a:p>
        </p:txBody>
      </p:sp>
      <p:sp>
        <p:nvSpPr>
          <p:cNvPr id="40" name="Rounded Rectangle 111"/>
          <p:cNvSpPr>
            <a:spLocks noChangeArrowheads="1"/>
          </p:cNvSpPr>
          <p:nvPr/>
        </p:nvSpPr>
        <p:spPr bwMode="auto">
          <a:xfrm>
            <a:off x="5846821" y="4127931"/>
            <a:ext cx="718742" cy="202360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Levee Failure Risk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1" name="Rounded Rectangle 112"/>
          <p:cNvSpPr>
            <a:spLocks noChangeArrowheads="1"/>
          </p:cNvSpPr>
          <p:nvPr/>
        </p:nvSpPr>
        <p:spPr bwMode="auto">
          <a:xfrm>
            <a:off x="5860881" y="4398094"/>
            <a:ext cx="726766" cy="403628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High-Susceptibility Landslide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-1073128" y="2381640"/>
            <a:ext cx="119554" cy="23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165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-1073128" y="2529559"/>
            <a:ext cx="119554" cy="23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165"/>
          </a:p>
        </p:txBody>
      </p:sp>
      <p:sp>
        <p:nvSpPr>
          <p:cNvPr id="44" name="Rounded Rectangle 7"/>
          <p:cNvSpPr>
            <a:spLocks noChangeArrowheads="1"/>
          </p:cNvSpPr>
          <p:nvPr/>
        </p:nvSpPr>
        <p:spPr bwMode="auto">
          <a:xfrm>
            <a:off x="4362893" y="2958468"/>
            <a:ext cx="650300" cy="496164"/>
          </a:xfrm>
          <a:prstGeom prst="roundRect">
            <a:avLst>
              <a:gd name="adj" fmla="val 16667"/>
            </a:avLst>
          </a:prstGeom>
          <a:solidFill>
            <a:srgbClr val="FFFFC5"/>
          </a:solidFill>
          <a:ln w="28575">
            <a:solidFill>
              <a:srgbClr val="FBE4D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Estimated/Previous Damage</a:t>
            </a:r>
            <a:endParaRPr lang="en-US" altLang="en-US" sz="799" dirty="0">
              <a:latin typeface="Arial" panose="020B0604020202020204" pitchFamily="34" charset="0"/>
            </a:endParaRPr>
          </a:p>
        </p:txBody>
      </p:sp>
      <p:sp>
        <p:nvSpPr>
          <p:cNvPr id="45" name="Rounded Rectangle 29"/>
          <p:cNvSpPr>
            <a:spLocks noChangeArrowheads="1"/>
          </p:cNvSpPr>
          <p:nvPr/>
        </p:nvSpPr>
        <p:spPr bwMode="auto">
          <a:xfrm>
            <a:off x="4362892" y="3566539"/>
            <a:ext cx="650300" cy="427728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Substantial Damage Count /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6" name="Rounded Rectangle 30"/>
          <p:cNvSpPr>
            <a:spLocks noChangeArrowheads="1"/>
          </p:cNvSpPr>
          <p:nvPr/>
        </p:nvSpPr>
        <p:spPr bwMode="auto">
          <a:xfrm>
            <a:off x="4362892" y="4051712"/>
            <a:ext cx="650300" cy="457043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Total Number of Previous Claims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7" name="Rounded Rectangle 31"/>
          <p:cNvSpPr>
            <a:spLocks noChangeArrowheads="1"/>
          </p:cNvSpPr>
          <p:nvPr/>
        </p:nvSpPr>
        <p:spPr bwMode="auto">
          <a:xfrm>
            <a:off x="4362892" y="4561136"/>
            <a:ext cx="650300" cy="336309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Number of Repetitive Losses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2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247</Words>
  <Application>Microsoft Office PowerPoint</Application>
  <PresentationFormat>Letter Paper (8.5x11 in)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23</cp:revision>
  <dcterms:created xsi:type="dcterms:W3CDTF">2024-05-15T19:27:56Z</dcterms:created>
  <dcterms:modified xsi:type="dcterms:W3CDTF">2024-05-16T20:59:48Z</dcterms:modified>
</cp:coreProperties>
</file>