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67" r:id="rId2"/>
    <p:sldId id="308" r:id="rId3"/>
    <p:sldId id="275" r:id="rId4"/>
    <p:sldId id="256" r:id="rId5"/>
    <p:sldId id="276" r:id="rId6"/>
    <p:sldId id="266" r:id="rId7"/>
    <p:sldId id="292" r:id="rId8"/>
    <p:sldId id="299" r:id="rId9"/>
    <p:sldId id="300" r:id="rId10"/>
    <p:sldId id="309" r:id="rId11"/>
    <p:sldId id="310" r:id="rId12"/>
    <p:sldId id="311" r:id="rId13"/>
    <p:sldId id="293" r:id="rId14"/>
    <p:sldId id="265" r:id="rId15"/>
    <p:sldId id="290" r:id="rId16"/>
    <p:sldId id="296" r:id="rId17"/>
    <p:sldId id="274" r:id="rId18"/>
    <p:sldId id="287" r:id="rId19"/>
    <p:sldId id="301" r:id="rId20"/>
    <p:sldId id="297" r:id="rId21"/>
    <p:sldId id="305" r:id="rId22"/>
    <p:sldId id="273" r:id="rId23"/>
    <p:sldId id="306" r:id="rId24"/>
    <p:sldId id="307" r:id="rId25"/>
    <p:sldId id="281" r:id="rId26"/>
    <p:sldId id="279" r:id="rId27"/>
    <p:sldId id="269" r:id="rId28"/>
    <p:sldId id="278" r:id="rId29"/>
    <p:sldId id="288" r:id="rId30"/>
    <p:sldId id="313" r:id="rId31"/>
    <p:sldId id="314" r:id="rId32"/>
    <p:sldId id="31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3" autoAdjust="0"/>
    <p:restoredTop sz="94660"/>
  </p:normalViewPr>
  <p:slideViewPr>
    <p:cSldViewPr snapToGrid="0">
      <p:cViewPr varScale="1">
        <p:scale>
          <a:sx n="102" d="100"/>
          <a:sy n="102" d="100"/>
        </p:scale>
        <p:origin x="138" y="252"/>
      </p:cViewPr>
      <p:guideLst/>
    </p:cSldViewPr>
  </p:slideViewPr>
  <p:notesTextViewPr>
    <p:cViewPr>
      <p:scale>
        <a:sx n="1" d="1"/>
        <a:sy n="1" d="1"/>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F415A1-9796-4B66-9A6A-CA42B54F025B}" type="datetimeFigureOut">
              <a:rPr lang="en-US" smtClean="0"/>
              <a:t>4/22/2024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A6A799-A763-4604-A9BE-F909BF426287}" type="slidenum">
              <a:rPr lang="en-US" smtClean="0"/>
              <a:t>‹#›</a:t>
            </a:fld>
            <a:endParaRPr lang="en-US"/>
          </a:p>
        </p:txBody>
      </p:sp>
    </p:spTree>
    <p:extLst>
      <p:ext uri="{BB962C8B-B14F-4D97-AF65-F5344CB8AC3E}">
        <p14:creationId xmlns:p14="http://schemas.microsoft.com/office/powerpoint/2010/main" val="1870565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a:t>
            </a:fld>
            <a:endParaRPr lang="en-US"/>
          </a:p>
        </p:txBody>
      </p:sp>
    </p:spTree>
    <p:extLst>
      <p:ext uri="{BB962C8B-B14F-4D97-AF65-F5344CB8AC3E}">
        <p14:creationId xmlns:p14="http://schemas.microsoft.com/office/powerpoint/2010/main" val="3725236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518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27</a:t>
            </a:fld>
            <a:endParaRPr lang="en-US"/>
          </a:p>
        </p:txBody>
      </p:sp>
    </p:spTree>
    <p:extLst>
      <p:ext uri="{BB962C8B-B14F-4D97-AF65-F5344CB8AC3E}">
        <p14:creationId xmlns:p14="http://schemas.microsoft.com/office/powerpoint/2010/main" val="932437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28</a:t>
            </a:fld>
            <a:endParaRPr lang="en-US"/>
          </a:p>
        </p:txBody>
      </p:sp>
    </p:spTree>
    <p:extLst>
      <p:ext uri="{BB962C8B-B14F-4D97-AF65-F5344CB8AC3E}">
        <p14:creationId xmlns:p14="http://schemas.microsoft.com/office/powerpoint/2010/main" val="1039397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29</a:t>
            </a:fld>
            <a:endParaRPr lang="en-US"/>
          </a:p>
        </p:txBody>
      </p:sp>
    </p:spTree>
    <p:extLst>
      <p:ext uri="{BB962C8B-B14F-4D97-AF65-F5344CB8AC3E}">
        <p14:creationId xmlns:p14="http://schemas.microsoft.com/office/powerpoint/2010/main" val="1851152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30</a:t>
            </a:fld>
            <a:endParaRPr lang="en-US"/>
          </a:p>
        </p:txBody>
      </p:sp>
    </p:spTree>
    <p:extLst>
      <p:ext uri="{BB962C8B-B14F-4D97-AF65-F5344CB8AC3E}">
        <p14:creationId xmlns:p14="http://schemas.microsoft.com/office/powerpoint/2010/main" val="1975907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31</a:t>
            </a:fld>
            <a:endParaRPr lang="en-US"/>
          </a:p>
        </p:txBody>
      </p:sp>
    </p:spTree>
    <p:extLst>
      <p:ext uri="{BB962C8B-B14F-4D97-AF65-F5344CB8AC3E}">
        <p14:creationId xmlns:p14="http://schemas.microsoft.com/office/powerpoint/2010/main" val="703019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17</a:t>
            </a:fld>
            <a:endParaRPr lang="en-US"/>
          </a:p>
        </p:txBody>
      </p:sp>
    </p:spTree>
    <p:extLst>
      <p:ext uri="{BB962C8B-B14F-4D97-AF65-F5344CB8AC3E}">
        <p14:creationId xmlns:p14="http://schemas.microsoft.com/office/powerpoint/2010/main" val="2375137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19</a:t>
            </a:fld>
            <a:endParaRPr lang="en-US"/>
          </a:p>
        </p:txBody>
      </p:sp>
    </p:spTree>
    <p:extLst>
      <p:ext uri="{BB962C8B-B14F-4D97-AF65-F5344CB8AC3E}">
        <p14:creationId xmlns:p14="http://schemas.microsoft.com/office/powerpoint/2010/main" val="2045726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20</a:t>
            </a:fld>
            <a:endParaRPr lang="en-US"/>
          </a:p>
        </p:txBody>
      </p:sp>
    </p:spTree>
    <p:extLst>
      <p:ext uri="{BB962C8B-B14F-4D97-AF65-F5344CB8AC3E}">
        <p14:creationId xmlns:p14="http://schemas.microsoft.com/office/powerpoint/2010/main" val="3771201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04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805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95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167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96D2ED-501B-4749-A3F4-4AC2549A15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49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7F4965-F987-4A94-928F-8192A8872FDA}" type="datetimeFigureOut">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592002-0645-420E-A037-98D43ED15130}" type="slidenum">
              <a:rPr lang="en-US" smtClean="0"/>
              <a:t>‹#›</a:t>
            </a:fld>
            <a:endParaRPr lang="en-US"/>
          </a:p>
        </p:txBody>
      </p:sp>
    </p:spTree>
    <p:extLst>
      <p:ext uri="{BB962C8B-B14F-4D97-AF65-F5344CB8AC3E}">
        <p14:creationId xmlns:p14="http://schemas.microsoft.com/office/powerpoint/2010/main" val="158496969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F4965-F987-4A94-928F-8192A8872FDA}" type="datetimeFigureOut">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592002-0645-420E-A037-98D43ED15130}" type="slidenum">
              <a:rPr lang="en-US" smtClean="0"/>
              <a:t>‹#›</a:t>
            </a:fld>
            <a:endParaRPr lang="en-US"/>
          </a:p>
        </p:txBody>
      </p:sp>
    </p:spTree>
    <p:extLst>
      <p:ext uri="{BB962C8B-B14F-4D97-AF65-F5344CB8AC3E}">
        <p14:creationId xmlns:p14="http://schemas.microsoft.com/office/powerpoint/2010/main" val="404292991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F4965-F987-4A94-928F-8192A8872FDA}" type="datetimeFigureOut">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592002-0645-420E-A037-98D43ED15130}" type="slidenum">
              <a:rPr lang="en-US" smtClean="0"/>
              <a:t>‹#›</a:t>
            </a:fld>
            <a:endParaRPr lang="en-US"/>
          </a:p>
        </p:txBody>
      </p:sp>
    </p:spTree>
    <p:extLst>
      <p:ext uri="{BB962C8B-B14F-4D97-AF65-F5344CB8AC3E}">
        <p14:creationId xmlns:p14="http://schemas.microsoft.com/office/powerpoint/2010/main" val="41562092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F4965-F987-4A94-928F-8192A8872FDA}" type="datetimeFigureOut">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592002-0645-420E-A037-98D43ED15130}" type="slidenum">
              <a:rPr lang="en-US" smtClean="0"/>
              <a:t>‹#›</a:t>
            </a:fld>
            <a:endParaRPr lang="en-US"/>
          </a:p>
        </p:txBody>
      </p:sp>
    </p:spTree>
    <p:extLst>
      <p:ext uri="{BB962C8B-B14F-4D97-AF65-F5344CB8AC3E}">
        <p14:creationId xmlns:p14="http://schemas.microsoft.com/office/powerpoint/2010/main" val="4039485269"/>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7F4965-F987-4A94-928F-8192A8872FDA}" type="datetimeFigureOut">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592002-0645-420E-A037-98D43ED15130}" type="slidenum">
              <a:rPr lang="en-US" smtClean="0"/>
              <a:t>‹#›</a:t>
            </a:fld>
            <a:endParaRPr lang="en-US"/>
          </a:p>
        </p:txBody>
      </p:sp>
    </p:spTree>
    <p:extLst>
      <p:ext uri="{BB962C8B-B14F-4D97-AF65-F5344CB8AC3E}">
        <p14:creationId xmlns:p14="http://schemas.microsoft.com/office/powerpoint/2010/main" val="1351604316"/>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7F4965-F987-4A94-928F-8192A8872FDA}" type="datetimeFigureOut">
              <a:rPr lang="en-US" smtClean="0"/>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592002-0645-420E-A037-98D43ED15130}" type="slidenum">
              <a:rPr lang="en-US" smtClean="0"/>
              <a:t>‹#›</a:t>
            </a:fld>
            <a:endParaRPr lang="en-US"/>
          </a:p>
        </p:txBody>
      </p:sp>
    </p:spTree>
    <p:extLst>
      <p:ext uri="{BB962C8B-B14F-4D97-AF65-F5344CB8AC3E}">
        <p14:creationId xmlns:p14="http://schemas.microsoft.com/office/powerpoint/2010/main" val="84812641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7F4965-F987-4A94-928F-8192A8872FDA}" type="datetimeFigureOut">
              <a:rPr lang="en-US" smtClean="0"/>
              <a:t>4/22/2024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592002-0645-420E-A037-98D43ED15130}" type="slidenum">
              <a:rPr lang="en-US" smtClean="0"/>
              <a:t>‹#›</a:t>
            </a:fld>
            <a:endParaRPr lang="en-US"/>
          </a:p>
        </p:txBody>
      </p:sp>
    </p:spTree>
    <p:extLst>
      <p:ext uri="{BB962C8B-B14F-4D97-AF65-F5344CB8AC3E}">
        <p14:creationId xmlns:p14="http://schemas.microsoft.com/office/powerpoint/2010/main" val="241206156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7F4965-F987-4A94-928F-8192A8872FDA}" type="datetimeFigureOut">
              <a:rPr lang="en-US" smtClean="0"/>
              <a:t>4/22/2024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592002-0645-420E-A037-98D43ED15130}" type="slidenum">
              <a:rPr lang="en-US" smtClean="0"/>
              <a:t>‹#›</a:t>
            </a:fld>
            <a:endParaRPr lang="en-US"/>
          </a:p>
        </p:txBody>
      </p:sp>
    </p:spTree>
    <p:extLst>
      <p:ext uri="{BB962C8B-B14F-4D97-AF65-F5344CB8AC3E}">
        <p14:creationId xmlns:p14="http://schemas.microsoft.com/office/powerpoint/2010/main" val="280349701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7F4965-F987-4A94-928F-8192A8872FDA}" type="datetimeFigureOut">
              <a:rPr lang="en-US" smtClean="0"/>
              <a:t>4/22/2024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592002-0645-420E-A037-98D43ED15130}" type="slidenum">
              <a:rPr lang="en-US" smtClean="0"/>
              <a:t>‹#›</a:t>
            </a:fld>
            <a:endParaRPr lang="en-US"/>
          </a:p>
        </p:txBody>
      </p:sp>
    </p:spTree>
    <p:extLst>
      <p:ext uri="{BB962C8B-B14F-4D97-AF65-F5344CB8AC3E}">
        <p14:creationId xmlns:p14="http://schemas.microsoft.com/office/powerpoint/2010/main" val="267513608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7F4965-F987-4A94-928F-8192A8872FDA}" type="datetimeFigureOut">
              <a:rPr lang="en-US" smtClean="0"/>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592002-0645-420E-A037-98D43ED15130}" type="slidenum">
              <a:rPr lang="en-US" smtClean="0"/>
              <a:t>‹#›</a:t>
            </a:fld>
            <a:endParaRPr lang="en-US"/>
          </a:p>
        </p:txBody>
      </p:sp>
    </p:spTree>
    <p:extLst>
      <p:ext uri="{BB962C8B-B14F-4D97-AF65-F5344CB8AC3E}">
        <p14:creationId xmlns:p14="http://schemas.microsoft.com/office/powerpoint/2010/main" val="94780109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7F4965-F987-4A94-928F-8192A8872FDA}" type="datetimeFigureOut">
              <a:rPr lang="en-US" smtClean="0"/>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592002-0645-420E-A037-98D43ED15130}" type="slidenum">
              <a:rPr lang="en-US" smtClean="0"/>
              <a:t>‹#›</a:t>
            </a:fld>
            <a:endParaRPr lang="en-US"/>
          </a:p>
        </p:txBody>
      </p:sp>
    </p:spTree>
    <p:extLst>
      <p:ext uri="{BB962C8B-B14F-4D97-AF65-F5344CB8AC3E}">
        <p14:creationId xmlns:p14="http://schemas.microsoft.com/office/powerpoint/2010/main" val="206686106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7F4965-F987-4A94-928F-8192A8872FDA}" type="datetimeFigureOut">
              <a:rPr lang="en-US" smtClean="0"/>
              <a:t>4/22/2024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92002-0645-420E-A037-98D43ED15130}" type="slidenum">
              <a:rPr lang="en-US" smtClean="0"/>
              <a:t>‹#›</a:t>
            </a:fld>
            <a:endParaRPr lang="en-US"/>
          </a:p>
        </p:txBody>
      </p:sp>
    </p:spTree>
    <p:extLst>
      <p:ext uri="{BB962C8B-B14F-4D97-AF65-F5344CB8AC3E}">
        <p14:creationId xmlns:p14="http://schemas.microsoft.com/office/powerpoint/2010/main" val="976955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0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4.png"/><Relationship Id="rId4" Type="http://schemas.openxmlformats.org/officeDocument/2006/relationships/hyperlink" Target="https://www.mapwv.gov/flood/map/?wkid=102100&amp;x=-8915986&amp;y=4611132&amp;l=12&amp;v=2"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hyperlink" Target="https://www.mapwv.gov/flood/map/?wkid=102100&amp;x=-8915857&amp;y=4610368&amp;l=12&amp;v=2" TargetMode="External"/><Relationship Id="rId3" Type="http://schemas.openxmlformats.org/officeDocument/2006/relationships/image" Target="../media/image37.png"/><Relationship Id="rId7" Type="http://schemas.openxmlformats.org/officeDocument/2006/relationships/image" Target="../media/image39.png"/><Relationship Id="rId12"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hyperlink" Target="https://www.mapwv.gov/flood/map/?wkid=102100&amp;x=-8915995&amp;y=4611107&amp;l=12&amp;v=2" TargetMode="External"/><Relationship Id="rId5" Type="http://schemas.openxmlformats.org/officeDocument/2006/relationships/image" Target="../media/image30.png"/><Relationship Id="rId10" Type="http://schemas.microsoft.com/office/2007/relationships/hdphoto" Target="../media/hdphoto2.wdp"/><Relationship Id="rId4" Type="http://schemas.openxmlformats.org/officeDocument/2006/relationships/hyperlink" Target="https://www.mapwv.gov/flood/map/?wkid=102100&amp;x=-8915986&amp;y=4611132&amp;l=12&amp;v=2" TargetMode="Externa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mapwv.gov/flood/map/?wkid=102100&amp;x=-8916205&amp;y=4611060&amp;l=9&amp;v=2"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www.mapwv.gov/flood/map/?wkid=102100&amp;x=-8915678&amp;y=4610214&amp;l=13&amp;v=2" TargetMode="External"/><Relationship Id="rId13" Type="http://schemas.openxmlformats.org/officeDocument/2006/relationships/image" Target="../media/image44.png"/><Relationship Id="rId3" Type="http://schemas.openxmlformats.org/officeDocument/2006/relationships/image" Target="../media/image37.png"/><Relationship Id="rId7" Type="http://schemas.openxmlformats.org/officeDocument/2006/relationships/image" Target="../media/image39.png"/><Relationship Id="rId12"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0.png"/><Relationship Id="rId10" Type="http://schemas.openxmlformats.org/officeDocument/2006/relationships/hyperlink" Target="https://www.mapwv.gov/flood/map/?wkid=102100&amp;x=-8916069&amp;y=4610910&amp;l=12&amp;v=2" TargetMode="External"/><Relationship Id="rId4" Type="http://schemas.openxmlformats.org/officeDocument/2006/relationships/hyperlink" Target="https://www.mapwv.gov/flood/map/?wkid=102100&amp;x=-8915986&amp;y=4611132&amp;l=12&amp;v=2" TargetMode="External"/><Relationship Id="rId9" Type="http://schemas.openxmlformats.org/officeDocument/2006/relationships/hyperlink" Target="http://www.wvinfrastructure.com/projects/projectDetails.php?projectID=2014W-1527"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46.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openxmlformats.org/officeDocument/2006/relationships/hyperlink" Target="https://www.mapwv.gov/flood/map/?wkid=102100&amp;x=-8915995&amp;y=4611107&amp;l=12&amp;v=2" TargetMode="External"/><Relationship Id="rId13" Type="http://schemas.openxmlformats.org/officeDocument/2006/relationships/image" Target="../media/image52.png"/><Relationship Id="rId3" Type="http://schemas.openxmlformats.org/officeDocument/2006/relationships/image" Target="../media/image48.png"/><Relationship Id="rId7" Type="http://schemas.microsoft.com/office/2007/relationships/hdphoto" Target="../media/hdphoto2.wdp"/><Relationship Id="rId12" Type="http://schemas.openxmlformats.org/officeDocument/2006/relationships/image" Target="../media/image5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50.png"/><Relationship Id="rId5" Type="http://schemas.openxmlformats.org/officeDocument/2006/relationships/hyperlink" Target="https://www.mapwv.gov/flood/map/?wkid=102100&amp;x=-8915972&amp;y=4610649&amp;l=12&amp;v=2" TargetMode="External"/><Relationship Id="rId10" Type="http://schemas.openxmlformats.org/officeDocument/2006/relationships/hyperlink" Target="https://www.mapwv.gov/flood/map/?wkid=102100&amp;x=-8915857&amp;y=4610368&amp;l=12&amp;v=2" TargetMode="External"/><Relationship Id="rId4" Type="http://schemas.microsoft.com/office/2007/relationships/hdphoto" Target="../media/hdphoto6.wdp"/><Relationship Id="rId9" Type="http://schemas.openxmlformats.org/officeDocument/2006/relationships/image" Target="../media/image49.jpeg"/></Relationships>
</file>

<file path=ppt/slides/_rels/slide23.xml.rels><?xml version="1.0" encoding="UTF-8" standalone="yes"?>
<Relationships xmlns="http://schemas.openxmlformats.org/package/2006/relationships"><Relationship Id="rId8" Type="http://schemas.openxmlformats.org/officeDocument/2006/relationships/hyperlink" Target="http://www.wvinfrastructure.com/projects/projectDetails.php?projectID=2014W-1527" TargetMode="External"/><Relationship Id="rId13" Type="http://schemas.openxmlformats.org/officeDocument/2006/relationships/image" Target="../media/image58.png"/><Relationship Id="rId18" Type="http://schemas.openxmlformats.org/officeDocument/2006/relationships/image" Target="../media/image60.png"/><Relationship Id="rId3" Type="http://schemas.openxmlformats.org/officeDocument/2006/relationships/image" Target="../media/image53.JPG"/><Relationship Id="rId21" Type="http://schemas.openxmlformats.org/officeDocument/2006/relationships/image" Target="../media/image62.png"/><Relationship Id="rId7" Type="http://schemas.openxmlformats.org/officeDocument/2006/relationships/hyperlink" Target="https://www.mapwv.gov/flood/map/?wkid=102100&amp;x=-8915678&amp;y=4610214&amp;l=13&amp;v=2" TargetMode="External"/><Relationship Id="rId12" Type="http://schemas.openxmlformats.org/officeDocument/2006/relationships/hyperlink" Target="https://www.mapwv.gov/flood/map/?wkid=102100&amp;x=-8916069&amp;y=4610910&amp;l=12&amp;v=2" TargetMode="External"/><Relationship Id="rId17" Type="http://schemas.microsoft.com/office/2007/relationships/hdphoto" Target="../media/hdphoto3.wdp"/><Relationship Id="rId2" Type="http://schemas.openxmlformats.org/officeDocument/2006/relationships/notesSlide" Target="../notesSlides/notesSlide7.xml"/><Relationship Id="rId16" Type="http://schemas.openxmlformats.org/officeDocument/2006/relationships/image" Target="../media/image43.png"/><Relationship Id="rId20"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6.jpeg"/><Relationship Id="rId11" Type="http://schemas.openxmlformats.org/officeDocument/2006/relationships/hyperlink" Target="https://www.mapwv.gov/flood/map/?wkid=102100&amp;x=-8915952&amp;y=4610764&amp;l=12&amp;v=2" TargetMode="External"/><Relationship Id="rId5" Type="http://schemas.openxmlformats.org/officeDocument/2006/relationships/image" Target="../media/image55.jpeg"/><Relationship Id="rId15" Type="http://schemas.openxmlformats.org/officeDocument/2006/relationships/image" Target="../media/image59.png"/><Relationship Id="rId10" Type="http://schemas.microsoft.com/office/2007/relationships/hdphoto" Target="../media/hdphoto7.wdp"/><Relationship Id="rId19" Type="http://schemas.openxmlformats.org/officeDocument/2006/relationships/image" Target="../media/image61.png"/><Relationship Id="rId4" Type="http://schemas.openxmlformats.org/officeDocument/2006/relationships/image" Target="../media/image54.jpg"/><Relationship Id="rId9" Type="http://schemas.openxmlformats.org/officeDocument/2006/relationships/image" Target="../media/image57.png"/><Relationship Id="rId14" Type="http://schemas.microsoft.com/office/2007/relationships/hdphoto" Target="../media/hdphoto8.wdp"/></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hyperlink" Target="https://www.mapwv.gov/flood/map/?wkid=102100&amp;x=-8915722&amp;y=4610740&amp;l=9&amp;v=2"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8.png"/><Relationship Id="rId7" Type="http://schemas.openxmlformats.org/officeDocument/2006/relationships/hyperlink" Target="https://www.mapwv.gov/flood/map/?wkid=102100&amp;x=-8924878&amp;y=4596940&amp;l=12&amp;v=2"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2.png"/><Relationship Id="rId4" Type="http://schemas.openxmlformats.org/officeDocument/2006/relationships/hyperlink" Target="https://www.mapwv.gov/flood/map/?wkid=102100&amp;x=-8916255&amp;y=4610597&amp;l=12&amp;v=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data.wvgis.wvu.edu/pub/RA/_engage/Local/SDE" TargetMode="External"/><Relationship Id="rId5" Type="http://schemas.openxmlformats.org/officeDocument/2006/relationships/image" Target="../media/image72.png"/><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s://data.wvgis.wvu.edu/pub/RA/State/BL/BLRA/WV/" TargetMode="External"/><Relationship Id="rId7" Type="http://schemas.openxmlformats.org/officeDocument/2006/relationships/hyperlink" Target="https://data.wvgis.wvu.edu/pub/RA/State/CL/Matrix/"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data.wvgis.wvu.edu/pub/RA/State/BL/Top-List/Top100/" TargetMode="External"/><Relationship Id="rId5" Type="http://schemas.openxmlformats.org/officeDocument/2006/relationships/hyperlink" Target="https://data.wvgis.wvu.edu/pub/RA/State/BL/Extract/" TargetMode="External"/><Relationship Id="rId4" Type="http://schemas.openxmlformats.org/officeDocument/2006/relationships/hyperlink" Target="https://data.wvgis.wvu.edu/pub/RA/State/BL/BLRA/"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hyperlink" Target="https://water.weather.gov/ahps2/hydrograph.php?wfo=rlx&amp;gage=mrlw2"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www.mapwv.gov/flood/map/?wkid=102100&amp;x=-8915949&amp;y=4610375&amp;l=13&amp;v=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data.wvgis.wvu.edu/pub/RA/_engage/Local/SFHA_Change" TargetMode="External"/><Relationship Id="rId5" Type="http://schemas.openxmlformats.org/officeDocument/2006/relationships/hyperlink" Target="https://data.wvgis.wvu.edu/pub/RA/_engage/Local/SFHA_Change/FEMA_R3_Local_Officials_Toolkit.pdf"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hyperlink" Target="https://www.mapwv.gov/flood/map/?wkid=102100&amp;x=-8915918&amp;y=4610970&amp;l=14&amp;v=1"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MAP (Pocahontas Co. Preliminary Flood Maps)</a:t>
            </a:r>
          </a:p>
        </p:txBody>
      </p:sp>
      <p:pic>
        <p:nvPicPr>
          <p:cNvPr id="4" name="Picture 3" descr="A hexagon with a yellow house and a river&#10;&#10;Description automatically generated">
            <a:extLst>
              <a:ext uri="{FF2B5EF4-FFF2-40B4-BE49-F238E27FC236}">
                <a16:creationId xmlns:a16="http://schemas.microsoft.com/office/drawing/2014/main" id="{2EFE2B28-9168-C111-235F-594F7F3236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855" y="5924704"/>
            <a:ext cx="854241" cy="779435"/>
          </a:xfrm>
          <a:prstGeom prst="rect">
            <a:avLst/>
          </a:prstGeom>
        </p:spPr>
      </p:pic>
      <p:pic>
        <p:nvPicPr>
          <p:cNvPr id="12" name="Picture 11"/>
          <p:cNvPicPr>
            <a:picLocks noChangeAspect="1"/>
          </p:cNvPicPr>
          <p:nvPr/>
        </p:nvPicPr>
        <p:blipFill>
          <a:blip r:embed="rId3"/>
          <a:stretch>
            <a:fillRect/>
          </a:stretch>
        </p:blipFill>
        <p:spPr>
          <a:xfrm>
            <a:off x="10562882" y="6272826"/>
            <a:ext cx="1382162" cy="43131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746919426"/>
              </p:ext>
            </p:extLst>
          </p:nvPr>
        </p:nvGraphicFramePr>
        <p:xfrm>
          <a:off x="427121" y="1266051"/>
          <a:ext cx="3324747" cy="3403600"/>
        </p:xfrm>
        <a:graphic>
          <a:graphicData uri="http://schemas.openxmlformats.org/drawingml/2006/table">
            <a:tbl>
              <a:tblPr firstRow="1" bandRow="1">
                <a:tableStyleId>{7DF18680-E054-41AD-8BC1-D1AEF772440D}</a:tableStyleId>
              </a:tblPr>
              <a:tblGrid>
                <a:gridCol w="3324747">
                  <a:extLst>
                    <a:ext uri="{9D8B030D-6E8A-4147-A177-3AD203B41FA5}">
                      <a16:colId xmlns:a16="http://schemas.microsoft.com/office/drawing/2014/main" val="3092337256"/>
                    </a:ext>
                  </a:extLst>
                </a:gridCol>
              </a:tblGrid>
              <a:tr h="370840">
                <a:tc>
                  <a:txBody>
                    <a:bodyPr/>
                    <a:lstStyle/>
                    <a:p>
                      <a:r>
                        <a:rPr lang="en-US" dirty="0"/>
                        <a:t>Risk </a:t>
                      </a:r>
                      <a:r>
                        <a:rPr lang="en-US" u="sng" dirty="0">
                          <a:solidFill>
                            <a:srgbClr val="FFFF00"/>
                          </a:solidFill>
                        </a:rPr>
                        <a:t>M</a:t>
                      </a:r>
                      <a:r>
                        <a:rPr lang="en-US" dirty="0"/>
                        <a:t>apping</a:t>
                      </a:r>
                    </a:p>
                    <a:p>
                      <a:r>
                        <a:rPr lang="en-US" dirty="0"/>
                        <a:t>(New Preliminary Flood Maps)</a:t>
                      </a:r>
                    </a:p>
                  </a:txBody>
                  <a:tcPr/>
                </a:tc>
                <a:extLst>
                  <a:ext uri="{0D108BD9-81ED-4DB2-BD59-A6C34878D82A}">
                    <a16:rowId xmlns:a16="http://schemas.microsoft.com/office/drawing/2014/main" val="42347380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Understand Flood Map Changes (BFEs, Floodplains/Floodways)</a:t>
                      </a:r>
                      <a:endParaRPr lang="en-US" dirty="0"/>
                    </a:p>
                  </a:txBody>
                  <a:tcPr/>
                </a:tc>
                <a:extLst>
                  <a:ext uri="{0D108BD9-81ED-4DB2-BD59-A6C34878D82A}">
                    <a16:rowId xmlns:a16="http://schemas.microsoft.com/office/drawing/2014/main" val="34337028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Floodplain</a:t>
                      </a:r>
                      <a:r>
                        <a:rPr lang="en-US" baseline="0" dirty="0"/>
                        <a:t> Building Counts</a:t>
                      </a:r>
                      <a:endParaRPr lang="en-US" dirty="0"/>
                    </a:p>
                  </a:txBody>
                  <a:tcPr/>
                </a:tc>
                <a:extLst>
                  <a:ext uri="{0D108BD9-81ED-4DB2-BD59-A6C34878D82A}">
                    <a16:rowId xmlns:a16="http://schemas.microsoft.com/office/drawing/2014/main" val="28069190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SFHA Building</a:t>
                      </a:r>
                      <a:r>
                        <a:rPr lang="en-US" baseline="0" dirty="0"/>
                        <a:t> Changes and </a:t>
                      </a:r>
                      <a:r>
                        <a:rPr lang="en-US" dirty="0"/>
                        <a:t>Outreach Letters</a:t>
                      </a:r>
                    </a:p>
                  </a:txBody>
                  <a:tcPr/>
                </a:tc>
                <a:extLst>
                  <a:ext uri="{0D108BD9-81ED-4DB2-BD59-A6C34878D82A}">
                    <a16:rowId xmlns:a16="http://schemas.microsoft.com/office/drawing/2014/main" val="23437375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LOMAs</a:t>
                      </a:r>
                      <a:r>
                        <a:rPr lang="en-US" baseline="0" dirty="0"/>
                        <a:t> (SFHA mapped out)</a:t>
                      </a:r>
                      <a:endParaRPr lang="en-US" dirty="0"/>
                    </a:p>
                  </a:txBody>
                  <a:tcPr/>
                </a:tc>
                <a:extLst>
                  <a:ext uri="{0D108BD9-81ED-4DB2-BD59-A6C34878D82A}">
                    <a16:rowId xmlns:a16="http://schemas.microsoft.com/office/drawing/2014/main" val="3465043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6911100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72552369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038265403"/>
              </p:ext>
            </p:extLst>
          </p:nvPr>
        </p:nvGraphicFramePr>
        <p:xfrm>
          <a:off x="4079740" y="1266051"/>
          <a:ext cx="3708972" cy="4216400"/>
        </p:xfrm>
        <a:graphic>
          <a:graphicData uri="http://schemas.openxmlformats.org/drawingml/2006/table">
            <a:tbl>
              <a:tblPr firstRow="1" bandRow="1">
                <a:tableStyleId>{21E4AEA4-8DFA-4A89-87EB-49C32662AFE0}</a:tableStyleId>
              </a:tblPr>
              <a:tblGrid>
                <a:gridCol w="3708972">
                  <a:extLst>
                    <a:ext uri="{9D8B030D-6E8A-4147-A177-3AD203B41FA5}">
                      <a16:colId xmlns:a16="http://schemas.microsoft.com/office/drawing/2014/main" val="3092337256"/>
                    </a:ext>
                  </a:extLst>
                </a:gridCol>
              </a:tblGrid>
              <a:tr h="370840">
                <a:tc>
                  <a:txBody>
                    <a:bodyPr/>
                    <a:lstStyle/>
                    <a:p>
                      <a:r>
                        <a:rPr lang="en-US" dirty="0"/>
                        <a:t>Risk </a:t>
                      </a:r>
                      <a:r>
                        <a:rPr lang="en-US" u="sng" dirty="0">
                          <a:solidFill>
                            <a:srgbClr val="FFFF00"/>
                          </a:solidFill>
                        </a:rPr>
                        <a:t>A</a:t>
                      </a:r>
                      <a:r>
                        <a:rPr lang="en-US" dirty="0"/>
                        <a:t>nalysis</a:t>
                      </a:r>
                      <a:br>
                        <a:rPr lang="en-US" dirty="0"/>
                      </a:br>
                      <a:r>
                        <a:rPr lang="en-US" dirty="0"/>
                        <a:t>(Risk Identification)</a:t>
                      </a:r>
                    </a:p>
                  </a:txBody>
                  <a:tcPr>
                    <a:solidFill>
                      <a:srgbClr val="C00000"/>
                    </a:solidFill>
                  </a:tcPr>
                </a:tc>
                <a:extLst>
                  <a:ext uri="{0D108BD9-81ED-4DB2-BD59-A6C34878D82A}">
                    <a16:rowId xmlns:a16="http://schemas.microsoft.com/office/drawing/2014/main" val="4234738088"/>
                  </a:ext>
                </a:extLst>
              </a:tr>
              <a:tr h="370840">
                <a:tc>
                  <a:txBody>
                    <a:bodyPr/>
                    <a:lstStyle/>
                    <a:p>
                      <a:r>
                        <a:rPr lang="en-US" dirty="0"/>
                        <a:t>Large Floodplain</a:t>
                      </a:r>
                      <a:r>
                        <a:rPr lang="en-US" baseline="0" dirty="0"/>
                        <a:t> Area (acres) and Length (miles)</a:t>
                      </a:r>
                      <a:endParaRPr lang="en-US" dirty="0"/>
                    </a:p>
                  </a:txBody>
                  <a:tcPr/>
                </a:tc>
                <a:extLst>
                  <a:ext uri="{0D108BD9-81ED-4DB2-BD59-A6C34878D82A}">
                    <a16:rowId xmlns:a16="http://schemas.microsoft.com/office/drawing/2014/main" val="2343737591"/>
                  </a:ext>
                </a:extLst>
              </a:tr>
              <a:tr h="370840">
                <a:tc>
                  <a:txBody>
                    <a:bodyPr/>
                    <a:lstStyle/>
                    <a:p>
                      <a:r>
                        <a:rPr lang="en-US" dirty="0"/>
                        <a:t>Highest number of floodway structures</a:t>
                      </a:r>
                    </a:p>
                  </a:txBody>
                  <a:tcPr/>
                </a:tc>
                <a:extLst>
                  <a:ext uri="{0D108BD9-81ED-4DB2-BD59-A6C34878D82A}">
                    <a16:rowId xmlns:a16="http://schemas.microsoft.com/office/drawing/2014/main" val="3465043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Higher Number of Critical Infrastructure/Essential Facilities and Community Assets</a:t>
                      </a:r>
                    </a:p>
                  </a:txBody>
                  <a:tcPr/>
                </a:tc>
                <a:extLst>
                  <a:ext uri="{0D108BD9-81ED-4DB2-BD59-A6C34878D82A}">
                    <a16:rowId xmlns:a16="http://schemas.microsoft.com/office/drawing/2014/main" val="2971040873"/>
                  </a:ext>
                </a:extLst>
              </a:tr>
              <a:tr h="370840">
                <a:tc>
                  <a:txBody>
                    <a:bodyPr/>
                    <a:lstStyle/>
                    <a:p>
                      <a:r>
                        <a:rPr lang="en-US" dirty="0"/>
                        <a:t>High Building Damage Losses</a:t>
                      </a:r>
                    </a:p>
                  </a:txBody>
                  <a:tcPr/>
                </a:tc>
                <a:extLst>
                  <a:ext uri="{0D108BD9-81ED-4DB2-BD59-A6C34878D82A}">
                    <a16:rowId xmlns:a16="http://schemas.microsoft.com/office/drawing/2014/main" val="653724089"/>
                  </a:ext>
                </a:extLst>
              </a:tr>
              <a:tr h="370840">
                <a:tc>
                  <a:txBody>
                    <a:bodyPr/>
                    <a:lstStyle/>
                    <a:p>
                      <a:r>
                        <a:rPr lang="en-US" dirty="0"/>
                        <a:t>High</a:t>
                      </a:r>
                      <a:r>
                        <a:rPr lang="en-US" baseline="0" dirty="0"/>
                        <a:t> Repetitive Loss Structures and Paid Claims</a:t>
                      </a:r>
                      <a:endParaRPr lang="en-US" dirty="0"/>
                    </a:p>
                  </a:txBody>
                  <a:tcPr/>
                </a:tc>
                <a:extLst>
                  <a:ext uri="{0D108BD9-81ED-4DB2-BD59-A6C34878D82A}">
                    <a16:rowId xmlns:a16="http://schemas.microsoft.com/office/drawing/2014/main" val="3135715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 Population Exposure</a:t>
                      </a:r>
                    </a:p>
                  </a:txBody>
                  <a:tcPr/>
                </a:tc>
                <a:extLst>
                  <a:ext uri="{0D108BD9-81ED-4DB2-BD59-A6C34878D82A}">
                    <a16:rowId xmlns:a16="http://schemas.microsoft.com/office/drawing/2014/main" val="2850334524"/>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768991759"/>
              </p:ext>
            </p:extLst>
          </p:nvPr>
        </p:nvGraphicFramePr>
        <p:xfrm>
          <a:off x="8116585" y="1266051"/>
          <a:ext cx="3828460" cy="4414520"/>
        </p:xfrm>
        <a:graphic>
          <a:graphicData uri="http://schemas.openxmlformats.org/drawingml/2006/table">
            <a:tbl>
              <a:tblPr firstRow="1" bandRow="1">
                <a:tableStyleId>{93296810-A885-4BE3-A3E7-6D5BEEA58F35}</a:tableStyleId>
              </a:tblPr>
              <a:tblGrid>
                <a:gridCol w="3828460">
                  <a:extLst>
                    <a:ext uri="{9D8B030D-6E8A-4147-A177-3AD203B41FA5}">
                      <a16:colId xmlns:a16="http://schemas.microsoft.com/office/drawing/2014/main" val="3092337256"/>
                    </a:ext>
                  </a:extLst>
                </a:gridCol>
              </a:tblGrid>
              <a:tr h="0">
                <a:tc>
                  <a:txBody>
                    <a:bodyPr/>
                    <a:lstStyle/>
                    <a:p>
                      <a:r>
                        <a:rPr lang="en-US" dirty="0"/>
                        <a:t>Risk </a:t>
                      </a:r>
                      <a:r>
                        <a:rPr lang="en-US" u="sng" dirty="0">
                          <a:solidFill>
                            <a:srgbClr val="FFFF00"/>
                          </a:solidFill>
                        </a:rPr>
                        <a:t>P</a:t>
                      </a:r>
                      <a:r>
                        <a:rPr lang="en-US" dirty="0"/>
                        <a:t>lanning</a:t>
                      </a:r>
                      <a:br>
                        <a:rPr lang="en-US" dirty="0"/>
                      </a:br>
                      <a:r>
                        <a:rPr lang="en-US" dirty="0"/>
                        <a:t>(Flood resiliency)</a:t>
                      </a:r>
                    </a:p>
                  </a:txBody>
                  <a:tcPr>
                    <a:solidFill>
                      <a:schemeClr val="accent6">
                        <a:lumMod val="50000"/>
                      </a:schemeClr>
                    </a:solidFill>
                  </a:tcPr>
                </a:tc>
                <a:extLst>
                  <a:ext uri="{0D108BD9-81ED-4DB2-BD59-A6C34878D82A}">
                    <a16:rowId xmlns:a16="http://schemas.microsoft.com/office/drawing/2014/main" val="42347380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Swift</a:t>
                      </a:r>
                      <a:r>
                        <a:rPr lang="en-US" baseline="0" dirty="0"/>
                        <a:t> Grant Funding for RL Structures</a:t>
                      </a:r>
                      <a:endParaRPr lang="en-US" dirty="0"/>
                    </a:p>
                  </a:txBody>
                  <a:tcPr/>
                </a:tc>
                <a:extLst>
                  <a:ext uri="{0D108BD9-81ED-4DB2-BD59-A6C34878D82A}">
                    <a16:rowId xmlns:a16="http://schemas.microsoft.com/office/drawing/2014/main" val="2991409700"/>
                  </a:ext>
                </a:extLst>
              </a:tr>
              <a:tr h="370840">
                <a:tc>
                  <a:txBody>
                    <a:bodyPr/>
                    <a:lstStyle/>
                    <a:p>
                      <a:r>
                        <a:rPr lang="en-US" dirty="0"/>
                        <a:t>Preload Structures</a:t>
                      </a:r>
                      <a:r>
                        <a:rPr lang="en-US" baseline="0" dirty="0"/>
                        <a:t> into FEMA SDE Software</a:t>
                      </a:r>
                      <a:endParaRPr lang="en-US" dirty="0"/>
                    </a:p>
                  </a:txBody>
                  <a:tcPr/>
                </a:tc>
                <a:extLst>
                  <a:ext uri="{0D108BD9-81ED-4DB2-BD59-A6C34878D82A}">
                    <a16:rowId xmlns:a16="http://schemas.microsoft.com/office/drawing/2014/main" val="2343737591"/>
                  </a:ext>
                </a:extLst>
              </a:tr>
              <a:tr h="370840">
                <a:tc>
                  <a:txBody>
                    <a:bodyPr/>
                    <a:lstStyle/>
                    <a:p>
                      <a:r>
                        <a:rPr lang="en-US" dirty="0"/>
                        <a:t>Validate floodplain building inventory </a:t>
                      </a:r>
                    </a:p>
                  </a:txBody>
                  <a:tcPr/>
                </a:tc>
                <a:extLst>
                  <a:ext uri="{0D108BD9-81ED-4DB2-BD59-A6C34878D82A}">
                    <a16:rowId xmlns:a16="http://schemas.microsoft.com/office/drawing/2014/main" val="3664812767"/>
                  </a:ext>
                </a:extLst>
              </a:tr>
              <a:tr h="370840">
                <a:tc>
                  <a:txBody>
                    <a:bodyPr/>
                    <a:lstStyle/>
                    <a:p>
                      <a:r>
                        <a:rPr lang="en-US" dirty="0"/>
                        <a:t>Plan for Inundated</a:t>
                      </a:r>
                      <a:r>
                        <a:rPr lang="en-US" baseline="0" dirty="0"/>
                        <a:t> Roads</a:t>
                      </a:r>
                      <a:endParaRPr lang="en-US" dirty="0"/>
                    </a:p>
                  </a:txBody>
                  <a:tcPr/>
                </a:tc>
                <a:extLst>
                  <a:ext uri="{0D108BD9-81ED-4DB2-BD59-A6C34878D82A}">
                    <a16:rowId xmlns:a16="http://schemas.microsoft.com/office/drawing/2014/main" val="346504367"/>
                  </a:ext>
                </a:extLst>
              </a:tr>
              <a:tr h="370840">
                <a:tc>
                  <a:txBody>
                    <a:bodyPr/>
                    <a:lstStyle/>
                    <a:p>
                      <a:r>
                        <a:rPr lang="en-US" dirty="0"/>
                        <a:t>Verify Buyout Properties</a:t>
                      </a:r>
                    </a:p>
                  </a:txBody>
                  <a:tcPr/>
                </a:tc>
                <a:extLst>
                  <a:ext uri="{0D108BD9-81ED-4DB2-BD59-A6C34878D82A}">
                    <a16:rowId xmlns:a16="http://schemas.microsoft.com/office/drawing/2014/main" val="2850334524"/>
                  </a:ext>
                </a:extLst>
              </a:tr>
              <a:tr h="370840">
                <a:tc>
                  <a:txBody>
                    <a:bodyPr/>
                    <a:lstStyle/>
                    <a:p>
                      <a:r>
                        <a:rPr lang="en-US" baseline="0" dirty="0"/>
                        <a:t>Apply for </a:t>
                      </a:r>
                      <a:r>
                        <a:rPr lang="en-US" dirty="0"/>
                        <a:t>CRS status</a:t>
                      </a:r>
                    </a:p>
                  </a:txBody>
                  <a:tcPr/>
                </a:tc>
                <a:extLst>
                  <a:ext uri="{0D108BD9-81ED-4DB2-BD59-A6C34878D82A}">
                    <a16:rowId xmlns:a16="http://schemas.microsoft.com/office/drawing/2014/main" val="3951370774"/>
                  </a:ext>
                </a:extLst>
              </a:tr>
              <a:tr h="370840">
                <a:tc>
                  <a:txBody>
                    <a:bodyPr/>
                    <a:lstStyle/>
                    <a:p>
                      <a:r>
                        <a:rPr lang="en-US" dirty="0"/>
                        <a:t>Use stream gauge stages and ground elevation for emergency planning</a:t>
                      </a:r>
                    </a:p>
                  </a:txBody>
                  <a:tcPr/>
                </a:tc>
                <a:extLst>
                  <a:ext uri="{0D108BD9-81ED-4DB2-BD59-A6C34878D82A}">
                    <a16:rowId xmlns:a16="http://schemas.microsoft.com/office/drawing/2014/main" val="946862971"/>
                  </a:ext>
                </a:extLst>
              </a:tr>
              <a:tr h="370840">
                <a:tc>
                  <a:txBody>
                    <a:bodyPr/>
                    <a:lstStyle/>
                    <a:p>
                      <a:r>
                        <a:rPr lang="en-US" dirty="0"/>
                        <a:t>Publish Elevation</a:t>
                      </a:r>
                      <a:r>
                        <a:rPr lang="en-US" baseline="0" dirty="0"/>
                        <a:t> Certificates on WV Flood Tool</a:t>
                      </a:r>
                      <a:endParaRPr lang="en-US" dirty="0"/>
                    </a:p>
                  </a:txBody>
                  <a:tcPr/>
                </a:tc>
                <a:extLst>
                  <a:ext uri="{0D108BD9-81ED-4DB2-BD59-A6C34878D82A}">
                    <a16:rowId xmlns:a16="http://schemas.microsoft.com/office/drawing/2014/main" val="3607225997"/>
                  </a:ext>
                </a:extLst>
              </a:tr>
            </a:tbl>
          </a:graphicData>
        </a:graphic>
      </p:graphicFrame>
    </p:spTree>
    <p:extLst>
      <p:ext uri="{BB962C8B-B14F-4D97-AF65-F5344CB8AC3E}">
        <p14:creationId xmlns:p14="http://schemas.microsoft.com/office/powerpoint/2010/main" val="159674345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CA136029-82F6-4C50-858A-2F24DA279F54}"/>
              </a:ext>
            </a:extLst>
          </p:cNvPr>
          <p:cNvGraphicFramePr>
            <a:graphicFrameLocks noGrp="1"/>
          </p:cNvGraphicFramePr>
          <p:nvPr>
            <p:extLst>
              <p:ext uri="{D42A27DB-BD31-4B8C-83A1-F6EECF244321}">
                <p14:modId xmlns:p14="http://schemas.microsoft.com/office/powerpoint/2010/main" val="933709386"/>
              </p:ext>
            </p:extLst>
          </p:nvPr>
        </p:nvGraphicFramePr>
        <p:xfrm>
          <a:off x="1452367" y="843573"/>
          <a:ext cx="10266882" cy="5481320"/>
        </p:xfrm>
        <a:graphic>
          <a:graphicData uri="http://schemas.openxmlformats.org/drawingml/2006/table">
            <a:tbl>
              <a:tblPr firstRow="1" bandRow="1">
                <a:tableStyleId>{5C22544A-7EE6-4342-B048-85BDC9FD1C3A}</a:tableStyleId>
              </a:tblPr>
              <a:tblGrid>
                <a:gridCol w="3516167">
                  <a:extLst>
                    <a:ext uri="{9D8B030D-6E8A-4147-A177-3AD203B41FA5}">
                      <a16:colId xmlns:a16="http://schemas.microsoft.com/office/drawing/2014/main" val="270789422"/>
                    </a:ext>
                  </a:extLst>
                </a:gridCol>
                <a:gridCol w="1350143">
                  <a:extLst>
                    <a:ext uri="{9D8B030D-6E8A-4147-A177-3AD203B41FA5}">
                      <a16:colId xmlns:a16="http://schemas.microsoft.com/office/drawing/2014/main" val="922404531"/>
                    </a:ext>
                  </a:extLst>
                </a:gridCol>
                <a:gridCol w="1350143">
                  <a:extLst>
                    <a:ext uri="{9D8B030D-6E8A-4147-A177-3AD203B41FA5}">
                      <a16:colId xmlns:a16="http://schemas.microsoft.com/office/drawing/2014/main" val="1023812993"/>
                    </a:ext>
                  </a:extLst>
                </a:gridCol>
                <a:gridCol w="1350143">
                  <a:extLst>
                    <a:ext uri="{9D8B030D-6E8A-4147-A177-3AD203B41FA5}">
                      <a16:colId xmlns:a16="http://schemas.microsoft.com/office/drawing/2014/main" val="1736563001"/>
                    </a:ext>
                  </a:extLst>
                </a:gridCol>
                <a:gridCol w="1350143">
                  <a:extLst>
                    <a:ext uri="{9D8B030D-6E8A-4147-A177-3AD203B41FA5}">
                      <a16:colId xmlns:a16="http://schemas.microsoft.com/office/drawing/2014/main" val="3551975298"/>
                    </a:ext>
                  </a:extLst>
                </a:gridCol>
                <a:gridCol w="1350143">
                  <a:extLst>
                    <a:ext uri="{9D8B030D-6E8A-4147-A177-3AD203B41FA5}">
                      <a16:colId xmlns:a16="http://schemas.microsoft.com/office/drawing/2014/main" val="1664958325"/>
                    </a:ext>
                  </a:extLst>
                </a:gridCol>
              </a:tblGrid>
              <a:tr h="0">
                <a:tc>
                  <a:txBody>
                    <a:bodyPr/>
                    <a:lstStyle/>
                    <a:p>
                      <a:pPr marL="228600" indent="0">
                        <a:lnSpc>
                          <a:spcPct val="100000"/>
                        </a:lnSpc>
                      </a:pPr>
                      <a:r>
                        <a:rPr lang="en-US" sz="1300" u="none" dirty="0">
                          <a:solidFill>
                            <a:srgbClr val="5B739B"/>
                          </a:solidFill>
                        </a:rPr>
                        <a:t>Indicators</a:t>
                      </a:r>
                    </a:p>
                  </a:txBody>
                  <a:tcPr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dirty="0"/>
                        <a:t>Pocahontas County</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B739B"/>
                    </a:solidFill>
                  </a:tcPr>
                </a:tc>
                <a:tc>
                  <a:txBody>
                    <a:bodyPr/>
                    <a:lstStyle/>
                    <a:p>
                      <a:pPr algn="ctr">
                        <a:lnSpc>
                          <a:spcPct val="100000"/>
                        </a:lnSpc>
                      </a:pPr>
                      <a:r>
                        <a:rPr lang="en-US" sz="1300" dirty="0"/>
                        <a:t>Pocahontas Unincorporated Area</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B739B"/>
                    </a:solidFill>
                  </a:tcPr>
                </a:tc>
                <a:tc>
                  <a:txBody>
                    <a:bodyPr/>
                    <a:lstStyle/>
                    <a:p>
                      <a:pPr algn="ctr">
                        <a:lnSpc>
                          <a:spcPct val="100000"/>
                        </a:lnSpc>
                      </a:pPr>
                      <a:r>
                        <a:rPr lang="en-US" sz="1300" dirty="0"/>
                        <a:t>Marlinton</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B739B"/>
                    </a:solidFill>
                  </a:tcPr>
                </a:tc>
                <a:tc>
                  <a:txBody>
                    <a:bodyPr/>
                    <a:lstStyle/>
                    <a:p>
                      <a:pPr algn="ctr">
                        <a:lnSpc>
                          <a:spcPct val="100000"/>
                        </a:lnSpc>
                      </a:pPr>
                      <a:r>
                        <a:rPr lang="en-US" sz="1300" dirty="0"/>
                        <a:t>Durbin</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B739B"/>
                    </a:solidFill>
                  </a:tcPr>
                </a:tc>
                <a:tc>
                  <a:txBody>
                    <a:bodyPr/>
                    <a:lstStyle/>
                    <a:p>
                      <a:pPr algn="ctr">
                        <a:lnSpc>
                          <a:spcPct val="100000"/>
                        </a:lnSpc>
                      </a:pPr>
                      <a:r>
                        <a:rPr lang="en-US" sz="1300" dirty="0"/>
                        <a:t>State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367131"/>
                    </a:solidFill>
                  </a:tcPr>
                </a:tc>
                <a:extLst>
                  <a:ext uri="{0D108BD9-81ED-4DB2-BD59-A6C34878D82A}">
                    <a16:rowId xmlns:a16="http://schemas.microsoft.com/office/drawing/2014/main" val="3582896541"/>
                  </a:ext>
                </a:extLst>
              </a:tr>
              <a:tr h="0">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chemeClr val="bg1"/>
                          </a:solidFill>
                        </a:rPr>
                        <a:t>Floodplain Characteristics</a:t>
                      </a:r>
                      <a:endParaRPr lang="en-US" sz="1300" u="none"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5B739B"/>
                    </a:solidFill>
                  </a:tcPr>
                </a:tc>
                <a:tc hMerge="1">
                  <a:txBody>
                    <a:bodyPr/>
                    <a:lstStyle/>
                    <a:p>
                      <a:pPr algn="ctr"/>
                      <a:endParaRPr lang="en-US" b="1" dirty="0">
                        <a:solidFill>
                          <a:srgbClr val="5B739B"/>
                        </a:solidFill>
                      </a:endParaRPr>
                    </a:p>
                  </a:txBody>
                  <a:tcPr>
                    <a:lnT w="28575" cap="flat" cmpd="sng" algn="ctr">
                      <a:solidFill>
                        <a:schemeClr val="bg1"/>
                      </a:solidFill>
                      <a:prstDash val="solid"/>
                      <a:round/>
                      <a:headEnd type="none" w="med" len="med"/>
                      <a:tailEnd type="none" w="med" len="med"/>
                    </a:lnT>
                    <a:solidFill>
                      <a:srgbClr val="CAD7EE"/>
                    </a:solidFill>
                  </a:tcPr>
                </a:tc>
                <a:tc hMerge="1">
                  <a:txBody>
                    <a:bodyPr/>
                    <a:lstStyle/>
                    <a:p>
                      <a:pPr algn="ctr"/>
                      <a:endParaRPr lang="en-US" b="1" dirty="0">
                        <a:solidFill>
                          <a:srgbClr val="5B739B"/>
                        </a:solidFill>
                      </a:endParaRPr>
                    </a:p>
                  </a:txBody>
                  <a:tcPr>
                    <a:lnT w="28575" cap="flat" cmpd="sng" algn="ctr">
                      <a:solidFill>
                        <a:schemeClr val="bg1"/>
                      </a:solidFill>
                      <a:prstDash val="solid"/>
                      <a:round/>
                      <a:headEnd type="none" w="med" len="med"/>
                      <a:tailEnd type="none" w="med" len="med"/>
                    </a:lnT>
                    <a:solidFill>
                      <a:srgbClr val="CAD7EE"/>
                    </a:solidFill>
                  </a:tcPr>
                </a:tc>
                <a:tc hMerge="1">
                  <a:txBody>
                    <a:bodyPr/>
                    <a:lstStyle/>
                    <a:p>
                      <a:pPr algn="ctr"/>
                      <a:endParaRPr lang="en-US" b="1" dirty="0">
                        <a:solidFill>
                          <a:srgbClr val="5B739B"/>
                        </a:solidFill>
                      </a:endParaRPr>
                    </a:p>
                  </a:txBody>
                  <a:tcP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rgbClr val="CAD7EE"/>
                    </a:solidFill>
                  </a:tcPr>
                </a:tc>
                <a:tc hMerge="1">
                  <a:txBody>
                    <a:bodyPr/>
                    <a:lstStyle/>
                    <a:p>
                      <a:pPr algn="ctr"/>
                      <a:endParaRPr lang="en-US" b="1" dirty="0">
                        <a:solidFill>
                          <a:srgbClr val="5B739B"/>
                        </a:solidFill>
                      </a:endParaRPr>
                    </a:p>
                  </a:txBody>
                  <a:tcPr>
                    <a:lnR w="28575" cap="flat" cmpd="sng" algn="ctr">
                      <a:solidFill>
                        <a:srgbClr val="5B739B"/>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CAD7E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u="none"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367131"/>
                    </a:solidFill>
                  </a:tcPr>
                </a:tc>
                <a:extLst>
                  <a:ext uri="{0D108BD9-81ED-4DB2-BD59-A6C34878D82A}">
                    <a16:rowId xmlns:a16="http://schemas.microsoft.com/office/drawing/2014/main" val="2618567244"/>
                  </a:ext>
                </a:extLst>
              </a:tr>
              <a:tr h="0">
                <a:tc>
                  <a:txBody>
                    <a:bodyPr/>
                    <a:lstStyle/>
                    <a:p>
                      <a:pPr marL="228600" marR="0" lvl="0" indent="0" algn="l" defTabSz="914400" rtl="0" eaLnBrk="1" fontAlgn="auto" latinLnBrk="0" hangingPunct="1">
                        <a:lnSpc>
                          <a:spcPts val="1400"/>
                        </a:lnSpc>
                        <a:spcBef>
                          <a:spcPts val="0"/>
                        </a:spcBef>
                        <a:spcAft>
                          <a:spcPts val="0"/>
                        </a:spcAft>
                        <a:buClrTx/>
                        <a:buSzTx/>
                        <a:buFontTx/>
                        <a:buNone/>
                        <a:tabLst/>
                        <a:defRPr/>
                      </a:pPr>
                      <a:r>
                        <a:rPr lang="en-US" sz="1300" b="1" u="none" dirty="0">
                          <a:solidFill>
                            <a:srgbClr val="5B739B"/>
                          </a:solidFill>
                        </a:rPr>
                        <a:t>Floodplain Area (Acres)</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10,641</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10,089</a:t>
                      </a:r>
                    </a:p>
                  </a:txBody>
                  <a:tcPr anchor="ctr">
                    <a:lnL w="9525" cap="flat" cmpd="sng" algn="ctr">
                      <a:solidFill>
                        <a:srgbClr val="5B739B"/>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chemeClr val="bg1"/>
                          </a:solidFill>
                        </a:rPr>
                        <a:t>494</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solidFill>
                      <a:srgbClr val="D22036"/>
                    </a:solidFill>
                  </a:tcPr>
                </a:tc>
                <a:tc>
                  <a:txBody>
                    <a:bodyPr/>
                    <a:lstStyle/>
                    <a:p>
                      <a:pPr algn="ctr">
                        <a:lnSpc>
                          <a:spcPts val="1400"/>
                        </a:lnSpc>
                      </a:pPr>
                      <a:r>
                        <a:rPr lang="en-US" sz="1300" b="1" dirty="0">
                          <a:solidFill>
                            <a:srgbClr val="5B739B"/>
                          </a:solidFill>
                        </a:rPr>
                        <a:t>58</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367131"/>
                          </a:solidFill>
                        </a:rPr>
                        <a:t>528,635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9525" cap="flat" cmpd="sng" algn="ctr">
                      <a:solidFill>
                        <a:srgbClr val="5B739B"/>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43005530"/>
                  </a:ext>
                </a:extLst>
              </a:tr>
              <a:tr h="0">
                <a:tc>
                  <a:txBody>
                    <a:bodyPr/>
                    <a:lstStyle/>
                    <a:p>
                      <a:pPr marL="228600" marR="0" lvl="0" indent="0" algn="l" defTabSz="914400" rtl="0" eaLnBrk="1" fontAlgn="auto" latinLnBrk="0" hangingPunct="1">
                        <a:lnSpc>
                          <a:spcPts val="1400"/>
                        </a:lnSpc>
                        <a:spcBef>
                          <a:spcPts val="0"/>
                        </a:spcBef>
                        <a:spcAft>
                          <a:spcPts val="0"/>
                        </a:spcAft>
                        <a:buClrTx/>
                        <a:buSzTx/>
                        <a:buFontTx/>
                        <a:buNone/>
                        <a:tabLst/>
                        <a:defRPr/>
                      </a:pPr>
                      <a:r>
                        <a:rPr lang="en-US" sz="1300" b="1" u="none" dirty="0">
                          <a:solidFill>
                            <a:srgbClr val="5B739B"/>
                          </a:solidFill>
                        </a:rPr>
                        <a:t>Floodplain Area Ratio</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1.8%</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1.7%</a:t>
                      </a:r>
                    </a:p>
                  </a:txBody>
                  <a:tcPr anchor="ctr">
                    <a:lnL w="9525" cap="flat" cmpd="sng" algn="ctr">
                      <a:solidFill>
                        <a:srgbClr val="5B739B"/>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chemeClr val="tx1"/>
                          </a:solidFill>
                        </a:rPr>
                        <a:t>31.5%</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A615"/>
                    </a:solidFill>
                  </a:tcPr>
                </a:tc>
                <a:tc>
                  <a:txBody>
                    <a:bodyPr/>
                    <a:lstStyle/>
                    <a:p>
                      <a:pPr algn="ctr">
                        <a:lnSpc>
                          <a:spcPts val="1400"/>
                        </a:lnSpc>
                      </a:pPr>
                      <a:r>
                        <a:rPr lang="en-US" sz="1300" b="1" dirty="0">
                          <a:solidFill>
                            <a:srgbClr val="5B739B"/>
                          </a:solidFill>
                        </a:rPr>
                        <a:t>15.8%</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367131"/>
                          </a:solidFill>
                        </a:rPr>
                        <a:t>3.4%</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90104477"/>
                  </a:ext>
                </a:extLst>
              </a:tr>
              <a:tr h="0">
                <a:tc>
                  <a:txBody>
                    <a:bodyPr/>
                    <a:lstStyle/>
                    <a:p>
                      <a:pPr marL="228600" marR="0" lvl="0" indent="0" algn="l" defTabSz="914400" rtl="0" eaLnBrk="1" fontAlgn="auto" latinLnBrk="0" hangingPunct="1">
                        <a:lnSpc>
                          <a:spcPts val="1400"/>
                        </a:lnSpc>
                        <a:spcBef>
                          <a:spcPts val="0"/>
                        </a:spcBef>
                        <a:spcAft>
                          <a:spcPts val="0"/>
                        </a:spcAft>
                        <a:buClrTx/>
                        <a:buSzTx/>
                        <a:buFontTx/>
                        <a:buNone/>
                        <a:tabLst/>
                        <a:defRPr/>
                      </a:pPr>
                      <a:r>
                        <a:rPr lang="en-US" sz="1300" b="1" u="none" dirty="0">
                          <a:solidFill>
                            <a:srgbClr val="5B739B"/>
                          </a:solidFill>
                        </a:rPr>
                        <a:t>Floodplain Length (Miles)</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chemeClr val="bg1"/>
                          </a:solidFill>
                        </a:rPr>
                        <a:t>513</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2036"/>
                    </a:solidFill>
                  </a:tcPr>
                </a:tc>
                <a:tc>
                  <a:txBody>
                    <a:bodyPr/>
                    <a:lstStyle/>
                    <a:p>
                      <a:pPr algn="ctr">
                        <a:lnSpc>
                          <a:spcPts val="1400"/>
                        </a:lnSpc>
                      </a:pPr>
                      <a:r>
                        <a:rPr lang="en-US" sz="1300" b="1" dirty="0">
                          <a:solidFill>
                            <a:schemeClr val="bg1"/>
                          </a:solidFill>
                        </a:rPr>
                        <a:t>503</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2036"/>
                    </a:solidFill>
                  </a:tcPr>
                </a:tc>
                <a:tc>
                  <a:txBody>
                    <a:bodyPr/>
                    <a:lstStyle/>
                    <a:p>
                      <a:pPr algn="ctr">
                        <a:lnSpc>
                          <a:spcPts val="1400"/>
                        </a:lnSpc>
                      </a:pPr>
                      <a:r>
                        <a:rPr lang="en-US" sz="1300" b="1" kern="1200" dirty="0">
                          <a:solidFill>
                            <a:srgbClr val="5B739B"/>
                          </a:solidFill>
                          <a:latin typeface="+mn-lt"/>
                          <a:ea typeface="+mn-ea"/>
                          <a:cs typeface="+mn-cs"/>
                        </a:rPr>
                        <a:t>N/A</a:t>
                      </a:r>
                    </a:p>
                  </a:txBody>
                  <a:tcPr anchor="ctr">
                    <a:lnL w="952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N/A</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367131"/>
                          </a:solidFill>
                        </a:rPr>
                        <a:t>16,059</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80482167"/>
                  </a:ext>
                </a:extLst>
              </a:tr>
              <a:tr h="0">
                <a:tc>
                  <a:txBody>
                    <a:bodyPr/>
                    <a:lstStyle/>
                    <a:p>
                      <a:pPr marL="228600" marR="0" lvl="0" indent="0" algn="l" defTabSz="914400" rtl="0" eaLnBrk="1" fontAlgn="auto" latinLnBrk="0" hangingPunct="1">
                        <a:lnSpc>
                          <a:spcPts val="1400"/>
                        </a:lnSpc>
                        <a:spcBef>
                          <a:spcPts val="0"/>
                        </a:spcBef>
                        <a:spcAft>
                          <a:spcPts val="0"/>
                        </a:spcAft>
                        <a:buClrTx/>
                        <a:buSzTx/>
                        <a:buFontTx/>
                        <a:buNone/>
                        <a:tabLst/>
                        <a:defRPr/>
                      </a:pPr>
                      <a:r>
                        <a:rPr lang="en-US" sz="1300" b="1" u="none" dirty="0">
                          <a:solidFill>
                            <a:srgbClr val="5B739B"/>
                          </a:solidFill>
                        </a:rPr>
                        <a:t>Maximum Flood Depth (Feet)</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9.2</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9.2</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9.0</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6.7</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367131"/>
                          </a:solidFill>
                        </a:rPr>
                        <a:t>38.7</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88574816"/>
                  </a:ext>
                </a:extLst>
              </a:tr>
              <a:tr h="0">
                <a:tc>
                  <a:txBody>
                    <a:bodyPr/>
                    <a:lstStyle/>
                    <a:p>
                      <a:pPr marL="228600" marR="0" lvl="0" indent="0" algn="l" defTabSz="914400" rtl="0" eaLnBrk="1" fontAlgn="auto" latinLnBrk="0" hangingPunct="1">
                        <a:lnSpc>
                          <a:spcPts val="1400"/>
                        </a:lnSpc>
                        <a:spcBef>
                          <a:spcPts val="0"/>
                        </a:spcBef>
                        <a:spcAft>
                          <a:spcPts val="0"/>
                        </a:spcAft>
                        <a:buClrTx/>
                        <a:buSzTx/>
                        <a:buFontTx/>
                        <a:buNone/>
                        <a:tabLst/>
                        <a:defRPr/>
                      </a:pPr>
                      <a:r>
                        <a:rPr lang="en-US" sz="1300" b="1" u="none" dirty="0">
                          <a:solidFill>
                            <a:srgbClr val="5B739B"/>
                          </a:solidFill>
                        </a:rPr>
                        <a:t>Median Flood Depth (Feet)</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chemeClr val="tx1"/>
                          </a:solidFill>
                        </a:rPr>
                        <a:t>3.4</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A615"/>
                    </a:solidFill>
                  </a:tcPr>
                </a:tc>
                <a:tc>
                  <a:txBody>
                    <a:bodyPr/>
                    <a:lstStyle/>
                    <a:p>
                      <a:pPr algn="ctr">
                        <a:lnSpc>
                          <a:spcPts val="1400"/>
                        </a:lnSpc>
                      </a:pPr>
                      <a:r>
                        <a:rPr lang="en-US" sz="1300" b="1" dirty="0">
                          <a:solidFill>
                            <a:srgbClr val="5B739B"/>
                          </a:solidFill>
                        </a:rPr>
                        <a:t>2.1</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chemeClr val="tx1"/>
                          </a:solidFill>
                        </a:rPr>
                        <a:t>4.0</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A615"/>
                    </a:solidFill>
                  </a:tcPr>
                </a:tc>
                <a:tc>
                  <a:txBody>
                    <a:bodyPr/>
                    <a:lstStyle/>
                    <a:p>
                      <a:pPr algn="ctr">
                        <a:lnSpc>
                          <a:spcPts val="1400"/>
                        </a:lnSpc>
                      </a:pPr>
                      <a:r>
                        <a:rPr lang="en-US" sz="1300" b="1" dirty="0">
                          <a:solidFill>
                            <a:srgbClr val="5B739B"/>
                          </a:solidFill>
                        </a:rPr>
                        <a:t>1.4</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367131"/>
                          </a:solidFill>
                        </a:rPr>
                        <a:t>2.0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96267506"/>
                  </a:ext>
                </a:extLst>
              </a:tr>
              <a:tr h="0">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chemeClr val="bg1"/>
                          </a:solidFill>
                        </a:rPr>
                        <a:t>Building Counts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hMerge="1">
                  <a:txBody>
                    <a:bodyPr/>
                    <a:lstStyle/>
                    <a:p>
                      <a:pPr algn="ctr">
                        <a:lnSpc>
                          <a:spcPts val="1400"/>
                        </a:lnSpc>
                      </a:pPr>
                      <a:endParaRPr lang="en-US" sz="1400" b="1"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hMerge="1">
                  <a:txBody>
                    <a:bodyPr/>
                    <a:lstStyle/>
                    <a:p>
                      <a:pPr algn="ctr">
                        <a:lnSpc>
                          <a:spcPts val="1400"/>
                        </a:lnSpc>
                      </a:pPr>
                      <a:endParaRPr lang="en-US" sz="1400" b="1"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hMerge="1">
                  <a:txBody>
                    <a:bodyPr/>
                    <a:lstStyle/>
                    <a:p>
                      <a:pPr algn="ctr">
                        <a:lnSpc>
                          <a:spcPts val="1400"/>
                        </a:lnSpc>
                      </a:pPr>
                      <a:endParaRPr lang="en-US" sz="1400" b="1" dirty="0">
                        <a:solidFill>
                          <a:srgbClr val="5B739B"/>
                        </a:solidFill>
                      </a:endParaRP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hMerge="1">
                  <a:txBody>
                    <a:bodyPr/>
                    <a:lstStyle/>
                    <a:p>
                      <a:pPr algn="ctr">
                        <a:lnSpc>
                          <a:spcPts val="1400"/>
                        </a:lnSpc>
                      </a:pPr>
                      <a:endParaRPr lang="en-US" sz="1400" b="1"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marL="228600" marR="0" lvl="0" indent="0" algn="l" defTabSz="914400" rtl="0" eaLnBrk="1" fontAlgn="auto" latinLnBrk="0" hangingPunct="1">
                        <a:lnSpc>
                          <a:spcPts val="1400"/>
                        </a:lnSpc>
                        <a:spcBef>
                          <a:spcPts val="0"/>
                        </a:spcBef>
                        <a:spcAft>
                          <a:spcPts val="0"/>
                        </a:spcAft>
                        <a:buClrTx/>
                        <a:buSzTx/>
                        <a:buFontTx/>
                        <a:buNone/>
                        <a:tabLst/>
                        <a:defRPr/>
                      </a:pPr>
                      <a:endParaRPr lang="en-US" sz="1300" b="1" u="none" dirty="0">
                        <a:solidFill>
                          <a:srgbClr val="36713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367131"/>
                    </a:solidFill>
                  </a:tcPr>
                </a:tc>
                <a:extLst>
                  <a:ext uri="{0D108BD9-81ED-4DB2-BD59-A6C34878D82A}">
                    <a16:rowId xmlns:a16="http://schemas.microsoft.com/office/drawing/2014/main" val="2711022304"/>
                  </a:ext>
                </a:extLst>
              </a:tr>
              <a:tr h="0">
                <a:tc>
                  <a:txBody>
                    <a:bodyPr/>
                    <a:lstStyle/>
                    <a:p>
                      <a:pPr marL="228600" marR="0" lvl="0" indent="0" algn="l" defTabSz="914400" rtl="0" eaLnBrk="1" fontAlgn="auto" latinLnBrk="0" hangingPunct="1">
                        <a:lnSpc>
                          <a:spcPts val="1400"/>
                        </a:lnSpc>
                        <a:spcBef>
                          <a:spcPts val="0"/>
                        </a:spcBef>
                        <a:spcAft>
                          <a:spcPts val="0"/>
                        </a:spcAft>
                        <a:buClrTx/>
                        <a:buSzTx/>
                        <a:buFontTx/>
                        <a:buNone/>
                        <a:tabLst/>
                        <a:defRPr/>
                      </a:pPr>
                      <a:r>
                        <a:rPr lang="en-US" sz="1300" b="1" u="none" dirty="0">
                          <a:solidFill>
                            <a:srgbClr val="5B739B"/>
                          </a:solidFill>
                        </a:rPr>
                        <a:t>Total Community/County Structures</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7,257</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6,218</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673</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187</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367131"/>
                          </a:solidFill>
                        </a:rPr>
                        <a:t>1,118,761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3722628459"/>
                  </a:ext>
                </a:extLst>
              </a:tr>
              <a:tr h="0">
                <a:tc>
                  <a:txBody>
                    <a:bodyPr/>
                    <a:lstStyle/>
                    <a:p>
                      <a:pPr marL="228600" marR="0" lvl="0" indent="0" algn="l" defTabSz="914400" rtl="0" eaLnBrk="1" fontAlgn="auto" latinLnBrk="0" hangingPunct="1">
                        <a:lnSpc>
                          <a:spcPts val="1400"/>
                        </a:lnSpc>
                        <a:spcBef>
                          <a:spcPts val="0"/>
                        </a:spcBef>
                        <a:spcAft>
                          <a:spcPts val="0"/>
                        </a:spcAft>
                        <a:buClrTx/>
                        <a:buSzTx/>
                        <a:buFontTx/>
                        <a:buNone/>
                        <a:tabLst/>
                        <a:defRPr/>
                      </a:pPr>
                      <a:r>
                        <a:rPr lang="en-US" sz="1300" b="1" u="none" dirty="0">
                          <a:solidFill>
                            <a:srgbClr val="5B739B"/>
                          </a:solidFill>
                        </a:rPr>
                        <a:t>Buildings in High-Risk Floodplains</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984</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568</a:t>
                      </a:r>
                    </a:p>
                  </a:txBody>
                  <a:tcPr anchor="ctr">
                    <a:lnL w="9525" cap="flat" cmpd="sng" algn="ctr">
                      <a:solidFill>
                        <a:srgbClr val="5B739B"/>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chemeClr val="bg1"/>
                          </a:solidFill>
                        </a:rPr>
                        <a:t>400</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2036"/>
                    </a:solidFill>
                  </a:tcPr>
                </a:tc>
                <a:tc>
                  <a:txBody>
                    <a:bodyPr/>
                    <a:lstStyle/>
                    <a:p>
                      <a:pPr algn="ctr">
                        <a:lnSpc>
                          <a:spcPts val="1400"/>
                        </a:lnSpc>
                      </a:pPr>
                      <a:r>
                        <a:rPr lang="en-US" sz="1300" b="1" dirty="0">
                          <a:solidFill>
                            <a:srgbClr val="5B739B"/>
                          </a:solidFill>
                        </a:rPr>
                        <a:t>16</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367131"/>
                          </a:solidFill>
                        </a:rPr>
                        <a:t>98,119</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01699349"/>
                  </a:ext>
                </a:extLst>
              </a:tr>
              <a:tr h="0">
                <a:tc>
                  <a:txBody>
                    <a:bodyPr/>
                    <a:lstStyle/>
                    <a:p>
                      <a:pPr marL="228600" marR="0" lvl="0" indent="0" algn="l" defTabSz="914400" rtl="0" eaLnBrk="1" fontAlgn="auto" latinLnBrk="0" hangingPunct="1">
                        <a:lnSpc>
                          <a:spcPts val="1400"/>
                        </a:lnSpc>
                        <a:spcBef>
                          <a:spcPts val="0"/>
                        </a:spcBef>
                        <a:spcAft>
                          <a:spcPts val="0"/>
                        </a:spcAft>
                        <a:buClrTx/>
                        <a:buSzTx/>
                        <a:buFontTx/>
                        <a:buNone/>
                        <a:tabLst/>
                        <a:defRPr/>
                      </a:pPr>
                      <a:r>
                        <a:rPr lang="en-US" sz="1300" b="1" u="none" dirty="0">
                          <a:solidFill>
                            <a:srgbClr val="5B739B"/>
                          </a:solidFill>
                        </a:rPr>
                        <a:t>Building Ratio in Floodplain</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13.6%</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9.1%</a:t>
                      </a:r>
                    </a:p>
                  </a:txBody>
                  <a:tcPr anchor="ctr">
                    <a:lnL w="9525" cap="flat" cmpd="sng" algn="ctr">
                      <a:solidFill>
                        <a:srgbClr val="5B739B"/>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chemeClr val="bg1"/>
                          </a:solidFill>
                        </a:rPr>
                        <a:t>59.4%</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2036"/>
                    </a:solidFill>
                  </a:tcPr>
                </a:tc>
                <a:tc>
                  <a:txBody>
                    <a:bodyPr/>
                    <a:lstStyle/>
                    <a:p>
                      <a:pPr algn="ctr">
                        <a:lnSpc>
                          <a:spcPts val="1400"/>
                        </a:lnSpc>
                      </a:pPr>
                      <a:r>
                        <a:rPr lang="en-US" sz="1300" b="1" dirty="0">
                          <a:solidFill>
                            <a:srgbClr val="5B739B"/>
                          </a:solidFill>
                        </a:rPr>
                        <a:t>8.6%</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367131"/>
                          </a:solidFill>
                        </a:rPr>
                        <a:t>8.8%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43526407"/>
                  </a:ext>
                </a:extLst>
              </a:tr>
              <a:tr h="0">
                <a:tc>
                  <a:txBody>
                    <a:bodyPr/>
                    <a:lstStyle/>
                    <a:p>
                      <a:pPr marL="228600" marR="0" lvl="0" indent="0" algn="l" defTabSz="914400" rtl="0" eaLnBrk="1" fontAlgn="auto" latinLnBrk="0" hangingPunct="1">
                        <a:lnSpc>
                          <a:spcPts val="1400"/>
                        </a:lnSpc>
                        <a:spcBef>
                          <a:spcPts val="0"/>
                        </a:spcBef>
                        <a:spcAft>
                          <a:spcPts val="0"/>
                        </a:spcAft>
                        <a:buClrTx/>
                        <a:buSzTx/>
                        <a:buFontTx/>
                        <a:buNone/>
                        <a:tabLst/>
                        <a:defRPr/>
                      </a:pPr>
                      <a:r>
                        <a:rPr lang="en-US" sz="1300" b="1" u="none" dirty="0">
                          <a:solidFill>
                            <a:srgbClr val="5B739B"/>
                          </a:solidFill>
                        </a:rPr>
                        <a:t>Building Density in Floodplain (Buildings/Acres)</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0.09</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0.05</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0.81</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0.28</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367131"/>
                          </a:solidFill>
                        </a:rPr>
                        <a:t>0.19</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12794544"/>
                  </a:ext>
                </a:extLst>
              </a:tr>
              <a:tr h="0">
                <a:tc>
                  <a:txBody>
                    <a:bodyPr/>
                    <a:lstStyle/>
                    <a:p>
                      <a:pPr marL="228600" marR="0" lvl="0" indent="0" algn="l" defTabSz="914400" rtl="0" eaLnBrk="1" fontAlgn="auto" latinLnBrk="0" hangingPunct="1">
                        <a:lnSpc>
                          <a:spcPts val="1400"/>
                        </a:lnSpc>
                        <a:spcBef>
                          <a:spcPts val="0"/>
                        </a:spcBef>
                        <a:spcAft>
                          <a:spcPts val="0"/>
                        </a:spcAft>
                        <a:buClrTx/>
                        <a:buSzTx/>
                        <a:buFontTx/>
                        <a:buNone/>
                        <a:tabLst/>
                        <a:defRPr/>
                      </a:pPr>
                      <a:r>
                        <a:rPr lang="en-US" sz="1300" b="1" u="none" dirty="0">
                          <a:solidFill>
                            <a:srgbClr val="5B739B"/>
                          </a:solidFill>
                        </a:rPr>
                        <a:t>Buildings “Mapped In” SFHA</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206</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154</a:t>
                      </a:r>
                    </a:p>
                  </a:txBody>
                  <a:tcPr anchor="ctr">
                    <a:lnL w="9525" cap="flat" cmpd="sng" algn="ctr">
                      <a:solidFill>
                        <a:srgbClr val="5B739B"/>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chemeClr val="bg1"/>
                          </a:solidFill>
                        </a:rPr>
                        <a:t>43</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2036"/>
                    </a:solidFill>
                  </a:tcPr>
                </a:tc>
                <a:tc>
                  <a:txBody>
                    <a:bodyPr/>
                    <a:lstStyle/>
                    <a:p>
                      <a:pPr algn="ctr">
                        <a:lnSpc>
                          <a:spcPts val="1400"/>
                        </a:lnSpc>
                      </a:pPr>
                      <a:r>
                        <a:rPr lang="en-US" sz="1300" b="1" dirty="0">
                          <a:solidFill>
                            <a:srgbClr val="5B739B"/>
                          </a:solidFill>
                        </a:rPr>
                        <a:t>9</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367131"/>
                          </a:solidFill>
                        </a:rPr>
                        <a:t>13,267</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63483326"/>
                  </a:ext>
                </a:extLst>
              </a:tr>
              <a:tr h="0">
                <a:tc>
                  <a:txBody>
                    <a:bodyPr/>
                    <a:lstStyle/>
                    <a:p>
                      <a:pPr marL="228600" marR="0" lvl="0" indent="0" algn="l" defTabSz="914400" rtl="0" eaLnBrk="1" fontAlgn="auto" latinLnBrk="0" hangingPunct="1">
                        <a:lnSpc>
                          <a:spcPts val="1400"/>
                        </a:lnSpc>
                        <a:spcBef>
                          <a:spcPts val="0"/>
                        </a:spcBef>
                        <a:spcAft>
                          <a:spcPts val="0"/>
                        </a:spcAft>
                        <a:buClrTx/>
                        <a:buSzTx/>
                        <a:buFontTx/>
                        <a:buNone/>
                        <a:tabLst/>
                        <a:defRPr/>
                      </a:pPr>
                      <a:r>
                        <a:rPr lang="en-US" sz="1300" b="1" u="none" dirty="0">
                          <a:solidFill>
                            <a:srgbClr val="5B739B"/>
                          </a:solidFill>
                        </a:rPr>
                        <a:t>Buildings “Mapped Out” SFHA</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200</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169</a:t>
                      </a:r>
                    </a:p>
                  </a:txBody>
                  <a:tcPr anchor="ctr">
                    <a:lnL w="9525" cap="flat" cmpd="sng" algn="ctr">
                      <a:solidFill>
                        <a:srgbClr val="5B739B"/>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chemeClr val="tx1"/>
                          </a:solidFill>
                        </a:rPr>
                        <a:t>29</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A615"/>
                    </a:solidFill>
                  </a:tcPr>
                </a:tc>
                <a:tc>
                  <a:txBody>
                    <a:bodyPr/>
                    <a:lstStyle/>
                    <a:p>
                      <a:pPr algn="ctr">
                        <a:lnSpc>
                          <a:spcPts val="1400"/>
                        </a:lnSpc>
                      </a:pPr>
                      <a:r>
                        <a:rPr lang="en-US" sz="1300" b="1" dirty="0">
                          <a:solidFill>
                            <a:srgbClr val="5B739B"/>
                          </a:solidFill>
                        </a:rPr>
                        <a:t>2</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367131"/>
                          </a:solidFill>
                        </a:rPr>
                        <a:t>15,509</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81980891"/>
                  </a:ext>
                </a:extLst>
              </a:tr>
              <a:tr h="0">
                <a:tc>
                  <a:txBody>
                    <a:bodyPr/>
                    <a:lstStyle/>
                    <a:p>
                      <a:pPr marL="228600" marR="0" lvl="0" indent="0" algn="l" defTabSz="914400" rtl="0" eaLnBrk="1" fontAlgn="auto" latinLnBrk="0" hangingPunct="1">
                        <a:lnSpc>
                          <a:spcPts val="1400"/>
                        </a:lnSpc>
                        <a:spcBef>
                          <a:spcPts val="0"/>
                        </a:spcBef>
                        <a:spcAft>
                          <a:spcPts val="0"/>
                        </a:spcAft>
                        <a:buClrTx/>
                        <a:buSzTx/>
                        <a:buFontTx/>
                        <a:buNone/>
                        <a:tabLst/>
                        <a:defRPr/>
                      </a:pPr>
                      <a:r>
                        <a:rPr lang="en-US" sz="1300" b="1" u="none" kern="1200" dirty="0">
                          <a:solidFill>
                            <a:srgbClr val="5B739B"/>
                          </a:solidFill>
                          <a:latin typeface="+mn-lt"/>
                          <a:ea typeface="+mn-ea"/>
                          <a:cs typeface="+mn-cs"/>
                        </a:rPr>
                        <a:t>Net Change in SFHA</a:t>
                      </a:r>
                      <a:endParaRPr lang="en-US" sz="1300" b="1" u="none" dirty="0">
                        <a:solidFill>
                          <a:srgbClr val="5B739B"/>
                        </a:solidFill>
                      </a:endParaRP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+ 6</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- 15</a:t>
                      </a:r>
                    </a:p>
                  </a:txBody>
                  <a:tcPr anchor="ctr">
                    <a:lnL w="9525" cap="flat" cmpd="sng" algn="ctr">
                      <a:solidFill>
                        <a:srgbClr val="5B739B"/>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chemeClr val="tx1"/>
                          </a:solidFill>
                        </a:rPr>
                        <a:t>+ 14</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A615"/>
                    </a:solidFill>
                  </a:tcPr>
                </a:tc>
                <a:tc>
                  <a:txBody>
                    <a:bodyPr/>
                    <a:lstStyle/>
                    <a:p>
                      <a:pPr algn="ctr">
                        <a:lnSpc>
                          <a:spcPts val="1400"/>
                        </a:lnSpc>
                      </a:pPr>
                      <a:r>
                        <a:rPr lang="en-US" sz="1300" b="1" dirty="0">
                          <a:solidFill>
                            <a:schemeClr val="tx1"/>
                          </a:solidFill>
                        </a:rPr>
                        <a:t>+ 7</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A615"/>
                    </a:solidFill>
                  </a:tcPr>
                </a:tc>
                <a:tc>
                  <a:txBody>
                    <a:bodyPr/>
                    <a:lstStyle/>
                    <a:p>
                      <a:pPr algn="ctr">
                        <a:lnSpc>
                          <a:spcPts val="1400"/>
                        </a:lnSpc>
                      </a:pPr>
                      <a:r>
                        <a:rPr lang="en-US" sz="1300" b="1" dirty="0">
                          <a:solidFill>
                            <a:srgbClr val="367131"/>
                          </a:solidFill>
                        </a:rPr>
                        <a:t>- 2,242</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26457207"/>
                  </a:ext>
                </a:extLst>
              </a:tr>
              <a:tr h="0">
                <a:tc>
                  <a:txBody>
                    <a:bodyPr/>
                    <a:lstStyle/>
                    <a:p>
                      <a:pPr marL="228600" marR="0" lvl="0" indent="0" algn="l" defTabSz="914400" rtl="0" eaLnBrk="1" fontAlgn="auto" latinLnBrk="0" hangingPunct="1">
                        <a:lnSpc>
                          <a:spcPts val="1400"/>
                        </a:lnSpc>
                        <a:spcBef>
                          <a:spcPts val="0"/>
                        </a:spcBef>
                        <a:spcAft>
                          <a:spcPts val="0"/>
                        </a:spcAft>
                        <a:buClrTx/>
                        <a:buSzTx/>
                        <a:buFontTx/>
                        <a:buNone/>
                        <a:tabLst/>
                        <a:defRPr/>
                      </a:pPr>
                      <a:r>
                        <a:rPr lang="en-US" sz="1300" b="1" u="none" dirty="0">
                          <a:solidFill>
                            <a:srgbClr val="5B739B"/>
                          </a:solidFill>
                        </a:rPr>
                        <a:t>Buildings in Preliminary Floodway</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chemeClr val="tx1"/>
                          </a:solidFill>
                        </a:rPr>
                        <a:t>308</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A615"/>
                    </a:solidFill>
                  </a:tcPr>
                </a:tc>
                <a:tc>
                  <a:txBody>
                    <a:bodyPr/>
                    <a:lstStyle/>
                    <a:p>
                      <a:pPr algn="ctr">
                        <a:lnSpc>
                          <a:spcPts val="1400"/>
                        </a:lnSpc>
                      </a:pPr>
                      <a:r>
                        <a:rPr lang="en-US" sz="1300" b="1" dirty="0">
                          <a:solidFill>
                            <a:srgbClr val="5B739B"/>
                          </a:solidFill>
                        </a:rPr>
                        <a:t>113</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chemeClr val="bg1"/>
                          </a:solidFill>
                        </a:rPr>
                        <a:t>190</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2036"/>
                    </a:solidFill>
                  </a:tcPr>
                </a:tc>
                <a:tc>
                  <a:txBody>
                    <a:bodyPr/>
                    <a:lstStyle/>
                    <a:p>
                      <a:pPr algn="ctr">
                        <a:lnSpc>
                          <a:spcPts val="1400"/>
                        </a:lnSpc>
                      </a:pPr>
                      <a:r>
                        <a:rPr lang="en-US" sz="1300" b="1" dirty="0">
                          <a:solidFill>
                            <a:srgbClr val="5B739B"/>
                          </a:solidFill>
                        </a:rPr>
                        <a:t>2</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367131"/>
                          </a:solidFill>
                        </a:rPr>
                        <a:t>8,637</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15611998"/>
                  </a:ext>
                </a:extLst>
              </a:tr>
              <a:tr h="0">
                <a:tc>
                  <a:txBody>
                    <a:bodyPr/>
                    <a:lstStyle/>
                    <a:p>
                      <a:pPr marL="228600" marR="0" lvl="0" indent="0" algn="l" defTabSz="914400" rtl="0" eaLnBrk="1" fontAlgn="auto" latinLnBrk="0" hangingPunct="1">
                        <a:lnSpc>
                          <a:spcPts val="1400"/>
                        </a:lnSpc>
                        <a:spcBef>
                          <a:spcPts val="0"/>
                        </a:spcBef>
                        <a:spcAft>
                          <a:spcPts val="0"/>
                        </a:spcAft>
                        <a:buClrTx/>
                        <a:buSzTx/>
                        <a:buFontTx/>
                        <a:buNone/>
                        <a:tabLst/>
                        <a:defRPr/>
                      </a:pPr>
                      <a:r>
                        <a:rPr lang="en-US" sz="1300" b="1" u="none" kern="1200" dirty="0">
                          <a:solidFill>
                            <a:srgbClr val="5B739B"/>
                          </a:solidFill>
                          <a:latin typeface="+mn-lt"/>
                          <a:ea typeface="+mn-ea"/>
                          <a:cs typeface="+mn-cs"/>
                        </a:rPr>
                        <a:t>Buildings in Effective Floodway</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73</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55</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14</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1</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367131"/>
                          </a:solidFill>
                        </a:rPr>
                        <a:t>8,299</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05729176"/>
                  </a:ext>
                </a:extLst>
              </a:tr>
              <a:tr h="0">
                <a:tc>
                  <a:txBody>
                    <a:bodyPr/>
                    <a:lstStyle/>
                    <a:p>
                      <a:pPr marL="228600" marR="0" lvl="0" indent="0" algn="l" defTabSz="914400" rtl="0" eaLnBrk="1" fontAlgn="auto" latinLnBrk="0" hangingPunct="1">
                        <a:lnSpc>
                          <a:spcPts val="1400"/>
                        </a:lnSpc>
                        <a:spcBef>
                          <a:spcPts val="0"/>
                        </a:spcBef>
                        <a:spcAft>
                          <a:spcPts val="0"/>
                        </a:spcAft>
                        <a:buClrTx/>
                        <a:buSzTx/>
                        <a:buFontTx/>
                        <a:buNone/>
                        <a:tabLst/>
                        <a:defRPr/>
                      </a:pPr>
                      <a:r>
                        <a:rPr lang="en-US" sz="1300" b="1" u="none" kern="1200" dirty="0">
                          <a:solidFill>
                            <a:srgbClr val="5B739B"/>
                          </a:solidFill>
                          <a:latin typeface="+mn-lt"/>
                          <a:ea typeface="+mn-ea"/>
                          <a:cs typeface="+mn-cs"/>
                        </a:rPr>
                        <a:t>Net Change in Floodway</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+ 235</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+ 58</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+ 176</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+ 1</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367131"/>
                          </a:solidFill>
                        </a:rPr>
                        <a:t>+ 338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14833471"/>
                  </a:ext>
                </a:extLst>
              </a:tr>
            </a:tbl>
          </a:graphicData>
        </a:graphic>
      </p:graphicFrame>
      <p:sp>
        <p:nvSpPr>
          <p:cNvPr id="21" name="Title 1">
            <a:extLst>
              <a:ext uri="{FF2B5EF4-FFF2-40B4-BE49-F238E27FC236}">
                <a16:creationId xmlns:a16="http://schemas.microsoft.com/office/drawing/2014/main" id="{01524E8F-504E-43AB-9990-50EDB3CB7993}"/>
              </a:ext>
            </a:extLst>
          </p:cNvPr>
          <p:cNvSpPr txBox="1">
            <a:spLocks/>
          </p:cNvSpPr>
          <p:nvPr/>
        </p:nvSpPr>
        <p:spPr>
          <a:xfrm>
            <a:off x="0" y="2"/>
            <a:ext cx="12192000" cy="840445"/>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prstClr val="white"/>
                </a:solidFill>
                <a:latin typeface="Arial" panose="020B0604020202020204" pitchFamily="34" charset="0"/>
                <a:cs typeface="Arial" panose="020B0604020202020204" pitchFamily="34" charset="0"/>
              </a:rPr>
              <a:t>Supplemental Risk Assessment</a:t>
            </a:r>
          </a:p>
          <a:p>
            <a:pPr marL="174625"/>
            <a:endParaRPr lang="en-US" sz="500" dirty="0">
              <a:solidFill>
                <a:prstClr val="white"/>
              </a:solidFill>
              <a:latin typeface="Arial" panose="020B0604020202020204" pitchFamily="34" charset="0"/>
              <a:cs typeface="Arial" panose="020B0604020202020204" pitchFamily="34" charset="0"/>
            </a:endParaRPr>
          </a:p>
          <a:p>
            <a:pPr marL="174625"/>
            <a:r>
              <a:rPr lang="en-US" sz="2400" dirty="0">
                <a:solidFill>
                  <a:prstClr val="white"/>
                </a:solidFill>
                <a:latin typeface="Arial" panose="020B0604020202020204" pitchFamily="34" charset="0"/>
                <a:cs typeface="Arial" panose="020B0604020202020204" pitchFamily="34" charset="0"/>
              </a:rPr>
              <a:t>Pocahontas County</a:t>
            </a:r>
            <a:endParaRPr lang="en-US" sz="1100" dirty="0">
              <a:solidFill>
                <a:prstClr val="white"/>
              </a:solidFill>
              <a:latin typeface="Calibri Light" panose="020F0302020204030204"/>
            </a:endParaRPr>
          </a:p>
        </p:txBody>
      </p:sp>
      <p:sp>
        <p:nvSpPr>
          <p:cNvPr id="36" name="TextBox 35">
            <a:extLst>
              <a:ext uri="{FF2B5EF4-FFF2-40B4-BE49-F238E27FC236}">
                <a16:creationId xmlns:a16="http://schemas.microsoft.com/office/drawing/2014/main" id="{9A4B31B6-705C-4C2B-8E2D-5A3042197BC8}"/>
              </a:ext>
            </a:extLst>
          </p:cNvPr>
          <p:cNvSpPr txBox="1"/>
          <p:nvPr/>
        </p:nvSpPr>
        <p:spPr>
          <a:xfrm>
            <a:off x="129584" y="1287918"/>
            <a:ext cx="1220739" cy="276999"/>
          </a:xfrm>
          <a:prstGeom prst="rect">
            <a:avLst/>
          </a:prstGeom>
          <a:solidFill>
            <a:srgbClr val="FFA615"/>
          </a:solidFill>
          <a:ln>
            <a:noFill/>
          </a:ln>
        </p:spPr>
        <p:txBody>
          <a:bodyPr wrap="square" rtlCol="0" anchor="ctr" anchorCtr="0">
            <a:spAutoFit/>
          </a:bodyPr>
          <a:lstStyle/>
          <a:p>
            <a:pPr algn="ctr"/>
            <a:r>
              <a:rPr lang="en-US" sz="1200" b="1" dirty="0"/>
              <a:t>Among Top 20%</a:t>
            </a:r>
          </a:p>
        </p:txBody>
      </p:sp>
      <p:sp>
        <p:nvSpPr>
          <p:cNvPr id="37" name="TextBox 36">
            <a:extLst>
              <a:ext uri="{FF2B5EF4-FFF2-40B4-BE49-F238E27FC236}">
                <a16:creationId xmlns:a16="http://schemas.microsoft.com/office/drawing/2014/main" id="{0C16F90F-5732-48E8-B044-2BF4CC189CAA}"/>
              </a:ext>
            </a:extLst>
          </p:cNvPr>
          <p:cNvSpPr txBox="1"/>
          <p:nvPr/>
        </p:nvSpPr>
        <p:spPr>
          <a:xfrm>
            <a:off x="129584" y="980141"/>
            <a:ext cx="1220739" cy="276999"/>
          </a:xfrm>
          <a:prstGeom prst="rect">
            <a:avLst/>
          </a:prstGeom>
          <a:solidFill>
            <a:srgbClr val="D22036"/>
          </a:solidFill>
          <a:ln>
            <a:noFill/>
          </a:ln>
        </p:spPr>
        <p:txBody>
          <a:bodyPr wrap="square" rtlCol="0" anchor="ctr" anchorCtr="0">
            <a:spAutoFit/>
          </a:bodyPr>
          <a:lstStyle/>
          <a:p>
            <a:pPr algn="ctr"/>
            <a:r>
              <a:rPr lang="en-US" sz="1200" b="1" dirty="0">
                <a:solidFill>
                  <a:schemeClr val="bg1"/>
                </a:solidFill>
              </a:rPr>
              <a:t>Among Top 10%</a:t>
            </a:r>
          </a:p>
        </p:txBody>
      </p:sp>
      <p:sp>
        <p:nvSpPr>
          <p:cNvPr id="5" name="Star: 10 Points 4">
            <a:extLst>
              <a:ext uri="{FF2B5EF4-FFF2-40B4-BE49-F238E27FC236}">
                <a16:creationId xmlns:a16="http://schemas.microsoft.com/office/drawing/2014/main" id="{D1676FA7-1937-49DC-908B-B839E1536154}"/>
              </a:ext>
            </a:extLst>
          </p:cNvPr>
          <p:cNvSpPr/>
          <p:nvPr/>
        </p:nvSpPr>
        <p:spPr>
          <a:xfrm>
            <a:off x="8660318" y="5506056"/>
            <a:ext cx="267717" cy="267717"/>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grpSp>
        <p:nvGrpSpPr>
          <p:cNvPr id="6" name="Group 5">
            <a:extLst>
              <a:ext uri="{FF2B5EF4-FFF2-40B4-BE49-F238E27FC236}">
                <a16:creationId xmlns:a16="http://schemas.microsoft.com/office/drawing/2014/main" id="{FE4F89A1-C120-49D6-996F-C0557E47F8BD}"/>
              </a:ext>
            </a:extLst>
          </p:cNvPr>
          <p:cNvGrpSpPr/>
          <p:nvPr/>
        </p:nvGrpSpPr>
        <p:grpSpPr>
          <a:xfrm>
            <a:off x="129583" y="1566852"/>
            <a:ext cx="1220739" cy="295775"/>
            <a:chOff x="129583" y="1891206"/>
            <a:chExt cx="1220739" cy="295775"/>
          </a:xfrm>
        </p:grpSpPr>
        <p:sp>
          <p:nvSpPr>
            <p:cNvPr id="38" name="TextBox 37">
              <a:extLst>
                <a:ext uri="{FF2B5EF4-FFF2-40B4-BE49-F238E27FC236}">
                  <a16:creationId xmlns:a16="http://schemas.microsoft.com/office/drawing/2014/main" id="{4D58C518-1F56-49C0-8138-EC1CDE97616D}"/>
                </a:ext>
              </a:extLst>
            </p:cNvPr>
            <p:cNvSpPr txBox="1"/>
            <p:nvPr/>
          </p:nvSpPr>
          <p:spPr>
            <a:xfrm>
              <a:off x="129583" y="1909982"/>
              <a:ext cx="1220739" cy="276999"/>
            </a:xfrm>
            <a:prstGeom prst="rect">
              <a:avLst/>
            </a:prstGeom>
            <a:solidFill>
              <a:srgbClr val="D22036"/>
            </a:solidFill>
            <a:ln>
              <a:noFill/>
            </a:ln>
          </p:spPr>
          <p:txBody>
            <a:bodyPr wrap="square" rtlCol="0" anchor="ctr" anchorCtr="0">
              <a:spAutoFit/>
            </a:bodyPr>
            <a:lstStyle/>
            <a:p>
              <a:r>
                <a:rPr lang="en-US" sz="1200" b="1" dirty="0">
                  <a:solidFill>
                    <a:schemeClr val="bg1"/>
                  </a:solidFill>
                </a:rPr>
                <a:t>First Rank</a:t>
              </a:r>
            </a:p>
          </p:txBody>
        </p:sp>
        <p:sp>
          <p:nvSpPr>
            <p:cNvPr id="39" name="Star: 10 Points 38">
              <a:extLst>
                <a:ext uri="{FF2B5EF4-FFF2-40B4-BE49-F238E27FC236}">
                  <a16:creationId xmlns:a16="http://schemas.microsoft.com/office/drawing/2014/main" id="{52DBF54D-A1A6-4B11-8FE1-E522217C5167}"/>
                </a:ext>
              </a:extLst>
            </p:cNvPr>
            <p:cNvSpPr/>
            <p:nvPr/>
          </p:nvSpPr>
          <p:spPr>
            <a:xfrm>
              <a:off x="1073241" y="1891206"/>
              <a:ext cx="267717" cy="267717"/>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grpSp>
      <p:sp>
        <p:nvSpPr>
          <p:cNvPr id="40" name="TextBox 39">
            <a:extLst>
              <a:ext uri="{FF2B5EF4-FFF2-40B4-BE49-F238E27FC236}">
                <a16:creationId xmlns:a16="http://schemas.microsoft.com/office/drawing/2014/main" id="{3453837F-4B7D-47B3-B3E0-7BE389D8F441}"/>
              </a:ext>
            </a:extLst>
          </p:cNvPr>
          <p:cNvSpPr txBox="1"/>
          <p:nvPr/>
        </p:nvSpPr>
        <p:spPr>
          <a:xfrm>
            <a:off x="129585" y="1883338"/>
            <a:ext cx="1211374" cy="1384995"/>
          </a:xfrm>
          <a:prstGeom prst="rect">
            <a:avLst/>
          </a:prstGeom>
          <a:noFill/>
        </p:spPr>
        <p:txBody>
          <a:bodyPr wrap="square" rtlCol="0">
            <a:spAutoFit/>
          </a:bodyPr>
          <a:lstStyle/>
          <a:p>
            <a:r>
              <a:rPr lang="en-US" sz="1200" dirty="0"/>
              <a:t>Rankings done separately for counties, unincorporated areas, and 229 incorporated places</a:t>
            </a:r>
            <a:endParaRPr lang="en-US" sz="1200" u="none" dirty="0"/>
          </a:p>
        </p:txBody>
      </p:sp>
      <p:grpSp>
        <p:nvGrpSpPr>
          <p:cNvPr id="7" name="Group 6">
            <a:extLst>
              <a:ext uri="{FF2B5EF4-FFF2-40B4-BE49-F238E27FC236}">
                <a16:creationId xmlns:a16="http://schemas.microsoft.com/office/drawing/2014/main" id="{2B3946E3-3C29-4342-B1DA-D757D30B7A81}"/>
              </a:ext>
            </a:extLst>
          </p:cNvPr>
          <p:cNvGrpSpPr/>
          <p:nvPr/>
        </p:nvGrpSpPr>
        <p:grpSpPr>
          <a:xfrm>
            <a:off x="38099" y="6098819"/>
            <a:ext cx="12115801" cy="735297"/>
            <a:chOff x="38099" y="5394445"/>
            <a:chExt cx="12115801" cy="735297"/>
          </a:xfrm>
        </p:grpSpPr>
        <p:sp>
          <p:nvSpPr>
            <p:cNvPr id="34" name="TextBox 33">
              <a:extLst>
                <a:ext uri="{FF2B5EF4-FFF2-40B4-BE49-F238E27FC236}">
                  <a16:creationId xmlns:a16="http://schemas.microsoft.com/office/drawing/2014/main" id="{F8469AD5-3BF0-4351-A5DA-6F02C85B91FA}"/>
                </a:ext>
              </a:extLst>
            </p:cNvPr>
            <p:cNvSpPr txBox="1"/>
            <p:nvPr/>
          </p:nvSpPr>
          <p:spPr>
            <a:xfrm>
              <a:off x="38099" y="5621911"/>
              <a:ext cx="12115801" cy="507831"/>
            </a:xfrm>
            <a:prstGeom prst="rect">
              <a:avLst/>
            </a:prstGeom>
            <a:solidFill>
              <a:srgbClr val="DEEBF7"/>
            </a:solidFill>
          </p:spPr>
          <p:txBody>
            <a:bodyPr wrap="square" rtlCol="0">
              <a:spAutoFit/>
            </a:bodyPr>
            <a:lstStyle/>
            <a:p>
              <a:r>
                <a:rPr lang="en-US" sz="900" b="1" i="1" dirty="0"/>
                <a:t>Modified Floodplain Area: </a:t>
              </a:r>
              <a:r>
                <a:rPr lang="en-US" sz="900" dirty="0"/>
                <a:t>Total Special Flood Hazard Area (aSFHA) – [Open water lakes &gt; 10 acres] – [Large rivers bank-to-bank &gt; 500 ft.] – [Federal lands &gt; 10 acres]</a:t>
              </a:r>
            </a:p>
            <a:p>
              <a:r>
                <a:rPr lang="en-US" sz="900" b="1" i="1" u="none" dirty="0"/>
                <a:t>Floodplain Length Breakdown: </a:t>
              </a:r>
              <a:r>
                <a:rPr lang="en-US" sz="900" b="1" dirty="0">
                  <a:solidFill>
                    <a:srgbClr val="5B739B"/>
                  </a:solidFill>
                </a:rPr>
                <a:t>Pocahontas County </a:t>
              </a:r>
              <a:r>
                <a:rPr lang="en-US" sz="900" b="1" dirty="0">
                  <a:sym typeface="Wingdings" panose="05000000000000000000" pitchFamily="2" charset="2"/>
                </a:rPr>
                <a:t> </a:t>
              </a:r>
              <a:r>
                <a:rPr lang="en-US" sz="900" b="1" u="none" dirty="0"/>
                <a:t>Detailed: </a:t>
              </a:r>
              <a:r>
                <a:rPr lang="en-US" sz="900" b="1" u="none" dirty="0">
                  <a:solidFill>
                    <a:srgbClr val="5B739B"/>
                  </a:solidFill>
                </a:rPr>
                <a:t>17.2%</a:t>
              </a:r>
              <a:r>
                <a:rPr lang="en-US" sz="900" b="1" u="none" dirty="0"/>
                <a:t>, Approximate: </a:t>
              </a:r>
              <a:r>
                <a:rPr lang="en-US" sz="900" b="1" u="none" dirty="0">
                  <a:solidFill>
                    <a:srgbClr val="5B739B"/>
                  </a:solidFill>
                </a:rPr>
                <a:t>57.2%</a:t>
              </a:r>
              <a:r>
                <a:rPr lang="en-US" sz="900" b="1" u="none" dirty="0"/>
                <a:t>, Advisory: </a:t>
              </a:r>
              <a:r>
                <a:rPr lang="en-US" sz="900" b="1" u="none" dirty="0">
                  <a:solidFill>
                    <a:srgbClr val="5B739B"/>
                  </a:solidFill>
                </a:rPr>
                <a:t>25.7%</a:t>
              </a:r>
              <a:r>
                <a:rPr lang="en-US" sz="900" b="1" dirty="0">
                  <a:sym typeface="Wingdings" panose="05000000000000000000" pitchFamily="2" charset="2"/>
                </a:rPr>
                <a:t>                   </a:t>
              </a:r>
              <a:r>
                <a:rPr lang="en-US" sz="900" b="1" dirty="0">
                  <a:solidFill>
                    <a:srgbClr val="5B739B"/>
                  </a:solidFill>
                </a:rPr>
                <a:t>Pocahontas Unincorporated Area </a:t>
              </a:r>
              <a:r>
                <a:rPr lang="en-US" sz="900" b="1" dirty="0">
                  <a:sym typeface="Wingdings" panose="05000000000000000000" pitchFamily="2" charset="2"/>
                </a:rPr>
                <a:t></a:t>
              </a:r>
              <a:r>
                <a:rPr lang="en-US" sz="900" dirty="0">
                  <a:sym typeface="Wingdings" panose="05000000000000000000" pitchFamily="2" charset="2"/>
                </a:rPr>
                <a:t> </a:t>
              </a:r>
              <a:r>
                <a:rPr lang="en-US" sz="900" b="1" u="none" dirty="0"/>
                <a:t>Detailed: </a:t>
              </a:r>
              <a:r>
                <a:rPr lang="en-US" sz="900" b="1" u="none" dirty="0">
                  <a:solidFill>
                    <a:srgbClr val="5B739B"/>
                  </a:solidFill>
                </a:rPr>
                <a:t>16.2%</a:t>
              </a:r>
              <a:r>
                <a:rPr lang="en-US" sz="900" b="1" u="none" dirty="0"/>
                <a:t>, Approximate: </a:t>
              </a:r>
              <a:r>
                <a:rPr lang="en-US" sz="900" b="1" u="none" dirty="0">
                  <a:solidFill>
                    <a:srgbClr val="5B739B"/>
                  </a:solidFill>
                </a:rPr>
                <a:t>57.7%</a:t>
              </a:r>
              <a:r>
                <a:rPr lang="en-US" sz="900" b="1" u="none" dirty="0"/>
                <a:t>, Advisory: </a:t>
              </a:r>
              <a:r>
                <a:rPr lang="en-US" sz="900" b="1" u="none" dirty="0">
                  <a:solidFill>
                    <a:srgbClr val="5B739B"/>
                  </a:solidFill>
                </a:rPr>
                <a:t>26.1%</a:t>
              </a:r>
              <a:endParaRPr lang="en-US" sz="900" dirty="0">
                <a:solidFill>
                  <a:srgbClr val="5B739B"/>
                </a:solidFill>
              </a:endParaRPr>
            </a:p>
            <a:p>
              <a:r>
                <a:rPr lang="en-US" sz="900" b="1" dirty="0">
                  <a:solidFill>
                    <a:srgbClr val="5B739B"/>
                  </a:solidFill>
                </a:rPr>
                <a:t>Marlinton </a:t>
              </a:r>
              <a:r>
                <a:rPr lang="en-US" sz="900" b="1" dirty="0">
                  <a:sym typeface="Wingdings" panose="05000000000000000000" pitchFamily="2" charset="2"/>
                </a:rPr>
                <a:t> </a:t>
              </a:r>
              <a:r>
                <a:rPr lang="en-US" sz="900" b="1" u="none" dirty="0"/>
                <a:t>Detailed: </a:t>
              </a:r>
              <a:r>
                <a:rPr lang="en-US" sz="900" b="1" u="none" dirty="0">
                  <a:solidFill>
                    <a:srgbClr val="5B739B"/>
                  </a:solidFill>
                </a:rPr>
                <a:t>68.6%</a:t>
              </a:r>
              <a:r>
                <a:rPr lang="en-US" sz="900" b="1" u="none" dirty="0"/>
                <a:t>, Approximate: </a:t>
              </a:r>
              <a:r>
                <a:rPr lang="en-US" sz="900" b="1" u="none" dirty="0">
                  <a:solidFill>
                    <a:srgbClr val="5B739B"/>
                  </a:solidFill>
                </a:rPr>
                <a:t>28.4%</a:t>
              </a:r>
              <a:r>
                <a:rPr lang="en-US" sz="900" b="1" u="none" dirty="0"/>
                <a:t>, Advisory: </a:t>
              </a:r>
              <a:r>
                <a:rPr lang="en-US" sz="900" b="1" u="none" dirty="0">
                  <a:solidFill>
                    <a:srgbClr val="5B739B"/>
                  </a:solidFill>
                </a:rPr>
                <a:t>3.0%                                      Durbin </a:t>
              </a:r>
              <a:r>
                <a:rPr lang="en-US" sz="900" b="1" u="none" dirty="0">
                  <a:sym typeface="Wingdings" panose="05000000000000000000" pitchFamily="2" charset="2"/>
                </a:rPr>
                <a:t></a:t>
              </a:r>
              <a:r>
                <a:rPr lang="en-US" sz="900" b="1" dirty="0">
                  <a:sym typeface="Wingdings" panose="05000000000000000000" pitchFamily="2" charset="2"/>
                </a:rPr>
                <a:t> </a:t>
              </a:r>
              <a:r>
                <a:rPr lang="en-US" sz="900" b="1" u="none" dirty="0"/>
                <a:t>Detailed: </a:t>
              </a:r>
              <a:r>
                <a:rPr lang="en-US" sz="900" b="1" u="none" dirty="0">
                  <a:solidFill>
                    <a:srgbClr val="5B739B"/>
                  </a:solidFill>
                </a:rPr>
                <a:t>100%</a:t>
              </a:r>
              <a:r>
                <a:rPr lang="en-US" sz="900" b="1" u="none" dirty="0"/>
                <a:t>, Approximate: </a:t>
              </a:r>
              <a:r>
                <a:rPr lang="en-US" sz="900" b="1" u="none" dirty="0">
                  <a:solidFill>
                    <a:srgbClr val="5B739B"/>
                  </a:solidFill>
                </a:rPr>
                <a:t>0%</a:t>
              </a:r>
              <a:r>
                <a:rPr lang="en-US" sz="900" b="1" u="none" dirty="0"/>
                <a:t>, Advisory: </a:t>
              </a:r>
              <a:r>
                <a:rPr lang="en-US" sz="900" b="1" u="none" dirty="0">
                  <a:solidFill>
                    <a:srgbClr val="5B739B"/>
                  </a:solidFill>
                </a:rPr>
                <a:t>0%</a:t>
              </a:r>
              <a:endParaRPr lang="en-US" sz="900" dirty="0">
                <a:solidFill>
                  <a:srgbClr val="5B739B"/>
                </a:solidFill>
              </a:endParaRPr>
            </a:p>
          </p:txBody>
        </p:sp>
        <p:sp>
          <p:nvSpPr>
            <p:cNvPr id="41" name="TextBox 40">
              <a:extLst>
                <a:ext uri="{FF2B5EF4-FFF2-40B4-BE49-F238E27FC236}">
                  <a16:creationId xmlns:a16="http://schemas.microsoft.com/office/drawing/2014/main" id="{1629EFF1-1A80-4723-BB6B-C06CB29FBFFB}"/>
                </a:ext>
              </a:extLst>
            </p:cNvPr>
            <p:cNvSpPr txBox="1"/>
            <p:nvPr/>
          </p:nvSpPr>
          <p:spPr>
            <a:xfrm>
              <a:off x="38099" y="5394445"/>
              <a:ext cx="594361" cy="230832"/>
            </a:xfrm>
            <a:prstGeom prst="rect">
              <a:avLst/>
            </a:prstGeom>
            <a:solidFill>
              <a:srgbClr val="DEEBF7"/>
            </a:solidFill>
            <a:ln>
              <a:noFill/>
            </a:ln>
          </p:spPr>
          <p:txBody>
            <a:bodyPr wrap="square" rtlCol="0" anchor="ctr" anchorCtr="0">
              <a:spAutoFit/>
            </a:bodyPr>
            <a:lstStyle/>
            <a:p>
              <a:r>
                <a:rPr lang="en-US" sz="900" b="1" dirty="0"/>
                <a:t>Notes:</a:t>
              </a:r>
            </a:p>
          </p:txBody>
        </p:sp>
      </p:grpSp>
    </p:spTree>
    <p:extLst>
      <p:ext uri="{BB962C8B-B14F-4D97-AF65-F5344CB8AC3E}">
        <p14:creationId xmlns:p14="http://schemas.microsoft.com/office/powerpoint/2010/main" val="401895909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F1BA6A-4C4D-4250-9108-C5B9FE93D92C}"/>
              </a:ext>
            </a:extLst>
          </p:cNvPr>
          <p:cNvGrpSpPr/>
          <p:nvPr/>
        </p:nvGrpSpPr>
        <p:grpSpPr>
          <a:xfrm>
            <a:off x="38099" y="5408716"/>
            <a:ext cx="12115801" cy="1416390"/>
            <a:chOff x="38099" y="5351566"/>
            <a:chExt cx="12115801" cy="1416390"/>
          </a:xfrm>
        </p:grpSpPr>
        <p:sp>
          <p:nvSpPr>
            <p:cNvPr id="10" name="TextBox 9">
              <a:extLst>
                <a:ext uri="{FF2B5EF4-FFF2-40B4-BE49-F238E27FC236}">
                  <a16:creationId xmlns:a16="http://schemas.microsoft.com/office/drawing/2014/main" id="{D3C396BD-A1D7-42E8-A573-DB53FF975720}"/>
                </a:ext>
              </a:extLst>
            </p:cNvPr>
            <p:cNvSpPr txBox="1"/>
            <p:nvPr/>
          </p:nvSpPr>
          <p:spPr>
            <a:xfrm>
              <a:off x="38099" y="5598405"/>
              <a:ext cx="12115801" cy="1169551"/>
            </a:xfrm>
            <a:prstGeom prst="rect">
              <a:avLst/>
            </a:prstGeom>
            <a:solidFill>
              <a:srgbClr val="DEEBF7"/>
            </a:solidFill>
          </p:spPr>
          <p:txBody>
            <a:bodyPr wrap="square" rtlCol="0">
              <a:spAutoFit/>
            </a:bodyPr>
            <a:lstStyle/>
            <a:p>
              <a:r>
                <a:rPr lang="en-US" sz="1000" b="1" i="1" dirty="0"/>
                <a:t>Essential Facilities </a:t>
              </a:r>
              <a:r>
                <a:rPr lang="en-US" sz="1000" dirty="0"/>
                <a:t>identified in both 1%-annual-chance (100-year) and 0.2%-annual-chance (500-year) floodplains.</a:t>
              </a:r>
            </a:p>
            <a:p>
              <a:r>
                <a:rPr lang="en-US" sz="1000" b="1" i="1" dirty="0"/>
                <a:t>State </a:t>
              </a:r>
              <a:r>
                <a:rPr lang="en-US" sz="1000" dirty="0"/>
                <a:t>values and ratios calculated for all floodplain buildings (from BLRA) in the state.</a:t>
              </a:r>
            </a:p>
            <a:p>
              <a:r>
                <a:rPr lang="en-US" sz="1000" b="1" i="1" dirty="0"/>
                <a:t>Buildings in </a:t>
              </a:r>
              <a:r>
                <a:rPr lang="en-US" sz="1000" b="1" i="1" u="none" dirty="0"/>
                <a:t>High-Risk Floodplain Breakdown:</a:t>
              </a:r>
            </a:p>
            <a:p>
              <a:r>
                <a:rPr lang="en-US" sz="1000" b="1" dirty="0">
                  <a:solidFill>
                    <a:srgbClr val="5B739B"/>
                  </a:solidFill>
                </a:rPr>
                <a:t>Pocahontas County </a:t>
              </a:r>
              <a:r>
                <a:rPr lang="en-US" sz="1000" dirty="0">
                  <a:sym typeface="Wingdings" panose="05000000000000000000" pitchFamily="2" charset="2"/>
                </a:rPr>
                <a:t> </a:t>
              </a:r>
              <a:r>
                <a:rPr lang="en-US" sz="1000" b="1" dirty="0">
                  <a:sym typeface="Wingdings" panose="05000000000000000000" pitchFamily="2" charset="2"/>
                </a:rPr>
                <a:t>in Effective: </a:t>
              </a:r>
              <a:r>
                <a:rPr lang="en-US" sz="1000" b="1" dirty="0">
                  <a:solidFill>
                    <a:srgbClr val="5B739B"/>
                  </a:solidFill>
                  <a:sym typeface="Wingdings" panose="05000000000000000000" pitchFamily="2" charset="2"/>
                </a:rPr>
                <a:t>778</a:t>
              </a:r>
              <a:r>
                <a:rPr lang="en-US" sz="1000" b="1" dirty="0">
                  <a:sym typeface="Wingdings" panose="05000000000000000000" pitchFamily="2" charset="2"/>
                </a:rPr>
                <a:t>, in Advisory: </a:t>
              </a:r>
              <a:r>
                <a:rPr lang="en-US" sz="1000" b="1" dirty="0">
                  <a:solidFill>
                    <a:srgbClr val="5B739B"/>
                  </a:solidFill>
                  <a:sym typeface="Wingdings" panose="05000000000000000000" pitchFamily="2" charset="2"/>
                </a:rPr>
                <a:t>206</a:t>
              </a:r>
              <a:r>
                <a:rPr lang="en-US" sz="1000" b="1" dirty="0">
                  <a:sym typeface="Wingdings" panose="05000000000000000000" pitchFamily="2" charset="2"/>
                </a:rPr>
                <a:t>                            </a:t>
              </a:r>
              <a:r>
                <a:rPr lang="en-US" sz="1000" b="1" dirty="0">
                  <a:solidFill>
                    <a:srgbClr val="5B739B"/>
                  </a:solidFill>
                </a:rPr>
                <a:t>Pocahontas Unincorporated Area </a:t>
              </a:r>
              <a:r>
                <a:rPr lang="en-US" sz="1000" dirty="0">
                  <a:sym typeface="Wingdings" panose="05000000000000000000" pitchFamily="2" charset="2"/>
                </a:rPr>
                <a:t> </a:t>
              </a:r>
              <a:r>
                <a:rPr lang="en-US" sz="1000" b="1" dirty="0">
                  <a:sym typeface="Wingdings" panose="05000000000000000000" pitchFamily="2" charset="2"/>
                </a:rPr>
                <a:t>in Effective: </a:t>
              </a:r>
              <a:r>
                <a:rPr lang="en-US" sz="1000" b="1" dirty="0">
                  <a:solidFill>
                    <a:srgbClr val="5B739B"/>
                  </a:solidFill>
                  <a:sym typeface="Wingdings" panose="05000000000000000000" pitchFamily="2" charset="2"/>
                </a:rPr>
                <a:t>414</a:t>
              </a:r>
              <a:r>
                <a:rPr lang="en-US" sz="1000" b="1" dirty="0">
                  <a:sym typeface="Wingdings" panose="05000000000000000000" pitchFamily="2" charset="2"/>
                </a:rPr>
                <a:t>, in Advisory: </a:t>
              </a:r>
              <a:r>
                <a:rPr lang="en-US" sz="1000" b="1" dirty="0">
                  <a:solidFill>
                    <a:srgbClr val="5B739B"/>
                  </a:solidFill>
                  <a:sym typeface="Wingdings" panose="05000000000000000000" pitchFamily="2" charset="2"/>
                </a:rPr>
                <a:t>154 </a:t>
              </a:r>
              <a:endParaRPr lang="en-US" sz="1000" dirty="0">
                <a:solidFill>
                  <a:srgbClr val="5B739B"/>
                </a:solidFill>
              </a:endParaRPr>
            </a:p>
            <a:p>
              <a:r>
                <a:rPr lang="en-US" sz="1000" b="1" u="none" dirty="0">
                  <a:solidFill>
                    <a:srgbClr val="5B739B"/>
                  </a:solidFill>
                </a:rPr>
                <a:t>Marlinton </a:t>
              </a:r>
              <a:r>
                <a:rPr lang="en-US" sz="1000" b="1" u="none" dirty="0">
                  <a:sym typeface="Wingdings" panose="05000000000000000000" pitchFamily="2" charset="2"/>
                </a:rPr>
                <a:t> </a:t>
              </a:r>
              <a:r>
                <a:rPr lang="en-US" sz="1000" b="1" dirty="0">
                  <a:sym typeface="Wingdings" panose="05000000000000000000" pitchFamily="2" charset="2"/>
                </a:rPr>
                <a:t>in Effective: </a:t>
              </a:r>
              <a:r>
                <a:rPr lang="en-US" sz="1000" b="1" dirty="0">
                  <a:solidFill>
                    <a:srgbClr val="5B739B"/>
                  </a:solidFill>
                  <a:sym typeface="Wingdings" panose="05000000000000000000" pitchFamily="2" charset="2"/>
                </a:rPr>
                <a:t>357</a:t>
              </a:r>
              <a:r>
                <a:rPr lang="en-US" sz="1000" b="1" dirty="0">
                  <a:sym typeface="Wingdings" panose="05000000000000000000" pitchFamily="2" charset="2"/>
                </a:rPr>
                <a:t>, in Advisory: </a:t>
              </a:r>
              <a:r>
                <a:rPr lang="en-US" sz="1000" b="1" dirty="0">
                  <a:solidFill>
                    <a:srgbClr val="5B739B"/>
                  </a:solidFill>
                  <a:sym typeface="Wingdings" panose="05000000000000000000" pitchFamily="2" charset="2"/>
                </a:rPr>
                <a:t>43</a:t>
              </a:r>
              <a:endParaRPr lang="en-US" sz="1000" b="1" u="none" dirty="0">
                <a:solidFill>
                  <a:srgbClr val="5B739B"/>
                </a:solidFill>
              </a:endParaRPr>
            </a:p>
            <a:p>
              <a:r>
                <a:rPr lang="en-US" sz="1000" b="1" u="none" dirty="0">
                  <a:solidFill>
                    <a:srgbClr val="5B739B"/>
                  </a:solidFill>
                </a:rPr>
                <a:t>Durbin </a:t>
              </a:r>
              <a:r>
                <a:rPr lang="en-US" sz="1000" b="1" u="none" dirty="0">
                  <a:sym typeface="Wingdings" panose="05000000000000000000" pitchFamily="2" charset="2"/>
                </a:rPr>
                <a:t> </a:t>
              </a:r>
              <a:r>
                <a:rPr lang="en-US" sz="1000" b="1" dirty="0">
                  <a:sym typeface="Wingdings" panose="05000000000000000000" pitchFamily="2" charset="2"/>
                </a:rPr>
                <a:t>in Effective: </a:t>
              </a:r>
              <a:r>
                <a:rPr lang="en-US" sz="1000" b="1" dirty="0">
                  <a:solidFill>
                    <a:srgbClr val="5B739B"/>
                  </a:solidFill>
                  <a:sym typeface="Wingdings" panose="05000000000000000000" pitchFamily="2" charset="2"/>
                </a:rPr>
                <a:t>7</a:t>
              </a:r>
              <a:r>
                <a:rPr lang="en-US" sz="1000" b="1" dirty="0">
                  <a:sym typeface="Wingdings" panose="05000000000000000000" pitchFamily="2" charset="2"/>
                </a:rPr>
                <a:t>, in Advisory: </a:t>
              </a:r>
              <a:r>
                <a:rPr lang="en-US" sz="1000" b="1" dirty="0">
                  <a:solidFill>
                    <a:srgbClr val="5B739B"/>
                  </a:solidFill>
                  <a:sym typeface="Wingdings" panose="05000000000000000000" pitchFamily="2" charset="2"/>
                </a:rPr>
                <a:t>9</a:t>
              </a:r>
            </a:p>
            <a:p>
              <a:r>
                <a:rPr lang="en-US" sz="1000" b="1" i="1" dirty="0"/>
                <a:t>Pre-FIRM Ratio in Floodplain </a:t>
              </a:r>
              <a:r>
                <a:rPr lang="en-US" sz="1000" dirty="0"/>
                <a:t>also includes Post-FIRM regulated to Pre-FIRM (Mapped into SFHA).</a:t>
              </a:r>
            </a:p>
          </p:txBody>
        </p:sp>
        <p:sp>
          <p:nvSpPr>
            <p:cNvPr id="12" name="TextBox 11">
              <a:extLst>
                <a:ext uri="{FF2B5EF4-FFF2-40B4-BE49-F238E27FC236}">
                  <a16:creationId xmlns:a16="http://schemas.microsoft.com/office/drawing/2014/main" id="{BD487C10-9265-4977-8236-F42F1A699252}"/>
                </a:ext>
              </a:extLst>
            </p:cNvPr>
            <p:cNvSpPr txBox="1"/>
            <p:nvPr/>
          </p:nvSpPr>
          <p:spPr>
            <a:xfrm>
              <a:off x="38099" y="5351566"/>
              <a:ext cx="594361" cy="246221"/>
            </a:xfrm>
            <a:prstGeom prst="rect">
              <a:avLst/>
            </a:prstGeom>
            <a:solidFill>
              <a:srgbClr val="DEEBF7"/>
            </a:solidFill>
            <a:ln>
              <a:noFill/>
            </a:ln>
          </p:spPr>
          <p:txBody>
            <a:bodyPr wrap="square" rtlCol="0" anchor="ctr" anchorCtr="0">
              <a:spAutoFit/>
            </a:bodyPr>
            <a:lstStyle/>
            <a:p>
              <a:r>
                <a:rPr lang="en-US" sz="1000" b="1" dirty="0"/>
                <a:t>Notes:</a:t>
              </a:r>
            </a:p>
          </p:txBody>
        </p:sp>
      </p:grpSp>
      <p:graphicFrame>
        <p:nvGraphicFramePr>
          <p:cNvPr id="2" name="Table 4">
            <a:extLst>
              <a:ext uri="{FF2B5EF4-FFF2-40B4-BE49-F238E27FC236}">
                <a16:creationId xmlns:a16="http://schemas.microsoft.com/office/drawing/2014/main" id="{CA136029-82F6-4C50-858A-2F24DA279F54}"/>
              </a:ext>
            </a:extLst>
          </p:cNvPr>
          <p:cNvGraphicFramePr>
            <a:graphicFrameLocks noGrp="1"/>
          </p:cNvGraphicFramePr>
          <p:nvPr/>
        </p:nvGraphicFramePr>
        <p:xfrm>
          <a:off x="1472943" y="860614"/>
          <a:ext cx="10236782" cy="4795520"/>
        </p:xfrm>
        <a:graphic>
          <a:graphicData uri="http://schemas.openxmlformats.org/drawingml/2006/table">
            <a:tbl>
              <a:tblPr firstRow="1" bandRow="1">
                <a:tableStyleId>{5C22544A-7EE6-4342-B048-85BDC9FD1C3A}</a:tableStyleId>
              </a:tblPr>
              <a:tblGrid>
                <a:gridCol w="3489582">
                  <a:extLst>
                    <a:ext uri="{9D8B030D-6E8A-4147-A177-3AD203B41FA5}">
                      <a16:colId xmlns:a16="http://schemas.microsoft.com/office/drawing/2014/main" val="270789422"/>
                    </a:ext>
                  </a:extLst>
                </a:gridCol>
                <a:gridCol w="1349440">
                  <a:extLst>
                    <a:ext uri="{9D8B030D-6E8A-4147-A177-3AD203B41FA5}">
                      <a16:colId xmlns:a16="http://schemas.microsoft.com/office/drawing/2014/main" val="1961071241"/>
                    </a:ext>
                  </a:extLst>
                </a:gridCol>
                <a:gridCol w="1349440">
                  <a:extLst>
                    <a:ext uri="{9D8B030D-6E8A-4147-A177-3AD203B41FA5}">
                      <a16:colId xmlns:a16="http://schemas.microsoft.com/office/drawing/2014/main" val="1023812993"/>
                    </a:ext>
                  </a:extLst>
                </a:gridCol>
                <a:gridCol w="1349440">
                  <a:extLst>
                    <a:ext uri="{9D8B030D-6E8A-4147-A177-3AD203B41FA5}">
                      <a16:colId xmlns:a16="http://schemas.microsoft.com/office/drawing/2014/main" val="1736563001"/>
                    </a:ext>
                  </a:extLst>
                </a:gridCol>
                <a:gridCol w="1349440">
                  <a:extLst>
                    <a:ext uri="{9D8B030D-6E8A-4147-A177-3AD203B41FA5}">
                      <a16:colId xmlns:a16="http://schemas.microsoft.com/office/drawing/2014/main" val="3551975298"/>
                    </a:ext>
                  </a:extLst>
                </a:gridCol>
                <a:gridCol w="1349440">
                  <a:extLst>
                    <a:ext uri="{9D8B030D-6E8A-4147-A177-3AD203B41FA5}">
                      <a16:colId xmlns:a16="http://schemas.microsoft.com/office/drawing/2014/main" val="1664958325"/>
                    </a:ext>
                  </a:extLst>
                </a:gridCol>
              </a:tblGrid>
              <a:tr h="283651">
                <a:tc>
                  <a:txBody>
                    <a:bodyPr/>
                    <a:lstStyle/>
                    <a:p>
                      <a:pPr marL="228600" indent="0">
                        <a:lnSpc>
                          <a:spcPct val="100000"/>
                        </a:lnSpc>
                      </a:pPr>
                      <a:r>
                        <a:rPr lang="en-US" sz="1300" u="none" dirty="0">
                          <a:solidFill>
                            <a:srgbClr val="5B739B"/>
                          </a:solidFill>
                        </a:rPr>
                        <a:t>Indicators</a:t>
                      </a:r>
                    </a:p>
                  </a:txBody>
                  <a:tcPr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marL="0" indent="0" algn="ctr">
                        <a:lnSpc>
                          <a:spcPct val="100000"/>
                        </a:lnSpc>
                      </a:pPr>
                      <a:r>
                        <a:rPr lang="en-US" sz="1300" dirty="0"/>
                        <a:t>Pocahontas County</a:t>
                      </a:r>
                      <a:endParaRPr lang="en-US" sz="1300" u="none" dirty="0">
                        <a:solidFill>
                          <a:srgbClr val="5B739B"/>
                        </a:solidFill>
                      </a:endParaRP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B739B"/>
                    </a:solidFill>
                  </a:tcPr>
                </a:tc>
                <a:tc>
                  <a:txBody>
                    <a:bodyPr/>
                    <a:lstStyle/>
                    <a:p>
                      <a:pPr algn="ctr">
                        <a:lnSpc>
                          <a:spcPct val="100000"/>
                        </a:lnSpc>
                      </a:pPr>
                      <a:r>
                        <a:rPr lang="en-US" sz="1300" dirty="0"/>
                        <a:t>Pocahontas Unincorporated Area</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B739B"/>
                    </a:solidFill>
                  </a:tcPr>
                </a:tc>
                <a:tc>
                  <a:txBody>
                    <a:bodyPr/>
                    <a:lstStyle/>
                    <a:p>
                      <a:pPr algn="ctr">
                        <a:lnSpc>
                          <a:spcPct val="100000"/>
                        </a:lnSpc>
                      </a:pPr>
                      <a:r>
                        <a:rPr lang="en-US" sz="1300" dirty="0"/>
                        <a:t>Marlinton</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B739B"/>
                    </a:solidFill>
                  </a:tcPr>
                </a:tc>
                <a:tc>
                  <a:txBody>
                    <a:bodyPr/>
                    <a:lstStyle/>
                    <a:p>
                      <a:pPr algn="ctr">
                        <a:lnSpc>
                          <a:spcPct val="100000"/>
                        </a:lnSpc>
                      </a:pPr>
                      <a:r>
                        <a:rPr lang="en-US" sz="1300" dirty="0"/>
                        <a:t>Durbin</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B739B"/>
                    </a:solidFill>
                  </a:tcPr>
                </a:tc>
                <a:tc>
                  <a:txBody>
                    <a:bodyPr/>
                    <a:lstStyle/>
                    <a:p>
                      <a:pPr algn="ctr">
                        <a:lnSpc>
                          <a:spcPct val="100000"/>
                        </a:lnSpc>
                      </a:pPr>
                      <a:r>
                        <a:rPr lang="en-US" sz="1300" dirty="0"/>
                        <a:t>State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367131"/>
                    </a:solidFill>
                  </a:tcPr>
                </a:tc>
                <a:extLst>
                  <a:ext uri="{0D108BD9-81ED-4DB2-BD59-A6C34878D82A}">
                    <a16:rowId xmlns:a16="http://schemas.microsoft.com/office/drawing/2014/main" val="3582896541"/>
                  </a:ext>
                </a:extLst>
              </a:tr>
              <a:tr h="283651">
                <a:tc gridSpan="5">
                  <a:txBody>
                    <a:bodyPr/>
                    <a:lstStyle/>
                    <a:p>
                      <a:pPr>
                        <a:lnSpc>
                          <a:spcPct val="100000"/>
                        </a:lnSpc>
                      </a:pPr>
                      <a:r>
                        <a:rPr lang="en-US" sz="1300" b="1" u="none" dirty="0">
                          <a:solidFill>
                            <a:schemeClr val="bg1"/>
                          </a:solidFill>
                        </a:rPr>
                        <a:t>Building Characteristics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hMerge="1">
                  <a:txBody>
                    <a:bodyPr/>
                    <a:lstStyle/>
                    <a:p>
                      <a:endParaRPr lang="en-US"/>
                    </a:p>
                  </a:txBody>
                  <a:tcPr/>
                </a:tc>
                <a:tc hMerge="1">
                  <a:txBody>
                    <a:bodyPr/>
                    <a:lstStyle/>
                    <a:p>
                      <a:endParaRPr lang="en-US" b="1" dirty="0">
                        <a:solidFill>
                          <a:srgbClr val="5B739B"/>
                        </a:solidFill>
                      </a:endParaRPr>
                    </a:p>
                  </a:txBody>
                  <a:tcP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rgbClr val="CAD7EE"/>
                    </a:solidFill>
                  </a:tcPr>
                </a:tc>
                <a:tc hMerge="1">
                  <a:txBody>
                    <a:bodyPr/>
                    <a:lstStyle/>
                    <a:p>
                      <a:endParaRPr lang="en-US" b="1" dirty="0">
                        <a:solidFill>
                          <a:srgbClr val="5B739B"/>
                        </a:solidFill>
                      </a:endParaRPr>
                    </a:p>
                  </a:txBody>
                  <a:tcPr>
                    <a:lnT w="28575" cap="flat" cmpd="sng" algn="ctr">
                      <a:solidFill>
                        <a:schemeClr val="bg1"/>
                      </a:solidFill>
                      <a:prstDash val="solid"/>
                      <a:round/>
                      <a:headEnd type="none" w="med" len="med"/>
                      <a:tailEnd type="none" w="med" len="med"/>
                    </a:lnT>
                    <a:solidFill>
                      <a:srgbClr val="CAD7EE"/>
                    </a:solidFill>
                  </a:tcPr>
                </a:tc>
                <a:tc hMerge="1">
                  <a:txBody>
                    <a:bodyPr/>
                    <a:lstStyle/>
                    <a:p>
                      <a:endParaRPr lang="en-US" b="1" dirty="0">
                        <a:solidFill>
                          <a:srgbClr val="5B739B"/>
                        </a:solidFill>
                      </a:endParaRPr>
                    </a:p>
                  </a:txBody>
                  <a:tcPr>
                    <a:lnT w="28575" cap="flat" cmpd="sng" algn="ctr">
                      <a:solidFill>
                        <a:schemeClr val="bg1"/>
                      </a:solidFill>
                      <a:prstDash val="solid"/>
                      <a:round/>
                      <a:headEnd type="none" w="med" len="med"/>
                      <a:tailEnd type="none" w="med" len="med"/>
                    </a:lnT>
                    <a:solidFill>
                      <a:srgbClr val="CAD7EE"/>
                    </a:solidFill>
                  </a:tcPr>
                </a:tc>
                <a:tc>
                  <a:txBody>
                    <a:bodyPr/>
                    <a:lstStyle/>
                    <a:p>
                      <a:pPr>
                        <a:lnSpc>
                          <a:spcPct val="100000"/>
                        </a:lnSpc>
                      </a:pPr>
                      <a:endParaRPr lang="en-US" sz="1300" b="1" u="none" dirty="0">
                        <a:solidFill>
                          <a:srgbClr val="36713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367131"/>
                      </a:solidFill>
                      <a:prstDash val="solid"/>
                      <a:round/>
                      <a:headEnd type="none" w="med" len="med"/>
                      <a:tailEnd type="none" w="med" len="med"/>
                    </a:lnB>
                    <a:solidFill>
                      <a:srgbClr val="367131"/>
                    </a:solidFill>
                  </a:tcPr>
                </a:tc>
                <a:extLst>
                  <a:ext uri="{0D108BD9-81ED-4DB2-BD59-A6C34878D82A}">
                    <a16:rowId xmlns:a16="http://schemas.microsoft.com/office/drawing/2014/main" val="2766963666"/>
                  </a:ext>
                </a:extLst>
              </a:tr>
              <a:tr h="252864">
                <a:tc>
                  <a:txBody>
                    <a:bodyPr/>
                    <a:lstStyle/>
                    <a:p>
                      <a:pPr marL="228600" indent="0">
                        <a:lnSpc>
                          <a:spcPts val="1400"/>
                        </a:lnSpc>
                      </a:pPr>
                      <a:r>
                        <a:rPr lang="en-US" sz="1300" b="1" u="none" dirty="0">
                          <a:solidFill>
                            <a:srgbClr val="5B739B"/>
                          </a:solidFill>
                        </a:rPr>
                        <a:t>Median Building Value in Floodplain</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marL="0" indent="0" algn="ctr">
                        <a:lnSpc>
                          <a:spcPts val="1400"/>
                        </a:lnSpc>
                      </a:pPr>
                      <a:r>
                        <a:rPr lang="en-US" sz="1300" b="1" dirty="0">
                          <a:solidFill>
                            <a:srgbClr val="5B739B"/>
                          </a:solidFill>
                        </a:rPr>
                        <a:t>$32,550</a:t>
                      </a:r>
                      <a:endParaRPr lang="en-US" sz="1300" b="1" u="none"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$33,400</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$32,300</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sz="1300" b="1" dirty="0">
                          <a:solidFill>
                            <a:srgbClr val="5B739B"/>
                          </a:solidFill>
                        </a:rPr>
                        <a:t>$21,600</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367131"/>
                          </a:solidFill>
                        </a:rPr>
                        <a:t>$38,200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36713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2203143015"/>
                  </a:ext>
                </a:extLst>
              </a:tr>
              <a:tr h="252864">
                <a:tc>
                  <a:txBody>
                    <a:bodyPr/>
                    <a:lstStyle/>
                    <a:p>
                      <a:pPr marL="228600" indent="0">
                        <a:lnSpc>
                          <a:spcPts val="1400"/>
                        </a:lnSpc>
                      </a:pPr>
                      <a:r>
                        <a:rPr lang="en-US" sz="1300" b="1" u="none" dirty="0">
                          <a:solidFill>
                            <a:srgbClr val="5B739B"/>
                          </a:solidFill>
                        </a:rPr>
                        <a:t>Residential Count Ratio in Floodplain</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marL="0" indent="0" algn="ctr">
                        <a:lnSpc>
                          <a:spcPts val="1400"/>
                        </a:lnSpc>
                      </a:pPr>
                      <a:r>
                        <a:rPr lang="en-US" sz="1300" b="1" dirty="0">
                          <a:solidFill>
                            <a:srgbClr val="5B739B"/>
                          </a:solidFill>
                        </a:rPr>
                        <a:t>84.1%</a:t>
                      </a:r>
                      <a:endParaRPr lang="en-US" sz="1300" b="1" u="none"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91.0%</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sz="1300" b="1" kern="1200" dirty="0">
                          <a:solidFill>
                            <a:srgbClr val="5B739B"/>
                          </a:solidFill>
                          <a:latin typeface="+mn-lt"/>
                          <a:ea typeface="+mn-ea"/>
                          <a:cs typeface="+mn-cs"/>
                        </a:rPr>
                        <a:t>74.8%</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75.0%</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367131"/>
                          </a:solidFill>
                        </a:rPr>
                        <a:t>88.5%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4129760301"/>
                  </a:ext>
                </a:extLst>
              </a:tr>
              <a:tr h="418327">
                <a:tc>
                  <a:txBody>
                    <a:bodyPr/>
                    <a:lstStyle/>
                    <a:p>
                      <a:pPr marL="228600" indent="0">
                        <a:lnSpc>
                          <a:spcPts val="1400"/>
                        </a:lnSpc>
                      </a:pPr>
                      <a:r>
                        <a:rPr lang="en-US" sz="1300" b="1" u="none" dirty="0">
                          <a:solidFill>
                            <a:srgbClr val="5B739B"/>
                          </a:solidFill>
                        </a:rPr>
                        <a:t>Mobile Homes Ratio of Single-Family Dwellings in Floodplain</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marL="0" indent="0" algn="ctr">
                        <a:lnSpc>
                          <a:spcPts val="1400"/>
                        </a:lnSpc>
                      </a:pPr>
                      <a:r>
                        <a:rPr lang="en-US" sz="1300" b="1" dirty="0">
                          <a:solidFill>
                            <a:srgbClr val="5B739B"/>
                          </a:solidFill>
                        </a:rPr>
                        <a:t>15.1%</a:t>
                      </a:r>
                      <a:endParaRPr lang="en-US" sz="1300" b="1" u="none"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18.8%</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8.1%</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25.0%</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367131"/>
                          </a:solidFill>
                        </a:rPr>
                        <a:t>27.5%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690611512"/>
                  </a:ext>
                </a:extLst>
              </a:tr>
              <a:tr h="252864">
                <a:tc>
                  <a:txBody>
                    <a:bodyPr/>
                    <a:lstStyle/>
                    <a:p>
                      <a:pPr marL="228600" indent="0">
                        <a:lnSpc>
                          <a:spcPts val="1400"/>
                        </a:lnSpc>
                      </a:pPr>
                      <a:r>
                        <a:rPr lang="en-US" sz="1300" b="1" u="none" dirty="0">
                          <a:solidFill>
                            <a:srgbClr val="5B739B"/>
                          </a:solidFill>
                        </a:rPr>
                        <a:t>One-Story Ratio in Floodplain </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marL="0" indent="0" algn="ctr">
                        <a:lnSpc>
                          <a:spcPts val="1400"/>
                        </a:lnSpc>
                      </a:pPr>
                      <a:r>
                        <a:rPr lang="en-US" sz="1300" b="1" dirty="0">
                          <a:solidFill>
                            <a:srgbClr val="5B739B"/>
                          </a:solidFill>
                        </a:rPr>
                        <a:t>72.3%</a:t>
                      </a:r>
                      <a:endParaRPr lang="en-US" sz="1300" b="1" u="none"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84.5%</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55.0%</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70.6%</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367131"/>
                          </a:solidFill>
                        </a:rPr>
                        <a:t>83.9%</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3791940463"/>
                  </a:ext>
                </a:extLst>
              </a:tr>
              <a:tr h="252864">
                <a:tc>
                  <a:txBody>
                    <a:bodyPr/>
                    <a:lstStyle/>
                    <a:p>
                      <a:pPr marL="228600" indent="0">
                        <a:lnSpc>
                          <a:spcPts val="1400"/>
                        </a:lnSpc>
                      </a:pPr>
                      <a:r>
                        <a:rPr lang="en-US" sz="1300" b="1" u="none" dirty="0">
                          <a:solidFill>
                            <a:srgbClr val="5B739B"/>
                          </a:solidFill>
                        </a:rPr>
                        <a:t>Buildings with Basement Ratio in Floodplain</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marL="0" indent="0" algn="ctr">
                        <a:lnSpc>
                          <a:spcPts val="1400"/>
                        </a:lnSpc>
                      </a:pPr>
                      <a:r>
                        <a:rPr lang="en-US" sz="1300" b="1" dirty="0">
                          <a:solidFill>
                            <a:srgbClr val="5B739B"/>
                          </a:solidFill>
                        </a:rPr>
                        <a:t>14.8%</a:t>
                      </a:r>
                      <a:endParaRPr lang="en-US" sz="1300" b="1" u="none"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9.2%</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23.3%</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5.9%</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367131"/>
                          </a:solidFill>
                        </a:rPr>
                        <a:t>24.8%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379176446"/>
                  </a:ext>
                </a:extLst>
              </a:tr>
              <a:tr h="252864">
                <a:tc>
                  <a:txBody>
                    <a:bodyPr/>
                    <a:lstStyle/>
                    <a:p>
                      <a:pPr marL="228600" indent="0">
                        <a:lnSpc>
                          <a:spcPts val="1400"/>
                        </a:lnSpc>
                      </a:pPr>
                      <a:r>
                        <a:rPr lang="en-US" sz="1300" b="1" u="none" dirty="0">
                          <a:solidFill>
                            <a:srgbClr val="5B739B"/>
                          </a:solidFill>
                        </a:rPr>
                        <a:t>Pre-FIRM Ratio in Floodplain</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marL="0" indent="0" algn="ctr">
                        <a:lnSpc>
                          <a:spcPts val="1400"/>
                        </a:lnSpc>
                      </a:pPr>
                      <a:r>
                        <a:rPr lang="en-US" sz="1300" b="1" u="none" dirty="0">
                          <a:solidFill>
                            <a:srgbClr val="5B739B"/>
                          </a:solidFill>
                        </a:rPr>
                        <a:t>77.2%</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69.6%</a:t>
                      </a:r>
                    </a:p>
                  </a:txBody>
                  <a:tcPr anchor="ctr">
                    <a:lnL w="9525" cap="flat" cmpd="sng" algn="ctr">
                      <a:solidFill>
                        <a:srgbClr val="5B739B"/>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chemeClr val="tx1"/>
                          </a:solidFill>
                        </a:rPr>
                        <a:t>88.1%</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A615"/>
                    </a:solidFill>
                  </a:tcPr>
                </a:tc>
                <a:tc>
                  <a:txBody>
                    <a:bodyPr/>
                    <a:lstStyle/>
                    <a:p>
                      <a:pPr algn="ctr">
                        <a:lnSpc>
                          <a:spcPts val="1400"/>
                        </a:lnSpc>
                      </a:pPr>
                      <a:r>
                        <a:rPr lang="en-US" sz="1300" b="1" dirty="0">
                          <a:solidFill>
                            <a:srgbClr val="5B739B"/>
                          </a:solidFill>
                        </a:rPr>
                        <a:t>75.0%</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367131"/>
                          </a:solidFill>
                        </a:rPr>
                        <a:t>70.1%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2F0D9"/>
                    </a:solidFill>
                  </a:tcPr>
                </a:tc>
                <a:extLst>
                  <a:ext uri="{0D108BD9-81ED-4DB2-BD59-A6C34878D82A}">
                    <a16:rowId xmlns:a16="http://schemas.microsoft.com/office/drawing/2014/main" val="943154858"/>
                  </a:ext>
                </a:extLst>
              </a:tr>
              <a:tr h="283651">
                <a:tc gridSpan="5">
                  <a:txBody>
                    <a:bodyPr/>
                    <a:lstStyle/>
                    <a:p>
                      <a:pPr marL="0" indent="0" algn="l">
                        <a:lnSpc>
                          <a:spcPct val="100000"/>
                        </a:lnSpc>
                        <a:tabLst>
                          <a:tab pos="57150" algn="l"/>
                        </a:tabLst>
                      </a:pPr>
                      <a:r>
                        <a:rPr lang="en-US" sz="1300" b="1" u="none" dirty="0">
                          <a:solidFill>
                            <a:schemeClr val="bg1"/>
                          </a:solidFill>
                        </a:rPr>
                        <a:t>Critical Infrastructure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hMerge="1">
                  <a:txBody>
                    <a:bodyPr/>
                    <a:lstStyle/>
                    <a:p>
                      <a:endParaRPr lang="en-US"/>
                    </a:p>
                  </a:txBody>
                  <a:tcPr/>
                </a:tc>
                <a:tc hMerge="1">
                  <a:txBody>
                    <a:bodyPr/>
                    <a:lstStyle/>
                    <a:p>
                      <a:pPr>
                        <a:lnSpc>
                          <a:spcPct val="100000"/>
                        </a:lnSpc>
                      </a:pPr>
                      <a:endParaRPr lang="en-US" sz="1400" b="1" dirty="0">
                        <a:solidFill>
                          <a:srgbClr val="5B739B"/>
                        </a:solidFill>
                      </a:endParaRP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hMerge="1">
                  <a:txBody>
                    <a:bodyPr/>
                    <a:lstStyle/>
                    <a:p>
                      <a:pPr>
                        <a:lnSpc>
                          <a:spcPct val="100000"/>
                        </a:lnSpc>
                      </a:pPr>
                      <a:endParaRPr lang="en-US" sz="1400" b="1"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hMerge="1">
                  <a:txBody>
                    <a:bodyPr/>
                    <a:lstStyle/>
                    <a:p>
                      <a:pPr>
                        <a:lnSpc>
                          <a:spcPct val="100000"/>
                        </a:lnSpc>
                      </a:pPr>
                      <a:endParaRPr lang="en-US" sz="1400" b="1" dirty="0">
                        <a:solidFill>
                          <a:srgbClr val="5B739B"/>
                        </a:solidFill>
                      </a:endParaRP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a:txBody>
                    <a:bodyPr/>
                    <a:lstStyle/>
                    <a:p>
                      <a:pPr algn="ctr">
                        <a:lnSpc>
                          <a:spcPct val="100000"/>
                        </a:lnSpc>
                      </a:pPr>
                      <a:endParaRPr lang="en-US" sz="1300" b="1" dirty="0">
                        <a:solidFill>
                          <a:srgbClr val="36713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367131"/>
                    </a:solidFill>
                  </a:tcPr>
                </a:tc>
                <a:extLst>
                  <a:ext uri="{0D108BD9-81ED-4DB2-BD59-A6C34878D82A}">
                    <a16:rowId xmlns:a16="http://schemas.microsoft.com/office/drawing/2014/main" val="1124931303"/>
                  </a:ext>
                </a:extLst>
              </a:tr>
              <a:tr h="283651">
                <a:tc>
                  <a:txBody>
                    <a:bodyPr/>
                    <a:lstStyle/>
                    <a:p>
                      <a:pPr marL="228600" marR="0" lvl="0" indent="0" algn="l" defTabSz="914400" rtl="0" eaLnBrk="1" fontAlgn="auto" latinLnBrk="0" hangingPunct="1">
                        <a:lnSpc>
                          <a:spcPts val="1400"/>
                        </a:lnSpc>
                        <a:spcBef>
                          <a:spcPts val="0"/>
                        </a:spcBef>
                        <a:spcAft>
                          <a:spcPts val="0"/>
                        </a:spcAft>
                        <a:buClrTx/>
                        <a:buSzTx/>
                        <a:buFontTx/>
                        <a:buNone/>
                        <a:tabLst/>
                        <a:defRPr/>
                      </a:pPr>
                      <a:r>
                        <a:rPr lang="en-US" sz="1300" b="1" u="none" dirty="0">
                          <a:solidFill>
                            <a:srgbClr val="5B739B"/>
                          </a:solidFill>
                        </a:rPr>
                        <a:t>Essential Facilities</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lang="en-US" sz="1300" b="1" dirty="0">
                          <a:solidFill>
                            <a:srgbClr val="5B739B"/>
                          </a:solidFill>
                        </a:rPr>
                        <a:t>6</a:t>
                      </a:r>
                      <a:endParaRPr lang="en-US" sz="1300" b="1" u="none"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rgbClr val="5B739B"/>
                          </a:solidFill>
                        </a:rPr>
                        <a:t>0</a:t>
                      </a:r>
                    </a:p>
                  </a:txBody>
                  <a:tcPr anchor="ctr">
                    <a:lnL w="9525" cap="flat" cmpd="sng" algn="ctr">
                      <a:solidFill>
                        <a:srgbClr val="5B739B"/>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ts val="1400"/>
                        </a:lnSpc>
                      </a:pPr>
                      <a:r>
                        <a:rPr lang="en-US" sz="1300" b="1" dirty="0">
                          <a:solidFill>
                            <a:schemeClr val="bg1"/>
                          </a:solidFill>
                        </a:rPr>
                        <a:t>5</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2036"/>
                    </a:solidFill>
                  </a:tcPr>
                </a:tc>
                <a:tc>
                  <a:txBody>
                    <a:bodyPr/>
                    <a:lstStyle/>
                    <a:p>
                      <a:pPr algn="ctr">
                        <a:lnSpc>
                          <a:spcPts val="1400"/>
                        </a:lnSpc>
                      </a:pPr>
                      <a:r>
                        <a:rPr lang="en-US" sz="1300" b="1" dirty="0">
                          <a:solidFill>
                            <a:srgbClr val="5B739B"/>
                          </a:solidFill>
                        </a:rPr>
                        <a:t>1</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489</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33538178"/>
                  </a:ext>
                </a:extLst>
              </a:tr>
              <a:tr h="283651">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Roads Inundated (Miles)</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5B739B"/>
                          </a:solidFill>
                        </a:rPr>
                        <a:t>113.3</a:t>
                      </a:r>
                      <a:endParaRPr lang="en-US" sz="1300" b="1" u="none"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97.5</a:t>
                      </a:r>
                    </a:p>
                  </a:txBody>
                  <a:tcPr anchor="ctr">
                    <a:lnL w="9525" cap="flat" cmpd="sng" algn="ctr">
                      <a:solidFill>
                        <a:srgbClr val="5B739B"/>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chemeClr val="bg1"/>
                          </a:solidFill>
                        </a:rPr>
                        <a:t>14.5</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solidFill>
                      <a:srgbClr val="D22036"/>
                    </a:solidFill>
                  </a:tcPr>
                </a:tc>
                <a:tc>
                  <a:txBody>
                    <a:bodyPr/>
                    <a:lstStyle/>
                    <a:p>
                      <a:pPr algn="ctr">
                        <a:lnSpc>
                          <a:spcPct val="100000"/>
                        </a:lnSpc>
                      </a:pPr>
                      <a:r>
                        <a:rPr lang="en-US" sz="1300" b="1" dirty="0">
                          <a:solidFill>
                            <a:srgbClr val="5B739B"/>
                          </a:solidFill>
                        </a:rPr>
                        <a:t>1.3</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6,503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640753989"/>
                  </a:ext>
                </a:extLst>
              </a:tr>
              <a:tr h="283651">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Inundated Roads Ratio</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5B739B"/>
                          </a:solidFill>
                        </a:rPr>
                        <a:t>4.9%</a:t>
                      </a:r>
                      <a:endParaRPr lang="en-US" sz="1300" b="1" u="none"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4.4%</a:t>
                      </a:r>
                    </a:p>
                  </a:txBody>
                  <a:tcPr anchor="ctr">
                    <a:lnL w="9525" cap="flat" cmpd="sng" algn="ctr">
                      <a:solidFill>
                        <a:srgbClr val="5B739B"/>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chemeClr val="tx1"/>
                          </a:solidFill>
                        </a:rPr>
                        <a:t>22.8%</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A615"/>
                    </a:solidFill>
                  </a:tcPr>
                </a:tc>
                <a:tc>
                  <a:txBody>
                    <a:bodyPr/>
                    <a:lstStyle/>
                    <a:p>
                      <a:pPr algn="ctr">
                        <a:lnSpc>
                          <a:spcPct val="100000"/>
                        </a:lnSpc>
                      </a:pPr>
                      <a:r>
                        <a:rPr lang="en-US" sz="1300" b="1" dirty="0">
                          <a:solidFill>
                            <a:srgbClr val="5B739B"/>
                          </a:solidFill>
                        </a:rPr>
                        <a:t>13.1%</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6.0%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2F0D9"/>
                    </a:solidFill>
                  </a:tcPr>
                </a:tc>
                <a:extLst>
                  <a:ext uri="{0D108BD9-81ED-4DB2-BD59-A6C34878D82A}">
                    <a16:rowId xmlns:a16="http://schemas.microsoft.com/office/drawing/2014/main" val="2506903487"/>
                  </a:ext>
                </a:extLst>
              </a:tr>
              <a:tr h="283651">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chemeClr val="bg1"/>
                          </a:solidFill>
                        </a:rPr>
                        <a:t>Community Assets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hMerge="1">
                  <a:txBody>
                    <a:bodyPr/>
                    <a:lstStyle/>
                    <a:p>
                      <a:endParaRPr lang="en-US"/>
                    </a:p>
                  </a:txBody>
                  <a:tcPr/>
                </a:tc>
                <a:tc hMerge="1">
                  <a:txBody>
                    <a:bodyPr/>
                    <a:lstStyle/>
                    <a:p>
                      <a:pPr>
                        <a:lnSpc>
                          <a:spcPct val="100000"/>
                        </a:lnSpc>
                      </a:pPr>
                      <a:endParaRPr lang="en-US" sz="1400" b="1" dirty="0">
                        <a:solidFill>
                          <a:srgbClr val="5B739B"/>
                        </a:solidFill>
                      </a:endParaRP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hMerge="1">
                  <a:txBody>
                    <a:bodyPr/>
                    <a:lstStyle/>
                    <a:p>
                      <a:pPr>
                        <a:lnSpc>
                          <a:spcPct val="100000"/>
                        </a:lnSpc>
                      </a:pPr>
                      <a:endParaRPr lang="en-US" sz="1400" b="1"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hMerge="1">
                  <a:txBody>
                    <a:bodyPr/>
                    <a:lstStyle/>
                    <a:p>
                      <a:pPr>
                        <a:lnSpc>
                          <a:spcPct val="100000"/>
                        </a:lnSpc>
                      </a:pPr>
                      <a:endParaRPr lang="en-US" sz="1400" b="1" dirty="0">
                        <a:solidFill>
                          <a:srgbClr val="5B739B"/>
                        </a:solidFill>
                      </a:endParaRP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a:txBody>
                    <a:bodyPr/>
                    <a:lstStyle/>
                    <a:p>
                      <a:pPr algn="ctr">
                        <a:lnSpc>
                          <a:spcPct val="100000"/>
                        </a:lnSpc>
                      </a:pPr>
                      <a:endParaRPr lang="en-US" sz="1300" b="1" dirty="0">
                        <a:solidFill>
                          <a:srgbClr val="36713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367131"/>
                    </a:solidFill>
                  </a:tcPr>
                </a:tc>
                <a:extLst>
                  <a:ext uri="{0D108BD9-81ED-4DB2-BD59-A6C34878D82A}">
                    <a16:rowId xmlns:a16="http://schemas.microsoft.com/office/drawing/2014/main" val="3380519119"/>
                  </a:ext>
                </a:extLst>
              </a:tr>
              <a:tr h="283651">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Historical Community Assets</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5B739B"/>
                          </a:solidFill>
                        </a:rPr>
                        <a:t>10</a:t>
                      </a:r>
                      <a:endParaRPr lang="en-US" sz="1300" b="1" u="none"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6</a:t>
                      </a:r>
                    </a:p>
                  </a:txBody>
                  <a:tcPr anchor="ctr">
                    <a:lnL w="9525" cap="flat" cmpd="sng" algn="ctr">
                      <a:solidFill>
                        <a:srgbClr val="5B739B"/>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chemeClr val="tx1"/>
                          </a:solidFill>
                        </a:rPr>
                        <a:t>4</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A615"/>
                    </a:solidFill>
                  </a:tcPr>
                </a:tc>
                <a:tc>
                  <a:txBody>
                    <a:bodyPr/>
                    <a:lstStyle/>
                    <a:p>
                      <a:pPr algn="ctr">
                        <a:lnSpc>
                          <a:spcPct val="100000"/>
                        </a:lnSpc>
                      </a:pPr>
                      <a:r>
                        <a:rPr lang="en-US" sz="1300" b="1" dirty="0">
                          <a:solidFill>
                            <a:srgbClr val="5B739B"/>
                          </a:solidFill>
                        </a:rPr>
                        <a:t>0</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2,758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3387427865"/>
                  </a:ext>
                </a:extLst>
              </a:tr>
              <a:tr h="283651">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Non-Historical Community Assets</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5B739B"/>
                          </a:solidFill>
                        </a:rPr>
                        <a:t>24</a:t>
                      </a:r>
                      <a:endParaRPr lang="en-US" sz="1300" b="1" u="none"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9</a:t>
                      </a:r>
                    </a:p>
                  </a:txBody>
                  <a:tcPr anchor="ctr">
                    <a:lnL w="9525" cap="flat" cmpd="sng" algn="ctr">
                      <a:solidFill>
                        <a:srgbClr val="5B739B"/>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chemeClr val="bg1"/>
                          </a:solidFill>
                        </a:rPr>
                        <a:t>13</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22036"/>
                    </a:solidFill>
                  </a:tcPr>
                </a:tc>
                <a:tc>
                  <a:txBody>
                    <a:bodyPr/>
                    <a:lstStyle/>
                    <a:p>
                      <a:pPr algn="ctr">
                        <a:lnSpc>
                          <a:spcPct val="100000"/>
                        </a:lnSpc>
                      </a:pPr>
                      <a:r>
                        <a:rPr lang="en-US" sz="1300" b="1" dirty="0">
                          <a:solidFill>
                            <a:srgbClr val="5B739B"/>
                          </a:solidFill>
                        </a:rPr>
                        <a:t>2</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2,093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2F0D9"/>
                    </a:solidFill>
                  </a:tcPr>
                </a:tc>
                <a:extLst>
                  <a:ext uri="{0D108BD9-81ED-4DB2-BD59-A6C34878D82A}">
                    <a16:rowId xmlns:a16="http://schemas.microsoft.com/office/drawing/2014/main" val="298411935"/>
                  </a:ext>
                </a:extLst>
              </a:tr>
            </a:tbl>
          </a:graphicData>
        </a:graphic>
      </p:graphicFrame>
      <p:sp>
        <p:nvSpPr>
          <p:cNvPr id="23" name="TextBox 22">
            <a:extLst>
              <a:ext uri="{FF2B5EF4-FFF2-40B4-BE49-F238E27FC236}">
                <a16:creationId xmlns:a16="http://schemas.microsoft.com/office/drawing/2014/main" id="{12BDD54D-6EDC-4CB7-A635-8E8FB5759106}"/>
              </a:ext>
            </a:extLst>
          </p:cNvPr>
          <p:cNvSpPr txBox="1"/>
          <p:nvPr/>
        </p:nvSpPr>
        <p:spPr>
          <a:xfrm>
            <a:off x="129584" y="1287918"/>
            <a:ext cx="1220739" cy="276999"/>
          </a:xfrm>
          <a:prstGeom prst="rect">
            <a:avLst/>
          </a:prstGeom>
          <a:solidFill>
            <a:srgbClr val="FFA615"/>
          </a:solidFill>
          <a:ln>
            <a:noFill/>
          </a:ln>
        </p:spPr>
        <p:txBody>
          <a:bodyPr wrap="square" rtlCol="0" anchor="ctr" anchorCtr="0">
            <a:spAutoFit/>
          </a:bodyPr>
          <a:lstStyle/>
          <a:p>
            <a:pPr algn="ctr"/>
            <a:r>
              <a:rPr lang="en-US" sz="1200" b="1" dirty="0"/>
              <a:t>Among Top 20%</a:t>
            </a:r>
          </a:p>
        </p:txBody>
      </p:sp>
      <p:sp>
        <p:nvSpPr>
          <p:cNvPr id="24" name="TextBox 23">
            <a:extLst>
              <a:ext uri="{FF2B5EF4-FFF2-40B4-BE49-F238E27FC236}">
                <a16:creationId xmlns:a16="http://schemas.microsoft.com/office/drawing/2014/main" id="{E24E44DB-AD64-40CC-BD54-F6033F16D7B0}"/>
              </a:ext>
            </a:extLst>
          </p:cNvPr>
          <p:cNvSpPr txBox="1"/>
          <p:nvPr/>
        </p:nvSpPr>
        <p:spPr>
          <a:xfrm>
            <a:off x="129584" y="980141"/>
            <a:ext cx="1220739" cy="276999"/>
          </a:xfrm>
          <a:prstGeom prst="rect">
            <a:avLst/>
          </a:prstGeom>
          <a:solidFill>
            <a:srgbClr val="D22036"/>
          </a:solidFill>
          <a:ln>
            <a:noFill/>
          </a:ln>
        </p:spPr>
        <p:txBody>
          <a:bodyPr wrap="square" rtlCol="0" anchor="ctr" anchorCtr="0">
            <a:spAutoFit/>
          </a:bodyPr>
          <a:lstStyle/>
          <a:p>
            <a:pPr algn="ctr"/>
            <a:r>
              <a:rPr lang="en-US" sz="1200" b="1" dirty="0">
                <a:solidFill>
                  <a:schemeClr val="bg1"/>
                </a:solidFill>
              </a:rPr>
              <a:t>Among Top 10%</a:t>
            </a:r>
          </a:p>
        </p:txBody>
      </p:sp>
      <p:sp>
        <p:nvSpPr>
          <p:cNvPr id="25" name="TextBox 24">
            <a:extLst>
              <a:ext uri="{FF2B5EF4-FFF2-40B4-BE49-F238E27FC236}">
                <a16:creationId xmlns:a16="http://schemas.microsoft.com/office/drawing/2014/main" id="{53353533-CD7E-48BB-BEC2-6F830DF9D6C3}"/>
              </a:ext>
            </a:extLst>
          </p:cNvPr>
          <p:cNvSpPr txBox="1"/>
          <p:nvPr/>
        </p:nvSpPr>
        <p:spPr>
          <a:xfrm>
            <a:off x="129585" y="1578538"/>
            <a:ext cx="1211374" cy="1384995"/>
          </a:xfrm>
          <a:prstGeom prst="rect">
            <a:avLst/>
          </a:prstGeom>
          <a:noFill/>
        </p:spPr>
        <p:txBody>
          <a:bodyPr wrap="square" rtlCol="0">
            <a:spAutoFit/>
          </a:bodyPr>
          <a:lstStyle/>
          <a:p>
            <a:r>
              <a:rPr lang="en-US" sz="1200" dirty="0"/>
              <a:t>Rankings done separately for counties, unincorporated areas, and 229 incorporated places</a:t>
            </a:r>
            <a:endParaRPr lang="en-US" sz="1200" u="none" dirty="0"/>
          </a:p>
        </p:txBody>
      </p:sp>
      <p:sp>
        <p:nvSpPr>
          <p:cNvPr id="26" name="Title 1">
            <a:extLst>
              <a:ext uri="{FF2B5EF4-FFF2-40B4-BE49-F238E27FC236}">
                <a16:creationId xmlns:a16="http://schemas.microsoft.com/office/drawing/2014/main" id="{039B03DA-8BC4-41F4-89E9-A5D107CBEFFF}"/>
              </a:ext>
            </a:extLst>
          </p:cNvPr>
          <p:cNvSpPr txBox="1">
            <a:spLocks/>
          </p:cNvSpPr>
          <p:nvPr/>
        </p:nvSpPr>
        <p:spPr>
          <a:xfrm>
            <a:off x="0" y="2"/>
            <a:ext cx="12192000" cy="840445"/>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prstClr val="white"/>
                </a:solidFill>
                <a:latin typeface="Arial" panose="020B0604020202020204" pitchFamily="34" charset="0"/>
                <a:cs typeface="Arial" panose="020B0604020202020204" pitchFamily="34" charset="0"/>
              </a:rPr>
              <a:t>Supplemental Risk Assessment…</a:t>
            </a:r>
          </a:p>
          <a:p>
            <a:pPr marL="174625"/>
            <a:endParaRPr lang="en-US" sz="500" dirty="0">
              <a:solidFill>
                <a:prstClr val="white"/>
              </a:solidFill>
              <a:latin typeface="Arial" panose="020B0604020202020204" pitchFamily="34" charset="0"/>
              <a:cs typeface="Arial" panose="020B0604020202020204" pitchFamily="34" charset="0"/>
            </a:endParaRPr>
          </a:p>
          <a:p>
            <a:pPr marL="174625"/>
            <a:r>
              <a:rPr lang="en-US" sz="2400" dirty="0">
                <a:solidFill>
                  <a:prstClr val="white"/>
                </a:solidFill>
                <a:latin typeface="Arial" panose="020B0604020202020204" pitchFamily="34" charset="0"/>
                <a:cs typeface="Arial" panose="020B0604020202020204" pitchFamily="34" charset="0"/>
              </a:rPr>
              <a:t>Pocahontas County</a:t>
            </a:r>
            <a:endParaRPr lang="en-US" sz="1100" dirty="0">
              <a:solidFill>
                <a:prstClr val="white"/>
              </a:solidFill>
              <a:latin typeface="Calibri Light" panose="020F0302020204030204"/>
            </a:endParaRPr>
          </a:p>
        </p:txBody>
      </p:sp>
    </p:spTree>
    <p:extLst>
      <p:ext uri="{BB962C8B-B14F-4D97-AF65-F5344CB8AC3E}">
        <p14:creationId xmlns:p14="http://schemas.microsoft.com/office/powerpoint/2010/main" val="33459321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8048230-8FA9-427E-9FF0-B9D93BB1D8B7}"/>
              </a:ext>
            </a:extLst>
          </p:cNvPr>
          <p:cNvGrpSpPr/>
          <p:nvPr/>
        </p:nvGrpSpPr>
        <p:grpSpPr>
          <a:xfrm>
            <a:off x="38099" y="5404634"/>
            <a:ext cx="12115801" cy="1409292"/>
            <a:chOff x="38099" y="5366534"/>
            <a:chExt cx="12115801" cy="1409292"/>
          </a:xfrm>
        </p:grpSpPr>
        <p:sp>
          <p:nvSpPr>
            <p:cNvPr id="10" name="TextBox 9">
              <a:extLst>
                <a:ext uri="{FF2B5EF4-FFF2-40B4-BE49-F238E27FC236}">
                  <a16:creationId xmlns:a16="http://schemas.microsoft.com/office/drawing/2014/main" id="{E6BC95D3-E51A-4871-AB16-48DD16566FE5}"/>
                </a:ext>
              </a:extLst>
            </p:cNvPr>
            <p:cNvSpPr txBox="1"/>
            <p:nvPr/>
          </p:nvSpPr>
          <p:spPr>
            <a:xfrm>
              <a:off x="38099" y="5606275"/>
              <a:ext cx="12115801" cy="1169551"/>
            </a:xfrm>
            <a:prstGeom prst="rect">
              <a:avLst/>
            </a:prstGeom>
            <a:solidFill>
              <a:srgbClr val="DEEBF7"/>
            </a:solidFill>
          </p:spPr>
          <p:txBody>
            <a:bodyPr wrap="square" rtlCol="0">
              <a:spAutoFit/>
            </a:bodyPr>
            <a:lstStyle/>
            <a:p>
              <a:r>
                <a:rPr lang="en-US" sz="1000" b="1" i="1" dirty="0"/>
                <a:t>WV SVI</a:t>
              </a:r>
              <a:r>
                <a:rPr lang="en-US" sz="1000" dirty="0"/>
                <a:t>, between 0 to 100%, based on eight social and economic indicators to measure a population's vulnerability to flood hazards: Poverty Rate, Unemployment Rate, Vulnerable Ages Rate, Disability Rate, Population without a High School Diploma Ratio, Population Change, Median Housing Value, and Mobile Homes as percentage of housing units</a:t>
              </a:r>
            </a:p>
            <a:p>
              <a:r>
                <a:rPr lang="en-US" sz="1000" b="1" i="1" dirty="0"/>
                <a:t>Population estimation models </a:t>
              </a:r>
              <a:r>
                <a:rPr lang="en-US" sz="1000" dirty="0"/>
                <a:t>based on the building inventory in 1%-annual-chance (100-year) floodplain and Census Bureau’s 2021 American Community Survey, 5-year estimates.</a:t>
              </a:r>
            </a:p>
            <a:p>
              <a:r>
                <a:rPr lang="en-US" sz="1000" b="1" i="1" dirty="0"/>
                <a:t>Substantial Damage: </a:t>
              </a:r>
              <a:r>
                <a:rPr lang="en-US" sz="1000" dirty="0"/>
                <a:t>Estimated damage of equal to or greater than 50% of building value before the event</a:t>
              </a:r>
            </a:p>
            <a:p>
              <a:r>
                <a:rPr lang="en-US" sz="1000" b="1" i="1" dirty="0"/>
                <a:t>Minus Rated (&gt;1ft): </a:t>
              </a:r>
              <a:r>
                <a:rPr lang="en-US" sz="1000" dirty="0"/>
                <a:t>The first flood level more than 1 ft below the base flood elevation (BFE)</a:t>
              </a:r>
            </a:p>
            <a:p>
              <a:r>
                <a:rPr lang="en-US" sz="1000" b="1" i="1" dirty="0"/>
                <a:t>Post-FIRM: </a:t>
              </a:r>
              <a:r>
                <a:rPr lang="en-US" sz="1000" dirty="0"/>
                <a:t>Constructed after community's initial Flood Insurance Rate Map (FIRM) date</a:t>
              </a:r>
            </a:p>
            <a:p>
              <a:r>
                <a:rPr lang="en-US" sz="1000" b="1" i="1" dirty="0"/>
                <a:t>Repetitive Loss: </a:t>
              </a:r>
              <a:r>
                <a:rPr lang="en-US" sz="1000" dirty="0"/>
                <a:t>NFIP-insured structure that has had at least 2 paid flood losses of more than $1,000 each, in any 10-year period since 1978</a:t>
              </a:r>
            </a:p>
          </p:txBody>
        </p:sp>
        <p:sp>
          <p:nvSpPr>
            <p:cNvPr id="11" name="TextBox 10">
              <a:extLst>
                <a:ext uri="{FF2B5EF4-FFF2-40B4-BE49-F238E27FC236}">
                  <a16:creationId xmlns:a16="http://schemas.microsoft.com/office/drawing/2014/main" id="{C3821E6F-592A-4062-B592-D49DA8C3DCFE}"/>
                </a:ext>
              </a:extLst>
            </p:cNvPr>
            <p:cNvSpPr txBox="1"/>
            <p:nvPr/>
          </p:nvSpPr>
          <p:spPr>
            <a:xfrm>
              <a:off x="38099" y="5366534"/>
              <a:ext cx="617221" cy="246221"/>
            </a:xfrm>
            <a:prstGeom prst="rect">
              <a:avLst/>
            </a:prstGeom>
            <a:solidFill>
              <a:srgbClr val="DEEBF7"/>
            </a:solidFill>
            <a:ln>
              <a:noFill/>
            </a:ln>
          </p:spPr>
          <p:txBody>
            <a:bodyPr wrap="square" rtlCol="0" anchor="ctr" anchorCtr="0">
              <a:spAutoFit/>
            </a:bodyPr>
            <a:lstStyle/>
            <a:p>
              <a:r>
                <a:rPr lang="en-US" sz="1000" b="1" dirty="0"/>
                <a:t>Notes:</a:t>
              </a:r>
            </a:p>
          </p:txBody>
        </p:sp>
      </p:grpSp>
      <p:sp>
        <p:nvSpPr>
          <p:cNvPr id="12" name="TextBox 11">
            <a:extLst>
              <a:ext uri="{FF2B5EF4-FFF2-40B4-BE49-F238E27FC236}">
                <a16:creationId xmlns:a16="http://schemas.microsoft.com/office/drawing/2014/main" id="{8060B4EB-3721-4885-BC73-72AEEDC47E56}"/>
              </a:ext>
            </a:extLst>
          </p:cNvPr>
          <p:cNvSpPr txBox="1"/>
          <p:nvPr/>
        </p:nvSpPr>
        <p:spPr>
          <a:xfrm>
            <a:off x="129584" y="1287918"/>
            <a:ext cx="1220739" cy="276999"/>
          </a:xfrm>
          <a:prstGeom prst="rect">
            <a:avLst/>
          </a:prstGeom>
          <a:solidFill>
            <a:srgbClr val="FFA615"/>
          </a:solidFill>
          <a:ln>
            <a:noFill/>
          </a:ln>
        </p:spPr>
        <p:txBody>
          <a:bodyPr wrap="square" rtlCol="0" anchor="ctr" anchorCtr="0">
            <a:spAutoFit/>
          </a:bodyPr>
          <a:lstStyle/>
          <a:p>
            <a:pPr algn="ctr"/>
            <a:r>
              <a:rPr lang="en-US" sz="1200" b="1" dirty="0"/>
              <a:t>Among Top 20%</a:t>
            </a:r>
          </a:p>
        </p:txBody>
      </p:sp>
      <p:sp>
        <p:nvSpPr>
          <p:cNvPr id="13" name="TextBox 12">
            <a:extLst>
              <a:ext uri="{FF2B5EF4-FFF2-40B4-BE49-F238E27FC236}">
                <a16:creationId xmlns:a16="http://schemas.microsoft.com/office/drawing/2014/main" id="{F4348842-539F-4A0B-9234-516256903FF5}"/>
              </a:ext>
            </a:extLst>
          </p:cNvPr>
          <p:cNvSpPr txBox="1"/>
          <p:nvPr/>
        </p:nvSpPr>
        <p:spPr>
          <a:xfrm>
            <a:off x="129584" y="980141"/>
            <a:ext cx="1220739" cy="276999"/>
          </a:xfrm>
          <a:prstGeom prst="rect">
            <a:avLst/>
          </a:prstGeom>
          <a:solidFill>
            <a:srgbClr val="D22036"/>
          </a:solidFill>
          <a:ln>
            <a:noFill/>
          </a:ln>
        </p:spPr>
        <p:txBody>
          <a:bodyPr wrap="square" rtlCol="0" anchor="ctr" anchorCtr="0">
            <a:spAutoFit/>
          </a:bodyPr>
          <a:lstStyle/>
          <a:p>
            <a:pPr algn="ctr"/>
            <a:r>
              <a:rPr lang="en-US" sz="1200" b="1" dirty="0">
                <a:solidFill>
                  <a:schemeClr val="bg1"/>
                </a:solidFill>
              </a:rPr>
              <a:t>Among Top 10%</a:t>
            </a:r>
          </a:p>
        </p:txBody>
      </p:sp>
      <p:sp>
        <p:nvSpPr>
          <p:cNvPr id="15" name="TextBox 14">
            <a:extLst>
              <a:ext uri="{FF2B5EF4-FFF2-40B4-BE49-F238E27FC236}">
                <a16:creationId xmlns:a16="http://schemas.microsoft.com/office/drawing/2014/main" id="{41EC8E87-B62C-4A1E-9CF2-F4C130386AA4}"/>
              </a:ext>
            </a:extLst>
          </p:cNvPr>
          <p:cNvSpPr txBox="1"/>
          <p:nvPr/>
        </p:nvSpPr>
        <p:spPr>
          <a:xfrm>
            <a:off x="129585" y="1578538"/>
            <a:ext cx="1211374" cy="1384995"/>
          </a:xfrm>
          <a:prstGeom prst="rect">
            <a:avLst/>
          </a:prstGeom>
          <a:noFill/>
        </p:spPr>
        <p:txBody>
          <a:bodyPr wrap="square" rtlCol="0">
            <a:spAutoFit/>
          </a:bodyPr>
          <a:lstStyle/>
          <a:p>
            <a:r>
              <a:rPr lang="en-US" sz="1200" dirty="0"/>
              <a:t>Rankings done separately for counties, unincorporated areas, and 229 incorporated places</a:t>
            </a:r>
            <a:endParaRPr lang="en-US" sz="1200" u="none" dirty="0"/>
          </a:p>
        </p:txBody>
      </p:sp>
      <p:graphicFrame>
        <p:nvGraphicFramePr>
          <p:cNvPr id="2" name="Table 4">
            <a:extLst>
              <a:ext uri="{FF2B5EF4-FFF2-40B4-BE49-F238E27FC236}">
                <a16:creationId xmlns:a16="http://schemas.microsoft.com/office/drawing/2014/main" id="{CA136029-82F6-4C50-858A-2F24DA279F54}"/>
              </a:ext>
            </a:extLst>
          </p:cNvPr>
          <p:cNvGraphicFramePr>
            <a:graphicFrameLocks noGrp="1"/>
          </p:cNvGraphicFramePr>
          <p:nvPr/>
        </p:nvGraphicFramePr>
        <p:xfrm>
          <a:off x="1470878" y="861060"/>
          <a:ext cx="10236784" cy="4739640"/>
        </p:xfrm>
        <a:graphic>
          <a:graphicData uri="http://schemas.openxmlformats.org/drawingml/2006/table">
            <a:tbl>
              <a:tblPr firstRow="1" bandRow="1">
                <a:tableStyleId>{5C22544A-7EE6-4342-B048-85BDC9FD1C3A}</a:tableStyleId>
              </a:tblPr>
              <a:tblGrid>
                <a:gridCol w="3437134">
                  <a:extLst>
                    <a:ext uri="{9D8B030D-6E8A-4147-A177-3AD203B41FA5}">
                      <a16:colId xmlns:a16="http://schemas.microsoft.com/office/drawing/2014/main" val="270789422"/>
                    </a:ext>
                  </a:extLst>
                </a:gridCol>
                <a:gridCol w="1359930">
                  <a:extLst>
                    <a:ext uri="{9D8B030D-6E8A-4147-A177-3AD203B41FA5}">
                      <a16:colId xmlns:a16="http://schemas.microsoft.com/office/drawing/2014/main" val="922404531"/>
                    </a:ext>
                  </a:extLst>
                </a:gridCol>
                <a:gridCol w="1359930">
                  <a:extLst>
                    <a:ext uri="{9D8B030D-6E8A-4147-A177-3AD203B41FA5}">
                      <a16:colId xmlns:a16="http://schemas.microsoft.com/office/drawing/2014/main" val="1023812993"/>
                    </a:ext>
                  </a:extLst>
                </a:gridCol>
                <a:gridCol w="1359930">
                  <a:extLst>
                    <a:ext uri="{9D8B030D-6E8A-4147-A177-3AD203B41FA5}">
                      <a16:colId xmlns:a16="http://schemas.microsoft.com/office/drawing/2014/main" val="1736563001"/>
                    </a:ext>
                  </a:extLst>
                </a:gridCol>
                <a:gridCol w="1359930">
                  <a:extLst>
                    <a:ext uri="{9D8B030D-6E8A-4147-A177-3AD203B41FA5}">
                      <a16:colId xmlns:a16="http://schemas.microsoft.com/office/drawing/2014/main" val="3551975298"/>
                    </a:ext>
                  </a:extLst>
                </a:gridCol>
                <a:gridCol w="1359930">
                  <a:extLst>
                    <a:ext uri="{9D8B030D-6E8A-4147-A177-3AD203B41FA5}">
                      <a16:colId xmlns:a16="http://schemas.microsoft.com/office/drawing/2014/main" val="1664958325"/>
                    </a:ext>
                  </a:extLst>
                </a:gridCol>
              </a:tblGrid>
              <a:tr h="285526">
                <a:tc>
                  <a:txBody>
                    <a:bodyPr/>
                    <a:lstStyle/>
                    <a:p>
                      <a:pPr marL="228600" indent="0">
                        <a:lnSpc>
                          <a:spcPct val="100000"/>
                        </a:lnSpc>
                      </a:pPr>
                      <a:r>
                        <a:rPr lang="en-US" sz="1300" u="none" dirty="0">
                          <a:solidFill>
                            <a:srgbClr val="5B739B"/>
                          </a:solidFill>
                        </a:rPr>
                        <a:t>Indicators</a:t>
                      </a:r>
                    </a:p>
                  </a:txBody>
                  <a:tcPr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dirty="0"/>
                        <a:t>Pocahontas County</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B739B"/>
                    </a:solidFill>
                  </a:tcPr>
                </a:tc>
                <a:tc>
                  <a:txBody>
                    <a:bodyPr/>
                    <a:lstStyle/>
                    <a:p>
                      <a:pPr algn="ctr">
                        <a:lnSpc>
                          <a:spcPct val="100000"/>
                        </a:lnSpc>
                      </a:pPr>
                      <a:r>
                        <a:rPr lang="en-US" sz="1300" dirty="0"/>
                        <a:t>Pocahontas Unincorporated Area</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B739B"/>
                    </a:solidFill>
                  </a:tcPr>
                </a:tc>
                <a:tc>
                  <a:txBody>
                    <a:bodyPr/>
                    <a:lstStyle/>
                    <a:p>
                      <a:pPr algn="ctr">
                        <a:lnSpc>
                          <a:spcPct val="100000"/>
                        </a:lnSpc>
                      </a:pPr>
                      <a:r>
                        <a:rPr lang="en-US" sz="1300" dirty="0"/>
                        <a:t>Marlinton</a:t>
                      </a:r>
                    </a:p>
                  </a:txBody>
                  <a:tcPr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B739B"/>
                    </a:solidFill>
                  </a:tcPr>
                </a:tc>
                <a:tc>
                  <a:txBody>
                    <a:bodyPr/>
                    <a:lstStyle/>
                    <a:p>
                      <a:pPr algn="ctr">
                        <a:lnSpc>
                          <a:spcPct val="100000"/>
                        </a:lnSpc>
                      </a:pPr>
                      <a:r>
                        <a:rPr lang="en-US" sz="1300" dirty="0"/>
                        <a:t>Durbin</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B739B"/>
                    </a:solidFill>
                  </a:tcPr>
                </a:tc>
                <a:tc>
                  <a:txBody>
                    <a:bodyPr/>
                    <a:lstStyle/>
                    <a:p>
                      <a:pPr algn="ctr">
                        <a:lnSpc>
                          <a:spcPct val="100000"/>
                        </a:lnSpc>
                      </a:pPr>
                      <a:r>
                        <a:rPr lang="en-US" sz="1300" dirty="0"/>
                        <a:t>State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367131"/>
                    </a:solidFill>
                  </a:tcPr>
                </a:tc>
                <a:extLst>
                  <a:ext uri="{0D108BD9-81ED-4DB2-BD59-A6C34878D82A}">
                    <a16:rowId xmlns:a16="http://schemas.microsoft.com/office/drawing/2014/main" val="3582896541"/>
                  </a:ext>
                </a:extLst>
              </a:tr>
              <a:tr h="285526">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chemeClr val="bg1"/>
                          </a:solidFill>
                        </a:rPr>
                        <a:t>People / Social</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hMerge="1">
                  <a:txBody>
                    <a:bodyPr/>
                    <a:lstStyle/>
                    <a:p>
                      <a:pPr>
                        <a:lnSpc>
                          <a:spcPct val="100000"/>
                        </a:lnSpc>
                      </a:pPr>
                      <a:endParaRPr lang="en-US" sz="1400" b="1"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hMerge="1">
                  <a:txBody>
                    <a:bodyPr/>
                    <a:lstStyle/>
                    <a:p>
                      <a:pPr>
                        <a:lnSpc>
                          <a:spcPct val="100000"/>
                        </a:lnSpc>
                      </a:pPr>
                      <a:endParaRPr lang="en-US" sz="1400" b="1" dirty="0">
                        <a:solidFill>
                          <a:srgbClr val="5B739B"/>
                        </a:solidFill>
                      </a:endParaRP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hMerge="1">
                  <a:txBody>
                    <a:bodyPr/>
                    <a:lstStyle/>
                    <a:p>
                      <a:pPr>
                        <a:lnSpc>
                          <a:spcPct val="100000"/>
                        </a:lnSpc>
                      </a:pPr>
                      <a:endParaRPr lang="en-US" sz="1400" b="1"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hMerge="1">
                  <a:txBody>
                    <a:bodyPr/>
                    <a:lstStyle/>
                    <a:p>
                      <a:pPr>
                        <a:lnSpc>
                          <a:spcPct val="100000"/>
                        </a:lnSpc>
                      </a:pPr>
                      <a:endParaRPr lang="en-US" sz="1400" b="1" dirty="0">
                        <a:solidFill>
                          <a:srgbClr val="5B739B"/>
                        </a:solidFill>
                      </a:endParaRP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a:txBody>
                    <a:bodyPr/>
                    <a:lstStyle/>
                    <a:p>
                      <a:pPr>
                        <a:lnSpc>
                          <a:spcPct val="100000"/>
                        </a:lnSpc>
                      </a:pPr>
                      <a:endParaRPr lang="en-US" sz="1300" b="1" dirty="0">
                        <a:solidFill>
                          <a:srgbClr val="5B739B"/>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367131"/>
                    </a:solidFill>
                  </a:tcPr>
                </a:tc>
                <a:extLst>
                  <a:ext uri="{0D108BD9-81ED-4DB2-BD59-A6C34878D82A}">
                    <a16:rowId xmlns:a16="http://schemas.microsoft.com/office/drawing/2014/main" val="681678973"/>
                  </a:ext>
                </a:extLst>
              </a:tr>
              <a:tr h="28552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Population Residing in Floodplain Ratio </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chemeClr val="tx1"/>
                          </a:solidFill>
                        </a:rPr>
                        <a:t>26.7%</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A615"/>
                    </a:solidFill>
                  </a:tcPr>
                </a:tc>
                <a:tc>
                  <a:txBody>
                    <a:bodyPr/>
                    <a:lstStyle/>
                    <a:p>
                      <a:pPr algn="ctr">
                        <a:lnSpc>
                          <a:spcPct val="100000"/>
                        </a:lnSpc>
                      </a:pPr>
                      <a:r>
                        <a:rPr lang="en-US" sz="1300" b="1" dirty="0">
                          <a:solidFill>
                            <a:srgbClr val="5B739B"/>
                          </a:solidFill>
                        </a:rPr>
                        <a:t>14.9%</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chemeClr val="bg1"/>
                          </a:solidFill>
                        </a:rPr>
                        <a:t>85.6%</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2036"/>
                    </a:solidFill>
                  </a:tcPr>
                </a:tc>
                <a:tc>
                  <a:txBody>
                    <a:bodyPr/>
                    <a:lstStyle/>
                    <a:p>
                      <a:pPr algn="ctr">
                        <a:lnSpc>
                          <a:spcPct val="100000"/>
                        </a:lnSpc>
                      </a:pPr>
                      <a:r>
                        <a:rPr lang="en-US" sz="1300" b="1" dirty="0">
                          <a:solidFill>
                            <a:srgbClr val="5B739B"/>
                          </a:solidFill>
                        </a:rPr>
                        <a:t>11.3%</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11.1%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688148897"/>
                  </a:ext>
                </a:extLst>
              </a:tr>
              <a:tr h="28552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Displaced Population Ratio</a:t>
                      </a:r>
                    </a:p>
                  </a:txBody>
                  <a:tcPr anchor="ctr">
                    <a:lnL w="2857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a:solidFill>
                            <a:schemeClr val="tx1"/>
                          </a:solidFill>
                        </a:rPr>
                        <a:t>21.2%</a:t>
                      </a:r>
                      <a:endParaRPr lang="en-US" sz="1300" b="1" dirty="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A615"/>
                    </a:solidFill>
                  </a:tcPr>
                </a:tc>
                <a:tc>
                  <a:txBody>
                    <a:bodyPr/>
                    <a:lstStyle/>
                    <a:p>
                      <a:pPr algn="ctr">
                        <a:lnSpc>
                          <a:spcPct val="100000"/>
                        </a:lnSpc>
                      </a:pPr>
                      <a:r>
                        <a:rPr lang="en-US" sz="1300" b="1" dirty="0">
                          <a:solidFill>
                            <a:srgbClr val="5B739B"/>
                          </a:solidFill>
                        </a:rPr>
                        <a:t>10.4%</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chemeClr val="bg1"/>
                          </a:solidFill>
                        </a:rPr>
                        <a:t>76.0%</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2036"/>
                    </a:solidFill>
                  </a:tcPr>
                </a:tc>
                <a:tc>
                  <a:txBody>
                    <a:bodyPr/>
                    <a:lstStyle/>
                    <a:p>
                      <a:pPr algn="ctr">
                        <a:lnSpc>
                          <a:spcPct val="100000"/>
                        </a:lnSpc>
                      </a:pPr>
                      <a:r>
                        <a:rPr lang="en-US" sz="1300" b="1" dirty="0">
                          <a:solidFill>
                            <a:srgbClr val="5B739B"/>
                          </a:solidFill>
                        </a:rPr>
                        <a:t>4.1%</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6.6%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1399415746"/>
                  </a:ext>
                </a:extLst>
              </a:tr>
              <a:tr h="28552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Population in Need of Short-Term Shelter</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a:solidFill>
                            <a:srgbClr val="5B739B"/>
                          </a:solidFill>
                        </a:rPr>
                        <a:t>340</a:t>
                      </a:r>
                      <a:endParaRPr lang="en-US" sz="1300" b="1"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137</a:t>
                      </a:r>
                    </a:p>
                  </a:txBody>
                  <a:tcPr anchor="ctr">
                    <a:lnL w="9525" cap="flat" cmpd="sng" algn="ctr">
                      <a:solidFill>
                        <a:srgbClr val="5B739B"/>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chemeClr val="bg1"/>
                          </a:solidFill>
                        </a:rPr>
                        <a:t>201</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2036"/>
                    </a:solidFill>
                  </a:tcPr>
                </a:tc>
                <a:tc>
                  <a:txBody>
                    <a:bodyPr/>
                    <a:lstStyle/>
                    <a:p>
                      <a:pPr algn="ctr">
                        <a:lnSpc>
                          <a:spcPct val="100000"/>
                        </a:lnSpc>
                      </a:pPr>
                      <a:r>
                        <a:rPr lang="en-US" sz="1300" b="1" dirty="0">
                          <a:solidFill>
                            <a:srgbClr val="5B739B"/>
                          </a:solidFill>
                        </a:rPr>
                        <a:t>2</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22,930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3309265643"/>
                  </a:ext>
                </a:extLst>
              </a:tr>
              <a:tr h="28552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WV SVI</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70.4%</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74.1%</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60.4%</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40.5%</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N/A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2F0D9"/>
                    </a:solidFill>
                  </a:tcPr>
                </a:tc>
                <a:extLst>
                  <a:ext uri="{0D108BD9-81ED-4DB2-BD59-A6C34878D82A}">
                    <a16:rowId xmlns:a16="http://schemas.microsoft.com/office/drawing/2014/main" val="4105169002"/>
                  </a:ext>
                </a:extLst>
              </a:tr>
              <a:tr h="285526">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u="none" kern="1200" dirty="0">
                          <a:solidFill>
                            <a:schemeClr val="bg1"/>
                          </a:solidFill>
                          <a:latin typeface="+mn-lt"/>
                          <a:ea typeface="+mn-ea"/>
                          <a:cs typeface="+mn-cs"/>
                        </a:rPr>
                        <a:t>Estimated / Previous Damage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hMerge="1">
                  <a:txBody>
                    <a:bodyPr/>
                    <a:lstStyle/>
                    <a:p>
                      <a:pPr>
                        <a:lnSpc>
                          <a:spcPct val="100000"/>
                        </a:lnSpc>
                      </a:pPr>
                      <a:endParaRPr lang="en-US" sz="1400" b="1"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hMerge="1">
                  <a:txBody>
                    <a:bodyPr/>
                    <a:lstStyle/>
                    <a:p>
                      <a:pPr>
                        <a:lnSpc>
                          <a:spcPct val="100000"/>
                        </a:lnSpc>
                      </a:pPr>
                      <a:endParaRPr lang="en-US" sz="1400" b="1" dirty="0">
                        <a:solidFill>
                          <a:srgbClr val="5B739B"/>
                        </a:solidFill>
                      </a:endParaRP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hMerge="1">
                  <a:txBody>
                    <a:bodyPr/>
                    <a:lstStyle/>
                    <a:p>
                      <a:pPr>
                        <a:lnSpc>
                          <a:spcPct val="100000"/>
                        </a:lnSpc>
                      </a:pPr>
                      <a:endParaRPr lang="en-US" sz="1400" b="1"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hMerge="1">
                  <a:txBody>
                    <a:bodyPr/>
                    <a:lstStyle/>
                    <a:p>
                      <a:pPr>
                        <a:lnSpc>
                          <a:spcPct val="100000"/>
                        </a:lnSpc>
                      </a:pPr>
                      <a:endParaRPr lang="en-US" sz="1400" b="1" dirty="0">
                        <a:solidFill>
                          <a:srgbClr val="5B739B"/>
                        </a:solidFill>
                      </a:endParaRP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5B739B"/>
                    </a:solidFill>
                  </a:tcPr>
                </a:tc>
                <a:tc>
                  <a:txBody>
                    <a:bodyPr/>
                    <a:lstStyle/>
                    <a:p>
                      <a:pPr>
                        <a:lnSpc>
                          <a:spcPct val="100000"/>
                        </a:lnSpc>
                      </a:pPr>
                      <a:endParaRPr lang="en-US" sz="1300" b="1" dirty="0">
                        <a:solidFill>
                          <a:srgbClr val="36713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367131"/>
                    </a:solidFill>
                  </a:tcPr>
                </a:tc>
                <a:extLst>
                  <a:ext uri="{0D108BD9-81ED-4DB2-BD59-A6C34878D82A}">
                    <a16:rowId xmlns:a16="http://schemas.microsoft.com/office/drawing/2014/main" val="3354749342"/>
                  </a:ext>
                </a:extLst>
              </a:tr>
              <a:tr h="28552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Building Flood Loss Ratio</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a:solidFill>
                            <a:srgbClr val="5B739B"/>
                          </a:solidFill>
                        </a:rPr>
                        <a:t>8.5%</a:t>
                      </a:r>
                      <a:endParaRPr lang="en-US" sz="1300" b="1"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chemeClr val="tx1"/>
                          </a:solidFill>
                        </a:rPr>
                        <a:t>10.1%</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A615"/>
                    </a:solidFill>
                  </a:tcPr>
                </a:tc>
                <a:tc>
                  <a:txBody>
                    <a:bodyPr/>
                    <a:lstStyle/>
                    <a:p>
                      <a:pPr algn="ctr">
                        <a:lnSpc>
                          <a:spcPct val="100000"/>
                        </a:lnSpc>
                      </a:pPr>
                      <a:r>
                        <a:rPr lang="en-US" sz="1300" b="1" dirty="0">
                          <a:solidFill>
                            <a:srgbClr val="5B739B"/>
                          </a:solidFill>
                        </a:rPr>
                        <a:t>7.6%</a:t>
                      </a:r>
                    </a:p>
                  </a:txBody>
                  <a:tcPr anchor="ctr">
                    <a:lnL w="952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8.1%</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8.6%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1862014809"/>
                  </a:ext>
                </a:extLst>
              </a:tr>
              <a:tr h="28552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Substantial Damage Count</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a:solidFill>
                            <a:srgbClr val="5B739B"/>
                          </a:solidFill>
                        </a:rPr>
                        <a:t>53</a:t>
                      </a:r>
                      <a:endParaRPr lang="en-US" sz="1300" b="1"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34</a:t>
                      </a:r>
                    </a:p>
                  </a:txBody>
                  <a:tcPr anchor="ctr">
                    <a:lnL w="9525" cap="flat" cmpd="sng" algn="ctr">
                      <a:solidFill>
                        <a:srgbClr val="5B739B"/>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chemeClr val="tx1"/>
                          </a:solidFill>
                        </a:rPr>
                        <a:t>16</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A615"/>
                    </a:solidFill>
                  </a:tcPr>
                </a:tc>
                <a:tc>
                  <a:txBody>
                    <a:bodyPr/>
                    <a:lstStyle/>
                    <a:p>
                      <a:pPr algn="ctr">
                        <a:lnSpc>
                          <a:spcPct val="100000"/>
                        </a:lnSpc>
                      </a:pPr>
                      <a:r>
                        <a:rPr lang="en-US" sz="1300" b="1" dirty="0">
                          <a:solidFill>
                            <a:srgbClr val="5B739B"/>
                          </a:solidFill>
                        </a:rPr>
                        <a:t>3</a:t>
                      </a:r>
                    </a:p>
                  </a:txBody>
                  <a:tcPr anchor="ctr">
                    <a:lnL w="952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6,493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513362337"/>
                  </a:ext>
                </a:extLst>
              </a:tr>
              <a:tr h="28552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Substantial Damage Count Ratio</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a:solidFill>
                            <a:srgbClr val="5B739B"/>
                          </a:solidFill>
                        </a:rPr>
                        <a:t>5.4%</a:t>
                      </a:r>
                      <a:endParaRPr lang="en-US" sz="1300" b="1"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6.0%</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4.0%</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chemeClr val="bg1"/>
                          </a:solidFill>
                        </a:rPr>
                        <a:t>18.8%</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22036"/>
                    </a:solidFill>
                  </a:tcPr>
                </a:tc>
                <a:tc>
                  <a:txBody>
                    <a:bodyPr/>
                    <a:lstStyle/>
                    <a:p>
                      <a:pPr algn="ctr">
                        <a:lnSpc>
                          <a:spcPct val="100000"/>
                        </a:lnSpc>
                      </a:pPr>
                      <a:r>
                        <a:rPr lang="en-US" sz="1300" b="1" dirty="0">
                          <a:solidFill>
                            <a:srgbClr val="367131"/>
                          </a:solidFill>
                        </a:rPr>
                        <a:t>6.6%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2139745618"/>
                  </a:ext>
                </a:extLst>
              </a:tr>
              <a:tr h="28552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Minus Rated (&gt;1ft) Post-FIRM Count Ratio</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a:solidFill>
                            <a:srgbClr val="5B739B"/>
                          </a:solidFill>
                        </a:rPr>
                        <a:t>7.3%</a:t>
                      </a:r>
                      <a:endParaRPr lang="en-US" sz="1300" b="1"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chemeClr val="tx1"/>
                          </a:solidFill>
                        </a:rPr>
                        <a:t>8.6%</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A615"/>
                    </a:solidFill>
                  </a:tcPr>
                </a:tc>
                <a:tc>
                  <a:txBody>
                    <a:bodyPr/>
                    <a:lstStyle/>
                    <a:p>
                      <a:pPr algn="ctr">
                        <a:lnSpc>
                          <a:spcPct val="100000"/>
                        </a:lnSpc>
                      </a:pPr>
                      <a:r>
                        <a:rPr lang="en-US" sz="1300" b="1" dirty="0">
                          <a:solidFill>
                            <a:srgbClr val="5B739B"/>
                          </a:solidFill>
                        </a:rPr>
                        <a:t>5.8%</a:t>
                      </a:r>
                    </a:p>
                  </a:txBody>
                  <a:tcPr anchor="ctr">
                    <a:lnL w="952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0.0%</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4.8%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1983072528"/>
                  </a:ext>
                </a:extLst>
              </a:tr>
              <a:tr h="28552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Median Building Damage Value (&gt;= $1K)</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a:solidFill>
                            <a:srgbClr val="5B739B"/>
                          </a:solidFill>
                        </a:rPr>
                        <a:t>$7,756</a:t>
                      </a:r>
                      <a:endParaRPr lang="en-US" sz="1300" b="1"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$8,759</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$7,109</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no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$5,600</a:t>
                      </a:r>
                    </a:p>
                  </a:txBody>
                  <a:tcPr anchor="ctr">
                    <a:lnL w="9525" cap="flat" cmpd="sng" algn="ctr">
                      <a:solidFill>
                        <a:srgbClr val="5B739B"/>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$7,657</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1088808922"/>
                  </a:ext>
                </a:extLst>
              </a:tr>
              <a:tr h="28552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Total Number of Claims since 1978</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a:solidFill>
                            <a:srgbClr val="5B739B"/>
                          </a:solidFill>
                        </a:rPr>
                        <a:t>745</a:t>
                      </a:r>
                      <a:endParaRPr lang="en-US" sz="1300" b="1"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155</a:t>
                      </a:r>
                    </a:p>
                  </a:txBody>
                  <a:tcPr anchor="ctr">
                    <a:lnL w="9525" cap="flat" cmpd="sng" algn="ctr">
                      <a:solidFill>
                        <a:srgbClr val="5B739B"/>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chemeClr val="bg1"/>
                          </a:solidFill>
                        </a:rPr>
                        <a:t>585</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2036"/>
                    </a:solidFill>
                  </a:tcPr>
                </a:tc>
                <a:tc>
                  <a:txBody>
                    <a:bodyPr/>
                    <a:lstStyle/>
                    <a:p>
                      <a:pPr algn="ctr">
                        <a:lnSpc>
                          <a:spcPct val="100000"/>
                        </a:lnSpc>
                      </a:pPr>
                      <a:r>
                        <a:rPr lang="en-US" sz="1300" b="1" dirty="0">
                          <a:solidFill>
                            <a:srgbClr val="5B739B"/>
                          </a:solidFill>
                        </a:rPr>
                        <a:t>5</a:t>
                      </a:r>
                    </a:p>
                  </a:txBody>
                  <a:tcPr anchor="ctr">
                    <a:lnL w="952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27,880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41577805"/>
                  </a:ext>
                </a:extLst>
              </a:tr>
              <a:tr h="28552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Total Paid Claims since 1978</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a:solidFill>
                            <a:srgbClr val="5B739B"/>
                          </a:solidFill>
                        </a:rPr>
                        <a:t>$15,696K</a:t>
                      </a:r>
                      <a:endParaRPr lang="en-US" sz="1300" b="1" dirty="0">
                        <a:solidFill>
                          <a:srgbClr val="5B739B"/>
                        </a:solidFill>
                      </a:endParaRP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$2,209K</a:t>
                      </a:r>
                    </a:p>
                  </a:txBody>
                  <a:tcPr anchor="ctr">
                    <a:lnL w="9525" cap="flat" cmpd="sng" algn="ctr">
                      <a:solidFill>
                        <a:srgbClr val="5B739B"/>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chemeClr val="bg1"/>
                          </a:solidFill>
                        </a:rPr>
                        <a:t>$13,448K</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D22036"/>
                    </a:solidFill>
                  </a:tcPr>
                </a:tc>
                <a:tc>
                  <a:txBody>
                    <a:bodyPr/>
                    <a:lstStyle/>
                    <a:p>
                      <a:pPr algn="ctr">
                        <a:lnSpc>
                          <a:spcPct val="100000"/>
                        </a:lnSpc>
                      </a:pPr>
                      <a:r>
                        <a:rPr lang="en-US" sz="1300" b="1" dirty="0">
                          <a:solidFill>
                            <a:srgbClr val="5B739B"/>
                          </a:solidFill>
                        </a:rPr>
                        <a:t>$39K</a:t>
                      </a:r>
                    </a:p>
                  </a:txBody>
                  <a:tcPr anchor="ctr">
                    <a:lnL w="952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$368,292K</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9525" cap="flat" cmpd="sng" algn="ctr">
                      <a:solidFill>
                        <a:srgbClr val="5B739B"/>
                      </a:solidFill>
                      <a:prstDash val="solid"/>
                      <a:round/>
                      <a:headEnd type="none" w="med" len="med"/>
                      <a:tailEnd type="none" w="med" len="med"/>
                    </a:lnB>
                    <a:solidFill>
                      <a:srgbClr val="E2F0D9"/>
                    </a:solidFill>
                  </a:tcPr>
                </a:tc>
                <a:extLst>
                  <a:ext uri="{0D108BD9-81ED-4DB2-BD59-A6C34878D82A}">
                    <a16:rowId xmlns:a16="http://schemas.microsoft.com/office/drawing/2014/main" val="2613049979"/>
                  </a:ext>
                </a:extLst>
              </a:tr>
              <a:tr h="285526">
                <a:tc>
                  <a:txBody>
                    <a:bodyPr/>
                    <a:lstStyle/>
                    <a:p>
                      <a:pPr marL="228600" marR="0" lvl="0" indent="0" algn="l" defTabSz="914400" rtl="0" eaLnBrk="1" fontAlgn="auto" latinLnBrk="0" hangingPunct="1">
                        <a:lnSpc>
                          <a:spcPct val="100000"/>
                        </a:lnSpc>
                        <a:spcBef>
                          <a:spcPts val="0"/>
                        </a:spcBef>
                        <a:spcAft>
                          <a:spcPts val="0"/>
                        </a:spcAft>
                        <a:buClrTx/>
                        <a:buSzTx/>
                        <a:buFontTx/>
                        <a:buNone/>
                        <a:tabLst/>
                        <a:defRPr/>
                      </a:pPr>
                      <a:r>
                        <a:rPr lang="en-US" sz="1300" b="1" u="none" dirty="0">
                          <a:solidFill>
                            <a:srgbClr val="5B739B"/>
                          </a:solidFill>
                        </a:rPr>
                        <a:t>Number of Repetitive Losses</a:t>
                      </a:r>
                    </a:p>
                  </a:txBody>
                  <a:tcPr anchor="ctr">
                    <a:lnL w="28575" cap="flat" cmpd="sng" algn="ctr">
                      <a:solidFill>
                        <a:schemeClr val="bg1"/>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280</a:t>
                      </a:r>
                    </a:p>
                  </a:txBody>
                  <a:tcPr anchor="ctr">
                    <a:lnL w="9525" cap="flat" cmpd="sng" algn="ctr">
                      <a:solidFill>
                        <a:srgbClr val="5B739B"/>
                      </a:solidFill>
                      <a:prstDash val="solid"/>
                      <a:round/>
                      <a:headEnd type="none" w="med" len="med"/>
                      <a:tailEnd type="none" w="med" len="med"/>
                    </a:lnL>
                    <a:lnR w="9525" cap="flat" cmpd="sng" algn="ctr">
                      <a:solidFill>
                        <a:srgbClr val="5B739B"/>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5B739B"/>
                          </a:solidFill>
                        </a:rPr>
                        <a:t>28</a:t>
                      </a:r>
                    </a:p>
                  </a:txBody>
                  <a:tcPr anchor="ctr">
                    <a:lnL w="9525" cap="flat" cmpd="sng" algn="ctr">
                      <a:solidFill>
                        <a:srgbClr val="5B739B"/>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chemeClr val="bg1"/>
                          </a:solidFill>
                        </a:rPr>
                        <a:t>252</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22036"/>
                    </a:solidFill>
                  </a:tcPr>
                </a:tc>
                <a:tc>
                  <a:txBody>
                    <a:bodyPr/>
                    <a:lstStyle/>
                    <a:p>
                      <a:pPr algn="ctr">
                        <a:lnSpc>
                          <a:spcPct val="100000"/>
                        </a:lnSpc>
                      </a:pPr>
                      <a:r>
                        <a:rPr lang="en-US" sz="1300" b="1" dirty="0">
                          <a:solidFill>
                            <a:srgbClr val="5B739B"/>
                          </a:solidFill>
                        </a:rPr>
                        <a:t>0</a:t>
                      </a:r>
                    </a:p>
                  </a:txBody>
                  <a:tcPr anchor="ctr">
                    <a:lnL w="952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EEBF7"/>
                    </a:solidFill>
                  </a:tcPr>
                </a:tc>
                <a:tc>
                  <a:txBody>
                    <a:bodyPr/>
                    <a:lstStyle/>
                    <a:p>
                      <a:pPr algn="ctr">
                        <a:lnSpc>
                          <a:spcPct val="100000"/>
                        </a:lnSpc>
                      </a:pPr>
                      <a:r>
                        <a:rPr lang="en-US" sz="1300" b="1" dirty="0">
                          <a:solidFill>
                            <a:srgbClr val="367131"/>
                          </a:solidFill>
                        </a:rPr>
                        <a:t>9,716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lgn="ctr">
                      <a:solidFill>
                        <a:srgbClr val="5B739B"/>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2F0D9"/>
                    </a:solidFill>
                  </a:tcPr>
                </a:tc>
                <a:extLst>
                  <a:ext uri="{0D108BD9-81ED-4DB2-BD59-A6C34878D82A}">
                    <a16:rowId xmlns:a16="http://schemas.microsoft.com/office/drawing/2014/main" val="2041979772"/>
                  </a:ext>
                </a:extLst>
              </a:tr>
            </a:tbl>
          </a:graphicData>
        </a:graphic>
      </p:graphicFrame>
      <p:sp>
        <p:nvSpPr>
          <p:cNvPr id="22" name="Title 1">
            <a:extLst>
              <a:ext uri="{FF2B5EF4-FFF2-40B4-BE49-F238E27FC236}">
                <a16:creationId xmlns:a16="http://schemas.microsoft.com/office/drawing/2014/main" id="{FF3992E8-2F5F-455F-A692-3D6A2A9DA571}"/>
              </a:ext>
            </a:extLst>
          </p:cNvPr>
          <p:cNvSpPr txBox="1">
            <a:spLocks/>
          </p:cNvSpPr>
          <p:nvPr/>
        </p:nvSpPr>
        <p:spPr>
          <a:xfrm>
            <a:off x="0" y="2"/>
            <a:ext cx="12192000" cy="840445"/>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prstClr val="white"/>
                </a:solidFill>
                <a:latin typeface="Arial" panose="020B0604020202020204" pitchFamily="34" charset="0"/>
                <a:cs typeface="Arial" panose="020B0604020202020204" pitchFamily="34" charset="0"/>
              </a:rPr>
              <a:t>Supplemental Risk Assessment…</a:t>
            </a:r>
          </a:p>
          <a:p>
            <a:pPr marL="174625"/>
            <a:endParaRPr lang="en-US" sz="500" dirty="0">
              <a:solidFill>
                <a:prstClr val="white"/>
              </a:solidFill>
              <a:latin typeface="Arial" panose="020B0604020202020204" pitchFamily="34" charset="0"/>
              <a:cs typeface="Arial" panose="020B0604020202020204" pitchFamily="34" charset="0"/>
            </a:endParaRPr>
          </a:p>
          <a:p>
            <a:pPr marL="174625"/>
            <a:r>
              <a:rPr lang="en-US" sz="2400" dirty="0">
                <a:solidFill>
                  <a:prstClr val="white"/>
                </a:solidFill>
                <a:latin typeface="Arial" panose="020B0604020202020204" pitchFamily="34" charset="0"/>
                <a:cs typeface="Arial" panose="020B0604020202020204" pitchFamily="34" charset="0"/>
              </a:rPr>
              <a:t>Pocahontas County</a:t>
            </a:r>
            <a:endParaRPr lang="en-US" sz="1100" dirty="0">
              <a:solidFill>
                <a:prstClr val="white"/>
              </a:solidFill>
              <a:latin typeface="Calibri Light" panose="020F0302020204030204"/>
            </a:endParaRPr>
          </a:p>
        </p:txBody>
      </p:sp>
    </p:spTree>
    <p:extLst>
      <p:ext uri="{BB962C8B-B14F-4D97-AF65-F5344CB8AC3E}">
        <p14:creationId xmlns:p14="http://schemas.microsoft.com/office/powerpoint/2010/main" val="281953246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accent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Greenbrier River (Building Counts)</a:t>
            </a:r>
          </a:p>
        </p:txBody>
      </p:sp>
      <p:sp>
        <p:nvSpPr>
          <p:cNvPr id="3" name="TextBox 2"/>
          <p:cNvSpPr txBox="1"/>
          <p:nvPr/>
        </p:nvSpPr>
        <p:spPr>
          <a:xfrm>
            <a:off x="0" y="6211669"/>
            <a:ext cx="1219908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Statewide Stream Scale</a:t>
            </a:r>
            <a:endParaRPr lang="en-US" dirty="0">
              <a:solidFill>
                <a:srgbClr val="FFFF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363" y="956710"/>
            <a:ext cx="6057265" cy="4746249"/>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5628" y="930119"/>
            <a:ext cx="5950260" cy="4746251"/>
          </a:xfrm>
          <a:prstGeom prst="rect">
            <a:avLst/>
          </a:prstGeom>
        </p:spPr>
      </p:pic>
      <p:sp>
        <p:nvSpPr>
          <p:cNvPr id="10" name="TextBox 9"/>
          <p:cNvSpPr txBox="1"/>
          <p:nvPr/>
        </p:nvSpPr>
        <p:spPr>
          <a:xfrm>
            <a:off x="1751588" y="5708843"/>
            <a:ext cx="2482997" cy="461665"/>
          </a:xfrm>
          <a:prstGeom prst="rect">
            <a:avLst/>
          </a:prstGeom>
          <a:noFill/>
        </p:spPr>
        <p:txBody>
          <a:bodyPr wrap="square" rtlCol="0">
            <a:spAutoFit/>
          </a:bodyPr>
          <a:lstStyle/>
          <a:p>
            <a:r>
              <a:rPr lang="en-US" sz="2400" b="1" dirty="0">
                <a:solidFill>
                  <a:schemeClr val="accent1">
                    <a:lumMod val="50000"/>
                  </a:schemeClr>
                </a:solidFill>
              </a:rPr>
              <a:t>Buildings in SFHA</a:t>
            </a:r>
          </a:p>
        </p:txBody>
      </p:sp>
      <p:sp>
        <p:nvSpPr>
          <p:cNvPr id="11" name="TextBox 10"/>
          <p:cNvSpPr txBox="1"/>
          <p:nvPr/>
        </p:nvSpPr>
        <p:spPr>
          <a:xfrm>
            <a:off x="7753944" y="5728438"/>
            <a:ext cx="3269098" cy="461665"/>
          </a:xfrm>
          <a:prstGeom prst="rect">
            <a:avLst/>
          </a:prstGeom>
          <a:noFill/>
        </p:spPr>
        <p:txBody>
          <a:bodyPr wrap="square" rtlCol="0">
            <a:spAutoFit/>
          </a:bodyPr>
          <a:lstStyle/>
          <a:p>
            <a:r>
              <a:rPr lang="en-US" sz="2400" b="1" dirty="0">
                <a:solidFill>
                  <a:schemeClr val="accent1">
                    <a:lumMod val="50000"/>
                  </a:schemeClr>
                </a:solidFill>
              </a:rPr>
              <a:t>Buildings in Floodway</a:t>
            </a:r>
          </a:p>
        </p:txBody>
      </p:sp>
      <p:sp>
        <p:nvSpPr>
          <p:cNvPr id="12" name="Speech Bubble: Rectangle with Corners Rounded 14">
            <a:extLst>
              <a:ext uri="{FF2B5EF4-FFF2-40B4-BE49-F238E27FC236}">
                <a16:creationId xmlns:a16="http://schemas.microsoft.com/office/drawing/2014/main" id="{0ED1C770-B1D6-4603-BB25-A749DDCA06CF}"/>
              </a:ext>
            </a:extLst>
          </p:cNvPr>
          <p:cNvSpPr/>
          <p:nvPr/>
        </p:nvSpPr>
        <p:spPr>
          <a:xfrm flipH="1">
            <a:off x="4507373" y="3702402"/>
            <a:ext cx="1588627" cy="369016"/>
          </a:xfrm>
          <a:prstGeom prst="wedgeRoundRectCallout">
            <a:avLst>
              <a:gd name="adj1" fmla="val 108362"/>
              <a:gd name="adj2" fmla="val 90900"/>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Marlinton, WV</a:t>
            </a:r>
            <a:endParaRPr lang="en-US" sz="1600" dirty="0">
              <a:solidFill>
                <a:schemeClr val="bg1"/>
              </a:solidFill>
            </a:endParaRPr>
          </a:p>
        </p:txBody>
      </p:sp>
      <p:sp>
        <p:nvSpPr>
          <p:cNvPr id="13" name="Speech Bubble: Rectangle with Corners Rounded 14">
            <a:extLst>
              <a:ext uri="{FF2B5EF4-FFF2-40B4-BE49-F238E27FC236}">
                <a16:creationId xmlns:a16="http://schemas.microsoft.com/office/drawing/2014/main" id="{0ED1C770-B1D6-4603-BB25-A749DDCA06CF}"/>
              </a:ext>
            </a:extLst>
          </p:cNvPr>
          <p:cNvSpPr/>
          <p:nvPr/>
        </p:nvSpPr>
        <p:spPr>
          <a:xfrm flipH="1">
            <a:off x="10357189" y="3702402"/>
            <a:ext cx="1588627" cy="369016"/>
          </a:xfrm>
          <a:prstGeom prst="wedgeRoundRectCallout">
            <a:avLst>
              <a:gd name="adj1" fmla="val 96977"/>
              <a:gd name="adj2" fmla="val 90900"/>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Marlinton, WV</a:t>
            </a:r>
            <a:endParaRPr lang="en-US" sz="1600" dirty="0">
              <a:solidFill>
                <a:schemeClr val="bg1"/>
              </a:solidFill>
            </a:endParaRPr>
          </a:p>
        </p:txBody>
      </p:sp>
      <p:sp>
        <p:nvSpPr>
          <p:cNvPr id="14" name="TextBox 13"/>
          <p:cNvSpPr txBox="1"/>
          <p:nvPr/>
        </p:nvSpPr>
        <p:spPr>
          <a:xfrm>
            <a:off x="5107848" y="5750773"/>
            <a:ext cx="2422529" cy="400110"/>
          </a:xfrm>
          <a:prstGeom prst="rect">
            <a:avLst/>
          </a:prstGeom>
          <a:noFill/>
        </p:spPr>
        <p:txBody>
          <a:bodyPr wrap="square" rtlCol="0">
            <a:spAutoFit/>
          </a:bodyPr>
          <a:lstStyle/>
          <a:p>
            <a:pPr algn="ctr"/>
            <a:r>
              <a:rPr lang="en-US" sz="2000" b="1" dirty="0"/>
              <a:t>Flood Risk Indicators</a:t>
            </a:r>
          </a:p>
        </p:txBody>
      </p:sp>
      <p:graphicFrame>
        <p:nvGraphicFramePr>
          <p:cNvPr id="15" name="Table 14"/>
          <p:cNvGraphicFramePr>
            <a:graphicFrameLocks noGrp="1"/>
          </p:cNvGraphicFramePr>
          <p:nvPr/>
        </p:nvGraphicFramePr>
        <p:xfrm>
          <a:off x="261438" y="1077293"/>
          <a:ext cx="2425700" cy="997040"/>
        </p:xfrm>
        <a:graphic>
          <a:graphicData uri="http://schemas.openxmlformats.org/drawingml/2006/table">
            <a:tbl>
              <a:tblPr>
                <a:tableStyleId>{5940675A-B579-460E-94D1-54222C63F5DA}</a:tableStyleId>
              </a:tblPr>
              <a:tblGrid>
                <a:gridCol w="1074993">
                  <a:extLst>
                    <a:ext uri="{9D8B030D-6E8A-4147-A177-3AD203B41FA5}">
                      <a16:colId xmlns:a16="http://schemas.microsoft.com/office/drawing/2014/main" val="3331829151"/>
                    </a:ext>
                  </a:extLst>
                </a:gridCol>
                <a:gridCol w="1350707">
                  <a:extLst>
                    <a:ext uri="{9D8B030D-6E8A-4147-A177-3AD203B41FA5}">
                      <a16:colId xmlns:a16="http://schemas.microsoft.com/office/drawing/2014/main" val="1809520939"/>
                    </a:ext>
                  </a:extLst>
                </a:gridCol>
              </a:tblGrid>
              <a:tr h="256463">
                <a:tc>
                  <a:txBody>
                    <a:bodyPr/>
                    <a:lstStyle/>
                    <a:p>
                      <a:pPr algn="ctr" fontAlgn="ctr"/>
                      <a:r>
                        <a:rPr lang="en-US" sz="1100" u="none" strike="noStrike" dirty="0">
                          <a:effectLst/>
                        </a:rPr>
                        <a:t>Stream Name</a:t>
                      </a:r>
                      <a:endParaRPr lang="en-US" sz="11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ctr"/>
                      <a:r>
                        <a:rPr lang="en-US" sz="1100" u="none" strike="noStrike" dirty="0">
                          <a:effectLst/>
                        </a:rPr>
                        <a:t>Total Building Count</a:t>
                      </a:r>
                      <a:endParaRPr lang="en-US" sz="11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extLst>
                  <a:ext uri="{0D108BD9-81ED-4DB2-BD59-A6C34878D82A}">
                    <a16:rowId xmlns:a16="http://schemas.microsoft.com/office/drawing/2014/main" val="2717238754"/>
                  </a:ext>
                </a:extLst>
              </a:tr>
              <a:tr h="172358">
                <a:tc>
                  <a:txBody>
                    <a:bodyPr/>
                    <a:lstStyle/>
                    <a:p>
                      <a:pPr algn="l" fontAlgn="b"/>
                      <a:r>
                        <a:rPr lang="en-US" sz="1100" u="none" strike="noStrike" dirty="0">
                          <a:effectLst/>
                        </a:rPr>
                        <a:t>Ohio River</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100" u="none" strike="noStrike">
                          <a:effectLst/>
                        </a:rPr>
                        <a:t>7,237</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10608188"/>
                  </a:ext>
                </a:extLst>
              </a:tr>
              <a:tr h="172358">
                <a:tc>
                  <a:txBody>
                    <a:bodyPr/>
                    <a:lstStyle/>
                    <a:p>
                      <a:pPr algn="l" fontAlgn="b"/>
                      <a:r>
                        <a:rPr lang="en-US" sz="1100" u="none" strike="noStrike" dirty="0">
                          <a:effectLst/>
                        </a:rPr>
                        <a:t>Kanawha River</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100" u="none" strike="noStrike">
                          <a:effectLst/>
                        </a:rPr>
                        <a:t>7,116</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62336445"/>
                  </a:ext>
                </a:extLst>
              </a:tr>
              <a:tr h="209082">
                <a:tc>
                  <a:txBody>
                    <a:bodyPr/>
                    <a:lstStyle/>
                    <a:p>
                      <a:pPr algn="l" fontAlgn="b"/>
                      <a:r>
                        <a:rPr lang="en-US" sz="1100" u="none" strike="noStrike" dirty="0">
                          <a:effectLst/>
                        </a:rPr>
                        <a:t>Elk River</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100" u="none" strike="noStrike">
                          <a:effectLst/>
                        </a:rPr>
                        <a:t>2,253</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87761181"/>
                  </a:ext>
                </a:extLst>
              </a:tr>
              <a:tr h="172358">
                <a:tc>
                  <a:txBody>
                    <a:bodyPr/>
                    <a:lstStyle/>
                    <a:p>
                      <a:pPr algn="l" fontAlgn="b"/>
                      <a:r>
                        <a:rPr lang="en-US" sz="1100" b="1" u="none" strike="noStrike" dirty="0">
                          <a:effectLst/>
                        </a:rPr>
                        <a:t>Greenbrier River</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100" b="1" u="none" strike="noStrike" dirty="0">
                          <a:effectLst/>
                        </a:rPr>
                        <a:t>1,821</a:t>
                      </a:r>
                      <a:endParaRPr lang="en-US"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72653793"/>
                  </a:ext>
                </a:extLst>
              </a:tr>
            </a:tbl>
          </a:graphicData>
        </a:graphic>
      </p:graphicFrame>
      <p:graphicFrame>
        <p:nvGraphicFramePr>
          <p:cNvPr id="16" name="Table 15"/>
          <p:cNvGraphicFramePr>
            <a:graphicFrameLocks noGrp="1"/>
          </p:cNvGraphicFramePr>
          <p:nvPr/>
        </p:nvGraphicFramePr>
        <p:xfrm>
          <a:off x="6310368" y="1045495"/>
          <a:ext cx="2400300" cy="630091"/>
        </p:xfrm>
        <a:graphic>
          <a:graphicData uri="http://schemas.openxmlformats.org/drawingml/2006/table">
            <a:tbl>
              <a:tblPr>
                <a:tableStyleId>{5940675A-B579-460E-94D1-54222C63F5DA}</a:tableStyleId>
              </a:tblPr>
              <a:tblGrid>
                <a:gridCol w="1014880">
                  <a:extLst>
                    <a:ext uri="{9D8B030D-6E8A-4147-A177-3AD203B41FA5}">
                      <a16:colId xmlns:a16="http://schemas.microsoft.com/office/drawing/2014/main" val="892339293"/>
                    </a:ext>
                  </a:extLst>
                </a:gridCol>
                <a:gridCol w="1385420">
                  <a:extLst>
                    <a:ext uri="{9D8B030D-6E8A-4147-A177-3AD203B41FA5}">
                      <a16:colId xmlns:a16="http://schemas.microsoft.com/office/drawing/2014/main" val="1727821146"/>
                    </a:ext>
                  </a:extLst>
                </a:gridCol>
              </a:tblGrid>
              <a:tr h="249091">
                <a:tc>
                  <a:txBody>
                    <a:bodyPr/>
                    <a:lstStyle/>
                    <a:p>
                      <a:pPr algn="ctr" fontAlgn="ctr"/>
                      <a:r>
                        <a:rPr lang="en-US" sz="1100" u="none" strike="noStrike" dirty="0">
                          <a:effectLst/>
                        </a:rPr>
                        <a:t>Stream Name</a:t>
                      </a:r>
                      <a:endParaRPr lang="en-US" sz="1100" b="1" i="0" u="none" strike="noStrike" dirty="0">
                        <a:solidFill>
                          <a:srgbClr val="000000"/>
                        </a:solidFill>
                        <a:effectLst/>
                        <a:latin typeface="Calibri" panose="020F0502020204030204" pitchFamily="34" charset="0"/>
                      </a:endParaRPr>
                    </a:p>
                  </a:txBody>
                  <a:tcPr marL="9525" marR="9525" marT="9525" marB="0" anchor="ctr">
                    <a:solidFill>
                      <a:srgbClr val="DFC9EF"/>
                    </a:solidFill>
                  </a:tcPr>
                </a:tc>
                <a:tc>
                  <a:txBody>
                    <a:bodyPr/>
                    <a:lstStyle/>
                    <a:p>
                      <a:pPr algn="ctr" fontAlgn="ctr"/>
                      <a:r>
                        <a:rPr lang="en-US" sz="1100" u="none" strike="noStrike" dirty="0">
                          <a:effectLst/>
                        </a:rPr>
                        <a:t>Total Floodway Count</a:t>
                      </a:r>
                      <a:endParaRPr lang="en-US" sz="1100" b="1" i="0" u="none" strike="noStrike" dirty="0">
                        <a:solidFill>
                          <a:srgbClr val="000000"/>
                        </a:solidFill>
                        <a:effectLst/>
                        <a:latin typeface="Calibri" panose="020F0502020204030204" pitchFamily="34" charset="0"/>
                      </a:endParaRPr>
                    </a:p>
                  </a:txBody>
                  <a:tcPr marL="9525" marR="9525" marT="9525" marB="0" anchor="ctr">
                    <a:solidFill>
                      <a:srgbClr val="DFC9EF"/>
                    </a:solidFill>
                  </a:tcPr>
                </a:tc>
                <a:extLst>
                  <a:ext uri="{0D108BD9-81ED-4DB2-BD59-A6C34878D82A}">
                    <a16:rowId xmlns:a16="http://schemas.microsoft.com/office/drawing/2014/main" val="1086857321"/>
                  </a:ext>
                </a:extLst>
              </a:tr>
              <a:tr h="190500">
                <a:tc>
                  <a:txBody>
                    <a:bodyPr/>
                    <a:lstStyle/>
                    <a:p>
                      <a:pPr algn="l" fontAlgn="b"/>
                      <a:r>
                        <a:rPr lang="en-US" sz="1100" u="none" strike="noStrike" dirty="0">
                          <a:effectLst/>
                        </a:rPr>
                        <a:t>Island Creek</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632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60556556"/>
                  </a:ext>
                </a:extLst>
              </a:tr>
              <a:tr h="190500">
                <a:tc>
                  <a:txBody>
                    <a:bodyPr/>
                    <a:lstStyle/>
                    <a:p>
                      <a:pPr algn="l" fontAlgn="b"/>
                      <a:r>
                        <a:rPr lang="en-US" sz="1100" b="1" u="none" strike="noStrike" dirty="0">
                          <a:effectLst/>
                        </a:rPr>
                        <a:t>Greenbrier River</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effectLst/>
                        </a:rPr>
                        <a:t>513</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57223925"/>
                  </a:ext>
                </a:extLst>
              </a:tr>
            </a:tbl>
          </a:graphicData>
        </a:graphic>
      </p:graphicFrame>
      <p:graphicFrame>
        <p:nvGraphicFramePr>
          <p:cNvPr id="17" name="Table 16"/>
          <p:cNvGraphicFramePr>
            <a:graphicFrameLocks noGrp="1"/>
          </p:cNvGraphicFramePr>
          <p:nvPr/>
        </p:nvGraphicFramePr>
        <p:xfrm>
          <a:off x="6318703" y="1789442"/>
          <a:ext cx="2400300" cy="574840"/>
        </p:xfrm>
        <a:graphic>
          <a:graphicData uri="http://schemas.openxmlformats.org/drawingml/2006/table">
            <a:tbl>
              <a:tblPr>
                <a:tableStyleId>{616DA210-FB5B-4158-B5E0-FEB733F419BA}</a:tableStyleId>
              </a:tblPr>
              <a:tblGrid>
                <a:gridCol w="1005979">
                  <a:extLst>
                    <a:ext uri="{9D8B030D-6E8A-4147-A177-3AD203B41FA5}">
                      <a16:colId xmlns:a16="http://schemas.microsoft.com/office/drawing/2014/main" val="2036992003"/>
                    </a:ext>
                  </a:extLst>
                </a:gridCol>
                <a:gridCol w="1394321">
                  <a:extLst>
                    <a:ext uri="{9D8B030D-6E8A-4147-A177-3AD203B41FA5}">
                      <a16:colId xmlns:a16="http://schemas.microsoft.com/office/drawing/2014/main" val="93978693"/>
                    </a:ext>
                  </a:extLst>
                </a:gridCol>
              </a:tblGrid>
              <a:tr h="163371">
                <a:tc>
                  <a:txBody>
                    <a:bodyPr/>
                    <a:lstStyle/>
                    <a:p>
                      <a:pPr algn="ctr" fontAlgn="ctr"/>
                      <a:r>
                        <a:rPr lang="en-US" sz="1100" u="none" strike="noStrike" dirty="0">
                          <a:effectLst/>
                        </a:rPr>
                        <a:t>Stream Name</a:t>
                      </a:r>
                      <a:endParaRPr lang="en-US" sz="1100" b="1" i="0" u="none" strike="noStrike" dirty="0">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ctr" fontAlgn="ctr"/>
                      <a:r>
                        <a:rPr lang="en-US" sz="1100" u="none" strike="noStrike" dirty="0">
                          <a:effectLst/>
                        </a:rPr>
                        <a:t>Substantially Damaged</a:t>
                      </a:r>
                      <a:endParaRPr lang="en-US" sz="1100" b="1" i="0" u="none" strike="noStrike" dirty="0">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288286858"/>
                  </a:ext>
                </a:extLst>
              </a:tr>
              <a:tr h="157894">
                <a:tc>
                  <a:txBody>
                    <a:bodyPr/>
                    <a:lstStyle/>
                    <a:p>
                      <a:pPr algn="l" fontAlgn="b"/>
                      <a:r>
                        <a:rPr lang="en-US" sz="1100" u="none" strike="noStrike" dirty="0">
                          <a:effectLst/>
                        </a:rPr>
                        <a:t>Ohio River</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100" u="none" strike="noStrike" dirty="0">
                          <a:effectLst/>
                        </a:rPr>
                        <a:t>920</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32023738"/>
                  </a:ext>
                </a:extLst>
              </a:tr>
              <a:tr h="220510">
                <a:tc>
                  <a:txBody>
                    <a:bodyPr/>
                    <a:lstStyle/>
                    <a:p>
                      <a:pPr algn="l" fontAlgn="b"/>
                      <a:r>
                        <a:rPr lang="en-US" sz="1100" b="1" u="none" strike="noStrike" dirty="0">
                          <a:effectLst/>
                        </a:rPr>
                        <a:t>Greenbrier River</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100" u="none" strike="noStrike" dirty="0">
                          <a:effectLst/>
                        </a:rPr>
                        <a:t>368</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85732835"/>
                  </a:ext>
                </a:extLst>
              </a:tr>
            </a:tbl>
          </a:graphicData>
        </a:graphic>
      </p:graphicFrame>
    </p:spTree>
    <p:extLst>
      <p:ext uri="{BB962C8B-B14F-4D97-AF65-F5344CB8AC3E}">
        <p14:creationId xmlns:p14="http://schemas.microsoft.com/office/powerpoint/2010/main" val="3386274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72531" y="1096041"/>
            <a:ext cx="6470009" cy="4986005"/>
          </a:xfrm>
          <a:prstGeom prst="rect">
            <a:avLst/>
          </a:prstGeom>
        </p:spPr>
      </p:pic>
      <p:sp>
        <p:nvSpPr>
          <p:cNvPr id="6" name="Title 1"/>
          <p:cNvSpPr txBox="1">
            <a:spLocks/>
          </p:cNvSpPr>
          <p:nvPr/>
        </p:nvSpPr>
        <p:spPr>
          <a:xfrm>
            <a:off x="0" y="-36095"/>
            <a:ext cx="12192000" cy="914399"/>
          </a:xfrm>
          <a:prstGeom prst="rect">
            <a:avLst/>
          </a:prstGeom>
          <a:solidFill>
            <a:schemeClr val="accent2">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Greenbrier River (Substantial Damage Loss Estimates)</a:t>
            </a:r>
          </a:p>
        </p:txBody>
      </p:sp>
      <p:sp>
        <p:nvSpPr>
          <p:cNvPr id="3" name="TextBox 2"/>
          <p:cNvSpPr txBox="1"/>
          <p:nvPr/>
        </p:nvSpPr>
        <p:spPr>
          <a:xfrm>
            <a:off x="0" y="6211669"/>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Statewide Stream Scale</a:t>
            </a:r>
            <a:endParaRPr lang="en-US" dirty="0">
              <a:solidFill>
                <a:srgbClr val="FFFF00"/>
              </a:solidFill>
              <a:latin typeface="Arial" panose="020B0604020202020204" pitchFamily="34" charset="0"/>
              <a:cs typeface="Arial" panose="020B0604020202020204" pitchFamily="34" charset="0"/>
            </a:endParaRPr>
          </a:p>
        </p:txBody>
      </p:sp>
      <p:sp>
        <p:nvSpPr>
          <p:cNvPr id="12" name="Speech Bubble: Rectangle with Corners Rounded 14">
            <a:extLst>
              <a:ext uri="{FF2B5EF4-FFF2-40B4-BE49-F238E27FC236}">
                <a16:creationId xmlns:a16="http://schemas.microsoft.com/office/drawing/2014/main" id="{0ED1C770-B1D6-4603-BB25-A749DDCA06CF}"/>
              </a:ext>
            </a:extLst>
          </p:cNvPr>
          <p:cNvSpPr/>
          <p:nvPr/>
        </p:nvSpPr>
        <p:spPr>
          <a:xfrm flipH="1">
            <a:off x="3269820" y="5519258"/>
            <a:ext cx="1760992" cy="485402"/>
          </a:xfrm>
          <a:prstGeom prst="wedgeRoundRectCallout">
            <a:avLst>
              <a:gd name="adj1" fmla="val 36493"/>
              <a:gd name="adj2" fmla="val -118220"/>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Greenbrier River</a:t>
            </a:r>
            <a:endParaRPr lang="en-US" sz="1600" dirty="0">
              <a:solidFill>
                <a:schemeClr val="bg1"/>
              </a:solidFill>
            </a:endParaRPr>
          </a:p>
        </p:txBody>
      </p:sp>
      <p:sp>
        <p:nvSpPr>
          <p:cNvPr id="14" name="TextBox 13"/>
          <p:cNvSpPr txBox="1"/>
          <p:nvPr/>
        </p:nvSpPr>
        <p:spPr>
          <a:xfrm>
            <a:off x="7192652" y="5681936"/>
            <a:ext cx="4732255" cy="400110"/>
          </a:xfrm>
          <a:prstGeom prst="rect">
            <a:avLst/>
          </a:prstGeom>
          <a:noFill/>
        </p:spPr>
        <p:txBody>
          <a:bodyPr wrap="square" rtlCol="0">
            <a:spAutoFit/>
          </a:bodyPr>
          <a:lstStyle/>
          <a:p>
            <a:pPr algn="ctr"/>
            <a:r>
              <a:rPr lang="en-US" sz="2000" b="1" dirty="0"/>
              <a:t>Flood Risk Indicator: </a:t>
            </a:r>
            <a:r>
              <a:rPr lang="en-US" sz="2000" b="1" dirty="0">
                <a:solidFill>
                  <a:srgbClr val="FF0000"/>
                </a:solidFill>
              </a:rPr>
              <a:t>Substantial Damage</a:t>
            </a:r>
          </a:p>
        </p:txBody>
      </p:sp>
      <p:graphicFrame>
        <p:nvGraphicFramePr>
          <p:cNvPr id="8" name="Table 7"/>
          <p:cNvGraphicFramePr>
            <a:graphicFrameLocks noGrp="1"/>
          </p:cNvGraphicFramePr>
          <p:nvPr>
            <p:extLst>
              <p:ext uri="{D42A27DB-BD31-4B8C-83A1-F6EECF244321}">
                <p14:modId xmlns:p14="http://schemas.microsoft.com/office/powerpoint/2010/main" val="2312294075"/>
              </p:ext>
            </p:extLst>
          </p:nvPr>
        </p:nvGraphicFramePr>
        <p:xfrm>
          <a:off x="7753944" y="1136298"/>
          <a:ext cx="3680811" cy="4331249"/>
        </p:xfrm>
        <a:graphic>
          <a:graphicData uri="http://schemas.openxmlformats.org/drawingml/2006/table">
            <a:tbl>
              <a:tblPr>
                <a:tableStyleId>{616DA210-FB5B-4158-B5E0-FEB733F419BA}</a:tableStyleId>
              </a:tblPr>
              <a:tblGrid>
                <a:gridCol w="2390954">
                  <a:extLst>
                    <a:ext uri="{9D8B030D-6E8A-4147-A177-3AD203B41FA5}">
                      <a16:colId xmlns:a16="http://schemas.microsoft.com/office/drawing/2014/main" val="796712441"/>
                    </a:ext>
                  </a:extLst>
                </a:gridCol>
                <a:gridCol w="1289857">
                  <a:extLst>
                    <a:ext uri="{9D8B030D-6E8A-4147-A177-3AD203B41FA5}">
                      <a16:colId xmlns:a16="http://schemas.microsoft.com/office/drawing/2014/main" val="236494840"/>
                    </a:ext>
                  </a:extLst>
                </a:gridCol>
              </a:tblGrid>
              <a:tr h="704654">
                <a:tc>
                  <a:txBody>
                    <a:bodyPr/>
                    <a:lstStyle/>
                    <a:p>
                      <a:pPr algn="ctr" fontAlgn="ctr"/>
                      <a:r>
                        <a:rPr lang="en-US" sz="1500" b="1" u="none" strike="noStrike" dirty="0">
                          <a:effectLst/>
                        </a:rPr>
                        <a:t>Stream Name</a:t>
                      </a:r>
                      <a:endParaRPr lang="en-US" sz="1500" b="1" i="0" u="none" strike="noStrike" dirty="0">
                        <a:solidFill>
                          <a:srgbClr val="000000"/>
                        </a:solidFill>
                        <a:effectLst/>
                        <a:latin typeface="Calibri" panose="020F0502020204030204" pitchFamily="34" charset="0"/>
                      </a:endParaRPr>
                    </a:p>
                  </a:txBody>
                  <a:tcPr marL="10332" marR="10332" marT="10332" marB="0" anchor="ctr">
                    <a:solidFill>
                      <a:schemeClr val="accent2">
                        <a:lumMod val="40000"/>
                        <a:lumOff val="60000"/>
                      </a:schemeClr>
                    </a:solidFill>
                  </a:tcPr>
                </a:tc>
                <a:tc>
                  <a:txBody>
                    <a:bodyPr/>
                    <a:lstStyle/>
                    <a:p>
                      <a:pPr algn="ctr" fontAlgn="ctr"/>
                      <a:r>
                        <a:rPr lang="en-US" sz="1500" b="1" u="none" strike="noStrike" dirty="0">
                          <a:effectLst/>
                        </a:rPr>
                        <a:t>Substantially Damaged Building Count</a:t>
                      </a:r>
                      <a:endParaRPr lang="en-US" sz="1500" b="1" i="0" u="none" strike="noStrike" dirty="0">
                        <a:solidFill>
                          <a:srgbClr val="000000"/>
                        </a:solidFill>
                        <a:effectLst/>
                        <a:latin typeface="Calibri" panose="020F0502020204030204" pitchFamily="34" charset="0"/>
                      </a:endParaRPr>
                    </a:p>
                  </a:txBody>
                  <a:tcPr marL="10332" marR="10332" marT="10332" marB="0" anchor="ctr">
                    <a:solidFill>
                      <a:schemeClr val="accent2">
                        <a:lumMod val="40000"/>
                        <a:lumOff val="60000"/>
                      </a:schemeClr>
                    </a:solidFill>
                  </a:tcPr>
                </a:tc>
                <a:extLst>
                  <a:ext uri="{0D108BD9-81ED-4DB2-BD59-A6C34878D82A}">
                    <a16:rowId xmlns:a16="http://schemas.microsoft.com/office/drawing/2014/main" val="1773830822"/>
                  </a:ext>
                </a:extLst>
              </a:tr>
              <a:tr h="241773">
                <a:tc>
                  <a:txBody>
                    <a:bodyPr/>
                    <a:lstStyle/>
                    <a:p>
                      <a:pPr algn="l" fontAlgn="b"/>
                      <a:r>
                        <a:rPr lang="en-US" sz="1500" u="none" strike="noStrike" dirty="0">
                          <a:effectLst/>
                        </a:rPr>
                        <a:t>Ohio River</a:t>
                      </a:r>
                      <a:endParaRPr lang="en-US" sz="1500" b="0" i="0" u="none" strike="noStrike" dirty="0">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a:effectLst/>
                        </a:rPr>
                        <a:t>920</a:t>
                      </a:r>
                      <a:endParaRPr lang="en-US" sz="1500" b="0" i="0" u="none" strike="noStrike">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1106563930"/>
                  </a:ext>
                </a:extLst>
              </a:tr>
              <a:tr h="241773">
                <a:tc>
                  <a:txBody>
                    <a:bodyPr/>
                    <a:lstStyle/>
                    <a:p>
                      <a:pPr algn="l" fontAlgn="b"/>
                      <a:r>
                        <a:rPr lang="en-US" sz="1500" b="1" u="none" strike="noStrike" dirty="0">
                          <a:effectLst/>
                        </a:rPr>
                        <a:t>Greenbrier River</a:t>
                      </a:r>
                      <a:endParaRPr lang="en-US" sz="1500" b="1" i="0" u="none" strike="noStrike" dirty="0">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a:effectLst/>
                        </a:rPr>
                        <a:t>368</a:t>
                      </a:r>
                      <a:endParaRPr lang="en-US" sz="1500" b="0" i="0" u="none" strike="noStrike">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1699719452"/>
                  </a:ext>
                </a:extLst>
              </a:tr>
              <a:tr h="241773">
                <a:tc>
                  <a:txBody>
                    <a:bodyPr/>
                    <a:lstStyle/>
                    <a:p>
                      <a:pPr algn="l" fontAlgn="b"/>
                      <a:r>
                        <a:rPr lang="en-US" sz="1500" u="none" strike="noStrike" dirty="0">
                          <a:effectLst/>
                        </a:rPr>
                        <a:t>Kanawha River</a:t>
                      </a:r>
                      <a:endParaRPr lang="en-US" sz="1500" b="0" i="0" u="none" strike="noStrike" dirty="0">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243</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2341171348"/>
                  </a:ext>
                </a:extLst>
              </a:tr>
              <a:tr h="241773">
                <a:tc>
                  <a:txBody>
                    <a:bodyPr/>
                    <a:lstStyle/>
                    <a:p>
                      <a:pPr algn="l" fontAlgn="b"/>
                      <a:r>
                        <a:rPr lang="en-US" sz="1500" b="0" u="none" strike="noStrike" dirty="0">
                          <a:effectLst/>
                        </a:rPr>
                        <a:t>Potomac River</a:t>
                      </a:r>
                      <a:endParaRPr lang="en-US" sz="1500" b="0" i="0" u="none" strike="noStrike" dirty="0">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206</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1254040382"/>
                  </a:ext>
                </a:extLst>
              </a:tr>
              <a:tr h="241773">
                <a:tc>
                  <a:txBody>
                    <a:bodyPr/>
                    <a:lstStyle/>
                    <a:p>
                      <a:pPr algn="l" fontAlgn="b"/>
                      <a:r>
                        <a:rPr lang="en-US" sz="1500" b="0" u="none" strike="noStrike" dirty="0">
                          <a:effectLst/>
                        </a:rPr>
                        <a:t>South Branch Potomac River</a:t>
                      </a:r>
                      <a:endParaRPr lang="en-US" sz="1500" b="0" i="0" u="none" strike="noStrike" dirty="0">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171</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844362096"/>
                  </a:ext>
                </a:extLst>
              </a:tr>
              <a:tr h="241773">
                <a:tc>
                  <a:txBody>
                    <a:bodyPr/>
                    <a:lstStyle/>
                    <a:p>
                      <a:pPr algn="l" fontAlgn="b"/>
                      <a:r>
                        <a:rPr lang="en-US" sz="1500" b="0" u="none" strike="noStrike" dirty="0">
                          <a:effectLst/>
                        </a:rPr>
                        <a:t>Island Creek</a:t>
                      </a:r>
                      <a:endParaRPr lang="en-US" sz="1500" b="0" i="0" u="none" strike="noStrike" dirty="0">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168</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1306458724"/>
                  </a:ext>
                </a:extLst>
              </a:tr>
              <a:tr h="241773">
                <a:tc>
                  <a:txBody>
                    <a:bodyPr/>
                    <a:lstStyle/>
                    <a:p>
                      <a:pPr algn="l" fontAlgn="b"/>
                      <a:r>
                        <a:rPr lang="en-US" sz="1500" b="0" u="none" strike="noStrike">
                          <a:effectLst/>
                        </a:rPr>
                        <a:t>Coal River</a:t>
                      </a:r>
                      <a:endParaRPr lang="en-US" sz="1500" b="0" i="0" u="none" strike="noStrike">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163</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1259979575"/>
                  </a:ext>
                </a:extLst>
              </a:tr>
              <a:tr h="241773">
                <a:tc>
                  <a:txBody>
                    <a:bodyPr/>
                    <a:lstStyle/>
                    <a:p>
                      <a:pPr algn="l" fontAlgn="b"/>
                      <a:r>
                        <a:rPr lang="en-US" sz="1500" b="0" u="none" strike="noStrike" dirty="0">
                          <a:effectLst/>
                        </a:rPr>
                        <a:t>Cacapon River</a:t>
                      </a:r>
                      <a:endParaRPr lang="en-US" sz="1500" b="0" i="0" u="none" strike="noStrike" dirty="0">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158</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137283149"/>
                  </a:ext>
                </a:extLst>
              </a:tr>
              <a:tr h="241773">
                <a:tc>
                  <a:txBody>
                    <a:bodyPr/>
                    <a:lstStyle/>
                    <a:p>
                      <a:pPr algn="l" fontAlgn="b"/>
                      <a:r>
                        <a:rPr lang="en-US" sz="1500" b="0" u="none" strike="noStrike" dirty="0">
                          <a:effectLst/>
                        </a:rPr>
                        <a:t>Elk River</a:t>
                      </a:r>
                      <a:endParaRPr lang="en-US" sz="1500" b="0" i="0" u="none" strike="noStrike" dirty="0">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158</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207206163"/>
                  </a:ext>
                </a:extLst>
              </a:tr>
              <a:tr h="241773">
                <a:tc>
                  <a:txBody>
                    <a:bodyPr/>
                    <a:lstStyle/>
                    <a:p>
                      <a:pPr algn="l" fontAlgn="b"/>
                      <a:r>
                        <a:rPr lang="en-US" sz="1500" u="none" strike="noStrike">
                          <a:effectLst/>
                        </a:rPr>
                        <a:t>Tug Fork</a:t>
                      </a:r>
                      <a:endParaRPr lang="en-US" sz="1500" b="0" i="0" u="none" strike="noStrike">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136</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4007923514"/>
                  </a:ext>
                </a:extLst>
              </a:tr>
              <a:tr h="241773">
                <a:tc>
                  <a:txBody>
                    <a:bodyPr/>
                    <a:lstStyle/>
                    <a:p>
                      <a:pPr algn="l" fontAlgn="b"/>
                      <a:r>
                        <a:rPr lang="en-US" sz="1500" u="none" strike="noStrike">
                          <a:effectLst/>
                        </a:rPr>
                        <a:t>LIttle Kanawha River</a:t>
                      </a:r>
                      <a:endParaRPr lang="en-US" sz="1500" b="0" i="0" u="none" strike="noStrike">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126</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3098892097"/>
                  </a:ext>
                </a:extLst>
              </a:tr>
              <a:tr h="241773">
                <a:tc>
                  <a:txBody>
                    <a:bodyPr/>
                    <a:lstStyle/>
                    <a:p>
                      <a:pPr algn="l" fontAlgn="b"/>
                      <a:r>
                        <a:rPr lang="en-US" sz="1500" u="none" strike="noStrike">
                          <a:effectLst/>
                        </a:rPr>
                        <a:t>Pond Fork</a:t>
                      </a:r>
                      <a:endParaRPr lang="en-US" sz="1500" b="0" i="0" u="none" strike="noStrike">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119</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3160161622"/>
                  </a:ext>
                </a:extLst>
              </a:tr>
              <a:tr h="241773">
                <a:tc>
                  <a:txBody>
                    <a:bodyPr/>
                    <a:lstStyle/>
                    <a:p>
                      <a:pPr algn="l" fontAlgn="b"/>
                      <a:r>
                        <a:rPr lang="en-US" sz="1500" u="none" strike="noStrike">
                          <a:effectLst/>
                        </a:rPr>
                        <a:t>Pocatalico River</a:t>
                      </a:r>
                      <a:endParaRPr lang="en-US" sz="1500" b="0" i="0" u="none" strike="noStrike">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110</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1159976124"/>
                  </a:ext>
                </a:extLst>
              </a:tr>
              <a:tr h="241773">
                <a:tc>
                  <a:txBody>
                    <a:bodyPr/>
                    <a:lstStyle/>
                    <a:p>
                      <a:pPr algn="l" fontAlgn="b"/>
                      <a:r>
                        <a:rPr lang="en-US" sz="1500" u="none" strike="noStrike">
                          <a:effectLst/>
                        </a:rPr>
                        <a:t>Cheat River</a:t>
                      </a:r>
                      <a:endParaRPr lang="en-US" sz="1500" b="0" i="0" u="none" strike="noStrike">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104</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2740161975"/>
                  </a:ext>
                </a:extLst>
              </a:tr>
              <a:tr h="241773">
                <a:tc>
                  <a:txBody>
                    <a:bodyPr/>
                    <a:lstStyle/>
                    <a:p>
                      <a:pPr algn="l" fontAlgn="b"/>
                      <a:r>
                        <a:rPr lang="en-US" sz="1500" u="none" strike="noStrike" dirty="0">
                          <a:effectLst/>
                        </a:rPr>
                        <a:t>Buckhannon River</a:t>
                      </a:r>
                      <a:endParaRPr lang="en-US" sz="1500" b="0" i="0" u="none" strike="noStrike" dirty="0">
                        <a:solidFill>
                          <a:srgbClr val="000000"/>
                        </a:solidFill>
                        <a:effectLst/>
                        <a:latin typeface="Calibri" panose="020F0502020204030204" pitchFamily="34" charset="0"/>
                      </a:endParaRPr>
                    </a:p>
                  </a:txBody>
                  <a:tcPr marL="10332" marR="10332" marT="10332" marB="0" anchor="b">
                    <a:solidFill>
                      <a:schemeClr val="accent1">
                        <a:lumMod val="20000"/>
                        <a:lumOff val="80000"/>
                      </a:schemeClr>
                    </a:solidFill>
                  </a:tcPr>
                </a:tc>
                <a:tc>
                  <a:txBody>
                    <a:bodyPr/>
                    <a:lstStyle/>
                    <a:p>
                      <a:pPr algn="ctr" fontAlgn="ctr"/>
                      <a:r>
                        <a:rPr lang="en-US" sz="1500" u="none" strike="noStrike" dirty="0">
                          <a:effectLst/>
                        </a:rPr>
                        <a:t>100</a:t>
                      </a:r>
                      <a:endParaRPr lang="en-US" sz="1500" b="0" i="0" u="none" strike="noStrike" dirty="0">
                        <a:solidFill>
                          <a:srgbClr val="000000"/>
                        </a:solidFill>
                        <a:effectLst/>
                        <a:latin typeface="Calibri" panose="020F0502020204030204" pitchFamily="34" charset="0"/>
                      </a:endParaRPr>
                    </a:p>
                  </a:txBody>
                  <a:tcPr marL="10332" marR="10332" marT="10332" marB="0" anchor="ctr">
                    <a:solidFill>
                      <a:schemeClr val="accent1">
                        <a:lumMod val="20000"/>
                        <a:lumOff val="80000"/>
                      </a:schemeClr>
                    </a:solidFill>
                  </a:tcPr>
                </a:tc>
                <a:extLst>
                  <a:ext uri="{0D108BD9-81ED-4DB2-BD59-A6C34878D82A}">
                    <a16:rowId xmlns:a16="http://schemas.microsoft.com/office/drawing/2014/main" val="864771176"/>
                  </a:ext>
                </a:extLst>
              </a:tr>
            </a:tbl>
          </a:graphicData>
        </a:graphic>
      </p:graphicFrame>
    </p:spTree>
    <p:extLst>
      <p:ext uri="{BB962C8B-B14F-4D97-AF65-F5344CB8AC3E}">
        <p14:creationId xmlns:p14="http://schemas.microsoft.com/office/powerpoint/2010/main" val="174016526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EA98BA1-C2DF-4425-A3FE-E792310371D0}"/>
              </a:ext>
            </a:extLst>
          </p:cNvPr>
          <p:cNvGrpSpPr/>
          <p:nvPr/>
        </p:nvGrpSpPr>
        <p:grpSpPr>
          <a:xfrm>
            <a:off x="2458953" y="576906"/>
            <a:ext cx="7670269" cy="5943599"/>
            <a:chOff x="2254647" y="904764"/>
            <a:chExt cx="7682706" cy="5953236"/>
          </a:xfrm>
        </p:grpSpPr>
        <p:pic>
          <p:nvPicPr>
            <p:cNvPr id="4" name="Picture 3">
              <a:extLst>
                <a:ext uri="{FF2B5EF4-FFF2-40B4-BE49-F238E27FC236}">
                  <a16:creationId xmlns:a16="http://schemas.microsoft.com/office/drawing/2014/main" id="{06969705-C662-49C1-8DB3-CA2CF5F21238}"/>
                </a:ext>
              </a:extLst>
            </p:cNvPr>
            <p:cNvPicPr>
              <a:picLocks noChangeAspect="1"/>
            </p:cNvPicPr>
            <p:nvPr/>
          </p:nvPicPr>
          <p:blipFill>
            <a:blip r:embed="rId2"/>
            <a:stretch>
              <a:fillRect/>
            </a:stretch>
          </p:blipFill>
          <p:spPr>
            <a:xfrm>
              <a:off x="2254647" y="904764"/>
              <a:ext cx="7682706" cy="5953236"/>
            </a:xfrm>
            <a:prstGeom prst="rect">
              <a:avLst/>
            </a:prstGeom>
          </p:spPr>
        </p:pic>
        <p:pic>
          <p:nvPicPr>
            <p:cNvPr id="7" name="Picture 6">
              <a:extLst>
                <a:ext uri="{FF2B5EF4-FFF2-40B4-BE49-F238E27FC236}">
                  <a16:creationId xmlns:a16="http://schemas.microsoft.com/office/drawing/2014/main" id="{AAD3617C-3D68-4772-9332-CAAA0635D6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444770" y="5222967"/>
              <a:ext cx="1190603" cy="1071545"/>
            </a:xfrm>
            <a:prstGeom prst="rect">
              <a:avLst/>
            </a:prstGeom>
          </p:spPr>
        </p:pic>
        <p:sp>
          <p:nvSpPr>
            <p:cNvPr id="8" name="Arrow: Left 7">
              <a:extLst>
                <a:ext uri="{FF2B5EF4-FFF2-40B4-BE49-F238E27FC236}">
                  <a16:creationId xmlns:a16="http://schemas.microsoft.com/office/drawing/2014/main" id="{BF4B17AB-26DA-4E24-BF70-A8B8318FA4C3}"/>
                </a:ext>
              </a:extLst>
            </p:cNvPr>
            <p:cNvSpPr/>
            <p:nvPr/>
          </p:nvSpPr>
          <p:spPr>
            <a:xfrm rot="4000785">
              <a:off x="6579412" y="4972049"/>
              <a:ext cx="447127" cy="257175"/>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5BE46505-49A2-020B-E2AA-9B4D8143D850}"/>
              </a:ext>
            </a:extLst>
          </p:cNvPr>
          <p:cNvSpPr txBox="1"/>
          <p:nvPr/>
        </p:nvSpPr>
        <p:spPr>
          <a:xfrm>
            <a:off x="0" y="6211669"/>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County Scale</a:t>
            </a:r>
            <a:endParaRPr lang="en-US" dirty="0">
              <a:solidFill>
                <a:srgbClr val="FFFF0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629CF9C-980F-9BFD-AFE8-6D7C7CC245EF}"/>
              </a:ext>
            </a:extLst>
          </p:cNvPr>
          <p:cNvSpPr txBox="1">
            <a:spLocks/>
          </p:cNvSpPr>
          <p:nvPr/>
        </p:nvSpPr>
        <p:spPr>
          <a:xfrm>
            <a:off x="-1" y="-28658"/>
            <a:ext cx="12192000" cy="914399"/>
          </a:xfrm>
          <a:prstGeom prst="rect">
            <a:avLst/>
          </a:prstGeom>
          <a:solidFill>
            <a:schemeClr val="accent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i="1" dirty="0">
                <a:solidFill>
                  <a:schemeClr val="bg1"/>
                </a:solidFill>
                <a:latin typeface="Arial" panose="020B0604020202020204" pitchFamily="34" charset="0"/>
                <a:cs typeface="Arial" panose="020B0604020202020204" pitchFamily="34" charset="0"/>
              </a:rPr>
              <a:t>Risk Indicator</a:t>
            </a:r>
            <a:r>
              <a:rPr lang="en-US" dirty="0">
                <a:solidFill>
                  <a:schemeClr val="bg1"/>
                </a:solidFill>
                <a:latin typeface="Arial" panose="020B0604020202020204" pitchFamily="34" charset="0"/>
                <a:cs typeface="Arial" panose="020B0604020202020204" pitchFamily="34" charset="0"/>
              </a:rPr>
              <a:t>: High Amount of Floodplain Miles</a:t>
            </a:r>
          </a:p>
        </p:txBody>
      </p:sp>
      <p:sp>
        <p:nvSpPr>
          <p:cNvPr id="6" name="TextBox 5">
            <a:extLst>
              <a:ext uri="{FF2B5EF4-FFF2-40B4-BE49-F238E27FC236}">
                <a16:creationId xmlns:a16="http://schemas.microsoft.com/office/drawing/2014/main" id="{AC6A476E-021E-74D1-3906-45ABFE681F20}"/>
              </a:ext>
            </a:extLst>
          </p:cNvPr>
          <p:cNvSpPr txBox="1"/>
          <p:nvPr/>
        </p:nvSpPr>
        <p:spPr>
          <a:xfrm>
            <a:off x="84973" y="5757874"/>
            <a:ext cx="2289007" cy="400110"/>
          </a:xfrm>
          <a:prstGeom prst="rect">
            <a:avLst/>
          </a:prstGeom>
          <a:noFill/>
        </p:spPr>
        <p:txBody>
          <a:bodyPr wrap="square" rtlCol="0">
            <a:spAutoFit/>
          </a:bodyPr>
          <a:lstStyle/>
          <a:p>
            <a:pPr algn="ctr"/>
            <a:r>
              <a:rPr lang="en-US" sz="2000" b="1" dirty="0"/>
              <a:t>Flood Risk Indicator</a:t>
            </a:r>
          </a:p>
        </p:txBody>
      </p:sp>
      <p:sp>
        <p:nvSpPr>
          <p:cNvPr id="10" name="Rectangle 9">
            <a:extLst>
              <a:ext uri="{FF2B5EF4-FFF2-40B4-BE49-F238E27FC236}">
                <a16:creationId xmlns:a16="http://schemas.microsoft.com/office/drawing/2014/main" id="{C6D55D65-4FC7-670E-BBAB-D31AE5E69464}"/>
              </a:ext>
            </a:extLst>
          </p:cNvPr>
          <p:cNvSpPr/>
          <p:nvPr/>
        </p:nvSpPr>
        <p:spPr>
          <a:xfrm>
            <a:off x="10266684" y="1059650"/>
            <a:ext cx="1747625" cy="4524315"/>
          </a:xfrm>
          <a:prstGeom prst="rect">
            <a:avLst/>
          </a:prstGeom>
          <a:solidFill>
            <a:schemeClr val="accent5">
              <a:lumMod val="20000"/>
              <a:lumOff val="80000"/>
            </a:schemeClr>
          </a:solidFill>
        </p:spPr>
        <p:txBody>
          <a:bodyPr wrap="square">
            <a:spAutoFit/>
          </a:bodyPr>
          <a:lstStyle/>
          <a:p>
            <a:pPr algn="ctr"/>
            <a:r>
              <a:rPr lang="en-US" sz="1600" u="sng" dirty="0"/>
              <a:t>Pocahontas County</a:t>
            </a:r>
          </a:p>
          <a:p>
            <a:endParaRPr lang="en-US" sz="1600" dirty="0"/>
          </a:p>
          <a:p>
            <a:r>
              <a:rPr lang="en-US" sz="1600" dirty="0"/>
              <a:t>Larger jurisdictions and unincorporated areas of the county must be vigilant in monitoring and permitting new development for an expansive geographic area that includes a large amount floodplain area/miles.</a:t>
            </a:r>
          </a:p>
        </p:txBody>
      </p:sp>
      <p:sp>
        <p:nvSpPr>
          <p:cNvPr id="14" name="TextBox 13">
            <a:extLst>
              <a:ext uri="{FF2B5EF4-FFF2-40B4-BE49-F238E27FC236}">
                <a16:creationId xmlns:a16="http://schemas.microsoft.com/office/drawing/2014/main" id="{314BDDCB-97A1-1FC3-555F-FA98F73E55F2}"/>
              </a:ext>
            </a:extLst>
          </p:cNvPr>
          <p:cNvSpPr txBox="1"/>
          <p:nvPr/>
        </p:nvSpPr>
        <p:spPr>
          <a:xfrm>
            <a:off x="203783" y="1796870"/>
            <a:ext cx="2051385" cy="2123658"/>
          </a:xfrm>
          <a:prstGeom prst="rect">
            <a:avLst/>
          </a:prstGeom>
          <a:noFill/>
        </p:spPr>
        <p:txBody>
          <a:bodyPr wrap="square" rtlCol="0">
            <a:spAutoFit/>
          </a:bodyPr>
          <a:lstStyle/>
          <a:p>
            <a:pPr algn="ctr"/>
            <a:r>
              <a:rPr lang="en-US" sz="2400" b="1" i="1" u="sng" dirty="0">
                <a:solidFill>
                  <a:schemeClr val="accent1">
                    <a:lumMod val="50000"/>
                  </a:schemeClr>
                </a:solidFill>
              </a:rPr>
              <a:t>Floodplain Miles</a:t>
            </a:r>
            <a:endParaRPr lang="en-US" sz="2400" b="1" i="1" dirty="0">
              <a:solidFill>
                <a:schemeClr val="accent1">
                  <a:lumMod val="50000"/>
                </a:schemeClr>
              </a:solidFill>
            </a:endParaRPr>
          </a:p>
          <a:p>
            <a:pPr algn="ctr"/>
            <a:endParaRPr lang="en-US" sz="2400" b="1" i="1" dirty="0">
              <a:solidFill>
                <a:schemeClr val="accent1">
                  <a:lumMod val="50000"/>
                </a:schemeClr>
              </a:solidFill>
            </a:endParaRPr>
          </a:p>
          <a:p>
            <a:pPr algn="ctr"/>
            <a:r>
              <a:rPr lang="en-US" sz="2000" b="1" i="1" dirty="0">
                <a:solidFill>
                  <a:schemeClr val="accent1">
                    <a:lumMod val="50000"/>
                  </a:schemeClr>
                </a:solidFill>
              </a:rPr>
              <a:t>Total Length in Miles of Flood Zones</a:t>
            </a:r>
          </a:p>
        </p:txBody>
      </p:sp>
    </p:spTree>
    <p:extLst>
      <p:ext uri="{BB962C8B-B14F-4D97-AF65-F5344CB8AC3E}">
        <p14:creationId xmlns:p14="http://schemas.microsoft.com/office/powerpoint/2010/main" val="62122997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211669"/>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Community Scale</a:t>
            </a:r>
            <a:endParaRPr lang="en-US" dirty="0">
              <a:solidFill>
                <a:srgbClr val="FFFF00"/>
              </a:solidFill>
              <a:latin typeface="Arial" panose="020B0604020202020204" pitchFamily="34" charset="0"/>
              <a:cs typeface="Arial" panose="020B0604020202020204" pitchFamily="34" charset="0"/>
            </a:endParaRPr>
          </a:p>
        </p:txBody>
      </p:sp>
      <p:sp>
        <p:nvSpPr>
          <p:cNvPr id="8" name="TextBox 7"/>
          <p:cNvSpPr txBox="1"/>
          <p:nvPr/>
        </p:nvSpPr>
        <p:spPr>
          <a:xfrm>
            <a:off x="288758" y="1744493"/>
            <a:ext cx="2051385" cy="2431435"/>
          </a:xfrm>
          <a:prstGeom prst="rect">
            <a:avLst/>
          </a:prstGeom>
          <a:noFill/>
        </p:spPr>
        <p:txBody>
          <a:bodyPr wrap="square" rtlCol="0">
            <a:spAutoFit/>
          </a:bodyPr>
          <a:lstStyle/>
          <a:p>
            <a:pPr algn="ctr"/>
            <a:r>
              <a:rPr lang="en-US" sz="2400" b="1" i="1" u="sng" dirty="0">
                <a:solidFill>
                  <a:schemeClr val="accent1">
                    <a:lumMod val="50000"/>
                  </a:schemeClr>
                </a:solidFill>
              </a:rPr>
              <a:t>Floodplain Building Ratio</a:t>
            </a:r>
            <a:r>
              <a:rPr lang="en-US" sz="2400" b="1" i="1" dirty="0">
                <a:solidFill>
                  <a:schemeClr val="accent1">
                    <a:lumMod val="50000"/>
                  </a:schemeClr>
                </a:solidFill>
              </a:rPr>
              <a:t> </a:t>
            </a:r>
          </a:p>
          <a:p>
            <a:pPr algn="ctr"/>
            <a:endParaRPr lang="en-US" sz="2400" b="1" i="1" dirty="0">
              <a:solidFill>
                <a:schemeClr val="accent1">
                  <a:lumMod val="50000"/>
                </a:schemeClr>
              </a:solidFill>
            </a:endParaRPr>
          </a:p>
          <a:p>
            <a:pPr algn="ctr"/>
            <a:r>
              <a:rPr lang="en-US" sz="2000" b="1" i="1" dirty="0">
                <a:solidFill>
                  <a:schemeClr val="accent1">
                    <a:lumMod val="50000"/>
                  </a:schemeClr>
                </a:solidFill>
              </a:rPr>
              <a:t>Ratio of building in </a:t>
            </a:r>
            <a:r>
              <a:rPr lang="en-US" sz="2000" b="1" i="1" dirty="0" smtClean="0">
                <a:solidFill>
                  <a:schemeClr val="accent1">
                    <a:lumMod val="50000"/>
                  </a:schemeClr>
                </a:solidFill>
              </a:rPr>
              <a:t>floodplains </a:t>
            </a:r>
            <a:r>
              <a:rPr lang="en-US" sz="2000" b="1" i="1" dirty="0">
                <a:solidFill>
                  <a:schemeClr val="accent1">
                    <a:lumMod val="50000"/>
                  </a:schemeClr>
                </a:solidFill>
              </a:rPr>
              <a:t>to total buildings in Marlinton</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26630" y="878304"/>
            <a:ext cx="6936729" cy="5333365"/>
          </a:xfrm>
          <a:prstGeom prst="rect">
            <a:avLst/>
          </a:prstGeom>
        </p:spPr>
      </p:pic>
      <p:sp>
        <p:nvSpPr>
          <p:cNvPr id="10" name="Speech Bubble: Rectangle with Corners Rounded 14">
            <a:extLst>
              <a:ext uri="{FF2B5EF4-FFF2-40B4-BE49-F238E27FC236}">
                <a16:creationId xmlns:a16="http://schemas.microsoft.com/office/drawing/2014/main" id="{0ED1C770-B1D6-4603-BB25-A749DDCA06CF}"/>
              </a:ext>
            </a:extLst>
          </p:cNvPr>
          <p:cNvSpPr/>
          <p:nvPr/>
        </p:nvSpPr>
        <p:spPr>
          <a:xfrm flipH="1">
            <a:off x="2646948" y="1098838"/>
            <a:ext cx="1973178" cy="1074139"/>
          </a:xfrm>
          <a:prstGeom prst="wedgeRoundRectCallout">
            <a:avLst>
              <a:gd name="adj1" fmla="val 31853"/>
              <a:gd name="adj2" fmla="val 13076"/>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266 Flood-Prone Communities</a:t>
            </a:r>
            <a:endParaRPr lang="en-US" dirty="0">
              <a:solidFill>
                <a:schemeClr val="bg1"/>
              </a:solidFill>
            </a:endParaRPr>
          </a:p>
        </p:txBody>
      </p:sp>
      <p:sp>
        <p:nvSpPr>
          <p:cNvPr id="11" name="TextBox 10">
            <a:extLst>
              <a:ext uri="{FF2B5EF4-FFF2-40B4-BE49-F238E27FC236}">
                <a16:creationId xmlns:a16="http://schemas.microsoft.com/office/drawing/2014/main" id="{6EE35AB0-F3A4-47CB-A66F-0B4654F54EC3}"/>
              </a:ext>
            </a:extLst>
          </p:cNvPr>
          <p:cNvSpPr txBox="1"/>
          <p:nvPr/>
        </p:nvSpPr>
        <p:spPr>
          <a:xfrm>
            <a:off x="2526630" y="2206158"/>
            <a:ext cx="2512882" cy="738664"/>
          </a:xfrm>
          <a:prstGeom prst="rect">
            <a:avLst/>
          </a:prstGeom>
          <a:noFill/>
        </p:spPr>
        <p:txBody>
          <a:bodyPr wrap="square" rtlCol="0">
            <a:spAutoFit/>
          </a:bodyPr>
          <a:lstStyle/>
          <a:p>
            <a:pPr algn="ctr"/>
            <a:r>
              <a:rPr lang="en-US" sz="1400" dirty="0">
                <a:solidFill>
                  <a:srgbClr val="C00000"/>
                </a:solidFill>
              </a:rPr>
              <a:t>94% of WV Communities have Special Flood Hazard Areas (SFHA)</a:t>
            </a:r>
          </a:p>
        </p:txBody>
      </p:sp>
      <p:sp>
        <p:nvSpPr>
          <p:cNvPr id="12" name="Speech Bubble: Rectangle with Corners Rounded 14">
            <a:extLst>
              <a:ext uri="{FF2B5EF4-FFF2-40B4-BE49-F238E27FC236}">
                <a16:creationId xmlns:a16="http://schemas.microsoft.com/office/drawing/2014/main" id="{0ED1C770-B1D6-4603-BB25-A749DDCA06CF}"/>
              </a:ext>
            </a:extLst>
          </p:cNvPr>
          <p:cNvSpPr/>
          <p:nvPr/>
        </p:nvSpPr>
        <p:spPr>
          <a:xfrm flipH="1">
            <a:off x="6088313" y="4514484"/>
            <a:ext cx="1588627" cy="369016"/>
          </a:xfrm>
          <a:prstGeom prst="wedgeRoundRectCallout">
            <a:avLst>
              <a:gd name="adj1" fmla="val 47641"/>
              <a:gd name="adj2" fmla="val -80650"/>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Marlinton, WV</a:t>
            </a:r>
            <a:endParaRPr lang="en-US" sz="1600" dirty="0">
              <a:solidFill>
                <a:schemeClr val="bg1"/>
              </a:solidFill>
            </a:endParaRPr>
          </a:p>
        </p:txBody>
      </p:sp>
      <p:sp>
        <p:nvSpPr>
          <p:cNvPr id="13" name="TextBox 12"/>
          <p:cNvSpPr txBox="1"/>
          <p:nvPr/>
        </p:nvSpPr>
        <p:spPr>
          <a:xfrm>
            <a:off x="169946" y="5744076"/>
            <a:ext cx="2289007" cy="400110"/>
          </a:xfrm>
          <a:prstGeom prst="rect">
            <a:avLst/>
          </a:prstGeom>
          <a:noFill/>
        </p:spPr>
        <p:txBody>
          <a:bodyPr wrap="square" rtlCol="0">
            <a:spAutoFit/>
          </a:bodyPr>
          <a:lstStyle/>
          <a:p>
            <a:pPr algn="ctr"/>
            <a:r>
              <a:rPr lang="en-US" sz="2000" b="1" dirty="0"/>
              <a:t>Flood Risk Indicator</a:t>
            </a:r>
          </a:p>
        </p:txBody>
      </p:sp>
      <p:sp>
        <p:nvSpPr>
          <p:cNvPr id="5" name="Title 1">
            <a:extLst>
              <a:ext uri="{FF2B5EF4-FFF2-40B4-BE49-F238E27FC236}">
                <a16:creationId xmlns:a16="http://schemas.microsoft.com/office/drawing/2014/main" id="{F09B68E5-4971-CE08-75F7-798F2338EFA3}"/>
              </a:ext>
            </a:extLst>
          </p:cNvPr>
          <p:cNvSpPr txBox="1">
            <a:spLocks/>
          </p:cNvSpPr>
          <p:nvPr/>
        </p:nvSpPr>
        <p:spPr>
          <a:xfrm>
            <a:off x="0" y="-7529"/>
            <a:ext cx="12192000" cy="914399"/>
          </a:xfrm>
          <a:prstGeom prst="rect">
            <a:avLst/>
          </a:prstGeom>
          <a:solidFill>
            <a:schemeClr val="accent2">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rgbClr val="FF0000"/>
              </a:solidFill>
              <a:latin typeface="Arial" panose="020B0604020202020204" pitchFamily="34" charset="0"/>
              <a:cs typeface="Arial" panose="020B0604020202020204" pitchFamily="34" charset="0"/>
            </a:endParaRPr>
          </a:p>
          <a:p>
            <a:r>
              <a:rPr lang="en-US" i="1" dirty="0">
                <a:solidFill>
                  <a:schemeClr val="bg1"/>
                </a:solidFill>
                <a:latin typeface="Arial" panose="020B0604020202020204" pitchFamily="34" charset="0"/>
                <a:cs typeface="Arial" panose="020B0604020202020204" pitchFamily="34" charset="0"/>
              </a:rPr>
              <a:t>Risk Indicator</a:t>
            </a:r>
            <a:r>
              <a:rPr lang="en-US" dirty="0">
                <a:solidFill>
                  <a:schemeClr val="bg1"/>
                </a:solidFill>
                <a:latin typeface="Arial" panose="020B0604020202020204" pitchFamily="34" charset="0"/>
                <a:cs typeface="Arial" panose="020B0604020202020204" pitchFamily="34" charset="0"/>
              </a:rPr>
              <a:t>: Floodplain Building Ratio (Marlinton)</a:t>
            </a:r>
          </a:p>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8113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40994" y="1002390"/>
            <a:ext cx="1716354" cy="5776098"/>
          </a:xfrm>
          <a:prstGeom prst="rect">
            <a:avLst/>
          </a:prstGeom>
          <a:solidFill>
            <a:schemeClr val="accent1">
              <a:lumMod val="60000"/>
              <a:lumOff val="40000"/>
            </a:schemeClr>
          </a:solidFill>
          <a:ln>
            <a:solidFill>
              <a:schemeClr val="tx2">
                <a:lumMod val="50000"/>
              </a:schemeClr>
            </a:solidFill>
          </a:ln>
        </p:spPr>
        <p:txBody>
          <a:bodyPr wrap="square" rtlCol="0">
            <a:spAutoFit/>
          </a:bodyPr>
          <a:lstStyle/>
          <a:p>
            <a:endParaRPr lang="en-US"/>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9818" y="1010725"/>
            <a:ext cx="10217515" cy="5767763"/>
          </a:xfrm>
          <a:prstGeom prst="rect">
            <a:avLst/>
          </a:prstGeom>
          <a:solidFill>
            <a:srgbClr val="C00000"/>
          </a:solidFill>
          <a:ln w="12700">
            <a:solidFill>
              <a:schemeClr val="accent1">
                <a:lumMod val="50000"/>
              </a:schemeClr>
            </a:solidFill>
          </a:ln>
        </p:spPr>
      </p:pic>
      <p:sp>
        <p:nvSpPr>
          <p:cNvPr id="3" name="TextBox 2"/>
          <p:cNvSpPr txBox="1"/>
          <p:nvPr/>
        </p:nvSpPr>
        <p:spPr>
          <a:xfrm>
            <a:off x="5437766" y="1009860"/>
            <a:ext cx="3928067" cy="584775"/>
          </a:xfrm>
          <a:prstGeom prst="rect">
            <a:avLst/>
          </a:prstGeom>
          <a:solidFill>
            <a:srgbClr val="0070C0"/>
          </a:solidFill>
        </p:spPr>
        <p:txBody>
          <a:bodyPr wrap="square" rtlCol="0">
            <a:spAutoFit/>
          </a:bodyPr>
          <a:lstStyle/>
          <a:p>
            <a:pPr algn="ctr"/>
            <a:r>
              <a:rPr lang="en-US" sz="1600" dirty="0">
                <a:solidFill>
                  <a:schemeClr val="bg1"/>
                </a:solidFill>
              </a:rPr>
              <a:t>High-Risk Effective &amp; Advisory</a:t>
            </a:r>
          </a:p>
          <a:p>
            <a:pPr algn="ctr"/>
            <a:r>
              <a:rPr lang="en-US" sz="1600" dirty="0">
                <a:solidFill>
                  <a:schemeClr val="bg1"/>
                </a:solidFill>
              </a:rPr>
              <a:t> 1%-Annual-Chance (100-Yr) Floodplains</a:t>
            </a:r>
          </a:p>
        </p:txBody>
      </p:sp>
      <p:sp>
        <p:nvSpPr>
          <p:cNvPr id="6" name="Speech Bubble: Rectangle with Corners Rounded 14">
            <a:extLst>
              <a:ext uri="{FF2B5EF4-FFF2-40B4-BE49-F238E27FC236}">
                <a16:creationId xmlns:a16="http://schemas.microsoft.com/office/drawing/2014/main" id="{0ED1C770-B1D6-4603-BB25-A749DDCA06CF}"/>
              </a:ext>
            </a:extLst>
          </p:cNvPr>
          <p:cNvSpPr/>
          <p:nvPr/>
        </p:nvSpPr>
        <p:spPr>
          <a:xfrm flipH="1">
            <a:off x="1940516" y="2111498"/>
            <a:ext cx="3406735" cy="750972"/>
          </a:xfrm>
          <a:prstGeom prst="wedgeRoundRectCallout">
            <a:avLst>
              <a:gd name="adj1" fmla="val -71806"/>
              <a:gd name="adj2" fmla="val -30062"/>
              <a:gd name="adj3" fmla="val 166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bg1"/>
                </a:solidFill>
              </a:rPr>
              <a:t>FLOODPLAIN AREA</a:t>
            </a:r>
            <a:r>
              <a:rPr lang="en-US" sz="1600" b="1" dirty="0">
                <a:solidFill>
                  <a:schemeClr val="bg1"/>
                </a:solidFill>
              </a:rPr>
              <a:t>:  High percentage of municipality’s area in</a:t>
            </a:r>
            <a:br>
              <a:rPr lang="en-US" sz="1600" b="1" dirty="0">
                <a:solidFill>
                  <a:schemeClr val="bg1"/>
                </a:solidFill>
              </a:rPr>
            </a:br>
            <a:r>
              <a:rPr lang="en-US" sz="1600" b="1" dirty="0">
                <a:solidFill>
                  <a:schemeClr val="bg1"/>
                </a:solidFill>
              </a:rPr>
              <a:t> Special Flood Hazard Area (SFHA)</a:t>
            </a:r>
            <a:endParaRPr lang="en-US" sz="1600" dirty="0">
              <a:solidFill>
                <a:schemeClr val="bg1"/>
              </a:solidFill>
            </a:endParaRPr>
          </a:p>
        </p:txBody>
      </p:sp>
      <p:sp>
        <p:nvSpPr>
          <p:cNvPr id="2" name="TextBox 1"/>
          <p:cNvSpPr txBox="1"/>
          <p:nvPr/>
        </p:nvSpPr>
        <p:spPr>
          <a:xfrm>
            <a:off x="10823715" y="1282709"/>
            <a:ext cx="1151148" cy="246221"/>
          </a:xfrm>
          <a:prstGeom prst="rect">
            <a:avLst/>
          </a:prstGeom>
          <a:solidFill>
            <a:schemeClr val="accent1">
              <a:lumMod val="20000"/>
              <a:lumOff val="80000"/>
            </a:schemeClr>
          </a:solidFill>
        </p:spPr>
        <p:txBody>
          <a:bodyPr wrap="square" rtlCol="0">
            <a:spAutoFit/>
          </a:bodyPr>
          <a:lstStyle/>
          <a:p>
            <a:r>
              <a:rPr lang="en-US" sz="1000" dirty="0">
                <a:hlinkClick r:id="rId4"/>
              </a:rPr>
              <a:t>WV Flood Tool link</a:t>
            </a:r>
            <a:endParaRPr lang="en-US" sz="1000" dirty="0"/>
          </a:p>
        </p:txBody>
      </p:sp>
      <p:sp>
        <p:nvSpPr>
          <p:cNvPr id="7" name="TextBox 6"/>
          <p:cNvSpPr txBox="1"/>
          <p:nvPr/>
        </p:nvSpPr>
        <p:spPr>
          <a:xfrm>
            <a:off x="4526109" y="2923633"/>
            <a:ext cx="1162049" cy="369332"/>
          </a:xfrm>
          <a:prstGeom prst="rect">
            <a:avLst/>
          </a:prstGeom>
          <a:noFill/>
        </p:spPr>
        <p:txBody>
          <a:bodyPr wrap="square" rtlCol="0">
            <a:spAutoFit/>
          </a:bodyPr>
          <a:lstStyle/>
          <a:p>
            <a:pPr algn="ctr"/>
            <a:r>
              <a:rPr lang="en-US" b="1" dirty="0"/>
              <a:t>Marlinton</a:t>
            </a:r>
          </a:p>
        </p:txBody>
      </p:sp>
      <p:graphicFrame>
        <p:nvGraphicFramePr>
          <p:cNvPr id="12" name="Table 11"/>
          <p:cNvGraphicFramePr>
            <a:graphicFrameLocks noGrp="1"/>
          </p:cNvGraphicFramePr>
          <p:nvPr/>
        </p:nvGraphicFramePr>
        <p:xfrm>
          <a:off x="145540" y="2162804"/>
          <a:ext cx="1514294" cy="1310640"/>
        </p:xfrm>
        <a:graphic>
          <a:graphicData uri="http://schemas.openxmlformats.org/drawingml/2006/table">
            <a:tbl>
              <a:tblPr firstRow="1" bandRow="1">
                <a:tableStyleId>{7DF18680-E054-41AD-8BC1-D1AEF772440D}</a:tableStyleId>
              </a:tblPr>
              <a:tblGrid>
                <a:gridCol w="1514294">
                  <a:extLst>
                    <a:ext uri="{9D8B030D-6E8A-4147-A177-3AD203B41FA5}">
                      <a16:colId xmlns:a16="http://schemas.microsoft.com/office/drawing/2014/main" val="3494061819"/>
                    </a:ext>
                  </a:extLst>
                </a:gridCol>
              </a:tblGrid>
              <a:tr h="4979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Floodplain Characteristics</a:t>
                      </a:r>
                    </a:p>
                  </a:txBody>
                  <a:tcPr>
                    <a:solidFill>
                      <a:schemeClr val="accent1">
                        <a:lumMod val="75000"/>
                      </a:schemeClr>
                    </a:solidFill>
                  </a:tcPr>
                </a:tc>
                <a:extLst>
                  <a:ext uri="{0D108BD9-81ED-4DB2-BD59-A6C34878D82A}">
                    <a16:rowId xmlns:a16="http://schemas.microsoft.com/office/drawing/2014/main" val="739363419"/>
                  </a:ext>
                </a:extLst>
              </a:tr>
              <a:tr h="6819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High percentage of community in in flood zone</a:t>
                      </a:r>
                    </a:p>
                  </a:txBody>
                  <a:tcPr/>
                </a:tc>
                <a:extLst>
                  <a:ext uri="{0D108BD9-81ED-4DB2-BD59-A6C34878D82A}">
                    <a16:rowId xmlns:a16="http://schemas.microsoft.com/office/drawing/2014/main" val="50384546"/>
                  </a:ext>
                </a:extLst>
              </a:tr>
            </a:tbl>
          </a:graphicData>
        </a:graphic>
      </p:graphicFrame>
      <p:graphicFrame>
        <p:nvGraphicFramePr>
          <p:cNvPr id="14" name="Table 13"/>
          <p:cNvGraphicFramePr>
            <a:graphicFrameLocks noGrp="1"/>
          </p:cNvGraphicFramePr>
          <p:nvPr/>
        </p:nvGraphicFramePr>
        <p:xfrm>
          <a:off x="145540" y="3539590"/>
          <a:ext cx="1514294" cy="1066800"/>
        </p:xfrm>
        <a:graphic>
          <a:graphicData uri="http://schemas.openxmlformats.org/drawingml/2006/table">
            <a:tbl>
              <a:tblPr firstRow="1" bandRow="1">
                <a:tableStyleId>{21E4AEA4-8DFA-4A89-87EB-49C32662AFE0}</a:tableStyleId>
              </a:tblPr>
              <a:tblGrid>
                <a:gridCol w="1514294">
                  <a:extLst>
                    <a:ext uri="{9D8B030D-6E8A-4147-A177-3AD203B41FA5}">
                      <a16:colId xmlns:a16="http://schemas.microsoft.com/office/drawing/2014/main" val="3494061819"/>
                    </a:ext>
                  </a:extLst>
                </a:gridCol>
              </a:tblGrid>
              <a:tr h="2905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Building Counts</a:t>
                      </a:r>
                    </a:p>
                  </a:txBody>
                  <a:tcPr>
                    <a:solidFill>
                      <a:srgbClr val="7030A0"/>
                    </a:solidFill>
                  </a:tcPr>
                </a:tc>
                <a:extLst>
                  <a:ext uri="{0D108BD9-81ED-4DB2-BD59-A6C34878D82A}">
                    <a16:rowId xmlns:a16="http://schemas.microsoft.com/office/drawing/2014/main" val="7393634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High building counts in SFHA and floodway</a:t>
                      </a:r>
                      <a:endParaRPr lang="en-US" sz="1400" dirty="0"/>
                    </a:p>
                  </a:txBody>
                  <a:tcPr>
                    <a:solidFill>
                      <a:srgbClr val="DFC9EF"/>
                    </a:solidFill>
                  </a:tcPr>
                </a:tc>
                <a:extLst>
                  <a:ext uri="{0D108BD9-81ED-4DB2-BD59-A6C34878D82A}">
                    <a16:rowId xmlns:a16="http://schemas.microsoft.com/office/drawing/2014/main" val="50384546"/>
                  </a:ext>
                </a:extLst>
              </a:tr>
            </a:tbl>
          </a:graphicData>
        </a:graphic>
      </p:graphicFrame>
      <p:grpSp>
        <p:nvGrpSpPr>
          <p:cNvPr id="16" name="Group 15"/>
          <p:cNvGrpSpPr/>
          <p:nvPr/>
        </p:nvGrpSpPr>
        <p:grpSpPr>
          <a:xfrm>
            <a:off x="1940519" y="5258382"/>
            <a:ext cx="2412340" cy="1349346"/>
            <a:chOff x="7094136" y="4340888"/>
            <a:chExt cx="2766152" cy="1547251"/>
          </a:xfrm>
        </p:grpSpPr>
        <p:pic>
          <p:nvPicPr>
            <p:cNvPr id="17" name="Picture 16"/>
            <p:cNvPicPr/>
            <p:nvPr/>
          </p:nvPicPr>
          <p:blipFill>
            <a:blip r:embed="rId5" cstate="email">
              <a:extLst>
                <a:ext uri="{28A0092B-C50C-407E-A947-70E740481C1C}">
                  <a14:useLocalDpi xmlns:a14="http://schemas.microsoft.com/office/drawing/2010/main"/>
                </a:ext>
              </a:extLst>
            </a:blip>
            <a:stretch>
              <a:fillRect/>
            </a:stretch>
          </p:blipFill>
          <p:spPr>
            <a:xfrm>
              <a:off x="7094136" y="4340888"/>
              <a:ext cx="2766152" cy="1547251"/>
            </a:xfrm>
            <a:prstGeom prst="rect">
              <a:avLst/>
            </a:prstGeom>
            <a:ln>
              <a:solidFill>
                <a:schemeClr val="tx1"/>
              </a:solidFill>
            </a:ln>
          </p:spPr>
        </p:pic>
        <p:sp>
          <p:nvSpPr>
            <p:cNvPr id="18" name="TextBox 17"/>
            <p:cNvSpPr txBox="1"/>
            <p:nvPr/>
          </p:nvSpPr>
          <p:spPr>
            <a:xfrm>
              <a:off x="7375738" y="5412032"/>
              <a:ext cx="1426866" cy="317626"/>
            </a:xfrm>
            <a:prstGeom prst="rect">
              <a:avLst/>
            </a:prstGeom>
            <a:solidFill>
              <a:schemeClr val="bg1"/>
            </a:solidFill>
          </p:spPr>
          <p:txBody>
            <a:bodyPr wrap="square" rtlCol="0">
              <a:spAutoFit/>
            </a:bodyPr>
            <a:lstStyle/>
            <a:p>
              <a:r>
                <a:rPr lang="en-US" sz="1200" b="1" dirty="0">
                  <a:solidFill>
                    <a:schemeClr val="tx1">
                      <a:lumMod val="65000"/>
                      <a:lumOff val="35000"/>
                    </a:schemeClr>
                  </a:solidFill>
                </a:rPr>
                <a:t>Floodway</a:t>
              </a:r>
            </a:p>
          </p:txBody>
        </p:sp>
      </p:grpSp>
      <p:graphicFrame>
        <p:nvGraphicFramePr>
          <p:cNvPr id="22" name="Table 21"/>
          <p:cNvGraphicFramePr>
            <a:graphicFrameLocks noGrp="1"/>
          </p:cNvGraphicFramePr>
          <p:nvPr/>
        </p:nvGraphicFramePr>
        <p:xfrm>
          <a:off x="147019" y="4700399"/>
          <a:ext cx="1512815" cy="853440"/>
        </p:xfrm>
        <a:graphic>
          <a:graphicData uri="http://schemas.openxmlformats.org/drawingml/2006/table">
            <a:tbl>
              <a:tblPr firstRow="1" bandRow="1">
                <a:tableStyleId>{93296810-A885-4BE3-A3E7-6D5BEEA58F35}</a:tableStyleId>
              </a:tblPr>
              <a:tblGrid>
                <a:gridCol w="1512815">
                  <a:extLst>
                    <a:ext uri="{9D8B030D-6E8A-4147-A177-3AD203B41FA5}">
                      <a16:colId xmlns:a16="http://schemas.microsoft.com/office/drawing/2014/main" val="3494061819"/>
                    </a:ext>
                  </a:extLst>
                </a:gridCol>
              </a:tblGrid>
              <a:tr h="2905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Damage Loss $</a:t>
                      </a:r>
                    </a:p>
                  </a:txBody>
                  <a:tcPr>
                    <a:solidFill>
                      <a:srgbClr val="C00000"/>
                    </a:solidFill>
                  </a:tcPr>
                </a:tc>
                <a:extLst>
                  <a:ext uri="{0D108BD9-81ED-4DB2-BD59-A6C34878D82A}">
                    <a16:rowId xmlns:a16="http://schemas.microsoft.com/office/drawing/2014/main" val="7393634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High percentage of previous losses</a:t>
                      </a:r>
                      <a:endParaRPr lang="en-US" sz="1100" dirty="0"/>
                    </a:p>
                  </a:txBody>
                  <a:tcPr>
                    <a:solidFill>
                      <a:srgbClr val="FFA7A7"/>
                    </a:solidFill>
                  </a:tcPr>
                </a:tc>
                <a:extLst>
                  <a:ext uri="{0D108BD9-81ED-4DB2-BD59-A6C34878D82A}">
                    <a16:rowId xmlns:a16="http://schemas.microsoft.com/office/drawing/2014/main" val="50384546"/>
                  </a:ext>
                </a:extLst>
              </a:tr>
            </a:tbl>
          </a:graphicData>
        </a:graphic>
      </p:graphicFrame>
      <p:sp>
        <p:nvSpPr>
          <p:cNvPr id="23" name="Speech Bubble: Rectangle with Corners Rounded 14">
            <a:extLst>
              <a:ext uri="{FF2B5EF4-FFF2-40B4-BE49-F238E27FC236}">
                <a16:creationId xmlns:a16="http://schemas.microsoft.com/office/drawing/2014/main" id="{0ED1C770-B1D6-4603-BB25-A749DDCA06CF}"/>
              </a:ext>
            </a:extLst>
          </p:cNvPr>
          <p:cNvSpPr/>
          <p:nvPr/>
        </p:nvSpPr>
        <p:spPr>
          <a:xfrm flipH="1">
            <a:off x="8284585" y="5679203"/>
            <a:ext cx="3722992" cy="871515"/>
          </a:xfrm>
          <a:prstGeom prst="wedgeRoundRectCallout">
            <a:avLst>
              <a:gd name="adj1" fmla="val 47210"/>
              <a:gd name="adj2" fmla="val -139111"/>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bg1"/>
                </a:solidFill>
              </a:rPr>
              <a:t>BUILDING COUNTS</a:t>
            </a:r>
            <a:r>
              <a:rPr lang="en-US" sz="1600" b="1" dirty="0">
                <a:solidFill>
                  <a:schemeClr val="bg1"/>
                </a:solidFill>
              </a:rPr>
              <a:t>:  Marlinton has the highest number of structures in the floodway of all incorporated places  </a:t>
            </a:r>
            <a:endParaRPr lang="en-US" sz="1600" dirty="0">
              <a:solidFill>
                <a:schemeClr val="bg1"/>
              </a:solidFill>
            </a:endParaRPr>
          </a:p>
        </p:txBody>
      </p:sp>
      <p:sp>
        <p:nvSpPr>
          <p:cNvPr id="25" name="Star: 10 Points 38">
            <a:extLst>
              <a:ext uri="{FF2B5EF4-FFF2-40B4-BE49-F238E27FC236}">
                <a16:creationId xmlns:a16="http://schemas.microsoft.com/office/drawing/2014/main" id="{52DBF54D-A1A6-4B11-8FE1-E522217C5167}"/>
              </a:ext>
            </a:extLst>
          </p:cNvPr>
          <p:cNvSpPr/>
          <p:nvPr/>
        </p:nvSpPr>
        <p:spPr>
          <a:xfrm>
            <a:off x="11695811" y="6061022"/>
            <a:ext cx="267717" cy="267717"/>
          </a:xfrm>
          <a:prstGeom prst="star10">
            <a:avLst/>
          </a:prstGeom>
          <a:solidFill>
            <a:srgbClr val="FFFF00"/>
          </a:solidFill>
          <a:ln>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1</a:t>
            </a:r>
          </a:p>
        </p:txBody>
      </p:sp>
      <p:sp>
        <p:nvSpPr>
          <p:cNvPr id="26" name="Speech Bubble: Rectangle with Corners Rounded 14">
            <a:extLst>
              <a:ext uri="{FF2B5EF4-FFF2-40B4-BE49-F238E27FC236}">
                <a16:creationId xmlns:a16="http://schemas.microsoft.com/office/drawing/2014/main" id="{0ED1C770-B1D6-4603-BB25-A749DDCA06CF}"/>
              </a:ext>
            </a:extLst>
          </p:cNvPr>
          <p:cNvSpPr/>
          <p:nvPr/>
        </p:nvSpPr>
        <p:spPr>
          <a:xfrm flipH="1">
            <a:off x="1923186" y="3987300"/>
            <a:ext cx="3265039" cy="932570"/>
          </a:xfrm>
          <a:prstGeom prst="wedgeRoundRectCallout">
            <a:avLst>
              <a:gd name="adj1" fmla="val -100067"/>
              <a:gd name="adj2" fmla="val 55738"/>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bg1"/>
                </a:solidFill>
              </a:rPr>
              <a:t>DAMAGE LOSS</a:t>
            </a:r>
            <a:r>
              <a:rPr lang="en-US" sz="1600" b="1" dirty="0">
                <a:solidFill>
                  <a:schemeClr val="bg1"/>
                </a:solidFill>
              </a:rPr>
              <a:t>:  Marlinton has a high percentage of repetitive loss structures and flood loss claims ($)  </a:t>
            </a:r>
            <a:endParaRPr lang="en-US" sz="1600" dirty="0">
              <a:solidFill>
                <a:schemeClr val="bg1"/>
              </a:solidFill>
            </a:endParaRPr>
          </a:p>
        </p:txBody>
      </p:sp>
      <p:pic>
        <p:nvPicPr>
          <p:cNvPr id="27" name="Picture 26">
            <a:extLst>
              <a:ext uri="{FF2B5EF4-FFF2-40B4-BE49-F238E27FC236}">
                <a16:creationId xmlns:a16="http://schemas.microsoft.com/office/drawing/2014/main" id="{F77A1B00-53B2-4D13-8E9F-DDB1C3E983B8}"/>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87977" y="933502"/>
            <a:ext cx="969786" cy="872808"/>
          </a:xfrm>
          <a:prstGeom prst="rect">
            <a:avLst/>
          </a:prstGeom>
        </p:spPr>
      </p:pic>
      <p:sp>
        <p:nvSpPr>
          <p:cNvPr id="28" name="TextBox 27"/>
          <p:cNvSpPr txBox="1"/>
          <p:nvPr/>
        </p:nvSpPr>
        <p:spPr>
          <a:xfrm>
            <a:off x="49695" y="1676465"/>
            <a:ext cx="1723386" cy="461665"/>
          </a:xfrm>
          <a:prstGeom prst="rect">
            <a:avLst/>
          </a:prstGeom>
          <a:noFill/>
        </p:spPr>
        <p:txBody>
          <a:bodyPr wrap="square" rtlCol="0">
            <a:spAutoFit/>
          </a:bodyPr>
          <a:lstStyle/>
          <a:p>
            <a:pPr algn="ctr"/>
            <a:r>
              <a:rPr lang="en-US" sz="1200" dirty="0">
                <a:solidFill>
                  <a:srgbClr val="C00000"/>
                </a:solidFill>
              </a:rPr>
              <a:t>Top 10% rankings among 229 incorporated places</a:t>
            </a:r>
          </a:p>
        </p:txBody>
      </p:sp>
      <p:graphicFrame>
        <p:nvGraphicFramePr>
          <p:cNvPr id="30" name="Table 29"/>
          <p:cNvGraphicFramePr>
            <a:graphicFrameLocks noGrp="1"/>
          </p:cNvGraphicFramePr>
          <p:nvPr/>
        </p:nvGraphicFramePr>
        <p:xfrm>
          <a:off x="144440" y="5656829"/>
          <a:ext cx="1496615" cy="1066800"/>
        </p:xfrm>
        <a:graphic>
          <a:graphicData uri="http://schemas.openxmlformats.org/drawingml/2006/table">
            <a:tbl>
              <a:tblPr firstRow="1" bandRow="1">
                <a:tableStyleId>{073A0DAA-6AF3-43AB-8588-CEC1D06C72B9}</a:tableStyleId>
              </a:tblPr>
              <a:tblGrid>
                <a:gridCol w="1496615">
                  <a:extLst>
                    <a:ext uri="{9D8B030D-6E8A-4147-A177-3AD203B41FA5}">
                      <a16:colId xmlns:a16="http://schemas.microsoft.com/office/drawing/2014/main" val="3494061819"/>
                    </a:ext>
                  </a:extLst>
                </a:gridCol>
              </a:tblGrid>
              <a:tr h="2905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People</a:t>
                      </a:r>
                    </a:p>
                  </a:txBody>
                  <a:tcPr/>
                </a:tc>
                <a:extLst>
                  <a:ext uri="{0D108BD9-81ED-4DB2-BD59-A6C34878D82A}">
                    <a16:rowId xmlns:a16="http://schemas.microsoft.com/office/drawing/2014/main" val="7393634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effectLst/>
                        </a:rPr>
                        <a:t>Many residents displaced from major flood event</a:t>
                      </a:r>
                      <a:endParaRPr lang="en-US" sz="1100" dirty="0"/>
                    </a:p>
                  </a:txBody>
                  <a:tcPr/>
                </a:tc>
                <a:extLst>
                  <a:ext uri="{0D108BD9-81ED-4DB2-BD59-A6C34878D82A}">
                    <a16:rowId xmlns:a16="http://schemas.microsoft.com/office/drawing/2014/main" val="50384546"/>
                  </a:ext>
                </a:extLst>
              </a:tr>
            </a:tbl>
          </a:graphicData>
        </a:graphic>
      </p:graphicFrame>
      <p:sp>
        <p:nvSpPr>
          <p:cNvPr id="31" name="Speech Bubble: Rectangle with Corners Rounded 14">
            <a:extLst>
              <a:ext uri="{FF2B5EF4-FFF2-40B4-BE49-F238E27FC236}">
                <a16:creationId xmlns:a16="http://schemas.microsoft.com/office/drawing/2014/main" id="{0ED1C770-B1D6-4603-BB25-A749DDCA06CF}"/>
              </a:ext>
            </a:extLst>
          </p:cNvPr>
          <p:cNvSpPr/>
          <p:nvPr/>
        </p:nvSpPr>
        <p:spPr>
          <a:xfrm flipH="1">
            <a:off x="9978889" y="3525943"/>
            <a:ext cx="2028688" cy="1174456"/>
          </a:xfrm>
          <a:prstGeom prst="wedgeRoundRectCallout">
            <a:avLst>
              <a:gd name="adj1" fmla="val 98158"/>
              <a:gd name="adj2" fmla="val -54449"/>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bg1"/>
                </a:solidFill>
              </a:rPr>
              <a:t>PEOPLE</a:t>
            </a:r>
            <a:r>
              <a:rPr lang="en-US" sz="1600" b="1" dirty="0">
                <a:solidFill>
                  <a:schemeClr val="bg1"/>
                </a:solidFill>
              </a:rPr>
              <a:t>:  </a:t>
            </a:r>
            <a:r>
              <a:rPr lang="en-US" dirty="0"/>
              <a:t>High number of people reside in high-risk flood zone</a:t>
            </a:r>
            <a:endParaRPr lang="en-US" sz="1600" dirty="0">
              <a:solidFill>
                <a:schemeClr val="bg1"/>
              </a:solidFill>
            </a:endParaRPr>
          </a:p>
        </p:txBody>
      </p:sp>
      <p:sp>
        <p:nvSpPr>
          <p:cNvPr id="10" name="Title 1">
            <a:extLst>
              <a:ext uri="{FF2B5EF4-FFF2-40B4-BE49-F238E27FC236}">
                <a16:creationId xmlns:a16="http://schemas.microsoft.com/office/drawing/2014/main" id="{AFEE43A5-76CC-F753-7B40-2D9741C0CA80}"/>
              </a:ext>
            </a:extLst>
          </p:cNvPr>
          <p:cNvSpPr txBox="1">
            <a:spLocks/>
          </p:cNvSpPr>
          <p:nvPr/>
        </p:nvSpPr>
        <p:spPr>
          <a:xfrm>
            <a:off x="0" y="-7529"/>
            <a:ext cx="12192000" cy="914399"/>
          </a:xfrm>
          <a:prstGeom prst="rect">
            <a:avLst/>
          </a:prstGeom>
          <a:solidFill>
            <a:schemeClr val="accent2">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rgbClr val="FF0000"/>
              </a:solidFill>
              <a:latin typeface="Arial" panose="020B0604020202020204" pitchFamily="34" charset="0"/>
              <a:cs typeface="Arial" panose="020B0604020202020204" pitchFamily="34" charset="0"/>
            </a:endParaRPr>
          </a:p>
          <a:p>
            <a:r>
              <a:rPr lang="en-US" i="1" dirty="0">
                <a:solidFill>
                  <a:schemeClr val="bg1"/>
                </a:solidFill>
                <a:latin typeface="Arial" panose="020B0604020202020204" pitchFamily="34" charset="0"/>
                <a:cs typeface="Arial" panose="020B0604020202020204" pitchFamily="34" charset="0"/>
              </a:rPr>
              <a:t>Risk Indicators</a:t>
            </a:r>
            <a:r>
              <a:rPr lang="en-US" dirty="0">
                <a:solidFill>
                  <a:schemeClr val="bg1"/>
                </a:solidFill>
                <a:latin typeface="Arial" panose="020B0604020202020204" pitchFamily="34" charset="0"/>
                <a:cs typeface="Arial" panose="020B0604020202020204" pitchFamily="34" charset="0"/>
              </a:rPr>
              <a:t>: (Marlinton)</a:t>
            </a:r>
          </a:p>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413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P spid="26"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accent2">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i="1" dirty="0">
                <a:solidFill>
                  <a:schemeClr val="bg1"/>
                </a:solidFill>
                <a:latin typeface="Arial" panose="020B0604020202020204" pitchFamily="34" charset="0"/>
                <a:cs typeface="Arial" panose="020B0604020202020204" pitchFamily="34" charset="0"/>
              </a:rPr>
              <a:t>Risk Indicator</a:t>
            </a:r>
            <a:r>
              <a:rPr lang="en-US" dirty="0">
                <a:solidFill>
                  <a:schemeClr val="bg1"/>
                </a:solidFill>
                <a:latin typeface="Arial" panose="020B0604020202020204" pitchFamily="34" charset="0"/>
                <a:cs typeface="Arial" panose="020B0604020202020204" pitchFamily="34" charset="0"/>
              </a:rPr>
              <a:t>:  Repetitive Loss Structures (Mapped) </a:t>
            </a:r>
          </a:p>
        </p:txBody>
      </p:sp>
      <p:sp>
        <p:nvSpPr>
          <p:cNvPr id="8" name="TextBox 7"/>
          <p:cNvSpPr txBox="1"/>
          <p:nvPr/>
        </p:nvSpPr>
        <p:spPr>
          <a:xfrm>
            <a:off x="1144621" y="982557"/>
            <a:ext cx="2113817" cy="369332"/>
          </a:xfrm>
          <a:prstGeom prst="rect">
            <a:avLst/>
          </a:prstGeom>
          <a:noFill/>
        </p:spPr>
        <p:txBody>
          <a:bodyPr wrap="square" rtlCol="0">
            <a:spAutoFit/>
          </a:bodyPr>
          <a:lstStyle/>
          <a:p>
            <a:pPr algn="ctr"/>
            <a:r>
              <a:rPr lang="en-US" b="1" dirty="0">
                <a:solidFill>
                  <a:schemeClr val="accent1">
                    <a:lumMod val="50000"/>
                  </a:schemeClr>
                </a:solidFill>
              </a:rPr>
              <a:t>Hampshire County</a:t>
            </a:r>
          </a:p>
        </p:txBody>
      </p:sp>
      <p:pic>
        <p:nvPicPr>
          <p:cNvPr id="5" name="Picture 4"/>
          <p:cNvPicPr>
            <a:picLocks noChangeAspect="1"/>
          </p:cNvPicPr>
          <p:nvPr/>
        </p:nvPicPr>
        <p:blipFill>
          <a:blip r:embed="rId2"/>
          <a:stretch>
            <a:fillRect/>
          </a:stretch>
        </p:blipFill>
        <p:spPr>
          <a:xfrm>
            <a:off x="282243" y="1369439"/>
            <a:ext cx="3838575" cy="4171950"/>
          </a:xfrm>
          <a:prstGeom prst="rect">
            <a:avLst/>
          </a:prstGeom>
        </p:spPr>
      </p:pic>
      <p:pic>
        <p:nvPicPr>
          <p:cNvPr id="10" name="Picture 9"/>
          <p:cNvPicPr>
            <a:picLocks noChangeAspect="1"/>
          </p:cNvPicPr>
          <p:nvPr/>
        </p:nvPicPr>
        <p:blipFill rotWithShape="1">
          <a:blip r:embed="rId3"/>
          <a:srcRect t="7817" b="7839"/>
          <a:stretch/>
        </p:blipFill>
        <p:spPr>
          <a:xfrm>
            <a:off x="5077716" y="1422063"/>
            <a:ext cx="2635441" cy="4119326"/>
          </a:xfrm>
          <a:prstGeom prst="rect">
            <a:avLst/>
          </a:prstGeom>
        </p:spPr>
      </p:pic>
      <p:pic>
        <p:nvPicPr>
          <p:cNvPr id="11" name="Picture 10"/>
          <p:cNvPicPr>
            <a:picLocks noChangeAspect="1"/>
          </p:cNvPicPr>
          <p:nvPr/>
        </p:nvPicPr>
        <p:blipFill>
          <a:blip r:embed="rId4"/>
          <a:stretch>
            <a:fillRect/>
          </a:stretch>
        </p:blipFill>
        <p:spPr>
          <a:xfrm>
            <a:off x="8604047" y="1422063"/>
            <a:ext cx="2515634" cy="4119326"/>
          </a:xfrm>
          <a:prstGeom prst="rect">
            <a:avLst/>
          </a:prstGeom>
        </p:spPr>
      </p:pic>
      <p:pic>
        <p:nvPicPr>
          <p:cNvPr id="12" name="Picture 11"/>
          <p:cNvPicPr>
            <a:picLocks noChangeAspect="1"/>
          </p:cNvPicPr>
          <p:nvPr/>
        </p:nvPicPr>
        <p:blipFill>
          <a:blip r:embed="rId5"/>
          <a:stretch>
            <a:fillRect/>
          </a:stretch>
        </p:blipFill>
        <p:spPr>
          <a:xfrm>
            <a:off x="10593704" y="6343482"/>
            <a:ext cx="1382162" cy="431313"/>
          </a:xfrm>
          <a:prstGeom prst="rect">
            <a:avLst/>
          </a:prstGeom>
        </p:spPr>
      </p:pic>
      <p:sp>
        <p:nvSpPr>
          <p:cNvPr id="13" name="TextBox 12"/>
          <p:cNvSpPr txBox="1"/>
          <p:nvPr/>
        </p:nvSpPr>
        <p:spPr>
          <a:xfrm>
            <a:off x="5426209" y="982557"/>
            <a:ext cx="1913021" cy="369332"/>
          </a:xfrm>
          <a:prstGeom prst="rect">
            <a:avLst/>
          </a:prstGeom>
          <a:noFill/>
        </p:spPr>
        <p:txBody>
          <a:bodyPr wrap="square" rtlCol="0">
            <a:spAutoFit/>
          </a:bodyPr>
          <a:lstStyle/>
          <a:p>
            <a:pPr algn="ctr"/>
            <a:r>
              <a:rPr lang="en-US" b="1" dirty="0">
                <a:solidFill>
                  <a:schemeClr val="accent1">
                    <a:lumMod val="50000"/>
                  </a:schemeClr>
                </a:solidFill>
              </a:rPr>
              <a:t>Jefferson County</a:t>
            </a:r>
          </a:p>
        </p:txBody>
      </p:sp>
      <p:sp>
        <p:nvSpPr>
          <p:cNvPr id="14" name="TextBox 13"/>
          <p:cNvSpPr txBox="1"/>
          <p:nvPr/>
        </p:nvSpPr>
        <p:spPr>
          <a:xfrm>
            <a:off x="8253029" y="982557"/>
            <a:ext cx="3217712" cy="369332"/>
          </a:xfrm>
          <a:prstGeom prst="rect">
            <a:avLst/>
          </a:prstGeom>
          <a:solidFill>
            <a:srgbClr val="FFFF00"/>
          </a:solidFill>
        </p:spPr>
        <p:txBody>
          <a:bodyPr wrap="square" rtlCol="0">
            <a:spAutoFit/>
          </a:bodyPr>
          <a:lstStyle/>
          <a:p>
            <a:pPr algn="ctr"/>
            <a:r>
              <a:rPr lang="en-US" b="1" dirty="0">
                <a:solidFill>
                  <a:schemeClr val="accent1">
                    <a:lumMod val="50000"/>
                  </a:schemeClr>
                </a:solidFill>
              </a:rPr>
              <a:t>Marlinton (Pocahontas County)</a:t>
            </a:r>
          </a:p>
        </p:txBody>
      </p:sp>
      <p:pic>
        <p:nvPicPr>
          <p:cNvPr id="15" name="Picture 14"/>
          <p:cNvPicPr>
            <a:picLocks noChangeAspect="1"/>
          </p:cNvPicPr>
          <p:nvPr/>
        </p:nvPicPr>
        <p:blipFill>
          <a:blip r:embed="rId6"/>
          <a:stretch>
            <a:fillRect/>
          </a:stretch>
        </p:blipFill>
        <p:spPr>
          <a:xfrm>
            <a:off x="4495121" y="5680143"/>
            <a:ext cx="430937" cy="438772"/>
          </a:xfrm>
          <a:prstGeom prst="rect">
            <a:avLst/>
          </a:prstGeom>
        </p:spPr>
      </p:pic>
      <p:pic>
        <p:nvPicPr>
          <p:cNvPr id="16" name="Picture 15"/>
          <p:cNvPicPr>
            <a:picLocks noChangeAspect="1"/>
          </p:cNvPicPr>
          <p:nvPr/>
        </p:nvPicPr>
        <p:blipFill>
          <a:blip r:embed="rId7"/>
          <a:stretch>
            <a:fillRect/>
          </a:stretch>
        </p:blipFill>
        <p:spPr>
          <a:xfrm>
            <a:off x="837147" y="5687659"/>
            <a:ext cx="331003" cy="438772"/>
          </a:xfrm>
          <a:prstGeom prst="rect">
            <a:avLst/>
          </a:prstGeom>
        </p:spPr>
      </p:pic>
      <p:pic>
        <p:nvPicPr>
          <p:cNvPr id="17" name="Picture 16"/>
          <p:cNvPicPr>
            <a:picLocks noChangeAspect="1"/>
          </p:cNvPicPr>
          <p:nvPr/>
        </p:nvPicPr>
        <p:blipFill>
          <a:blip r:embed="rId8"/>
          <a:stretch>
            <a:fillRect/>
          </a:stretch>
        </p:blipFill>
        <p:spPr>
          <a:xfrm>
            <a:off x="8253029" y="5687659"/>
            <a:ext cx="351018" cy="438772"/>
          </a:xfrm>
          <a:prstGeom prst="rect">
            <a:avLst/>
          </a:prstGeom>
        </p:spPr>
      </p:pic>
      <p:sp>
        <p:nvSpPr>
          <p:cNvPr id="18" name="TextBox 17"/>
          <p:cNvSpPr txBox="1"/>
          <p:nvPr/>
        </p:nvSpPr>
        <p:spPr>
          <a:xfrm>
            <a:off x="1159617" y="5609947"/>
            <a:ext cx="2367315" cy="615553"/>
          </a:xfrm>
          <a:prstGeom prst="rect">
            <a:avLst/>
          </a:prstGeom>
          <a:noFill/>
        </p:spPr>
        <p:txBody>
          <a:bodyPr wrap="square" rtlCol="0" anchor="ctr">
            <a:spAutoFit/>
          </a:bodyPr>
          <a:lstStyle/>
          <a:p>
            <a:r>
              <a:rPr lang="en-US" b="1" dirty="0"/>
              <a:t>Severe Repetitive Loss</a:t>
            </a:r>
            <a:r>
              <a:rPr lang="en-US" dirty="0"/>
              <a:t/>
            </a:r>
            <a:br>
              <a:rPr lang="en-US" dirty="0"/>
            </a:br>
            <a:r>
              <a:rPr lang="en-US" sz="1600" dirty="0"/>
              <a:t>(</a:t>
            </a:r>
            <a:r>
              <a:rPr lang="en-US" sz="1600" i="1" dirty="0"/>
              <a:t>Site</a:t>
            </a:r>
            <a:r>
              <a:rPr lang="en-US" sz="1600" dirty="0"/>
              <a:t> Address Matched)</a:t>
            </a:r>
          </a:p>
        </p:txBody>
      </p:sp>
      <p:sp>
        <p:nvSpPr>
          <p:cNvPr id="20" name="TextBox 19"/>
          <p:cNvSpPr txBox="1"/>
          <p:nvPr/>
        </p:nvSpPr>
        <p:spPr>
          <a:xfrm>
            <a:off x="4995688" y="5587731"/>
            <a:ext cx="2717469" cy="615553"/>
          </a:xfrm>
          <a:prstGeom prst="rect">
            <a:avLst/>
          </a:prstGeom>
          <a:noFill/>
        </p:spPr>
        <p:txBody>
          <a:bodyPr wrap="square" rtlCol="0" anchor="ctr">
            <a:spAutoFit/>
          </a:bodyPr>
          <a:lstStyle/>
          <a:p>
            <a:r>
              <a:rPr lang="en-US" b="1" dirty="0"/>
              <a:t>Repetitive Loss</a:t>
            </a:r>
            <a:br>
              <a:rPr lang="en-US" b="1" dirty="0"/>
            </a:br>
            <a:r>
              <a:rPr lang="en-US" sz="1600" dirty="0"/>
              <a:t>(</a:t>
            </a:r>
            <a:r>
              <a:rPr lang="en-US" sz="1600" i="1" dirty="0"/>
              <a:t>Site</a:t>
            </a:r>
            <a:r>
              <a:rPr lang="en-US" sz="1600" dirty="0"/>
              <a:t> Address Matched)</a:t>
            </a:r>
          </a:p>
        </p:txBody>
      </p:sp>
      <p:sp>
        <p:nvSpPr>
          <p:cNvPr id="21" name="TextBox 20"/>
          <p:cNvSpPr txBox="1"/>
          <p:nvPr/>
        </p:nvSpPr>
        <p:spPr>
          <a:xfrm>
            <a:off x="8604047" y="5585593"/>
            <a:ext cx="2516864" cy="615553"/>
          </a:xfrm>
          <a:prstGeom prst="rect">
            <a:avLst/>
          </a:prstGeom>
          <a:noFill/>
        </p:spPr>
        <p:txBody>
          <a:bodyPr wrap="square" rtlCol="0" anchor="ctr">
            <a:spAutoFit/>
          </a:bodyPr>
          <a:lstStyle/>
          <a:p>
            <a:r>
              <a:rPr lang="en-US" b="1" dirty="0"/>
              <a:t>Repetitive Loss</a:t>
            </a:r>
            <a:br>
              <a:rPr lang="en-US" b="1" dirty="0"/>
            </a:br>
            <a:r>
              <a:rPr lang="en-US" sz="1600" dirty="0"/>
              <a:t>(</a:t>
            </a:r>
            <a:r>
              <a:rPr lang="en-US" sz="1600" i="1" dirty="0"/>
              <a:t>Street</a:t>
            </a:r>
            <a:r>
              <a:rPr lang="en-US" sz="1600" dirty="0"/>
              <a:t> Address Matched)</a:t>
            </a:r>
          </a:p>
        </p:txBody>
      </p:sp>
    </p:spTree>
    <p:extLst>
      <p:ext uri="{BB962C8B-B14F-4D97-AF65-F5344CB8AC3E}">
        <p14:creationId xmlns:p14="http://schemas.microsoft.com/office/powerpoint/2010/main" val="260780220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14331" y="1017704"/>
            <a:ext cx="9836058" cy="5651453"/>
          </a:xfrm>
          <a:prstGeom prst="rect">
            <a:avLst/>
          </a:prstGeom>
        </p:spPr>
      </p:pic>
      <p:sp>
        <p:nvSpPr>
          <p:cNvPr id="29" name="TextBox 28"/>
          <p:cNvSpPr txBox="1"/>
          <p:nvPr/>
        </p:nvSpPr>
        <p:spPr>
          <a:xfrm>
            <a:off x="49695" y="1052770"/>
            <a:ext cx="1723386" cy="5606722"/>
          </a:xfrm>
          <a:prstGeom prst="rect">
            <a:avLst/>
          </a:prstGeom>
          <a:solidFill>
            <a:schemeClr val="bg1">
              <a:lumMod val="85000"/>
            </a:schemeClr>
          </a:solidFill>
          <a:ln>
            <a:solidFill>
              <a:schemeClr val="tx2">
                <a:lumMod val="50000"/>
              </a:schemeClr>
            </a:solidFill>
          </a:ln>
        </p:spPr>
        <p:txBody>
          <a:bodyPr wrap="square" rtlCol="0">
            <a:spAutoFit/>
          </a:bodyPr>
          <a:lstStyle/>
          <a:p>
            <a:endParaRPr lang="en-US" dirty="0"/>
          </a:p>
        </p:txBody>
      </p:sp>
      <p:sp>
        <p:nvSpPr>
          <p:cNvPr id="6" name="Speech Bubble: Rectangle with Corners Rounded 14">
            <a:extLst>
              <a:ext uri="{FF2B5EF4-FFF2-40B4-BE49-F238E27FC236}">
                <a16:creationId xmlns:a16="http://schemas.microsoft.com/office/drawing/2014/main" id="{0ED1C770-B1D6-4603-BB25-A749DDCA06CF}"/>
              </a:ext>
            </a:extLst>
          </p:cNvPr>
          <p:cNvSpPr/>
          <p:nvPr/>
        </p:nvSpPr>
        <p:spPr>
          <a:xfrm flipH="1">
            <a:off x="8129032" y="2259678"/>
            <a:ext cx="3406735" cy="750972"/>
          </a:xfrm>
          <a:prstGeom prst="wedgeRoundRectCallout">
            <a:avLst>
              <a:gd name="adj1" fmla="val 105577"/>
              <a:gd name="adj2" fmla="val 50672"/>
              <a:gd name="adj3" fmla="val 16667"/>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bg1"/>
                </a:solidFill>
              </a:rPr>
              <a:t>INFRASTRUCTURE</a:t>
            </a:r>
            <a:r>
              <a:rPr lang="en-US" sz="1600" b="1" dirty="0">
                <a:solidFill>
                  <a:schemeClr val="bg1"/>
                </a:solidFill>
              </a:rPr>
              <a:t>:  High number of essential facilities and roads subject to flooding from a major event</a:t>
            </a:r>
            <a:endParaRPr lang="en-US" sz="1600" dirty="0">
              <a:solidFill>
                <a:schemeClr val="bg1"/>
              </a:solidFill>
            </a:endParaRPr>
          </a:p>
        </p:txBody>
      </p:sp>
      <p:sp>
        <p:nvSpPr>
          <p:cNvPr id="2" name="TextBox 1"/>
          <p:cNvSpPr txBox="1"/>
          <p:nvPr/>
        </p:nvSpPr>
        <p:spPr>
          <a:xfrm>
            <a:off x="10485784" y="1269360"/>
            <a:ext cx="1151148" cy="246221"/>
          </a:xfrm>
          <a:prstGeom prst="rect">
            <a:avLst/>
          </a:prstGeom>
          <a:solidFill>
            <a:schemeClr val="accent1">
              <a:lumMod val="20000"/>
              <a:lumOff val="80000"/>
            </a:schemeClr>
          </a:solidFill>
        </p:spPr>
        <p:txBody>
          <a:bodyPr wrap="square" rtlCol="0">
            <a:spAutoFit/>
          </a:bodyPr>
          <a:lstStyle/>
          <a:p>
            <a:r>
              <a:rPr lang="en-US" sz="1000" dirty="0">
                <a:hlinkClick r:id="rId4"/>
              </a:rPr>
              <a:t>WV Flood Tool link</a:t>
            </a:r>
            <a:endParaRPr lang="en-US" sz="1000" dirty="0"/>
          </a:p>
        </p:txBody>
      </p:sp>
      <p:sp>
        <p:nvSpPr>
          <p:cNvPr id="7" name="TextBox 6"/>
          <p:cNvSpPr txBox="1"/>
          <p:nvPr/>
        </p:nvSpPr>
        <p:spPr>
          <a:xfrm>
            <a:off x="4024656" y="2241695"/>
            <a:ext cx="1162049" cy="369332"/>
          </a:xfrm>
          <a:prstGeom prst="rect">
            <a:avLst/>
          </a:prstGeom>
          <a:noFill/>
        </p:spPr>
        <p:txBody>
          <a:bodyPr wrap="square" rtlCol="0">
            <a:spAutoFit/>
          </a:bodyPr>
          <a:lstStyle/>
          <a:p>
            <a:pPr algn="ctr"/>
            <a:r>
              <a:rPr lang="en-US" b="1" dirty="0"/>
              <a:t>Marlinton</a:t>
            </a:r>
          </a:p>
        </p:txBody>
      </p:sp>
      <p:pic>
        <p:nvPicPr>
          <p:cNvPr id="27" name="Picture 26">
            <a:extLst>
              <a:ext uri="{FF2B5EF4-FFF2-40B4-BE49-F238E27FC236}">
                <a16:creationId xmlns:a16="http://schemas.microsoft.com/office/drawing/2014/main" id="{F77A1B00-53B2-4D13-8E9F-DDB1C3E983B8}"/>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87977" y="1082587"/>
            <a:ext cx="969786" cy="872808"/>
          </a:xfrm>
          <a:prstGeom prst="rect">
            <a:avLst/>
          </a:prstGeom>
        </p:spPr>
      </p:pic>
      <p:sp>
        <p:nvSpPr>
          <p:cNvPr id="28" name="TextBox 27"/>
          <p:cNvSpPr txBox="1"/>
          <p:nvPr/>
        </p:nvSpPr>
        <p:spPr>
          <a:xfrm>
            <a:off x="169691" y="1964696"/>
            <a:ext cx="1406358" cy="646331"/>
          </a:xfrm>
          <a:prstGeom prst="rect">
            <a:avLst/>
          </a:prstGeom>
          <a:noFill/>
        </p:spPr>
        <p:txBody>
          <a:bodyPr wrap="square" rtlCol="0">
            <a:spAutoFit/>
          </a:bodyPr>
          <a:lstStyle/>
          <a:p>
            <a:pPr algn="ctr"/>
            <a:r>
              <a:rPr lang="en-US" sz="1200" dirty="0">
                <a:solidFill>
                  <a:srgbClr val="C00000"/>
                </a:solidFill>
              </a:rPr>
              <a:t>Top 10% rankings among 229 incorporated places</a:t>
            </a:r>
          </a:p>
        </p:txBody>
      </p:sp>
      <p:graphicFrame>
        <p:nvGraphicFramePr>
          <p:cNvPr id="24" name="Table 23"/>
          <p:cNvGraphicFramePr>
            <a:graphicFrameLocks noGrp="1"/>
          </p:cNvGraphicFramePr>
          <p:nvPr/>
        </p:nvGraphicFramePr>
        <p:xfrm>
          <a:off x="141604" y="3010650"/>
          <a:ext cx="1519690" cy="1386386"/>
        </p:xfrm>
        <a:graphic>
          <a:graphicData uri="http://schemas.openxmlformats.org/drawingml/2006/table">
            <a:tbl>
              <a:tblPr firstRow="1" bandRow="1">
                <a:tableStyleId>{5C22544A-7EE6-4342-B048-85BDC9FD1C3A}</a:tableStyleId>
              </a:tblPr>
              <a:tblGrid>
                <a:gridCol w="1519690">
                  <a:extLst>
                    <a:ext uri="{9D8B030D-6E8A-4147-A177-3AD203B41FA5}">
                      <a16:colId xmlns:a16="http://schemas.microsoft.com/office/drawing/2014/main" val="3494061819"/>
                    </a:ext>
                  </a:extLst>
                </a:gridCol>
              </a:tblGrid>
              <a:tr h="4562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Critical Infrastructure</a:t>
                      </a:r>
                    </a:p>
                  </a:txBody>
                  <a:tcPr>
                    <a:solidFill>
                      <a:schemeClr val="accent2">
                        <a:lumMod val="50000"/>
                      </a:schemeClr>
                    </a:solidFill>
                  </a:tcPr>
                </a:tc>
                <a:extLst>
                  <a:ext uri="{0D108BD9-81ED-4DB2-BD59-A6C34878D82A}">
                    <a16:rowId xmlns:a16="http://schemas.microsoft.com/office/drawing/2014/main" val="739363419"/>
                  </a:ext>
                </a:extLst>
              </a:tr>
              <a:tr h="8072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High number of essential facilities &amp; flooded roads</a:t>
                      </a:r>
                    </a:p>
                  </a:txBody>
                  <a:tcPr>
                    <a:solidFill>
                      <a:srgbClr val="F7C09B"/>
                    </a:solidFill>
                  </a:tcPr>
                </a:tc>
                <a:extLst>
                  <a:ext uri="{0D108BD9-81ED-4DB2-BD59-A6C34878D82A}">
                    <a16:rowId xmlns:a16="http://schemas.microsoft.com/office/drawing/2014/main" val="50384546"/>
                  </a:ext>
                </a:extLst>
              </a:tr>
            </a:tbl>
          </a:graphicData>
        </a:graphic>
      </p:graphicFrame>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09110" y="2105526"/>
            <a:ext cx="1874296" cy="3486867"/>
          </a:xfrm>
          <a:prstGeom prst="rect">
            <a:avLst/>
          </a:prstGeom>
          <a:ln>
            <a:solidFill>
              <a:schemeClr val="tx1"/>
            </a:solidFill>
          </a:ln>
        </p:spPr>
      </p:pic>
      <p:pic>
        <p:nvPicPr>
          <p:cNvPr id="19" name="Picture 18"/>
          <p:cNvPicPr>
            <a:picLocks noChangeAspect="1"/>
          </p:cNvPicPr>
          <p:nvPr/>
        </p:nvPicPr>
        <p:blipFill>
          <a:blip r:embed="rId7"/>
          <a:stretch>
            <a:fillRect/>
          </a:stretch>
        </p:blipFill>
        <p:spPr>
          <a:xfrm>
            <a:off x="2009110" y="5695696"/>
            <a:ext cx="1874296" cy="942975"/>
          </a:xfrm>
          <a:prstGeom prst="rect">
            <a:avLst/>
          </a:prstGeom>
          <a:ln>
            <a:solidFill>
              <a:schemeClr val="tx1"/>
            </a:solidFill>
          </a:ln>
        </p:spPr>
      </p:pic>
      <p:grpSp>
        <p:nvGrpSpPr>
          <p:cNvPr id="37" name="Group 36">
            <a:extLst>
              <a:ext uri="{FF2B5EF4-FFF2-40B4-BE49-F238E27FC236}">
                <a16:creationId xmlns:a16="http://schemas.microsoft.com/office/drawing/2014/main" id="{B26EDD5F-4DCB-3076-810C-AAC190EEA056}"/>
              </a:ext>
            </a:extLst>
          </p:cNvPr>
          <p:cNvGrpSpPr/>
          <p:nvPr/>
        </p:nvGrpSpPr>
        <p:grpSpPr>
          <a:xfrm>
            <a:off x="9826686" y="3109041"/>
            <a:ext cx="1709081" cy="2385556"/>
            <a:chOff x="10325817" y="-296770"/>
            <a:chExt cx="2155372" cy="3008494"/>
          </a:xfrm>
        </p:grpSpPr>
        <p:pic>
          <p:nvPicPr>
            <p:cNvPr id="38" name="Picture 37" descr="A close-up of a car in a flooded garage&#10;&#10;Description automatically generated">
              <a:extLst>
                <a:ext uri="{FF2B5EF4-FFF2-40B4-BE49-F238E27FC236}">
                  <a16:creationId xmlns:a16="http://schemas.microsoft.com/office/drawing/2014/main" id="{FD146B64-004F-E34B-A502-861B1F189CC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325817" y="-296770"/>
              <a:ext cx="2155372" cy="2884411"/>
            </a:xfrm>
            <a:prstGeom prst="rect">
              <a:avLst/>
            </a:prstGeom>
            <a:ln w="12700">
              <a:solidFill>
                <a:schemeClr val="tx1"/>
              </a:solidFill>
            </a:ln>
          </p:spPr>
        </p:pic>
        <p:sp>
          <p:nvSpPr>
            <p:cNvPr id="39" name="Rectangle 38">
              <a:extLst>
                <a:ext uri="{FF2B5EF4-FFF2-40B4-BE49-F238E27FC236}">
                  <a16:creationId xmlns:a16="http://schemas.microsoft.com/office/drawing/2014/main" id="{0B98CA8D-A8B3-5CA4-2D1B-B5A1745764E7}"/>
                </a:ext>
              </a:extLst>
            </p:cNvPr>
            <p:cNvSpPr/>
            <p:nvPr/>
          </p:nvSpPr>
          <p:spPr>
            <a:xfrm rot="10800000" flipV="1">
              <a:off x="10325817" y="2129505"/>
              <a:ext cx="2155369" cy="582219"/>
            </a:xfrm>
            <a:prstGeom prst="rect">
              <a:avLst/>
            </a:prstGeom>
            <a:solidFill>
              <a:schemeClr val="bg1"/>
            </a:solidFill>
            <a:ln>
              <a:solidFill>
                <a:schemeClr val="tx1"/>
              </a:solidFill>
            </a:ln>
          </p:spPr>
          <p:txBody>
            <a:bodyPr wrap="square">
              <a:spAutoFit/>
            </a:bodyPr>
            <a:lstStyle/>
            <a:p>
              <a:pPr algn="ctr"/>
              <a:r>
                <a:rPr lang="en-US" sz="1200" b="1" dirty="0"/>
                <a:t>Flooded fire station in Marlinton, Nov. 1985</a:t>
              </a:r>
            </a:p>
          </p:txBody>
        </p:sp>
      </p:grpSp>
      <p:grpSp>
        <p:nvGrpSpPr>
          <p:cNvPr id="40" name="Group 39">
            <a:extLst>
              <a:ext uri="{FF2B5EF4-FFF2-40B4-BE49-F238E27FC236}">
                <a16:creationId xmlns:a16="http://schemas.microsoft.com/office/drawing/2014/main" id="{A78B3B81-1BA4-4F62-9B96-407A6644B3DB}"/>
              </a:ext>
            </a:extLst>
          </p:cNvPr>
          <p:cNvGrpSpPr/>
          <p:nvPr/>
        </p:nvGrpSpPr>
        <p:grpSpPr>
          <a:xfrm>
            <a:off x="7604574" y="3109041"/>
            <a:ext cx="2552700" cy="2929292"/>
            <a:chOff x="3421085" y="3334631"/>
            <a:chExt cx="2552700" cy="2929292"/>
          </a:xfrm>
        </p:grpSpPr>
        <p:pic>
          <p:nvPicPr>
            <p:cNvPr id="41" name="Picture 40">
              <a:extLst>
                <a:ext uri="{FF2B5EF4-FFF2-40B4-BE49-F238E27FC236}">
                  <a16:creationId xmlns:a16="http://schemas.microsoft.com/office/drawing/2014/main" id="{D7E4B3B3-71C6-4A3C-AFA1-C78871A1A97C}"/>
                </a:ext>
              </a:extLst>
            </p:cNvPr>
            <p:cNvPicPr>
              <a:picLocks noChangeAspect="1"/>
            </p:cNvPicPr>
            <p:nvPr/>
          </p:nvPicPr>
          <p:blipFill>
            <a:blip r:embed="rId9" cstate="email">
              <a:extLst>
                <a:ext uri="{BEBA8EAE-BF5A-486C-A8C5-ECC9F3942E4B}">
                  <a14:imgProps xmlns:a14="http://schemas.microsoft.com/office/drawing/2010/main">
                    <a14:imgLayer r:embed="rId10">
                      <a14:imgEffect>
                        <a14:sharpenSoften amount="25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3835423" y="3334631"/>
              <a:ext cx="1724025" cy="2488451"/>
            </a:xfrm>
            <a:prstGeom prst="rect">
              <a:avLst/>
            </a:prstGeom>
            <a:ln w="12700">
              <a:solidFill>
                <a:schemeClr val="tx1"/>
              </a:solidFill>
            </a:ln>
          </p:spPr>
        </p:pic>
        <p:sp>
          <p:nvSpPr>
            <p:cNvPr id="42" name="Text Box 2">
              <a:extLst>
                <a:ext uri="{FF2B5EF4-FFF2-40B4-BE49-F238E27FC236}">
                  <a16:creationId xmlns:a16="http://schemas.microsoft.com/office/drawing/2014/main" id="{5DE97AD5-8D5B-467B-842E-AE5535D8A5FF}"/>
                </a:ext>
              </a:extLst>
            </p:cNvPr>
            <p:cNvSpPr txBox="1">
              <a:spLocks noChangeArrowheads="1"/>
            </p:cNvSpPr>
            <p:nvPr/>
          </p:nvSpPr>
          <p:spPr bwMode="auto">
            <a:xfrm>
              <a:off x="3421085" y="5826957"/>
              <a:ext cx="2552700" cy="436966"/>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Marlinton Police Department </a:t>
              </a:r>
            </a:p>
            <a:p>
              <a:pPr marL="0" marR="0" algn="ctr">
                <a:lnSpc>
                  <a:spcPct val="107000"/>
                </a:lnSpc>
                <a:spcBef>
                  <a:spcPts val="0"/>
                </a:spcBef>
                <a:spcAft>
                  <a:spcPts val="0"/>
                </a:spcAft>
              </a:pPr>
              <a:r>
                <a:rPr lang="en-US" sz="1000" b="1" dirty="0">
                  <a:latin typeface="Calibri" panose="020F0502020204030204" pitchFamily="34" charset="0"/>
                  <a:ea typeface="Calibri" panose="020F0502020204030204" pitchFamily="34" charset="0"/>
                  <a:cs typeface="Times New Roman" panose="02020603050405020304" pitchFamily="18" charset="0"/>
                </a:rPr>
                <a:t>Highest EF Flood </a:t>
              </a:r>
              <a:r>
                <a:rPr lang="en-US" sz="1000" b="1" dirty="0">
                  <a:effectLst/>
                  <a:latin typeface="Calibri" panose="020F0502020204030204" pitchFamily="34" charset="0"/>
                  <a:ea typeface="Calibri" panose="020F0502020204030204" pitchFamily="34" charset="0"/>
                  <a:cs typeface="Times New Roman" panose="02020603050405020304" pitchFamily="18" charset="0"/>
                </a:rPr>
                <a:t>Depth (4 ft)</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38-08-0001-0096-0000_709A</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p:txBody>
        </p:sp>
      </p:grpSp>
      <p:grpSp>
        <p:nvGrpSpPr>
          <p:cNvPr id="43" name="Group 42">
            <a:extLst>
              <a:ext uri="{FF2B5EF4-FFF2-40B4-BE49-F238E27FC236}">
                <a16:creationId xmlns:a16="http://schemas.microsoft.com/office/drawing/2014/main" id="{CBB15ED9-BD08-455F-B15C-A659D7949BA4}"/>
              </a:ext>
            </a:extLst>
          </p:cNvPr>
          <p:cNvGrpSpPr/>
          <p:nvPr/>
        </p:nvGrpSpPr>
        <p:grpSpPr>
          <a:xfrm>
            <a:off x="3978185" y="5336047"/>
            <a:ext cx="2290267" cy="1272950"/>
            <a:chOff x="4596007" y="4718743"/>
            <a:chExt cx="2613025" cy="1582836"/>
          </a:xfrm>
        </p:grpSpPr>
        <p:pic>
          <p:nvPicPr>
            <p:cNvPr id="44" name="Picture 43">
              <a:extLst>
                <a:ext uri="{FF2B5EF4-FFF2-40B4-BE49-F238E27FC236}">
                  <a16:creationId xmlns:a16="http://schemas.microsoft.com/office/drawing/2014/main" id="{7265FE87-2C97-4F75-BDDC-CB9DAFCB517D}"/>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t="24218" b="6935"/>
            <a:stretch/>
          </p:blipFill>
          <p:spPr bwMode="auto">
            <a:xfrm>
              <a:off x="4596007" y="4718743"/>
              <a:ext cx="2613025" cy="1140460"/>
            </a:xfrm>
            <a:prstGeom prst="rect">
              <a:avLst/>
            </a:prstGeom>
            <a:ln w="1270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xmln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45" name="Text Box 2">
              <a:extLst>
                <a:ext uri="{FF2B5EF4-FFF2-40B4-BE49-F238E27FC236}">
                  <a16:creationId xmlns:a16="http://schemas.microsoft.com/office/drawing/2014/main" id="{409E29CA-4CB1-439B-B2E8-A96E8A30DA0B}"/>
                </a:ext>
              </a:extLst>
            </p:cNvPr>
            <p:cNvSpPr txBox="1">
              <a:spLocks noChangeArrowheads="1"/>
            </p:cNvSpPr>
            <p:nvPr/>
          </p:nvSpPr>
          <p:spPr bwMode="auto">
            <a:xfrm>
              <a:off x="4621407" y="5853488"/>
              <a:ext cx="2552700" cy="448091"/>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Pocahontas Center (Nursing Home) </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3"/>
                </a:rPr>
                <a:t>38-08-0005-0065-0002_5</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p:txBody>
        </p:sp>
      </p:grpSp>
      <p:sp>
        <p:nvSpPr>
          <p:cNvPr id="3" name="Title 1">
            <a:extLst>
              <a:ext uri="{FF2B5EF4-FFF2-40B4-BE49-F238E27FC236}">
                <a16:creationId xmlns:a16="http://schemas.microsoft.com/office/drawing/2014/main" id="{3BA7C1C1-DCC6-BE6D-66DB-AC8E74B25ED5}"/>
              </a:ext>
            </a:extLst>
          </p:cNvPr>
          <p:cNvSpPr txBox="1">
            <a:spLocks/>
          </p:cNvSpPr>
          <p:nvPr/>
        </p:nvSpPr>
        <p:spPr>
          <a:xfrm>
            <a:off x="0" y="-5437"/>
            <a:ext cx="12192000" cy="914399"/>
          </a:xfrm>
          <a:prstGeom prst="rect">
            <a:avLst/>
          </a:prstGeom>
          <a:solidFill>
            <a:schemeClr val="accent2">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i="1" dirty="0">
              <a:solidFill>
                <a:schemeClr val="bg1"/>
              </a:solidFill>
              <a:latin typeface="Arial" panose="020B0604020202020204" pitchFamily="34" charset="0"/>
              <a:cs typeface="Arial" panose="020B0604020202020204" pitchFamily="34" charset="0"/>
            </a:endParaRPr>
          </a:p>
          <a:p>
            <a:r>
              <a:rPr lang="en-US" i="1" dirty="0">
                <a:solidFill>
                  <a:schemeClr val="bg1"/>
                </a:solidFill>
                <a:latin typeface="Arial" panose="020B0604020202020204" pitchFamily="34" charset="0"/>
                <a:cs typeface="Arial" panose="020B0604020202020204" pitchFamily="34" charset="0"/>
              </a:rPr>
              <a:t>Risk Indicators</a:t>
            </a:r>
            <a:r>
              <a:rPr lang="en-US" dirty="0">
                <a:solidFill>
                  <a:schemeClr val="bg1"/>
                </a:solidFill>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Critical Infrastructure </a:t>
            </a:r>
            <a:r>
              <a:rPr lang="en-US" dirty="0">
                <a:solidFill>
                  <a:schemeClr val="bg1"/>
                </a:solidFill>
                <a:latin typeface="Arial" panose="020B0604020202020204" pitchFamily="34" charset="0"/>
                <a:cs typeface="Arial" panose="020B0604020202020204" pitchFamily="34" charset="0"/>
              </a:rPr>
              <a:t>(Marlinton)</a:t>
            </a:r>
          </a:p>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67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a river&#10;&#10;Description automatically generated">
            <a:extLst>
              <a:ext uri="{FF2B5EF4-FFF2-40B4-BE49-F238E27FC236}">
                <a16:creationId xmlns:a16="http://schemas.microsoft.com/office/drawing/2014/main" id="{8AC7AE20-2202-D484-A4B6-FDF69D4FE7D3}"/>
              </a:ext>
            </a:extLst>
          </p:cNvPr>
          <p:cNvPicPr>
            <a:picLocks noChangeAspect="1"/>
          </p:cNvPicPr>
          <p:nvPr/>
        </p:nvPicPr>
        <p:blipFill rotWithShape="1">
          <a:blip r:embed="rId2">
            <a:extLst>
              <a:ext uri="{28A0092B-C50C-407E-A947-70E740481C1C}">
                <a14:useLocalDpi xmlns:a14="http://schemas.microsoft.com/office/drawing/2010/main" val="0"/>
              </a:ext>
            </a:extLst>
          </a:blip>
          <a:srcRect l="228" t="6307" r="18529" b="3651"/>
          <a:stretch/>
        </p:blipFill>
        <p:spPr>
          <a:xfrm>
            <a:off x="176036" y="1793739"/>
            <a:ext cx="3800720" cy="4450511"/>
          </a:xfrm>
          <a:prstGeom prst="rect">
            <a:avLst/>
          </a:prstGeom>
          <a:ln w="12700">
            <a:solidFill>
              <a:schemeClr val="tx1"/>
            </a:solidFill>
          </a:ln>
        </p:spPr>
      </p:pic>
      <p:sp>
        <p:nvSpPr>
          <p:cNvPr id="6" name="Title 1">
            <a:extLst>
              <a:ext uri="{FF2B5EF4-FFF2-40B4-BE49-F238E27FC236}">
                <a16:creationId xmlns:a16="http://schemas.microsoft.com/office/drawing/2014/main" id="{771A6877-5531-484C-B2C4-5CA9F8BCD9BA}"/>
              </a:ext>
            </a:extLst>
          </p:cNvPr>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prstClr val="white"/>
                </a:solidFill>
                <a:latin typeface="Arial" panose="020B0604020202020204" pitchFamily="34" charset="0"/>
                <a:cs typeface="Arial" panose="020B0604020202020204" pitchFamily="34" charset="0"/>
              </a:rPr>
              <a:t>Buildings in Preliminary Floodway</a:t>
            </a:r>
          </a:p>
          <a:p>
            <a:pPr marL="174625"/>
            <a:endParaRPr lang="en-US" sz="500" dirty="0">
              <a:solidFill>
                <a:prstClr val="white"/>
              </a:solidFill>
              <a:latin typeface="Arial" panose="020B0604020202020204" pitchFamily="34" charset="0"/>
              <a:cs typeface="Arial" panose="020B0604020202020204" pitchFamily="34" charset="0"/>
            </a:endParaRPr>
          </a:p>
          <a:p>
            <a:pPr marL="174625"/>
            <a:r>
              <a:rPr lang="en-US" sz="2400" dirty="0">
                <a:solidFill>
                  <a:prstClr val="white"/>
                </a:solidFill>
                <a:latin typeface="Arial" panose="020B0604020202020204" pitchFamily="34" charset="0"/>
                <a:cs typeface="Arial" panose="020B0604020202020204" pitchFamily="34" charset="0"/>
              </a:rPr>
              <a:t>Floodway Increase in Marlinton</a:t>
            </a:r>
            <a:endParaRPr lang="en-US" sz="1100" dirty="0">
              <a:solidFill>
                <a:prstClr val="white"/>
              </a:solidFill>
              <a:latin typeface="Calibri Light" panose="020F0302020204030204"/>
            </a:endParaRPr>
          </a:p>
        </p:txBody>
      </p:sp>
      <p:sp>
        <p:nvSpPr>
          <p:cNvPr id="17" name="Rectangle 16">
            <a:extLst>
              <a:ext uri="{FF2B5EF4-FFF2-40B4-BE49-F238E27FC236}">
                <a16:creationId xmlns:a16="http://schemas.microsoft.com/office/drawing/2014/main" id="{362CDC2A-5F0A-47A6-9CA7-BA6B7B9750F4}"/>
              </a:ext>
            </a:extLst>
          </p:cNvPr>
          <p:cNvSpPr/>
          <p:nvPr/>
        </p:nvSpPr>
        <p:spPr>
          <a:xfrm>
            <a:off x="198008" y="2377294"/>
            <a:ext cx="3583824" cy="3163535"/>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1BD7B5F0-6312-4C10-B999-BF5D0EDBD686}"/>
              </a:ext>
            </a:extLst>
          </p:cNvPr>
          <p:cNvGrpSpPr/>
          <p:nvPr/>
        </p:nvGrpSpPr>
        <p:grpSpPr>
          <a:xfrm>
            <a:off x="4330215" y="3089589"/>
            <a:ext cx="3546960" cy="3335907"/>
            <a:chOff x="4330215" y="2203764"/>
            <a:chExt cx="3546960" cy="3335907"/>
          </a:xfrm>
        </p:grpSpPr>
        <p:pic>
          <p:nvPicPr>
            <p:cNvPr id="10" name="Picture 9">
              <a:extLst>
                <a:ext uri="{FF2B5EF4-FFF2-40B4-BE49-F238E27FC236}">
                  <a16:creationId xmlns:a16="http://schemas.microsoft.com/office/drawing/2014/main" id="{C1A43011-7BF2-47B1-8B3E-8C519D7A8C8A}"/>
                </a:ext>
              </a:extLst>
            </p:cNvPr>
            <p:cNvPicPr>
              <a:picLocks noChangeAspect="1"/>
            </p:cNvPicPr>
            <p:nvPr/>
          </p:nvPicPr>
          <p:blipFill rotWithShape="1">
            <a:blip r:embed="rId3"/>
            <a:srcRect l="3403" t="4012" r="15875"/>
            <a:stretch/>
          </p:blipFill>
          <p:spPr>
            <a:xfrm>
              <a:off x="4330215" y="2203764"/>
              <a:ext cx="3546960" cy="3335907"/>
            </a:xfrm>
            <a:prstGeom prst="rect">
              <a:avLst/>
            </a:prstGeom>
            <a:ln w="28575">
              <a:solidFill>
                <a:schemeClr val="tx1"/>
              </a:solidFill>
            </a:ln>
          </p:spPr>
        </p:pic>
        <p:sp>
          <p:nvSpPr>
            <p:cNvPr id="19" name="TextBox 18">
              <a:extLst>
                <a:ext uri="{FF2B5EF4-FFF2-40B4-BE49-F238E27FC236}">
                  <a16:creationId xmlns:a16="http://schemas.microsoft.com/office/drawing/2014/main" id="{9854BC4F-9035-498A-ADE7-A3D91AE91410}"/>
                </a:ext>
              </a:extLst>
            </p:cNvPr>
            <p:cNvSpPr txBox="1"/>
            <p:nvPr/>
          </p:nvSpPr>
          <p:spPr>
            <a:xfrm rot="2519850">
              <a:off x="6167166" y="3435666"/>
              <a:ext cx="1507577" cy="400110"/>
            </a:xfrm>
            <a:prstGeom prst="rect">
              <a:avLst/>
            </a:prstGeom>
            <a:noFill/>
            <a:ln>
              <a:noFill/>
            </a:ln>
            <a:effectLst>
              <a:outerShdw blurRad="50800" dist="50800" dir="5400000" algn="ctr" rotWithShape="0">
                <a:schemeClr val="tx1"/>
              </a:outerShdw>
            </a:effectLst>
          </p:spPr>
          <p:txBody>
            <a:bodyPr wrap="square" rtlCol="0" anchor="ctr" anchorCtr="0">
              <a:spAutoFit/>
            </a:bodyPr>
            <a:lstStyle/>
            <a:p>
              <a:pPr algn="ctr"/>
              <a:r>
                <a:rPr lang="en-US" sz="2000" b="1" dirty="0">
                  <a:solidFill>
                    <a:srgbClr val="FFFF00"/>
                  </a:solidFill>
                </a:rPr>
                <a:t>300 yd</a:t>
              </a:r>
            </a:p>
          </p:txBody>
        </p:sp>
        <p:cxnSp>
          <p:nvCxnSpPr>
            <p:cNvPr id="21" name="Straight Connector 20">
              <a:extLst>
                <a:ext uri="{FF2B5EF4-FFF2-40B4-BE49-F238E27FC236}">
                  <a16:creationId xmlns:a16="http://schemas.microsoft.com/office/drawing/2014/main" id="{FF827F41-81BB-4F2F-8A8B-B228BD506310}"/>
                </a:ext>
              </a:extLst>
            </p:cNvPr>
            <p:cNvCxnSpPr>
              <a:cxnSpLocks/>
            </p:cNvCxnSpPr>
            <p:nvPr/>
          </p:nvCxnSpPr>
          <p:spPr>
            <a:xfrm>
              <a:off x="6465570" y="3509010"/>
              <a:ext cx="750570" cy="64389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7D6AC07C-7220-425E-A37D-3FD0D8AFDA88}"/>
              </a:ext>
            </a:extLst>
          </p:cNvPr>
          <p:cNvSpPr/>
          <p:nvPr/>
        </p:nvSpPr>
        <p:spPr>
          <a:xfrm>
            <a:off x="4330214" y="2430513"/>
            <a:ext cx="3546960" cy="523220"/>
          </a:xfrm>
          <a:prstGeom prst="rect">
            <a:avLst/>
          </a:prstGeom>
          <a:solidFill>
            <a:schemeClr val="accent1">
              <a:lumMod val="20000"/>
              <a:lumOff val="80000"/>
            </a:schemeClr>
          </a:solidFill>
          <a:ln>
            <a:solidFill>
              <a:schemeClr val="tx1"/>
            </a:solidFill>
          </a:ln>
        </p:spPr>
        <p:txBody>
          <a:bodyPr wrap="square">
            <a:spAutoFit/>
          </a:bodyPr>
          <a:lstStyle/>
          <a:p>
            <a:pPr algn="ctr"/>
            <a:r>
              <a:rPr lang="en-US" sz="1400" b="1" dirty="0"/>
              <a:t>Floodway width expanded significantly </a:t>
            </a:r>
          </a:p>
          <a:p>
            <a:pPr algn="ctr"/>
            <a:r>
              <a:rPr lang="en-US" sz="1400" b="1" dirty="0"/>
              <a:t>up to 300 yards (900 ft)</a:t>
            </a:r>
          </a:p>
        </p:txBody>
      </p:sp>
      <p:sp>
        <p:nvSpPr>
          <p:cNvPr id="27" name="Rectangle 26">
            <a:extLst>
              <a:ext uri="{FF2B5EF4-FFF2-40B4-BE49-F238E27FC236}">
                <a16:creationId xmlns:a16="http://schemas.microsoft.com/office/drawing/2014/main" id="{D355E6BC-40EC-4CEC-B65F-BA093E6196B8}"/>
              </a:ext>
            </a:extLst>
          </p:cNvPr>
          <p:cNvSpPr/>
          <p:nvPr/>
        </p:nvSpPr>
        <p:spPr>
          <a:xfrm>
            <a:off x="8261194" y="2430513"/>
            <a:ext cx="3565606" cy="523220"/>
          </a:xfrm>
          <a:prstGeom prst="rect">
            <a:avLst/>
          </a:prstGeom>
          <a:solidFill>
            <a:schemeClr val="accent1">
              <a:lumMod val="20000"/>
              <a:lumOff val="80000"/>
            </a:schemeClr>
          </a:solidFill>
          <a:ln>
            <a:solidFill>
              <a:schemeClr val="tx1"/>
            </a:solidFill>
          </a:ln>
        </p:spPr>
        <p:txBody>
          <a:bodyPr wrap="square">
            <a:spAutoFit/>
          </a:bodyPr>
          <a:lstStyle/>
          <a:p>
            <a:pPr algn="ctr"/>
            <a:r>
              <a:rPr lang="en-US" sz="1400" b="1" dirty="0"/>
              <a:t>Base Flood Elevation increased </a:t>
            </a:r>
          </a:p>
          <a:p>
            <a:pPr algn="ctr"/>
            <a:r>
              <a:rPr lang="en-US" sz="1400" b="1" dirty="0"/>
              <a:t>to about 2 feet</a:t>
            </a:r>
          </a:p>
        </p:txBody>
      </p:sp>
      <p:sp>
        <p:nvSpPr>
          <p:cNvPr id="28" name="Text Box 2">
            <a:extLst>
              <a:ext uri="{FF2B5EF4-FFF2-40B4-BE49-F238E27FC236}">
                <a16:creationId xmlns:a16="http://schemas.microsoft.com/office/drawing/2014/main" id="{81ADDB95-C343-4770-B163-48A6730C3173}"/>
              </a:ext>
            </a:extLst>
          </p:cNvPr>
          <p:cNvSpPr txBox="1">
            <a:spLocks noChangeArrowheads="1"/>
          </p:cNvSpPr>
          <p:nvPr/>
        </p:nvSpPr>
        <p:spPr bwMode="auto">
          <a:xfrm>
            <a:off x="4180699" y="6451923"/>
            <a:ext cx="1559821" cy="282251"/>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hlinkClick r:id="rId4"/>
              </a:rPr>
              <a:t>Flood Tool Link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9" name="Table 28">
            <a:extLst>
              <a:ext uri="{FF2B5EF4-FFF2-40B4-BE49-F238E27FC236}">
                <a16:creationId xmlns:a16="http://schemas.microsoft.com/office/drawing/2014/main" id="{C4FAE185-EED5-4F3E-A200-C30F3116E650}"/>
              </a:ext>
            </a:extLst>
          </p:cNvPr>
          <p:cNvGraphicFramePr>
            <a:graphicFrameLocks noGrp="1"/>
          </p:cNvGraphicFramePr>
          <p:nvPr/>
        </p:nvGraphicFramePr>
        <p:xfrm>
          <a:off x="4714099" y="1672592"/>
          <a:ext cx="6762645" cy="554590"/>
        </p:xfrm>
        <a:graphic>
          <a:graphicData uri="http://schemas.openxmlformats.org/drawingml/2006/table">
            <a:tbl>
              <a:tblPr/>
              <a:tblGrid>
                <a:gridCol w="862013">
                  <a:extLst>
                    <a:ext uri="{9D8B030D-6E8A-4147-A177-3AD203B41FA5}">
                      <a16:colId xmlns:a16="http://schemas.microsoft.com/office/drawing/2014/main" val="1878122784"/>
                    </a:ext>
                  </a:extLst>
                </a:gridCol>
                <a:gridCol w="2202815">
                  <a:extLst>
                    <a:ext uri="{9D8B030D-6E8A-4147-A177-3AD203B41FA5}">
                      <a16:colId xmlns:a16="http://schemas.microsoft.com/office/drawing/2014/main" val="3156737223"/>
                    </a:ext>
                  </a:extLst>
                </a:gridCol>
                <a:gridCol w="2011553">
                  <a:extLst>
                    <a:ext uri="{9D8B030D-6E8A-4147-A177-3AD203B41FA5}">
                      <a16:colId xmlns:a16="http://schemas.microsoft.com/office/drawing/2014/main" val="4006094269"/>
                    </a:ext>
                  </a:extLst>
                </a:gridCol>
                <a:gridCol w="1686264">
                  <a:extLst>
                    <a:ext uri="{9D8B030D-6E8A-4147-A177-3AD203B41FA5}">
                      <a16:colId xmlns:a16="http://schemas.microsoft.com/office/drawing/2014/main" val="622466170"/>
                    </a:ext>
                  </a:extLst>
                </a:gridCol>
              </a:tblGrid>
              <a:tr h="331705">
                <a:tc>
                  <a:txBody>
                    <a:bodyPr/>
                    <a:lstStyle/>
                    <a:p>
                      <a:pPr algn="l" fontAlgn="ctr"/>
                      <a:r>
                        <a:rPr lang="en-US" sz="1200" b="1" i="0" u="none" strike="noStrike" dirty="0">
                          <a:solidFill>
                            <a:srgbClr val="000000"/>
                          </a:solidFill>
                          <a:effectLst/>
                          <a:latin typeface="Calibri" panose="020F0502020204030204" pitchFamily="34" charset="0"/>
                        </a:rPr>
                        <a:t>  Community</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a:txBody>
                    <a:bodyPr/>
                    <a:lstStyle/>
                    <a:p>
                      <a:pPr algn="ctr" fontAlgn="ctr"/>
                      <a:r>
                        <a:rPr lang="en-US" sz="1200" b="1" i="0" u="none" strike="noStrike" dirty="0">
                          <a:solidFill>
                            <a:srgbClr val="000000"/>
                          </a:solidFill>
                          <a:effectLst/>
                          <a:latin typeface="Calibri" panose="020F0502020204030204" pitchFamily="34" charset="0"/>
                        </a:rPr>
                        <a:t>Buildings in Preliminary Floodway</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EEBF7"/>
                    </a:solidFill>
                  </a:tcPr>
                </a:tc>
                <a:tc>
                  <a:txBody>
                    <a:bodyPr/>
                    <a:lstStyle/>
                    <a:p>
                      <a:pPr algn="ctr" fontAlgn="ctr"/>
                      <a:r>
                        <a:rPr lang="en-US" sz="1200" b="1" i="0" u="none" strike="noStrike" dirty="0">
                          <a:solidFill>
                            <a:srgbClr val="000000"/>
                          </a:solidFill>
                          <a:effectLst/>
                          <a:latin typeface="Calibri" panose="020F0502020204030204" pitchFamily="34" charset="0"/>
                        </a:rPr>
                        <a:t>Buildings in Effective Floodway</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EEBF7"/>
                    </a:solidFill>
                  </a:tcPr>
                </a:tc>
                <a:tc>
                  <a:txBody>
                    <a:bodyPr/>
                    <a:lstStyle/>
                    <a:p>
                      <a:pPr algn="ctr" fontAlgn="ctr"/>
                      <a:r>
                        <a:rPr lang="en-US" sz="1200" b="1" i="0" u="none" strike="noStrike" dirty="0">
                          <a:solidFill>
                            <a:srgbClr val="000000"/>
                          </a:solidFill>
                          <a:effectLst/>
                          <a:latin typeface="Calibri" panose="020F0502020204030204" pitchFamily="34" charset="0"/>
                        </a:rPr>
                        <a:t>Net Change in Floodway</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EEBF7"/>
                    </a:solidFill>
                  </a:tcPr>
                </a:tc>
                <a:extLst>
                  <a:ext uri="{0D108BD9-81ED-4DB2-BD59-A6C34878D82A}">
                    <a16:rowId xmlns:a16="http://schemas.microsoft.com/office/drawing/2014/main" val="1119325774"/>
                  </a:ext>
                </a:extLst>
              </a:tr>
              <a:tr h="144543">
                <a:tc>
                  <a:txBody>
                    <a:bodyPr/>
                    <a:lstStyle/>
                    <a:p>
                      <a:pPr algn="l" fontAlgn="ctr"/>
                      <a:r>
                        <a:rPr lang="en-US" sz="1200" b="1" i="0" u="none" strike="noStrike" dirty="0">
                          <a:solidFill>
                            <a:srgbClr val="000000"/>
                          </a:solidFill>
                          <a:effectLst/>
                          <a:latin typeface="Calibri" panose="020F0502020204030204" pitchFamily="34" charset="0"/>
                        </a:rPr>
                        <a:t>  Marlinton</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190</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+ 176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5539433"/>
                  </a:ext>
                </a:extLst>
              </a:tr>
            </a:tbl>
          </a:graphicData>
        </a:graphic>
      </p:graphicFrame>
      <p:sp>
        <p:nvSpPr>
          <p:cNvPr id="30" name="Rectangle 29">
            <a:extLst>
              <a:ext uri="{FF2B5EF4-FFF2-40B4-BE49-F238E27FC236}">
                <a16:creationId xmlns:a16="http://schemas.microsoft.com/office/drawing/2014/main" id="{A3C8E6F0-4D69-4280-8C46-998AC136CA21}"/>
              </a:ext>
            </a:extLst>
          </p:cNvPr>
          <p:cNvSpPr/>
          <p:nvPr/>
        </p:nvSpPr>
        <p:spPr>
          <a:xfrm>
            <a:off x="142875" y="974736"/>
            <a:ext cx="11791949" cy="523220"/>
          </a:xfrm>
          <a:prstGeom prst="rect">
            <a:avLst/>
          </a:prstGeom>
          <a:solidFill>
            <a:schemeClr val="accent1">
              <a:lumMod val="20000"/>
              <a:lumOff val="80000"/>
            </a:schemeClr>
          </a:solidFill>
          <a:ln>
            <a:solidFill>
              <a:schemeClr val="tx1"/>
            </a:solidFill>
          </a:ln>
        </p:spPr>
        <p:txBody>
          <a:bodyPr wrap="square">
            <a:spAutoFit/>
          </a:bodyPr>
          <a:lstStyle/>
          <a:p>
            <a:r>
              <a:rPr lang="en-US" sz="1400" b="1" dirty="0"/>
              <a:t>Buildings in the floodway channel of a stream or close to the flood source, will be subject to the greatest flood depths, highest velocities, and greatest debris potential.</a:t>
            </a:r>
          </a:p>
        </p:txBody>
      </p:sp>
      <p:cxnSp>
        <p:nvCxnSpPr>
          <p:cNvPr id="32" name="Straight Connector 31">
            <a:extLst>
              <a:ext uri="{FF2B5EF4-FFF2-40B4-BE49-F238E27FC236}">
                <a16:creationId xmlns:a16="http://schemas.microsoft.com/office/drawing/2014/main" id="{1A2DCE28-8037-44E1-BBB0-F845B12394D4}"/>
              </a:ext>
            </a:extLst>
          </p:cNvPr>
          <p:cNvCxnSpPr>
            <a:cxnSpLocks/>
          </p:cNvCxnSpPr>
          <p:nvPr/>
        </p:nvCxnSpPr>
        <p:spPr>
          <a:xfrm>
            <a:off x="3781832" y="2377294"/>
            <a:ext cx="529736" cy="7122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4AFD4F0-5DB6-47B8-AA4D-783EC0CB6576}"/>
              </a:ext>
            </a:extLst>
          </p:cNvPr>
          <p:cNvCxnSpPr>
            <a:cxnSpLocks/>
          </p:cNvCxnSpPr>
          <p:nvPr/>
        </p:nvCxnSpPr>
        <p:spPr>
          <a:xfrm>
            <a:off x="3781832" y="5540829"/>
            <a:ext cx="548382" cy="8793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C997BE91-C780-4F1E-A5C7-26FA685A6E74}"/>
              </a:ext>
            </a:extLst>
          </p:cNvPr>
          <p:cNvGrpSpPr/>
          <p:nvPr/>
        </p:nvGrpSpPr>
        <p:grpSpPr>
          <a:xfrm>
            <a:off x="8261194" y="3089589"/>
            <a:ext cx="3575826" cy="3335907"/>
            <a:chOff x="8387865" y="3089589"/>
            <a:chExt cx="3575826" cy="3335907"/>
          </a:xfrm>
        </p:grpSpPr>
        <p:grpSp>
          <p:nvGrpSpPr>
            <p:cNvPr id="25" name="Group 24">
              <a:extLst>
                <a:ext uri="{FF2B5EF4-FFF2-40B4-BE49-F238E27FC236}">
                  <a16:creationId xmlns:a16="http://schemas.microsoft.com/office/drawing/2014/main" id="{194BB9CC-1A8A-40AE-8384-5F95EC178E2F}"/>
                </a:ext>
              </a:extLst>
            </p:cNvPr>
            <p:cNvGrpSpPr/>
            <p:nvPr/>
          </p:nvGrpSpPr>
          <p:grpSpPr>
            <a:xfrm>
              <a:off x="8387865" y="3089589"/>
              <a:ext cx="3575826" cy="3335907"/>
              <a:chOff x="8387865" y="2203764"/>
              <a:chExt cx="3575826" cy="3335907"/>
            </a:xfrm>
          </p:grpSpPr>
          <p:pic>
            <p:nvPicPr>
              <p:cNvPr id="12" name="Picture 11">
                <a:extLst>
                  <a:ext uri="{FF2B5EF4-FFF2-40B4-BE49-F238E27FC236}">
                    <a16:creationId xmlns:a16="http://schemas.microsoft.com/office/drawing/2014/main" id="{31EA16F0-346B-4F2B-B5D5-F34AA50D526E}"/>
                  </a:ext>
                </a:extLst>
              </p:cNvPr>
              <p:cNvPicPr>
                <a:picLocks noChangeAspect="1"/>
              </p:cNvPicPr>
              <p:nvPr/>
            </p:nvPicPr>
            <p:blipFill rotWithShape="1">
              <a:blip r:embed="rId5"/>
              <a:srcRect l="5070" r="14815"/>
              <a:stretch/>
            </p:blipFill>
            <p:spPr>
              <a:xfrm>
                <a:off x="8387865" y="2203764"/>
                <a:ext cx="3546960" cy="3335907"/>
              </a:xfrm>
              <a:prstGeom prst="rect">
                <a:avLst/>
              </a:prstGeom>
              <a:ln w="28575">
                <a:solidFill>
                  <a:schemeClr val="tx1"/>
                </a:solidFill>
              </a:ln>
            </p:spPr>
          </p:pic>
          <p:sp>
            <p:nvSpPr>
              <p:cNvPr id="24" name="TextBox 23">
                <a:extLst>
                  <a:ext uri="{FF2B5EF4-FFF2-40B4-BE49-F238E27FC236}">
                    <a16:creationId xmlns:a16="http://schemas.microsoft.com/office/drawing/2014/main" id="{E220A688-71FC-4AA7-9A10-94CECEF59931}"/>
                  </a:ext>
                </a:extLst>
              </p:cNvPr>
              <p:cNvSpPr txBox="1"/>
              <p:nvPr/>
            </p:nvSpPr>
            <p:spPr>
              <a:xfrm rot="2285430">
                <a:off x="9817117" y="3239737"/>
                <a:ext cx="2146574" cy="707886"/>
              </a:xfrm>
              <a:prstGeom prst="rect">
                <a:avLst/>
              </a:prstGeom>
              <a:noFill/>
              <a:ln>
                <a:noFill/>
              </a:ln>
              <a:effectLst>
                <a:outerShdw blurRad="50800" dist="50800" dir="5400000" algn="ctr" rotWithShape="0">
                  <a:schemeClr val="tx1"/>
                </a:outerShdw>
              </a:effectLst>
            </p:spPr>
            <p:txBody>
              <a:bodyPr wrap="square" rtlCol="0" anchor="ctr" anchorCtr="0">
                <a:spAutoFit/>
              </a:bodyPr>
              <a:lstStyle/>
              <a:p>
                <a:pPr algn="ctr"/>
                <a:r>
                  <a:rPr lang="en-US" sz="2000" b="1" dirty="0">
                    <a:solidFill>
                      <a:srgbClr val="FFFF00"/>
                    </a:solidFill>
                  </a:rPr>
                  <a:t>2130.6 - 2128.9  </a:t>
                </a:r>
              </a:p>
              <a:p>
                <a:pPr algn="ctr"/>
                <a:r>
                  <a:rPr lang="en-US" sz="2000" b="1" dirty="0">
                    <a:solidFill>
                      <a:srgbClr val="FFFF00"/>
                    </a:solidFill>
                  </a:rPr>
                  <a:t>= 1.7 ft</a:t>
                </a:r>
              </a:p>
            </p:txBody>
          </p:sp>
        </p:grpSp>
        <p:cxnSp>
          <p:nvCxnSpPr>
            <p:cNvPr id="37" name="Straight Connector 36">
              <a:extLst>
                <a:ext uri="{FF2B5EF4-FFF2-40B4-BE49-F238E27FC236}">
                  <a16:creationId xmlns:a16="http://schemas.microsoft.com/office/drawing/2014/main" id="{07677F9E-D85E-4017-8548-F9CBB063315E}"/>
                </a:ext>
              </a:extLst>
            </p:cNvPr>
            <p:cNvCxnSpPr>
              <a:cxnSpLocks/>
            </p:cNvCxnSpPr>
            <p:nvPr/>
          </p:nvCxnSpPr>
          <p:spPr>
            <a:xfrm>
              <a:off x="10139834" y="3464242"/>
              <a:ext cx="1701646" cy="1364933"/>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3E0FCC65-2562-35DB-C78B-9175B8A0DB09}"/>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b="47143"/>
          <a:stretch/>
        </p:blipFill>
        <p:spPr>
          <a:xfrm>
            <a:off x="297370" y="5939161"/>
            <a:ext cx="1737455" cy="897067"/>
          </a:xfrm>
          <a:prstGeom prst="rect">
            <a:avLst/>
          </a:prstGeom>
        </p:spPr>
      </p:pic>
      <p:pic>
        <p:nvPicPr>
          <p:cNvPr id="14" name="Picture 13">
            <a:extLst>
              <a:ext uri="{FF2B5EF4-FFF2-40B4-BE49-F238E27FC236}">
                <a16:creationId xmlns:a16="http://schemas.microsoft.com/office/drawing/2014/main" id="{354A7A39-413F-1E10-9C78-9819DFF7EAA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t="52857"/>
          <a:stretch/>
        </p:blipFill>
        <p:spPr>
          <a:xfrm>
            <a:off x="2098688" y="5943598"/>
            <a:ext cx="1737455" cy="800099"/>
          </a:xfrm>
          <a:prstGeom prst="rect">
            <a:avLst/>
          </a:prstGeom>
        </p:spPr>
      </p:pic>
    </p:spTree>
    <p:extLst>
      <p:ext uri="{BB962C8B-B14F-4D97-AF65-F5344CB8AC3E}">
        <p14:creationId xmlns:p14="http://schemas.microsoft.com/office/powerpoint/2010/main" val="4100579299"/>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14331" y="1044863"/>
            <a:ext cx="9836058" cy="5651453"/>
          </a:xfrm>
          <a:prstGeom prst="rect">
            <a:avLst/>
          </a:prstGeom>
        </p:spPr>
      </p:pic>
      <p:sp>
        <p:nvSpPr>
          <p:cNvPr id="29" name="TextBox 28"/>
          <p:cNvSpPr txBox="1"/>
          <p:nvPr/>
        </p:nvSpPr>
        <p:spPr>
          <a:xfrm>
            <a:off x="49695" y="1052770"/>
            <a:ext cx="1723386" cy="5606722"/>
          </a:xfrm>
          <a:prstGeom prst="rect">
            <a:avLst/>
          </a:prstGeom>
          <a:solidFill>
            <a:schemeClr val="bg1">
              <a:lumMod val="85000"/>
            </a:schemeClr>
          </a:solidFill>
          <a:ln>
            <a:solidFill>
              <a:schemeClr val="tx2">
                <a:lumMod val="50000"/>
              </a:schemeClr>
            </a:solidFill>
          </a:ln>
        </p:spPr>
        <p:txBody>
          <a:bodyPr wrap="square" rtlCol="0">
            <a:spAutoFit/>
          </a:bodyPr>
          <a:lstStyle/>
          <a:p>
            <a:endParaRPr lang="en-US"/>
          </a:p>
        </p:txBody>
      </p:sp>
      <p:sp>
        <p:nvSpPr>
          <p:cNvPr id="2" name="TextBox 1"/>
          <p:cNvSpPr txBox="1"/>
          <p:nvPr/>
        </p:nvSpPr>
        <p:spPr>
          <a:xfrm>
            <a:off x="10485784" y="1269360"/>
            <a:ext cx="1151148" cy="246221"/>
          </a:xfrm>
          <a:prstGeom prst="rect">
            <a:avLst/>
          </a:prstGeom>
          <a:solidFill>
            <a:schemeClr val="accent1">
              <a:lumMod val="20000"/>
              <a:lumOff val="80000"/>
            </a:schemeClr>
          </a:solidFill>
        </p:spPr>
        <p:txBody>
          <a:bodyPr wrap="square" rtlCol="0">
            <a:spAutoFit/>
          </a:bodyPr>
          <a:lstStyle/>
          <a:p>
            <a:r>
              <a:rPr lang="en-US" sz="1000" dirty="0">
                <a:hlinkClick r:id="rId4"/>
              </a:rPr>
              <a:t>WV Flood Tool link</a:t>
            </a:r>
            <a:endParaRPr lang="en-US" sz="1000" dirty="0"/>
          </a:p>
        </p:txBody>
      </p:sp>
      <p:sp>
        <p:nvSpPr>
          <p:cNvPr id="7" name="TextBox 6"/>
          <p:cNvSpPr txBox="1"/>
          <p:nvPr/>
        </p:nvSpPr>
        <p:spPr>
          <a:xfrm>
            <a:off x="4024656" y="2241695"/>
            <a:ext cx="1162049" cy="369332"/>
          </a:xfrm>
          <a:prstGeom prst="rect">
            <a:avLst/>
          </a:prstGeom>
          <a:noFill/>
        </p:spPr>
        <p:txBody>
          <a:bodyPr wrap="square" rtlCol="0">
            <a:spAutoFit/>
          </a:bodyPr>
          <a:lstStyle/>
          <a:p>
            <a:pPr algn="ctr"/>
            <a:r>
              <a:rPr lang="en-US" b="1" dirty="0"/>
              <a:t>Marlinton</a:t>
            </a:r>
          </a:p>
        </p:txBody>
      </p:sp>
      <p:sp>
        <p:nvSpPr>
          <p:cNvPr id="26" name="Speech Bubble: Rectangle with Corners Rounded 14">
            <a:extLst>
              <a:ext uri="{FF2B5EF4-FFF2-40B4-BE49-F238E27FC236}">
                <a16:creationId xmlns:a16="http://schemas.microsoft.com/office/drawing/2014/main" id="{0ED1C770-B1D6-4603-BB25-A749DDCA06CF}"/>
              </a:ext>
            </a:extLst>
          </p:cNvPr>
          <p:cNvSpPr/>
          <p:nvPr/>
        </p:nvSpPr>
        <p:spPr>
          <a:xfrm flipH="1">
            <a:off x="6725811" y="1309516"/>
            <a:ext cx="3230230" cy="823696"/>
          </a:xfrm>
          <a:prstGeom prst="wedgeRoundRectCallout">
            <a:avLst>
              <a:gd name="adj1" fmla="val 52782"/>
              <a:gd name="adj2" fmla="val 260116"/>
              <a:gd name="adj3" fmla="val 16667"/>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bg1"/>
                </a:solidFill>
              </a:rPr>
              <a:t>COMMUNITY ASSETS</a:t>
            </a:r>
            <a:r>
              <a:rPr lang="en-US" sz="1600" b="1" dirty="0">
                <a:solidFill>
                  <a:schemeClr val="bg1"/>
                </a:solidFill>
              </a:rPr>
              <a:t>:  Marlinton has a high percentage community assets including historical </a:t>
            </a:r>
            <a:r>
              <a:rPr lang="en-US" sz="1600" b="1" dirty="0" smtClean="0">
                <a:solidFill>
                  <a:schemeClr val="bg1"/>
                </a:solidFill>
              </a:rPr>
              <a:t>assets</a:t>
            </a:r>
            <a:endParaRPr lang="en-US" sz="1600" dirty="0">
              <a:solidFill>
                <a:schemeClr val="bg1"/>
              </a:solidFill>
            </a:endParaRPr>
          </a:p>
        </p:txBody>
      </p:sp>
      <p:pic>
        <p:nvPicPr>
          <p:cNvPr id="27" name="Picture 26">
            <a:extLst>
              <a:ext uri="{FF2B5EF4-FFF2-40B4-BE49-F238E27FC236}">
                <a16:creationId xmlns:a16="http://schemas.microsoft.com/office/drawing/2014/main" id="{F77A1B00-53B2-4D13-8E9F-DDB1C3E983B8}"/>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14802" y="1864640"/>
            <a:ext cx="969786" cy="872808"/>
          </a:xfrm>
          <a:prstGeom prst="rect">
            <a:avLst/>
          </a:prstGeom>
        </p:spPr>
      </p:pic>
      <p:sp>
        <p:nvSpPr>
          <p:cNvPr id="28" name="TextBox 27"/>
          <p:cNvSpPr txBox="1"/>
          <p:nvPr/>
        </p:nvSpPr>
        <p:spPr>
          <a:xfrm>
            <a:off x="196516" y="2746749"/>
            <a:ext cx="1406358" cy="646331"/>
          </a:xfrm>
          <a:prstGeom prst="rect">
            <a:avLst/>
          </a:prstGeom>
          <a:noFill/>
        </p:spPr>
        <p:txBody>
          <a:bodyPr wrap="square" rtlCol="0">
            <a:spAutoFit/>
          </a:bodyPr>
          <a:lstStyle/>
          <a:p>
            <a:pPr algn="ctr"/>
            <a:r>
              <a:rPr lang="en-US" sz="1200" dirty="0">
                <a:solidFill>
                  <a:srgbClr val="C00000"/>
                </a:solidFill>
              </a:rPr>
              <a:t>Top 10% rankings among 229 incorporated places</a:t>
            </a:r>
          </a:p>
        </p:txBody>
      </p:sp>
      <p:graphicFrame>
        <p:nvGraphicFramePr>
          <p:cNvPr id="30" name="Table 29"/>
          <p:cNvGraphicFramePr>
            <a:graphicFrameLocks noGrp="1"/>
          </p:cNvGraphicFramePr>
          <p:nvPr/>
        </p:nvGraphicFramePr>
        <p:xfrm>
          <a:off x="164687" y="3824679"/>
          <a:ext cx="1522988" cy="1310640"/>
        </p:xfrm>
        <a:graphic>
          <a:graphicData uri="http://schemas.openxmlformats.org/drawingml/2006/table">
            <a:tbl>
              <a:tblPr firstRow="1" bandRow="1">
                <a:tableStyleId>{21E4AEA4-8DFA-4A89-87EB-49C32662AFE0}</a:tableStyleId>
              </a:tblPr>
              <a:tblGrid>
                <a:gridCol w="1522988">
                  <a:extLst>
                    <a:ext uri="{9D8B030D-6E8A-4147-A177-3AD203B41FA5}">
                      <a16:colId xmlns:a16="http://schemas.microsoft.com/office/drawing/2014/main" val="3494061819"/>
                    </a:ext>
                  </a:extLst>
                </a:gridCol>
              </a:tblGrid>
              <a:tr h="2905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Community Assets</a:t>
                      </a:r>
                    </a:p>
                  </a:txBody>
                  <a:tcPr>
                    <a:solidFill>
                      <a:schemeClr val="accent4">
                        <a:lumMod val="50000"/>
                      </a:schemeClr>
                    </a:solidFill>
                  </a:tcPr>
                </a:tc>
                <a:extLst>
                  <a:ext uri="{0D108BD9-81ED-4DB2-BD59-A6C34878D82A}">
                    <a16:rowId xmlns:a16="http://schemas.microsoft.com/office/drawing/2014/main" val="7393634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effectLst/>
                        </a:rPr>
                        <a:t>High number of non-historical</a:t>
                      </a:r>
                      <a:r>
                        <a:rPr lang="en-US" sz="1400" kern="1200" baseline="0" dirty="0">
                          <a:effectLst/>
                        </a:rPr>
                        <a:t> </a:t>
                      </a:r>
                      <a:r>
                        <a:rPr lang="en-US" sz="1400" kern="1200" dirty="0">
                          <a:effectLst/>
                        </a:rPr>
                        <a:t>community assets</a:t>
                      </a:r>
                      <a:endParaRPr lang="en-US" sz="1400" dirty="0"/>
                    </a:p>
                  </a:txBody>
                  <a:tcPr>
                    <a:solidFill>
                      <a:srgbClr val="D09E00"/>
                    </a:solidFill>
                  </a:tcPr>
                </a:tc>
                <a:extLst>
                  <a:ext uri="{0D108BD9-81ED-4DB2-BD59-A6C34878D82A}">
                    <a16:rowId xmlns:a16="http://schemas.microsoft.com/office/drawing/2014/main" val="50384546"/>
                  </a:ext>
                </a:extLst>
              </a:tr>
            </a:tbl>
          </a:graphicData>
        </a:graphic>
      </p:graphicFrame>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09110" y="2105526"/>
            <a:ext cx="1874296" cy="3486867"/>
          </a:xfrm>
          <a:prstGeom prst="rect">
            <a:avLst/>
          </a:prstGeom>
          <a:ln>
            <a:solidFill>
              <a:schemeClr val="tx1"/>
            </a:solidFill>
          </a:ln>
        </p:spPr>
      </p:pic>
      <p:pic>
        <p:nvPicPr>
          <p:cNvPr id="19" name="Picture 18"/>
          <p:cNvPicPr>
            <a:picLocks noChangeAspect="1"/>
          </p:cNvPicPr>
          <p:nvPr/>
        </p:nvPicPr>
        <p:blipFill>
          <a:blip r:embed="rId7"/>
          <a:stretch>
            <a:fillRect/>
          </a:stretch>
        </p:blipFill>
        <p:spPr>
          <a:xfrm>
            <a:off x="2009110" y="5695696"/>
            <a:ext cx="1874296" cy="942975"/>
          </a:xfrm>
          <a:prstGeom prst="rect">
            <a:avLst/>
          </a:prstGeom>
          <a:ln>
            <a:solidFill>
              <a:schemeClr val="tx1"/>
            </a:solidFill>
          </a:ln>
        </p:spPr>
      </p:pic>
      <p:sp>
        <p:nvSpPr>
          <p:cNvPr id="25" name="Text Box 2">
            <a:extLst>
              <a:ext uri="{FF2B5EF4-FFF2-40B4-BE49-F238E27FC236}">
                <a16:creationId xmlns:a16="http://schemas.microsoft.com/office/drawing/2014/main" id="{959095A0-6949-49D6-882C-FAC003084913}"/>
              </a:ext>
            </a:extLst>
          </p:cNvPr>
          <p:cNvSpPr txBox="1">
            <a:spLocks noChangeArrowheads="1"/>
          </p:cNvSpPr>
          <p:nvPr/>
        </p:nvSpPr>
        <p:spPr bwMode="auto">
          <a:xfrm>
            <a:off x="8698832" y="5912710"/>
            <a:ext cx="2858695" cy="742986"/>
          </a:xfrm>
          <a:prstGeom prst="rect">
            <a:avLst/>
          </a:prstGeom>
          <a:solidFill>
            <a:schemeClr val="accent6">
              <a:lumMod val="40000"/>
              <a:lumOff val="60000"/>
            </a:schemeClr>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Marlinton Water Plant </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Highest Non-Hist. CA Value ($8.9M)</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38-08-0005-0088-0000_1002</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a:p>
            <a:pPr marL="0" marR="0" algn="ctr">
              <a:lnSpc>
                <a:spcPct val="107000"/>
              </a:lnSpc>
              <a:spcBef>
                <a:spcPts val="0"/>
              </a:spcBef>
              <a:spcAft>
                <a:spcPts val="0"/>
              </a:spcAft>
            </a:pPr>
            <a:r>
              <a:rPr lang="en-US" sz="1000" dirty="0">
                <a:latin typeface="Calibri" panose="020F0502020204030204" pitchFamily="34" charset="0"/>
                <a:ea typeface="Calibri" panose="020F0502020204030204" pitchFamily="34" charset="0"/>
                <a:cs typeface="Times New Roman" panose="02020603050405020304" pitchFamily="18" charset="0"/>
                <a:hlinkClick r:id="rId9"/>
              </a:rPr>
              <a:t>Value source  </a:t>
            </a:r>
            <a:r>
              <a:rPr lang="en-US" sz="1000" dirty="0">
                <a:latin typeface="Calibri" panose="020F0502020204030204" pitchFamily="34" charset="0"/>
                <a:ea typeface="Calibri" panose="020F0502020204030204" pitchFamily="34" charset="0"/>
                <a:cs typeface="Times New Roman" panose="02020603050405020304" pitchFamily="18" charset="0"/>
              </a:rPr>
              <a:t>inflation adjustment to 2021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 Box 2">
            <a:extLst>
              <a:ext uri="{FF2B5EF4-FFF2-40B4-BE49-F238E27FC236}">
                <a16:creationId xmlns:a16="http://schemas.microsoft.com/office/drawing/2014/main" id="{B63C4245-4B94-49BA-961F-F7C88EFA1994}"/>
              </a:ext>
            </a:extLst>
          </p:cNvPr>
          <p:cNvSpPr txBox="1">
            <a:spLocks noChangeArrowheads="1"/>
          </p:cNvSpPr>
          <p:nvPr/>
        </p:nvSpPr>
        <p:spPr bwMode="auto">
          <a:xfrm>
            <a:off x="8698832" y="3347815"/>
            <a:ext cx="2779293" cy="526675"/>
          </a:xfrm>
          <a:prstGeom prst="rect">
            <a:avLst/>
          </a:prstGeom>
          <a:solidFill>
            <a:schemeClr val="accent6">
              <a:lumMod val="40000"/>
              <a:lumOff val="60000"/>
            </a:schemeClr>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Marlinton Opera House</a:t>
            </a:r>
          </a:p>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Highest Hist. CA Depth (4.7 </a:t>
            </a:r>
            <a:r>
              <a:rPr lang="en-US" sz="1000" b="1" dirty="0">
                <a:latin typeface="Calibri" panose="020F0502020204030204" pitchFamily="34" charset="0"/>
                <a:ea typeface="Calibri" panose="020F0502020204030204" pitchFamily="34" charset="0"/>
                <a:cs typeface="Times New Roman" panose="02020603050405020304" pitchFamily="18" charset="0"/>
              </a:rPr>
              <a:t>ft) &amp; Value ($148K) </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38-08-0002-0159-0000_818</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33" name="Picture 32">
            <a:extLst>
              <a:ext uri="{FF2B5EF4-FFF2-40B4-BE49-F238E27FC236}">
                <a16:creationId xmlns:a16="http://schemas.microsoft.com/office/drawing/2014/main" id="{C8389423-FA6B-BD79-CDAB-3AD999E8D6B3}"/>
              </a:ext>
            </a:extLst>
          </p:cNvPr>
          <p:cNvPicPr>
            <a:picLocks noChangeAspect="1"/>
          </p:cNvPicPr>
          <p:nvPr/>
        </p:nvPicPr>
        <p:blipFill>
          <a:blip r:embed="rId11" cstate="email">
            <a:extLst>
              <a:ext uri="{BEBA8EAE-BF5A-486C-A8C5-ECC9F3942E4B}">
                <a14:imgProps xmlns:a14="http://schemas.microsoft.com/office/drawing/2010/main">
                  <a14:imgLayer r:embed="rId12">
                    <a14:imgEffect>
                      <a14:sharpenSoften amount="25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8698832" y="2163166"/>
            <a:ext cx="2779293" cy="1168912"/>
          </a:xfrm>
          <a:prstGeom prst="rect">
            <a:avLst/>
          </a:prstGeom>
          <a:ln w="12700">
            <a:solidFill>
              <a:schemeClr val="tx1"/>
            </a:solidFill>
          </a:ln>
        </p:spPr>
      </p:pic>
      <p:pic>
        <p:nvPicPr>
          <p:cNvPr id="3" name="Picture 2"/>
          <p:cNvPicPr>
            <a:picLocks noChangeAspect="1"/>
          </p:cNvPicPr>
          <p:nvPr/>
        </p:nvPicPr>
        <p:blipFill>
          <a:blip r:embed="rId13"/>
          <a:stretch>
            <a:fillRect/>
          </a:stretch>
        </p:blipFill>
        <p:spPr>
          <a:xfrm>
            <a:off x="8698833" y="4004952"/>
            <a:ext cx="2858694" cy="1956382"/>
          </a:xfrm>
          <a:prstGeom prst="rect">
            <a:avLst/>
          </a:prstGeom>
        </p:spPr>
      </p:pic>
      <p:sp>
        <p:nvSpPr>
          <p:cNvPr id="4" name="Title 1">
            <a:extLst>
              <a:ext uri="{FF2B5EF4-FFF2-40B4-BE49-F238E27FC236}">
                <a16:creationId xmlns:a16="http://schemas.microsoft.com/office/drawing/2014/main" id="{4471090C-96CE-F3B4-D9CB-6996B45B3DA9}"/>
              </a:ext>
            </a:extLst>
          </p:cNvPr>
          <p:cNvSpPr txBox="1">
            <a:spLocks/>
          </p:cNvSpPr>
          <p:nvPr/>
        </p:nvSpPr>
        <p:spPr>
          <a:xfrm>
            <a:off x="0" y="-23409"/>
            <a:ext cx="12192000" cy="914399"/>
          </a:xfrm>
          <a:prstGeom prst="rect">
            <a:avLst/>
          </a:prstGeom>
          <a:solidFill>
            <a:schemeClr val="accent2">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rgbClr val="FF0000"/>
              </a:solidFill>
              <a:latin typeface="Arial" panose="020B0604020202020204" pitchFamily="34" charset="0"/>
              <a:cs typeface="Arial" panose="020B0604020202020204" pitchFamily="34" charset="0"/>
            </a:endParaRPr>
          </a:p>
          <a:p>
            <a:r>
              <a:rPr lang="en-US" i="1" dirty="0">
                <a:solidFill>
                  <a:schemeClr val="bg1"/>
                </a:solidFill>
                <a:latin typeface="Arial" panose="020B0604020202020204" pitchFamily="34" charset="0"/>
                <a:cs typeface="Arial" panose="020B0604020202020204" pitchFamily="34" charset="0"/>
              </a:rPr>
              <a:t>Risk Indicators</a:t>
            </a:r>
            <a:r>
              <a:rPr lang="en-US" dirty="0">
                <a:solidFill>
                  <a:schemeClr val="bg1"/>
                </a:solidFill>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Community Assets </a:t>
            </a:r>
            <a:r>
              <a:rPr lang="en-US" dirty="0">
                <a:solidFill>
                  <a:schemeClr val="bg1"/>
                </a:solidFill>
                <a:latin typeface="Arial" panose="020B0604020202020204" pitchFamily="34" charset="0"/>
                <a:cs typeface="Arial" panose="020B0604020202020204" pitchFamily="34" charset="0"/>
              </a:rPr>
              <a:t>(Marlinton)</a:t>
            </a:r>
          </a:p>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9461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prstClr val="white"/>
                </a:solidFill>
                <a:latin typeface="Arial" panose="020B0604020202020204" pitchFamily="34" charset="0"/>
                <a:cs typeface="Arial" panose="020B0604020202020204" pitchFamily="34" charset="0"/>
              </a:rPr>
              <a:t>Significant Structures</a:t>
            </a:r>
          </a:p>
          <a:p>
            <a:pPr marL="174625"/>
            <a:endParaRPr lang="en-US" sz="500" dirty="0">
              <a:solidFill>
                <a:prstClr val="white"/>
              </a:solidFill>
              <a:latin typeface="Arial" panose="020B0604020202020204" pitchFamily="34" charset="0"/>
              <a:cs typeface="Arial" panose="020B0604020202020204" pitchFamily="34" charset="0"/>
            </a:endParaRPr>
          </a:p>
          <a:p>
            <a:pPr marL="174625"/>
            <a:r>
              <a:rPr lang="en-US" sz="2400" dirty="0">
                <a:solidFill>
                  <a:prstClr val="white"/>
                </a:solidFill>
                <a:latin typeface="Arial" panose="020B0604020202020204" pitchFamily="34" charset="0"/>
                <a:cs typeface="Arial" panose="020B0604020202020204" pitchFamily="34" charset="0"/>
              </a:rPr>
              <a:t>Types &amp; Rationale</a:t>
            </a:r>
            <a:endParaRPr lang="en-US" sz="1100" dirty="0">
              <a:solidFill>
                <a:prstClr val="white"/>
              </a:solidFill>
              <a:latin typeface="Calibri Light" panose="020F0302020204030204"/>
            </a:endParaRPr>
          </a:p>
        </p:txBody>
      </p:sp>
      <p:pic>
        <p:nvPicPr>
          <p:cNvPr id="8" name="Picture 7">
            <a:extLst>
              <a:ext uri="{FF2B5EF4-FFF2-40B4-BE49-F238E27FC236}">
                <a16:creationId xmlns:a16="http://schemas.microsoft.com/office/drawing/2014/main" id="{32A1A93D-5239-4EFF-ADBF-927A496CE12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38704" y="1360604"/>
            <a:ext cx="9402492" cy="1486993"/>
          </a:xfrm>
          <a:prstGeom prst="rect">
            <a:avLst/>
          </a:prstGeom>
        </p:spPr>
      </p:pic>
      <p:sp>
        <p:nvSpPr>
          <p:cNvPr id="2" name="Rectangle 1">
            <a:extLst>
              <a:ext uri="{FF2B5EF4-FFF2-40B4-BE49-F238E27FC236}">
                <a16:creationId xmlns:a16="http://schemas.microsoft.com/office/drawing/2014/main" id="{B2BD3EBB-4BDD-4EB9-E99E-257A16F06721}"/>
              </a:ext>
            </a:extLst>
          </p:cNvPr>
          <p:cNvSpPr/>
          <p:nvPr/>
        </p:nvSpPr>
        <p:spPr>
          <a:xfrm>
            <a:off x="289588" y="1041412"/>
            <a:ext cx="1584325" cy="307777"/>
          </a:xfrm>
          <a:prstGeom prst="rect">
            <a:avLst/>
          </a:prstGeom>
          <a:solidFill>
            <a:schemeClr val="accent2">
              <a:lumMod val="20000"/>
              <a:lumOff val="80000"/>
            </a:schemeClr>
          </a:solidFill>
          <a:ln>
            <a:solidFill>
              <a:schemeClr val="tx1"/>
            </a:solidFill>
          </a:ln>
        </p:spPr>
        <p:txBody>
          <a:bodyPr wrap="square">
            <a:spAutoFit/>
          </a:bodyPr>
          <a:lstStyle/>
          <a:p>
            <a:r>
              <a:rPr lang="en-US" sz="1400" b="1" dirty="0"/>
              <a:t>Essential Facilities</a:t>
            </a:r>
          </a:p>
        </p:txBody>
      </p:sp>
      <p:sp>
        <p:nvSpPr>
          <p:cNvPr id="4" name="Rectangle 3">
            <a:extLst>
              <a:ext uri="{FF2B5EF4-FFF2-40B4-BE49-F238E27FC236}">
                <a16:creationId xmlns:a16="http://schemas.microsoft.com/office/drawing/2014/main" id="{85D56F11-B94F-ABED-5657-2C815727B941}"/>
              </a:ext>
            </a:extLst>
          </p:cNvPr>
          <p:cNvSpPr/>
          <p:nvPr/>
        </p:nvSpPr>
        <p:spPr>
          <a:xfrm>
            <a:off x="289587" y="2838326"/>
            <a:ext cx="9300727" cy="954107"/>
          </a:xfrm>
          <a:prstGeom prst="rect">
            <a:avLst/>
          </a:prstGeom>
          <a:solidFill>
            <a:schemeClr val="accent2">
              <a:lumMod val="20000"/>
              <a:lumOff val="80000"/>
            </a:schemeClr>
          </a:solidFill>
          <a:ln>
            <a:solidFill>
              <a:schemeClr val="tx1"/>
            </a:solidFill>
          </a:ln>
        </p:spPr>
        <p:txBody>
          <a:bodyPr wrap="square">
            <a:spAutoFit/>
          </a:bodyPr>
          <a:lstStyle/>
          <a:p>
            <a:pPr marL="285750" indent="-285750">
              <a:buFont typeface="Arial" panose="020B0604020202020204" pitchFamily="34" charset="0"/>
              <a:buChar char="•"/>
            </a:pPr>
            <a:r>
              <a:rPr lang="en-US" sz="1400" b="1" dirty="0"/>
              <a:t>Essential Facilities provide emergency services during a flood. </a:t>
            </a:r>
          </a:p>
          <a:p>
            <a:pPr marL="285750" indent="-285750">
              <a:buFont typeface="Arial" panose="020B0604020202020204" pitchFamily="34" charset="0"/>
              <a:buChar char="•"/>
            </a:pPr>
            <a:r>
              <a:rPr lang="en-US" sz="1400" b="1" dirty="0"/>
              <a:t>Hospitals and nursing homes with immobile patients are particularly susceptible to flooding. Schools often serve as refuges during floods. </a:t>
            </a:r>
          </a:p>
          <a:p>
            <a:pPr marL="285750" indent="-285750">
              <a:buFont typeface="Arial" panose="020B0604020202020204" pitchFamily="34" charset="0"/>
              <a:buChar char="•"/>
            </a:pPr>
            <a:r>
              <a:rPr lang="en-US" sz="1400" b="1" dirty="0"/>
              <a:t>Communities need to establish emergency protocols to maintain critical services amidst a flood.</a:t>
            </a:r>
          </a:p>
        </p:txBody>
      </p:sp>
      <p:sp>
        <p:nvSpPr>
          <p:cNvPr id="5" name="Rectangle 4">
            <a:extLst>
              <a:ext uri="{FF2B5EF4-FFF2-40B4-BE49-F238E27FC236}">
                <a16:creationId xmlns:a16="http://schemas.microsoft.com/office/drawing/2014/main" id="{E1C948F4-B946-393C-322A-181ED4513B88}"/>
              </a:ext>
            </a:extLst>
          </p:cNvPr>
          <p:cNvSpPr/>
          <p:nvPr/>
        </p:nvSpPr>
        <p:spPr>
          <a:xfrm>
            <a:off x="289589" y="4194884"/>
            <a:ext cx="1669840" cy="738664"/>
          </a:xfrm>
          <a:prstGeom prst="rect">
            <a:avLst/>
          </a:prstGeom>
          <a:solidFill>
            <a:srgbClr val="FFFF99"/>
          </a:solidFill>
          <a:ln>
            <a:solidFill>
              <a:schemeClr val="tx1"/>
            </a:solidFill>
          </a:ln>
        </p:spPr>
        <p:txBody>
          <a:bodyPr wrap="square">
            <a:spAutoFit/>
          </a:bodyPr>
          <a:lstStyle/>
          <a:p>
            <a:r>
              <a:rPr lang="en-US" sz="1400" b="1" dirty="0"/>
              <a:t>Community Assets:</a:t>
            </a:r>
          </a:p>
          <a:p>
            <a:r>
              <a:rPr lang="en-US" sz="1400" b="1" i="1" dirty="0"/>
              <a:t>Non-Historical</a:t>
            </a:r>
          </a:p>
          <a:p>
            <a:r>
              <a:rPr lang="en-US" sz="1400" b="1" i="1" dirty="0"/>
              <a:t>Historical</a:t>
            </a:r>
          </a:p>
        </p:txBody>
      </p:sp>
      <p:sp>
        <p:nvSpPr>
          <p:cNvPr id="7" name="Rectangle 6">
            <a:extLst>
              <a:ext uri="{FF2B5EF4-FFF2-40B4-BE49-F238E27FC236}">
                <a16:creationId xmlns:a16="http://schemas.microsoft.com/office/drawing/2014/main" id="{A7B4209B-4292-F86D-855A-78907231432B}"/>
              </a:ext>
            </a:extLst>
          </p:cNvPr>
          <p:cNvSpPr/>
          <p:nvPr/>
        </p:nvSpPr>
        <p:spPr>
          <a:xfrm>
            <a:off x="289587" y="5762158"/>
            <a:ext cx="11588088" cy="738664"/>
          </a:xfrm>
          <a:prstGeom prst="rect">
            <a:avLst/>
          </a:prstGeom>
          <a:solidFill>
            <a:srgbClr val="FFFF99"/>
          </a:solidFill>
          <a:ln>
            <a:solidFill>
              <a:schemeClr val="tx1"/>
            </a:solidFill>
          </a:ln>
        </p:spPr>
        <p:txBody>
          <a:bodyPr wrap="square">
            <a:spAutoFit/>
          </a:bodyPr>
          <a:lstStyle/>
          <a:p>
            <a:pPr marL="285750" indent="-285750">
              <a:buFont typeface="Arial" panose="020B0604020202020204" pitchFamily="34" charset="0"/>
              <a:buChar char="•"/>
            </a:pPr>
            <a:r>
              <a:rPr lang="en-US" sz="1400" b="1" dirty="0"/>
              <a:t>Non-Historical buildings such as churches often serve as emergency shelters during floods. Flooding can disrupt critical community lifelines including safety, water, shelter, health, and energy.</a:t>
            </a:r>
          </a:p>
          <a:p>
            <a:pPr marL="285750" indent="-285750">
              <a:buFont typeface="Arial" panose="020B0604020202020204" pitchFamily="34" charset="0"/>
              <a:buChar char="•"/>
            </a:pPr>
            <a:r>
              <a:rPr lang="en-US" sz="1400" b="1" dirty="0"/>
              <a:t>Historical assets often have significant cultural </a:t>
            </a:r>
            <a:r>
              <a:rPr lang="en-US" sz="1400" b="1" dirty="0" smtClean="0"/>
              <a:t>value and </a:t>
            </a:r>
            <a:r>
              <a:rPr lang="en-US" sz="1400" b="1" dirty="0"/>
              <a:t>are listed on </a:t>
            </a:r>
            <a:r>
              <a:rPr lang="en-US" sz="1400" b="1" dirty="0" smtClean="0"/>
              <a:t>the National </a:t>
            </a:r>
            <a:r>
              <a:rPr lang="en-US" sz="1400" b="1" dirty="0"/>
              <a:t>Register of Historic </a:t>
            </a:r>
            <a:r>
              <a:rPr lang="en-US" sz="1400" b="1" dirty="0" smtClean="0"/>
              <a:t>Places.</a:t>
            </a:r>
            <a:r>
              <a:rPr lang="en-US" sz="1400" b="1" dirty="0" smtClean="0"/>
              <a:t> </a:t>
            </a:r>
            <a:endParaRPr lang="en-US" sz="1400" b="1" dirty="0"/>
          </a:p>
        </p:txBody>
      </p:sp>
      <p:pic>
        <p:nvPicPr>
          <p:cNvPr id="11" name="Picture 10">
            <a:extLst>
              <a:ext uri="{FF2B5EF4-FFF2-40B4-BE49-F238E27FC236}">
                <a16:creationId xmlns:a16="http://schemas.microsoft.com/office/drawing/2014/main" id="{1E01D339-DFB6-55A6-19C4-5C396B0CD12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2018971" y="4133137"/>
            <a:ext cx="7571343" cy="1600821"/>
          </a:xfrm>
          <a:prstGeom prst="rect">
            <a:avLst/>
          </a:prstGeom>
        </p:spPr>
      </p:pic>
      <p:grpSp>
        <p:nvGrpSpPr>
          <p:cNvPr id="17" name="Group 16">
            <a:extLst>
              <a:ext uri="{FF2B5EF4-FFF2-40B4-BE49-F238E27FC236}">
                <a16:creationId xmlns:a16="http://schemas.microsoft.com/office/drawing/2014/main" id="{B26EDD5F-4DCB-3076-810C-AAC190EEA056}"/>
              </a:ext>
            </a:extLst>
          </p:cNvPr>
          <p:cNvGrpSpPr/>
          <p:nvPr/>
        </p:nvGrpSpPr>
        <p:grpSpPr>
          <a:xfrm>
            <a:off x="9797924" y="1041412"/>
            <a:ext cx="2155372" cy="3358815"/>
            <a:chOff x="9797924" y="1041412"/>
            <a:chExt cx="2155372" cy="3358815"/>
          </a:xfrm>
        </p:grpSpPr>
        <p:pic>
          <p:nvPicPr>
            <p:cNvPr id="13" name="Picture 12" descr="A close-up of a car in a flooded garage&#10;&#10;Description automatically generated">
              <a:extLst>
                <a:ext uri="{FF2B5EF4-FFF2-40B4-BE49-F238E27FC236}">
                  <a16:creationId xmlns:a16="http://schemas.microsoft.com/office/drawing/2014/main" id="{FD146B64-004F-E34B-A502-861B1F189CC7}"/>
                </a:ext>
              </a:extLst>
            </p:cNvPr>
            <p:cNvPicPr>
              <a:picLocks noChangeAspect="1"/>
            </p:cNvPicPr>
            <p:nvPr/>
          </p:nvPicPr>
          <p:blipFill rotWithShape="1">
            <a:blip r:embed="rId7">
              <a:extLst>
                <a:ext uri="{28A0092B-C50C-407E-A947-70E740481C1C}">
                  <a14:useLocalDpi xmlns:a14="http://schemas.microsoft.com/office/drawing/2010/main" val="0"/>
                </a:ext>
              </a:extLst>
            </a:blip>
            <a:srcRect r="3084" b="6875"/>
            <a:stretch/>
          </p:blipFill>
          <p:spPr>
            <a:xfrm>
              <a:off x="9797924" y="1041412"/>
              <a:ext cx="2155372" cy="2884410"/>
            </a:xfrm>
            <a:prstGeom prst="rect">
              <a:avLst/>
            </a:prstGeom>
            <a:ln w="12700">
              <a:solidFill>
                <a:schemeClr val="tx1"/>
              </a:solidFill>
            </a:ln>
          </p:spPr>
        </p:pic>
        <p:sp>
          <p:nvSpPr>
            <p:cNvPr id="16" name="Rectangle 15">
              <a:extLst>
                <a:ext uri="{FF2B5EF4-FFF2-40B4-BE49-F238E27FC236}">
                  <a16:creationId xmlns:a16="http://schemas.microsoft.com/office/drawing/2014/main" id="{0B98CA8D-A8B3-5CA4-2D1B-B5A1745764E7}"/>
                </a:ext>
              </a:extLst>
            </p:cNvPr>
            <p:cNvSpPr/>
            <p:nvPr/>
          </p:nvSpPr>
          <p:spPr>
            <a:xfrm>
              <a:off x="9930563" y="3938562"/>
              <a:ext cx="1935645" cy="461665"/>
            </a:xfrm>
            <a:prstGeom prst="rect">
              <a:avLst/>
            </a:prstGeom>
            <a:solidFill>
              <a:schemeClr val="bg1"/>
            </a:solidFill>
            <a:ln>
              <a:noFill/>
            </a:ln>
          </p:spPr>
          <p:txBody>
            <a:bodyPr wrap="square">
              <a:spAutoFit/>
            </a:bodyPr>
            <a:lstStyle/>
            <a:p>
              <a:pPr algn="ctr"/>
              <a:r>
                <a:rPr lang="en-US" sz="1200" b="1" dirty="0"/>
                <a:t>Flooded fire station in Marlinton, Nov. 1985</a:t>
              </a:r>
            </a:p>
          </p:txBody>
        </p:sp>
      </p:grpSp>
    </p:spTree>
    <p:extLst>
      <p:ext uri="{BB962C8B-B14F-4D97-AF65-F5344CB8AC3E}">
        <p14:creationId xmlns:p14="http://schemas.microsoft.com/office/powerpoint/2010/main" val="339714440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12875BA6-3D7A-44F3-AC9E-ABC10A21977D}"/>
              </a:ext>
            </a:extLst>
          </p:cNvPr>
          <p:cNvGraphicFramePr>
            <a:graphicFrameLocks noGrp="1"/>
          </p:cNvGraphicFramePr>
          <p:nvPr/>
        </p:nvGraphicFramePr>
        <p:xfrm>
          <a:off x="245740" y="985214"/>
          <a:ext cx="9289105" cy="1943043"/>
        </p:xfrm>
        <a:graphic>
          <a:graphicData uri="http://schemas.openxmlformats.org/drawingml/2006/table">
            <a:tbl>
              <a:tblPr/>
              <a:tblGrid>
                <a:gridCol w="969655">
                  <a:extLst>
                    <a:ext uri="{9D8B030D-6E8A-4147-A177-3AD203B41FA5}">
                      <a16:colId xmlns:a16="http://schemas.microsoft.com/office/drawing/2014/main" val="4011719691"/>
                    </a:ext>
                  </a:extLst>
                </a:gridCol>
                <a:gridCol w="670226">
                  <a:extLst>
                    <a:ext uri="{9D8B030D-6E8A-4147-A177-3AD203B41FA5}">
                      <a16:colId xmlns:a16="http://schemas.microsoft.com/office/drawing/2014/main" val="3147458028"/>
                    </a:ext>
                  </a:extLst>
                </a:gridCol>
                <a:gridCol w="642679">
                  <a:extLst>
                    <a:ext uri="{9D8B030D-6E8A-4147-A177-3AD203B41FA5}">
                      <a16:colId xmlns:a16="http://schemas.microsoft.com/office/drawing/2014/main" val="1604317679"/>
                    </a:ext>
                  </a:extLst>
                </a:gridCol>
                <a:gridCol w="508787">
                  <a:extLst>
                    <a:ext uri="{9D8B030D-6E8A-4147-A177-3AD203B41FA5}">
                      <a16:colId xmlns:a16="http://schemas.microsoft.com/office/drawing/2014/main" val="68957647"/>
                    </a:ext>
                  </a:extLst>
                </a:gridCol>
                <a:gridCol w="542325">
                  <a:extLst>
                    <a:ext uri="{9D8B030D-6E8A-4147-A177-3AD203B41FA5}">
                      <a16:colId xmlns:a16="http://schemas.microsoft.com/office/drawing/2014/main" val="873608625"/>
                    </a:ext>
                  </a:extLst>
                </a:gridCol>
                <a:gridCol w="692659">
                  <a:extLst>
                    <a:ext uri="{9D8B030D-6E8A-4147-A177-3AD203B41FA5}">
                      <a16:colId xmlns:a16="http://schemas.microsoft.com/office/drawing/2014/main" val="4169972874"/>
                    </a:ext>
                  </a:extLst>
                </a:gridCol>
                <a:gridCol w="815851">
                  <a:extLst>
                    <a:ext uri="{9D8B030D-6E8A-4147-A177-3AD203B41FA5}">
                      <a16:colId xmlns:a16="http://schemas.microsoft.com/office/drawing/2014/main" val="2363875075"/>
                    </a:ext>
                  </a:extLst>
                </a:gridCol>
                <a:gridCol w="1097910">
                  <a:extLst>
                    <a:ext uri="{9D8B030D-6E8A-4147-A177-3AD203B41FA5}">
                      <a16:colId xmlns:a16="http://schemas.microsoft.com/office/drawing/2014/main" val="106423498"/>
                    </a:ext>
                  </a:extLst>
                </a:gridCol>
                <a:gridCol w="1071131">
                  <a:extLst>
                    <a:ext uri="{9D8B030D-6E8A-4147-A177-3AD203B41FA5}">
                      <a16:colId xmlns:a16="http://schemas.microsoft.com/office/drawing/2014/main" val="3405697663"/>
                    </a:ext>
                  </a:extLst>
                </a:gridCol>
                <a:gridCol w="2277882">
                  <a:extLst>
                    <a:ext uri="{9D8B030D-6E8A-4147-A177-3AD203B41FA5}">
                      <a16:colId xmlns:a16="http://schemas.microsoft.com/office/drawing/2014/main" val="1881742814"/>
                    </a:ext>
                  </a:extLst>
                </a:gridCol>
              </a:tblGrid>
              <a:tr h="0">
                <a:tc rowSpan="3">
                  <a:txBody>
                    <a:bodyPr/>
                    <a:lstStyle/>
                    <a:p>
                      <a:pPr algn="l" fontAlgn="ctr"/>
                      <a:r>
                        <a:rPr lang="en-US" sz="1200" b="1" i="0" u="none" strike="noStrike" dirty="0">
                          <a:solidFill>
                            <a:srgbClr val="000000"/>
                          </a:solidFill>
                          <a:effectLst/>
                          <a:latin typeface="Calibri" panose="020F0502020204030204" pitchFamily="34" charset="0"/>
                        </a:rPr>
                        <a:t>  COMMUNITY</a:t>
                      </a:r>
                    </a:p>
                  </a:txBody>
                  <a:tcPr marL="9149" marR="9149" marT="9149"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rowSpan="2" gridSpan="5">
                  <a:txBody>
                    <a:bodyPr/>
                    <a:lstStyle/>
                    <a:p>
                      <a:pPr algn="ctr" fontAlgn="ctr"/>
                      <a:r>
                        <a:rPr lang="en-US" sz="1200" b="1" i="0" u="none" strike="noStrike" dirty="0">
                          <a:solidFill>
                            <a:srgbClr val="000000"/>
                          </a:solidFill>
                          <a:effectLst/>
                          <a:latin typeface="Calibri" panose="020F0502020204030204" pitchFamily="34" charset="0"/>
                        </a:rPr>
                        <a:t>ESSENTIAL FACILITIES</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lnL w="12700" cap="flat" cmpd="sng" algn="ctr">
                      <a:solidFill>
                        <a:schemeClr val="tx1"/>
                      </a:solidFill>
                      <a:prstDash val="solid"/>
                      <a:round/>
                      <a:headEnd type="none" w="med" len="med"/>
                      <a:tailEnd type="none" w="med" len="med"/>
                    </a:lnL>
                  </a:tcPr>
                </a:tc>
                <a:tc gridSpan="4">
                  <a:txBody>
                    <a:bodyPr/>
                    <a:lstStyle/>
                    <a:p>
                      <a:pPr algn="ctr" fontAlgn="ctr"/>
                      <a:r>
                        <a:rPr lang="en-US" sz="1100" b="1" i="0" u="none" strike="noStrike" dirty="0">
                          <a:solidFill>
                            <a:srgbClr val="000000"/>
                          </a:solidFill>
                          <a:effectLst/>
                          <a:latin typeface="Calibri" panose="020F0502020204030204" pitchFamily="34" charset="0"/>
                        </a:rPr>
                        <a:t>FLOOD ZONE BREAKDOWN</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2686769771"/>
                  </a:ext>
                </a:extLst>
              </a:tr>
              <a:tr h="143031">
                <a:tc vMerge="1">
                  <a:txBody>
                    <a:bodyPr/>
                    <a:lstStyle/>
                    <a:p>
                      <a:endParaRPr lang="en-US"/>
                    </a:p>
                  </a:txBody>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p>
                      <a:pPr algn="ctr" fontAlgn="ctr"/>
                      <a:r>
                        <a:rPr lang="en-US" sz="1200" b="0" i="0" u="none" strike="noStrike" dirty="0">
                          <a:solidFill>
                            <a:srgbClr val="000000"/>
                          </a:solidFill>
                          <a:effectLst/>
                          <a:latin typeface="Calibri" panose="020F0502020204030204" pitchFamily="34" charset="0"/>
                        </a:rPr>
                        <a:t>1%-Annual-Chance</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(100-yr) Floodplain</a:t>
                      </a:r>
                    </a:p>
                  </a:txBody>
                  <a:tcPr marL="9149" marR="9149" marT="9149"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hMerge="1">
                  <a:txBody>
                    <a:bodyPr/>
                    <a:lstStyle/>
                    <a:p>
                      <a:endParaRPr lang="en-US"/>
                    </a:p>
                  </a:txBody>
                  <a:tcPr/>
                </a:tc>
                <a:tc>
                  <a:txBody>
                    <a:bodyPr/>
                    <a:lstStyle/>
                    <a:p>
                      <a:pPr algn="ctr" fontAlgn="ctr"/>
                      <a:r>
                        <a:rPr lang="en-US" sz="1200" b="0" i="0" u="none" strike="noStrike">
                          <a:solidFill>
                            <a:srgbClr val="000000"/>
                          </a:solidFill>
                          <a:effectLst/>
                          <a:latin typeface="Calibri" panose="020F0502020204030204" pitchFamily="34" charset="0"/>
                        </a:rPr>
                        <a:t>0.2%</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(500-yr) </a:t>
                      </a:r>
                    </a:p>
                  </a:txBody>
                  <a:tcPr marL="9149" marR="9149" marT="9149"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a:txBody>
                    <a:bodyPr/>
                    <a:lstStyle/>
                    <a:p>
                      <a:pPr algn="ctr" fontAlgn="ctr"/>
                      <a:r>
                        <a:rPr lang="en-US" sz="1200" b="0" i="0" u="none" strike="noStrike" dirty="0">
                          <a:solidFill>
                            <a:srgbClr val="000000"/>
                          </a:solidFill>
                          <a:effectLst/>
                          <a:latin typeface="Calibri" panose="020F0502020204030204" pitchFamily="34" charset="0"/>
                        </a:rPr>
                        <a:t>High &amp; Moderate Risk</a:t>
                      </a:r>
                    </a:p>
                  </a:txBody>
                  <a:tcPr marL="9149" marR="9149" marT="9149"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extLst>
                  <a:ext uri="{0D108BD9-81ED-4DB2-BD59-A6C34878D82A}">
                    <a16:rowId xmlns:a16="http://schemas.microsoft.com/office/drawing/2014/main" val="614267310"/>
                  </a:ext>
                </a:extLst>
              </a:tr>
              <a:tr h="603854">
                <a:tc vMerge="1">
                  <a:txBody>
                    <a:bodyPr/>
                    <a:lstStyle/>
                    <a:p>
                      <a:pPr algn="ctr" fontAlgn="ctr"/>
                      <a:endParaRPr lang="en-US" sz="1200" b="1" i="0" u="none" strike="noStrike" dirty="0">
                        <a:solidFill>
                          <a:srgbClr val="000000"/>
                        </a:solidFill>
                        <a:effectLst/>
                        <a:latin typeface="Calibri" panose="020F0502020204030204" pitchFamily="34" charset="0"/>
                      </a:endParaRPr>
                    </a:p>
                  </a:txBody>
                  <a:tcPr marL="9149" marR="9149" marT="9149" marB="0" anchor="ctr">
                    <a:lnL w="12700" cap="flat" cmpd="sng" algn="ctr">
                      <a:solidFill>
                        <a:srgbClr val="000000"/>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BF1DE"/>
                    </a:solidFill>
                  </a:tcPr>
                </a:tc>
                <a:tc>
                  <a:txBody>
                    <a:bodyPr/>
                    <a:lstStyle/>
                    <a:p>
                      <a:pPr algn="ctr" fontAlgn="ctr"/>
                      <a:r>
                        <a:rPr lang="en-US" sz="1200" b="1" i="0" u="none" strike="noStrike" dirty="0">
                          <a:solidFill>
                            <a:srgbClr val="000000"/>
                          </a:solidFill>
                          <a:effectLst/>
                          <a:latin typeface="Calibri" panose="020F0502020204030204" pitchFamily="34" charset="0"/>
                        </a:rPr>
                        <a:t>Police Station</a:t>
                      </a:r>
                    </a:p>
                  </a:txBody>
                  <a:tcPr marL="9149" marR="9149" marT="9149"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BF1DE"/>
                    </a:solidFill>
                  </a:tcPr>
                </a:tc>
                <a:tc>
                  <a:txBody>
                    <a:bodyPr/>
                    <a:lstStyle/>
                    <a:p>
                      <a:pPr algn="ctr" fontAlgn="ctr"/>
                      <a:r>
                        <a:rPr lang="en-US" sz="1200" b="1" i="0" u="none" strike="noStrike" dirty="0">
                          <a:solidFill>
                            <a:srgbClr val="000000"/>
                          </a:solidFill>
                          <a:effectLst/>
                          <a:latin typeface="Calibri" panose="020F0502020204030204" pitchFamily="34" charset="0"/>
                        </a:rPr>
                        <a:t>Fire Station</a:t>
                      </a:r>
                    </a:p>
                  </a:txBody>
                  <a:tcPr marL="9149" marR="9149" marT="9149"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BF1DE"/>
                    </a:solidFill>
                  </a:tcPr>
                </a:tc>
                <a:tc>
                  <a:txBody>
                    <a:bodyPr/>
                    <a:lstStyle/>
                    <a:p>
                      <a:pPr algn="ctr" fontAlgn="ctr"/>
                      <a:r>
                        <a:rPr lang="en-US" sz="1200" b="1" i="0" u="none" strike="noStrike">
                          <a:solidFill>
                            <a:srgbClr val="000000"/>
                          </a:solidFill>
                          <a:effectLst/>
                          <a:latin typeface="Calibri" panose="020F0502020204030204" pitchFamily="34" charset="0"/>
                        </a:rPr>
                        <a:t>911 Center</a:t>
                      </a:r>
                    </a:p>
                  </a:txBody>
                  <a:tcPr marL="9149" marR="9149" marT="9149"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BF1DE"/>
                    </a:solidFill>
                  </a:tcPr>
                </a:tc>
                <a:tc>
                  <a:txBody>
                    <a:bodyPr/>
                    <a:lstStyle/>
                    <a:p>
                      <a:pPr algn="ctr" fontAlgn="ctr"/>
                      <a:r>
                        <a:rPr lang="en-US" sz="1200" b="1" i="0" u="none" strike="noStrike" dirty="0">
                          <a:solidFill>
                            <a:srgbClr val="000000"/>
                          </a:solidFill>
                          <a:effectLst/>
                          <a:latin typeface="Calibri" panose="020F0502020204030204" pitchFamily="34" charset="0"/>
                        </a:rPr>
                        <a:t>School</a:t>
                      </a:r>
                    </a:p>
                  </a:txBody>
                  <a:tcPr marL="9149" marR="9149" marT="9149"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BF1DE"/>
                    </a:solidFill>
                  </a:tcPr>
                </a:tc>
                <a:tc>
                  <a:txBody>
                    <a:bodyPr/>
                    <a:lstStyle/>
                    <a:p>
                      <a:pPr algn="ctr" fontAlgn="ctr"/>
                      <a:r>
                        <a:rPr lang="en-US" sz="1200" b="1" i="0" u="none" strike="noStrike">
                          <a:solidFill>
                            <a:srgbClr val="000000"/>
                          </a:solidFill>
                          <a:effectLst/>
                          <a:latin typeface="Calibri" panose="020F0502020204030204" pitchFamily="34" charset="0"/>
                        </a:rPr>
                        <a:t>Nursing Home</a:t>
                      </a:r>
                    </a:p>
                  </a:txBody>
                  <a:tcPr marL="9149" marR="9149" marT="9149"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solidFill>
                      <a:srgbClr val="EBF1DE"/>
                    </a:solidFill>
                  </a:tcPr>
                </a:tc>
                <a:tc>
                  <a:txBody>
                    <a:bodyPr/>
                    <a:lstStyle/>
                    <a:p>
                      <a:pPr algn="ctr" fontAlgn="ctr"/>
                      <a:r>
                        <a:rPr lang="en-US" sz="1200" b="1" i="0" u="none" strike="noStrike" dirty="0">
                          <a:solidFill>
                            <a:srgbClr val="FFFFFF"/>
                          </a:solidFill>
                          <a:effectLst/>
                          <a:latin typeface="Calibri" panose="020F0502020204030204" pitchFamily="34" charset="0"/>
                        </a:rPr>
                        <a:t>Preliminary Floodway</a:t>
                      </a:r>
                    </a:p>
                  </a:txBody>
                  <a:tcPr marL="9149" marR="9149" marT="9149"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C00CC"/>
                    </a:solidFill>
                  </a:tcPr>
                </a:tc>
                <a:tc>
                  <a:txBody>
                    <a:bodyPr/>
                    <a:lstStyle/>
                    <a:p>
                      <a:pPr algn="ctr" fontAlgn="ctr"/>
                      <a:r>
                        <a:rPr lang="en-US" sz="1200" b="1" i="0" u="none" strike="noStrike" dirty="0">
                          <a:solidFill>
                            <a:srgbClr val="FFFFFF"/>
                          </a:solidFill>
                          <a:effectLst/>
                          <a:latin typeface="Calibri" panose="020F0502020204030204" pitchFamily="34" charset="0"/>
                        </a:rPr>
                        <a:t>High-Risk 100-Yr Floodplain</a:t>
                      </a:r>
                    </a:p>
                  </a:txBody>
                  <a:tcPr marL="9149" marR="9149" marT="9149"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pPr algn="ctr" fontAlgn="ctr"/>
                      <a:r>
                        <a:rPr lang="en-US" sz="1200" b="0" i="0" u="none" strike="noStrike" dirty="0">
                          <a:solidFill>
                            <a:srgbClr val="000000"/>
                          </a:solidFill>
                          <a:effectLst/>
                          <a:latin typeface="Calibri" panose="020F0502020204030204" pitchFamily="34" charset="0"/>
                        </a:rPr>
                        <a:t>Moderate-Risk 500-Yr Floodplain</a:t>
                      </a:r>
                    </a:p>
                  </a:txBody>
                  <a:tcPr marL="9149" marR="9149" marT="9149"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200" b="1" i="0" u="none" strike="noStrike" dirty="0">
                          <a:solidFill>
                            <a:srgbClr val="FFFFFF"/>
                          </a:solidFill>
                          <a:effectLst/>
                          <a:latin typeface="Calibri" panose="020F0502020204030204" pitchFamily="34" charset="0"/>
                        </a:rPr>
                        <a:t>Total in 100 &amp; 500-Yr Floodplains</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366092"/>
                    </a:solidFill>
                  </a:tcPr>
                </a:tc>
                <a:extLst>
                  <a:ext uri="{0D108BD9-81ED-4DB2-BD59-A6C34878D82A}">
                    <a16:rowId xmlns:a16="http://schemas.microsoft.com/office/drawing/2014/main" val="548411870"/>
                  </a:ext>
                </a:extLst>
              </a:tr>
              <a:tr h="245886">
                <a:tc>
                  <a:txBody>
                    <a:bodyPr/>
                    <a:lstStyle/>
                    <a:p>
                      <a:pPr algn="l" fontAlgn="ctr"/>
                      <a:r>
                        <a:rPr lang="en-US" sz="1200" b="1" i="0" u="none" strike="noStrike" dirty="0">
                          <a:solidFill>
                            <a:srgbClr val="000000"/>
                          </a:solidFill>
                          <a:effectLst/>
                          <a:latin typeface="Calibri" panose="020F0502020204030204" pitchFamily="34" charset="0"/>
                        </a:rPr>
                        <a:t>  Durbin</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1</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0</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0</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1</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5809237"/>
                  </a:ext>
                </a:extLst>
              </a:tr>
              <a:tr h="256694">
                <a:tc>
                  <a:txBody>
                    <a:bodyPr/>
                    <a:lstStyle/>
                    <a:p>
                      <a:pPr algn="l" fontAlgn="ctr"/>
                      <a:r>
                        <a:rPr lang="en-US" sz="1200" b="1" i="0" u="none" strike="noStrike" dirty="0">
                          <a:solidFill>
                            <a:srgbClr val="000000"/>
                          </a:solidFill>
                          <a:effectLst/>
                          <a:latin typeface="Calibri" panose="020F0502020204030204" pitchFamily="34" charset="0"/>
                        </a:rPr>
                        <a:t>  Marlinton</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1</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1</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1</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1</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1</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2</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1</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2</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bg1"/>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22036"/>
                    </a:solidFill>
                  </a:tcPr>
                </a:tc>
                <a:extLst>
                  <a:ext uri="{0D108BD9-81ED-4DB2-BD59-A6C34878D82A}">
                    <a16:rowId xmlns:a16="http://schemas.microsoft.com/office/drawing/2014/main" val="2268185797"/>
                  </a:ext>
                </a:extLst>
              </a:tr>
              <a:tr h="284911">
                <a:tc>
                  <a:txBody>
                    <a:bodyPr/>
                    <a:lstStyle/>
                    <a:p>
                      <a:pPr algn="ctr" fontAlgn="ctr"/>
                      <a:endParaRPr lang="en-US" sz="1100" b="1" i="0" u="none" strike="noStrike" dirty="0">
                        <a:solidFill>
                          <a:srgbClr val="000000"/>
                        </a:solidFill>
                        <a:effectLst/>
                        <a:latin typeface="Calibri" panose="020F0502020204030204" pitchFamily="34" charset="0"/>
                      </a:endParaRPr>
                    </a:p>
                  </a:txBody>
                  <a:tcPr marL="9149" marR="9149" marT="914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1" i="0" u="none" strike="noStrike" dirty="0">
                        <a:solidFill>
                          <a:srgbClr val="000000"/>
                        </a:solidFill>
                        <a:effectLst/>
                        <a:latin typeface="Calibri" panose="020F0502020204030204" pitchFamily="34" charset="0"/>
                      </a:endParaRPr>
                    </a:p>
                  </a:txBody>
                  <a:tcPr marL="9149" marR="9149" marT="914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1" i="0" u="none" strike="noStrike" dirty="0">
                        <a:solidFill>
                          <a:srgbClr val="000000"/>
                        </a:solidFill>
                        <a:effectLst/>
                        <a:latin typeface="Calibri" panose="020F0502020204030204" pitchFamily="34" charset="0"/>
                      </a:endParaRPr>
                    </a:p>
                  </a:txBody>
                  <a:tcPr marL="9149" marR="9149" marT="914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1" i="0" u="none" strike="noStrike" dirty="0">
                        <a:solidFill>
                          <a:srgbClr val="000000"/>
                        </a:solidFill>
                        <a:effectLst/>
                        <a:latin typeface="Calibri" panose="020F0502020204030204" pitchFamily="34" charset="0"/>
                      </a:endParaRPr>
                    </a:p>
                  </a:txBody>
                  <a:tcPr marL="9149" marR="9149" marT="914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1" i="0" u="none" strike="noStrike">
                        <a:solidFill>
                          <a:srgbClr val="000000"/>
                        </a:solidFill>
                        <a:effectLst/>
                        <a:latin typeface="Calibri" panose="020F0502020204030204" pitchFamily="34" charset="0"/>
                      </a:endParaRPr>
                    </a:p>
                  </a:txBody>
                  <a:tcPr marL="9149" marR="9149" marT="914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1" i="0" u="none" strike="noStrike" dirty="0">
                        <a:solidFill>
                          <a:srgbClr val="000000"/>
                        </a:solidFill>
                        <a:effectLst/>
                        <a:latin typeface="Calibri" panose="020F0502020204030204" pitchFamily="34" charset="0"/>
                      </a:endParaRPr>
                    </a:p>
                  </a:txBody>
                  <a:tcPr marL="9149" marR="9149" marT="914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1" i="0" u="none" strike="noStrike" dirty="0">
                        <a:solidFill>
                          <a:srgbClr val="000000"/>
                        </a:solidFill>
                        <a:effectLst/>
                        <a:latin typeface="Calibri" panose="020F0502020204030204" pitchFamily="34" charset="0"/>
                      </a:endParaRPr>
                    </a:p>
                  </a:txBody>
                  <a:tcPr marL="9149" marR="9149" marT="914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1" i="0" u="none" strike="noStrike" dirty="0">
                        <a:solidFill>
                          <a:srgbClr val="000000"/>
                        </a:solidFill>
                        <a:effectLst/>
                        <a:latin typeface="Calibri" panose="020F0502020204030204" pitchFamily="34" charset="0"/>
                      </a:endParaRPr>
                    </a:p>
                  </a:txBody>
                  <a:tcPr marL="9149" marR="9149" marT="914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1" i="0" u="none" strike="noStrike" dirty="0">
                        <a:solidFill>
                          <a:srgbClr val="000000"/>
                        </a:solidFill>
                        <a:effectLst/>
                        <a:latin typeface="Calibri" panose="020F0502020204030204" pitchFamily="34" charset="0"/>
                      </a:endParaRPr>
                    </a:p>
                  </a:txBody>
                  <a:tcPr marL="9149" marR="9149" marT="9149"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1" i="0" u="none" strike="noStrike" kern="1200" dirty="0">
                          <a:solidFill>
                            <a:schemeClr val="bg1"/>
                          </a:solidFill>
                          <a:effectLst/>
                          <a:latin typeface="Calibri" panose="020F0502020204030204" pitchFamily="34" charset="0"/>
                          <a:ea typeface="+mn-ea"/>
                          <a:cs typeface="+mn-cs"/>
                        </a:rPr>
                        <a:t>Rank among incorporated places: 7</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22036"/>
                    </a:solidFill>
                  </a:tcPr>
                </a:tc>
                <a:extLst>
                  <a:ext uri="{0D108BD9-81ED-4DB2-BD59-A6C34878D82A}">
                    <a16:rowId xmlns:a16="http://schemas.microsoft.com/office/drawing/2014/main" val="4006284853"/>
                  </a:ext>
                </a:extLst>
              </a:tr>
            </a:tbl>
          </a:graphicData>
        </a:graphic>
      </p:graphicFrame>
      <p:grpSp>
        <p:nvGrpSpPr>
          <p:cNvPr id="44" name="Group 43">
            <a:extLst>
              <a:ext uri="{FF2B5EF4-FFF2-40B4-BE49-F238E27FC236}">
                <a16:creationId xmlns:a16="http://schemas.microsoft.com/office/drawing/2014/main" id="{47F7C6E0-EB6B-4874-87C9-143D209AAAAE}"/>
              </a:ext>
            </a:extLst>
          </p:cNvPr>
          <p:cNvGrpSpPr/>
          <p:nvPr/>
        </p:nvGrpSpPr>
        <p:grpSpPr>
          <a:xfrm>
            <a:off x="6024336" y="5271269"/>
            <a:ext cx="3117850" cy="1572362"/>
            <a:chOff x="3772586" y="2973491"/>
            <a:chExt cx="3117850" cy="1572362"/>
          </a:xfrm>
        </p:grpSpPr>
        <p:pic>
          <p:nvPicPr>
            <p:cNvPr id="37" name="Picture 36">
              <a:extLst>
                <a:ext uri="{FF2B5EF4-FFF2-40B4-BE49-F238E27FC236}">
                  <a16:creationId xmlns:a16="http://schemas.microsoft.com/office/drawing/2014/main" id="{093E8648-E4E7-43A2-A03F-5234746CB2A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6978" b="13145"/>
            <a:stretch/>
          </p:blipFill>
          <p:spPr bwMode="auto">
            <a:xfrm>
              <a:off x="3772586" y="2973491"/>
              <a:ext cx="3117850" cy="1132205"/>
            </a:xfrm>
            <a:prstGeom prst="rect">
              <a:avLst/>
            </a:prstGeom>
            <a:ln w="1270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xmln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38" name="Text Box 2">
              <a:extLst>
                <a:ext uri="{FF2B5EF4-FFF2-40B4-BE49-F238E27FC236}">
                  <a16:creationId xmlns:a16="http://schemas.microsoft.com/office/drawing/2014/main" id="{C2E3DA94-4366-4E28-8031-BA1D1DA4E571}"/>
                </a:ext>
              </a:extLst>
            </p:cNvPr>
            <p:cNvSpPr txBox="1">
              <a:spLocks noChangeArrowheads="1"/>
            </p:cNvSpPr>
            <p:nvPr/>
          </p:nvSpPr>
          <p:spPr bwMode="auto">
            <a:xfrm>
              <a:off x="4055161" y="4108887"/>
              <a:ext cx="2552700" cy="436966"/>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Marlinton Elementary School </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38-08-0005-0009-0000_926</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p:txBody>
        </p:sp>
      </p:grpSp>
      <p:grpSp>
        <p:nvGrpSpPr>
          <p:cNvPr id="46" name="Group 45">
            <a:extLst>
              <a:ext uri="{FF2B5EF4-FFF2-40B4-BE49-F238E27FC236}">
                <a16:creationId xmlns:a16="http://schemas.microsoft.com/office/drawing/2014/main" id="{A78B3B81-1BA4-4F62-9B96-407A6644B3DB}"/>
              </a:ext>
            </a:extLst>
          </p:cNvPr>
          <p:cNvGrpSpPr/>
          <p:nvPr/>
        </p:nvGrpSpPr>
        <p:grpSpPr>
          <a:xfrm>
            <a:off x="3609173" y="3764256"/>
            <a:ext cx="2552700" cy="2929292"/>
            <a:chOff x="3421085" y="3334631"/>
            <a:chExt cx="2552700" cy="2929292"/>
          </a:xfrm>
        </p:grpSpPr>
        <p:pic>
          <p:nvPicPr>
            <p:cNvPr id="40" name="Picture 39">
              <a:extLst>
                <a:ext uri="{FF2B5EF4-FFF2-40B4-BE49-F238E27FC236}">
                  <a16:creationId xmlns:a16="http://schemas.microsoft.com/office/drawing/2014/main" id="{D7E4B3B3-71C6-4A3C-AFA1-C78871A1A97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Lst>
            </a:blip>
            <a:stretch>
              <a:fillRect/>
            </a:stretch>
          </p:blipFill>
          <p:spPr>
            <a:xfrm>
              <a:off x="3835423" y="3334631"/>
              <a:ext cx="1724025" cy="2488451"/>
            </a:xfrm>
            <a:prstGeom prst="rect">
              <a:avLst/>
            </a:prstGeom>
            <a:ln w="12700">
              <a:solidFill>
                <a:schemeClr val="tx1"/>
              </a:solidFill>
            </a:ln>
          </p:spPr>
        </p:pic>
        <p:sp>
          <p:nvSpPr>
            <p:cNvPr id="41" name="Text Box 2">
              <a:extLst>
                <a:ext uri="{FF2B5EF4-FFF2-40B4-BE49-F238E27FC236}">
                  <a16:creationId xmlns:a16="http://schemas.microsoft.com/office/drawing/2014/main" id="{5DE97AD5-8D5B-467B-842E-AE5535D8A5FF}"/>
                </a:ext>
              </a:extLst>
            </p:cNvPr>
            <p:cNvSpPr txBox="1">
              <a:spLocks noChangeArrowheads="1"/>
            </p:cNvSpPr>
            <p:nvPr/>
          </p:nvSpPr>
          <p:spPr bwMode="auto">
            <a:xfrm>
              <a:off x="3421085" y="5826957"/>
              <a:ext cx="2552700" cy="436966"/>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Marlinton Police Department </a:t>
              </a:r>
            </a:p>
            <a:p>
              <a:pPr marL="0" marR="0" algn="ctr">
                <a:lnSpc>
                  <a:spcPct val="107000"/>
                </a:lnSpc>
                <a:spcBef>
                  <a:spcPts val="0"/>
                </a:spcBef>
                <a:spcAft>
                  <a:spcPts val="0"/>
                </a:spcAft>
              </a:pPr>
              <a:r>
                <a:rPr lang="en-US" sz="1000" b="1" dirty="0">
                  <a:latin typeface="Calibri" panose="020F0502020204030204" pitchFamily="34" charset="0"/>
                  <a:ea typeface="Calibri" panose="020F0502020204030204" pitchFamily="34" charset="0"/>
                  <a:cs typeface="Times New Roman" panose="02020603050405020304" pitchFamily="18" charset="0"/>
                </a:rPr>
                <a:t>Highest EF Flood </a:t>
              </a:r>
              <a:r>
                <a:rPr lang="en-US" sz="1000" b="1" dirty="0">
                  <a:effectLst/>
                  <a:latin typeface="Calibri" panose="020F0502020204030204" pitchFamily="34" charset="0"/>
                  <a:ea typeface="Calibri" panose="020F0502020204030204" pitchFamily="34" charset="0"/>
                  <a:cs typeface="Times New Roman" panose="02020603050405020304" pitchFamily="18" charset="0"/>
                </a:rPr>
                <a:t>Depth (4 ft)</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38-08-0001-0096-0000_709A</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p:txBody>
        </p:sp>
      </p:grpSp>
      <p:grpSp>
        <p:nvGrpSpPr>
          <p:cNvPr id="45" name="Group 44">
            <a:extLst>
              <a:ext uri="{FF2B5EF4-FFF2-40B4-BE49-F238E27FC236}">
                <a16:creationId xmlns:a16="http://schemas.microsoft.com/office/drawing/2014/main" id="{CBB15ED9-BD08-455F-B15C-A659D7949BA4}"/>
              </a:ext>
            </a:extLst>
          </p:cNvPr>
          <p:cNvGrpSpPr/>
          <p:nvPr/>
        </p:nvGrpSpPr>
        <p:grpSpPr>
          <a:xfrm>
            <a:off x="9423837" y="5271269"/>
            <a:ext cx="2613025" cy="1582836"/>
            <a:chOff x="4596007" y="4793548"/>
            <a:chExt cx="2613025" cy="1582836"/>
          </a:xfrm>
        </p:grpSpPr>
        <p:pic>
          <p:nvPicPr>
            <p:cNvPr id="42" name="Picture 41">
              <a:extLst>
                <a:ext uri="{FF2B5EF4-FFF2-40B4-BE49-F238E27FC236}">
                  <a16:creationId xmlns:a16="http://schemas.microsoft.com/office/drawing/2014/main" id="{7265FE87-2C97-4F75-BDDC-CB9DAFCB51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4218" b="6935"/>
            <a:stretch/>
          </p:blipFill>
          <p:spPr bwMode="auto">
            <a:xfrm>
              <a:off x="4596007" y="4793548"/>
              <a:ext cx="2613025" cy="1140460"/>
            </a:xfrm>
            <a:prstGeom prst="rect">
              <a:avLst/>
            </a:prstGeom>
            <a:ln w="1270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xmln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43" name="Text Box 2">
              <a:extLst>
                <a:ext uri="{FF2B5EF4-FFF2-40B4-BE49-F238E27FC236}">
                  <a16:creationId xmlns:a16="http://schemas.microsoft.com/office/drawing/2014/main" id="{409E29CA-4CB1-439B-B2E8-A96E8A30DA0B}"/>
                </a:ext>
              </a:extLst>
            </p:cNvPr>
            <p:cNvSpPr txBox="1">
              <a:spLocks noChangeArrowheads="1"/>
            </p:cNvSpPr>
            <p:nvPr/>
          </p:nvSpPr>
          <p:spPr bwMode="auto">
            <a:xfrm>
              <a:off x="4621407" y="5928293"/>
              <a:ext cx="2552700" cy="448091"/>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Pocahontas Center (Nursing Home) </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38-08-0005-0065-0002_5</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p:txBody>
        </p:sp>
      </p:grpSp>
      <p:grpSp>
        <p:nvGrpSpPr>
          <p:cNvPr id="12" name="Group 11">
            <a:extLst>
              <a:ext uri="{FF2B5EF4-FFF2-40B4-BE49-F238E27FC236}">
                <a16:creationId xmlns:a16="http://schemas.microsoft.com/office/drawing/2014/main" id="{0688A86C-4B13-45CA-8F70-86972DE987A7}"/>
              </a:ext>
            </a:extLst>
          </p:cNvPr>
          <p:cNvGrpSpPr/>
          <p:nvPr/>
        </p:nvGrpSpPr>
        <p:grpSpPr>
          <a:xfrm>
            <a:off x="188860" y="2743071"/>
            <a:ext cx="3432792" cy="4034786"/>
            <a:chOff x="297719" y="2743071"/>
            <a:chExt cx="3432792" cy="4034786"/>
          </a:xfrm>
        </p:grpSpPr>
        <p:pic>
          <p:nvPicPr>
            <p:cNvPr id="10" name="Picture 9">
              <a:extLst>
                <a:ext uri="{FF2B5EF4-FFF2-40B4-BE49-F238E27FC236}">
                  <a16:creationId xmlns:a16="http://schemas.microsoft.com/office/drawing/2014/main" id="{A207AF7A-3872-A125-18E8-B7AE30EA46C3}"/>
                </a:ext>
              </a:extLst>
            </p:cNvPr>
            <p:cNvPicPr>
              <a:picLocks noChangeAspect="1"/>
            </p:cNvPicPr>
            <p:nvPr/>
          </p:nvPicPr>
          <p:blipFill>
            <a:blip r:embed="rId11"/>
            <a:stretch>
              <a:fillRect/>
            </a:stretch>
          </p:blipFill>
          <p:spPr>
            <a:xfrm>
              <a:off x="370954" y="2743071"/>
              <a:ext cx="3352081" cy="4034786"/>
            </a:xfrm>
            <a:prstGeom prst="rect">
              <a:avLst/>
            </a:prstGeom>
            <a:ln w="12700">
              <a:solidFill>
                <a:schemeClr val="tx1"/>
              </a:solidFill>
            </a:ln>
          </p:spPr>
        </p:pic>
        <p:grpSp>
          <p:nvGrpSpPr>
            <p:cNvPr id="50" name="Group 49">
              <a:extLst>
                <a:ext uri="{FF2B5EF4-FFF2-40B4-BE49-F238E27FC236}">
                  <a16:creationId xmlns:a16="http://schemas.microsoft.com/office/drawing/2014/main" id="{8873EB0F-2757-4EC1-A3D8-40C55401DBFE}"/>
                </a:ext>
              </a:extLst>
            </p:cNvPr>
            <p:cNvGrpSpPr/>
            <p:nvPr/>
          </p:nvGrpSpPr>
          <p:grpSpPr>
            <a:xfrm>
              <a:off x="297719" y="2743071"/>
              <a:ext cx="3432792" cy="3966669"/>
              <a:chOff x="199639" y="2854960"/>
              <a:chExt cx="3432792" cy="3966669"/>
            </a:xfrm>
          </p:grpSpPr>
          <p:grpSp>
            <p:nvGrpSpPr>
              <p:cNvPr id="34" name="Group 33">
                <a:extLst>
                  <a:ext uri="{FF2B5EF4-FFF2-40B4-BE49-F238E27FC236}">
                    <a16:creationId xmlns:a16="http://schemas.microsoft.com/office/drawing/2014/main" id="{DED9DA69-66D0-4909-8415-EEBBDDE4BC9A}"/>
                  </a:ext>
                </a:extLst>
              </p:cNvPr>
              <p:cNvGrpSpPr/>
              <p:nvPr/>
            </p:nvGrpSpPr>
            <p:grpSpPr>
              <a:xfrm>
                <a:off x="199639" y="2854960"/>
                <a:ext cx="3432792" cy="3966669"/>
                <a:chOff x="142225" y="2838132"/>
                <a:chExt cx="3432792" cy="3966669"/>
              </a:xfrm>
            </p:grpSpPr>
            <p:grpSp>
              <p:nvGrpSpPr>
                <p:cNvPr id="2" name="Group 1">
                  <a:extLst>
                    <a:ext uri="{FF2B5EF4-FFF2-40B4-BE49-F238E27FC236}">
                      <a16:creationId xmlns:a16="http://schemas.microsoft.com/office/drawing/2014/main" id="{2FE1BBDC-A883-4A13-BE49-9675018612A1}"/>
                    </a:ext>
                  </a:extLst>
                </p:cNvPr>
                <p:cNvGrpSpPr/>
                <p:nvPr/>
              </p:nvGrpSpPr>
              <p:grpSpPr>
                <a:xfrm>
                  <a:off x="142225" y="2838132"/>
                  <a:ext cx="3432792" cy="3966669"/>
                  <a:chOff x="3872270" y="600245"/>
                  <a:chExt cx="4746381" cy="5484551"/>
                </a:xfrm>
              </p:grpSpPr>
              <p:sp>
                <p:nvSpPr>
                  <p:cNvPr id="19" name="Oval 18">
                    <a:extLst>
                      <a:ext uri="{FF2B5EF4-FFF2-40B4-BE49-F238E27FC236}">
                        <a16:creationId xmlns:a16="http://schemas.microsoft.com/office/drawing/2014/main" id="{8E4B005F-EA01-407B-8C3E-38A0C85A4C3A}"/>
                      </a:ext>
                    </a:extLst>
                  </p:cNvPr>
                  <p:cNvSpPr/>
                  <p:nvPr/>
                </p:nvSpPr>
                <p:spPr>
                  <a:xfrm>
                    <a:off x="4158756" y="2842081"/>
                    <a:ext cx="876342" cy="876341"/>
                  </a:xfrm>
                  <a:prstGeom prst="ellipse">
                    <a:avLst/>
                  </a:prstGeom>
                  <a:noFill/>
                  <a:ln w="19050">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sp>
                <p:nvSpPr>
                  <p:cNvPr id="20" name="Oval 19">
                    <a:extLst>
                      <a:ext uri="{FF2B5EF4-FFF2-40B4-BE49-F238E27FC236}">
                        <a16:creationId xmlns:a16="http://schemas.microsoft.com/office/drawing/2014/main" id="{365EF531-A767-4FA2-A11F-0EC743D972FC}"/>
                      </a:ext>
                    </a:extLst>
                  </p:cNvPr>
                  <p:cNvSpPr/>
                  <p:nvPr/>
                </p:nvSpPr>
                <p:spPr>
                  <a:xfrm>
                    <a:off x="7267194" y="5545046"/>
                    <a:ext cx="539750" cy="539750"/>
                  </a:xfrm>
                  <a:prstGeom prst="ellipse">
                    <a:avLst/>
                  </a:prstGeom>
                  <a:noFill/>
                  <a:ln w="19050">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Oval 20">
                    <a:extLst>
                      <a:ext uri="{FF2B5EF4-FFF2-40B4-BE49-F238E27FC236}">
                        <a16:creationId xmlns:a16="http://schemas.microsoft.com/office/drawing/2014/main" id="{1069357D-41FF-472F-9DB9-7E3C5DB2DEEA}"/>
                      </a:ext>
                    </a:extLst>
                  </p:cNvPr>
                  <p:cNvSpPr/>
                  <p:nvPr/>
                </p:nvSpPr>
                <p:spPr>
                  <a:xfrm>
                    <a:off x="7604125" y="5132441"/>
                    <a:ext cx="539750" cy="539750"/>
                  </a:xfrm>
                  <a:prstGeom prst="ellipse">
                    <a:avLst/>
                  </a:prstGeom>
                  <a:noFill/>
                  <a:ln w="19050">
                    <a:solidFill>
                      <a:schemeClr val="bg1"/>
                    </a:solidFill>
                    <a:prstDash val="dash"/>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Oval 21">
                    <a:extLst>
                      <a:ext uri="{FF2B5EF4-FFF2-40B4-BE49-F238E27FC236}">
                        <a16:creationId xmlns:a16="http://schemas.microsoft.com/office/drawing/2014/main" id="{A906C7DA-E4C6-4D5F-A11C-FD19AA235215}"/>
                      </a:ext>
                    </a:extLst>
                  </p:cNvPr>
                  <p:cNvSpPr/>
                  <p:nvPr/>
                </p:nvSpPr>
                <p:spPr>
                  <a:xfrm>
                    <a:off x="4549553" y="4460777"/>
                    <a:ext cx="781050" cy="781050"/>
                  </a:xfrm>
                  <a:prstGeom prst="ellipse">
                    <a:avLst/>
                  </a:prstGeom>
                  <a:noFill/>
                  <a:ln w="19050">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Text Box 2">
                    <a:extLst>
                      <a:ext uri="{FF2B5EF4-FFF2-40B4-BE49-F238E27FC236}">
                        <a16:creationId xmlns:a16="http://schemas.microsoft.com/office/drawing/2014/main" id="{D027861A-07C9-4980-9118-F2F7ABB008B9}"/>
                      </a:ext>
                    </a:extLst>
                  </p:cNvPr>
                  <p:cNvSpPr txBox="1">
                    <a:spLocks noChangeArrowheads="1"/>
                  </p:cNvSpPr>
                  <p:nvPr/>
                </p:nvSpPr>
                <p:spPr bwMode="auto">
                  <a:xfrm>
                    <a:off x="3872270" y="1204210"/>
                    <a:ext cx="1400452" cy="422899"/>
                  </a:xfrm>
                  <a:prstGeom prst="rect">
                    <a:avLst/>
                  </a:prstGeom>
                  <a:noFill/>
                  <a:ln w="9525">
                    <a:noFill/>
                    <a:miter lim="800000"/>
                    <a:headEnd/>
                    <a:tailEnd/>
                  </a:ln>
                  <a:effectLst>
                    <a:outerShdw blurRad="50800" dist="38100" dir="5400000" algn="ctr" rotWithShape="0">
                      <a:schemeClr val="tx1"/>
                    </a:outerShdw>
                  </a:effectLst>
                </p:spPr>
                <p:txBody>
                  <a:bodyPr rot="0" vert="horz" wrap="square" lIns="91440" tIns="45720" rIns="91440" bIns="45720" anchor="t" anchorCtr="0">
                    <a:noAutofit/>
                  </a:bodyPr>
                  <a:lstStyle>
                    <a:defPPr>
                      <a:defRPr lang="en-US"/>
                    </a:defPPr>
                    <a:lvl1pPr marR="0" algn="ctr">
                      <a:lnSpc>
                        <a:spcPct val="107000"/>
                      </a:lnSpc>
                      <a:spcBef>
                        <a:spcPts val="50"/>
                      </a:spcBef>
                      <a:spcAft>
                        <a:spcPts val="800"/>
                      </a:spcAft>
                      <a:defRPr sz="800" b="1">
                        <a:solidFill>
                          <a:srgbClr val="FFFF00"/>
                        </a:solidFill>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defRPr>
                    </a:lvl1pPr>
                  </a:lstStyle>
                  <a:p>
                    <a:pPr>
                      <a:lnSpc>
                        <a:spcPct val="100000"/>
                      </a:lnSpc>
                    </a:pPr>
                    <a:r>
                      <a:rPr lang="en-US" dirty="0"/>
                      <a:t>Marlinton Police Department</a:t>
                    </a:r>
                  </a:p>
                </p:txBody>
              </p:sp>
              <p:sp>
                <p:nvSpPr>
                  <p:cNvPr id="24" name="Oval 23">
                    <a:extLst>
                      <a:ext uri="{FF2B5EF4-FFF2-40B4-BE49-F238E27FC236}">
                        <a16:creationId xmlns:a16="http://schemas.microsoft.com/office/drawing/2014/main" id="{6F5AB74E-9199-4DA5-9DBC-3029D4083DF6}"/>
                      </a:ext>
                    </a:extLst>
                  </p:cNvPr>
                  <p:cNvSpPr/>
                  <p:nvPr/>
                </p:nvSpPr>
                <p:spPr>
                  <a:xfrm>
                    <a:off x="4282865" y="746384"/>
                    <a:ext cx="444500" cy="444500"/>
                  </a:xfrm>
                  <a:prstGeom prst="ellipse">
                    <a:avLst/>
                  </a:prstGeom>
                  <a:noFill/>
                  <a:ln w="19050">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Oval 24">
                    <a:extLst>
                      <a:ext uri="{FF2B5EF4-FFF2-40B4-BE49-F238E27FC236}">
                        <a16:creationId xmlns:a16="http://schemas.microsoft.com/office/drawing/2014/main" id="{7704CBA5-57C1-4F31-BC41-9C2F3CEC47B6}"/>
                      </a:ext>
                    </a:extLst>
                  </p:cNvPr>
                  <p:cNvSpPr/>
                  <p:nvPr/>
                </p:nvSpPr>
                <p:spPr>
                  <a:xfrm>
                    <a:off x="4374678" y="625839"/>
                    <a:ext cx="444500" cy="444500"/>
                  </a:xfrm>
                  <a:prstGeom prst="ellipse">
                    <a:avLst/>
                  </a:prstGeom>
                  <a:noFill/>
                  <a:ln w="19050">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Text Box 2">
                    <a:extLst>
                      <a:ext uri="{FF2B5EF4-FFF2-40B4-BE49-F238E27FC236}">
                        <a16:creationId xmlns:a16="http://schemas.microsoft.com/office/drawing/2014/main" id="{6323B6BF-A2C9-4124-800C-B260F251A1C6}"/>
                      </a:ext>
                    </a:extLst>
                  </p:cNvPr>
                  <p:cNvSpPr txBox="1">
                    <a:spLocks noChangeArrowheads="1"/>
                  </p:cNvSpPr>
                  <p:nvPr/>
                </p:nvSpPr>
                <p:spPr bwMode="auto">
                  <a:xfrm>
                    <a:off x="4744387" y="600245"/>
                    <a:ext cx="1753304" cy="491973"/>
                  </a:xfrm>
                  <a:prstGeom prst="rect">
                    <a:avLst/>
                  </a:prstGeom>
                  <a:noFill/>
                  <a:ln w="9525">
                    <a:noFill/>
                    <a:miter lim="800000"/>
                    <a:headEnd/>
                    <a:tailEnd/>
                  </a:ln>
                  <a:effectLst>
                    <a:outerShdw blurRad="50800" dist="38100" dir="5400000" algn="ctr" rotWithShape="0">
                      <a:schemeClr val="tx1"/>
                    </a:outerShdw>
                  </a:effectLst>
                </p:spPr>
                <p:txBody>
                  <a:bodyPr rot="0" vert="horz" wrap="square" lIns="91440" tIns="45720" rIns="91440" bIns="45720" anchor="t" anchorCtr="0">
                    <a:noAutofit/>
                  </a:bodyPr>
                  <a:lstStyle/>
                  <a:p>
                    <a:pPr marL="0" marR="0" algn="ctr">
                      <a:spcBef>
                        <a:spcPts val="50"/>
                      </a:spcBef>
                      <a:spcAft>
                        <a:spcPts val="800"/>
                      </a:spcAft>
                    </a:pPr>
                    <a:r>
                      <a:rPr lang="en-US" sz="800" b="1" kern="1200" dirty="0">
                        <a:solidFill>
                          <a:srgbClr val="FFFF00"/>
                        </a:solidFill>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rPr>
                      <a:t>Marlinton Volunteer Fire Department</a:t>
                    </a:r>
                    <a:endParaRPr lang="en-US" sz="1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 Box 2">
                    <a:extLst>
                      <a:ext uri="{FF2B5EF4-FFF2-40B4-BE49-F238E27FC236}">
                        <a16:creationId xmlns:a16="http://schemas.microsoft.com/office/drawing/2014/main" id="{A030FA80-C6B5-4662-9BD1-105D56E67072}"/>
                      </a:ext>
                    </a:extLst>
                  </p:cNvPr>
                  <p:cNvSpPr txBox="1">
                    <a:spLocks noChangeArrowheads="1"/>
                  </p:cNvSpPr>
                  <p:nvPr/>
                </p:nvSpPr>
                <p:spPr bwMode="auto">
                  <a:xfrm>
                    <a:off x="4809601" y="3345314"/>
                    <a:ext cx="1115695" cy="664421"/>
                  </a:xfrm>
                  <a:prstGeom prst="rect">
                    <a:avLst/>
                  </a:prstGeom>
                  <a:noFill/>
                  <a:ln w="9525">
                    <a:noFill/>
                    <a:miter lim="800000"/>
                    <a:headEnd/>
                    <a:tailEnd/>
                  </a:ln>
                  <a:effectLst>
                    <a:outerShdw blurRad="50800" dist="38100" dir="5400000" algn="ctr" rotWithShape="0">
                      <a:schemeClr val="tx1"/>
                    </a:outerShdw>
                  </a:effectLst>
                </p:spPr>
                <p:txBody>
                  <a:bodyPr rot="0" vert="horz" wrap="square" lIns="91440" tIns="45720" rIns="91440" bIns="45720" anchor="t" anchorCtr="0">
                    <a:noAutofit/>
                  </a:bodyPr>
                  <a:lstStyle>
                    <a:defPPr>
                      <a:defRPr lang="en-US"/>
                    </a:defPPr>
                    <a:lvl1pPr marR="0" algn="ctr">
                      <a:lnSpc>
                        <a:spcPct val="107000"/>
                      </a:lnSpc>
                      <a:spcBef>
                        <a:spcPts val="50"/>
                      </a:spcBef>
                      <a:spcAft>
                        <a:spcPts val="800"/>
                      </a:spcAft>
                      <a:defRPr sz="800" b="1">
                        <a:solidFill>
                          <a:srgbClr val="FFFF00"/>
                        </a:solidFill>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defRPr>
                    </a:lvl1pPr>
                  </a:lstStyle>
                  <a:p>
                    <a:pPr>
                      <a:lnSpc>
                        <a:spcPct val="100000"/>
                      </a:lnSpc>
                    </a:pPr>
                    <a:r>
                      <a:rPr lang="en-US" dirty="0"/>
                      <a:t>Marlinton Elementary School</a:t>
                    </a:r>
                  </a:p>
                </p:txBody>
              </p:sp>
              <p:sp>
                <p:nvSpPr>
                  <p:cNvPr id="28" name="Text Box 2">
                    <a:extLst>
                      <a:ext uri="{FF2B5EF4-FFF2-40B4-BE49-F238E27FC236}">
                        <a16:creationId xmlns:a16="http://schemas.microsoft.com/office/drawing/2014/main" id="{D49237B5-5194-455C-AF74-B05A44353194}"/>
                      </a:ext>
                    </a:extLst>
                  </p:cNvPr>
                  <p:cNvSpPr txBox="1">
                    <a:spLocks noChangeArrowheads="1"/>
                  </p:cNvSpPr>
                  <p:nvPr/>
                </p:nvSpPr>
                <p:spPr bwMode="auto">
                  <a:xfrm>
                    <a:off x="4374679" y="5199609"/>
                    <a:ext cx="1115695" cy="481032"/>
                  </a:xfrm>
                  <a:prstGeom prst="rect">
                    <a:avLst/>
                  </a:prstGeom>
                  <a:noFill/>
                  <a:ln w="9525">
                    <a:noFill/>
                    <a:miter lim="800000"/>
                    <a:headEnd/>
                    <a:tailEnd/>
                  </a:ln>
                  <a:effectLst>
                    <a:outerShdw blurRad="50800" dist="38100" dir="5400000" algn="ctr" rotWithShape="0">
                      <a:schemeClr val="tx1"/>
                    </a:outerShdw>
                  </a:effectLst>
                </p:spPr>
                <p:txBody>
                  <a:bodyPr rot="0" vert="horz" wrap="square" lIns="91440" tIns="45720" rIns="91440" bIns="45720" anchor="t" anchorCtr="0">
                    <a:noAutofit/>
                  </a:bodyPr>
                  <a:lstStyle>
                    <a:defPPr>
                      <a:defRPr lang="en-US"/>
                    </a:defPPr>
                    <a:lvl1pPr marR="0" algn="ctr">
                      <a:lnSpc>
                        <a:spcPct val="107000"/>
                      </a:lnSpc>
                      <a:spcBef>
                        <a:spcPts val="50"/>
                      </a:spcBef>
                      <a:spcAft>
                        <a:spcPts val="800"/>
                      </a:spcAft>
                      <a:defRPr sz="800" b="1">
                        <a:solidFill>
                          <a:srgbClr val="FFFF00"/>
                        </a:solidFill>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defRPr>
                    </a:lvl1pPr>
                  </a:lstStyle>
                  <a:p>
                    <a:pPr>
                      <a:lnSpc>
                        <a:spcPct val="100000"/>
                      </a:lnSpc>
                    </a:pPr>
                    <a:r>
                      <a:rPr lang="en-US" dirty="0"/>
                      <a:t>Pocahontas Center</a:t>
                    </a:r>
                  </a:p>
                </p:txBody>
              </p:sp>
              <p:sp>
                <p:nvSpPr>
                  <p:cNvPr id="29" name="Text Box 2">
                    <a:extLst>
                      <a:ext uri="{FF2B5EF4-FFF2-40B4-BE49-F238E27FC236}">
                        <a16:creationId xmlns:a16="http://schemas.microsoft.com/office/drawing/2014/main" id="{86C9DA2D-A329-487D-B7A6-65ECF04E0A4C}"/>
                      </a:ext>
                    </a:extLst>
                  </p:cNvPr>
                  <p:cNvSpPr txBox="1">
                    <a:spLocks noChangeArrowheads="1"/>
                  </p:cNvSpPr>
                  <p:nvPr/>
                </p:nvSpPr>
                <p:spPr bwMode="auto">
                  <a:xfrm>
                    <a:off x="6329679" y="5311502"/>
                    <a:ext cx="1115695" cy="688760"/>
                  </a:xfrm>
                  <a:prstGeom prst="rect">
                    <a:avLst/>
                  </a:prstGeom>
                  <a:noFill/>
                  <a:ln w="9525">
                    <a:noFill/>
                    <a:miter lim="800000"/>
                    <a:headEnd/>
                    <a:tailEnd/>
                  </a:ln>
                  <a:effectLst>
                    <a:outerShdw blurRad="50800" dist="38100" dir="5400000" algn="ctr" rotWithShape="0">
                      <a:schemeClr val="tx1"/>
                    </a:outerShdw>
                  </a:effectLst>
                </p:spPr>
                <p:txBody>
                  <a:bodyPr rot="0" vert="horz" wrap="square" lIns="91440" tIns="45720" rIns="91440" bIns="45720" anchor="t" anchorCtr="0">
                    <a:noAutofit/>
                  </a:bodyPr>
                  <a:lstStyle>
                    <a:defPPr>
                      <a:defRPr lang="en-US"/>
                    </a:defPPr>
                    <a:lvl1pPr marR="0" algn="ctr">
                      <a:lnSpc>
                        <a:spcPct val="107000"/>
                      </a:lnSpc>
                      <a:spcBef>
                        <a:spcPts val="50"/>
                      </a:spcBef>
                      <a:spcAft>
                        <a:spcPts val="800"/>
                      </a:spcAft>
                      <a:defRPr sz="800" b="1">
                        <a:solidFill>
                          <a:srgbClr val="FFFF00"/>
                        </a:solidFill>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defRPr>
                    </a:lvl1pPr>
                  </a:lstStyle>
                  <a:p>
                    <a:pPr>
                      <a:lnSpc>
                        <a:spcPct val="100000"/>
                      </a:lnSpc>
                    </a:pPr>
                    <a:r>
                      <a:rPr lang="en-US" dirty="0"/>
                      <a:t>Pocahontas County 911 Center</a:t>
                    </a:r>
                  </a:p>
                </p:txBody>
              </p:sp>
              <p:sp>
                <p:nvSpPr>
                  <p:cNvPr id="30" name="Text Box 2">
                    <a:extLst>
                      <a:ext uri="{FF2B5EF4-FFF2-40B4-BE49-F238E27FC236}">
                        <a16:creationId xmlns:a16="http://schemas.microsoft.com/office/drawing/2014/main" id="{D70B144C-ACEE-4DFC-9586-C5AF98209A9F}"/>
                      </a:ext>
                    </a:extLst>
                  </p:cNvPr>
                  <p:cNvSpPr txBox="1">
                    <a:spLocks noChangeArrowheads="1"/>
                  </p:cNvSpPr>
                  <p:nvPr/>
                </p:nvSpPr>
                <p:spPr bwMode="auto">
                  <a:xfrm>
                    <a:off x="7502956" y="4485093"/>
                    <a:ext cx="1115695" cy="619554"/>
                  </a:xfrm>
                  <a:prstGeom prst="rect">
                    <a:avLst/>
                  </a:prstGeom>
                  <a:noFill/>
                  <a:ln w="9525">
                    <a:noFill/>
                    <a:miter lim="800000"/>
                    <a:headEnd/>
                    <a:tailEnd/>
                  </a:ln>
                  <a:effectLst>
                    <a:outerShdw blurRad="50800" dist="38100" dir="5400000" algn="ctr" rotWithShape="0">
                      <a:schemeClr val="tx1"/>
                    </a:outerShdw>
                  </a:effectLst>
                </p:spPr>
                <p:txBody>
                  <a:bodyPr rot="0" vert="horz" wrap="square" lIns="91440" tIns="45720" rIns="91440" bIns="45720" anchor="t" anchorCtr="0">
                    <a:noAutofit/>
                  </a:bodyPr>
                  <a:lstStyle>
                    <a:defPPr>
                      <a:defRPr lang="en-US"/>
                    </a:defPPr>
                    <a:lvl1pPr marR="0" algn="ctr">
                      <a:lnSpc>
                        <a:spcPct val="107000"/>
                      </a:lnSpc>
                      <a:spcBef>
                        <a:spcPts val="50"/>
                      </a:spcBef>
                      <a:spcAft>
                        <a:spcPts val="800"/>
                      </a:spcAft>
                      <a:defRPr sz="800" b="1">
                        <a:solidFill>
                          <a:srgbClr val="FFFF00"/>
                        </a:solidFill>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defRPr>
                    </a:lvl1pPr>
                  </a:lstStyle>
                  <a:p>
                    <a:pPr>
                      <a:lnSpc>
                        <a:spcPct val="100000"/>
                      </a:lnSpc>
                    </a:pPr>
                    <a:r>
                      <a:rPr lang="en-US" dirty="0">
                        <a:solidFill>
                          <a:schemeClr val="bg1"/>
                        </a:solidFill>
                      </a:rPr>
                      <a:t>Pocahontas County Sheriffs Office</a:t>
                    </a:r>
                  </a:p>
                </p:txBody>
              </p:sp>
            </p:grpSp>
            <p:pic>
              <p:nvPicPr>
                <p:cNvPr id="18" name="Picture 17" descr="A list of emergency personnel&#10;&#10;Description automatically generated with medium confidence">
                  <a:extLst>
                    <a:ext uri="{FF2B5EF4-FFF2-40B4-BE49-F238E27FC236}">
                      <a16:creationId xmlns:a16="http://schemas.microsoft.com/office/drawing/2014/main" id="{4447147F-12B2-43B8-B793-193E3C301D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87732" y="3456728"/>
                  <a:ext cx="1096789" cy="1189623"/>
                </a:xfrm>
                <a:prstGeom prst="rect">
                  <a:avLst/>
                </a:prstGeom>
                <a:ln w="6350">
                  <a:solidFill>
                    <a:schemeClr val="tx1"/>
                  </a:solidFill>
                </a:ln>
              </p:spPr>
            </p:pic>
          </p:grpSp>
          <p:sp>
            <p:nvSpPr>
              <p:cNvPr id="49" name="Rectangle 48">
                <a:extLst>
                  <a:ext uri="{FF2B5EF4-FFF2-40B4-BE49-F238E27FC236}">
                    <a16:creationId xmlns:a16="http://schemas.microsoft.com/office/drawing/2014/main" id="{2A198AA0-0719-4365-BC9D-DA52E0C313EF}"/>
                  </a:ext>
                </a:extLst>
              </p:cNvPr>
              <p:cNvSpPr/>
              <p:nvPr/>
            </p:nvSpPr>
            <p:spPr>
              <a:xfrm>
                <a:off x="2171694" y="2925643"/>
                <a:ext cx="1370240" cy="461665"/>
              </a:xfrm>
              <a:prstGeom prst="rect">
                <a:avLst/>
              </a:prstGeom>
              <a:solidFill>
                <a:schemeClr val="bg1"/>
              </a:solidFill>
              <a:ln>
                <a:solidFill>
                  <a:schemeClr val="tx1"/>
                </a:solidFill>
              </a:ln>
            </p:spPr>
            <p:txBody>
              <a:bodyPr wrap="square">
                <a:spAutoFit/>
              </a:bodyPr>
              <a:lstStyle/>
              <a:p>
                <a:pPr algn="ctr"/>
                <a:r>
                  <a:rPr lang="en-US" sz="1200" b="1" dirty="0"/>
                  <a:t>Essential Facilities in Marlinton</a:t>
                </a:r>
              </a:p>
            </p:txBody>
          </p:sp>
        </p:grpSp>
      </p:grpSp>
      <p:grpSp>
        <p:nvGrpSpPr>
          <p:cNvPr id="3" name="Group 2">
            <a:extLst>
              <a:ext uri="{FF2B5EF4-FFF2-40B4-BE49-F238E27FC236}">
                <a16:creationId xmlns:a16="http://schemas.microsoft.com/office/drawing/2014/main" id="{00014E3A-3AD3-932C-DEE1-F9211C4AD595}"/>
              </a:ext>
            </a:extLst>
          </p:cNvPr>
          <p:cNvGrpSpPr/>
          <p:nvPr/>
        </p:nvGrpSpPr>
        <p:grpSpPr>
          <a:xfrm>
            <a:off x="9449237" y="1030603"/>
            <a:ext cx="2836320" cy="2728007"/>
            <a:chOff x="6845820" y="2757190"/>
            <a:chExt cx="2836320" cy="2728007"/>
          </a:xfrm>
        </p:grpSpPr>
        <p:pic>
          <p:nvPicPr>
            <p:cNvPr id="4" name="Picture 3">
              <a:extLst>
                <a:ext uri="{FF2B5EF4-FFF2-40B4-BE49-F238E27FC236}">
                  <a16:creationId xmlns:a16="http://schemas.microsoft.com/office/drawing/2014/main" id="{92B999D6-4012-D276-3E90-D72733D5CFB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845820" y="2932509"/>
              <a:ext cx="2836320" cy="2552688"/>
            </a:xfrm>
            <a:prstGeom prst="rect">
              <a:avLst/>
            </a:prstGeom>
          </p:spPr>
        </p:pic>
        <p:sp>
          <p:nvSpPr>
            <p:cNvPr id="5" name="TextBox 4">
              <a:extLst>
                <a:ext uri="{FF2B5EF4-FFF2-40B4-BE49-F238E27FC236}">
                  <a16:creationId xmlns:a16="http://schemas.microsoft.com/office/drawing/2014/main" id="{6AE72BFA-4A3F-6517-7B8B-BE1948C86EEC}"/>
                </a:ext>
              </a:extLst>
            </p:cNvPr>
            <p:cNvSpPr txBox="1"/>
            <p:nvPr/>
          </p:nvSpPr>
          <p:spPr>
            <a:xfrm>
              <a:off x="7510191" y="2757190"/>
              <a:ext cx="1507577" cy="461665"/>
            </a:xfrm>
            <a:prstGeom prst="rect">
              <a:avLst/>
            </a:prstGeom>
            <a:solidFill>
              <a:srgbClr val="D22036"/>
            </a:solidFill>
            <a:ln>
              <a:noFill/>
            </a:ln>
          </p:spPr>
          <p:txBody>
            <a:bodyPr wrap="square" rtlCol="0" anchor="ctr" anchorCtr="0">
              <a:spAutoFit/>
            </a:bodyPr>
            <a:lstStyle/>
            <a:p>
              <a:pPr algn="ctr"/>
              <a:r>
                <a:rPr lang="en-US" sz="2400" b="1" dirty="0">
                  <a:solidFill>
                    <a:schemeClr val="bg1"/>
                  </a:solidFill>
                </a:rPr>
                <a:t>Marlinton</a:t>
              </a:r>
            </a:p>
          </p:txBody>
        </p:sp>
      </p:grpSp>
      <p:sp>
        <p:nvSpPr>
          <p:cNvPr id="13" name="Rectangle 12">
            <a:extLst>
              <a:ext uri="{FF2B5EF4-FFF2-40B4-BE49-F238E27FC236}">
                <a16:creationId xmlns:a16="http://schemas.microsoft.com/office/drawing/2014/main" id="{00C75983-1C49-38B9-3CF7-D322275AE0FA}"/>
              </a:ext>
            </a:extLst>
          </p:cNvPr>
          <p:cNvSpPr/>
          <p:nvPr/>
        </p:nvSpPr>
        <p:spPr>
          <a:xfrm>
            <a:off x="3941262" y="2975376"/>
            <a:ext cx="5535010" cy="523220"/>
          </a:xfrm>
          <a:prstGeom prst="rect">
            <a:avLst/>
          </a:prstGeom>
          <a:solidFill>
            <a:schemeClr val="accent1">
              <a:lumMod val="20000"/>
              <a:lumOff val="80000"/>
            </a:schemeClr>
          </a:solidFill>
          <a:ln>
            <a:solidFill>
              <a:schemeClr val="tx1"/>
            </a:solidFill>
          </a:ln>
        </p:spPr>
        <p:txBody>
          <a:bodyPr wrap="square">
            <a:spAutoFit/>
          </a:bodyPr>
          <a:lstStyle/>
          <a:p>
            <a:r>
              <a:rPr lang="en-US" sz="1400" b="1" dirty="0"/>
              <a:t>Among the essential facilities in Marlinton 4 are more vulnerable:</a:t>
            </a:r>
          </a:p>
          <a:p>
            <a:r>
              <a:rPr lang="en-US" sz="1400" b="1" dirty="0"/>
              <a:t>1 School, 1 Nursing Home, 2 in Floodway (Fire &amp; Police Stations) </a:t>
            </a:r>
          </a:p>
        </p:txBody>
      </p:sp>
      <p:sp>
        <p:nvSpPr>
          <p:cNvPr id="14" name="Rectangle 13">
            <a:extLst>
              <a:ext uri="{FF2B5EF4-FFF2-40B4-BE49-F238E27FC236}">
                <a16:creationId xmlns:a16="http://schemas.microsoft.com/office/drawing/2014/main" id="{8D38D04B-5A9B-74D6-0D1D-D8DDDED6C795}"/>
              </a:ext>
            </a:extLst>
          </p:cNvPr>
          <p:cNvSpPr/>
          <p:nvPr/>
        </p:nvSpPr>
        <p:spPr>
          <a:xfrm>
            <a:off x="6024336" y="3750263"/>
            <a:ext cx="6012526" cy="1384995"/>
          </a:xfrm>
          <a:prstGeom prst="rect">
            <a:avLst/>
          </a:prstGeom>
          <a:solidFill>
            <a:schemeClr val="accent1">
              <a:lumMod val="20000"/>
              <a:lumOff val="80000"/>
            </a:schemeClr>
          </a:solidFill>
          <a:ln>
            <a:solidFill>
              <a:schemeClr val="tx1"/>
            </a:solidFill>
          </a:ln>
        </p:spPr>
        <p:txBody>
          <a:bodyPr wrap="square">
            <a:spAutoFit/>
          </a:bodyPr>
          <a:lstStyle/>
          <a:p>
            <a:pPr marL="285750" indent="-285750">
              <a:buFont typeface="Arial" panose="020B0604020202020204" pitchFamily="34" charset="0"/>
              <a:buChar char="•"/>
            </a:pPr>
            <a:r>
              <a:rPr lang="en-US" sz="1400" b="1" dirty="0"/>
              <a:t>Marlinton Volunteer Fire Department and Marlinton Police Department mapped from flood fringe to floodway</a:t>
            </a:r>
          </a:p>
          <a:p>
            <a:pPr marL="285750" indent="-285750">
              <a:buFont typeface="Arial" panose="020B0604020202020204" pitchFamily="34" charset="0"/>
              <a:buChar char="•"/>
            </a:pPr>
            <a:r>
              <a:rPr lang="en-US" sz="1400" b="1" dirty="0"/>
              <a:t>Pocahontas Center (NH) and Pocahontas County 911 Center mapped from 100-yr to 500-yr</a:t>
            </a:r>
          </a:p>
          <a:p>
            <a:pPr marL="285750" indent="-285750">
              <a:buFont typeface="Arial" panose="020B0604020202020204" pitchFamily="34" charset="0"/>
              <a:buChar char="•"/>
            </a:pPr>
            <a:r>
              <a:rPr lang="en-US" sz="1400" b="1" dirty="0"/>
              <a:t>Pocahontas County Sheriffs Office mapped out high- &amp; moderate-risk floodplains</a:t>
            </a:r>
          </a:p>
        </p:txBody>
      </p:sp>
      <p:sp>
        <p:nvSpPr>
          <p:cNvPr id="7" name="Title 1">
            <a:extLst>
              <a:ext uri="{FF2B5EF4-FFF2-40B4-BE49-F238E27FC236}">
                <a16:creationId xmlns:a16="http://schemas.microsoft.com/office/drawing/2014/main" id="{4BB807BC-C249-D15D-691B-FF501DED04A8}"/>
              </a:ext>
            </a:extLst>
          </p:cNvPr>
          <p:cNvSpPr txBox="1">
            <a:spLocks/>
          </p:cNvSpPr>
          <p:nvPr/>
        </p:nvSpPr>
        <p:spPr>
          <a:xfrm>
            <a:off x="0" y="-36095"/>
            <a:ext cx="12192000" cy="914399"/>
          </a:xfrm>
          <a:prstGeom prst="rect">
            <a:avLst/>
          </a:prstGeom>
          <a:solidFill>
            <a:schemeClr val="accent2">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i="1" dirty="0">
                <a:solidFill>
                  <a:schemeClr val="bg1"/>
                </a:solidFill>
                <a:latin typeface="Arial" panose="020B0604020202020204" pitchFamily="34" charset="0"/>
                <a:cs typeface="Arial" panose="020B0604020202020204" pitchFamily="34" charset="0"/>
              </a:rPr>
              <a:t>Risk Indicator</a:t>
            </a:r>
            <a:r>
              <a:rPr lang="en-US" dirty="0">
                <a:solidFill>
                  <a:schemeClr val="bg1"/>
                </a:solidFill>
                <a:latin typeface="Arial" panose="020B0604020202020204" pitchFamily="34" charset="0"/>
                <a:cs typeface="Arial" panose="020B0604020202020204" pitchFamily="34" charset="0"/>
              </a:rPr>
              <a:t>: High Number of Essential Facilities</a:t>
            </a:r>
          </a:p>
        </p:txBody>
      </p:sp>
    </p:spTree>
    <p:extLst>
      <p:ext uri="{BB962C8B-B14F-4D97-AF65-F5344CB8AC3E}">
        <p14:creationId xmlns:p14="http://schemas.microsoft.com/office/powerpoint/2010/main" val="3068017903"/>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FF42311D-64B4-4EF9-A7BD-F65A8913924C}"/>
              </a:ext>
            </a:extLst>
          </p:cNvPr>
          <p:cNvGraphicFramePr>
            <a:graphicFrameLocks noGrp="1"/>
          </p:cNvGraphicFramePr>
          <p:nvPr/>
        </p:nvGraphicFramePr>
        <p:xfrm>
          <a:off x="119388" y="1008796"/>
          <a:ext cx="7189836" cy="2034081"/>
        </p:xfrm>
        <a:graphic>
          <a:graphicData uri="http://schemas.openxmlformats.org/drawingml/2006/table">
            <a:tbl>
              <a:tblPr/>
              <a:tblGrid>
                <a:gridCol w="1428750">
                  <a:extLst>
                    <a:ext uri="{9D8B030D-6E8A-4147-A177-3AD203B41FA5}">
                      <a16:colId xmlns:a16="http://schemas.microsoft.com/office/drawing/2014/main" val="2307177023"/>
                    </a:ext>
                  </a:extLst>
                </a:gridCol>
                <a:gridCol w="714375">
                  <a:extLst>
                    <a:ext uri="{9D8B030D-6E8A-4147-A177-3AD203B41FA5}">
                      <a16:colId xmlns:a16="http://schemas.microsoft.com/office/drawing/2014/main" val="3147458028"/>
                    </a:ext>
                  </a:extLst>
                </a:gridCol>
                <a:gridCol w="895350">
                  <a:extLst>
                    <a:ext uri="{9D8B030D-6E8A-4147-A177-3AD203B41FA5}">
                      <a16:colId xmlns:a16="http://schemas.microsoft.com/office/drawing/2014/main" val="1604317679"/>
                    </a:ext>
                  </a:extLst>
                </a:gridCol>
                <a:gridCol w="609600">
                  <a:extLst>
                    <a:ext uri="{9D8B030D-6E8A-4147-A177-3AD203B41FA5}">
                      <a16:colId xmlns:a16="http://schemas.microsoft.com/office/drawing/2014/main" val="4038844415"/>
                    </a:ext>
                  </a:extLst>
                </a:gridCol>
                <a:gridCol w="847725">
                  <a:extLst>
                    <a:ext uri="{9D8B030D-6E8A-4147-A177-3AD203B41FA5}">
                      <a16:colId xmlns:a16="http://schemas.microsoft.com/office/drawing/2014/main" val="3767843666"/>
                    </a:ext>
                  </a:extLst>
                </a:gridCol>
                <a:gridCol w="839968">
                  <a:extLst>
                    <a:ext uri="{9D8B030D-6E8A-4147-A177-3AD203B41FA5}">
                      <a16:colId xmlns:a16="http://schemas.microsoft.com/office/drawing/2014/main" val="1947897909"/>
                    </a:ext>
                  </a:extLst>
                </a:gridCol>
                <a:gridCol w="1018718">
                  <a:extLst>
                    <a:ext uri="{9D8B030D-6E8A-4147-A177-3AD203B41FA5}">
                      <a16:colId xmlns:a16="http://schemas.microsoft.com/office/drawing/2014/main" val="3481531068"/>
                    </a:ext>
                  </a:extLst>
                </a:gridCol>
                <a:gridCol w="835350">
                  <a:extLst>
                    <a:ext uri="{9D8B030D-6E8A-4147-A177-3AD203B41FA5}">
                      <a16:colId xmlns:a16="http://schemas.microsoft.com/office/drawing/2014/main" val="3215890353"/>
                    </a:ext>
                  </a:extLst>
                </a:gridCol>
              </a:tblGrid>
              <a:tr h="558107">
                <a:tc row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alibri" panose="020F0502020204030204" pitchFamily="34" charset="0"/>
                        </a:rPr>
                        <a:t>  COMMUNITY</a:t>
                      </a:r>
                    </a:p>
                  </a:txBody>
                  <a:tcPr marL="9149" marR="9149" marT="9149"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gridSpan="3">
                  <a:txBody>
                    <a:bodyPr/>
                    <a:lstStyle/>
                    <a:p>
                      <a:pPr algn="ctr" fontAlgn="ctr"/>
                      <a:r>
                        <a:rPr lang="en-US" sz="1200" b="1" i="0" u="none" strike="noStrike" dirty="0">
                          <a:solidFill>
                            <a:srgbClr val="000000"/>
                          </a:solidFill>
                          <a:effectLst/>
                          <a:latin typeface="Calibri" panose="020F0502020204030204" pitchFamily="34" charset="0"/>
                        </a:rPr>
                        <a:t>NON-HISTORICAL COMMUNITY ASSETS</a:t>
                      </a:r>
                    </a:p>
                  </a:txBody>
                  <a:tcPr marL="9149" marR="9149" marT="9149"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hMerge="1">
                  <a:txBody>
                    <a:bodyPr/>
                    <a:lstStyle/>
                    <a:p>
                      <a:endParaRPr lang="en-US"/>
                    </a:p>
                  </a:txBody>
                  <a:tcPr/>
                </a:tc>
                <a:tc hMerge="1">
                  <a:txBody>
                    <a:bodyPr/>
                    <a:lstStyle/>
                    <a:p>
                      <a:pPr algn="ctr" fontAlgn="ctr"/>
                      <a:endParaRPr lang="en-US" sz="1200" b="1" i="0" u="none" strike="noStrike" dirty="0">
                        <a:solidFill>
                          <a:srgbClr val="000000"/>
                        </a:solidFill>
                        <a:effectLst/>
                        <a:latin typeface="Calibri" panose="020F0502020204030204" pitchFamily="34" charset="0"/>
                      </a:endParaRPr>
                    </a:p>
                  </a:txBody>
                  <a:tcPr marL="9149" marR="9149" marT="91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chemeClr val="bg1"/>
                          </a:solidFill>
                          <a:effectLst/>
                          <a:latin typeface="Calibri" panose="020F0502020204030204" pitchFamily="34" charset="0"/>
                        </a:rPr>
                        <a:t>Total Non-Historical Community Assets</a:t>
                      </a:r>
                    </a:p>
                  </a:txBody>
                  <a:tcPr marL="9149" marR="9149" marT="91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366092"/>
                    </a:solidFill>
                  </a:tcPr>
                </a:tc>
                <a:tc gridSpan="2">
                  <a:txBody>
                    <a:bodyPr/>
                    <a:lstStyle/>
                    <a:p>
                      <a:pPr algn="ctr" fontAlgn="ctr"/>
                      <a:r>
                        <a:rPr lang="en-US" sz="1200" b="1" i="0" u="none" strike="noStrike" dirty="0">
                          <a:solidFill>
                            <a:srgbClr val="000000"/>
                          </a:solidFill>
                          <a:effectLst/>
                          <a:latin typeface="Calibri" panose="020F0502020204030204" pitchFamily="34" charset="0"/>
                        </a:rPr>
                        <a:t>HISTORICAL COMMUNITY ASSETS</a:t>
                      </a:r>
                    </a:p>
                  </a:txBody>
                  <a:tcPr marL="9149" marR="9149" marT="91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hMerge="1">
                  <a:txBody>
                    <a:bodyPr/>
                    <a:lstStyle/>
                    <a:p>
                      <a:pPr algn="ctr" fontAlgn="ctr"/>
                      <a:endParaRPr lang="en-US" sz="1200" b="1" i="0" u="none" strike="noStrike" dirty="0">
                        <a:solidFill>
                          <a:srgbClr val="000000"/>
                        </a:solidFill>
                        <a:effectLst/>
                        <a:latin typeface="Calibri" panose="020F0502020204030204" pitchFamily="34" charset="0"/>
                      </a:endParaRPr>
                    </a:p>
                  </a:txBody>
                  <a:tcPr marL="9149" marR="9149" marT="9149"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chemeClr val="bg1"/>
                          </a:solidFill>
                          <a:effectLst/>
                          <a:latin typeface="Calibri" panose="020F0502020204030204" pitchFamily="34" charset="0"/>
                        </a:rPr>
                        <a:t>Total Historical Community Assets</a:t>
                      </a:r>
                    </a:p>
                  </a:txBody>
                  <a:tcPr marL="9149" marR="9149" marT="91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366092"/>
                    </a:solidFill>
                  </a:tcPr>
                </a:tc>
                <a:extLst>
                  <a:ext uri="{0D108BD9-81ED-4DB2-BD59-A6C34878D82A}">
                    <a16:rowId xmlns:a16="http://schemas.microsoft.com/office/drawing/2014/main" val="2686769771"/>
                  </a:ext>
                </a:extLst>
              </a:tr>
              <a:tr h="250084">
                <a:tc vMerge="1">
                  <a:txBody>
                    <a:bodyPr/>
                    <a:lstStyle/>
                    <a:p>
                      <a:pPr algn="ctr" fontAlgn="ctr"/>
                      <a:endParaRPr lang="en-US" sz="1200" b="1" i="0" u="none" strike="noStrike" dirty="0">
                        <a:solidFill>
                          <a:srgbClr val="000000"/>
                        </a:solidFill>
                        <a:effectLst/>
                        <a:latin typeface="Calibri" panose="020F0502020204030204" pitchFamily="34" charset="0"/>
                      </a:endParaRPr>
                    </a:p>
                  </a:txBody>
                  <a:tcPr marL="9149" marR="9149" marT="9149" marB="0" anchor="ctr">
                    <a:lnL w="12700" cap="flat" cmpd="sng" algn="ctr">
                      <a:solidFill>
                        <a:srgbClr val="000000"/>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BF1DE"/>
                    </a:solidFill>
                  </a:tcPr>
                </a:tc>
                <a:tc>
                  <a:txBody>
                    <a:bodyPr/>
                    <a:lstStyle/>
                    <a:p>
                      <a:pPr algn="ctr" fontAlgn="ctr"/>
                      <a:r>
                        <a:rPr lang="en-US" sz="1200" b="1" i="0" u="none" strike="noStrike" dirty="0">
                          <a:solidFill>
                            <a:srgbClr val="000000"/>
                          </a:solidFill>
                          <a:effectLst/>
                          <a:latin typeface="Calibri" panose="020F0502020204030204" pitchFamily="34" charset="0"/>
                        </a:rPr>
                        <a:t>Religious</a:t>
                      </a:r>
                    </a:p>
                  </a:txBody>
                  <a:tcPr marL="9149" marR="9149" marT="9149"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BF1DE"/>
                    </a:solidFill>
                  </a:tcPr>
                </a:tc>
                <a:tc>
                  <a:txBody>
                    <a:bodyPr/>
                    <a:lstStyle/>
                    <a:p>
                      <a:pPr algn="ctr" fontAlgn="ctr"/>
                      <a:r>
                        <a:rPr lang="en-US" sz="1200" b="1" i="0" u="none" strike="noStrike" dirty="0">
                          <a:solidFill>
                            <a:srgbClr val="000000"/>
                          </a:solidFill>
                          <a:effectLst/>
                          <a:latin typeface="Calibri" panose="020F0502020204030204" pitchFamily="34" charset="0"/>
                        </a:rPr>
                        <a:t>Government</a:t>
                      </a:r>
                    </a:p>
                  </a:txBody>
                  <a:tcPr marL="9149" marR="9149" marT="9149"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BF1DE"/>
                    </a:solidFill>
                  </a:tcPr>
                </a:tc>
                <a:tc>
                  <a:txBody>
                    <a:bodyPr/>
                    <a:lstStyle/>
                    <a:p>
                      <a:pPr algn="ctr" fontAlgn="ctr"/>
                      <a:r>
                        <a:rPr lang="en-US" sz="1200" b="1" i="0" u="none" strike="noStrike" dirty="0">
                          <a:solidFill>
                            <a:srgbClr val="000000"/>
                          </a:solidFill>
                          <a:effectLst/>
                          <a:latin typeface="Calibri" panose="020F0502020204030204" pitchFamily="34" charset="0"/>
                        </a:rPr>
                        <a:t>Utility</a:t>
                      </a:r>
                    </a:p>
                  </a:txBody>
                  <a:tcPr marL="9149" marR="9149" marT="9149"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BF1DE"/>
                    </a:solidFill>
                  </a:tcPr>
                </a:tc>
                <a:tc vMerge="1">
                  <a:txBody>
                    <a:bodyPr/>
                    <a:lstStyle/>
                    <a:p>
                      <a:pPr algn="ctr" fontAlgn="ctr"/>
                      <a:endParaRPr lang="en-US" sz="1200" b="1" i="0" u="none" strike="noStrike" dirty="0">
                        <a:solidFill>
                          <a:srgbClr val="000000"/>
                        </a:solidFill>
                        <a:effectLst/>
                        <a:latin typeface="Calibri" panose="020F0502020204030204" pitchFamily="34" charset="0"/>
                      </a:endParaRPr>
                    </a:p>
                  </a:txBody>
                  <a:tcPr marL="9149" marR="9149" marT="9149"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BF1DE"/>
                    </a:solidFill>
                  </a:tcPr>
                </a:tc>
                <a:tc>
                  <a:txBody>
                    <a:bodyPr/>
                    <a:lstStyle/>
                    <a:p>
                      <a:pPr algn="ctr" fontAlgn="ctr"/>
                      <a:r>
                        <a:rPr lang="en-US" sz="1200" b="1" i="0" u="none" strike="noStrike" dirty="0">
                          <a:solidFill>
                            <a:srgbClr val="000000"/>
                          </a:solidFill>
                          <a:effectLst/>
                          <a:latin typeface="Calibri" panose="020F0502020204030204" pitchFamily="34" charset="0"/>
                        </a:rPr>
                        <a:t>National Register</a:t>
                      </a:r>
                    </a:p>
                  </a:txBody>
                  <a:tcPr marL="9149" marR="9149" marT="9149"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BF1DE"/>
                    </a:solidFill>
                  </a:tcPr>
                </a:tc>
                <a:tc>
                  <a:txBody>
                    <a:bodyPr/>
                    <a:lstStyle/>
                    <a:p>
                      <a:pPr algn="ctr" fontAlgn="ctr"/>
                      <a:r>
                        <a:rPr lang="en-US" sz="1200" b="1" i="0" u="none" strike="noStrike" dirty="0">
                          <a:solidFill>
                            <a:srgbClr val="000000"/>
                          </a:solidFill>
                          <a:effectLst/>
                          <a:latin typeface="Calibri" panose="020F0502020204030204" pitchFamily="34" charset="0"/>
                        </a:rPr>
                        <a:t>In Historic Districts Older than 1930 </a:t>
                      </a:r>
                    </a:p>
                  </a:txBody>
                  <a:tcPr marL="9149" marR="9149" marT="9149"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BF1DE"/>
                    </a:solidFill>
                  </a:tcPr>
                </a:tc>
                <a:tc vMerge="1">
                  <a:txBody>
                    <a:bodyPr/>
                    <a:lstStyle/>
                    <a:p>
                      <a:endParaRPr lang="en-US"/>
                    </a:p>
                  </a:txBody>
                  <a:tcPr/>
                </a:tc>
                <a:extLst>
                  <a:ext uri="{0D108BD9-81ED-4DB2-BD59-A6C34878D82A}">
                    <a16:rowId xmlns:a16="http://schemas.microsoft.com/office/drawing/2014/main" val="548411870"/>
                  </a:ext>
                </a:extLst>
              </a:tr>
              <a:tr h="209641">
                <a:tc>
                  <a:txBody>
                    <a:bodyPr/>
                    <a:lstStyle/>
                    <a:p>
                      <a:pPr algn="l" fontAlgn="ctr"/>
                      <a:r>
                        <a:rPr lang="en-US" sz="1200" b="1" i="0" u="none" strike="noStrike" dirty="0">
                          <a:solidFill>
                            <a:srgbClr val="000000"/>
                          </a:solidFill>
                          <a:effectLst/>
                          <a:latin typeface="Calibri" panose="020F0502020204030204" pitchFamily="34" charset="0"/>
                        </a:rPr>
                        <a:t>  Pocahontas County*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7</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2</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chemeClr val="tx1"/>
                          </a:solidFill>
                          <a:effectLst/>
                          <a:latin typeface="Calibri" panose="020F0502020204030204" pitchFamily="34" charset="0"/>
                        </a:rPr>
                        <a:t>9</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chemeClr val="tx1"/>
                          </a:solidFill>
                          <a:effectLst/>
                          <a:latin typeface="Calibri" panose="020F0502020204030204" pitchFamily="34" charset="0"/>
                        </a:rPr>
                        <a:t>1</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chemeClr val="tx1"/>
                          </a:solidFill>
                          <a:effectLst/>
                          <a:latin typeface="Calibri" panose="020F0502020204030204" pitchFamily="34" charset="0"/>
                        </a:rPr>
                        <a:t>5</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chemeClr val="tx1"/>
                          </a:solidFill>
                          <a:effectLst/>
                          <a:latin typeface="Calibri" panose="020F0502020204030204" pitchFamily="34" charset="0"/>
                        </a:rPr>
                        <a:t>6</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68185797"/>
                  </a:ext>
                </a:extLst>
              </a:tr>
              <a:tr h="234406">
                <a:tc>
                  <a:txBody>
                    <a:bodyPr/>
                    <a:lstStyle/>
                    <a:p>
                      <a:pPr algn="l" fontAlgn="ctr"/>
                      <a:r>
                        <a:rPr lang="en-US" sz="1200" b="1" i="0" u="none" strike="noStrike" dirty="0">
                          <a:solidFill>
                            <a:srgbClr val="000000"/>
                          </a:solidFill>
                          <a:effectLst/>
                          <a:latin typeface="Calibri" panose="020F0502020204030204" pitchFamily="34" charset="0"/>
                        </a:rPr>
                        <a:t>  Durbin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0</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2</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2</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1413035"/>
                  </a:ext>
                </a:extLst>
              </a:tr>
              <a:tr h="163333">
                <a:tc>
                  <a:txBody>
                    <a:bodyPr/>
                    <a:lstStyle/>
                    <a:p>
                      <a:pPr algn="l" fontAlgn="ctr"/>
                      <a:r>
                        <a:rPr lang="en-US" sz="1200" b="1" i="0" u="none" strike="noStrike" dirty="0">
                          <a:solidFill>
                            <a:srgbClr val="000000"/>
                          </a:solidFill>
                          <a:effectLst/>
                          <a:latin typeface="Calibri" panose="020F0502020204030204" pitchFamily="34" charset="0"/>
                        </a:rPr>
                        <a:t>  Marlinton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6</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5</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2</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bg1"/>
                          </a:solidFill>
                          <a:effectLst/>
                          <a:latin typeface="Calibri" panose="020F0502020204030204" pitchFamily="34" charset="0"/>
                        </a:rPr>
                        <a:t>13</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2036"/>
                    </a:solidFill>
                  </a:tcPr>
                </a:tc>
                <a:tc>
                  <a:txBody>
                    <a:bodyPr/>
                    <a:lstStyle/>
                    <a:p>
                      <a:pPr algn="ctr" fontAlgn="ctr"/>
                      <a:r>
                        <a:rPr lang="en-US" sz="1400" b="1" i="0" u="none" strike="noStrike" dirty="0">
                          <a:solidFill>
                            <a:schemeClr val="tx1"/>
                          </a:solidFill>
                          <a:effectLst/>
                          <a:latin typeface="Calibri" panose="020F0502020204030204" pitchFamily="34" charset="0"/>
                        </a:rPr>
                        <a:t>4</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4</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615"/>
                    </a:solidFill>
                  </a:tcPr>
                </a:tc>
                <a:extLst>
                  <a:ext uri="{0D108BD9-81ED-4DB2-BD59-A6C34878D82A}">
                    <a16:rowId xmlns:a16="http://schemas.microsoft.com/office/drawing/2014/main" val="1482825011"/>
                  </a:ext>
                </a:extLst>
              </a:tr>
              <a:tr h="238009">
                <a:tc>
                  <a:txBody>
                    <a:bodyPr/>
                    <a:lstStyle/>
                    <a:p>
                      <a:pPr algn="l" fontAlgn="ctr"/>
                      <a:endParaRPr lang="en-US" sz="1200" b="1" i="0" u="none" strike="noStrike" dirty="0">
                        <a:solidFill>
                          <a:srgbClr val="000000"/>
                        </a:solidFill>
                        <a:effectLst/>
                        <a:latin typeface="Calibri" panose="020F050202020403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fontAlgn="ctr"/>
                      <a:endParaRPr lang="en-US" sz="1400" b="1" i="0" u="none" strike="noStrike" dirty="0">
                        <a:solidFill>
                          <a:srgbClr val="000000"/>
                        </a:solidFill>
                        <a:effectLst/>
                        <a:latin typeface="Calibri" panose="020F050202020403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fontAlgn="ctr"/>
                      <a:endParaRPr lang="en-US" sz="1400" b="1" i="0" u="none" strike="noStrike" dirty="0">
                        <a:solidFill>
                          <a:srgbClr val="000000"/>
                        </a:solidFill>
                        <a:effectLst/>
                        <a:latin typeface="Calibri" panose="020F050202020403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fontAlgn="ctr"/>
                      <a:endParaRPr lang="en-US" sz="1400" b="1" i="0" u="none" strike="noStrike" dirty="0">
                        <a:solidFill>
                          <a:srgbClr val="000000"/>
                        </a:solidFill>
                        <a:effectLst/>
                        <a:latin typeface="Calibri" panose="020F0502020204030204" pitchFamily="34" charset="0"/>
                      </a:endParaRPr>
                    </a:p>
                  </a:txBody>
                  <a:tcPr marL="9525" marR="9525" marT="9525"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fontAlgn="ctr"/>
                      <a:r>
                        <a:rPr lang="en-US" sz="1400" b="1" i="0" u="none" strike="noStrike" dirty="0">
                          <a:solidFill>
                            <a:schemeClr val="bg1"/>
                          </a:solidFill>
                          <a:effectLst/>
                          <a:latin typeface="Calibri" panose="020F0502020204030204" pitchFamily="34" charset="0"/>
                        </a:rPr>
                        <a:t>Rank: 9</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2036"/>
                    </a:solidFill>
                  </a:tcPr>
                </a:tc>
                <a:tc>
                  <a:txBody>
                    <a:bodyPr/>
                    <a:lstStyle/>
                    <a:p>
                      <a:pPr algn="ctr" fontAlgn="ctr"/>
                      <a:endParaRPr lang="en-US" sz="1400" b="1" i="0" u="none" strike="noStrike" dirty="0">
                        <a:solidFill>
                          <a:schemeClr val="tx1"/>
                        </a:solidFill>
                        <a:effectLst/>
                        <a:latin typeface="Calibri" panose="020F0502020204030204" pitchFamily="34" charset="0"/>
                      </a:endParaRPr>
                    </a:p>
                  </a:txBody>
                  <a:tcPr marL="9525" marR="9525" marT="9525" marB="0" anchor="ctr">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fontAlgn="ctr"/>
                      <a:endParaRPr lang="en-US" sz="1400" b="1" i="0" u="none" strike="noStrike" dirty="0">
                        <a:solidFill>
                          <a:schemeClr val="tx1"/>
                        </a:solidFill>
                        <a:effectLst/>
                        <a:latin typeface="Calibri" panose="020F0502020204030204" pitchFamily="34" charset="0"/>
                      </a:endParaRPr>
                    </a:p>
                  </a:txBody>
                  <a:tcPr marL="9525" marR="9525" marT="9525" marB="0"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Rank: 29</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615"/>
                    </a:solidFill>
                  </a:tcPr>
                </a:tc>
                <a:extLst>
                  <a:ext uri="{0D108BD9-81ED-4DB2-BD59-A6C34878D82A}">
                    <a16:rowId xmlns:a16="http://schemas.microsoft.com/office/drawing/2014/main" val="1117553620"/>
                  </a:ext>
                </a:extLst>
              </a:tr>
            </a:tbl>
          </a:graphicData>
        </a:graphic>
      </p:graphicFrame>
      <p:sp>
        <p:nvSpPr>
          <p:cNvPr id="12" name="Text Box 2">
            <a:extLst>
              <a:ext uri="{FF2B5EF4-FFF2-40B4-BE49-F238E27FC236}">
                <a16:creationId xmlns:a16="http://schemas.microsoft.com/office/drawing/2014/main" id="{E5CDAC2F-9F7E-42B7-BAA7-08872B29A731}"/>
              </a:ext>
            </a:extLst>
          </p:cNvPr>
          <p:cNvSpPr txBox="1">
            <a:spLocks noChangeArrowheads="1"/>
          </p:cNvSpPr>
          <p:nvPr/>
        </p:nvSpPr>
        <p:spPr bwMode="auto">
          <a:xfrm>
            <a:off x="119388" y="1845599"/>
            <a:ext cx="1409929" cy="24446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 Unincorporated area</a:t>
            </a:r>
          </a:p>
        </p:txBody>
      </p:sp>
      <p:grpSp>
        <p:nvGrpSpPr>
          <p:cNvPr id="9" name="Group 8">
            <a:extLst>
              <a:ext uri="{FF2B5EF4-FFF2-40B4-BE49-F238E27FC236}">
                <a16:creationId xmlns:a16="http://schemas.microsoft.com/office/drawing/2014/main" id="{C691EF49-7CE0-48A3-921F-4005F5D9A0A2}"/>
              </a:ext>
            </a:extLst>
          </p:cNvPr>
          <p:cNvGrpSpPr/>
          <p:nvPr/>
        </p:nvGrpSpPr>
        <p:grpSpPr>
          <a:xfrm>
            <a:off x="9373301" y="2057400"/>
            <a:ext cx="2746668" cy="4472582"/>
            <a:chOff x="114323" y="-32662"/>
            <a:chExt cx="2747090" cy="4472582"/>
          </a:xfrm>
        </p:grpSpPr>
        <p:grpSp>
          <p:nvGrpSpPr>
            <p:cNvPr id="29" name="Group 28">
              <a:extLst>
                <a:ext uri="{FF2B5EF4-FFF2-40B4-BE49-F238E27FC236}">
                  <a16:creationId xmlns:a16="http://schemas.microsoft.com/office/drawing/2014/main" id="{BAEBED45-6FCA-4BBA-B906-6AB5C687FC09}"/>
                </a:ext>
              </a:extLst>
            </p:cNvPr>
            <p:cNvGrpSpPr/>
            <p:nvPr/>
          </p:nvGrpSpPr>
          <p:grpSpPr>
            <a:xfrm>
              <a:off x="202479" y="-32662"/>
              <a:ext cx="2649053" cy="4472582"/>
              <a:chOff x="103600" y="-32662"/>
              <a:chExt cx="2649053" cy="4472582"/>
            </a:xfrm>
          </p:grpSpPr>
          <p:grpSp>
            <p:nvGrpSpPr>
              <p:cNvPr id="31" name="Group 30">
                <a:extLst>
                  <a:ext uri="{FF2B5EF4-FFF2-40B4-BE49-F238E27FC236}">
                    <a16:creationId xmlns:a16="http://schemas.microsoft.com/office/drawing/2014/main" id="{1DA3AF7D-6DAC-41AD-BC0E-DD4BEE8C118B}"/>
                  </a:ext>
                </a:extLst>
              </p:cNvPr>
              <p:cNvGrpSpPr/>
              <p:nvPr/>
            </p:nvGrpSpPr>
            <p:grpSpPr>
              <a:xfrm>
                <a:off x="103600" y="-32662"/>
                <a:ext cx="2649053" cy="4472582"/>
                <a:chOff x="103600" y="-32662"/>
                <a:chExt cx="2649053" cy="4472582"/>
              </a:xfrm>
            </p:grpSpPr>
            <p:pic>
              <p:nvPicPr>
                <p:cNvPr id="45" name="Picture 44">
                  <a:extLst>
                    <a:ext uri="{FF2B5EF4-FFF2-40B4-BE49-F238E27FC236}">
                      <a16:creationId xmlns:a16="http://schemas.microsoft.com/office/drawing/2014/main" id="{D23A5E53-9DEB-4D70-BC2A-AC6997C8AB71}"/>
                    </a:ext>
                  </a:extLst>
                </p:cNvPr>
                <p:cNvPicPr>
                  <a:picLocks noChangeAspect="1"/>
                </p:cNvPicPr>
                <p:nvPr/>
              </p:nvPicPr>
              <p:blipFill rotWithShape="1">
                <a:blip r:embed="rId3">
                  <a:extLst>
                    <a:ext uri="{28A0092B-C50C-407E-A947-70E740481C1C}">
                      <a14:useLocalDpi xmlns:a14="http://schemas.microsoft.com/office/drawing/2010/main" val="0"/>
                    </a:ext>
                  </a:extLst>
                </a:blip>
                <a:srcRect t="629"/>
                <a:stretch/>
              </p:blipFill>
              <p:spPr>
                <a:xfrm>
                  <a:off x="103600" y="-32662"/>
                  <a:ext cx="2649053" cy="4472582"/>
                </a:xfrm>
                <a:prstGeom prst="rect">
                  <a:avLst/>
                </a:prstGeom>
                <a:ln>
                  <a:solidFill>
                    <a:schemeClr val="tx1"/>
                  </a:solidFill>
                </a:ln>
              </p:spPr>
            </p:pic>
            <p:grpSp>
              <p:nvGrpSpPr>
                <p:cNvPr id="46" name="Group 45">
                  <a:extLst>
                    <a:ext uri="{FF2B5EF4-FFF2-40B4-BE49-F238E27FC236}">
                      <a16:creationId xmlns:a16="http://schemas.microsoft.com/office/drawing/2014/main" id="{0B285F51-539A-4DB1-9C8E-B9D8554164F2}"/>
                    </a:ext>
                  </a:extLst>
                </p:cNvPr>
                <p:cNvGrpSpPr/>
                <p:nvPr/>
              </p:nvGrpSpPr>
              <p:grpSpPr>
                <a:xfrm>
                  <a:off x="152780" y="22133"/>
                  <a:ext cx="1210945" cy="1410335"/>
                  <a:chOff x="81660" y="-48987"/>
                  <a:chExt cx="1210945" cy="1410335"/>
                </a:xfrm>
              </p:grpSpPr>
              <p:pic>
                <p:nvPicPr>
                  <p:cNvPr id="47" name="Picture 46" descr="A screenshot of a phone&#10;&#10;Description automatically generated">
                    <a:extLst>
                      <a:ext uri="{FF2B5EF4-FFF2-40B4-BE49-F238E27FC236}">
                        <a16:creationId xmlns:a16="http://schemas.microsoft.com/office/drawing/2014/main" id="{5AAE5D63-F050-4AB1-8D88-15C73336FF9D}"/>
                      </a:ext>
                    </a:extLst>
                  </p:cNvPr>
                  <p:cNvPicPr>
                    <a:picLocks noChangeAspect="1"/>
                  </p:cNvPicPr>
                  <p:nvPr/>
                </p:nvPicPr>
                <p:blipFill rotWithShape="1">
                  <a:blip r:embed="rId4">
                    <a:extLst>
                      <a:ext uri="{28A0092B-C50C-407E-A947-70E740481C1C}">
                        <a14:useLocalDpi xmlns:a14="http://schemas.microsoft.com/office/drawing/2010/main" val="0"/>
                      </a:ext>
                    </a:extLst>
                  </a:blip>
                  <a:srcRect l="-1" t="-2" r="4025" b="38"/>
                  <a:stretch/>
                </p:blipFill>
                <p:spPr>
                  <a:xfrm>
                    <a:off x="81660" y="-48987"/>
                    <a:ext cx="1210945" cy="1410335"/>
                  </a:xfrm>
                  <a:prstGeom prst="rect">
                    <a:avLst/>
                  </a:prstGeom>
                  <a:ln w="6350">
                    <a:solidFill>
                      <a:schemeClr val="tx1"/>
                    </a:solidFill>
                  </a:ln>
                </p:spPr>
              </p:pic>
              <p:pic>
                <p:nvPicPr>
                  <p:cNvPr id="48" name="Picture 47" descr="A screenshot of a phone&#10;&#10;Description automatically generated">
                    <a:extLst>
                      <a:ext uri="{FF2B5EF4-FFF2-40B4-BE49-F238E27FC236}">
                        <a16:creationId xmlns:a16="http://schemas.microsoft.com/office/drawing/2014/main" id="{DC0C8E91-A7C1-4D79-849B-9CD33C2C7812}"/>
                      </a:ext>
                    </a:extLst>
                  </p:cNvPr>
                  <p:cNvPicPr>
                    <a:picLocks noChangeAspect="1"/>
                  </p:cNvPicPr>
                  <p:nvPr/>
                </p:nvPicPr>
                <p:blipFill rotWithShape="1">
                  <a:blip r:embed="rId4">
                    <a:duotone>
                      <a:prstClr val="black"/>
                      <a:schemeClr val="accent4">
                        <a:tint val="45000"/>
                        <a:satMod val="400000"/>
                      </a:schemeClr>
                    </a:duotone>
                    <a:extLst>
                      <a:ext uri="{28A0092B-C50C-407E-A947-70E740481C1C}">
                        <a14:useLocalDpi xmlns:a14="http://schemas.microsoft.com/office/drawing/2010/main" val="0"/>
                      </a:ext>
                    </a:extLst>
                  </a:blip>
                  <a:srcRect l="7339" t="14613" r="75700" b="1847"/>
                  <a:stretch/>
                </p:blipFill>
                <p:spPr bwMode="auto">
                  <a:xfrm>
                    <a:off x="164785" y="129143"/>
                    <a:ext cx="220345" cy="1215390"/>
                  </a:xfrm>
                  <a:prstGeom prst="rect">
                    <a:avLst/>
                  </a:prstGeom>
                  <a:ln>
                    <a:noFill/>
                  </a:ln>
                  <a:extLst>
                    <a:ext uri="{53640926-AAD7-44D8-BBD7-CCE9431645EC}">
                      <a14:shadowObscured xmlns:a14="http://schemas.microsoft.com/office/drawing/2010/main"/>
                    </a:ext>
                  </a:extLst>
                </p:spPr>
              </p:pic>
            </p:grpSp>
          </p:grpSp>
          <p:pic>
            <p:nvPicPr>
              <p:cNvPr id="32" name="Picture 31" descr="A screenshot of a phone&#10;&#10;Description automatically generated">
                <a:extLst>
                  <a:ext uri="{FF2B5EF4-FFF2-40B4-BE49-F238E27FC236}">
                    <a16:creationId xmlns:a16="http://schemas.microsoft.com/office/drawing/2014/main" id="{DC0C8E91-A7C1-4D79-849B-9CD33C2C7812}"/>
                  </a:ext>
                </a:extLst>
              </p:cNvPr>
              <p:cNvPicPr>
                <a:picLocks noChangeAspect="1"/>
              </p:cNvPicPr>
              <p:nvPr/>
            </p:nvPicPr>
            <p:blipFill rotWithShape="1">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l="8367" t="70681" r="76213" b="16450"/>
              <a:stretch/>
            </p:blipFill>
            <p:spPr>
              <a:xfrm>
                <a:off x="468991" y="2963635"/>
                <a:ext cx="132080" cy="123825"/>
              </a:xfrm>
              <a:prstGeom prst="rect">
                <a:avLst/>
              </a:prstGeom>
            </p:spPr>
          </p:pic>
          <p:pic>
            <p:nvPicPr>
              <p:cNvPr id="33" name="Picture 32" descr="A screenshot of a phone&#10;&#10;Description automatically generated">
                <a:extLst>
                  <a:ext uri="{FF2B5EF4-FFF2-40B4-BE49-F238E27FC236}">
                    <a16:creationId xmlns:a16="http://schemas.microsoft.com/office/drawing/2014/main" id="{DC0C8E91-A7C1-4D79-849B-9CD33C2C7812}"/>
                  </a:ext>
                </a:extLst>
              </p:cNvPr>
              <p:cNvPicPr>
                <a:picLocks noChangeAspect="1"/>
              </p:cNvPicPr>
              <p:nvPr/>
            </p:nvPicPr>
            <p:blipFill rotWithShape="1">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l="8367" t="70681" r="76213" b="16450"/>
              <a:stretch/>
            </p:blipFill>
            <p:spPr>
              <a:xfrm>
                <a:off x="764719" y="3457121"/>
                <a:ext cx="132080" cy="123825"/>
              </a:xfrm>
              <a:prstGeom prst="rect">
                <a:avLst/>
              </a:prstGeom>
            </p:spPr>
          </p:pic>
          <p:pic>
            <p:nvPicPr>
              <p:cNvPr id="34" name="Picture 33" descr="A screenshot of a phone&#10;&#10;Description automatically generated">
                <a:extLst>
                  <a:ext uri="{FF2B5EF4-FFF2-40B4-BE49-F238E27FC236}">
                    <a16:creationId xmlns:a16="http://schemas.microsoft.com/office/drawing/2014/main" id="{DC0C8E91-A7C1-4D79-849B-9CD33C2C7812}"/>
                  </a:ext>
                </a:extLst>
              </p:cNvPr>
              <p:cNvPicPr>
                <a:picLocks noChangeAspect="1"/>
              </p:cNvPicPr>
              <p:nvPr/>
            </p:nvPicPr>
            <p:blipFill rotWithShape="1">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l="8367" t="70681" r="76213" b="16450"/>
              <a:stretch/>
            </p:blipFill>
            <p:spPr>
              <a:xfrm>
                <a:off x="891721" y="3506107"/>
                <a:ext cx="132080" cy="123825"/>
              </a:xfrm>
              <a:prstGeom prst="rect">
                <a:avLst/>
              </a:prstGeom>
            </p:spPr>
          </p:pic>
          <p:pic>
            <p:nvPicPr>
              <p:cNvPr id="35" name="Picture 34" descr="A screenshot of a phone&#10;&#10;Description automatically generated">
                <a:extLst>
                  <a:ext uri="{FF2B5EF4-FFF2-40B4-BE49-F238E27FC236}">
                    <a16:creationId xmlns:a16="http://schemas.microsoft.com/office/drawing/2014/main" id="{DC0C8E91-A7C1-4D79-849B-9CD33C2C7812}"/>
                  </a:ext>
                </a:extLst>
              </p:cNvPr>
              <p:cNvPicPr>
                <a:picLocks noChangeAspect="1"/>
              </p:cNvPicPr>
              <p:nvPr/>
            </p:nvPicPr>
            <p:blipFill rotWithShape="1">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l="8367" t="70681" r="76213" b="16450"/>
              <a:stretch/>
            </p:blipFill>
            <p:spPr>
              <a:xfrm>
                <a:off x="1004207" y="2571749"/>
                <a:ext cx="132080" cy="123825"/>
              </a:xfrm>
              <a:prstGeom prst="rect">
                <a:avLst/>
              </a:prstGeom>
            </p:spPr>
          </p:pic>
          <p:pic>
            <p:nvPicPr>
              <p:cNvPr id="36" name="Picture 35" descr="A screenshot of a phone&#10;&#10;Description automatically generated">
                <a:extLst>
                  <a:ext uri="{FF2B5EF4-FFF2-40B4-BE49-F238E27FC236}">
                    <a16:creationId xmlns:a16="http://schemas.microsoft.com/office/drawing/2014/main" id="{DC0C8E91-A7C1-4D79-849B-9CD33C2C7812}"/>
                  </a:ext>
                </a:extLst>
              </p:cNvPr>
              <p:cNvPicPr>
                <a:picLocks noChangeAspect="1"/>
              </p:cNvPicPr>
              <p:nvPr/>
            </p:nvPicPr>
            <p:blipFill rotWithShape="1">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l="8367" t="70681" r="76213" b="16450"/>
              <a:stretch/>
            </p:blipFill>
            <p:spPr>
              <a:xfrm>
                <a:off x="1152978" y="2433864"/>
                <a:ext cx="132080" cy="123825"/>
              </a:xfrm>
              <a:prstGeom prst="rect">
                <a:avLst/>
              </a:prstGeom>
            </p:spPr>
          </p:pic>
          <p:pic>
            <p:nvPicPr>
              <p:cNvPr id="37" name="Picture 36" descr="A screenshot of a phone&#10;&#10;Description automatically generated">
                <a:extLst>
                  <a:ext uri="{FF2B5EF4-FFF2-40B4-BE49-F238E27FC236}">
                    <a16:creationId xmlns:a16="http://schemas.microsoft.com/office/drawing/2014/main" id="{DC0C8E91-A7C1-4D79-849B-9CD33C2C7812}"/>
                  </a:ext>
                </a:extLst>
              </p:cNvPr>
              <p:cNvPicPr>
                <a:picLocks noChangeAspect="1"/>
              </p:cNvPicPr>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l="8367" t="15073" r="76214" b="73897"/>
              <a:stretch/>
            </p:blipFill>
            <p:spPr>
              <a:xfrm>
                <a:off x="655864" y="2892878"/>
                <a:ext cx="146685" cy="117475"/>
              </a:xfrm>
              <a:prstGeom prst="rect">
                <a:avLst/>
              </a:prstGeom>
            </p:spPr>
          </p:pic>
          <p:pic>
            <p:nvPicPr>
              <p:cNvPr id="38" name="Picture 37" descr="A screenshot of a phone&#10;&#10;Description automatically generated">
                <a:extLst>
                  <a:ext uri="{FF2B5EF4-FFF2-40B4-BE49-F238E27FC236}">
                    <a16:creationId xmlns:a16="http://schemas.microsoft.com/office/drawing/2014/main" id="{DC0C8E91-A7C1-4D79-849B-9CD33C2C7812}"/>
                  </a:ext>
                </a:extLst>
              </p:cNvPr>
              <p:cNvPicPr>
                <a:picLocks noChangeAspect="1"/>
              </p:cNvPicPr>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l="8367" t="15073" r="76214" b="73897"/>
              <a:stretch/>
            </p:blipFill>
            <p:spPr>
              <a:xfrm>
                <a:off x="688521" y="3341007"/>
                <a:ext cx="146685" cy="117475"/>
              </a:xfrm>
              <a:prstGeom prst="rect">
                <a:avLst/>
              </a:prstGeom>
            </p:spPr>
          </p:pic>
          <p:pic>
            <p:nvPicPr>
              <p:cNvPr id="39" name="Picture 38" descr="A screenshot of a phone&#10;&#10;Description automatically generated">
                <a:extLst>
                  <a:ext uri="{FF2B5EF4-FFF2-40B4-BE49-F238E27FC236}">
                    <a16:creationId xmlns:a16="http://schemas.microsoft.com/office/drawing/2014/main" id="{DC0C8E91-A7C1-4D79-849B-9CD33C2C7812}"/>
                  </a:ext>
                </a:extLst>
              </p:cNvPr>
              <p:cNvPicPr>
                <a:picLocks noChangeAspect="1"/>
              </p:cNvPicPr>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l="8367" t="15073" r="76214" b="73897"/>
              <a:stretch/>
            </p:blipFill>
            <p:spPr>
              <a:xfrm>
                <a:off x="848178" y="3379107"/>
                <a:ext cx="146685" cy="117475"/>
              </a:xfrm>
              <a:prstGeom prst="rect">
                <a:avLst/>
              </a:prstGeom>
            </p:spPr>
          </p:pic>
          <p:pic>
            <p:nvPicPr>
              <p:cNvPr id="40" name="Picture 39" descr="A screenshot of a phone&#10;&#10;Description automatically generated">
                <a:extLst>
                  <a:ext uri="{FF2B5EF4-FFF2-40B4-BE49-F238E27FC236}">
                    <a16:creationId xmlns:a16="http://schemas.microsoft.com/office/drawing/2014/main" id="{DC0C8E91-A7C1-4D79-849B-9CD33C2C7812}"/>
                  </a:ext>
                </a:extLst>
              </p:cNvPr>
              <p:cNvPicPr>
                <a:picLocks noChangeAspect="1"/>
              </p:cNvPicPr>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l="8367" t="15073" r="76214" b="73897"/>
              <a:stretch/>
            </p:blipFill>
            <p:spPr>
              <a:xfrm>
                <a:off x="1180194" y="2049235"/>
                <a:ext cx="146685" cy="117475"/>
              </a:xfrm>
              <a:prstGeom prst="rect">
                <a:avLst/>
              </a:prstGeom>
            </p:spPr>
          </p:pic>
          <p:pic>
            <p:nvPicPr>
              <p:cNvPr id="41" name="Picture 40" descr="A screenshot of a phone&#10;&#10;Description automatically generated">
                <a:extLst>
                  <a:ext uri="{FF2B5EF4-FFF2-40B4-BE49-F238E27FC236}">
                    <a16:creationId xmlns:a16="http://schemas.microsoft.com/office/drawing/2014/main" id="{DC0C8E91-A7C1-4D79-849B-9CD33C2C7812}"/>
                  </a:ext>
                </a:extLst>
              </p:cNvPr>
              <p:cNvPicPr>
                <a:picLocks noChangeAspect="1"/>
              </p:cNvPicPr>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l="8367" t="15073" r="76214" b="73897"/>
              <a:stretch/>
            </p:blipFill>
            <p:spPr>
              <a:xfrm>
                <a:off x="1548492" y="29934"/>
                <a:ext cx="146685" cy="117475"/>
              </a:xfrm>
              <a:prstGeom prst="rect">
                <a:avLst/>
              </a:prstGeom>
            </p:spPr>
          </p:pic>
          <p:pic>
            <p:nvPicPr>
              <p:cNvPr id="42" name="Picture 41" descr="A screenshot of a phone&#10;&#10;Description automatically generated">
                <a:extLst>
                  <a:ext uri="{FF2B5EF4-FFF2-40B4-BE49-F238E27FC236}">
                    <a16:creationId xmlns:a16="http://schemas.microsoft.com/office/drawing/2014/main" id="{DC0C8E91-A7C1-4D79-849B-9CD33C2C7812}"/>
                  </a:ext>
                </a:extLst>
              </p:cNvPr>
              <p:cNvPicPr>
                <a:picLocks noChangeAspect="1"/>
              </p:cNvPicPr>
              <p:nvPr/>
            </p:nvPicPr>
            <p:blipFill rotWithShape="1">
              <a:blip r:embed="rId4">
                <a:duotone>
                  <a:prstClr val="black"/>
                  <a:schemeClr val="accent4">
                    <a:tint val="45000"/>
                    <a:satMod val="400000"/>
                  </a:schemeClr>
                </a:duotone>
                <a:extLst>
                  <a:ext uri="{28A0092B-C50C-407E-A947-70E740481C1C}">
                    <a14:useLocalDpi xmlns:a14="http://schemas.microsoft.com/office/drawing/2010/main" val="0"/>
                  </a:ext>
                </a:extLst>
              </a:blip>
              <a:srcRect l="8125" t="44052" r="75700" b="44494"/>
              <a:stretch/>
            </p:blipFill>
            <p:spPr bwMode="auto">
              <a:xfrm>
                <a:off x="1160235" y="2263321"/>
                <a:ext cx="140335" cy="111125"/>
              </a:xfrm>
              <a:prstGeom prst="rect">
                <a:avLst/>
              </a:prstGeom>
              <a:ln>
                <a:noFill/>
              </a:ln>
              <a:extLst>
                <a:ext uri="{53640926-AAD7-44D8-BBD7-CCE9431645EC}">
                  <a14:shadowObscured xmlns:a14="http://schemas.microsoft.com/office/drawing/2010/main"/>
                </a:ext>
              </a:extLst>
            </p:spPr>
          </p:pic>
          <p:pic>
            <p:nvPicPr>
              <p:cNvPr id="43" name="Picture 42" descr="A screenshot of a phone&#10;&#10;Description automatically generated">
                <a:extLst>
                  <a:ext uri="{FF2B5EF4-FFF2-40B4-BE49-F238E27FC236}">
                    <a16:creationId xmlns:a16="http://schemas.microsoft.com/office/drawing/2014/main" id="{DC0C8E91-A7C1-4D79-849B-9CD33C2C7812}"/>
                  </a:ext>
                </a:extLst>
              </p:cNvPr>
              <p:cNvPicPr>
                <a:picLocks noChangeAspect="1"/>
              </p:cNvPicPr>
              <p:nvPr/>
            </p:nvPicPr>
            <p:blipFill rotWithShape="1">
              <a:blip r:embed="rId4">
                <a:duotone>
                  <a:prstClr val="black"/>
                  <a:schemeClr val="accent4">
                    <a:tint val="45000"/>
                    <a:satMod val="400000"/>
                  </a:schemeClr>
                </a:duotone>
                <a:extLst>
                  <a:ext uri="{28A0092B-C50C-407E-A947-70E740481C1C}">
                    <a14:useLocalDpi xmlns:a14="http://schemas.microsoft.com/office/drawing/2010/main" val="0"/>
                  </a:ext>
                </a:extLst>
              </a:blip>
              <a:srcRect l="8125" t="44052" r="75700" b="44494"/>
              <a:stretch/>
            </p:blipFill>
            <p:spPr bwMode="auto">
              <a:xfrm>
                <a:off x="1085848" y="4113893"/>
                <a:ext cx="140335" cy="111125"/>
              </a:xfrm>
              <a:prstGeom prst="rect">
                <a:avLst/>
              </a:prstGeom>
              <a:ln>
                <a:noFill/>
              </a:ln>
              <a:extLst>
                <a:ext uri="{53640926-AAD7-44D8-BBD7-CCE9431645EC}">
                  <a14:shadowObscured xmlns:a14="http://schemas.microsoft.com/office/drawing/2010/main"/>
                </a:ext>
              </a:extLst>
            </p:spPr>
          </p:pic>
          <p:pic>
            <p:nvPicPr>
              <p:cNvPr id="44" name="Picture 43" descr="A screenshot of a phone&#10;&#10;Description automatically generated">
                <a:extLst>
                  <a:ext uri="{FF2B5EF4-FFF2-40B4-BE49-F238E27FC236}">
                    <a16:creationId xmlns:a16="http://schemas.microsoft.com/office/drawing/2014/main" id="{DC0C8E91-A7C1-4D79-849B-9CD33C2C7812}"/>
                  </a:ext>
                </a:extLst>
              </p:cNvPr>
              <p:cNvPicPr>
                <a:picLocks noChangeAspect="1"/>
              </p:cNvPicPr>
              <p:nvPr/>
            </p:nvPicPr>
            <p:blipFill rotWithShape="1">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l="8367" t="70681" r="76213" b="16450"/>
              <a:stretch/>
            </p:blipFill>
            <p:spPr>
              <a:xfrm>
                <a:off x="1330778" y="4200979"/>
                <a:ext cx="132080" cy="123825"/>
              </a:xfrm>
              <a:prstGeom prst="rect">
                <a:avLst/>
              </a:prstGeom>
            </p:spPr>
          </p:pic>
        </p:grpSp>
        <p:sp>
          <p:nvSpPr>
            <p:cNvPr id="16" name="Text Box 2">
              <a:extLst>
                <a:ext uri="{FF2B5EF4-FFF2-40B4-BE49-F238E27FC236}">
                  <a16:creationId xmlns:a16="http://schemas.microsoft.com/office/drawing/2014/main" id="{25B180DD-288E-470F-AC63-A4E6DD6415AE}"/>
                </a:ext>
              </a:extLst>
            </p:cNvPr>
            <p:cNvSpPr txBox="1">
              <a:spLocks noChangeArrowheads="1"/>
            </p:cNvSpPr>
            <p:nvPr/>
          </p:nvSpPr>
          <p:spPr bwMode="auto">
            <a:xfrm>
              <a:off x="1463535" y="136977"/>
              <a:ext cx="1397878" cy="32131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80000"/>
                </a:lnSpc>
                <a:spcBef>
                  <a:spcPts val="0"/>
                </a:spcBef>
                <a:spcAft>
                  <a:spcPts val="0"/>
                </a:spcAft>
              </a:pPr>
              <a:r>
                <a:rPr lang="en-US" sz="800" kern="1200" dirty="0">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rPr>
                <a:t>WVDOT Division of Highways Pocahontas County Headquarters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Box 2">
              <a:extLst>
                <a:ext uri="{FF2B5EF4-FFF2-40B4-BE49-F238E27FC236}">
                  <a16:creationId xmlns:a16="http://schemas.microsoft.com/office/drawing/2014/main" id="{195D0A36-861B-40C2-B867-7617E1933605}"/>
                </a:ext>
              </a:extLst>
            </p:cNvPr>
            <p:cNvSpPr txBox="1">
              <a:spLocks noChangeArrowheads="1"/>
            </p:cNvSpPr>
            <p:nvPr/>
          </p:nvSpPr>
          <p:spPr bwMode="auto">
            <a:xfrm>
              <a:off x="1375229" y="1893207"/>
              <a:ext cx="1220526" cy="32131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80000"/>
                </a:lnSpc>
                <a:spcBef>
                  <a:spcPts val="0"/>
                </a:spcBef>
                <a:spcAft>
                  <a:spcPts val="0"/>
                </a:spcAft>
              </a:pPr>
              <a:r>
                <a:rPr lang="en-US" sz="800" kern="1200" dirty="0">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rPr>
                <a:t>West Virginia Division of Forestry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2">
              <a:extLst>
                <a:ext uri="{FF2B5EF4-FFF2-40B4-BE49-F238E27FC236}">
                  <a16:creationId xmlns:a16="http://schemas.microsoft.com/office/drawing/2014/main" id="{B7EBCA56-E17A-47EC-A80B-8592632ACE5A}"/>
                </a:ext>
              </a:extLst>
            </p:cNvPr>
            <p:cNvSpPr txBox="1">
              <a:spLocks noChangeArrowheads="1"/>
            </p:cNvSpPr>
            <p:nvPr/>
          </p:nvSpPr>
          <p:spPr bwMode="auto">
            <a:xfrm>
              <a:off x="1353457" y="2227036"/>
              <a:ext cx="1467016" cy="214685"/>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80000"/>
                </a:lnSpc>
                <a:spcBef>
                  <a:spcPts val="0"/>
                </a:spcBef>
                <a:spcAft>
                  <a:spcPts val="0"/>
                </a:spcAft>
              </a:pPr>
              <a:r>
                <a:rPr lang="en-US" sz="800" kern="1200">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rPr>
                <a:t>Monongahela Power Company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 Box 2">
              <a:extLst>
                <a:ext uri="{FF2B5EF4-FFF2-40B4-BE49-F238E27FC236}">
                  <a16:creationId xmlns:a16="http://schemas.microsoft.com/office/drawing/2014/main" id="{74A3ADF6-E03B-4359-A77D-747A2B7DA9C7}"/>
                </a:ext>
              </a:extLst>
            </p:cNvPr>
            <p:cNvSpPr txBox="1">
              <a:spLocks noChangeArrowheads="1"/>
            </p:cNvSpPr>
            <p:nvPr/>
          </p:nvSpPr>
          <p:spPr bwMode="auto">
            <a:xfrm>
              <a:off x="1353457" y="2415721"/>
              <a:ext cx="1467016" cy="329979"/>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80000"/>
                </a:lnSpc>
                <a:spcBef>
                  <a:spcPts val="0"/>
                </a:spcBef>
                <a:spcAft>
                  <a:spcPts val="0"/>
                </a:spcAft>
              </a:pPr>
              <a:r>
                <a:rPr lang="en-US" sz="800" kern="1200">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rPr>
                <a:t>New Vision Praise and Worship Center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2">
              <a:extLst>
                <a:ext uri="{FF2B5EF4-FFF2-40B4-BE49-F238E27FC236}">
                  <a16:creationId xmlns:a16="http://schemas.microsoft.com/office/drawing/2014/main" id="{1A48C044-065F-4A1D-888D-A249ACD905D7}"/>
                </a:ext>
              </a:extLst>
            </p:cNvPr>
            <p:cNvSpPr txBox="1">
              <a:spLocks noChangeArrowheads="1"/>
            </p:cNvSpPr>
            <p:nvPr/>
          </p:nvSpPr>
          <p:spPr bwMode="auto">
            <a:xfrm>
              <a:off x="239092" y="2523853"/>
              <a:ext cx="908955" cy="218440"/>
            </a:xfrm>
            <a:prstGeom prst="rect">
              <a:avLst/>
            </a:prstGeom>
            <a:noFill/>
            <a:ln w="9525">
              <a:noFill/>
              <a:miter lim="800000"/>
              <a:headEnd/>
              <a:tailEnd/>
            </a:ln>
          </p:spPr>
          <p:txBody>
            <a:bodyPr rot="0" vert="horz" wrap="square" lIns="91440" tIns="45720" rIns="91440" bIns="45720" anchor="t" anchorCtr="0">
              <a:noAutofit/>
            </a:bodyPr>
            <a:lstStyle/>
            <a:p>
              <a:pPr marL="0" marR="0" algn="r">
                <a:lnSpc>
                  <a:spcPct val="80000"/>
                </a:lnSpc>
                <a:spcBef>
                  <a:spcPts val="0"/>
                </a:spcBef>
                <a:spcAft>
                  <a:spcPts val="0"/>
                </a:spcAft>
              </a:pPr>
              <a:r>
                <a:rPr lang="en-US" sz="800" kern="1200" dirty="0">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rPr>
                <a:t>Grace Baptist Church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2">
              <a:extLst>
                <a:ext uri="{FF2B5EF4-FFF2-40B4-BE49-F238E27FC236}">
                  <a16:creationId xmlns:a16="http://schemas.microsoft.com/office/drawing/2014/main" id="{32D09BA1-680C-49BD-A78A-6C773301271E}"/>
                </a:ext>
              </a:extLst>
            </p:cNvPr>
            <p:cNvSpPr txBox="1">
              <a:spLocks noChangeArrowheads="1"/>
            </p:cNvSpPr>
            <p:nvPr/>
          </p:nvSpPr>
          <p:spPr bwMode="auto">
            <a:xfrm>
              <a:off x="830943" y="2822121"/>
              <a:ext cx="1085353" cy="32600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80000"/>
                </a:lnSpc>
                <a:spcBef>
                  <a:spcPts val="0"/>
                </a:spcBef>
                <a:spcAft>
                  <a:spcPts val="0"/>
                </a:spcAft>
              </a:pPr>
              <a:r>
                <a:rPr lang="en-US" sz="800" kern="1200">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rPr>
                <a:t>Marlinton Municipal Building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2">
              <a:extLst>
                <a:ext uri="{FF2B5EF4-FFF2-40B4-BE49-F238E27FC236}">
                  <a16:creationId xmlns:a16="http://schemas.microsoft.com/office/drawing/2014/main" id="{44A9D8E8-943A-4FDB-A6DC-43FED27C619F}"/>
                </a:ext>
              </a:extLst>
            </p:cNvPr>
            <p:cNvSpPr txBox="1">
              <a:spLocks noChangeArrowheads="1"/>
            </p:cNvSpPr>
            <p:nvPr/>
          </p:nvSpPr>
          <p:spPr bwMode="auto">
            <a:xfrm>
              <a:off x="114323" y="3065236"/>
              <a:ext cx="1220525" cy="349857"/>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80000"/>
                </a:lnSpc>
                <a:spcBef>
                  <a:spcPts val="0"/>
                </a:spcBef>
                <a:spcAft>
                  <a:spcPts val="0"/>
                </a:spcAft>
              </a:pPr>
              <a:r>
                <a:rPr lang="en-US" sz="800" kern="1200" dirty="0">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rPr>
                <a:t>Marlinton Presbyterian Church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2">
              <a:extLst>
                <a:ext uri="{FF2B5EF4-FFF2-40B4-BE49-F238E27FC236}">
                  <a16:creationId xmlns:a16="http://schemas.microsoft.com/office/drawing/2014/main" id="{77745EBE-A213-4988-BC24-446B95487F7D}"/>
                </a:ext>
              </a:extLst>
            </p:cNvPr>
            <p:cNvSpPr txBox="1">
              <a:spLocks noChangeArrowheads="1"/>
            </p:cNvSpPr>
            <p:nvPr/>
          </p:nvSpPr>
          <p:spPr bwMode="auto">
            <a:xfrm>
              <a:off x="428781" y="3326493"/>
              <a:ext cx="410028" cy="218440"/>
            </a:xfrm>
            <a:prstGeom prst="rect">
              <a:avLst/>
            </a:prstGeom>
            <a:noFill/>
            <a:ln w="9525">
              <a:noFill/>
              <a:miter lim="800000"/>
              <a:headEnd/>
              <a:tailEnd/>
            </a:ln>
          </p:spPr>
          <p:txBody>
            <a:bodyPr rot="0" vert="horz" wrap="square" lIns="91440" tIns="45720" rIns="91440" bIns="45720" anchor="t" anchorCtr="0">
              <a:noAutofit/>
            </a:bodyPr>
            <a:lstStyle/>
            <a:p>
              <a:pPr marL="0" marR="0" algn="r">
                <a:lnSpc>
                  <a:spcPct val="80000"/>
                </a:lnSpc>
                <a:spcBef>
                  <a:spcPts val="0"/>
                </a:spcBef>
                <a:spcAft>
                  <a:spcPts val="0"/>
                </a:spcAft>
              </a:pPr>
              <a:r>
                <a:rPr lang="en-US" sz="800" kern="1200" dirty="0">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rPr>
                <a:t>USPS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 Box 2">
              <a:extLst>
                <a:ext uri="{FF2B5EF4-FFF2-40B4-BE49-F238E27FC236}">
                  <a16:creationId xmlns:a16="http://schemas.microsoft.com/office/drawing/2014/main" id="{647768A1-BBF6-48F5-BC01-0CFD95F25A94}"/>
                </a:ext>
              </a:extLst>
            </p:cNvPr>
            <p:cNvSpPr txBox="1">
              <a:spLocks noChangeArrowheads="1"/>
            </p:cNvSpPr>
            <p:nvPr/>
          </p:nvSpPr>
          <p:spPr bwMode="auto">
            <a:xfrm>
              <a:off x="1026886" y="3370036"/>
              <a:ext cx="1220526" cy="210709"/>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80000"/>
                </a:lnSpc>
                <a:spcBef>
                  <a:spcPts val="0"/>
                </a:spcBef>
                <a:spcAft>
                  <a:spcPts val="0"/>
                </a:spcAft>
              </a:pPr>
              <a:r>
                <a:rPr lang="en-US" sz="800" kern="1200">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rPr>
                <a:t>McClintic Branch Library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 Box 2">
              <a:extLst>
                <a:ext uri="{FF2B5EF4-FFF2-40B4-BE49-F238E27FC236}">
                  <a16:creationId xmlns:a16="http://schemas.microsoft.com/office/drawing/2014/main" id="{B41170BE-14A8-4DF9-A824-A7E6A4E8F7BC}"/>
                </a:ext>
              </a:extLst>
            </p:cNvPr>
            <p:cNvSpPr txBox="1">
              <a:spLocks noChangeArrowheads="1"/>
            </p:cNvSpPr>
            <p:nvPr/>
          </p:nvSpPr>
          <p:spPr bwMode="auto">
            <a:xfrm>
              <a:off x="1045029" y="3555093"/>
              <a:ext cx="1363648" cy="337931"/>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80000"/>
                </a:lnSpc>
                <a:spcBef>
                  <a:spcPts val="0"/>
                </a:spcBef>
                <a:spcAft>
                  <a:spcPts val="0"/>
                </a:spcAft>
              </a:pPr>
              <a:r>
                <a:rPr lang="en-US" sz="800" kern="1200">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rPr>
                <a:t>Marlinton United Methodist Church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 Box 2">
              <a:extLst>
                <a:ext uri="{FF2B5EF4-FFF2-40B4-BE49-F238E27FC236}">
                  <a16:creationId xmlns:a16="http://schemas.microsoft.com/office/drawing/2014/main" id="{03431C52-3E00-4F7E-92B8-4DAB7760DED6}"/>
                </a:ext>
              </a:extLst>
            </p:cNvPr>
            <p:cNvSpPr txBox="1">
              <a:spLocks noChangeArrowheads="1"/>
            </p:cNvSpPr>
            <p:nvPr/>
          </p:nvSpPr>
          <p:spPr bwMode="auto">
            <a:xfrm>
              <a:off x="245534" y="3465587"/>
              <a:ext cx="689429" cy="429260"/>
            </a:xfrm>
            <a:prstGeom prst="rect">
              <a:avLst/>
            </a:prstGeom>
            <a:noFill/>
            <a:ln w="9525">
              <a:noFill/>
              <a:miter lim="800000"/>
              <a:headEnd/>
              <a:tailEnd/>
            </a:ln>
          </p:spPr>
          <p:txBody>
            <a:bodyPr rot="0" vert="horz" wrap="square" lIns="91440" tIns="45720" rIns="91440" bIns="45720" anchor="t" anchorCtr="0">
              <a:noAutofit/>
            </a:bodyPr>
            <a:lstStyle/>
            <a:p>
              <a:pPr marL="0" marR="0" algn="r">
                <a:lnSpc>
                  <a:spcPct val="80000"/>
                </a:lnSpc>
                <a:spcBef>
                  <a:spcPts val="0"/>
                </a:spcBef>
                <a:spcAft>
                  <a:spcPts val="0"/>
                </a:spcAft>
              </a:pPr>
              <a:r>
                <a:rPr lang="en-US" sz="800" kern="1200" dirty="0">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rPr>
                <a:t>Saint Johns Episcopal Church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 Box 2">
              <a:extLst>
                <a:ext uri="{FF2B5EF4-FFF2-40B4-BE49-F238E27FC236}">
                  <a16:creationId xmlns:a16="http://schemas.microsoft.com/office/drawing/2014/main" id="{6E6BF5EB-1BD8-4872-BADA-14FDA6E779C8}"/>
                </a:ext>
              </a:extLst>
            </p:cNvPr>
            <p:cNvSpPr txBox="1">
              <a:spLocks noChangeArrowheads="1"/>
            </p:cNvSpPr>
            <p:nvPr/>
          </p:nvSpPr>
          <p:spPr bwMode="auto">
            <a:xfrm>
              <a:off x="128824" y="4084864"/>
              <a:ext cx="1131660" cy="21018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80000"/>
                </a:lnSpc>
                <a:spcBef>
                  <a:spcPts val="0"/>
                </a:spcBef>
                <a:spcAft>
                  <a:spcPts val="0"/>
                </a:spcAft>
              </a:pPr>
              <a:r>
                <a:rPr lang="en-US" sz="800" kern="1200" dirty="0">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rPr>
                <a:t>Marlinton Water Plant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 Box 2">
              <a:extLst>
                <a:ext uri="{FF2B5EF4-FFF2-40B4-BE49-F238E27FC236}">
                  <a16:creationId xmlns:a16="http://schemas.microsoft.com/office/drawing/2014/main" id="{0328B1A3-55FC-46C6-AC54-93017806C08C}"/>
                </a:ext>
              </a:extLst>
            </p:cNvPr>
            <p:cNvSpPr txBox="1">
              <a:spLocks noChangeArrowheads="1"/>
            </p:cNvSpPr>
            <p:nvPr/>
          </p:nvSpPr>
          <p:spPr bwMode="auto">
            <a:xfrm>
              <a:off x="1549400" y="4052207"/>
              <a:ext cx="1166767" cy="32194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80000"/>
                </a:lnSpc>
                <a:spcBef>
                  <a:spcPts val="0"/>
                </a:spcBef>
                <a:spcAft>
                  <a:spcPts val="0"/>
                </a:spcAft>
              </a:pPr>
              <a:r>
                <a:rPr lang="en-US" sz="800" kern="1200">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rPr>
                <a:t>Pocahontas Cooperative Parish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9" name="Rectangle 48">
            <a:extLst>
              <a:ext uri="{FF2B5EF4-FFF2-40B4-BE49-F238E27FC236}">
                <a16:creationId xmlns:a16="http://schemas.microsoft.com/office/drawing/2014/main" id="{6485EE46-2D00-4A48-A7B5-E2FEB7955974}"/>
              </a:ext>
            </a:extLst>
          </p:cNvPr>
          <p:cNvSpPr/>
          <p:nvPr/>
        </p:nvSpPr>
        <p:spPr>
          <a:xfrm>
            <a:off x="9451563" y="1709669"/>
            <a:ext cx="2658526" cy="307777"/>
          </a:xfrm>
          <a:prstGeom prst="rect">
            <a:avLst/>
          </a:prstGeom>
          <a:solidFill>
            <a:schemeClr val="accent1">
              <a:lumMod val="20000"/>
              <a:lumOff val="80000"/>
            </a:schemeClr>
          </a:solidFill>
          <a:ln>
            <a:solidFill>
              <a:schemeClr val="tx1"/>
            </a:solidFill>
          </a:ln>
        </p:spPr>
        <p:txBody>
          <a:bodyPr wrap="square">
            <a:spAutoFit/>
          </a:bodyPr>
          <a:lstStyle/>
          <a:p>
            <a:pPr algn="ctr"/>
            <a:r>
              <a:rPr lang="en-US" sz="1400" b="1" dirty="0"/>
              <a:t>Community Assets in Marlinton</a:t>
            </a:r>
          </a:p>
        </p:txBody>
      </p:sp>
      <p:sp>
        <p:nvSpPr>
          <p:cNvPr id="51" name="Text Box 2">
            <a:extLst>
              <a:ext uri="{FF2B5EF4-FFF2-40B4-BE49-F238E27FC236}">
                <a16:creationId xmlns:a16="http://schemas.microsoft.com/office/drawing/2014/main" id="{959095A0-6949-49D6-882C-FAC003084913}"/>
              </a:ext>
            </a:extLst>
          </p:cNvPr>
          <p:cNvSpPr txBox="1">
            <a:spLocks noChangeArrowheads="1"/>
          </p:cNvSpPr>
          <p:nvPr/>
        </p:nvSpPr>
        <p:spPr bwMode="auto">
          <a:xfrm>
            <a:off x="-74085" y="6091629"/>
            <a:ext cx="2851736" cy="742986"/>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Marlinton Water Plant </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Highest Non-Hist. CA Value ($8.9M)</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38-08-0005-0088-0000_1002</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a:p>
            <a:pPr marL="0" marR="0" algn="ctr">
              <a:lnSpc>
                <a:spcPct val="107000"/>
              </a:lnSpc>
              <a:spcBef>
                <a:spcPts val="0"/>
              </a:spcBef>
              <a:spcAft>
                <a:spcPts val="0"/>
              </a:spcAft>
            </a:pPr>
            <a:r>
              <a:rPr lang="en-US" sz="1000" dirty="0">
                <a:latin typeface="Calibri" panose="020F0502020204030204" pitchFamily="34" charset="0"/>
                <a:ea typeface="Calibri" panose="020F0502020204030204" pitchFamily="34" charset="0"/>
                <a:cs typeface="Times New Roman" panose="02020603050405020304" pitchFamily="18" charset="0"/>
                <a:hlinkClick r:id="rId8"/>
              </a:rPr>
              <a:t>Value source  </a:t>
            </a:r>
            <a:r>
              <a:rPr lang="en-US" sz="1000" dirty="0">
                <a:latin typeface="Calibri" panose="020F0502020204030204" pitchFamily="34" charset="0"/>
                <a:ea typeface="Calibri" panose="020F0502020204030204" pitchFamily="34" charset="0"/>
                <a:cs typeface="Times New Roman" panose="02020603050405020304" pitchFamily="18" charset="0"/>
              </a:rPr>
              <a:t>inflation adjustment to 2021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425D293-B964-47D4-8823-22D6F807F5D5}"/>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40000"/>
                    </a14:imgEffect>
                  </a14:imgLayer>
                </a14:imgProps>
              </a:ext>
            </a:extLst>
          </a:blip>
          <a:srcRect l="4269" r="8095"/>
          <a:stretch/>
        </p:blipFill>
        <p:spPr>
          <a:xfrm>
            <a:off x="2756727" y="4659164"/>
            <a:ext cx="3168057" cy="1559809"/>
          </a:xfrm>
          <a:prstGeom prst="rect">
            <a:avLst/>
          </a:prstGeom>
          <a:ln w="12700">
            <a:solidFill>
              <a:schemeClr val="tx1"/>
            </a:solidFill>
          </a:ln>
        </p:spPr>
      </p:pic>
      <p:sp>
        <p:nvSpPr>
          <p:cNvPr id="52" name="Text Box 2">
            <a:extLst>
              <a:ext uri="{FF2B5EF4-FFF2-40B4-BE49-F238E27FC236}">
                <a16:creationId xmlns:a16="http://schemas.microsoft.com/office/drawing/2014/main" id="{FC354C6C-2A4E-4948-A12E-500BA1534BB2}"/>
              </a:ext>
            </a:extLst>
          </p:cNvPr>
          <p:cNvSpPr txBox="1">
            <a:spLocks noChangeArrowheads="1"/>
          </p:cNvSpPr>
          <p:nvPr/>
        </p:nvSpPr>
        <p:spPr bwMode="auto">
          <a:xfrm>
            <a:off x="2896233" y="6244371"/>
            <a:ext cx="2821932" cy="660219"/>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USPS in Marlinton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Highest Non-Hist. CA Depth (4.8 ft)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dirty="0">
                <a:effectLst/>
                <a:latin typeface="Calibri" panose="020F0502020204030204" pitchFamily="34" charset="0"/>
                <a:ea typeface="Calibri" panose="020F0502020204030204" pitchFamily="34" charset="0"/>
                <a:cs typeface="Times New Roman" panose="02020603050405020304" pitchFamily="18" charset="0"/>
                <a:hlinkClick r:id="rId11"/>
              </a:rPr>
              <a:t>38-08-0005-0006-0000_819</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Text Box 2">
            <a:extLst>
              <a:ext uri="{FF2B5EF4-FFF2-40B4-BE49-F238E27FC236}">
                <a16:creationId xmlns:a16="http://schemas.microsoft.com/office/drawing/2014/main" id="{B63C4245-4B94-49BA-961F-F7C88EFA1994}"/>
              </a:ext>
            </a:extLst>
          </p:cNvPr>
          <p:cNvSpPr txBox="1">
            <a:spLocks noChangeArrowheads="1"/>
          </p:cNvSpPr>
          <p:nvPr/>
        </p:nvSpPr>
        <p:spPr bwMode="auto">
          <a:xfrm>
            <a:off x="6362096" y="6229680"/>
            <a:ext cx="2680970" cy="549456"/>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Marlinton Opera House</a:t>
            </a:r>
          </a:p>
          <a:p>
            <a:pPr algn="ctr">
              <a:lnSpc>
                <a:spcPct val="107000"/>
              </a:lnSpc>
            </a:pPr>
            <a:r>
              <a:rPr lang="en-US" sz="1000" b="1" dirty="0">
                <a:effectLst/>
                <a:latin typeface="Calibri" panose="020F0502020204030204" pitchFamily="34" charset="0"/>
                <a:ea typeface="Calibri" panose="020F0502020204030204" pitchFamily="34" charset="0"/>
                <a:cs typeface="Times New Roman" panose="02020603050405020304" pitchFamily="18" charset="0"/>
              </a:rPr>
              <a:t>Highest Hist. CA Depth (4.7 </a:t>
            </a:r>
            <a:r>
              <a:rPr lang="en-US" sz="1000" b="1" dirty="0">
                <a:latin typeface="Calibri" panose="020F0502020204030204" pitchFamily="34" charset="0"/>
                <a:ea typeface="Calibri" panose="020F0502020204030204" pitchFamily="34" charset="0"/>
                <a:cs typeface="Times New Roman" panose="02020603050405020304" pitchFamily="18" charset="0"/>
              </a:rPr>
              <a:t>ft) &amp; Value ($148K) </a:t>
            </a: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(Building ID: </a:t>
            </a:r>
            <a:r>
              <a:rPr lang="en-US" sz="10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2"/>
              </a:rPr>
              <a:t>38-08-0002-0159-0000_818</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8" name="Picture 7">
            <a:extLst>
              <a:ext uri="{FF2B5EF4-FFF2-40B4-BE49-F238E27FC236}">
                <a16:creationId xmlns:a16="http://schemas.microsoft.com/office/drawing/2014/main" id="{006BA882-D2DF-7FA4-B9C0-0669F66EB86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contrast="20000"/>
                    </a14:imgEffect>
                  </a14:imgLayer>
                </a14:imgProps>
              </a:ext>
            </a:extLst>
          </a:blip>
          <a:srcRect l="3522" r="1"/>
          <a:stretch/>
        </p:blipFill>
        <p:spPr>
          <a:xfrm>
            <a:off x="145966" y="3870850"/>
            <a:ext cx="2463611" cy="2187853"/>
          </a:xfrm>
          <a:prstGeom prst="rect">
            <a:avLst/>
          </a:prstGeom>
          <a:ln w="12700">
            <a:solidFill>
              <a:schemeClr val="tx1"/>
            </a:solidFill>
          </a:ln>
        </p:spPr>
      </p:pic>
      <p:pic>
        <p:nvPicPr>
          <p:cNvPr id="13" name="Picture 12">
            <a:extLst>
              <a:ext uri="{FF2B5EF4-FFF2-40B4-BE49-F238E27FC236}">
                <a16:creationId xmlns:a16="http://schemas.microsoft.com/office/drawing/2014/main" id="{8DE132C8-9C45-13BD-DD3B-1B3AFE26898C}"/>
              </a:ext>
            </a:extLst>
          </p:cNvPr>
          <p:cNvPicPr>
            <a:picLocks noChangeAspect="1"/>
          </p:cNvPicPr>
          <p:nvPr/>
        </p:nvPicPr>
        <p:blipFill rotWithShape="1">
          <a:blip r:embed="rId15"/>
          <a:srcRect t="-1" b="3551"/>
          <a:stretch/>
        </p:blipFill>
        <p:spPr>
          <a:xfrm>
            <a:off x="10798429" y="2764444"/>
            <a:ext cx="1228482" cy="741565"/>
          </a:xfrm>
          <a:prstGeom prst="rect">
            <a:avLst/>
          </a:prstGeom>
          <a:solidFill>
            <a:schemeClr val="bg1">
              <a:lumMod val="65000"/>
            </a:schemeClr>
          </a:solidFill>
          <a:ln>
            <a:solidFill>
              <a:schemeClr val="tx1"/>
            </a:solidFill>
          </a:ln>
        </p:spPr>
      </p:pic>
      <p:pic>
        <p:nvPicPr>
          <p:cNvPr id="55" name="Picture 54">
            <a:extLst>
              <a:ext uri="{FF2B5EF4-FFF2-40B4-BE49-F238E27FC236}">
                <a16:creationId xmlns:a16="http://schemas.microsoft.com/office/drawing/2014/main" id="{C8389423-FA6B-BD79-CDAB-3AD999E8D6B3}"/>
              </a:ext>
            </a:extLst>
          </p:cNvPr>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Effect>
                      <a14:brightnessContrast bright="20000"/>
                    </a14:imgEffect>
                  </a14:imgLayer>
                </a14:imgProps>
              </a:ext>
            </a:extLst>
          </a:blip>
          <a:stretch>
            <a:fillRect/>
          </a:stretch>
        </p:blipFill>
        <p:spPr>
          <a:xfrm>
            <a:off x="6091114" y="4650660"/>
            <a:ext cx="3207387" cy="1588658"/>
          </a:xfrm>
          <a:prstGeom prst="rect">
            <a:avLst/>
          </a:prstGeom>
          <a:ln w="12700">
            <a:solidFill>
              <a:schemeClr val="tx1"/>
            </a:solidFill>
          </a:ln>
        </p:spPr>
      </p:pic>
      <p:grpSp>
        <p:nvGrpSpPr>
          <p:cNvPr id="68" name="Group 67">
            <a:extLst>
              <a:ext uri="{FF2B5EF4-FFF2-40B4-BE49-F238E27FC236}">
                <a16:creationId xmlns:a16="http://schemas.microsoft.com/office/drawing/2014/main" id="{16BF40D9-50AB-C6DF-D2AF-4083E6487108}"/>
              </a:ext>
            </a:extLst>
          </p:cNvPr>
          <p:cNvGrpSpPr/>
          <p:nvPr/>
        </p:nvGrpSpPr>
        <p:grpSpPr>
          <a:xfrm>
            <a:off x="7339655" y="3162788"/>
            <a:ext cx="2225071" cy="1430904"/>
            <a:chOff x="7272980" y="3162788"/>
            <a:chExt cx="2225071" cy="1430904"/>
          </a:xfrm>
        </p:grpSpPr>
        <p:grpSp>
          <p:nvGrpSpPr>
            <p:cNvPr id="65" name="Group 64">
              <a:extLst>
                <a:ext uri="{FF2B5EF4-FFF2-40B4-BE49-F238E27FC236}">
                  <a16:creationId xmlns:a16="http://schemas.microsoft.com/office/drawing/2014/main" id="{B3CC707F-CEB9-F6F3-6CEC-C42EABE39B7E}"/>
                </a:ext>
              </a:extLst>
            </p:cNvPr>
            <p:cNvGrpSpPr/>
            <p:nvPr/>
          </p:nvGrpSpPr>
          <p:grpSpPr>
            <a:xfrm>
              <a:off x="7272980" y="3162788"/>
              <a:ext cx="2225071" cy="1430904"/>
              <a:chOff x="7272980" y="3162788"/>
              <a:chExt cx="2225071" cy="1430904"/>
            </a:xfrm>
          </p:grpSpPr>
          <p:pic>
            <p:nvPicPr>
              <p:cNvPr id="61" name="Picture 60">
                <a:extLst>
                  <a:ext uri="{FF2B5EF4-FFF2-40B4-BE49-F238E27FC236}">
                    <a16:creationId xmlns:a16="http://schemas.microsoft.com/office/drawing/2014/main" id="{FFAEB291-BBD7-C494-FBB8-F76BA5DC36A6}"/>
                  </a:ext>
                </a:extLst>
              </p:cNvPr>
              <p:cNvPicPr>
                <a:picLocks noChangeAspect="1"/>
              </p:cNvPicPr>
              <p:nvPr/>
            </p:nvPicPr>
            <p:blipFill>
              <a:blip r:embed="rId18"/>
              <a:stretch>
                <a:fillRect/>
              </a:stretch>
            </p:blipFill>
            <p:spPr>
              <a:xfrm>
                <a:off x="7272980" y="3162788"/>
                <a:ext cx="2037290" cy="1396724"/>
              </a:xfrm>
              <a:prstGeom prst="rect">
                <a:avLst/>
              </a:prstGeom>
              <a:ln w="12700">
                <a:solidFill>
                  <a:schemeClr val="tx1"/>
                </a:solidFill>
              </a:ln>
            </p:spPr>
          </p:pic>
          <p:sp>
            <p:nvSpPr>
              <p:cNvPr id="58" name="Text Box 2">
                <a:extLst>
                  <a:ext uri="{FF2B5EF4-FFF2-40B4-BE49-F238E27FC236}">
                    <a16:creationId xmlns:a16="http://schemas.microsoft.com/office/drawing/2014/main" id="{A4C5E230-1FFF-4285-5CC5-631A62DA7FC3}"/>
                  </a:ext>
                </a:extLst>
              </p:cNvPr>
              <p:cNvSpPr txBox="1">
                <a:spLocks noChangeArrowheads="1"/>
              </p:cNvSpPr>
              <p:nvPr/>
            </p:nvSpPr>
            <p:spPr bwMode="auto">
              <a:xfrm>
                <a:off x="7936345" y="3362552"/>
                <a:ext cx="1220339" cy="226832"/>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80000"/>
                  </a:lnSpc>
                  <a:spcBef>
                    <a:spcPts val="0"/>
                  </a:spcBef>
                  <a:spcAft>
                    <a:spcPts val="0"/>
                  </a:spcAft>
                </a:pPr>
                <a:r>
                  <a:rPr lang="en-US" sz="800" b="1" kern="1200" dirty="0">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rPr>
                  <a:t>IOOF Lodge Building</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Text Box 2">
                <a:extLst>
                  <a:ext uri="{FF2B5EF4-FFF2-40B4-BE49-F238E27FC236}">
                    <a16:creationId xmlns:a16="http://schemas.microsoft.com/office/drawing/2014/main" id="{2F25C7DA-5876-FA11-642F-8FD93CC2308B}"/>
                  </a:ext>
                </a:extLst>
              </p:cNvPr>
              <p:cNvSpPr txBox="1">
                <a:spLocks noChangeArrowheads="1"/>
              </p:cNvSpPr>
              <p:nvPr/>
            </p:nvSpPr>
            <p:spPr bwMode="auto">
              <a:xfrm>
                <a:off x="7672165" y="3700773"/>
                <a:ext cx="1453484" cy="282496"/>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80000"/>
                  </a:lnSpc>
                  <a:spcBef>
                    <a:spcPts val="0"/>
                  </a:spcBef>
                  <a:spcAft>
                    <a:spcPts val="0"/>
                  </a:spcAft>
                </a:pPr>
                <a:r>
                  <a:rPr lang="en-US" sz="800" b="1" kern="1200" dirty="0">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rPr>
                  <a:t>Pocahontas Times Print Shop</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3" name="Text Box 2">
                <a:extLst>
                  <a:ext uri="{FF2B5EF4-FFF2-40B4-BE49-F238E27FC236}">
                    <a16:creationId xmlns:a16="http://schemas.microsoft.com/office/drawing/2014/main" id="{9CB0CCC4-2E18-B52E-BA40-BB94D1F6E410}"/>
                  </a:ext>
                </a:extLst>
              </p:cNvPr>
              <p:cNvSpPr txBox="1">
                <a:spLocks noChangeArrowheads="1"/>
              </p:cNvSpPr>
              <p:nvPr/>
            </p:nvSpPr>
            <p:spPr bwMode="auto">
              <a:xfrm>
                <a:off x="7905310" y="3961032"/>
                <a:ext cx="1220339" cy="226832"/>
              </a:xfrm>
              <a:prstGeom prst="rect">
                <a:avLst/>
              </a:prstGeom>
              <a:noFill/>
              <a:ln w="9525">
                <a:noFill/>
                <a:miter lim="800000"/>
                <a:headEnd/>
                <a:tailEnd/>
              </a:ln>
            </p:spPr>
            <p:txBody>
              <a:bodyPr rot="0" vert="horz" wrap="square" lIns="91440" tIns="45720" rIns="91440" bIns="45720" anchor="t" anchorCtr="0">
                <a:noAutofit/>
              </a:bodyPr>
              <a:lstStyle/>
              <a:p>
                <a:pPr marL="0" marR="0" algn="r">
                  <a:lnSpc>
                    <a:spcPct val="80000"/>
                  </a:lnSpc>
                  <a:spcBef>
                    <a:spcPts val="0"/>
                  </a:spcBef>
                  <a:spcAft>
                    <a:spcPts val="0"/>
                  </a:spcAft>
                </a:pPr>
                <a:r>
                  <a:rPr lang="en-US" sz="800" b="1" kern="1200" dirty="0">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rPr>
                  <a:t>Marlinton Chesapeake &amp; Ohio Railroad Station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4" name="Text Box 2">
                <a:extLst>
                  <a:ext uri="{FF2B5EF4-FFF2-40B4-BE49-F238E27FC236}">
                    <a16:creationId xmlns:a16="http://schemas.microsoft.com/office/drawing/2014/main" id="{FB7C5261-6EF8-1C08-B537-7AA925A7151A}"/>
                  </a:ext>
                </a:extLst>
              </p:cNvPr>
              <p:cNvSpPr txBox="1">
                <a:spLocks noChangeArrowheads="1"/>
              </p:cNvSpPr>
              <p:nvPr/>
            </p:nvSpPr>
            <p:spPr bwMode="auto">
              <a:xfrm>
                <a:off x="8044567" y="4311196"/>
                <a:ext cx="1453484" cy="282496"/>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80000"/>
                  </a:lnSpc>
                  <a:spcBef>
                    <a:spcPts val="0"/>
                  </a:spcBef>
                  <a:spcAft>
                    <a:spcPts val="0"/>
                  </a:spcAft>
                </a:pPr>
                <a:r>
                  <a:rPr lang="en-US" sz="800" b="1" kern="1200" dirty="0">
                    <a:effectLst>
                      <a:outerShdw blurRad="50800" dist="38100" dir="2700000" algn="tl">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rPr>
                  <a:t>Marlinton Opera House</a:t>
                </a:r>
              </a:p>
            </p:txBody>
          </p:sp>
        </p:grpSp>
        <p:pic>
          <p:nvPicPr>
            <p:cNvPr id="67" name="Picture 66">
              <a:extLst>
                <a:ext uri="{FF2B5EF4-FFF2-40B4-BE49-F238E27FC236}">
                  <a16:creationId xmlns:a16="http://schemas.microsoft.com/office/drawing/2014/main" id="{AB9A3864-4D82-C77D-4658-ECDE33AB8809}"/>
                </a:ext>
              </a:extLst>
            </p:cNvPr>
            <p:cNvPicPr>
              <a:picLocks noChangeAspect="1"/>
            </p:cNvPicPr>
            <p:nvPr/>
          </p:nvPicPr>
          <p:blipFill rotWithShape="1">
            <a:blip r:embed="rId19"/>
            <a:srcRect l="3931" t="49845"/>
            <a:stretch/>
          </p:blipFill>
          <p:spPr>
            <a:xfrm>
              <a:off x="7279429" y="3166498"/>
              <a:ext cx="1178771" cy="148256"/>
            </a:xfrm>
            <a:prstGeom prst="rect">
              <a:avLst/>
            </a:prstGeom>
            <a:ln>
              <a:solidFill>
                <a:schemeClr val="tx1"/>
              </a:solidFill>
            </a:ln>
          </p:spPr>
        </p:pic>
      </p:grpSp>
      <p:sp>
        <p:nvSpPr>
          <p:cNvPr id="69" name="Rectangle 68">
            <a:extLst>
              <a:ext uri="{FF2B5EF4-FFF2-40B4-BE49-F238E27FC236}">
                <a16:creationId xmlns:a16="http://schemas.microsoft.com/office/drawing/2014/main" id="{2F192AC3-C809-2344-A528-36C3872A945F}"/>
              </a:ext>
            </a:extLst>
          </p:cNvPr>
          <p:cNvSpPr/>
          <p:nvPr/>
        </p:nvSpPr>
        <p:spPr>
          <a:xfrm>
            <a:off x="7694807" y="1005549"/>
            <a:ext cx="4047147" cy="307777"/>
          </a:xfrm>
          <a:prstGeom prst="rect">
            <a:avLst/>
          </a:prstGeom>
          <a:solidFill>
            <a:schemeClr val="accent1">
              <a:lumMod val="20000"/>
              <a:lumOff val="80000"/>
            </a:schemeClr>
          </a:solidFill>
          <a:ln>
            <a:solidFill>
              <a:schemeClr val="tx1"/>
            </a:solidFill>
          </a:ln>
        </p:spPr>
        <p:txBody>
          <a:bodyPr wrap="square">
            <a:spAutoFit/>
          </a:bodyPr>
          <a:lstStyle/>
          <a:p>
            <a:r>
              <a:rPr lang="en-US" sz="1400" b="1" dirty="0"/>
              <a:t>Pocahontas County Courthouse and Jail mapped out</a:t>
            </a:r>
          </a:p>
        </p:txBody>
      </p:sp>
      <p:sp>
        <p:nvSpPr>
          <p:cNvPr id="70" name="Rectangle 69">
            <a:extLst>
              <a:ext uri="{FF2B5EF4-FFF2-40B4-BE49-F238E27FC236}">
                <a16:creationId xmlns:a16="http://schemas.microsoft.com/office/drawing/2014/main" id="{1E38F85B-E776-4444-5CCF-D4FB4D2446C0}"/>
              </a:ext>
            </a:extLst>
          </p:cNvPr>
          <p:cNvSpPr/>
          <p:nvPr/>
        </p:nvSpPr>
        <p:spPr>
          <a:xfrm>
            <a:off x="2719797" y="4063194"/>
            <a:ext cx="4298998" cy="523220"/>
          </a:xfrm>
          <a:prstGeom prst="rect">
            <a:avLst/>
          </a:prstGeom>
          <a:solidFill>
            <a:schemeClr val="accent1">
              <a:lumMod val="20000"/>
              <a:lumOff val="80000"/>
            </a:schemeClr>
          </a:solidFill>
          <a:ln>
            <a:solidFill>
              <a:schemeClr val="tx1"/>
            </a:solidFill>
          </a:ln>
        </p:spPr>
        <p:txBody>
          <a:bodyPr wrap="square">
            <a:spAutoFit/>
          </a:bodyPr>
          <a:lstStyle/>
          <a:p>
            <a:r>
              <a:rPr lang="en-US" sz="1400" b="1" dirty="0"/>
              <a:t>Among the community assets in Marlinton 10 are more vulnerable (in Floodway or Depths &gt;= 3 ft)</a:t>
            </a:r>
          </a:p>
        </p:txBody>
      </p:sp>
      <p:grpSp>
        <p:nvGrpSpPr>
          <p:cNvPr id="71" name="Group 70">
            <a:extLst>
              <a:ext uri="{FF2B5EF4-FFF2-40B4-BE49-F238E27FC236}">
                <a16:creationId xmlns:a16="http://schemas.microsoft.com/office/drawing/2014/main" id="{0CC403D8-C27E-90EB-58D2-C9C1B2450C68}"/>
              </a:ext>
            </a:extLst>
          </p:cNvPr>
          <p:cNvGrpSpPr/>
          <p:nvPr/>
        </p:nvGrpSpPr>
        <p:grpSpPr>
          <a:xfrm>
            <a:off x="2635299" y="2843064"/>
            <a:ext cx="1316962" cy="1340993"/>
            <a:chOff x="6692787" y="2669587"/>
            <a:chExt cx="2836320" cy="2888075"/>
          </a:xfrm>
        </p:grpSpPr>
        <p:pic>
          <p:nvPicPr>
            <p:cNvPr id="72" name="Picture 71">
              <a:extLst>
                <a:ext uri="{FF2B5EF4-FFF2-40B4-BE49-F238E27FC236}">
                  <a16:creationId xmlns:a16="http://schemas.microsoft.com/office/drawing/2014/main" id="{419F1584-E5B0-1DE0-B106-A83483F8C7E2}"/>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6692787" y="3004974"/>
              <a:ext cx="2836320" cy="2552688"/>
            </a:xfrm>
            <a:prstGeom prst="rect">
              <a:avLst/>
            </a:prstGeom>
          </p:spPr>
        </p:pic>
        <p:sp>
          <p:nvSpPr>
            <p:cNvPr id="73" name="TextBox 72">
              <a:extLst>
                <a:ext uri="{FF2B5EF4-FFF2-40B4-BE49-F238E27FC236}">
                  <a16:creationId xmlns:a16="http://schemas.microsoft.com/office/drawing/2014/main" id="{82894B2F-A465-E663-81E8-75F723A240FE}"/>
                </a:ext>
              </a:extLst>
            </p:cNvPr>
            <p:cNvSpPr txBox="1"/>
            <p:nvPr/>
          </p:nvSpPr>
          <p:spPr>
            <a:xfrm>
              <a:off x="7110975" y="2669587"/>
              <a:ext cx="1906792" cy="596568"/>
            </a:xfrm>
            <a:prstGeom prst="rect">
              <a:avLst/>
            </a:prstGeom>
            <a:solidFill>
              <a:srgbClr val="D22036"/>
            </a:solidFill>
            <a:ln>
              <a:noFill/>
            </a:ln>
          </p:spPr>
          <p:txBody>
            <a:bodyPr wrap="square" rtlCol="0" anchor="ctr" anchorCtr="0">
              <a:spAutoFit/>
            </a:bodyPr>
            <a:lstStyle/>
            <a:p>
              <a:pPr algn="ctr"/>
              <a:r>
                <a:rPr lang="en-US" sz="1200" b="1" dirty="0">
                  <a:solidFill>
                    <a:schemeClr val="bg1"/>
                  </a:solidFill>
                </a:rPr>
                <a:t>Marlinton</a:t>
              </a:r>
            </a:p>
          </p:txBody>
        </p:sp>
      </p:grpSp>
      <p:grpSp>
        <p:nvGrpSpPr>
          <p:cNvPr id="77" name="Group 76">
            <a:extLst>
              <a:ext uri="{FF2B5EF4-FFF2-40B4-BE49-F238E27FC236}">
                <a16:creationId xmlns:a16="http://schemas.microsoft.com/office/drawing/2014/main" id="{E56DF2F6-60C3-53E3-F4DA-8C34BBC90370}"/>
              </a:ext>
            </a:extLst>
          </p:cNvPr>
          <p:cNvGrpSpPr/>
          <p:nvPr/>
        </p:nvGrpSpPr>
        <p:grpSpPr>
          <a:xfrm>
            <a:off x="7207309" y="1828055"/>
            <a:ext cx="1338910" cy="1365388"/>
            <a:chOff x="9434207" y="2694627"/>
            <a:chExt cx="2836321" cy="2892413"/>
          </a:xfrm>
        </p:grpSpPr>
        <p:pic>
          <p:nvPicPr>
            <p:cNvPr id="78" name="Picture 77">
              <a:extLst>
                <a:ext uri="{FF2B5EF4-FFF2-40B4-BE49-F238E27FC236}">
                  <a16:creationId xmlns:a16="http://schemas.microsoft.com/office/drawing/2014/main" id="{2C162DF0-2C3F-0FAB-DCD4-D3017183E44D}"/>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9434207" y="3034350"/>
              <a:ext cx="2836321" cy="2552690"/>
            </a:xfrm>
            <a:prstGeom prst="rect">
              <a:avLst/>
            </a:prstGeom>
          </p:spPr>
        </p:pic>
        <p:sp>
          <p:nvSpPr>
            <p:cNvPr id="79" name="TextBox 78">
              <a:extLst>
                <a:ext uri="{FF2B5EF4-FFF2-40B4-BE49-F238E27FC236}">
                  <a16:creationId xmlns:a16="http://schemas.microsoft.com/office/drawing/2014/main" id="{8C4CFE7D-D920-F395-D2D1-240170C705E5}"/>
                </a:ext>
              </a:extLst>
            </p:cNvPr>
            <p:cNvSpPr txBox="1"/>
            <p:nvPr/>
          </p:nvSpPr>
          <p:spPr>
            <a:xfrm>
              <a:off x="9915272" y="2694627"/>
              <a:ext cx="1794826" cy="586789"/>
            </a:xfrm>
            <a:prstGeom prst="rect">
              <a:avLst/>
            </a:prstGeom>
            <a:solidFill>
              <a:srgbClr val="FFA615"/>
            </a:solidFill>
            <a:ln>
              <a:noFill/>
            </a:ln>
          </p:spPr>
          <p:txBody>
            <a:bodyPr wrap="square" rtlCol="0" anchor="ctr" anchorCtr="0">
              <a:spAutoFit/>
            </a:bodyPr>
            <a:lstStyle/>
            <a:p>
              <a:pPr algn="ctr"/>
              <a:r>
                <a:rPr lang="en-US" sz="1200" b="1" dirty="0">
                  <a:solidFill>
                    <a:schemeClr val="bg1"/>
                  </a:solidFill>
                </a:rPr>
                <a:t>Marlinton</a:t>
              </a:r>
            </a:p>
          </p:txBody>
        </p:sp>
      </p:grpSp>
      <p:sp>
        <p:nvSpPr>
          <p:cNvPr id="2" name="Title 1">
            <a:extLst>
              <a:ext uri="{FF2B5EF4-FFF2-40B4-BE49-F238E27FC236}">
                <a16:creationId xmlns:a16="http://schemas.microsoft.com/office/drawing/2014/main" id="{032D72B9-5EF3-E4D1-0A41-D8FAC92E16F3}"/>
              </a:ext>
            </a:extLst>
          </p:cNvPr>
          <p:cNvSpPr txBox="1">
            <a:spLocks/>
          </p:cNvSpPr>
          <p:nvPr/>
        </p:nvSpPr>
        <p:spPr>
          <a:xfrm>
            <a:off x="0" y="-36095"/>
            <a:ext cx="12192000" cy="914399"/>
          </a:xfrm>
          <a:prstGeom prst="rect">
            <a:avLst/>
          </a:prstGeom>
          <a:solidFill>
            <a:schemeClr val="accent2">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i="1" dirty="0">
                <a:solidFill>
                  <a:schemeClr val="bg1"/>
                </a:solidFill>
                <a:latin typeface="Arial" panose="020B0604020202020204" pitchFamily="34" charset="0"/>
                <a:cs typeface="Arial" panose="020B0604020202020204" pitchFamily="34" charset="0"/>
              </a:rPr>
              <a:t>Risk Indicator</a:t>
            </a:r>
            <a:r>
              <a:rPr lang="en-US" dirty="0">
                <a:solidFill>
                  <a:schemeClr val="bg1"/>
                </a:solidFill>
                <a:latin typeface="Arial" panose="020B0604020202020204" pitchFamily="34" charset="0"/>
                <a:cs typeface="Arial" panose="020B0604020202020204" pitchFamily="34" charset="0"/>
              </a:rPr>
              <a:t>: High Number of Community Assets</a:t>
            </a:r>
          </a:p>
        </p:txBody>
      </p:sp>
    </p:spTree>
    <p:extLst>
      <p:ext uri="{BB962C8B-B14F-4D97-AF65-F5344CB8AC3E}">
        <p14:creationId xmlns:p14="http://schemas.microsoft.com/office/powerpoint/2010/main" val="361917958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23E45D8-A007-402A-A648-2191E34E9834}"/>
              </a:ext>
            </a:extLst>
          </p:cNvPr>
          <p:cNvGraphicFramePr>
            <a:graphicFrameLocks noGrp="1"/>
          </p:cNvGraphicFramePr>
          <p:nvPr/>
        </p:nvGraphicFramePr>
        <p:xfrm>
          <a:off x="4065493" y="1010620"/>
          <a:ext cx="7923902" cy="1550668"/>
        </p:xfrm>
        <a:graphic>
          <a:graphicData uri="http://schemas.openxmlformats.org/drawingml/2006/table">
            <a:tbl>
              <a:tblPr/>
              <a:tblGrid>
                <a:gridCol w="1394732">
                  <a:extLst>
                    <a:ext uri="{9D8B030D-6E8A-4147-A177-3AD203B41FA5}">
                      <a16:colId xmlns:a16="http://schemas.microsoft.com/office/drawing/2014/main" val="1878122784"/>
                    </a:ext>
                  </a:extLst>
                </a:gridCol>
                <a:gridCol w="1894114">
                  <a:extLst>
                    <a:ext uri="{9D8B030D-6E8A-4147-A177-3AD203B41FA5}">
                      <a16:colId xmlns:a16="http://schemas.microsoft.com/office/drawing/2014/main" val="3156737223"/>
                    </a:ext>
                  </a:extLst>
                </a:gridCol>
                <a:gridCol w="2278634">
                  <a:extLst>
                    <a:ext uri="{9D8B030D-6E8A-4147-A177-3AD203B41FA5}">
                      <a16:colId xmlns:a16="http://schemas.microsoft.com/office/drawing/2014/main" val="4006094269"/>
                    </a:ext>
                  </a:extLst>
                </a:gridCol>
                <a:gridCol w="2356422">
                  <a:extLst>
                    <a:ext uri="{9D8B030D-6E8A-4147-A177-3AD203B41FA5}">
                      <a16:colId xmlns:a16="http://schemas.microsoft.com/office/drawing/2014/main" val="1253387717"/>
                    </a:ext>
                  </a:extLst>
                </a:gridCol>
              </a:tblGrid>
              <a:tr h="609599">
                <a:tc>
                  <a:txBody>
                    <a:bodyPr/>
                    <a:lstStyle/>
                    <a:p>
                      <a:pPr algn="l" fontAlgn="ctr"/>
                      <a:r>
                        <a:rPr lang="en-US" sz="1200" b="1" i="0" u="none" strike="noStrike" dirty="0">
                          <a:solidFill>
                            <a:srgbClr val="000000"/>
                          </a:solidFill>
                          <a:effectLst/>
                          <a:latin typeface="Calibri" panose="020F0502020204030204" pitchFamily="34" charset="0"/>
                        </a:rPr>
                        <a:t>  Community</a:t>
                      </a:r>
                    </a:p>
                    <a:p>
                      <a:pPr algn="l" fontAlgn="ct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a:txBody>
                    <a:bodyPr/>
                    <a:lstStyle/>
                    <a:p>
                      <a:pPr algn="ctr" fontAlgn="ctr"/>
                      <a:r>
                        <a:rPr lang="en-US" sz="1200" b="1" i="0" u="none" strike="noStrike" dirty="0">
                          <a:solidFill>
                            <a:srgbClr val="000000"/>
                          </a:solidFill>
                          <a:effectLst/>
                          <a:latin typeface="Calibri" panose="020F0502020204030204" pitchFamily="34" charset="0"/>
                        </a:rPr>
                        <a:t>Total Roads (TIGER) (Miles)</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a:txBody>
                    <a:bodyPr/>
                    <a:lstStyle/>
                    <a:p>
                      <a:pPr algn="ctr" fontAlgn="ctr"/>
                      <a:r>
                        <a:rPr lang="en-US" sz="1200" b="1" i="0" u="none" strike="noStrike" dirty="0">
                          <a:solidFill>
                            <a:srgbClr val="000000"/>
                          </a:solidFill>
                          <a:effectLst/>
                          <a:latin typeface="Calibri" panose="020F0502020204030204" pitchFamily="34" charset="0"/>
                        </a:rPr>
                        <a:t>Roads Inundated (Miles)</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EEBF7"/>
                    </a:solidFill>
                  </a:tcPr>
                </a:tc>
                <a:tc>
                  <a:txBody>
                    <a:bodyPr/>
                    <a:lstStyle/>
                    <a:p>
                      <a:pPr algn="ctr" fontAlgn="ctr"/>
                      <a:r>
                        <a:rPr lang="en-US" sz="1200" b="1" i="0" u="none" strike="noStrike" dirty="0">
                          <a:solidFill>
                            <a:srgbClr val="000000"/>
                          </a:solidFill>
                          <a:effectLst/>
                          <a:latin typeface="Calibri" panose="020F0502020204030204" pitchFamily="34" charset="0"/>
                        </a:rPr>
                        <a:t>Inundated Roads Ratio</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EEBF7"/>
                    </a:solidFill>
                  </a:tcPr>
                </a:tc>
                <a:extLst>
                  <a:ext uri="{0D108BD9-81ED-4DB2-BD59-A6C34878D82A}">
                    <a16:rowId xmlns:a16="http://schemas.microsoft.com/office/drawing/2014/main" val="1119325774"/>
                  </a:ext>
                </a:extLst>
              </a:tr>
              <a:tr h="0">
                <a:tc>
                  <a:txBody>
                    <a:bodyPr/>
                    <a:lstStyle/>
                    <a:p>
                      <a:pPr marL="57150" marR="0" lvl="0" indent="0" algn="l"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alibri" panose="020F0502020204030204" pitchFamily="34" charset="0"/>
                        </a:rPr>
                        <a:t>Pocahontas County*</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2,209.8</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97.5</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4.4%</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22071804"/>
                  </a:ext>
                </a:extLst>
              </a:tr>
              <a:tr h="0">
                <a:tc>
                  <a:txBody>
                    <a:bodyPr/>
                    <a:lstStyle/>
                    <a:p>
                      <a:pPr algn="l" fontAlgn="ctr"/>
                      <a:r>
                        <a:rPr lang="en-US" sz="1200" b="1" i="0" u="none" strike="noStrike" dirty="0">
                          <a:solidFill>
                            <a:srgbClr val="000000"/>
                          </a:solidFill>
                          <a:effectLst/>
                          <a:latin typeface="Calibri" panose="020F0502020204030204" pitchFamily="34" charset="0"/>
                        </a:rPr>
                        <a:t>  Durbin</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9.9</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1.3</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13.1%</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9687914"/>
                  </a:ext>
                </a:extLst>
              </a:tr>
              <a:tr h="0">
                <a:tc>
                  <a:txBody>
                    <a:bodyPr/>
                    <a:lstStyle/>
                    <a:p>
                      <a:pPr algn="l" fontAlgn="ctr"/>
                      <a:r>
                        <a:rPr lang="en-US" sz="1200" b="1" i="0" u="none" strike="noStrike" dirty="0">
                          <a:solidFill>
                            <a:srgbClr val="000000"/>
                          </a:solidFill>
                          <a:effectLst/>
                          <a:latin typeface="Calibri" panose="020F0502020204030204" pitchFamily="34" charset="0"/>
                        </a:rPr>
                        <a:t>  Marlinton</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63.7</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bg1"/>
                          </a:solidFill>
                          <a:effectLst/>
                          <a:latin typeface="Calibri" panose="020F0502020204030204" pitchFamily="34" charset="0"/>
                        </a:rPr>
                        <a:t>14.5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2036"/>
                    </a:solidFill>
                  </a:tcPr>
                </a:tc>
                <a:tc>
                  <a:txBody>
                    <a:bodyPr/>
                    <a:lstStyle/>
                    <a:p>
                      <a:pPr algn="ctr" fontAlgn="ctr"/>
                      <a:r>
                        <a:rPr lang="en-US" sz="1400" b="1" i="0" u="none" strike="noStrike" dirty="0">
                          <a:solidFill>
                            <a:schemeClr val="tx1"/>
                          </a:solidFill>
                          <a:effectLst/>
                          <a:latin typeface="Calibri" panose="020F0502020204030204" pitchFamily="34" charset="0"/>
                        </a:rPr>
                        <a:t>22.8%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615"/>
                    </a:solidFill>
                  </a:tcPr>
                </a:tc>
                <a:extLst>
                  <a:ext uri="{0D108BD9-81ED-4DB2-BD59-A6C34878D82A}">
                    <a16:rowId xmlns:a16="http://schemas.microsoft.com/office/drawing/2014/main" val="3525539433"/>
                  </a:ext>
                </a:extLst>
              </a:tr>
              <a:tr h="272414">
                <a:tc>
                  <a:txBody>
                    <a:bodyPr/>
                    <a:lstStyle/>
                    <a:p>
                      <a:pPr algn="l" fontAlgn="ct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endParaRPr lang="en-US" sz="1200" b="1" i="0" u="none" strike="noStrike" dirty="0">
                        <a:solidFill>
                          <a:schemeClr val="bg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bg1"/>
                          </a:solidFill>
                          <a:effectLst/>
                          <a:latin typeface="Calibri" panose="020F0502020204030204" pitchFamily="34" charset="0"/>
                          <a:ea typeface="+mn-ea"/>
                          <a:cs typeface="+mn-cs"/>
                        </a:rPr>
                        <a:t>Rank among incorporated places: 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2036"/>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Calibri" panose="020F0502020204030204" pitchFamily="34" charset="0"/>
                          <a:ea typeface="+mn-ea"/>
                          <a:cs typeface="+mn-cs"/>
                        </a:rPr>
                        <a:t>Rank among incorporated places: 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615"/>
                    </a:solidFill>
                  </a:tcPr>
                </a:tc>
                <a:extLst>
                  <a:ext uri="{0D108BD9-81ED-4DB2-BD59-A6C34878D82A}">
                    <a16:rowId xmlns:a16="http://schemas.microsoft.com/office/drawing/2014/main" val="2123641020"/>
                  </a:ext>
                </a:extLst>
              </a:tr>
            </a:tbl>
          </a:graphicData>
        </a:graphic>
      </p:graphicFrame>
      <p:sp>
        <p:nvSpPr>
          <p:cNvPr id="4" name="Text Box 2">
            <a:extLst>
              <a:ext uri="{FF2B5EF4-FFF2-40B4-BE49-F238E27FC236}">
                <a16:creationId xmlns:a16="http://schemas.microsoft.com/office/drawing/2014/main" id="{5AB9FD9B-0741-4942-9965-D71ECAF79049}"/>
              </a:ext>
            </a:extLst>
          </p:cNvPr>
          <p:cNvSpPr txBox="1">
            <a:spLocks noChangeArrowheads="1"/>
          </p:cNvSpPr>
          <p:nvPr/>
        </p:nvSpPr>
        <p:spPr bwMode="auto">
          <a:xfrm>
            <a:off x="4017031" y="1372111"/>
            <a:ext cx="1409929" cy="24446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 Unincorporated area</a:t>
            </a:r>
          </a:p>
        </p:txBody>
      </p:sp>
      <p:grpSp>
        <p:nvGrpSpPr>
          <p:cNvPr id="5" name="Group 4">
            <a:extLst>
              <a:ext uri="{FF2B5EF4-FFF2-40B4-BE49-F238E27FC236}">
                <a16:creationId xmlns:a16="http://schemas.microsoft.com/office/drawing/2014/main" id="{E23A506D-BDBA-4964-AB8A-20AA7B0395FF}"/>
              </a:ext>
            </a:extLst>
          </p:cNvPr>
          <p:cNvGrpSpPr/>
          <p:nvPr/>
        </p:nvGrpSpPr>
        <p:grpSpPr>
          <a:xfrm>
            <a:off x="7079269" y="2783413"/>
            <a:ext cx="2836320" cy="2728007"/>
            <a:chOff x="6845820" y="2757190"/>
            <a:chExt cx="2836320" cy="2728007"/>
          </a:xfrm>
        </p:grpSpPr>
        <p:pic>
          <p:nvPicPr>
            <p:cNvPr id="7" name="Picture 6">
              <a:extLst>
                <a:ext uri="{FF2B5EF4-FFF2-40B4-BE49-F238E27FC236}">
                  <a16:creationId xmlns:a16="http://schemas.microsoft.com/office/drawing/2014/main" id="{DB09D4B9-C1ED-4A7D-B07D-EF74F1948D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45820" y="2932509"/>
              <a:ext cx="2836320" cy="2552688"/>
            </a:xfrm>
            <a:prstGeom prst="rect">
              <a:avLst/>
            </a:prstGeom>
          </p:spPr>
        </p:pic>
        <p:sp>
          <p:nvSpPr>
            <p:cNvPr id="8" name="TextBox 7">
              <a:extLst>
                <a:ext uri="{FF2B5EF4-FFF2-40B4-BE49-F238E27FC236}">
                  <a16:creationId xmlns:a16="http://schemas.microsoft.com/office/drawing/2014/main" id="{A90FCD8C-6D32-4624-B642-8E8106F2C051}"/>
                </a:ext>
              </a:extLst>
            </p:cNvPr>
            <p:cNvSpPr txBox="1"/>
            <p:nvPr/>
          </p:nvSpPr>
          <p:spPr>
            <a:xfrm>
              <a:off x="7510191" y="2757190"/>
              <a:ext cx="1507577" cy="461665"/>
            </a:xfrm>
            <a:prstGeom prst="rect">
              <a:avLst/>
            </a:prstGeom>
            <a:solidFill>
              <a:srgbClr val="D22036"/>
            </a:solidFill>
            <a:ln>
              <a:noFill/>
            </a:ln>
          </p:spPr>
          <p:txBody>
            <a:bodyPr wrap="square" rtlCol="0" anchor="ctr" anchorCtr="0">
              <a:spAutoFit/>
            </a:bodyPr>
            <a:lstStyle/>
            <a:p>
              <a:pPr algn="ctr"/>
              <a:r>
                <a:rPr lang="en-US" sz="2400" b="1" dirty="0">
                  <a:solidFill>
                    <a:schemeClr val="bg1"/>
                  </a:solidFill>
                </a:rPr>
                <a:t>Marlinton</a:t>
              </a:r>
            </a:p>
          </p:txBody>
        </p:sp>
      </p:grpSp>
      <p:grpSp>
        <p:nvGrpSpPr>
          <p:cNvPr id="9" name="Group 8">
            <a:extLst>
              <a:ext uri="{FF2B5EF4-FFF2-40B4-BE49-F238E27FC236}">
                <a16:creationId xmlns:a16="http://schemas.microsoft.com/office/drawing/2014/main" id="{D70767A3-D2AA-45D9-AF6C-A6CA9C8959CC}"/>
              </a:ext>
            </a:extLst>
          </p:cNvPr>
          <p:cNvGrpSpPr/>
          <p:nvPr/>
        </p:nvGrpSpPr>
        <p:grpSpPr>
          <a:xfrm>
            <a:off x="9465067" y="2783413"/>
            <a:ext cx="2836321" cy="2728008"/>
            <a:chOff x="9250901" y="2757190"/>
            <a:chExt cx="2836321" cy="2728008"/>
          </a:xfrm>
        </p:grpSpPr>
        <p:pic>
          <p:nvPicPr>
            <p:cNvPr id="10" name="Picture 9">
              <a:extLst>
                <a:ext uri="{FF2B5EF4-FFF2-40B4-BE49-F238E27FC236}">
                  <a16:creationId xmlns:a16="http://schemas.microsoft.com/office/drawing/2014/main" id="{13A37F4F-1AB4-4D3E-BBA0-A7E2847241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50901" y="2932509"/>
              <a:ext cx="2836321" cy="2552689"/>
            </a:xfrm>
            <a:prstGeom prst="rect">
              <a:avLst/>
            </a:prstGeom>
          </p:spPr>
        </p:pic>
        <p:sp>
          <p:nvSpPr>
            <p:cNvPr id="11" name="TextBox 10">
              <a:extLst>
                <a:ext uri="{FF2B5EF4-FFF2-40B4-BE49-F238E27FC236}">
                  <a16:creationId xmlns:a16="http://schemas.microsoft.com/office/drawing/2014/main" id="{7EC9C7D2-A700-4C0F-8B91-A365A4DAEC7F}"/>
                </a:ext>
              </a:extLst>
            </p:cNvPr>
            <p:cNvSpPr txBox="1"/>
            <p:nvPr/>
          </p:nvSpPr>
          <p:spPr>
            <a:xfrm>
              <a:off x="9915272" y="2757190"/>
              <a:ext cx="1507577" cy="461665"/>
            </a:xfrm>
            <a:prstGeom prst="rect">
              <a:avLst/>
            </a:prstGeom>
            <a:solidFill>
              <a:srgbClr val="FFA615"/>
            </a:solidFill>
            <a:ln>
              <a:noFill/>
            </a:ln>
          </p:spPr>
          <p:txBody>
            <a:bodyPr wrap="square" rtlCol="0" anchor="ctr" anchorCtr="0">
              <a:spAutoFit/>
            </a:bodyPr>
            <a:lstStyle/>
            <a:p>
              <a:pPr algn="ctr"/>
              <a:r>
                <a:rPr lang="en-US" sz="2400" b="1" dirty="0">
                  <a:solidFill>
                    <a:schemeClr val="bg1"/>
                  </a:solidFill>
                </a:rPr>
                <a:t>Marlinton</a:t>
              </a:r>
            </a:p>
          </p:txBody>
        </p:sp>
      </p:grpSp>
      <p:pic>
        <p:nvPicPr>
          <p:cNvPr id="14" name="Picture 13">
            <a:extLst>
              <a:ext uri="{FF2B5EF4-FFF2-40B4-BE49-F238E27FC236}">
                <a16:creationId xmlns:a16="http://schemas.microsoft.com/office/drawing/2014/main" id="{B2043970-EE49-4AF2-A9BC-7D05AA742794}"/>
              </a:ext>
            </a:extLst>
          </p:cNvPr>
          <p:cNvPicPr>
            <a:picLocks noChangeAspect="1"/>
          </p:cNvPicPr>
          <p:nvPr/>
        </p:nvPicPr>
        <p:blipFill>
          <a:blip r:embed="rId5"/>
          <a:stretch>
            <a:fillRect/>
          </a:stretch>
        </p:blipFill>
        <p:spPr>
          <a:xfrm>
            <a:off x="122881" y="2406753"/>
            <a:ext cx="4689380" cy="4334613"/>
          </a:xfrm>
          <a:prstGeom prst="rect">
            <a:avLst/>
          </a:prstGeom>
          <a:ln w="12700">
            <a:solidFill>
              <a:schemeClr val="tx1"/>
            </a:solidFill>
          </a:ln>
        </p:spPr>
      </p:pic>
      <p:pic>
        <p:nvPicPr>
          <p:cNvPr id="16" name="Picture 15">
            <a:extLst>
              <a:ext uri="{FF2B5EF4-FFF2-40B4-BE49-F238E27FC236}">
                <a16:creationId xmlns:a16="http://schemas.microsoft.com/office/drawing/2014/main" id="{3207B508-A8CC-43BA-81B4-FBFB9C7C32B8}"/>
              </a:ext>
            </a:extLst>
          </p:cNvPr>
          <p:cNvPicPr>
            <a:picLocks noChangeAspect="1"/>
          </p:cNvPicPr>
          <p:nvPr/>
        </p:nvPicPr>
        <p:blipFill>
          <a:blip r:embed="rId6"/>
          <a:stretch>
            <a:fillRect/>
          </a:stretch>
        </p:blipFill>
        <p:spPr>
          <a:xfrm>
            <a:off x="4891540" y="3664439"/>
            <a:ext cx="1744551" cy="3076927"/>
          </a:xfrm>
          <a:prstGeom prst="rect">
            <a:avLst/>
          </a:prstGeom>
        </p:spPr>
      </p:pic>
      <p:sp>
        <p:nvSpPr>
          <p:cNvPr id="18" name="Rectangle 17">
            <a:extLst>
              <a:ext uri="{FF2B5EF4-FFF2-40B4-BE49-F238E27FC236}">
                <a16:creationId xmlns:a16="http://schemas.microsoft.com/office/drawing/2014/main" id="{89110C03-9B2B-4A7F-BDE0-B23A54124A2D}"/>
              </a:ext>
            </a:extLst>
          </p:cNvPr>
          <p:cNvSpPr/>
          <p:nvPr/>
        </p:nvSpPr>
        <p:spPr>
          <a:xfrm>
            <a:off x="113550" y="1860602"/>
            <a:ext cx="3180156" cy="523220"/>
          </a:xfrm>
          <a:prstGeom prst="rect">
            <a:avLst/>
          </a:prstGeom>
          <a:solidFill>
            <a:schemeClr val="accent1">
              <a:lumMod val="20000"/>
              <a:lumOff val="80000"/>
            </a:schemeClr>
          </a:solidFill>
          <a:ln>
            <a:solidFill>
              <a:schemeClr val="tx1"/>
            </a:solidFill>
          </a:ln>
        </p:spPr>
        <p:txBody>
          <a:bodyPr wrap="square">
            <a:spAutoFit/>
          </a:bodyPr>
          <a:lstStyle/>
          <a:p>
            <a:pPr algn="ctr"/>
            <a:r>
              <a:rPr lang="en-US" sz="1400" b="1" dirty="0"/>
              <a:t>Road Inundation and Essential Facilities in Marlinton</a:t>
            </a:r>
          </a:p>
        </p:txBody>
      </p:sp>
      <p:sp>
        <p:nvSpPr>
          <p:cNvPr id="19" name="Rectangle 18">
            <a:extLst>
              <a:ext uri="{FF2B5EF4-FFF2-40B4-BE49-F238E27FC236}">
                <a16:creationId xmlns:a16="http://schemas.microsoft.com/office/drawing/2014/main" id="{724148DB-A567-47AB-AE26-649112E922A5}"/>
              </a:ext>
            </a:extLst>
          </p:cNvPr>
          <p:cNvSpPr/>
          <p:nvPr/>
        </p:nvSpPr>
        <p:spPr>
          <a:xfrm>
            <a:off x="6715369" y="5604730"/>
            <a:ext cx="5274025" cy="954107"/>
          </a:xfrm>
          <a:prstGeom prst="rect">
            <a:avLst/>
          </a:prstGeom>
          <a:solidFill>
            <a:schemeClr val="accent1">
              <a:lumMod val="20000"/>
              <a:lumOff val="80000"/>
            </a:schemeClr>
          </a:solidFill>
          <a:ln>
            <a:solidFill>
              <a:schemeClr val="tx1"/>
            </a:solidFill>
          </a:ln>
        </p:spPr>
        <p:txBody>
          <a:bodyPr wrap="square">
            <a:spAutoFit/>
          </a:bodyPr>
          <a:lstStyle/>
          <a:p>
            <a:r>
              <a:rPr lang="en-US" sz="1400" b="1" dirty="0"/>
              <a:t>A foot of water will float many vehicles and make roads impassable. About three feet is near the limit to use high profile vehicles to perform high water rescues and instead boats and helicopters are required to perform rescues.</a:t>
            </a:r>
          </a:p>
        </p:txBody>
      </p:sp>
      <p:sp>
        <p:nvSpPr>
          <p:cNvPr id="20" name="Text Box 2">
            <a:extLst>
              <a:ext uri="{FF2B5EF4-FFF2-40B4-BE49-F238E27FC236}">
                <a16:creationId xmlns:a16="http://schemas.microsoft.com/office/drawing/2014/main" id="{F7620AC5-C5A9-4B75-AFD2-8D577A0CC986}"/>
              </a:ext>
            </a:extLst>
          </p:cNvPr>
          <p:cNvSpPr txBox="1">
            <a:spLocks noChangeArrowheads="1"/>
          </p:cNvSpPr>
          <p:nvPr/>
        </p:nvSpPr>
        <p:spPr bwMode="auto">
          <a:xfrm>
            <a:off x="4833669" y="3146749"/>
            <a:ext cx="1559821" cy="282251"/>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hlinkClick r:id="rId7"/>
              </a:rPr>
              <a:t>Flood Tool Link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D4484486-BC63-560F-B0B7-6BEF5E3C7176}"/>
              </a:ext>
            </a:extLst>
          </p:cNvPr>
          <p:cNvSpPr txBox="1">
            <a:spLocks/>
          </p:cNvSpPr>
          <p:nvPr/>
        </p:nvSpPr>
        <p:spPr>
          <a:xfrm>
            <a:off x="0" y="-36095"/>
            <a:ext cx="12192000" cy="914399"/>
          </a:xfrm>
          <a:prstGeom prst="rect">
            <a:avLst/>
          </a:prstGeom>
          <a:solidFill>
            <a:schemeClr val="accent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i="1" dirty="0">
                <a:solidFill>
                  <a:schemeClr val="bg1"/>
                </a:solidFill>
                <a:latin typeface="Arial" panose="020B0604020202020204" pitchFamily="34" charset="0"/>
                <a:cs typeface="Arial" panose="020B0604020202020204" pitchFamily="34" charset="0"/>
              </a:rPr>
              <a:t>Risk Indicator</a:t>
            </a:r>
            <a:r>
              <a:rPr lang="en-US" dirty="0">
                <a:solidFill>
                  <a:schemeClr val="bg1"/>
                </a:solidFill>
                <a:latin typeface="Arial" panose="020B0604020202020204" pitchFamily="34" charset="0"/>
                <a:cs typeface="Arial" panose="020B0604020202020204" pitchFamily="34" charset="0"/>
              </a:rPr>
              <a:t>: Roads Inundated</a:t>
            </a:r>
          </a:p>
        </p:txBody>
      </p:sp>
    </p:spTree>
    <p:extLst>
      <p:ext uri="{BB962C8B-B14F-4D97-AF65-F5344CB8AC3E}">
        <p14:creationId xmlns:p14="http://schemas.microsoft.com/office/powerpoint/2010/main" val="1130848006"/>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9ED77BCE-DFDA-4FA3-8C91-EFBCB8262C4F}"/>
              </a:ext>
            </a:extLst>
          </p:cNvPr>
          <p:cNvGraphicFramePr>
            <a:graphicFrameLocks noGrp="1"/>
          </p:cNvGraphicFramePr>
          <p:nvPr/>
        </p:nvGraphicFramePr>
        <p:xfrm>
          <a:off x="166204" y="1027811"/>
          <a:ext cx="9854874" cy="1805939"/>
        </p:xfrm>
        <a:graphic>
          <a:graphicData uri="http://schemas.openxmlformats.org/drawingml/2006/table">
            <a:tbl>
              <a:tblPr/>
              <a:tblGrid>
                <a:gridCol w="1290278">
                  <a:extLst>
                    <a:ext uri="{9D8B030D-6E8A-4147-A177-3AD203B41FA5}">
                      <a16:colId xmlns:a16="http://schemas.microsoft.com/office/drawing/2014/main" val="1878122784"/>
                    </a:ext>
                  </a:extLst>
                </a:gridCol>
                <a:gridCol w="998376">
                  <a:extLst>
                    <a:ext uri="{9D8B030D-6E8A-4147-A177-3AD203B41FA5}">
                      <a16:colId xmlns:a16="http://schemas.microsoft.com/office/drawing/2014/main" val="3156737223"/>
                    </a:ext>
                  </a:extLst>
                </a:gridCol>
                <a:gridCol w="1474237">
                  <a:extLst>
                    <a:ext uri="{9D8B030D-6E8A-4147-A177-3AD203B41FA5}">
                      <a16:colId xmlns:a16="http://schemas.microsoft.com/office/drawing/2014/main" val="4006094269"/>
                    </a:ext>
                  </a:extLst>
                </a:gridCol>
                <a:gridCol w="1474236">
                  <a:extLst>
                    <a:ext uri="{9D8B030D-6E8A-4147-A177-3AD203B41FA5}">
                      <a16:colId xmlns:a16="http://schemas.microsoft.com/office/drawing/2014/main" val="1253387717"/>
                    </a:ext>
                  </a:extLst>
                </a:gridCol>
                <a:gridCol w="1576874">
                  <a:extLst>
                    <a:ext uri="{9D8B030D-6E8A-4147-A177-3AD203B41FA5}">
                      <a16:colId xmlns:a16="http://schemas.microsoft.com/office/drawing/2014/main" val="2201108537"/>
                    </a:ext>
                  </a:extLst>
                </a:gridCol>
                <a:gridCol w="1520890">
                  <a:extLst>
                    <a:ext uri="{9D8B030D-6E8A-4147-A177-3AD203B41FA5}">
                      <a16:colId xmlns:a16="http://schemas.microsoft.com/office/drawing/2014/main" val="2925800508"/>
                    </a:ext>
                  </a:extLst>
                </a:gridCol>
                <a:gridCol w="1519983">
                  <a:extLst>
                    <a:ext uri="{9D8B030D-6E8A-4147-A177-3AD203B41FA5}">
                      <a16:colId xmlns:a16="http://schemas.microsoft.com/office/drawing/2014/main" val="3424949895"/>
                    </a:ext>
                  </a:extLst>
                </a:gridCol>
              </a:tblGrid>
              <a:tr h="609599">
                <a:tc>
                  <a:txBody>
                    <a:bodyPr/>
                    <a:lstStyle/>
                    <a:p>
                      <a:pPr algn="l" fontAlgn="ctr"/>
                      <a:r>
                        <a:rPr lang="en-US" sz="1200" b="1" i="0" u="none" strike="noStrike" dirty="0">
                          <a:solidFill>
                            <a:srgbClr val="000000"/>
                          </a:solidFill>
                          <a:effectLst/>
                          <a:latin typeface="Calibri" panose="020F0502020204030204" pitchFamily="34" charset="0"/>
                        </a:rPr>
                        <a:t>  Community</a:t>
                      </a:r>
                    </a:p>
                    <a:p>
                      <a:pPr algn="l" fontAlgn="ct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a:txBody>
                    <a:bodyPr/>
                    <a:lstStyle/>
                    <a:p>
                      <a:pPr algn="ctr" fontAlgn="ctr"/>
                      <a:r>
                        <a:rPr lang="en-US" sz="1200" b="1" i="0" u="none" strike="noStrike" dirty="0">
                          <a:solidFill>
                            <a:srgbClr val="000000"/>
                          </a:solidFill>
                          <a:effectLst/>
                          <a:latin typeface="Calibri" panose="020F0502020204030204" pitchFamily="34" charset="0"/>
                        </a:rPr>
                        <a:t>Total County Population</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a:txBody>
                    <a:bodyPr/>
                    <a:lstStyle/>
                    <a:p>
                      <a:pPr algn="ctr" fontAlgn="ctr"/>
                      <a:r>
                        <a:rPr lang="en-US" sz="1200" b="1" i="0" u="none" strike="noStrike" dirty="0">
                          <a:solidFill>
                            <a:srgbClr val="000000"/>
                          </a:solidFill>
                          <a:effectLst/>
                          <a:latin typeface="Calibri" panose="020F0502020204030204" pitchFamily="34" charset="0"/>
                        </a:rPr>
                        <a:t>Population Residing in High-Risk Flood Zones</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EEBF7"/>
                    </a:solidFill>
                  </a:tcPr>
                </a:tc>
                <a:tc>
                  <a:txBody>
                    <a:bodyPr/>
                    <a:lstStyle/>
                    <a:p>
                      <a:pPr algn="ctr" fontAlgn="ctr"/>
                      <a:r>
                        <a:rPr lang="en-US" sz="1200" b="1" i="0" u="none" strike="noStrike" dirty="0">
                          <a:solidFill>
                            <a:srgbClr val="000000"/>
                          </a:solidFill>
                          <a:effectLst/>
                          <a:latin typeface="Calibri" panose="020F0502020204030204" pitchFamily="34" charset="0"/>
                        </a:rPr>
                        <a:t>Population Residing in Floodplain Ratio</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EEBF7"/>
                    </a:solidFill>
                  </a:tcPr>
                </a:tc>
                <a:tc>
                  <a:txBody>
                    <a:bodyPr/>
                    <a:lstStyle/>
                    <a:p>
                      <a:pPr algn="ctr" fontAlgn="ctr"/>
                      <a:r>
                        <a:rPr lang="en-US" sz="1200" b="1" i="0" u="none" strike="noStrike" dirty="0">
                          <a:solidFill>
                            <a:srgbClr val="000000"/>
                          </a:solidFill>
                          <a:effectLst/>
                          <a:latin typeface="Calibri" panose="020F0502020204030204" pitchFamily="34" charset="0"/>
                        </a:rPr>
                        <a:t>Estimated Displaced Population</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EEBF7"/>
                    </a:solidFill>
                  </a:tcPr>
                </a:tc>
                <a:tc>
                  <a:txBody>
                    <a:bodyPr/>
                    <a:lstStyle/>
                    <a:p>
                      <a:pPr algn="ctr" fontAlgn="ctr"/>
                      <a:r>
                        <a:rPr lang="en-US" sz="1200" b="1" i="0" u="none" strike="noStrike" dirty="0">
                          <a:solidFill>
                            <a:srgbClr val="000000"/>
                          </a:solidFill>
                          <a:effectLst/>
                          <a:latin typeface="Calibri" panose="020F0502020204030204" pitchFamily="34" charset="0"/>
                        </a:rPr>
                        <a:t>Displaced Population Ratio</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EEBF7"/>
                    </a:solidFill>
                  </a:tcPr>
                </a:tc>
                <a:tc>
                  <a:txBody>
                    <a:bodyPr/>
                    <a:lstStyle/>
                    <a:p>
                      <a:pPr algn="ctr" fontAlgn="ctr"/>
                      <a:r>
                        <a:rPr lang="en-US" sz="1200" b="1" i="0" u="none" strike="noStrike" dirty="0">
                          <a:solidFill>
                            <a:srgbClr val="000000"/>
                          </a:solidFill>
                          <a:effectLst/>
                          <a:latin typeface="Calibri" panose="020F0502020204030204" pitchFamily="34" charset="0"/>
                        </a:rPr>
                        <a:t>Estimated Population in Need of Short-Term Shelter</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EEBF7"/>
                    </a:solidFill>
                  </a:tcPr>
                </a:tc>
                <a:extLst>
                  <a:ext uri="{0D108BD9-81ED-4DB2-BD59-A6C34878D82A}">
                    <a16:rowId xmlns:a16="http://schemas.microsoft.com/office/drawing/2014/main" val="1119325774"/>
                  </a:ext>
                </a:extLst>
              </a:tr>
              <a:tr h="0">
                <a:tc>
                  <a:txBody>
                    <a:bodyPr/>
                    <a:lstStyle/>
                    <a:p>
                      <a:pPr marL="57150" marR="0" lvl="0" indent="0" algn="l"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alibri" panose="020F0502020204030204" pitchFamily="34" charset="0"/>
                        </a:rPr>
                        <a:t>Pocahontas County*</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6,255</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930</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14.9%</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648</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10.4%</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137</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22071804"/>
                  </a:ext>
                </a:extLst>
              </a:tr>
              <a:tr h="0">
                <a:tc>
                  <a:txBody>
                    <a:bodyPr/>
                    <a:lstStyle/>
                    <a:p>
                      <a:pPr algn="l" fontAlgn="ctr"/>
                      <a:r>
                        <a:rPr lang="en-US" sz="1200" b="1" i="0" u="none" strike="noStrike" dirty="0">
                          <a:solidFill>
                            <a:srgbClr val="000000"/>
                          </a:solidFill>
                          <a:effectLst/>
                          <a:latin typeface="Calibri" panose="020F0502020204030204" pitchFamily="34" charset="0"/>
                        </a:rPr>
                        <a:t>  Durbin</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293</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33</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11.3%</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12</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4.1%</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2</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9687914"/>
                  </a:ext>
                </a:extLst>
              </a:tr>
              <a:tr h="0">
                <a:tc>
                  <a:txBody>
                    <a:bodyPr/>
                    <a:lstStyle/>
                    <a:p>
                      <a:pPr algn="l" fontAlgn="ctr"/>
                      <a:r>
                        <a:rPr lang="en-US" sz="1200" b="1" i="0" u="none" strike="noStrike" dirty="0">
                          <a:solidFill>
                            <a:srgbClr val="000000"/>
                          </a:solidFill>
                          <a:effectLst/>
                          <a:latin typeface="Calibri" panose="020F0502020204030204" pitchFamily="34" charset="0"/>
                        </a:rPr>
                        <a:t>  Marlinton</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1,329</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bg1"/>
                          </a:solidFill>
                          <a:effectLst/>
                          <a:latin typeface="Calibri" panose="020F0502020204030204" pitchFamily="34" charset="0"/>
                        </a:rPr>
                        <a:t>1,138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2036"/>
                    </a:solidFill>
                  </a:tcPr>
                </a:tc>
                <a:tc>
                  <a:txBody>
                    <a:bodyPr/>
                    <a:lstStyle/>
                    <a:p>
                      <a:pPr algn="ctr" fontAlgn="ctr"/>
                      <a:r>
                        <a:rPr lang="en-US" sz="1400" b="1" i="0" u="none" strike="noStrike" dirty="0">
                          <a:solidFill>
                            <a:schemeClr val="bg1"/>
                          </a:solidFill>
                          <a:effectLst/>
                          <a:latin typeface="Calibri" panose="020F0502020204030204" pitchFamily="34" charset="0"/>
                        </a:rPr>
                        <a:t>85.6%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2036"/>
                    </a:solidFill>
                  </a:tcPr>
                </a:tc>
                <a:tc>
                  <a:txBody>
                    <a:bodyPr/>
                    <a:lstStyle/>
                    <a:p>
                      <a:pPr algn="ctr" fontAlgn="ctr"/>
                      <a:r>
                        <a:rPr lang="en-US" sz="1400" b="1" i="0" u="none" strike="noStrike" dirty="0">
                          <a:solidFill>
                            <a:schemeClr val="bg1"/>
                          </a:solidFill>
                          <a:effectLst/>
                          <a:latin typeface="Calibri" panose="020F0502020204030204" pitchFamily="34" charset="0"/>
                        </a:rPr>
                        <a:t>1,010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2036"/>
                    </a:solidFill>
                  </a:tcPr>
                </a:tc>
                <a:tc>
                  <a:txBody>
                    <a:bodyPr/>
                    <a:lstStyle/>
                    <a:p>
                      <a:pPr algn="ctr" fontAlgn="ctr"/>
                      <a:r>
                        <a:rPr lang="en-US" sz="1400" b="1" i="0" u="none" strike="noStrike" dirty="0">
                          <a:solidFill>
                            <a:schemeClr val="bg1"/>
                          </a:solidFill>
                          <a:effectLst/>
                          <a:latin typeface="Calibri" panose="020F0502020204030204" pitchFamily="34" charset="0"/>
                        </a:rPr>
                        <a:t>76.0%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2036"/>
                    </a:solidFill>
                  </a:tcPr>
                </a:tc>
                <a:tc>
                  <a:txBody>
                    <a:bodyPr/>
                    <a:lstStyle/>
                    <a:p>
                      <a:pPr algn="ctr" fontAlgn="ctr"/>
                      <a:r>
                        <a:rPr lang="en-US" sz="1400" b="1" i="0" u="none" strike="noStrike" dirty="0">
                          <a:solidFill>
                            <a:schemeClr val="bg1"/>
                          </a:solidFill>
                          <a:effectLst/>
                          <a:latin typeface="Calibri" panose="020F0502020204030204" pitchFamily="34" charset="0"/>
                        </a:rPr>
                        <a:t>201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2036"/>
                    </a:solidFill>
                  </a:tcPr>
                </a:tc>
                <a:extLst>
                  <a:ext uri="{0D108BD9-81ED-4DB2-BD59-A6C34878D82A}">
                    <a16:rowId xmlns:a16="http://schemas.microsoft.com/office/drawing/2014/main" val="3525539433"/>
                  </a:ext>
                </a:extLst>
              </a:tr>
              <a:tr h="272414">
                <a:tc>
                  <a:txBody>
                    <a:bodyPr/>
                    <a:lstStyle/>
                    <a:p>
                      <a:pPr algn="l" fontAlgn="ct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endParaRPr lang="en-US" sz="1200" b="1" i="0" u="none" strike="noStrike" dirty="0">
                        <a:solidFill>
                          <a:schemeClr val="bg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bg1"/>
                          </a:solidFill>
                          <a:effectLst/>
                          <a:latin typeface="Calibri" panose="020F0502020204030204" pitchFamily="34" charset="0"/>
                          <a:ea typeface="+mn-ea"/>
                          <a:cs typeface="+mn-cs"/>
                        </a:rPr>
                        <a:t>Rank among incorporated places: 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2036"/>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bg1"/>
                          </a:solidFill>
                          <a:effectLst/>
                          <a:latin typeface="Calibri" panose="020F0502020204030204" pitchFamily="34" charset="0"/>
                          <a:ea typeface="+mn-ea"/>
                          <a:cs typeface="+mn-cs"/>
                        </a:rPr>
                        <a:t>Rank among incorporated places: 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2036"/>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bg1"/>
                          </a:solidFill>
                          <a:effectLst/>
                          <a:latin typeface="Calibri" panose="020F0502020204030204" pitchFamily="34" charset="0"/>
                          <a:ea typeface="+mn-ea"/>
                          <a:cs typeface="+mn-cs"/>
                        </a:rPr>
                        <a:t>Rank among incorporated places: 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2036"/>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bg1"/>
                          </a:solidFill>
                          <a:effectLst/>
                          <a:latin typeface="Calibri" panose="020F0502020204030204" pitchFamily="34" charset="0"/>
                          <a:ea typeface="+mn-ea"/>
                          <a:cs typeface="+mn-cs"/>
                        </a:rPr>
                        <a:t>Rank among incorporated places: 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2036"/>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bg1"/>
                          </a:solidFill>
                          <a:effectLst/>
                          <a:latin typeface="Calibri" panose="020F0502020204030204" pitchFamily="34" charset="0"/>
                          <a:ea typeface="+mn-ea"/>
                          <a:cs typeface="+mn-cs"/>
                        </a:rPr>
                        <a:t>Rank among incorporated places: 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2036"/>
                    </a:solidFill>
                  </a:tcPr>
                </a:tc>
                <a:extLst>
                  <a:ext uri="{0D108BD9-81ED-4DB2-BD59-A6C34878D82A}">
                    <a16:rowId xmlns:a16="http://schemas.microsoft.com/office/drawing/2014/main" val="2123641020"/>
                  </a:ext>
                </a:extLst>
              </a:tr>
            </a:tbl>
          </a:graphicData>
        </a:graphic>
      </p:graphicFrame>
      <p:sp>
        <p:nvSpPr>
          <p:cNvPr id="14" name="Text Box 2">
            <a:extLst>
              <a:ext uri="{FF2B5EF4-FFF2-40B4-BE49-F238E27FC236}">
                <a16:creationId xmlns:a16="http://schemas.microsoft.com/office/drawing/2014/main" id="{A2D33F5E-5CB9-4064-B736-02595830D909}"/>
              </a:ext>
            </a:extLst>
          </p:cNvPr>
          <p:cNvSpPr txBox="1">
            <a:spLocks noChangeArrowheads="1"/>
          </p:cNvSpPr>
          <p:nvPr/>
        </p:nvSpPr>
        <p:spPr bwMode="auto">
          <a:xfrm>
            <a:off x="135102" y="1385906"/>
            <a:ext cx="1409929" cy="24446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 Unincorporated area</a:t>
            </a:r>
          </a:p>
        </p:txBody>
      </p:sp>
      <p:grpSp>
        <p:nvGrpSpPr>
          <p:cNvPr id="18" name="Group 17">
            <a:extLst>
              <a:ext uri="{FF2B5EF4-FFF2-40B4-BE49-F238E27FC236}">
                <a16:creationId xmlns:a16="http://schemas.microsoft.com/office/drawing/2014/main" id="{8C495965-82D6-4BDC-B649-804D77EAE2C9}"/>
              </a:ext>
            </a:extLst>
          </p:cNvPr>
          <p:cNvGrpSpPr/>
          <p:nvPr/>
        </p:nvGrpSpPr>
        <p:grpSpPr>
          <a:xfrm>
            <a:off x="9728945" y="1027811"/>
            <a:ext cx="2836320" cy="2728007"/>
            <a:chOff x="6845820" y="2757190"/>
            <a:chExt cx="2836320" cy="2728007"/>
          </a:xfrm>
        </p:grpSpPr>
        <p:pic>
          <p:nvPicPr>
            <p:cNvPr id="19" name="Picture 18">
              <a:extLst>
                <a:ext uri="{FF2B5EF4-FFF2-40B4-BE49-F238E27FC236}">
                  <a16:creationId xmlns:a16="http://schemas.microsoft.com/office/drawing/2014/main" id="{5ECEEB24-2690-43E3-8EB8-0CE789A712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45820" y="2932509"/>
              <a:ext cx="2836320" cy="2552688"/>
            </a:xfrm>
            <a:prstGeom prst="rect">
              <a:avLst/>
            </a:prstGeom>
          </p:spPr>
        </p:pic>
        <p:sp>
          <p:nvSpPr>
            <p:cNvPr id="22" name="TextBox 21">
              <a:extLst>
                <a:ext uri="{FF2B5EF4-FFF2-40B4-BE49-F238E27FC236}">
                  <a16:creationId xmlns:a16="http://schemas.microsoft.com/office/drawing/2014/main" id="{C97546A7-B4AC-4F9E-91B0-C177BDAA2FC9}"/>
                </a:ext>
              </a:extLst>
            </p:cNvPr>
            <p:cNvSpPr txBox="1"/>
            <p:nvPr/>
          </p:nvSpPr>
          <p:spPr>
            <a:xfrm>
              <a:off x="7510191" y="2757190"/>
              <a:ext cx="1507577" cy="461665"/>
            </a:xfrm>
            <a:prstGeom prst="rect">
              <a:avLst/>
            </a:prstGeom>
            <a:solidFill>
              <a:srgbClr val="D22036"/>
            </a:solidFill>
            <a:ln>
              <a:noFill/>
            </a:ln>
          </p:spPr>
          <p:txBody>
            <a:bodyPr wrap="square" rtlCol="0" anchor="ctr" anchorCtr="0">
              <a:spAutoFit/>
            </a:bodyPr>
            <a:lstStyle/>
            <a:p>
              <a:pPr algn="ctr"/>
              <a:r>
                <a:rPr lang="en-US" sz="2400" b="1" dirty="0">
                  <a:solidFill>
                    <a:schemeClr val="bg1"/>
                  </a:solidFill>
                </a:rPr>
                <a:t>Marlinton</a:t>
              </a:r>
            </a:p>
          </p:txBody>
        </p:sp>
      </p:grpSp>
      <p:grpSp>
        <p:nvGrpSpPr>
          <p:cNvPr id="4" name="Group 3">
            <a:extLst>
              <a:ext uri="{FF2B5EF4-FFF2-40B4-BE49-F238E27FC236}">
                <a16:creationId xmlns:a16="http://schemas.microsoft.com/office/drawing/2014/main" id="{53A978FC-7695-47BF-AFF5-E569E22A0D01}"/>
              </a:ext>
            </a:extLst>
          </p:cNvPr>
          <p:cNvGrpSpPr/>
          <p:nvPr/>
        </p:nvGrpSpPr>
        <p:grpSpPr>
          <a:xfrm>
            <a:off x="163095" y="2897827"/>
            <a:ext cx="5020851" cy="3880639"/>
            <a:chOff x="135102" y="2897827"/>
            <a:chExt cx="5020851" cy="3880639"/>
          </a:xfrm>
        </p:grpSpPr>
        <p:pic>
          <p:nvPicPr>
            <p:cNvPr id="3" name="Picture 2">
              <a:extLst>
                <a:ext uri="{FF2B5EF4-FFF2-40B4-BE49-F238E27FC236}">
                  <a16:creationId xmlns:a16="http://schemas.microsoft.com/office/drawing/2014/main" id="{EFB2D159-2477-4B04-BB9E-AF5676B27F4B}"/>
                </a:ext>
              </a:extLst>
            </p:cNvPr>
            <p:cNvPicPr>
              <a:picLocks noChangeAspect="1"/>
            </p:cNvPicPr>
            <p:nvPr/>
          </p:nvPicPr>
          <p:blipFill>
            <a:blip r:embed="rId4"/>
            <a:stretch>
              <a:fillRect/>
            </a:stretch>
          </p:blipFill>
          <p:spPr>
            <a:xfrm>
              <a:off x="135102" y="2897827"/>
              <a:ext cx="5020851" cy="3880639"/>
            </a:xfrm>
            <a:prstGeom prst="rect">
              <a:avLst/>
            </a:prstGeom>
          </p:spPr>
        </p:pic>
        <p:sp>
          <p:nvSpPr>
            <p:cNvPr id="23" name="Arrow: Left 22">
              <a:extLst>
                <a:ext uri="{FF2B5EF4-FFF2-40B4-BE49-F238E27FC236}">
                  <a16:creationId xmlns:a16="http://schemas.microsoft.com/office/drawing/2014/main" id="{AC4A5A20-ECA5-4169-B213-4005F58B88AB}"/>
                </a:ext>
              </a:extLst>
            </p:cNvPr>
            <p:cNvSpPr/>
            <p:nvPr/>
          </p:nvSpPr>
          <p:spPr>
            <a:xfrm rot="3184844">
              <a:off x="2973807" y="5701601"/>
              <a:ext cx="447127" cy="257175"/>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555AE311-1845-4FF4-A321-30AEF5B6AF2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a14:imgEffect>
                  </a14:imgLayer>
                </a14:imgProps>
              </a:ext>
            </a:extLst>
          </a:blip>
          <a:stretch>
            <a:fillRect/>
          </a:stretch>
        </p:blipFill>
        <p:spPr>
          <a:xfrm>
            <a:off x="5337107" y="3644931"/>
            <a:ext cx="3005525" cy="2699301"/>
          </a:xfrm>
          <a:prstGeom prst="rect">
            <a:avLst/>
          </a:prstGeom>
          <a:ln w="12700">
            <a:solidFill>
              <a:schemeClr val="tx1"/>
            </a:solidFill>
          </a:ln>
        </p:spPr>
      </p:pic>
      <p:pic>
        <p:nvPicPr>
          <p:cNvPr id="24" name="Picture 23">
            <a:extLst>
              <a:ext uri="{FF2B5EF4-FFF2-40B4-BE49-F238E27FC236}">
                <a16:creationId xmlns:a16="http://schemas.microsoft.com/office/drawing/2014/main" id="{AA2C38DC-0A57-4E1F-AB0F-B2F20AE69A7E}"/>
              </a:ext>
            </a:extLst>
          </p:cNvPr>
          <p:cNvPicPr>
            <a:picLocks noChangeAspect="1"/>
          </p:cNvPicPr>
          <p:nvPr/>
        </p:nvPicPr>
        <p:blipFill>
          <a:blip r:embed="rId7"/>
          <a:stretch>
            <a:fillRect/>
          </a:stretch>
        </p:blipFill>
        <p:spPr>
          <a:xfrm>
            <a:off x="8462335" y="3644930"/>
            <a:ext cx="3479630" cy="2699301"/>
          </a:xfrm>
          <a:prstGeom prst="rect">
            <a:avLst/>
          </a:prstGeom>
          <a:ln w="12700">
            <a:solidFill>
              <a:schemeClr val="tx1"/>
            </a:solidFill>
          </a:ln>
        </p:spPr>
      </p:pic>
      <p:sp>
        <p:nvSpPr>
          <p:cNvPr id="25" name="Rectangle 24">
            <a:extLst>
              <a:ext uri="{FF2B5EF4-FFF2-40B4-BE49-F238E27FC236}">
                <a16:creationId xmlns:a16="http://schemas.microsoft.com/office/drawing/2014/main" id="{86BEB35A-43E7-400D-9DE9-DC22256DFEC2}"/>
              </a:ext>
            </a:extLst>
          </p:cNvPr>
          <p:cNvSpPr/>
          <p:nvPr/>
        </p:nvSpPr>
        <p:spPr>
          <a:xfrm>
            <a:off x="7494512" y="6420505"/>
            <a:ext cx="1935645" cy="276999"/>
          </a:xfrm>
          <a:prstGeom prst="rect">
            <a:avLst/>
          </a:prstGeom>
          <a:solidFill>
            <a:schemeClr val="bg1"/>
          </a:solidFill>
          <a:ln>
            <a:noFill/>
          </a:ln>
        </p:spPr>
        <p:txBody>
          <a:bodyPr wrap="square">
            <a:spAutoFit/>
          </a:bodyPr>
          <a:lstStyle/>
          <a:p>
            <a:pPr algn="ctr"/>
            <a:r>
              <a:rPr lang="en-US" sz="1200" b="1" dirty="0"/>
              <a:t>Nov. 1985</a:t>
            </a:r>
          </a:p>
        </p:txBody>
      </p:sp>
      <p:sp>
        <p:nvSpPr>
          <p:cNvPr id="2" name="Title 1">
            <a:extLst>
              <a:ext uri="{FF2B5EF4-FFF2-40B4-BE49-F238E27FC236}">
                <a16:creationId xmlns:a16="http://schemas.microsoft.com/office/drawing/2014/main" id="{B486F7BB-D57C-28E9-BA6C-02ECB0EB51AD}"/>
              </a:ext>
            </a:extLst>
          </p:cNvPr>
          <p:cNvSpPr txBox="1">
            <a:spLocks/>
          </p:cNvSpPr>
          <p:nvPr/>
        </p:nvSpPr>
        <p:spPr>
          <a:xfrm>
            <a:off x="0" y="-36095"/>
            <a:ext cx="12192000" cy="914399"/>
          </a:xfrm>
          <a:prstGeom prst="rect">
            <a:avLst/>
          </a:prstGeom>
          <a:solidFill>
            <a:schemeClr val="accent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i="1" dirty="0">
                <a:solidFill>
                  <a:schemeClr val="bg1"/>
                </a:solidFill>
                <a:latin typeface="Arial" panose="020B0604020202020204" pitchFamily="34" charset="0"/>
                <a:cs typeface="Arial" panose="020B0604020202020204" pitchFamily="34" charset="0"/>
              </a:rPr>
              <a:t>Risk Indicator</a:t>
            </a:r>
            <a:r>
              <a:rPr lang="en-US" dirty="0">
                <a:solidFill>
                  <a:schemeClr val="bg1"/>
                </a:solidFill>
                <a:latin typeface="Arial" panose="020B0604020202020204" pitchFamily="34" charset="0"/>
                <a:cs typeface="Arial" panose="020B0604020202020204" pitchFamily="34" charset="0"/>
              </a:rPr>
              <a:t>: Population Exposure</a:t>
            </a:r>
          </a:p>
        </p:txBody>
      </p:sp>
    </p:spTree>
    <p:extLst>
      <p:ext uri="{BB962C8B-B14F-4D97-AF65-F5344CB8AC3E}">
        <p14:creationId xmlns:p14="http://schemas.microsoft.com/office/powerpoint/2010/main" val="1743909097"/>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3A52B1F-361C-49A7-ACBA-4B03224C8EDE}"/>
              </a:ext>
            </a:extLst>
          </p:cNvPr>
          <p:cNvGrpSpPr/>
          <p:nvPr/>
        </p:nvGrpSpPr>
        <p:grpSpPr>
          <a:xfrm>
            <a:off x="190499" y="2820092"/>
            <a:ext cx="6650861" cy="3750584"/>
            <a:chOff x="238124" y="2820092"/>
            <a:chExt cx="6650861" cy="3750584"/>
          </a:xfrm>
        </p:grpSpPr>
        <p:pic>
          <p:nvPicPr>
            <p:cNvPr id="3" name="Picture 2">
              <a:extLst>
                <a:ext uri="{FF2B5EF4-FFF2-40B4-BE49-F238E27FC236}">
                  <a16:creationId xmlns:a16="http://schemas.microsoft.com/office/drawing/2014/main" id="{ABE768FD-1A38-459E-9071-6B826BF1A591}"/>
                </a:ext>
              </a:extLst>
            </p:cNvPr>
            <p:cNvPicPr>
              <a:picLocks noChangeAspect="1"/>
            </p:cNvPicPr>
            <p:nvPr/>
          </p:nvPicPr>
          <p:blipFill rotWithShape="1">
            <a:blip r:embed="rId3"/>
            <a:srcRect l="539"/>
            <a:stretch/>
          </p:blipFill>
          <p:spPr>
            <a:xfrm>
              <a:off x="238124" y="2820092"/>
              <a:ext cx="6650861" cy="3750584"/>
            </a:xfrm>
            <a:prstGeom prst="rect">
              <a:avLst/>
            </a:prstGeom>
            <a:ln w="12700">
              <a:solidFill>
                <a:schemeClr val="tx1"/>
              </a:solidFill>
            </a:ln>
          </p:spPr>
        </p:pic>
        <p:grpSp>
          <p:nvGrpSpPr>
            <p:cNvPr id="37" name="Group 36">
              <a:extLst>
                <a:ext uri="{FF2B5EF4-FFF2-40B4-BE49-F238E27FC236}">
                  <a16:creationId xmlns:a16="http://schemas.microsoft.com/office/drawing/2014/main" id="{7D5BA2C8-02C7-48F3-BE45-8B62D06F1CDE}"/>
                </a:ext>
              </a:extLst>
            </p:cNvPr>
            <p:cNvGrpSpPr/>
            <p:nvPr/>
          </p:nvGrpSpPr>
          <p:grpSpPr>
            <a:xfrm>
              <a:off x="2797712" y="3130481"/>
              <a:ext cx="3417680" cy="1772736"/>
              <a:chOff x="2613409" y="3391916"/>
              <a:chExt cx="3165970" cy="1642175"/>
            </a:xfrm>
          </p:grpSpPr>
          <p:sp>
            <p:nvSpPr>
              <p:cNvPr id="21" name="Oval 20">
                <a:extLst>
                  <a:ext uri="{FF2B5EF4-FFF2-40B4-BE49-F238E27FC236}">
                    <a16:creationId xmlns:a16="http://schemas.microsoft.com/office/drawing/2014/main" id="{38816C60-2D0C-4FBE-9259-5DE5BC9E5DFD}"/>
                  </a:ext>
                </a:extLst>
              </p:cNvPr>
              <p:cNvSpPr/>
              <p:nvPr/>
            </p:nvSpPr>
            <p:spPr>
              <a:xfrm>
                <a:off x="3322638" y="4467484"/>
                <a:ext cx="572324" cy="566607"/>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bg1"/>
                  </a:solidFill>
                </a:endParaRPr>
              </a:p>
            </p:txBody>
          </p:sp>
          <p:sp>
            <p:nvSpPr>
              <p:cNvPr id="36" name="Speech Bubble: Rectangle 35">
                <a:extLst>
                  <a:ext uri="{FF2B5EF4-FFF2-40B4-BE49-F238E27FC236}">
                    <a16:creationId xmlns:a16="http://schemas.microsoft.com/office/drawing/2014/main" id="{FD54DB80-FD51-45E5-964C-2CF8E94D4D51}"/>
                  </a:ext>
                </a:extLst>
              </p:cNvPr>
              <p:cNvSpPr/>
              <p:nvPr/>
            </p:nvSpPr>
            <p:spPr>
              <a:xfrm>
                <a:off x="2613409" y="3391916"/>
                <a:ext cx="3165970" cy="541927"/>
              </a:xfrm>
              <a:prstGeom prst="wedgeRectCallout">
                <a:avLst>
                  <a:gd name="adj1" fmla="val -17338"/>
                  <a:gd name="adj2" fmla="val 155562"/>
                </a:avLst>
              </a:prstGeom>
              <a:solidFill>
                <a:srgbClr val="DEEBF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Maximum flood depth in Marlinton (9.0 ft)</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(Building ID: </a:t>
                </a:r>
                <a:r>
                  <a:rPr kumimoji="0" lang="en-US" sz="1400" b="1"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38-08-0002-0183-0000_1025</a:t>
                </a:r>
                <a:r>
                  <a:rPr lang="en-US" sz="1400" b="1" dirty="0">
                    <a:solidFill>
                      <a:prstClr val="black"/>
                    </a:solidFill>
                    <a:latin typeface="Calibri" panose="020F0502020204030204" pitchFamily="34" charset="0"/>
                    <a:cs typeface="Times New Roman" panose="02020603050405020304" pitchFamily="18" charset="0"/>
                  </a:rPr>
                  <a:t>)</a:t>
                </a:r>
              </a:p>
            </p:txBody>
          </p:sp>
        </p:grpSp>
      </p:grpSp>
      <p:grpSp>
        <p:nvGrpSpPr>
          <p:cNvPr id="19" name="Group 18">
            <a:extLst>
              <a:ext uri="{FF2B5EF4-FFF2-40B4-BE49-F238E27FC236}">
                <a16:creationId xmlns:a16="http://schemas.microsoft.com/office/drawing/2014/main" id="{546867ED-9F95-488E-9D42-4D1B97B286C3}"/>
              </a:ext>
            </a:extLst>
          </p:cNvPr>
          <p:cNvGrpSpPr/>
          <p:nvPr/>
        </p:nvGrpSpPr>
        <p:grpSpPr>
          <a:xfrm>
            <a:off x="5910097" y="1161603"/>
            <a:ext cx="2836321" cy="2728008"/>
            <a:chOff x="9250901" y="2757190"/>
            <a:chExt cx="2836321" cy="2728008"/>
          </a:xfrm>
        </p:grpSpPr>
        <p:pic>
          <p:nvPicPr>
            <p:cNvPr id="20" name="Picture 19">
              <a:extLst>
                <a:ext uri="{FF2B5EF4-FFF2-40B4-BE49-F238E27FC236}">
                  <a16:creationId xmlns:a16="http://schemas.microsoft.com/office/drawing/2014/main" id="{EBFB07A5-8372-4992-BC3B-3579717B6CB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250901" y="2932509"/>
              <a:ext cx="2836321" cy="2552689"/>
            </a:xfrm>
            <a:prstGeom prst="rect">
              <a:avLst/>
            </a:prstGeom>
          </p:spPr>
        </p:pic>
        <p:sp>
          <p:nvSpPr>
            <p:cNvPr id="22" name="TextBox 21">
              <a:extLst>
                <a:ext uri="{FF2B5EF4-FFF2-40B4-BE49-F238E27FC236}">
                  <a16:creationId xmlns:a16="http://schemas.microsoft.com/office/drawing/2014/main" id="{EFF9D567-F33E-4192-BF31-FCE9FB904C2F}"/>
                </a:ext>
              </a:extLst>
            </p:cNvPr>
            <p:cNvSpPr txBox="1"/>
            <p:nvPr/>
          </p:nvSpPr>
          <p:spPr>
            <a:xfrm>
              <a:off x="9915272" y="2757190"/>
              <a:ext cx="1507577" cy="461665"/>
            </a:xfrm>
            <a:prstGeom prst="rect">
              <a:avLst/>
            </a:prstGeom>
            <a:solidFill>
              <a:srgbClr val="FFA615"/>
            </a:solidFill>
            <a:ln>
              <a:noFill/>
            </a:ln>
          </p:spPr>
          <p:txBody>
            <a:bodyPr wrap="square" rtlCol="0" anchor="ctr" anchorCtr="0">
              <a:spAutoFit/>
            </a:bodyPr>
            <a:lstStyle/>
            <a:p>
              <a:pPr algn="ctr"/>
              <a:r>
                <a:rPr lang="en-US" sz="2400" b="1" dirty="0">
                  <a:solidFill>
                    <a:schemeClr val="bg1"/>
                  </a:solidFill>
                </a:rPr>
                <a:t>Marlinton</a:t>
              </a:r>
            </a:p>
          </p:txBody>
        </p:sp>
      </p:grpSp>
      <p:grpSp>
        <p:nvGrpSpPr>
          <p:cNvPr id="10" name="Group 9">
            <a:extLst>
              <a:ext uri="{FF2B5EF4-FFF2-40B4-BE49-F238E27FC236}">
                <a16:creationId xmlns:a16="http://schemas.microsoft.com/office/drawing/2014/main" id="{7E34C24B-A2ED-469C-AD67-C4587257B638}"/>
              </a:ext>
            </a:extLst>
          </p:cNvPr>
          <p:cNvGrpSpPr/>
          <p:nvPr/>
        </p:nvGrpSpPr>
        <p:grpSpPr>
          <a:xfrm>
            <a:off x="7517154" y="1057275"/>
            <a:ext cx="4470178" cy="5631323"/>
            <a:chOff x="7393329" y="1057275"/>
            <a:chExt cx="4470178" cy="5631323"/>
          </a:xfrm>
        </p:grpSpPr>
        <p:pic>
          <p:nvPicPr>
            <p:cNvPr id="9" name="Picture 8">
              <a:extLst>
                <a:ext uri="{FF2B5EF4-FFF2-40B4-BE49-F238E27FC236}">
                  <a16:creationId xmlns:a16="http://schemas.microsoft.com/office/drawing/2014/main" id="{150C03E6-28F8-4248-9A4F-DEBF19DFB3C2}"/>
                </a:ext>
              </a:extLst>
            </p:cNvPr>
            <p:cNvPicPr>
              <a:picLocks noChangeAspect="1"/>
            </p:cNvPicPr>
            <p:nvPr/>
          </p:nvPicPr>
          <p:blipFill rotWithShape="1">
            <a:blip r:embed="rId6"/>
            <a:srcRect t="12072"/>
            <a:stretch/>
          </p:blipFill>
          <p:spPr>
            <a:xfrm>
              <a:off x="8482132" y="1057275"/>
              <a:ext cx="3381375" cy="5125589"/>
            </a:xfrm>
            <a:prstGeom prst="rect">
              <a:avLst/>
            </a:prstGeom>
            <a:ln w="12700">
              <a:solidFill>
                <a:schemeClr val="tx1"/>
              </a:solidFill>
            </a:ln>
          </p:spPr>
        </p:pic>
        <p:sp>
          <p:nvSpPr>
            <p:cNvPr id="32" name="Oval 31">
              <a:extLst>
                <a:ext uri="{FF2B5EF4-FFF2-40B4-BE49-F238E27FC236}">
                  <a16:creationId xmlns:a16="http://schemas.microsoft.com/office/drawing/2014/main" id="{2D3835C1-74C1-40ED-8C86-308588A9BDF0}"/>
                </a:ext>
              </a:extLst>
            </p:cNvPr>
            <p:cNvSpPr/>
            <p:nvPr/>
          </p:nvSpPr>
          <p:spPr>
            <a:xfrm>
              <a:off x="10258521" y="5021574"/>
              <a:ext cx="622310" cy="622310"/>
            </a:xfrm>
            <a:prstGeom prst="ellipse">
              <a:avLst/>
            </a:prstGeom>
            <a:noFill/>
            <a:ln w="28575">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n w="28575">
                  <a:solidFill>
                    <a:schemeClr val="tx1"/>
                  </a:solidFill>
                </a:ln>
                <a:solidFill>
                  <a:schemeClr val="bg1"/>
                </a:solidFill>
              </a:endParaRPr>
            </a:p>
          </p:txBody>
        </p:sp>
        <p:sp>
          <p:nvSpPr>
            <p:cNvPr id="38" name="Speech Bubble: Rectangle 37">
              <a:extLst>
                <a:ext uri="{FF2B5EF4-FFF2-40B4-BE49-F238E27FC236}">
                  <a16:creationId xmlns:a16="http://schemas.microsoft.com/office/drawing/2014/main" id="{983D9FA0-1BFA-42F7-9CDD-1E0DEA187D26}"/>
                </a:ext>
              </a:extLst>
            </p:cNvPr>
            <p:cNvSpPr/>
            <p:nvPr/>
          </p:nvSpPr>
          <p:spPr>
            <a:xfrm>
              <a:off x="7393329" y="6146671"/>
              <a:ext cx="4038409" cy="541927"/>
            </a:xfrm>
            <a:prstGeom prst="wedgeRectCallout">
              <a:avLst>
                <a:gd name="adj1" fmla="val 27847"/>
                <a:gd name="adj2" fmla="val -141141"/>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Maximum flood depth in Pocahontas County (9.2 ft)</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(Building ID: </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7"/>
                </a:rPr>
                <a:t>38-07-0039-0041-0001_836</a:t>
              </a: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grpSp>
      <p:graphicFrame>
        <p:nvGraphicFramePr>
          <p:cNvPr id="14" name="Table 13">
            <a:extLst>
              <a:ext uri="{FF2B5EF4-FFF2-40B4-BE49-F238E27FC236}">
                <a16:creationId xmlns:a16="http://schemas.microsoft.com/office/drawing/2014/main" id="{CC13F370-D5E7-4D65-A28B-E277CE358F93}"/>
              </a:ext>
            </a:extLst>
          </p:cNvPr>
          <p:cNvGraphicFramePr>
            <a:graphicFrameLocks noGrp="1"/>
          </p:cNvGraphicFramePr>
          <p:nvPr/>
        </p:nvGraphicFramePr>
        <p:xfrm>
          <a:off x="238125" y="1057276"/>
          <a:ext cx="5953125" cy="1550668"/>
        </p:xfrm>
        <a:graphic>
          <a:graphicData uri="http://schemas.openxmlformats.org/drawingml/2006/table">
            <a:tbl>
              <a:tblPr/>
              <a:tblGrid>
                <a:gridCol w="1533525">
                  <a:extLst>
                    <a:ext uri="{9D8B030D-6E8A-4147-A177-3AD203B41FA5}">
                      <a16:colId xmlns:a16="http://schemas.microsoft.com/office/drawing/2014/main" val="1878122784"/>
                    </a:ext>
                  </a:extLst>
                </a:gridCol>
                <a:gridCol w="2066925">
                  <a:extLst>
                    <a:ext uri="{9D8B030D-6E8A-4147-A177-3AD203B41FA5}">
                      <a16:colId xmlns:a16="http://schemas.microsoft.com/office/drawing/2014/main" val="3156737223"/>
                    </a:ext>
                  </a:extLst>
                </a:gridCol>
                <a:gridCol w="2352675">
                  <a:extLst>
                    <a:ext uri="{9D8B030D-6E8A-4147-A177-3AD203B41FA5}">
                      <a16:colId xmlns:a16="http://schemas.microsoft.com/office/drawing/2014/main" val="4006094269"/>
                    </a:ext>
                  </a:extLst>
                </a:gridCol>
              </a:tblGrid>
              <a:tr h="609599">
                <a:tc>
                  <a:txBody>
                    <a:bodyPr/>
                    <a:lstStyle/>
                    <a:p>
                      <a:pPr algn="l" fontAlgn="ctr"/>
                      <a:r>
                        <a:rPr lang="en-US" sz="1200" b="1" i="0" u="none" strike="noStrike" dirty="0">
                          <a:solidFill>
                            <a:srgbClr val="000000"/>
                          </a:solidFill>
                          <a:effectLst/>
                          <a:latin typeface="Calibri" panose="020F0502020204030204" pitchFamily="34" charset="0"/>
                        </a:rPr>
                        <a:t>  Community</a:t>
                      </a:r>
                    </a:p>
                    <a:p>
                      <a:pPr algn="l" fontAlgn="ct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EECE1"/>
                    </a:solidFill>
                  </a:tcPr>
                </a:tc>
                <a:tc>
                  <a:txBody>
                    <a:bodyPr/>
                    <a:lstStyle/>
                    <a:p>
                      <a:pPr algn="ctr" fontAlgn="ctr"/>
                      <a:r>
                        <a:rPr lang="en-US" sz="1200" b="1" i="0" u="none" strike="noStrike" dirty="0">
                          <a:solidFill>
                            <a:srgbClr val="000000"/>
                          </a:solidFill>
                          <a:effectLst/>
                          <a:latin typeface="Calibri" panose="020F0502020204030204" pitchFamily="34" charset="0"/>
                        </a:rPr>
                        <a:t>Maximum Flood Depth (Feet)</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EEBF7"/>
                    </a:solidFill>
                  </a:tcPr>
                </a:tc>
                <a:tc>
                  <a:txBody>
                    <a:bodyPr/>
                    <a:lstStyle/>
                    <a:p>
                      <a:pPr algn="ctr" fontAlgn="ctr"/>
                      <a:r>
                        <a:rPr lang="en-US" sz="1200" b="1" i="0" u="none" strike="noStrike" dirty="0">
                          <a:solidFill>
                            <a:srgbClr val="000000"/>
                          </a:solidFill>
                          <a:effectLst/>
                          <a:latin typeface="Calibri" panose="020F0502020204030204" pitchFamily="34" charset="0"/>
                        </a:rPr>
                        <a:t>Median Flood Depth (Feet)</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EEBF7"/>
                    </a:solidFill>
                  </a:tcPr>
                </a:tc>
                <a:extLst>
                  <a:ext uri="{0D108BD9-81ED-4DB2-BD59-A6C34878D82A}">
                    <a16:rowId xmlns:a16="http://schemas.microsoft.com/office/drawing/2014/main" val="1119325774"/>
                  </a:ext>
                </a:extLst>
              </a:tr>
              <a:tr h="0">
                <a:tc>
                  <a:txBody>
                    <a:bodyPr/>
                    <a:lstStyle/>
                    <a:p>
                      <a:pPr marL="57150" marR="0" lvl="0" indent="0" algn="l"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alibri" panose="020F0502020204030204" pitchFamily="34" charset="0"/>
                        </a:rPr>
                        <a:t>Pocahontas County*</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9.2</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2.1</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22071804"/>
                  </a:ext>
                </a:extLst>
              </a:tr>
              <a:tr h="0">
                <a:tc>
                  <a:txBody>
                    <a:bodyPr/>
                    <a:lstStyle/>
                    <a:p>
                      <a:pPr algn="l" fontAlgn="ctr"/>
                      <a:r>
                        <a:rPr lang="en-US" sz="1200" b="1" i="0" u="none" strike="noStrike" dirty="0">
                          <a:solidFill>
                            <a:srgbClr val="000000"/>
                          </a:solidFill>
                          <a:effectLst/>
                          <a:latin typeface="Calibri" panose="020F0502020204030204" pitchFamily="34" charset="0"/>
                        </a:rPr>
                        <a:t>  Durbin</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6.7</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1.4</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9687914"/>
                  </a:ext>
                </a:extLst>
              </a:tr>
              <a:tr h="0">
                <a:tc>
                  <a:txBody>
                    <a:bodyPr/>
                    <a:lstStyle/>
                    <a:p>
                      <a:pPr algn="l" fontAlgn="ctr"/>
                      <a:r>
                        <a:rPr lang="en-US" sz="1200" b="1" i="0" u="none" strike="noStrike" dirty="0">
                          <a:solidFill>
                            <a:srgbClr val="000000"/>
                          </a:solidFill>
                          <a:effectLst/>
                          <a:latin typeface="Calibri" panose="020F0502020204030204" pitchFamily="34" charset="0"/>
                        </a:rPr>
                        <a:t>  Marlinton</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9.0</a:t>
                      </a:r>
                    </a:p>
                  </a:txBody>
                  <a:tcPr marL="9525" marR="9525" marT="9525"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1" i="0" u="none" strike="noStrike" dirty="0">
                          <a:solidFill>
                            <a:schemeClr val="tx1"/>
                          </a:solidFill>
                          <a:effectLst/>
                          <a:latin typeface="Calibri" panose="020F0502020204030204" pitchFamily="34" charset="0"/>
                        </a:rPr>
                        <a:t>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615"/>
                    </a:solidFill>
                  </a:tcPr>
                </a:tc>
                <a:extLst>
                  <a:ext uri="{0D108BD9-81ED-4DB2-BD59-A6C34878D82A}">
                    <a16:rowId xmlns:a16="http://schemas.microsoft.com/office/drawing/2014/main" val="3525539433"/>
                  </a:ext>
                </a:extLst>
              </a:tr>
              <a:tr h="272414">
                <a:tc>
                  <a:txBody>
                    <a:bodyPr/>
                    <a:lstStyle/>
                    <a:p>
                      <a:pPr algn="l" fontAlgn="ctr"/>
                      <a:endParaRPr lang="en-US" sz="1200" b="1" i="0" u="none" strike="noStrike" dirty="0">
                        <a:solidFill>
                          <a:srgbClr val="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endParaRPr lang="en-US" sz="1200" b="1" i="0" u="none" strike="noStrike" dirty="0">
                        <a:solidFill>
                          <a:schemeClr val="bg1"/>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Calibri" panose="020F0502020204030204" pitchFamily="34" charset="0"/>
                          <a:ea typeface="+mn-ea"/>
                          <a:cs typeface="+mn-cs"/>
                        </a:rPr>
                        <a:t>Rank among incorporated places: 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615"/>
                    </a:solidFill>
                  </a:tcPr>
                </a:tc>
                <a:extLst>
                  <a:ext uri="{0D108BD9-81ED-4DB2-BD59-A6C34878D82A}">
                    <a16:rowId xmlns:a16="http://schemas.microsoft.com/office/drawing/2014/main" val="2123641020"/>
                  </a:ext>
                </a:extLst>
              </a:tr>
            </a:tbl>
          </a:graphicData>
        </a:graphic>
      </p:graphicFrame>
      <p:sp>
        <p:nvSpPr>
          <p:cNvPr id="15" name="Text Box 2">
            <a:extLst>
              <a:ext uri="{FF2B5EF4-FFF2-40B4-BE49-F238E27FC236}">
                <a16:creationId xmlns:a16="http://schemas.microsoft.com/office/drawing/2014/main" id="{FC19AA87-5615-4450-B3E4-227098810938}"/>
              </a:ext>
            </a:extLst>
          </p:cNvPr>
          <p:cNvSpPr txBox="1">
            <a:spLocks noChangeArrowheads="1"/>
          </p:cNvSpPr>
          <p:nvPr/>
        </p:nvSpPr>
        <p:spPr bwMode="auto">
          <a:xfrm>
            <a:off x="238125" y="1372114"/>
            <a:ext cx="1409929" cy="24446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 Unincorporated area</a:t>
            </a:r>
          </a:p>
        </p:txBody>
      </p:sp>
      <p:pic>
        <p:nvPicPr>
          <p:cNvPr id="30" name="Picture 29">
            <a:extLst>
              <a:ext uri="{FF2B5EF4-FFF2-40B4-BE49-F238E27FC236}">
                <a16:creationId xmlns:a16="http://schemas.microsoft.com/office/drawing/2014/main" id="{63DE546F-443B-4F13-A90F-9D558DAA13C0}"/>
              </a:ext>
            </a:extLst>
          </p:cNvPr>
          <p:cNvPicPr>
            <a:picLocks noChangeAspect="1"/>
          </p:cNvPicPr>
          <p:nvPr/>
        </p:nvPicPr>
        <p:blipFill rotWithShape="1">
          <a:blip r:embed="rId8"/>
          <a:srcRect t="-1" b="3551"/>
          <a:stretch/>
        </p:blipFill>
        <p:spPr>
          <a:xfrm>
            <a:off x="6860043" y="4312132"/>
            <a:ext cx="1715440" cy="1035514"/>
          </a:xfrm>
          <a:prstGeom prst="rect">
            <a:avLst/>
          </a:prstGeom>
          <a:solidFill>
            <a:schemeClr val="bg1">
              <a:lumMod val="65000"/>
            </a:schemeClr>
          </a:solidFill>
        </p:spPr>
      </p:pic>
      <p:sp>
        <p:nvSpPr>
          <p:cNvPr id="2" name="Title 1">
            <a:extLst>
              <a:ext uri="{FF2B5EF4-FFF2-40B4-BE49-F238E27FC236}">
                <a16:creationId xmlns:a16="http://schemas.microsoft.com/office/drawing/2014/main" id="{D66805B2-0CCD-06C8-AB7C-3D0EAF544D27}"/>
              </a:ext>
            </a:extLst>
          </p:cNvPr>
          <p:cNvSpPr txBox="1">
            <a:spLocks/>
          </p:cNvSpPr>
          <p:nvPr/>
        </p:nvSpPr>
        <p:spPr>
          <a:xfrm>
            <a:off x="0" y="-36095"/>
            <a:ext cx="12192000" cy="914399"/>
          </a:xfrm>
          <a:prstGeom prst="rect">
            <a:avLst/>
          </a:prstGeom>
          <a:solidFill>
            <a:schemeClr val="accent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i="1" dirty="0">
                <a:solidFill>
                  <a:schemeClr val="bg1"/>
                </a:solidFill>
                <a:latin typeface="Arial" panose="020B0604020202020204" pitchFamily="34" charset="0"/>
                <a:cs typeface="Arial" panose="020B0604020202020204" pitchFamily="34" charset="0"/>
              </a:rPr>
              <a:t>Risk Indicator</a:t>
            </a:r>
            <a:r>
              <a:rPr lang="en-US" dirty="0">
                <a:solidFill>
                  <a:schemeClr val="bg1"/>
                </a:solidFill>
                <a:latin typeface="Arial" panose="020B0604020202020204" pitchFamily="34" charset="0"/>
                <a:cs typeface="Arial" panose="020B0604020202020204" pitchFamily="34" charset="0"/>
              </a:rPr>
              <a:t>: Maximum Flood Depths</a:t>
            </a:r>
          </a:p>
        </p:txBody>
      </p:sp>
    </p:spTree>
    <p:extLst>
      <p:ext uri="{BB962C8B-B14F-4D97-AF65-F5344CB8AC3E}">
        <p14:creationId xmlns:p14="http://schemas.microsoft.com/office/powerpoint/2010/main" val="276757647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305985" y="1417036"/>
            <a:ext cx="4161990" cy="369332"/>
          </a:xfrm>
          <a:prstGeom prst="rect">
            <a:avLst/>
          </a:prstGeom>
          <a:solidFill>
            <a:schemeClr val="accent1">
              <a:lumMod val="20000"/>
              <a:lumOff val="80000"/>
            </a:schemeClr>
          </a:solidFill>
        </p:spPr>
        <p:txBody>
          <a:bodyPr wrap="square" rtlCol="0">
            <a:spAutoFit/>
          </a:bodyPr>
          <a:lstStyle/>
          <a:p>
            <a:endParaRPr lang="en-US" dirty="0"/>
          </a:p>
        </p:txBody>
      </p:sp>
      <p:sp>
        <p:nvSpPr>
          <p:cNvPr id="15" name="TextBox 14"/>
          <p:cNvSpPr txBox="1"/>
          <p:nvPr/>
        </p:nvSpPr>
        <p:spPr>
          <a:xfrm>
            <a:off x="1714501" y="1417035"/>
            <a:ext cx="4086660" cy="369332"/>
          </a:xfrm>
          <a:prstGeom prst="rect">
            <a:avLst/>
          </a:prstGeom>
          <a:solidFill>
            <a:schemeClr val="accent1">
              <a:lumMod val="20000"/>
              <a:lumOff val="80000"/>
            </a:schemeClr>
          </a:solidFill>
        </p:spPr>
        <p:txBody>
          <a:bodyPr wrap="square" rtlCol="0">
            <a:spAutoFit/>
          </a:bodyPr>
          <a:lstStyle/>
          <a:p>
            <a:endParaRPr lang="en-US" dirty="0"/>
          </a:p>
        </p:txBody>
      </p:sp>
      <p:sp>
        <p:nvSpPr>
          <p:cNvPr id="5" name="Title 1"/>
          <p:cNvSpPr txBox="1">
            <a:spLocks/>
          </p:cNvSpPr>
          <p:nvPr/>
        </p:nvSpPr>
        <p:spPr>
          <a:xfrm>
            <a:off x="0" y="2"/>
            <a:ext cx="12192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Preload Structures into SDE Software</a:t>
            </a:r>
          </a:p>
        </p:txBody>
      </p:sp>
      <p:pic>
        <p:nvPicPr>
          <p:cNvPr id="6" name="Picture 5"/>
          <p:cNvPicPr>
            <a:picLocks noChangeAspect="1"/>
          </p:cNvPicPr>
          <p:nvPr/>
        </p:nvPicPr>
        <p:blipFill>
          <a:blip r:embed="rId3"/>
          <a:stretch>
            <a:fillRect/>
          </a:stretch>
        </p:blipFill>
        <p:spPr>
          <a:xfrm>
            <a:off x="6791246" y="2820560"/>
            <a:ext cx="3171904" cy="3507911"/>
          </a:xfrm>
          <a:prstGeom prst="rect">
            <a:avLst/>
          </a:prstGeom>
          <a:ln>
            <a:solidFill>
              <a:schemeClr val="tx1"/>
            </a:solidFill>
          </a:ln>
        </p:spPr>
      </p:pic>
      <p:grpSp>
        <p:nvGrpSpPr>
          <p:cNvPr id="8" name="Group 7"/>
          <p:cNvGrpSpPr/>
          <p:nvPr/>
        </p:nvGrpSpPr>
        <p:grpSpPr>
          <a:xfrm>
            <a:off x="1873248" y="4362450"/>
            <a:ext cx="3557170" cy="1951918"/>
            <a:chOff x="4081463" y="3814313"/>
            <a:chExt cx="4582207" cy="2346362"/>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1463" y="3814313"/>
              <a:ext cx="4582207" cy="2346362"/>
            </a:xfrm>
            <a:prstGeom prst="rect">
              <a:avLst/>
            </a:prstGeom>
            <a:ln>
              <a:solidFill>
                <a:schemeClr val="tx1"/>
              </a:solidFill>
            </a:ln>
          </p:spPr>
        </p:pic>
        <p:sp>
          <p:nvSpPr>
            <p:cNvPr id="10" name="Rounded Rectangle 9"/>
            <p:cNvSpPr/>
            <p:nvPr/>
          </p:nvSpPr>
          <p:spPr>
            <a:xfrm>
              <a:off x="7846012" y="5867400"/>
              <a:ext cx="659813" cy="223192"/>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11" name="Picture 10"/>
          <p:cNvPicPr/>
          <p:nvPr/>
        </p:nvPicPr>
        <p:blipFill>
          <a:blip r:embed="rId5">
            <a:extLst>
              <a:ext uri="{28A0092B-C50C-407E-A947-70E740481C1C}">
                <a14:useLocalDpi xmlns:a14="http://schemas.microsoft.com/office/drawing/2010/main" val="0"/>
              </a:ext>
            </a:extLst>
          </a:blip>
          <a:stretch>
            <a:fillRect/>
          </a:stretch>
        </p:blipFill>
        <p:spPr>
          <a:xfrm>
            <a:off x="2491637" y="2881265"/>
            <a:ext cx="2364401" cy="1109241"/>
          </a:xfrm>
          <a:prstGeom prst="rect">
            <a:avLst/>
          </a:prstGeom>
        </p:spPr>
      </p:pic>
      <p:sp>
        <p:nvSpPr>
          <p:cNvPr id="4" name="TextBox 3"/>
          <p:cNvSpPr txBox="1"/>
          <p:nvPr/>
        </p:nvSpPr>
        <p:spPr>
          <a:xfrm>
            <a:off x="6762699" y="1424364"/>
            <a:ext cx="3543351" cy="1200329"/>
          </a:xfrm>
          <a:prstGeom prst="rect">
            <a:avLst/>
          </a:prstGeom>
          <a:noFill/>
        </p:spPr>
        <p:txBody>
          <a:bodyPr wrap="square" rtlCol="0">
            <a:spAutoFit/>
          </a:bodyPr>
          <a:lstStyle/>
          <a:p>
            <a:r>
              <a:rPr lang="en-US" b="1" dirty="0"/>
              <a:t>STEP 2:  </a:t>
            </a:r>
            <a:r>
              <a:rPr lang="en-US" dirty="0"/>
              <a:t>Community performs practice </a:t>
            </a:r>
            <a:r>
              <a:rPr lang="en-US" b="1" dirty="0">
                <a:solidFill>
                  <a:schemeClr val="accent1">
                    <a:lumMod val="50000"/>
                  </a:schemeClr>
                </a:solidFill>
              </a:rPr>
              <a:t>Substantial Damage Assessments</a:t>
            </a:r>
            <a:r>
              <a:rPr lang="en-US" dirty="0">
                <a:solidFill>
                  <a:schemeClr val="accent1">
                    <a:lumMod val="50000"/>
                  </a:schemeClr>
                </a:solidFill>
              </a:rPr>
              <a:t> </a:t>
            </a:r>
            <a:r>
              <a:rPr lang="en-US" dirty="0"/>
              <a:t>for Residential and Non-Residential Properties</a:t>
            </a:r>
          </a:p>
        </p:txBody>
      </p:sp>
      <p:sp>
        <p:nvSpPr>
          <p:cNvPr id="13" name="TextBox 12"/>
          <p:cNvSpPr txBox="1"/>
          <p:nvPr/>
        </p:nvSpPr>
        <p:spPr>
          <a:xfrm>
            <a:off x="1873249" y="1424363"/>
            <a:ext cx="3927913" cy="923330"/>
          </a:xfrm>
          <a:prstGeom prst="rect">
            <a:avLst/>
          </a:prstGeom>
          <a:noFill/>
        </p:spPr>
        <p:txBody>
          <a:bodyPr wrap="square" rtlCol="0">
            <a:spAutoFit/>
          </a:bodyPr>
          <a:lstStyle/>
          <a:p>
            <a:r>
              <a:rPr lang="en-US" b="1" dirty="0"/>
              <a:t>STEP 1: </a:t>
            </a:r>
            <a:r>
              <a:rPr lang="en-US" dirty="0"/>
              <a:t> Community </a:t>
            </a:r>
            <a:r>
              <a:rPr lang="en-US" b="1" dirty="0">
                <a:solidFill>
                  <a:schemeClr val="accent1">
                    <a:lumMod val="50000"/>
                  </a:schemeClr>
                </a:solidFill>
              </a:rPr>
              <a:t>preloads Floodplain Properties </a:t>
            </a:r>
            <a:r>
              <a:rPr lang="en-US" dirty="0"/>
              <a:t>into FEMA’s </a:t>
            </a:r>
            <a:r>
              <a:rPr lang="en-US" b="1" dirty="0"/>
              <a:t>Substantial Damage Estimator </a:t>
            </a:r>
            <a:r>
              <a:rPr lang="en-US" dirty="0"/>
              <a:t>software</a:t>
            </a:r>
          </a:p>
        </p:txBody>
      </p:sp>
      <p:sp>
        <p:nvSpPr>
          <p:cNvPr id="14" name="Rectangle 13"/>
          <p:cNvSpPr/>
          <p:nvPr/>
        </p:nvSpPr>
        <p:spPr>
          <a:xfrm>
            <a:off x="1714502" y="6328471"/>
            <a:ext cx="4086659" cy="461665"/>
          </a:xfrm>
          <a:prstGeom prst="rect">
            <a:avLst/>
          </a:prstGeom>
        </p:spPr>
        <p:txBody>
          <a:bodyPr wrap="square">
            <a:spAutoFit/>
          </a:bodyPr>
          <a:lstStyle/>
          <a:p>
            <a:r>
              <a:rPr lang="en-US" sz="1200" b="1" i="1" dirty="0">
                <a:solidFill>
                  <a:schemeClr val="accent1">
                    <a:lumMod val="50000"/>
                  </a:schemeClr>
                </a:solidFill>
                <a:cs typeface="Calibri" panose="020F0502020204030204" pitchFamily="34" charset="0"/>
              </a:rPr>
              <a:t>Hampshire County has </a:t>
            </a:r>
            <a:r>
              <a:rPr lang="en-US" altLang="en-US" sz="1200" b="1" i="1" dirty="0">
                <a:solidFill>
                  <a:schemeClr val="accent1">
                    <a:lumMod val="50000"/>
                  </a:schemeClr>
                </a:solidFill>
                <a:ea typeface="Calibri" panose="020F0502020204030204" pitchFamily="34" charset="0"/>
                <a:cs typeface="Calibri" panose="020F0502020204030204" pitchFamily="34" charset="0"/>
              </a:rPr>
              <a:t>1,111 Structures (both effective and preliminary floodplains) that can be uploaded</a:t>
            </a:r>
            <a:r>
              <a:rPr lang="en-US" sz="1200" b="1" i="1" dirty="0">
                <a:solidFill>
                  <a:schemeClr val="accent1">
                    <a:lumMod val="50000"/>
                  </a:schemeClr>
                </a:solidFill>
                <a:cs typeface="Calibri" panose="020F0502020204030204" pitchFamily="34" charset="0"/>
              </a:rPr>
              <a:t> </a:t>
            </a:r>
            <a:endParaRPr lang="en-US" sz="1200" dirty="0"/>
          </a:p>
        </p:txBody>
      </p:sp>
      <p:sp>
        <p:nvSpPr>
          <p:cNvPr id="19" name="Rectangle 18"/>
          <p:cNvSpPr/>
          <p:nvPr/>
        </p:nvSpPr>
        <p:spPr>
          <a:xfrm>
            <a:off x="7212415" y="6509273"/>
            <a:ext cx="2643917" cy="307777"/>
          </a:xfrm>
          <a:prstGeom prst="rect">
            <a:avLst/>
          </a:prstGeom>
        </p:spPr>
        <p:txBody>
          <a:bodyPr wrap="square">
            <a:spAutoFit/>
          </a:bodyPr>
          <a:lstStyle/>
          <a:p>
            <a:r>
              <a:rPr lang="en-US" sz="1400" dirty="0">
                <a:hlinkClick r:id="rId6"/>
              </a:rPr>
              <a:t>SDE Upload Files and Instructions</a:t>
            </a:r>
            <a:endParaRPr lang="en-US" sz="1400" dirty="0"/>
          </a:p>
        </p:txBody>
      </p:sp>
      <p:sp>
        <p:nvSpPr>
          <p:cNvPr id="20" name="Rectangle 19"/>
          <p:cNvSpPr/>
          <p:nvPr/>
        </p:nvSpPr>
        <p:spPr>
          <a:xfrm>
            <a:off x="1524001" y="950288"/>
            <a:ext cx="8943975" cy="307777"/>
          </a:xfrm>
          <a:prstGeom prst="rect">
            <a:avLst/>
          </a:prstGeom>
        </p:spPr>
        <p:txBody>
          <a:bodyPr wrap="square">
            <a:spAutoFit/>
          </a:bodyPr>
          <a:lstStyle/>
          <a:p>
            <a:pPr algn="ctr" fontAlgn="ctr"/>
            <a:r>
              <a:rPr lang="en-US" sz="1400" i="1" dirty="0">
                <a:solidFill>
                  <a:srgbClr val="000000"/>
                </a:solidFill>
                <a:latin typeface="Calibri" panose="020F0502020204030204" pitchFamily="34" charset="0"/>
              </a:rPr>
              <a:t>Incorporate 1% Floodplain Building Risk Assessment Inventory into </a:t>
            </a:r>
            <a:r>
              <a:rPr lang="en-US" sz="1400" b="1" i="1" dirty="0">
                <a:solidFill>
                  <a:srgbClr val="000000"/>
                </a:solidFill>
                <a:latin typeface="Calibri" panose="020F0502020204030204" pitchFamily="34" charset="0"/>
              </a:rPr>
              <a:t>Mitigation </a:t>
            </a:r>
            <a:r>
              <a:rPr lang="en-US" sz="1400" i="1" dirty="0">
                <a:solidFill>
                  <a:srgbClr val="000000"/>
                </a:solidFill>
                <a:latin typeface="Calibri" panose="020F0502020204030204" pitchFamily="34" charset="0"/>
              </a:rPr>
              <a:t>and </a:t>
            </a:r>
            <a:r>
              <a:rPr lang="en-US" sz="1400" b="1" i="1" dirty="0">
                <a:solidFill>
                  <a:srgbClr val="000000"/>
                </a:solidFill>
                <a:latin typeface="Calibri" panose="020F0502020204030204" pitchFamily="34" charset="0"/>
              </a:rPr>
              <a:t>NFIP/CRS Management </a:t>
            </a:r>
            <a:r>
              <a:rPr lang="en-US" sz="1400" i="1" dirty="0">
                <a:solidFill>
                  <a:srgbClr val="000000"/>
                </a:solidFill>
                <a:latin typeface="Calibri" panose="020F0502020204030204" pitchFamily="34" charset="0"/>
              </a:rPr>
              <a:t>Activities  </a:t>
            </a:r>
          </a:p>
        </p:txBody>
      </p:sp>
    </p:spTree>
    <p:extLst>
      <p:ext uri="{BB962C8B-B14F-4D97-AF65-F5344CB8AC3E}">
        <p14:creationId xmlns:p14="http://schemas.microsoft.com/office/powerpoint/2010/main" val="69082696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412" y="0"/>
            <a:ext cx="12192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Verify Building Risk Assessments</a:t>
            </a:r>
          </a:p>
        </p:txBody>
      </p:sp>
      <p:sp>
        <p:nvSpPr>
          <p:cNvPr id="2" name="TextBox 1"/>
          <p:cNvSpPr txBox="1"/>
          <p:nvPr/>
        </p:nvSpPr>
        <p:spPr>
          <a:xfrm>
            <a:off x="2228271" y="1477103"/>
            <a:ext cx="7855530" cy="400110"/>
          </a:xfrm>
          <a:prstGeom prst="rect">
            <a:avLst/>
          </a:prstGeom>
          <a:solidFill>
            <a:schemeClr val="accent2">
              <a:lumMod val="40000"/>
              <a:lumOff val="60000"/>
            </a:schemeClr>
          </a:solidFill>
        </p:spPr>
        <p:txBody>
          <a:bodyPr wrap="square" rtlCol="0">
            <a:spAutoFit/>
          </a:bodyPr>
          <a:lstStyle/>
          <a:p>
            <a:r>
              <a:rPr lang="en-US" sz="2000" dirty="0"/>
              <a:t>Use </a:t>
            </a:r>
            <a:r>
              <a:rPr lang="en-US" sz="2000" b="1" dirty="0"/>
              <a:t>Building-Level (BL) Tables </a:t>
            </a:r>
            <a:r>
              <a:rPr lang="en-US" sz="2000" dirty="0"/>
              <a:t>to identify </a:t>
            </a:r>
            <a:r>
              <a:rPr lang="en-US" sz="2000" b="1" dirty="0">
                <a:solidFill>
                  <a:srgbClr val="C00000"/>
                </a:solidFill>
              </a:rPr>
              <a:t>Most Vulnerable Structures</a:t>
            </a:r>
          </a:p>
        </p:txBody>
      </p:sp>
      <p:sp>
        <p:nvSpPr>
          <p:cNvPr id="8" name="Rectangle 7"/>
          <p:cNvSpPr/>
          <p:nvPr/>
        </p:nvSpPr>
        <p:spPr>
          <a:xfrm>
            <a:off x="2228271" y="1898082"/>
            <a:ext cx="7855530" cy="2269467"/>
          </a:xfrm>
          <a:prstGeom prst="rect">
            <a:avLst/>
          </a:prstGeom>
          <a:solidFill>
            <a:schemeClr val="bg1">
              <a:lumMod val="95000"/>
            </a:schemeClr>
          </a:solidFill>
        </p:spPr>
        <p:txBody>
          <a:bodyPr wrap="square">
            <a:spAutoFit/>
          </a:bodyPr>
          <a:lstStyle/>
          <a:p>
            <a:pPr marL="228600" indent="-228600">
              <a:lnSpc>
                <a:spcPct val="107000"/>
              </a:lnSpc>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Statewide BLRA</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 (GIS)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8600" indent="-228600">
              <a:lnSpc>
                <a:spcPct val="107000"/>
              </a:lnSpc>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BLRA County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Tables</a:t>
            </a:r>
            <a:r>
              <a:rPr lang="en-US" dirty="0">
                <a:latin typeface="Calibri" panose="020F0502020204030204" pitchFamily="34" charset="0"/>
                <a:ea typeface="Calibri" panose="020F0502020204030204" pitchFamily="34" charset="0"/>
                <a:cs typeface="Times New Roman" panose="02020603050405020304" pitchFamily="18" charset="0"/>
              </a:rPr>
              <a:t> organized by region</a:t>
            </a:r>
          </a:p>
          <a:p>
            <a:pPr marL="228600" indent="-228600">
              <a:lnSpc>
                <a:spcPct val="107000"/>
              </a:lnSpc>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BLRA Data Extract Tables</a:t>
            </a:r>
            <a:r>
              <a:rPr lang="en-US" dirty="0">
                <a:latin typeface="Calibri" panose="020F0502020204030204" pitchFamily="34" charset="0"/>
                <a:ea typeface="Calibri" panose="020F0502020204030204" pitchFamily="34" charset="0"/>
                <a:cs typeface="Times New Roman" panose="02020603050405020304" pitchFamily="18" charset="0"/>
              </a:rPr>
              <a:t>:  High Building Value, High Damage Loss, </a:t>
            </a: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High Minus Ratings</a:t>
            </a:r>
          </a:p>
          <a:p>
            <a:pPr marL="228600" indent="-228600">
              <a:lnSpc>
                <a:spcPct val="107000"/>
              </a:lnSpc>
              <a:spcAft>
                <a:spcPts val="800"/>
              </a:spcAft>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BLRA Statewide Top Lists</a:t>
            </a:r>
            <a:r>
              <a:rPr lang="en-US" dirty="0">
                <a:latin typeface="Calibri" panose="020F0502020204030204" pitchFamily="34" charset="0"/>
                <a:ea typeface="Calibri" panose="020F0502020204030204" pitchFamily="34" charset="0"/>
                <a:cs typeface="Times New Roman" panose="02020603050405020304" pitchFamily="18" charset="0"/>
              </a:rPr>
              <a:t>:  Building Value, Flood Depth, Damage Loss $, Damage Loss %, Minus Rated, Mitigated Structures</a:t>
            </a:r>
          </a:p>
          <a:p>
            <a:pPr marL="228600" indent="-228600">
              <a:lnSpc>
                <a:spcPct val="107000"/>
              </a:lnSpc>
              <a:spcAft>
                <a:spcPts val="80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hlinkClick r:id="rId7"/>
              </a:rPr>
              <a:t>Risk Indicator Matrices</a:t>
            </a:r>
            <a:r>
              <a:rPr lang="en-US" dirty="0">
                <a:latin typeface="Calibri" panose="020F0502020204030204" pitchFamily="34" charset="0"/>
                <a:ea typeface="Calibri" panose="020F0502020204030204" pitchFamily="34" charset="0"/>
                <a:cs typeface="Times New Roman" panose="02020603050405020304" pitchFamily="18" charset="0"/>
              </a:rPr>
              <a:t>:  Exposure and Damage Loss Matrices of Risk Indicators</a:t>
            </a:r>
          </a:p>
        </p:txBody>
      </p:sp>
      <p:pic>
        <p:nvPicPr>
          <p:cNvPr id="9" name="Picture 8"/>
          <p:cNvPicPr/>
          <p:nvPr/>
        </p:nvPicPr>
        <p:blipFill>
          <a:blip r:embed="rId8"/>
          <a:stretch>
            <a:fillRect/>
          </a:stretch>
        </p:blipFill>
        <p:spPr>
          <a:xfrm>
            <a:off x="2390502" y="4427768"/>
            <a:ext cx="7139710" cy="1732887"/>
          </a:xfrm>
          <a:prstGeom prst="rect">
            <a:avLst/>
          </a:prstGeom>
        </p:spPr>
      </p:pic>
      <p:sp>
        <p:nvSpPr>
          <p:cNvPr id="3" name="Explosion 2 2"/>
          <p:cNvSpPr/>
          <p:nvPr/>
        </p:nvSpPr>
        <p:spPr>
          <a:xfrm>
            <a:off x="0" y="2776149"/>
            <a:ext cx="2228271" cy="2030416"/>
          </a:xfrm>
          <a:prstGeom prst="irregularSeal2">
            <a:avLst/>
          </a:prstGeom>
          <a:solidFill>
            <a:schemeClr val="accent6">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a:t>Verify Lowest Floor Elevations</a:t>
            </a:r>
          </a:p>
        </p:txBody>
      </p:sp>
      <p:sp>
        <p:nvSpPr>
          <p:cNvPr id="10" name="Explosion 2 9"/>
          <p:cNvSpPr/>
          <p:nvPr/>
        </p:nvSpPr>
        <p:spPr>
          <a:xfrm>
            <a:off x="-38412" y="4770208"/>
            <a:ext cx="2564796" cy="2158493"/>
          </a:xfrm>
          <a:prstGeom prst="irregularSeal2">
            <a:avLst/>
          </a:prstGeom>
          <a:solidFill>
            <a:schemeClr val="accent6">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a:t>Verify Foundation &amp; Basement Types</a:t>
            </a:r>
          </a:p>
        </p:txBody>
      </p:sp>
      <p:sp>
        <p:nvSpPr>
          <p:cNvPr id="11" name="Explosion 2 10"/>
          <p:cNvSpPr/>
          <p:nvPr/>
        </p:nvSpPr>
        <p:spPr>
          <a:xfrm>
            <a:off x="9834846" y="1204416"/>
            <a:ext cx="2472701" cy="2236368"/>
          </a:xfrm>
          <a:prstGeom prst="irregularSeal2">
            <a:avLst/>
          </a:prstGeom>
          <a:solidFill>
            <a:schemeClr val="accent6">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a:t>Verify Mitigation Status of Post-FIRM Structures</a:t>
            </a:r>
          </a:p>
        </p:txBody>
      </p:sp>
      <p:sp>
        <p:nvSpPr>
          <p:cNvPr id="12" name="Explosion 2 11"/>
          <p:cNvSpPr/>
          <p:nvPr/>
        </p:nvSpPr>
        <p:spPr>
          <a:xfrm>
            <a:off x="9530212" y="4204034"/>
            <a:ext cx="2612177" cy="2180354"/>
          </a:xfrm>
          <a:prstGeom prst="irregularSeal2">
            <a:avLst/>
          </a:prstGeom>
          <a:solidFill>
            <a:schemeClr val="accent6">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a:t>Publish Elevation Certificates to WV Flood Tool</a:t>
            </a:r>
          </a:p>
        </p:txBody>
      </p:sp>
      <p:sp>
        <p:nvSpPr>
          <p:cNvPr id="13" name="Explosion 2 12"/>
          <p:cNvSpPr/>
          <p:nvPr/>
        </p:nvSpPr>
        <p:spPr>
          <a:xfrm>
            <a:off x="112620" y="556181"/>
            <a:ext cx="2228271" cy="2388634"/>
          </a:xfrm>
          <a:prstGeom prst="irregularSeal2">
            <a:avLst/>
          </a:prstGeom>
          <a:solidFill>
            <a:schemeClr val="accent6">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dirty="0"/>
              <a:t>Verify Primary Structures for High Depths</a:t>
            </a:r>
          </a:p>
        </p:txBody>
      </p:sp>
    </p:spTree>
    <p:extLst>
      <p:ext uri="{BB962C8B-B14F-4D97-AF65-F5344CB8AC3E}">
        <p14:creationId xmlns:p14="http://schemas.microsoft.com/office/powerpoint/2010/main" val="325781305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10EF2B-44BC-4863-8B6B-BE701C38BC3B}"/>
              </a:ext>
            </a:extLst>
          </p:cNvPr>
          <p:cNvPicPr>
            <a:picLocks noChangeAspect="1"/>
          </p:cNvPicPr>
          <p:nvPr/>
        </p:nvPicPr>
        <p:blipFill>
          <a:blip r:embed="rId3"/>
          <a:stretch>
            <a:fillRect/>
          </a:stretch>
        </p:blipFill>
        <p:spPr>
          <a:xfrm>
            <a:off x="932151" y="1061664"/>
            <a:ext cx="10026248" cy="5618927"/>
          </a:xfrm>
          <a:prstGeom prst="rect">
            <a:avLst/>
          </a:prstGeom>
        </p:spPr>
      </p:pic>
      <p:sp>
        <p:nvSpPr>
          <p:cNvPr id="5" name="Title 1"/>
          <p:cNvSpPr txBox="1">
            <a:spLocks/>
          </p:cNvSpPr>
          <p:nvPr/>
        </p:nvSpPr>
        <p:spPr>
          <a:xfrm>
            <a:off x="0" y="2"/>
            <a:ext cx="12192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Plan for Inundated Road Impacts</a:t>
            </a:r>
          </a:p>
        </p:txBody>
      </p:sp>
    </p:spTree>
    <p:extLst>
      <p:ext uri="{BB962C8B-B14F-4D97-AF65-F5344CB8AC3E}">
        <p14:creationId xmlns:p14="http://schemas.microsoft.com/office/powerpoint/2010/main" val="3347224104"/>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Preliminary Floodplain Building Counts</a:t>
            </a:r>
          </a:p>
        </p:txBody>
      </p:sp>
      <p:pic>
        <p:nvPicPr>
          <p:cNvPr id="12" name="Picture 11"/>
          <p:cNvPicPr>
            <a:picLocks noChangeAspect="1"/>
          </p:cNvPicPr>
          <p:nvPr/>
        </p:nvPicPr>
        <p:blipFill>
          <a:blip r:embed="rId2"/>
          <a:stretch>
            <a:fillRect/>
          </a:stretch>
        </p:blipFill>
        <p:spPr>
          <a:xfrm>
            <a:off x="9790414" y="6194296"/>
            <a:ext cx="1382162" cy="43131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300058286"/>
              </p:ext>
            </p:extLst>
          </p:nvPr>
        </p:nvGraphicFramePr>
        <p:xfrm>
          <a:off x="708828" y="1381438"/>
          <a:ext cx="10774344" cy="2867389"/>
        </p:xfrm>
        <a:graphic>
          <a:graphicData uri="http://schemas.openxmlformats.org/drawingml/2006/table">
            <a:tbl>
              <a:tblPr/>
              <a:tblGrid>
                <a:gridCol w="1788187">
                  <a:extLst>
                    <a:ext uri="{9D8B030D-6E8A-4147-A177-3AD203B41FA5}">
                      <a16:colId xmlns:a16="http://schemas.microsoft.com/office/drawing/2014/main" val="4127932195"/>
                    </a:ext>
                  </a:extLst>
                </a:gridCol>
                <a:gridCol w="1416434">
                  <a:extLst>
                    <a:ext uri="{9D8B030D-6E8A-4147-A177-3AD203B41FA5}">
                      <a16:colId xmlns:a16="http://schemas.microsoft.com/office/drawing/2014/main" val="3075952969"/>
                    </a:ext>
                  </a:extLst>
                </a:gridCol>
                <a:gridCol w="1583704">
                  <a:extLst>
                    <a:ext uri="{9D8B030D-6E8A-4147-A177-3AD203B41FA5}">
                      <a16:colId xmlns:a16="http://schemas.microsoft.com/office/drawing/2014/main" val="2777979716"/>
                    </a:ext>
                  </a:extLst>
                </a:gridCol>
                <a:gridCol w="2393400">
                  <a:extLst>
                    <a:ext uri="{9D8B030D-6E8A-4147-A177-3AD203B41FA5}">
                      <a16:colId xmlns:a16="http://schemas.microsoft.com/office/drawing/2014/main" val="2026798551"/>
                    </a:ext>
                  </a:extLst>
                </a:gridCol>
                <a:gridCol w="1901536">
                  <a:extLst>
                    <a:ext uri="{9D8B030D-6E8A-4147-A177-3AD203B41FA5}">
                      <a16:colId xmlns:a16="http://schemas.microsoft.com/office/drawing/2014/main" val="1581288836"/>
                    </a:ext>
                  </a:extLst>
                </a:gridCol>
                <a:gridCol w="1691083">
                  <a:extLst>
                    <a:ext uri="{9D8B030D-6E8A-4147-A177-3AD203B41FA5}">
                      <a16:colId xmlns:a16="http://schemas.microsoft.com/office/drawing/2014/main" val="3355055482"/>
                    </a:ext>
                  </a:extLst>
                </a:gridCol>
              </a:tblGrid>
              <a:tr h="341359">
                <a:tc gridSpan="2">
                  <a:txBody>
                    <a:bodyPr/>
                    <a:lstStyle/>
                    <a:p>
                      <a:pPr algn="ctr" fontAlgn="ctr"/>
                      <a:r>
                        <a:rPr lang="en-US" sz="1800" b="1" i="0" u="none" strike="noStrike" dirty="0">
                          <a:solidFill>
                            <a:srgbClr val="000000"/>
                          </a:solidFill>
                          <a:effectLst/>
                          <a:latin typeface="Calibri" panose="020F0502020204030204" pitchFamily="34" charset="0"/>
                        </a:rPr>
                        <a:t>COMMUNITY IDENTIFICATION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9996931"/>
                  </a:ext>
                </a:extLst>
              </a:tr>
              <a:tr h="657225">
                <a:tc>
                  <a:txBody>
                    <a:bodyPr/>
                    <a:lstStyle/>
                    <a:p>
                      <a:pPr algn="ctr" fontAlgn="t"/>
                      <a:r>
                        <a:rPr lang="en-US" sz="1800" b="0" i="0" u="none" strike="noStrike" dirty="0">
                          <a:solidFill>
                            <a:srgbClr val="000000"/>
                          </a:solidFill>
                          <a:effectLst/>
                          <a:latin typeface="Calibri" panose="020F0502020204030204" pitchFamily="34" charset="0"/>
                        </a:rPr>
                        <a:t>Community Name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0" i="0" u="none" strike="noStrike" dirty="0">
                          <a:solidFill>
                            <a:srgbClr val="000000"/>
                          </a:solidFill>
                          <a:effectLst/>
                          <a:latin typeface="Calibri" panose="020F0502020204030204" pitchFamily="34" charset="0"/>
                        </a:rPr>
                        <a:t>Community Type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800" b="1" i="0" u="none" strike="noStrike" dirty="0">
                          <a:solidFill>
                            <a:srgbClr val="000000"/>
                          </a:solidFill>
                          <a:effectLst/>
                          <a:latin typeface="Calibri" panose="020F0502020204030204" pitchFamily="34" charset="0"/>
                        </a:rPr>
                        <a:t>Estimated structures in the Community</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t"/>
                      <a:r>
                        <a:rPr lang="en-US" sz="1800" b="1" i="0" u="none" strike="noStrike" dirty="0">
                          <a:solidFill>
                            <a:srgbClr val="000000"/>
                          </a:solidFill>
                          <a:effectLst/>
                          <a:latin typeface="Calibri" panose="020F0502020204030204" pitchFamily="34" charset="0"/>
                        </a:rPr>
                        <a:t>Estimated structures in the preliminary flood high hazard area</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fontAlgn="t"/>
                      <a:r>
                        <a:rPr lang="en-US" sz="1800" b="1" i="0" u="none" strike="noStrike" dirty="0">
                          <a:solidFill>
                            <a:srgbClr val="000000"/>
                          </a:solidFill>
                          <a:effectLst/>
                          <a:latin typeface="Calibri" panose="020F0502020204030204" pitchFamily="34" charset="0"/>
                        </a:rPr>
                        <a:t>Estimated structures newly mapped in</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t"/>
                      <a:r>
                        <a:rPr lang="en-US" sz="1800" b="1" i="0" u="none" strike="noStrike" dirty="0">
                          <a:solidFill>
                            <a:srgbClr val="000000"/>
                          </a:solidFill>
                          <a:effectLst/>
                          <a:latin typeface="Calibri" panose="020F0502020204030204" pitchFamily="34" charset="0"/>
                        </a:rPr>
                        <a:t>Estimated structures newly mapped out</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297428143"/>
                  </a:ext>
                </a:extLst>
              </a:tr>
              <a:tr h="301889">
                <a:tc>
                  <a:txBody>
                    <a:bodyPr/>
                    <a:lstStyle/>
                    <a:p>
                      <a:pPr algn="l" fontAlgn="b"/>
                      <a:r>
                        <a:rPr lang="en-US" sz="1800" b="0" i="0" u="none" strike="noStrike" dirty="0">
                          <a:solidFill>
                            <a:srgbClr val="000000"/>
                          </a:solidFill>
                          <a:effectLst/>
                          <a:latin typeface="Calibri" panose="020F0502020204030204" pitchFamily="34" charset="0"/>
                        </a:rPr>
                        <a:t>Pocahontas County*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Incorporated</a:t>
                      </a:r>
                    </a:p>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6,218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399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154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169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503807"/>
                  </a:ext>
                </a:extLst>
              </a:tr>
              <a:tr h="0">
                <a:tc>
                  <a:txBody>
                    <a:bodyPr/>
                    <a:lstStyle/>
                    <a:p>
                      <a:pPr algn="l" fontAlgn="b"/>
                      <a:r>
                        <a:rPr lang="en-US" sz="1800" b="0" i="0" u="none" strike="noStrike" dirty="0">
                          <a:solidFill>
                            <a:srgbClr val="000000"/>
                          </a:solidFill>
                          <a:effectLst/>
                          <a:latin typeface="Calibri" panose="020F0502020204030204" pitchFamily="34" charset="0"/>
                        </a:rPr>
                        <a:t>Durbin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Incorporated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187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14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6021200"/>
                  </a:ext>
                </a:extLst>
              </a:tr>
              <a:tr h="190500">
                <a:tc>
                  <a:txBody>
                    <a:bodyPr/>
                    <a:lstStyle/>
                    <a:p>
                      <a:pPr algn="l" fontAlgn="b"/>
                      <a:r>
                        <a:rPr lang="en-US" sz="1800" b="0" i="0" u="none" strike="noStrike" dirty="0">
                          <a:solidFill>
                            <a:srgbClr val="000000"/>
                          </a:solidFill>
                          <a:effectLst/>
                          <a:latin typeface="Calibri" panose="020F0502020204030204" pitchFamily="34" charset="0"/>
                        </a:rPr>
                        <a:t>Hillsboro</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Incorporated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179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2014844"/>
                  </a:ext>
                </a:extLst>
              </a:tr>
              <a:tr h="190500">
                <a:tc>
                  <a:txBody>
                    <a:bodyPr/>
                    <a:lstStyle/>
                    <a:p>
                      <a:pPr algn="l" fontAlgn="b"/>
                      <a:r>
                        <a:rPr lang="en-US" sz="1800" b="0" i="0" u="none" strike="noStrike" dirty="0">
                          <a:solidFill>
                            <a:srgbClr val="000000"/>
                          </a:solidFill>
                          <a:effectLst/>
                          <a:latin typeface="Calibri" panose="020F0502020204030204" pitchFamily="34" charset="0"/>
                        </a:rPr>
                        <a:t>Marlinton**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Calibri" panose="020F0502020204030204" pitchFamily="34" charset="0"/>
                        </a:rPr>
                        <a:t>Incorporated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673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371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2234001"/>
                  </a:ext>
                </a:extLst>
              </a:tr>
              <a:tr h="190500">
                <a:tc>
                  <a:txBody>
                    <a:bodyPr/>
                    <a:lstStyle/>
                    <a:p>
                      <a:pPr algn="l" fontAlgn="b"/>
                      <a:r>
                        <a:rPr lang="en-US" sz="18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l" fontAlgn="b"/>
                      <a:r>
                        <a:rPr lang="en-US" sz="1800" b="1" i="0" u="none" strike="noStrike">
                          <a:solidFill>
                            <a:srgbClr val="000000"/>
                          </a:solidFill>
                          <a:effectLst/>
                          <a:latin typeface="Calibri" panose="020F0502020204030204" pitchFamily="34" charset="0"/>
                        </a:rPr>
                        <a:t>County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ctr" fontAlgn="b"/>
                      <a:r>
                        <a:rPr lang="en-US" sz="1800" b="1" i="0" u="none" strike="noStrike" dirty="0">
                          <a:solidFill>
                            <a:srgbClr val="000000"/>
                          </a:solidFill>
                          <a:effectLst/>
                          <a:latin typeface="Calibri" panose="020F0502020204030204" pitchFamily="34" charset="0"/>
                        </a:rPr>
                        <a:t>7,257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ctr" fontAlgn="b"/>
                      <a:r>
                        <a:rPr lang="en-US" sz="1800" b="1" i="0" u="none" strike="noStrike" dirty="0">
                          <a:solidFill>
                            <a:srgbClr val="000000"/>
                          </a:solidFill>
                          <a:effectLst/>
                          <a:latin typeface="Calibri" panose="020F0502020204030204" pitchFamily="34" charset="0"/>
                        </a:rPr>
                        <a:t>784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ctr" fontAlgn="b"/>
                      <a:r>
                        <a:rPr lang="en-US" sz="1800" b="1" i="0" u="none" strike="noStrike" dirty="0">
                          <a:solidFill>
                            <a:srgbClr val="000000"/>
                          </a:solidFill>
                          <a:effectLst/>
                          <a:latin typeface="Calibri" panose="020F0502020204030204" pitchFamily="34" charset="0"/>
                        </a:rPr>
                        <a:t>206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a:txBody>
                    <a:bodyPr/>
                    <a:lstStyle/>
                    <a:p>
                      <a:pPr algn="ctr" fontAlgn="b"/>
                      <a:r>
                        <a:rPr lang="en-US" sz="1800" b="1" i="0" u="none" strike="noStrike" dirty="0">
                          <a:solidFill>
                            <a:srgbClr val="000000"/>
                          </a:solidFill>
                          <a:effectLst/>
                          <a:latin typeface="Calibri" panose="020F0502020204030204" pitchFamily="34" charset="0"/>
                        </a:rPr>
                        <a:t>200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val="2526872798"/>
                  </a:ext>
                </a:extLst>
              </a:tr>
            </a:tbl>
          </a:graphicData>
        </a:graphic>
      </p:graphicFrame>
      <p:sp>
        <p:nvSpPr>
          <p:cNvPr id="18" name="TextBox 17"/>
          <p:cNvSpPr txBox="1"/>
          <p:nvPr/>
        </p:nvSpPr>
        <p:spPr>
          <a:xfrm>
            <a:off x="1748978" y="5837413"/>
            <a:ext cx="4251488" cy="369332"/>
          </a:xfrm>
          <a:prstGeom prst="rect">
            <a:avLst/>
          </a:prstGeom>
          <a:noFill/>
        </p:spPr>
        <p:txBody>
          <a:bodyPr wrap="square" rtlCol="0">
            <a:spAutoFit/>
          </a:bodyPr>
          <a:lstStyle/>
          <a:p>
            <a:pPr algn="ctr"/>
            <a:r>
              <a:rPr lang="en-US" b="1" dirty="0">
                <a:solidFill>
                  <a:schemeClr val="accent1">
                    <a:lumMod val="50000"/>
                  </a:schemeClr>
                </a:solidFill>
              </a:rPr>
              <a:t>County Net Change in structures:  + 6</a:t>
            </a:r>
          </a:p>
        </p:txBody>
      </p:sp>
      <p:sp>
        <p:nvSpPr>
          <p:cNvPr id="19" name="TextBox 18"/>
          <p:cNvSpPr txBox="1"/>
          <p:nvPr/>
        </p:nvSpPr>
        <p:spPr>
          <a:xfrm>
            <a:off x="1019424" y="6245598"/>
            <a:ext cx="6935887" cy="369332"/>
          </a:xfrm>
          <a:prstGeom prst="rect">
            <a:avLst/>
          </a:prstGeom>
          <a:noFill/>
        </p:spPr>
        <p:txBody>
          <a:bodyPr wrap="square" rtlCol="0">
            <a:spAutoFit/>
          </a:bodyPr>
          <a:lstStyle/>
          <a:p>
            <a:pPr algn="ctr"/>
            <a:r>
              <a:rPr lang="en-US" b="1" dirty="0">
                <a:solidFill>
                  <a:schemeClr val="accent1">
                    <a:lumMod val="50000"/>
                  </a:schemeClr>
                </a:solidFill>
              </a:rPr>
              <a:t>County Net Change in floodway structures:  + 192  </a:t>
            </a:r>
          </a:p>
        </p:txBody>
      </p:sp>
      <p:sp>
        <p:nvSpPr>
          <p:cNvPr id="2" name="TextBox 1">
            <a:extLst>
              <a:ext uri="{FF2B5EF4-FFF2-40B4-BE49-F238E27FC236}">
                <a16:creationId xmlns:a16="http://schemas.microsoft.com/office/drawing/2014/main" id="{F737A2C7-6EE1-47EC-EFCF-44BBBE83E62D}"/>
              </a:ext>
            </a:extLst>
          </p:cNvPr>
          <p:cNvSpPr txBox="1"/>
          <p:nvPr/>
        </p:nvSpPr>
        <p:spPr>
          <a:xfrm>
            <a:off x="708828" y="4349597"/>
            <a:ext cx="10774344" cy="523220"/>
          </a:xfrm>
          <a:prstGeom prst="rect">
            <a:avLst/>
          </a:prstGeom>
          <a:noFill/>
        </p:spPr>
        <p:txBody>
          <a:bodyPr wrap="square" rtlCol="0">
            <a:spAutoFit/>
          </a:bodyPr>
          <a:lstStyle/>
          <a:p>
            <a:r>
              <a:rPr lang="en-US" sz="1400" dirty="0"/>
              <a:t>* Unincorporated</a:t>
            </a:r>
            <a:br>
              <a:rPr lang="en-US" sz="1400" dirty="0"/>
            </a:br>
            <a:r>
              <a:rPr lang="en-US" sz="1400" dirty="0"/>
              <a:t>** Marlinton has a total of 190 floodway structures, of which 176 were moved from floodplain fringe to </a:t>
            </a:r>
            <a:r>
              <a:rPr lang="en-US" sz="1400" dirty="0" smtClean="0"/>
              <a:t>floodway, an increase of 1,157%.  </a:t>
            </a:r>
            <a:endParaRPr lang="en-US" sz="1400" dirty="0"/>
          </a:p>
        </p:txBody>
      </p:sp>
    </p:spTree>
    <p:extLst>
      <p:ext uri="{BB962C8B-B14F-4D97-AF65-F5344CB8AC3E}">
        <p14:creationId xmlns:p14="http://schemas.microsoft.com/office/powerpoint/2010/main" val="42325841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60AD2E-A5F8-FD23-7703-204CCEB1B745}"/>
              </a:ext>
            </a:extLst>
          </p:cNvPr>
          <p:cNvPicPr>
            <a:picLocks noChangeAspect="1"/>
          </p:cNvPicPr>
          <p:nvPr/>
        </p:nvPicPr>
        <p:blipFill>
          <a:blip r:embed="rId3"/>
          <a:stretch>
            <a:fillRect/>
          </a:stretch>
        </p:blipFill>
        <p:spPr>
          <a:xfrm>
            <a:off x="6510080" y="1543295"/>
            <a:ext cx="5375903" cy="4368912"/>
          </a:xfrm>
          <a:prstGeom prst="rect">
            <a:avLst/>
          </a:prstGeom>
          <a:ln>
            <a:solidFill>
              <a:schemeClr val="tx1"/>
            </a:solidFill>
          </a:ln>
        </p:spPr>
      </p:pic>
      <p:sp>
        <p:nvSpPr>
          <p:cNvPr id="5" name="Title 1"/>
          <p:cNvSpPr txBox="1">
            <a:spLocks/>
          </p:cNvSpPr>
          <p:nvPr/>
        </p:nvSpPr>
        <p:spPr>
          <a:xfrm>
            <a:off x="0" y="2"/>
            <a:ext cx="12192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Plan with Stream Gauges and Flood Tool</a:t>
            </a:r>
          </a:p>
        </p:txBody>
      </p:sp>
      <p:sp>
        <p:nvSpPr>
          <p:cNvPr id="6" name="TextBox 5">
            <a:extLst>
              <a:ext uri="{FF2B5EF4-FFF2-40B4-BE49-F238E27FC236}">
                <a16:creationId xmlns:a16="http://schemas.microsoft.com/office/drawing/2014/main" id="{003E8048-7457-06B0-5B06-F5575403A4BA}"/>
              </a:ext>
            </a:extLst>
          </p:cNvPr>
          <p:cNvSpPr txBox="1"/>
          <p:nvPr/>
        </p:nvSpPr>
        <p:spPr>
          <a:xfrm>
            <a:off x="252413" y="6165499"/>
            <a:ext cx="8241632" cy="646331"/>
          </a:xfrm>
          <a:prstGeom prst="rect">
            <a:avLst/>
          </a:prstGeom>
          <a:noFill/>
        </p:spPr>
        <p:txBody>
          <a:bodyPr wrap="square" rtlCol="0">
            <a:spAutoFit/>
          </a:bodyPr>
          <a:lstStyle/>
          <a:p>
            <a:r>
              <a:rPr lang="en-US" dirty="0">
                <a:hlinkClick r:id="rId4"/>
              </a:rPr>
              <a:t>https://water.weather.gov/ahps2/hydrograph.php?wfo=rlx&amp;gage=mrlw2</a:t>
            </a:r>
            <a:endParaRPr lang="en-US" dirty="0"/>
          </a:p>
          <a:p>
            <a:endParaRPr lang="en-US" dirty="0"/>
          </a:p>
        </p:txBody>
      </p:sp>
      <p:pic>
        <p:nvPicPr>
          <p:cNvPr id="10" name="Picture 9">
            <a:extLst>
              <a:ext uri="{FF2B5EF4-FFF2-40B4-BE49-F238E27FC236}">
                <a16:creationId xmlns:a16="http://schemas.microsoft.com/office/drawing/2014/main" id="{581FCC60-6255-A6AC-DACD-F948EC0580A2}"/>
              </a:ext>
            </a:extLst>
          </p:cNvPr>
          <p:cNvPicPr>
            <a:picLocks noChangeAspect="1"/>
          </p:cNvPicPr>
          <p:nvPr/>
        </p:nvPicPr>
        <p:blipFill>
          <a:blip r:embed="rId5"/>
          <a:stretch>
            <a:fillRect/>
          </a:stretch>
        </p:blipFill>
        <p:spPr>
          <a:xfrm>
            <a:off x="213811" y="1472683"/>
            <a:ext cx="5724525" cy="4457700"/>
          </a:xfrm>
          <a:prstGeom prst="rect">
            <a:avLst/>
          </a:prstGeom>
        </p:spPr>
      </p:pic>
      <p:graphicFrame>
        <p:nvGraphicFramePr>
          <p:cNvPr id="14" name="Table 13">
            <a:extLst>
              <a:ext uri="{FF2B5EF4-FFF2-40B4-BE49-F238E27FC236}">
                <a16:creationId xmlns:a16="http://schemas.microsoft.com/office/drawing/2014/main" id="{CFD7F94B-59FA-BCCC-148E-C610C93519A7}"/>
              </a:ext>
            </a:extLst>
          </p:cNvPr>
          <p:cNvGraphicFramePr>
            <a:graphicFrameLocks noGrp="1"/>
          </p:cNvGraphicFramePr>
          <p:nvPr>
            <p:extLst>
              <p:ext uri="{D42A27DB-BD31-4B8C-83A1-F6EECF244321}">
                <p14:modId xmlns:p14="http://schemas.microsoft.com/office/powerpoint/2010/main" val="2602832926"/>
              </p:ext>
            </p:extLst>
          </p:nvPr>
        </p:nvGraphicFramePr>
        <p:xfrm>
          <a:off x="7653080" y="3964646"/>
          <a:ext cx="1983965" cy="2524018"/>
        </p:xfrm>
        <a:graphic>
          <a:graphicData uri="http://schemas.openxmlformats.org/drawingml/2006/table">
            <a:tbl>
              <a:tblPr>
                <a:tableStyleId>{9DCAF9ED-07DC-4A11-8D7F-57B35C25682E}</a:tableStyleId>
              </a:tblPr>
              <a:tblGrid>
                <a:gridCol w="386562">
                  <a:extLst>
                    <a:ext uri="{9D8B030D-6E8A-4147-A177-3AD203B41FA5}">
                      <a16:colId xmlns:a16="http://schemas.microsoft.com/office/drawing/2014/main" val="1016356300"/>
                    </a:ext>
                  </a:extLst>
                </a:gridCol>
                <a:gridCol w="1597403">
                  <a:extLst>
                    <a:ext uri="{9D8B030D-6E8A-4147-A177-3AD203B41FA5}">
                      <a16:colId xmlns:a16="http://schemas.microsoft.com/office/drawing/2014/main" val="1565727781"/>
                    </a:ext>
                  </a:extLst>
                </a:gridCol>
              </a:tblGrid>
              <a:tr h="413062">
                <a:tc gridSpan="2">
                  <a:txBody>
                    <a:bodyPr/>
                    <a:lstStyle/>
                    <a:p>
                      <a:r>
                        <a:rPr lang="en-US" sz="1100" b="1" dirty="0">
                          <a:solidFill>
                            <a:schemeClr val="tx1">
                              <a:lumMod val="65000"/>
                              <a:lumOff val="35000"/>
                            </a:schemeClr>
                          </a:solidFill>
                          <a:effectLst/>
                        </a:rPr>
                        <a:t>From NWS Gauge Website</a:t>
                      </a:r>
                      <a:r>
                        <a:rPr lang="en-US" sz="1100" b="1" dirty="0">
                          <a:solidFill>
                            <a:srgbClr val="FF0000"/>
                          </a:solidFill>
                          <a:effectLst/>
                        </a:rPr>
                        <a:t/>
                      </a:r>
                      <a:br>
                        <a:rPr lang="en-US" sz="1100" b="1" dirty="0">
                          <a:solidFill>
                            <a:srgbClr val="FF0000"/>
                          </a:solidFill>
                          <a:effectLst/>
                        </a:rPr>
                      </a:br>
                      <a:r>
                        <a:rPr lang="en-US" sz="1100" b="1" dirty="0">
                          <a:solidFill>
                            <a:srgbClr val="FF0000"/>
                          </a:solidFill>
                          <a:effectLst/>
                        </a:rPr>
                        <a:t/>
                      </a:r>
                      <a:br>
                        <a:rPr lang="en-US" sz="1100" b="1" dirty="0">
                          <a:solidFill>
                            <a:srgbClr val="FF0000"/>
                          </a:solidFill>
                          <a:effectLst/>
                        </a:rPr>
                      </a:br>
                      <a:r>
                        <a:rPr lang="en-US" sz="1100" b="1" dirty="0">
                          <a:solidFill>
                            <a:srgbClr val="FF0000"/>
                          </a:solidFill>
                          <a:effectLst/>
                        </a:rPr>
                        <a:t>Stage</a:t>
                      </a:r>
                      <a:endParaRPr lang="en-US" sz="1100" b="1" dirty="0">
                        <a:solidFill>
                          <a:srgbClr val="FF0000"/>
                        </a:solidFill>
                        <a:effectLst/>
                        <a:latin typeface="Arial" panose="020B0604020202020204" pitchFamily="34" charset="0"/>
                      </a:endParaRPr>
                    </a:p>
                  </a:txBody>
                  <a:tcPr marL="100031" marR="100031" marT="50015" marB="50015" anchor="ctr"/>
                </a:tc>
                <a:tc hMerge="1">
                  <a:txBody>
                    <a:bodyPr/>
                    <a:lstStyle/>
                    <a:p>
                      <a:endParaRPr lang="en-US"/>
                    </a:p>
                  </a:txBody>
                  <a:tcPr/>
                </a:tc>
                <a:extLst>
                  <a:ext uri="{0D108BD9-81ED-4DB2-BD59-A6C34878D82A}">
                    <a16:rowId xmlns:a16="http://schemas.microsoft.com/office/drawing/2014/main" val="1914554814"/>
                  </a:ext>
                </a:extLst>
              </a:tr>
              <a:tr h="577894">
                <a:tc>
                  <a:txBody>
                    <a:bodyPr/>
                    <a:lstStyle/>
                    <a:p>
                      <a:pPr algn="ctr"/>
                      <a:r>
                        <a:rPr lang="en-US" sz="800" dirty="0">
                          <a:effectLst/>
                        </a:rPr>
                        <a:t>14</a:t>
                      </a:r>
                      <a:endParaRPr lang="en-US" sz="800" dirty="0">
                        <a:effectLst/>
                        <a:latin typeface="+mn-lt"/>
                      </a:endParaRPr>
                    </a:p>
                  </a:txBody>
                  <a:tcPr marL="0" marR="56018" marT="56018" marB="56018"/>
                </a:tc>
                <a:tc>
                  <a:txBody>
                    <a:bodyPr/>
                    <a:lstStyle/>
                    <a:p>
                      <a:r>
                        <a:rPr lang="en-US" sz="800" dirty="0">
                          <a:effectLst/>
                        </a:rPr>
                        <a:t>Most areas near the river and along </a:t>
                      </a:r>
                      <a:r>
                        <a:rPr lang="en-US" sz="800" dirty="0" err="1">
                          <a:effectLst/>
                        </a:rPr>
                        <a:t>Knapps</a:t>
                      </a:r>
                      <a:r>
                        <a:rPr lang="en-US" sz="800" dirty="0">
                          <a:effectLst/>
                        </a:rPr>
                        <a:t> Creek are flooded. 5th Avenue and other sections of Marlinton are flooded. </a:t>
                      </a:r>
                      <a:r>
                        <a:rPr lang="en-US" sz="800" b="1" dirty="0">
                          <a:effectLst/>
                          <a:highlight>
                            <a:srgbClr val="FFFF00"/>
                          </a:highlight>
                        </a:rPr>
                        <a:t>Water starts into nursing home.</a:t>
                      </a:r>
                      <a:r>
                        <a:rPr lang="en-US" sz="800" dirty="0">
                          <a:effectLst/>
                        </a:rPr>
                        <a:t> Homes flooded in Campbelltown.</a:t>
                      </a:r>
                      <a:endParaRPr lang="en-US" sz="800" dirty="0">
                        <a:effectLst/>
                        <a:latin typeface="+mn-lt"/>
                      </a:endParaRPr>
                    </a:p>
                  </a:txBody>
                  <a:tcPr marL="0" marR="56018" marT="56018" marB="56018"/>
                </a:tc>
                <a:extLst>
                  <a:ext uri="{0D108BD9-81ED-4DB2-BD59-A6C34878D82A}">
                    <a16:rowId xmlns:a16="http://schemas.microsoft.com/office/drawing/2014/main" val="3647641275"/>
                  </a:ext>
                </a:extLst>
              </a:tr>
              <a:tr h="410847">
                <a:tc>
                  <a:txBody>
                    <a:bodyPr/>
                    <a:lstStyle/>
                    <a:p>
                      <a:pPr algn="ctr"/>
                      <a:r>
                        <a:rPr lang="en-US" sz="800" dirty="0">
                          <a:effectLst/>
                        </a:rPr>
                        <a:t>12</a:t>
                      </a:r>
                      <a:endParaRPr lang="en-US" sz="800" dirty="0">
                        <a:effectLst/>
                        <a:latin typeface="+mn-lt"/>
                      </a:endParaRPr>
                    </a:p>
                  </a:txBody>
                  <a:tcPr marL="0" marR="56018" marT="56018" marB="56018"/>
                </a:tc>
                <a:tc>
                  <a:txBody>
                    <a:bodyPr/>
                    <a:lstStyle/>
                    <a:p>
                      <a:r>
                        <a:rPr lang="en-US" sz="800" dirty="0">
                          <a:effectLst/>
                        </a:rPr>
                        <a:t>Sections of 1st, 2nd and 3rd Avenues in Marlinton are flooded. Sections of 9th Street start to flood. Sections of Campbelltown start to flood.</a:t>
                      </a:r>
                      <a:endParaRPr lang="en-US" sz="800" dirty="0">
                        <a:effectLst/>
                        <a:latin typeface="+mn-lt"/>
                      </a:endParaRPr>
                    </a:p>
                  </a:txBody>
                  <a:tcPr marL="0" marR="56018" marT="56018" marB="56018"/>
                </a:tc>
                <a:extLst>
                  <a:ext uri="{0D108BD9-81ED-4DB2-BD59-A6C34878D82A}">
                    <a16:rowId xmlns:a16="http://schemas.microsoft.com/office/drawing/2014/main" val="2103668551"/>
                  </a:ext>
                </a:extLst>
              </a:tr>
              <a:tr h="327323">
                <a:tc>
                  <a:txBody>
                    <a:bodyPr/>
                    <a:lstStyle/>
                    <a:p>
                      <a:pPr algn="ctr"/>
                      <a:r>
                        <a:rPr lang="en-US" sz="800" dirty="0">
                          <a:effectLst/>
                        </a:rPr>
                        <a:t>10</a:t>
                      </a:r>
                      <a:endParaRPr lang="en-US" sz="800" dirty="0">
                        <a:effectLst/>
                        <a:latin typeface="+mn-lt"/>
                      </a:endParaRPr>
                    </a:p>
                  </a:txBody>
                  <a:tcPr marL="0" marR="56018" marT="56018" marB="56018"/>
                </a:tc>
                <a:tc>
                  <a:txBody>
                    <a:bodyPr/>
                    <a:lstStyle/>
                    <a:p>
                      <a:r>
                        <a:rPr lang="en-US" sz="800" dirty="0">
                          <a:effectLst/>
                        </a:rPr>
                        <a:t>Low areas along the river are flooded. 1st &amp; 2nd Avenues start to flood.</a:t>
                      </a:r>
                      <a:endParaRPr lang="en-US" sz="800" dirty="0">
                        <a:effectLst/>
                        <a:latin typeface="+mn-lt"/>
                      </a:endParaRPr>
                    </a:p>
                  </a:txBody>
                  <a:tcPr marL="0" marR="56018" marT="56018" marB="56018"/>
                </a:tc>
                <a:extLst>
                  <a:ext uri="{0D108BD9-81ED-4DB2-BD59-A6C34878D82A}">
                    <a16:rowId xmlns:a16="http://schemas.microsoft.com/office/drawing/2014/main" val="107723389"/>
                  </a:ext>
                </a:extLst>
              </a:tr>
            </a:tbl>
          </a:graphicData>
        </a:graphic>
      </p:graphicFrame>
    </p:spTree>
    <p:extLst>
      <p:ext uri="{BB962C8B-B14F-4D97-AF65-F5344CB8AC3E}">
        <p14:creationId xmlns:p14="http://schemas.microsoft.com/office/powerpoint/2010/main" val="1123061761"/>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74A40F-D61E-3EE4-55D9-96637A0F43B8}"/>
              </a:ext>
            </a:extLst>
          </p:cNvPr>
          <p:cNvPicPr>
            <a:picLocks noChangeAspect="1"/>
          </p:cNvPicPr>
          <p:nvPr/>
        </p:nvPicPr>
        <p:blipFill>
          <a:blip r:embed="rId3"/>
          <a:stretch>
            <a:fillRect/>
          </a:stretch>
        </p:blipFill>
        <p:spPr>
          <a:xfrm>
            <a:off x="232857" y="914401"/>
            <a:ext cx="11281366" cy="5461458"/>
          </a:xfrm>
          <a:prstGeom prst="rect">
            <a:avLst/>
          </a:prstGeom>
        </p:spPr>
      </p:pic>
      <p:sp>
        <p:nvSpPr>
          <p:cNvPr id="5" name="Title 1"/>
          <p:cNvSpPr txBox="1">
            <a:spLocks/>
          </p:cNvSpPr>
          <p:nvPr/>
        </p:nvSpPr>
        <p:spPr>
          <a:xfrm>
            <a:off x="0" y="2"/>
            <a:ext cx="12192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Plan with Stream Gauges and Flood Tool</a:t>
            </a:r>
          </a:p>
        </p:txBody>
      </p:sp>
      <p:sp>
        <p:nvSpPr>
          <p:cNvPr id="9" name="TextBox 8">
            <a:extLst>
              <a:ext uri="{FF2B5EF4-FFF2-40B4-BE49-F238E27FC236}">
                <a16:creationId xmlns:a16="http://schemas.microsoft.com/office/drawing/2014/main" id="{426DB959-003C-D1CE-9651-6395C86994A4}"/>
              </a:ext>
            </a:extLst>
          </p:cNvPr>
          <p:cNvSpPr txBox="1"/>
          <p:nvPr/>
        </p:nvSpPr>
        <p:spPr>
          <a:xfrm>
            <a:off x="1600733" y="1828800"/>
            <a:ext cx="7282618" cy="369332"/>
          </a:xfrm>
          <a:prstGeom prst="rect">
            <a:avLst/>
          </a:prstGeom>
          <a:noFill/>
        </p:spPr>
        <p:txBody>
          <a:bodyPr wrap="square" rtlCol="0">
            <a:spAutoFit/>
          </a:bodyPr>
          <a:lstStyle/>
          <a:p>
            <a:r>
              <a:rPr lang="en-US" dirty="0">
                <a:solidFill>
                  <a:schemeClr val="accent1">
                    <a:lumMod val="50000"/>
                  </a:schemeClr>
                </a:solidFill>
                <a:highlight>
                  <a:srgbClr val="FFFF00"/>
                </a:highlight>
              </a:rPr>
              <a:t>Water enters Nursing Home at 2131 ft. ground elevation or 14 ft. flood stage</a:t>
            </a:r>
          </a:p>
        </p:txBody>
      </p:sp>
      <p:sp>
        <p:nvSpPr>
          <p:cNvPr id="10" name="TextBox 9">
            <a:extLst>
              <a:ext uri="{FF2B5EF4-FFF2-40B4-BE49-F238E27FC236}">
                <a16:creationId xmlns:a16="http://schemas.microsoft.com/office/drawing/2014/main" id="{A76567AE-AAF8-8DCD-97FE-34791A87B3A4}"/>
              </a:ext>
            </a:extLst>
          </p:cNvPr>
          <p:cNvSpPr txBox="1"/>
          <p:nvPr/>
        </p:nvSpPr>
        <p:spPr>
          <a:xfrm>
            <a:off x="1239006" y="6442328"/>
            <a:ext cx="10720137" cy="369332"/>
          </a:xfrm>
          <a:prstGeom prst="rect">
            <a:avLst/>
          </a:prstGeom>
          <a:noFill/>
        </p:spPr>
        <p:txBody>
          <a:bodyPr wrap="square" rtlCol="0">
            <a:spAutoFit/>
          </a:bodyPr>
          <a:lstStyle/>
          <a:p>
            <a:r>
              <a:rPr lang="en-US" dirty="0">
                <a:hlinkClick r:id="rId4"/>
              </a:rPr>
              <a:t>WV Flood Tool </a:t>
            </a:r>
            <a:r>
              <a:rPr lang="en-US" dirty="0"/>
              <a:t>(use 1-ft. ground elevation contours or displayed elevation value in query results panel)</a:t>
            </a:r>
          </a:p>
        </p:txBody>
      </p:sp>
    </p:spTree>
    <p:extLst>
      <p:ext uri="{BB962C8B-B14F-4D97-AF65-F5344CB8AC3E}">
        <p14:creationId xmlns:p14="http://schemas.microsoft.com/office/powerpoint/2010/main" val="2854448566"/>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MAP (Pocahontas Co. Preliminary Flood Maps)</a:t>
            </a:r>
          </a:p>
        </p:txBody>
      </p:sp>
      <p:pic>
        <p:nvPicPr>
          <p:cNvPr id="4" name="Picture 3" descr="A hexagon with a yellow house and a river&#10;&#10;Description automatically generated">
            <a:extLst>
              <a:ext uri="{FF2B5EF4-FFF2-40B4-BE49-F238E27FC236}">
                <a16:creationId xmlns:a16="http://schemas.microsoft.com/office/drawing/2014/main" id="{2EFE2B28-9168-C111-235F-594F7F3236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855" y="5924704"/>
            <a:ext cx="854241" cy="779435"/>
          </a:xfrm>
          <a:prstGeom prst="rect">
            <a:avLst/>
          </a:prstGeom>
        </p:spPr>
      </p:pic>
      <p:pic>
        <p:nvPicPr>
          <p:cNvPr id="12" name="Picture 11"/>
          <p:cNvPicPr>
            <a:picLocks noChangeAspect="1"/>
          </p:cNvPicPr>
          <p:nvPr/>
        </p:nvPicPr>
        <p:blipFill>
          <a:blip r:embed="rId3"/>
          <a:stretch>
            <a:fillRect/>
          </a:stretch>
        </p:blipFill>
        <p:spPr>
          <a:xfrm>
            <a:off x="10562882" y="6272826"/>
            <a:ext cx="1382162" cy="431313"/>
          </a:xfrm>
          <a:prstGeom prst="rect">
            <a:avLst/>
          </a:prstGeom>
        </p:spPr>
      </p:pic>
      <p:graphicFrame>
        <p:nvGraphicFramePr>
          <p:cNvPr id="2" name="Table 1"/>
          <p:cNvGraphicFramePr>
            <a:graphicFrameLocks noGrp="1"/>
          </p:cNvGraphicFramePr>
          <p:nvPr/>
        </p:nvGraphicFramePr>
        <p:xfrm>
          <a:off x="427121" y="1266051"/>
          <a:ext cx="3324747" cy="3403600"/>
        </p:xfrm>
        <a:graphic>
          <a:graphicData uri="http://schemas.openxmlformats.org/drawingml/2006/table">
            <a:tbl>
              <a:tblPr firstRow="1" bandRow="1">
                <a:tableStyleId>{7DF18680-E054-41AD-8BC1-D1AEF772440D}</a:tableStyleId>
              </a:tblPr>
              <a:tblGrid>
                <a:gridCol w="3324747">
                  <a:extLst>
                    <a:ext uri="{9D8B030D-6E8A-4147-A177-3AD203B41FA5}">
                      <a16:colId xmlns:a16="http://schemas.microsoft.com/office/drawing/2014/main" val="3092337256"/>
                    </a:ext>
                  </a:extLst>
                </a:gridCol>
              </a:tblGrid>
              <a:tr h="370840">
                <a:tc>
                  <a:txBody>
                    <a:bodyPr/>
                    <a:lstStyle/>
                    <a:p>
                      <a:r>
                        <a:rPr lang="en-US" dirty="0"/>
                        <a:t>Risk </a:t>
                      </a:r>
                      <a:r>
                        <a:rPr lang="en-US" u="sng" dirty="0">
                          <a:solidFill>
                            <a:srgbClr val="FFFF00"/>
                          </a:solidFill>
                        </a:rPr>
                        <a:t>M</a:t>
                      </a:r>
                      <a:r>
                        <a:rPr lang="en-US" dirty="0"/>
                        <a:t>apping</a:t>
                      </a:r>
                    </a:p>
                    <a:p>
                      <a:r>
                        <a:rPr lang="en-US" dirty="0"/>
                        <a:t>(New Preliminary Flood Maps)</a:t>
                      </a:r>
                    </a:p>
                  </a:txBody>
                  <a:tcPr/>
                </a:tc>
                <a:extLst>
                  <a:ext uri="{0D108BD9-81ED-4DB2-BD59-A6C34878D82A}">
                    <a16:rowId xmlns:a16="http://schemas.microsoft.com/office/drawing/2014/main" val="42347380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Understand Flood Map Changes (BFEs, Floodplains/Floodways)</a:t>
                      </a:r>
                      <a:endParaRPr lang="en-US" dirty="0"/>
                    </a:p>
                  </a:txBody>
                  <a:tcPr/>
                </a:tc>
                <a:extLst>
                  <a:ext uri="{0D108BD9-81ED-4DB2-BD59-A6C34878D82A}">
                    <a16:rowId xmlns:a16="http://schemas.microsoft.com/office/drawing/2014/main" val="34337028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Floodplain</a:t>
                      </a:r>
                      <a:r>
                        <a:rPr lang="en-US" baseline="0" dirty="0"/>
                        <a:t> Building Counts</a:t>
                      </a:r>
                      <a:endParaRPr lang="en-US" dirty="0"/>
                    </a:p>
                  </a:txBody>
                  <a:tcPr/>
                </a:tc>
                <a:extLst>
                  <a:ext uri="{0D108BD9-81ED-4DB2-BD59-A6C34878D82A}">
                    <a16:rowId xmlns:a16="http://schemas.microsoft.com/office/drawing/2014/main" val="28069190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SFHA Building</a:t>
                      </a:r>
                      <a:r>
                        <a:rPr lang="en-US" baseline="0" dirty="0"/>
                        <a:t> Changes and </a:t>
                      </a:r>
                      <a:r>
                        <a:rPr lang="en-US" dirty="0"/>
                        <a:t>Outreach Letters</a:t>
                      </a:r>
                    </a:p>
                  </a:txBody>
                  <a:tcPr/>
                </a:tc>
                <a:extLst>
                  <a:ext uri="{0D108BD9-81ED-4DB2-BD59-A6C34878D82A}">
                    <a16:rowId xmlns:a16="http://schemas.microsoft.com/office/drawing/2014/main" val="23437375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LOMAs</a:t>
                      </a:r>
                      <a:r>
                        <a:rPr lang="en-US" baseline="0" dirty="0"/>
                        <a:t> (SFHA mapped out)</a:t>
                      </a:r>
                      <a:endParaRPr lang="en-US" dirty="0"/>
                    </a:p>
                  </a:txBody>
                  <a:tcPr/>
                </a:tc>
                <a:extLst>
                  <a:ext uri="{0D108BD9-81ED-4DB2-BD59-A6C34878D82A}">
                    <a16:rowId xmlns:a16="http://schemas.microsoft.com/office/drawing/2014/main" val="3465043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6911100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725523690"/>
                  </a:ext>
                </a:extLst>
              </a:tr>
            </a:tbl>
          </a:graphicData>
        </a:graphic>
      </p:graphicFrame>
      <p:graphicFrame>
        <p:nvGraphicFramePr>
          <p:cNvPr id="9" name="Table 8"/>
          <p:cNvGraphicFramePr>
            <a:graphicFrameLocks noGrp="1"/>
          </p:cNvGraphicFramePr>
          <p:nvPr/>
        </p:nvGraphicFramePr>
        <p:xfrm>
          <a:off x="4079740" y="1266051"/>
          <a:ext cx="3708972" cy="4216400"/>
        </p:xfrm>
        <a:graphic>
          <a:graphicData uri="http://schemas.openxmlformats.org/drawingml/2006/table">
            <a:tbl>
              <a:tblPr firstRow="1" bandRow="1">
                <a:tableStyleId>{21E4AEA4-8DFA-4A89-87EB-49C32662AFE0}</a:tableStyleId>
              </a:tblPr>
              <a:tblGrid>
                <a:gridCol w="3708972">
                  <a:extLst>
                    <a:ext uri="{9D8B030D-6E8A-4147-A177-3AD203B41FA5}">
                      <a16:colId xmlns:a16="http://schemas.microsoft.com/office/drawing/2014/main" val="3092337256"/>
                    </a:ext>
                  </a:extLst>
                </a:gridCol>
              </a:tblGrid>
              <a:tr h="370840">
                <a:tc>
                  <a:txBody>
                    <a:bodyPr/>
                    <a:lstStyle/>
                    <a:p>
                      <a:r>
                        <a:rPr lang="en-US" dirty="0"/>
                        <a:t>Risk </a:t>
                      </a:r>
                      <a:r>
                        <a:rPr lang="en-US" u="sng" dirty="0">
                          <a:solidFill>
                            <a:srgbClr val="FFFF00"/>
                          </a:solidFill>
                        </a:rPr>
                        <a:t>A</a:t>
                      </a:r>
                      <a:r>
                        <a:rPr lang="en-US" dirty="0"/>
                        <a:t>nalysis</a:t>
                      </a:r>
                      <a:br>
                        <a:rPr lang="en-US" dirty="0"/>
                      </a:br>
                      <a:r>
                        <a:rPr lang="en-US" dirty="0"/>
                        <a:t>(Risk Identification)</a:t>
                      </a:r>
                    </a:p>
                  </a:txBody>
                  <a:tcPr>
                    <a:solidFill>
                      <a:srgbClr val="C00000"/>
                    </a:solidFill>
                  </a:tcPr>
                </a:tc>
                <a:extLst>
                  <a:ext uri="{0D108BD9-81ED-4DB2-BD59-A6C34878D82A}">
                    <a16:rowId xmlns:a16="http://schemas.microsoft.com/office/drawing/2014/main" val="4234738088"/>
                  </a:ext>
                </a:extLst>
              </a:tr>
              <a:tr h="370840">
                <a:tc>
                  <a:txBody>
                    <a:bodyPr/>
                    <a:lstStyle/>
                    <a:p>
                      <a:r>
                        <a:rPr lang="en-US" dirty="0"/>
                        <a:t>Large Floodplain</a:t>
                      </a:r>
                      <a:r>
                        <a:rPr lang="en-US" baseline="0" dirty="0"/>
                        <a:t> Area (acres) and Length (miles)</a:t>
                      </a:r>
                      <a:endParaRPr lang="en-US" dirty="0"/>
                    </a:p>
                  </a:txBody>
                  <a:tcPr/>
                </a:tc>
                <a:extLst>
                  <a:ext uri="{0D108BD9-81ED-4DB2-BD59-A6C34878D82A}">
                    <a16:rowId xmlns:a16="http://schemas.microsoft.com/office/drawing/2014/main" val="2343737591"/>
                  </a:ext>
                </a:extLst>
              </a:tr>
              <a:tr h="370840">
                <a:tc>
                  <a:txBody>
                    <a:bodyPr/>
                    <a:lstStyle/>
                    <a:p>
                      <a:r>
                        <a:rPr lang="en-US" dirty="0"/>
                        <a:t>Highest number of floodway structures</a:t>
                      </a:r>
                    </a:p>
                  </a:txBody>
                  <a:tcPr/>
                </a:tc>
                <a:extLst>
                  <a:ext uri="{0D108BD9-81ED-4DB2-BD59-A6C34878D82A}">
                    <a16:rowId xmlns:a16="http://schemas.microsoft.com/office/drawing/2014/main" val="3465043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Higher Number of Critical Infrastructure/Essential Facilities and Community Assets</a:t>
                      </a:r>
                    </a:p>
                  </a:txBody>
                  <a:tcPr/>
                </a:tc>
                <a:extLst>
                  <a:ext uri="{0D108BD9-81ED-4DB2-BD59-A6C34878D82A}">
                    <a16:rowId xmlns:a16="http://schemas.microsoft.com/office/drawing/2014/main" val="2971040873"/>
                  </a:ext>
                </a:extLst>
              </a:tr>
              <a:tr h="370840">
                <a:tc>
                  <a:txBody>
                    <a:bodyPr/>
                    <a:lstStyle/>
                    <a:p>
                      <a:r>
                        <a:rPr lang="en-US" dirty="0"/>
                        <a:t>High Building Damage Losses</a:t>
                      </a:r>
                    </a:p>
                  </a:txBody>
                  <a:tcPr/>
                </a:tc>
                <a:extLst>
                  <a:ext uri="{0D108BD9-81ED-4DB2-BD59-A6C34878D82A}">
                    <a16:rowId xmlns:a16="http://schemas.microsoft.com/office/drawing/2014/main" val="653724089"/>
                  </a:ext>
                </a:extLst>
              </a:tr>
              <a:tr h="370840">
                <a:tc>
                  <a:txBody>
                    <a:bodyPr/>
                    <a:lstStyle/>
                    <a:p>
                      <a:r>
                        <a:rPr lang="en-US" dirty="0"/>
                        <a:t>High</a:t>
                      </a:r>
                      <a:r>
                        <a:rPr lang="en-US" baseline="0" dirty="0"/>
                        <a:t> Repetitive Loss Structures and Paid Claims</a:t>
                      </a:r>
                      <a:endParaRPr lang="en-US" dirty="0"/>
                    </a:p>
                  </a:txBody>
                  <a:tcPr/>
                </a:tc>
                <a:extLst>
                  <a:ext uri="{0D108BD9-81ED-4DB2-BD59-A6C34878D82A}">
                    <a16:rowId xmlns:a16="http://schemas.microsoft.com/office/drawing/2014/main" val="3135715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 Population Exposure</a:t>
                      </a:r>
                    </a:p>
                  </a:txBody>
                  <a:tcPr/>
                </a:tc>
                <a:extLst>
                  <a:ext uri="{0D108BD9-81ED-4DB2-BD59-A6C34878D82A}">
                    <a16:rowId xmlns:a16="http://schemas.microsoft.com/office/drawing/2014/main" val="2850334524"/>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453004591"/>
              </p:ext>
            </p:extLst>
          </p:nvPr>
        </p:nvGraphicFramePr>
        <p:xfrm>
          <a:off x="8116585" y="1266051"/>
          <a:ext cx="3828460" cy="4414520"/>
        </p:xfrm>
        <a:graphic>
          <a:graphicData uri="http://schemas.openxmlformats.org/drawingml/2006/table">
            <a:tbl>
              <a:tblPr firstRow="1" bandRow="1">
                <a:tableStyleId>{93296810-A885-4BE3-A3E7-6D5BEEA58F35}</a:tableStyleId>
              </a:tblPr>
              <a:tblGrid>
                <a:gridCol w="3828460">
                  <a:extLst>
                    <a:ext uri="{9D8B030D-6E8A-4147-A177-3AD203B41FA5}">
                      <a16:colId xmlns:a16="http://schemas.microsoft.com/office/drawing/2014/main" val="3092337256"/>
                    </a:ext>
                  </a:extLst>
                </a:gridCol>
              </a:tblGrid>
              <a:tr h="0">
                <a:tc>
                  <a:txBody>
                    <a:bodyPr/>
                    <a:lstStyle/>
                    <a:p>
                      <a:r>
                        <a:rPr lang="en-US" dirty="0"/>
                        <a:t>Risk </a:t>
                      </a:r>
                      <a:r>
                        <a:rPr lang="en-US" u="sng" dirty="0">
                          <a:solidFill>
                            <a:srgbClr val="FFFF00"/>
                          </a:solidFill>
                        </a:rPr>
                        <a:t>P</a:t>
                      </a:r>
                      <a:r>
                        <a:rPr lang="en-US" dirty="0"/>
                        <a:t>lanning</a:t>
                      </a:r>
                      <a:br>
                        <a:rPr lang="en-US" dirty="0"/>
                      </a:br>
                      <a:r>
                        <a:rPr lang="en-US" dirty="0"/>
                        <a:t>(Flood resiliency)</a:t>
                      </a:r>
                    </a:p>
                  </a:txBody>
                  <a:tcPr>
                    <a:solidFill>
                      <a:schemeClr val="accent6">
                        <a:lumMod val="50000"/>
                      </a:schemeClr>
                    </a:solidFill>
                  </a:tcPr>
                </a:tc>
                <a:extLst>
                  <a:ext uri="{0D108BD9-81ED-4DB2-BD59-A6C34878D82A}">
                    <a16:rowId xmlns:a16="http://schemas.microsoft.com/office/drawing/2014/main" val="42347380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Swift</a:t>
                      </a:r>
                      <a:r>
                        <a:rPr lang="en-US" baseline="0" dirty="0"/>
                        <a:t> Grant Funding for RL Structures</a:t>
                      </a:r>
                      <a:endParaRPr lang="en-US" dirty="0"/>
                    </a:p>
                  </a:txBody>
                  <a:tcPr/>
                </a:tc>
                <a:extLst>
                  <a:ext uri="{0D108BD9-81ED-4DB2-BD59-A6C34878D82A}">
                    <a16:rowId xmlns:a16="http://schemas.microsoft.com/office/drawing/2014/main" val="2991409700"/>
                  </a:ext>
                </a:extLst>
              </a:tr>
              <a:tr h="370840">
                <a:tc>
                  <a:txBody>
                    <a:bodyPr/>
                    <a:lstStyle/>
                    <a:p>
                      <a:r>
                        <a:rPr lang="en-US" dirty="0"/>
                        <a:t>Preload Structures</a:t>
                      </a:r>
                      <a:r>
                        <a:rPr lang="en-US" baseline="0" dirty="0"/>
                        <a:t> into FEMA SDE Software</a:t>
                      </a:r>
                      <a:endParaRPr lang="en-US" dirty="0"/>
                    </a:p>
                  </a:txBody>
                  <a:tcPr/>
                </a:tc>
                <a:extLst>
                  <a:ext uri="{0D108BD9-81ED-4DB2-BD59-A6C34878D82A}">
                    <a16:rowId xmlns:a16="http://schemas.microsoft.com/office/drawing/2014/main" val="2343737591"/>
                  </a:ext>
                </a:extLst>
              </a:tr>
              <a:tr h="370840">
                <a:tc>
                  <a:txBody>
                    <a:bodyPr/>
                    <a:lstStyle/>
                    <a:p>
                      <a:r>
                        <a:rPr lang="en-US" dirty="0"/>
                        <a:t>Validate floodplain building inventory </a:t>
                      </a:r>
                    </a:p>
                  </a:txBody>
                  <a:tcPr/>
                </a:tc>
                <a:extLst>
                  <a:ext uri="{0D108BD9-81ED-4DB2-BD59-A6C34878D82A}">
                    <a16:rowId xmlns:a16="http://schemas.microsoft.com/office/drawing/2014/main" val="3664812767"/>
                  </a:ext>
                </a:extLst>
              </a:tr>
              <a:tr h="370840">
                <a:tc>
                  <a:txBody>
                    <a:bodyPr/>
                    <a:lstStyle/>
                    <a:p>
                      <a:r>
                        <a:rPr lang="en-US" dirty="0"/>
                        <a:t>Plan for Inundated</a:t>
                      </a:r>
                      <a:r>
                        <a:rPr lang="en-US" baseline="0" dirty="0"/>
                        <a:t> Roads</a:t>
                      </a:r>
                      <a:endParaRPr lang="en-US" dirty="0"/>
                    </a:p>
                  </a:txBody>
                  <a:tcPr/>
                </a:tc>
                <a:extLst>
                  <a:ext uri="{0D108BD9-81ED-4DB2-BD59-A6C34878D82A}">
                    <a16:rowId xmlns:a16="http://schemas.microsoft.com/office/drawing/2014/main" val="346504367"/>
                  </a:ext>
                </a:extLst>
              </a:tr>
              <a:tr h="370840">
                <a:tc>
                  <a:txBody>
                    <a:bodyPr/>
                    <a:lstStyle/>
                    <a:p>
                      <a:r>
                        <a:rPr lang="en-US" dirty="0"/>
                        <a:t>Verify Buyout Properties</a:t>
                      </a:r>
                    </a:p>
                  </a:txBody>
                  <a:tcPr/>
                </a:tc>
                <a:extLst>
                  <a:ext uri="{0D108BD9-81ED-4DB2-BD59-A6C34878D82A}">
                    <a16:rowId xmlns:a16="http://schemas.microsoft.com/office/drawing/2014/main" val="2850334524"/>
                  </a:ext>
                </a:extLst>
              </a:tr>
              <a:tr h="370840">
                <a:tc>
                  <a:txBody>
                    <a:bodyPr/>
                    <a:lstStyle/>
                    <a:p>
                      <a:r>
                        <a:rPr lang="en-US" baseline="0" dirty="0"/>
                        <a:t>Apply for </a:t>
                      </a:r>
                      <a:r>
                        <a:rPr lang="en-US" dirty="0"/>
                        <a:t>CRS status</a:t>
                      </a:r>
                    </a:p>
                  </a:txBody>
                  <a:tcPr/>
                </a:tc>
                <a:extLst>
                  <a:ext uri="{0D108BD9-81ED-4DB2-BD59-A6C34878D82A}">
                    <a16:rowId xmlns:a16="http://schemas.microsoft.com/office/drawing/2014/main" val="3951370774"/>
                  </a:ext>
                </a:extLst>
              </a:tr>
              <a:tr h="370840">
                <a:tc>
                  <a:txBody>
                    <a:bodyPr/>
                    <a:lstStyle/>
                    <a:p>
                      <a:r>
                        <a:rPr lang="en-US" dirty="0"/>
                        <a:t>Use stream gauge stages and ground elevation for emergency planning</a:t>
                      </a:r>
                    </a:p>
                  </a:txBody>
                  <a:tcPr/>
                </a:tc>
                <a:extLst>
                  <a:ext uri="{0D108BD9-81ED-4DB2-BD59-A6C34878D82A}">
                    <a16:rowId xmlns:a16="http://schemas.microsoft.com/office/drawing/2014/main" val="946862971"/>
                  </a:ext>
                </a:extLst>
              </a:tr>
              <a:tr h="370840">
                <a:tc>
                  <a:txBody>
                    <a:bodyPr/>
                    <a:lstStyle/>
                    <a:p>
                      <a:r>
                        <a:rPr lang="en-US" dirty="0"/>
                        <a:t>Publish Elevation</a:t>
                      </a:r>
                      <a:r>
                        <a:rPr lang="en-US" baseline="0" dirty="0"/>
                        <a:t> Certificates on WV Flood Tool</a:t>
                      </a:r>
                      <a:endParaRPr lang="en-US" dirty="0"/>
                    </a:p>
                  </a:txBody>
                  <a:tcPr/>
                </a:tc>
                <a:extLst>
                  <a:ext uri="{0D108BD9-81ED-4DB2-BD59-A6C34878D82A}">
                    <a16:rowId xmlns:a16="http://schemas.microsoft.com/office/drawing/2014/main" val="3607225997"/>
                  </a:ext>
                </a:extLst>
              </a:tr>
            </a:tbl>
          </a:graphicData>
        </a:graphic>
      </p:graphicFrame>
    </p:spTree>
    <p:extLst>
      <p:ext uri="{BB962C8B-B14F-4D97-AF65-F5344CB8AC3E}">
        <p14:creationId xmlns:p14="http://schemas.microsoft.com/office/powerpoint/2010/main" val="74543897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D9D9D2-0FC2-2057-5BCE-EBB68804B0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095" y="1036818"/>
            <a:ext cx="7523846" cy="5781340"/>
          </a:xfrm>
          <a:prstGeom prst="rect">
            <a:avLst/>
          </a:prstGeom>
        </p:spPr>
      </p:pic>
      <p:pic>
        <p:nvPicPr>
          <p:cNvPr id="5" name="Picture 4"/>
          <p:cNvPicPr>
            <a:picLocks noChangeAspect="1"/>
          </p:cNvPicPr>
          <p:nvPr/>
        </p:nvPicPr>
        <p:blipFill>
          <a:blip r:embed="rId3"/>
          <a:stretch>
            <a:fillRect/>
          </a:stretch>
        </p:blipFill>
        <p:spPr>
          <a:xfrm>
            <a:off x="450463" y="6269257"/>
            <a:ext cx="1382162" cy="431313"/>
          </a:xfrm>
          <a:prstGeom prst="rect">
            <a:avLst/>
          </a:prstGeom>
        </p:spPr>
      </p:pic>
      <p:sp>
        <p:nvSpPr>
          <p:cNvPr id="6" name="Title 1"/>
          <p:cNvSpPr txBox="1">
            <a:spLocks/>
          </p:cNvSpPr>
          <p:nvPr/>
        </p:nvSpPr>
        <p:spPr>
          <a:xfrm>
            <a:off x="0" y="-36095"/>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Counts &amp; Values by Rivers (2021)</a:t>
            </a:r>
          </a:p>
        </p:txBody>
      </p:sp>
      <p:sp>
        <p:nvSpPr>
          <p:cNvPr id="8" name="TextBox 7"/>
          <p:cNvSpPr txBox="1"/>
          <p:nvPr/>
        </p:nvSpPr>
        <p:spPr>
          <a:xfrm>
            <a:off x="8373420" y="5723658"/>
            <a:ext cx="3368117" cy="923330"/>
          </a:xfrm>
          <a:prstGeom prst="rect">
            <a:avLst/>
          </a:prstGeom>
          <a:solidFill>
            <a:schemeClr val="accent1">
              <a:lumMod val="20000"/>
              <a:lumOff val="80000"/>
            </a:schemeClr>
          </a:solidFill>
        </p:spPr>
        <p:txBody>
          <a:bodyPr wrap="square" rtlCol="0">
            <a:spAutoFit/>
          </a:bodyPr>
          <a:lstStyle/>
          <a:p>
            <a:r>
              <a:rPr lang="en-US" dirty="0"/>
              <a:t>Top Rivers with highest building counts are </a:t>
            </a:r>
            <a:r>
              <a:rPr lang="en-US" b="1" dirty="0">
                <a:solidFill>
                  <a:schemeClr val="accent1">
                    <a:lumMod val="50000"/>
                  </a:schemeClr>
                </a:solidFill>
              </a:rPr>
              <a:t>Greenbrier River </a:t>
            </a:r>
            <a:r>
              <a:rPr lang="en-US" dirty="0"/>
              <a:t>(418) and </a:t>
            </a:r>
            <a:r>
              <a:rPr lang="en-US" b="1" dirty="0">
                <a:solidFill>
                  <a:schemeClr val="accent1">
                    <a:lumMod val="50000"/>
                  </a:schemeClr>
                </a:solidFill>
              </a:rPr>
              <a:t>Knapp Creek </a:t>
            </a:r>
            <a:r>
              <a:rPr lang="en-US" dirty="0"/>
              <a:t>(110).</a:t>
            </a:r>
          </a:p>
        </p:txBody>
      </p:sp>
      <p:pic>
        <p:nvPicPr>
          <p:cNvPr id="9" name="Picture 8">
            <a:extLst>
              <a:ext uri="{FF2B5EF4-FFF2-40B4-BE49-F238E27FC236}">
                <a16:creationId xmlns:a16="http://schemas.microsoft.com/office/drawing/2014/main" id="{D6CFA20B-C436-2A4E-7AED-01B732A37877}"/>
              </a:ext>
            </a:extLst>
          </p:cNvPr>
          <p:cNvPicPr>
            <a:picLocks noChangeAspect="1"/>
          </p:cNvPicPr>
          <p:nvPr/>
        </p:nvPicPr>
        <p:blipFill>
          <a:blip r:embed="rId4"/>
          <a:stretch>
            <a:fillRect/>
          </a:stretch>
        </p:blipFill>
        <p:spPr>
          <a:xfrm>
            <a:off x="8068827" y="1098848"/>
            <a:ext cx="3789208" cy="4280402"/>
          </a:xfrm>
          <a:prstGeom prst="rect">
            <a:avLst/>
          </a:prstGeom>
          <a:ln>
            <a:solidFill>
              <a:schemeClr val="tx1"/>
            </a:solidFill>
          </a:ln>
        </p:spPr>
      </p:pic>
      <p:sp>
        <p:nvSpPr>
          <p:cNvPr id="10" name="Speech Bubble: Rectangle with Corners Rounded 14">
            <a:extLst>
              <a:ext uri="{FF2B5EF4-FFF2-40B4-BE49-F238E27FC236}">
                <a16:creationId xmlns:a16="http://schemas.microsoft.com/office/drawing/2014/main" id="{AFD93855-C5B2-B274-6A66-44E3D06E29BD}"/>
              </a:ext>
            </a:extLst>
          </p:cNvPr>
          <p:cNvSpPr/>
          <p:nvPr/>
        </p:nvSpPr>
        <p:spPr>
          <a:xfrm flipH="1">
            <a:off x="5642240" y="4810799"/>
            <a:ext cx="1588627" cy="369016"/>
          </a:xfrm>
          <a:prstGeom prst="wedgeRoundRectCallout">
            <a:avLst>
              <a:gd name="adj1" fmla="val 47641"/>
              <a:gd name="adj2" fmla="val -178678"/>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Marlinton, WV</a:t>
            </a:r>
            <a:endParaRPr lang="en-US" sz="1600" dirty="0">
              <a:solidFill>
                <a:schemeClr val="bg1"/>
              </a:solidFill>
            </a:endParaRPr>
          </a:p>
        </p:txBody>
      </p:sp>
    </p:spTree>
    <p:extLst>
      <p:ext uri="{BB962C8B-B14F-4D97-AF65-F5344CB8AC3E}">
        <p14:creationId xmlns:p14="http://schemas.microsoft.com/office/powerpoint/2010/main" val="2362422945"/>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038968" y="1249163"/>
            <a:ext cx="4285942" cy="5204358"/>
          </a:xfrm>
          <a:prstGeom prst="rect">
            <a:avLst/>
          </a:prstGeom>
          <a:ln>
            <a:solidFill>
              <a:schemeClr val="tx1"/>
            </a:solidFill>
          </a:ln>
        </p:spPr>
      </p:pic>
      <p:pic>
        <p:nvPicPr>
          <p:cNvPr id="2" name="Picture 1"/>
          <p:cNvPicPr>
            <a:picLocks noChangeAspect="1"/>
          </p:cNvPicPr>
          <p:nvPr/>
        </p:nvPicPr>
        <p:blipFill>
          <a:blip r:embed="rId4"/>
          <a:stretch>
            <a:fillRect/>
          </a:stretch>
        </p:blipFill>
        <p:spPr>
          <a:xfrm>
            <a:off x="666510" y="1232940"/>
            <a:ext cx="3891548" cy="5204358"/>
          </a:xfrm>
          <a:prstGeom prst="rect">
            <a:avLst/>
          </a:prstGeom>
        </p:spPr>
      </p:pic>
      <p:sp>
        <p:nvSpPr>
          <p:cNvPr id="3" name="TextBox 2"/>
          <p:cNvSpPr txBox="1"/>
          <p:nvPr/>
        </p:nvSpPr>
        <p:spPr>
          <a:xfrm>
            <a:off x="786721" y="6453521"/>
            <a:ext cx="3938802" cy="307777"/>
          </a:xfrm>
          <a:prstGeom prst="rect">
            <a:avLst/>
          </a:prstGeom>
          <a:noFill/>
        </p:spPr>
        <p:txBody>
          <a:bodyPr wrap="square" rtlCol="0">
            <a:spAutoFit/>
          </a:bodyPr>
          <a:lstStyle/>
          <a:p>
            <a:r>
              <a:rPr lang="en-US" sz="1400" dirty="0">
                <a:hlinkClick r:id="rId5"/>
              </a:rPr>
              <a:t>FEMA Region 3 Toolkit for New Flood Studies</a:t>
            </a:r>
            <a:endParaRPr lang="en-US" sz="1400" dirty="0"/>
          </a:p>
        </p:txBody>
      </p:sp>
      <p:sp>
        <p:nvSpPr>
          <p:cNvPr id="8" name="TextBox 7"/>
          <p:cNvSpPr txBox="1"/>
          <p:nvPr/>
        </p:nvSpPr>
        <p:spPr>
          <a:xfrm>
            <a:off x="5214748" y="6453521"/>
            <a:ext cx="4045852" cy="307777"/>
          </a:xfrm>
          <a:prstGeom prst="rect">
            <a:avLst/>
          </a:prstGeom>
          <a:noFill/>
        </p:spPr>
        <p:txBody>
          <a:bodyPr wrap="square" rtlCol="0">
            <a:spAutoFit/>
          </a:bodyPr>
          <a:lstStyle/>
          <a:p>
            <a:r>
              <a:rPr lang="en-US" sz="1400" dirty="0">
                <a:hlinkClick r:id="rId6"/>
              </a:rPr>
              <a:t>Mail Merge Template for SFHA Mapped-in Structures</a:t>
            </a:r>
            <a:endParaRPr lang="en-US" sz="1400" dirty="0"/>
          </a:p>
        </p:txBody>
      </p:sp>
      <p:sp>
        <p:nvSpPr>
          <p:cNvPr id="6" name="TextBox 5"/>
          <p:cNvSpPr txBox="1"/>
          <p:nvPr/>
        </p:nvSpPr>
        <p:spPr>
          <a:xfrm>
            <a:off x="7428696" y="1259772"/>
            <a:ext cx="1831904" cy="738664"/>
          </a:xfrm>
          <a:prstGeom prst="rect">
            <a:avLst/>
          </a:prstGeom>
          <a:solidFill>
            <a:srgbClr val="FFC000"/>
          </a:solidFill>
        </p:spPr>
        <p:txBody>
          <a:bodyPr wrap="square" rtlCol="0">
            <a:spAutoFit/>
          </a:bodyPr>
          <a:lstStyle/>
          <a:p>
            <a:r>
              <a:rPr lang="en-US" sz="1400" i="1" dirty="0"/>
              <a:t>White Sulphur Springs has 68 buildings being mapped into the SFHA</a:t>
            </a:r>
          </a:p>
        </p:txBody>
      </p:sp>
      <p:sp>
        <p:nvSpPr>
          <p:cNvPr id="11" name="Rectangle 10"/>
          <p:cNvSpPr/>
          <p:nvPr/>
        </p:nvSpPr>
        <p:spPr>
          <a:xfrm>
            <a:off x="458687" y="909040"/>
            <a:ext cx="8943975" cy="307777"/>
          </a:xfrm>
          <a:prstGeom prst="rect">
            <a:avLst/>
          </a:prstGeom>
        </p:spPr>
        <p:txBody>
          <a:bodyPr wrap="square">
            <a:spAutoFit/>
          </a:bodyPr>
          <a:lstStyle/>
          <a:p>
            <a:pPr algn="ctr" fontAlgn="ctr"/>
            <a:r>
              <a:rPr lang="en-US" sz="1400" i="1" dirty="0">
                <a:solidFill>
                  <a:srgbClr val="000000"/>
                </a:solidFill>
                <a:latin typeface="Calibri" panose="020F0502020204030204" pitchFamily="34" charset="0"/>
              </a:rPr>
              <a:t>Incorporate 1% Floodplain Building Risk Assessment Inventory into </a:t>
            </a:r>
            <a:r>
              <a:rPr lang="en-US" sz="1400" b="1" i="1" dirty="0">
                <a:solidFill>
                  <a:srgbClr val="000000"/>
                </a:solidFill>
                <a:latin typeface="Calibri" panose="020F0502020204030204" pitchFamily="34" charset="0"/>
              </a:rPr>
              <a:t>Mitigation </a:t>
            </a:r>
            <a:r>
              <a:rPr lang="en-US" sz="1400" i="1" dirty="0">
                <a:solidFill>
                  <a:srgbClr val="000000"/>
                </a:solidFill>
                <a:latin typeface="Calibri" panose="020F0502020204030204" pitchFamily="34" charset="0"/>
              </a:rPr>
              <a:t>and </a:t>
            </a:r>
            <a:r>
              <a:rPr lang="en-US" sz="1400" b="1" i="1" dirty="0">
                <a:solidFill>
                  <a:srgbClr val="000000"/>
                </a:solidFill>
                <a:latin typeface="Calibri" panose="020F0502020204030204" pitchFamily="34" charset="0"/>
              </a:rPr>
              <a:t>NFIP/CRS Management </a:t>
            </a:r>
            <a:r>
              <a:rPr lang="en-US" sz="1400" i="1" dirty="0">
                <a:solidFill>
                  <a:srgbClr val="000000"/>
                </a:solidFill>
                <a:latin typeface="Calibri" panose="020F0502020204030204" pitchFamily="34" charset="0"/>
              </a:rPr>
              <a:t>Activities  </a:t>
            </a:r>
          </a:p>
        </p:txBody>
      </p:sp>
      <p:sp>
        <p:nvSpPr>
          <p:cNvPr id="4" name="TextBox 3">
            <a:extLst>
              <a:ext uri="{FF2B5EF4-FFF2-40B4-BE49-F238E27FC236}">
                <a16:creationId xmlns:a16="http://schemas.microsoft.com/office/drawing/2014/main" id="{F07BF527-C6D5-0907-FCA9-E393D4ED04D5}"/>
              </a:ext>
            </a:extLst>
          </p:cNvPr>
          <p:cNvSpPr txBox="1"/>
          <p:nvPr/>
        </p:nvSpPr>
        <p:spPr>
          <a:xfrm>
            <a:off x="9638355" y="2334380"/>
            <a:ext cx="2238703" cy="2123658"/>
          </a:xfrm>
          <a:prstGeom prst="rect">
            <a:avLst/>
          </a:prstGeom>
          <a:noFill/>
        </p:spPr>
        <p:txBody>
          <a:bodyPr wrap="square" rtlCol="0">
            <a:spAutoFit/>
          </a:bodyPr>
          <a:lstStyle/>
          <a:p>
            <a:pPr marL="285750" indent="-285750">
              <a:buFont typeface="Arial" panose="020B0604020202020204" pitchFamily="34" charset="0"/>
              <a:buChar char="•"/>
            </a:pPr>
            <a:r>
              <a:rPr lang="en-US" sz="1600" dirty="0"/>
              <a:t>Hardy County</a:t>
            </a:r>
            <a:br>
              <a:rPr lang="en-US" sz="1600" dirty="0"/>
            </a:br>
            <a:r>
              <a:rPr lang="en-US" sz="1600" dirty="0"/>
              <a:t>Risk MAP</a:t>
            </a:r>
            <a:br>
              <a:rPr lang="en-US" sz="1600" dirty="0"/>
            </a:br>
            <a:endParaRPr lang="en-US" sz="1600" dirty="0"/>
          </a:p>
          <a:p>
            <a:pPr marL="285750" indent="-285750">
              <a:buFont typeface="Arial" panose="020B0604020202020204" pitchFamily="34" charset="0"/>
              <a:buChar char="•"/>
            </a:pPr>
            <a:r>
              <a:rPr lang="en-US" sz="1600" dirty="0"/>
              <a:t>Kanawha County - Elk River PMR</a:t>
            </a:r>
            <a:br>
              <a:rPr lang="en-US" sz="1600" dirty="0"/>
            </a:br>
            <a:endParaRPr lang="en-US" sz="1600" dirty="0"/>
          </a:p>
          <a:p>
            <a:pPr marL="285750" indent="-285750">
              <a:buFont typeface="Arial" panose="020B0604020202020204" pitchFamily="34" charset="0"/>
              <a:buChar char="•"/>
            </a:pPr>
            <a:r>
              <a:rPr lang="en-US" sz="1600" dirty="0"/>
              <a:t>Greenbrier County Risk MAP</a:t>
            </a:r>
          </a:p>
        </p:txBody>
      </p:sp>
      <p:sp>
        <p:nvSpPr>
          <p:cNvPr id="12" name="TextBox 11"/>
          <p:cNvSpPr txBox="1"/>
          <p:nvPr/>
        </p:nvSpPr>
        <p:spPr>
          <a:xfrm>
            <a:off x="9480883" y="1259772"/>
            <a:ext cx="2553645" cy="923330"/>
          </a:xfrm>
          <a:prstGeom prst="rect">
            <a:avLst/>
          </a:prstGeom>
          <a:noFill/>
        </p:spPr>
        <p:txBody>
          <a:bodyPr wrap="square" rtlCol="0">
            <a:spAutoFit/>
          </a:bodyPr>
          <a:lstStyle/>
          <a:p>
            <a:pPr algn="ctr"/>
            <a:r>
              <a:rPr lang="en-US" b="1" dirty="0">
                <a:solidFill>
                  <a:schemeClr val="accent1">
                    <a:lumMod val="50000"/>
                  </a:schemeClr>
                </a:solidFill>
              </a:rPr>
              <a:t>Counties which recently sent outreach letters to homeowners:</a:t>
            </a:r>
          </a:p>
        </p:txBody>
      </p:sp>
      <p:sp>
        <p:nvSpPr>
          <p:cNvPr id="13"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SFHA Map Change Letters</a:t>
            </a:r>
          </a:p>
        </p:txBody>
      </p:sp>
    </p:spTree>
    <p:extLst>
      <p:ext uri="{BB962C8B-B14F-4D97-AF65-F5344CB8AC3E}">
        <p14:creationId xmlns:p14="http://schemas.microsoft.com/office/powerpoint/2010/main" val="747504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SFHA Change (LiDAR LOMAs) </a:t>
            </a:r>
          </a:p>
        </p:txBody>
      </p:sp>
      <p:pic>
        <p:nvPicPr>
          <p:cNvPr id="4" name="Picture 3" descr="A hexagon with a yellow house and a river&#10;&#10;Description automatically generated">
            <a:extLst>
              <a:ext uri="{FF2B5EF4-FFF2-40B4-BE49-F238E27FC236}">
                <a16:creationId xmlns:a16="http://schemas.microsoft.com/office/drawing/2014/main" id="{2EFE2B28-9168-C111-235F-594F7F3236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407" y="31386"/>
            <a:ext cx="854241" cy="779435"/>
          </a:xfrm>
          <a:prstGeom prst="rect">
            <a:avLst/>
          </a:prstGeom>
        </p:spPr>
      </p:pic>
      <p:sp>
        <p:nvSpPr>
          <p:cNvPr id="8" name="TextBox 7"/>
          <p:cNvSpPr txBox="1"/>
          <p:nvPr/>
        </p:nvSpPr>
        <p:spPr>
          <a:xfrm>
            <a:off x="1144621" y="982557"/>
            <a:ext cx="2113817" cy="369332"/>
          </a:xfrm>
          <a:prstGeom prst="rect">
            <a:avLst/>
          </a:prstGeom>
          <a:noFill/>
        </p:spPr>
        <p:txBody>
          <a:bodyPr wrap="square" rtlCol="0">
            <a:spAutoFit/>
          </a:bodyPr>
          <a:lstStyle/>
          <a:p>
            <a:pPr algn="ctr"/>
            <a:r>
              <a:rPr lang="en-US" b="1" dirty="0">
                <a:solidFill>
                  <a:schemeClr val="accent1">
                    <a:lumMod val="50000"/>
                  </a:schemeClr>
                </a:solidFill>
              </a:rPr>
              <a:t>Hampshire County </a:t>
            </a:r>
          </a:p>
        </p:txBody>
      </p:sp>
      <p:pic>
        <p:nvPicPr>
          <p:cNvPr id="12" name="Picture 11"/>
          <p:cNvPicPr>
            <a:picLocks noChangeAspect="1"/>
          </p:cNvPicPr>
          <p:nvPr/>
        </p:nvPicPr>
        <p:blipFill>
          <a:blip r:embed="rId3"/>
          <a:stretch>
            <a:fillRect/>
          </a:stretch>
        </p:blipFill>
        <p:spPr>
          <a:xfrm>
            <a:off x="10600679" y="6297989"/>
            <a:ext cx="1382162" cy="431313"/>
          </a:xfrm>
          <a:prstGeom prst="rect">
            <a:avLst/>
          </a:prstGeom>
        </p:spPr>
      </p:pic>
      <p:sp>
        <p:nvSpPr>
          <p:cNvPr id="13" name="TextBox 12"/>
          <p:cNvSpPr txBox="1"/>
          <p:nvPr/>
        </p:nvSpPr>
        <p:spPr>
          <a:xfrm>
            <a:off x="5290414" y="982557"/>
            <a:ext cx="1913021" cy="369332"/>
          </a:xfrm>
          <a:prstGeom prst="rect">
            <a:avLst/>
          </a:prstGeom>
          <a:noFill/>
        </p:spPr>
        <p:txBody>
          <a:bodyPr wrap="square" rtlCol="0">
            <a:spAutoFit/>
          </a:bodyPr>
          <a:lstStyle/>
          <a:p>
            <a:pPr algn="ctr"/>
            <a:r>
              <a:rPr lang="en-US" b="1" dirty="0">
                <a:solidFill>
                  <a:schemeClr val="accent1">
                    <a:lumMod val="50000"/>
                  </a:schemeClr>
                </a:solidFill>
              </a:rPr>
              <a:t>Jefferson County</a:t>
            </a:r>
          </a:p>
        </p:txBody>
      </p:sp>
      <p:sp>
        <p:nvSpPr>
          <p:cNvPr id="14" name="TextBox 13"/>
          <p:cNvSpPr txBox="1"/>
          <p:nvPr/>
        </p:nvSpPr>
        <p:spPr>
          <a:xfrm>
            <a:off x="8647295" y="982557"/>
            <a:ext cx="2728824" cy="369332"/>
          </a:xfrm>
          <a:prstGeom prst="rect">
            <a:avLst/>
          </a:prstGeom>
          <a:solidFill>
            <a:srgbClr val="FFFF00"/>
          </a:solidFill>
        </p:spPr>
        <p:txBody>
          <a:bodyPr wrap="square" rtlCol="0">
            <a:spAutoFit/>
          </a:bodyPr>
          <a:lstStyle/>
          <a:p>
            <a:pPr algn="ctr"/>
            <a:r>
              <a:rPr lang="en-US" b="1" dirty="0">
                <a:solidFill>
                  <a:schemeClr val="accent1">
                    <a:lumMod val="50000"/>
                  </a:schemeClr>
                </a:solidFill>
              </a:rPr>
              <a:t>Pocahontas County</a:t>
            </a:r>
          </a:p>
        </p:txBody>
      </p:sp>
      <p:pic>
        <p:nvPicPr>
          <p:cNvPr id="22" name="Picture 21"/>
          <p:cNvPicPr>
            <a:picLocks noChangeAspect="1"/>
          </p:cNvPicPr>
          <p:nvPr/>
        </p:nvPicPr>
        <p:blipFill>
          <a:blip r:embed="rId4"/>
          <a:stretch>
            <a:fillRect/>
          </a:stretch>
        </p:blipFill>
        <p:spPr>
          <a:xfrm>
            <a:off x="4829936" y="1282257"/>
            <a:ext cx="2966194" cy="5001668"/>
          </a:xfrm>
          <a:prstGeom prst="rect">
            <a:avLst/>
          </a:prstGeom>
        </p:spPr>
      </p:pic>
      <p:pic>
        <p:nvPicPr>
          <p:cNvPr id="23" name="Picture 22"/>
          <p:cNvPicPr>
            <a:picLocks noChangeAspect="1"/>
          </p:cNvPicPr>
          <p:nvPr/>
        </p:nvPicPr>
        <p:blipFill>
          <a:blip r:embed="rId5"/>
          <a:stretch>
            <a:fillRect/>
          </a:stretch>
        </p:blipFill>
        <p:spPr>
          <a:xfrm>
            <a:off x="185852" y="1301829"/>
            <a:ext cx="4381500" cy="4962525"/>
          </a:xfrm>
          <a:prstGeom prst="rect">
            <a:avLst/>
          </a:prstGeom>
        </p:spPr>
      </p:pic>
      <p:pic>
        <p:nvPicPr>
          <p:cNvPr id="28" name="Picture 27"/>
          <p:cNvPicPr>
            <a:picLocks noChangeAspect="1"/>
          </p:cNvPicPr>
          <p:nvPr/>
        </p:nvPicPr>
        <p:blipFill>
          <a:blip r:embed="rId6"/>
          <a:stretch>
            <a:fillRect/>
          </a:stretch>
        </p:blipFill>
        <p:spPr>
          <a:xfrm>
            <a:off x="8054611" y="1325212"/>
            <a:ext cx="4050903" cy="4018717"/>
          </a:xfrm>
          <a:prstGeom prst="rect">
            <a:avLst/>
          </a:prstGeom>
        </p:spPr>
      </p:pic>
      <p:sp>
        <p:nvSpPr>
          <p:cNvPr id="29" name="TextBox 28"/>
          <p:cNvSpPr txBox="1"/>
          <p:nvPr/>
        </p:nvSpPr>
        <p:spPr>
          <a:xfrm>
            <a:off x="10011707" y="3944473"/>
            <a:ext cx="2025452" cy="1323439"/>
          </a:xfrm>
          <a:prstGeom prst="rect">
            <a:avLst/>
          </a:prstGeom>
          <a:solidFill>
            <a:schemeClr val="tx1">
              <a:lumMod val="50000"/>
              <a:lumOff val="50000"/>
            </a:schemeClr>
          </a:solidFill>
        </p:spPr>
        <p:txBody>
          <a:bodyPr wrap="square" rtlCol="0">
            <a:spAutoFit/>
          </a:bodyPr>
          <a:lstStyle/>
          <a:p>
            <a:pPr algn="ctr"/>
            <a:r>
              <a:rPr lang="en-US" sz="1600" dirty="0">
                <a:solidFill>
                  <a:schemeClr val="bg1"/>
                </a:solidFill>
              </a:rPr>
              <a:t>All building symbols in the floodplain fringe will become “</a:t>
            </a:r>
            <a:r>
              <a:rPr lang="en-US" sz="1600" b="1" dirty="0">
                <a:solidFill>
                  <a:srgbClr val="FF0000"/>
                </a:solidFill>
              </a:rPr>
              <a:t>red color</a:t>
            </a:r>
            <a:r>
              <a:rPr lang="en-US" sz="1600" dirty="0">
                <a:solidFill>
                  <a:schemeClr val="bg1"/>
                </a:solidFill>
              </a:rPr>
              <a:t>” once flood maps are effective</a:t>
            </a:r>
          </a:p>
        </p:txBody>
      </p:sp>
      <p:grpSp>
        <p:nvGrpSpPr>
          <p:cNvPr id="30" name="Group 29"/>
          <p:cNvGrpSpPr/>
          <p:nvPr/>
        </p:nvGrpSpPr>
        <p:grpSpPr>
          <a:xfrm>
            <a:off x="8054611" y="5491366"/>
            <a:ext cx="2213163" cy="1237936"/>
            <a:chOff x="7094136" y="4340888"/>
            <a:chExt cx="2766152" cy="1547251"/>
          </a:xfrm>
        </p:grpSpPr>
        <p:pic>
          <p:nvPicPr>
            <p:cNvPr id="31" name="Picture 30"/>
            <p:cNvPicPr/>
            <p:nvPr/>
          </p:nvPicPr>
          <p:blipFill>
            <a:blip r:embed="rId7" cstate="email">
              <a:extLst>
                <a:ext uri="{28A0092B-C50C-407E-A947-70E740481C1C}">
                  <a14:useLocalDpi xmlns:a14="http://schemas.microsoft.com/office/drawing/2010/main"/>
                </a:ext>
              </a:extLst>
            </a:blip>
            <a:stretch>
              <a:fillRect/>
            </a:stretch>
          </p:blipFill>
          <p:spPr>
            <a:xfrm>
              <a:off x="7094136" y="4340888"/>
              <a:ext cx="2766152" cy="1547251"/>
            </a:xfrm>
            <a:prstGeom prst="rect">
              <a:avLst/>
            </a:prstGeom>
            <a:ln>
              <a:solidFill>
                <a:schemeClr val="tx1"/>
              </a:solidFill>
            </a:ln>
          </p:spPr>
        </p:pic>
        <p:sp>
          <p:nvSpPr>
            <p:cNvPr id="32" name="TextBox 31"/>
            <p:cNvSpPr txBox="1"/>
            <p:nvPr/>
          </p:nvSpPr>
          <p:spPr>
            <a:xfrm>
              <a:off x="7375738" y="5412032"/>
              <a:ext cx="1426866" cy="317626"/>
            </a:xfrm>
            <a:prstGeom prst="rect">
              <a:avLst/>
            </a:prstGeom>
            <a:solidFill>
              <a:schemeClr val="bg1"/>
            </a:solidFill>
          </p:spPr>
          <p:txBody>
            <a:bodyPr wrap="square" rtlCol="0">
              <a:spAutoFit/>
            </a:bodyPr>
            <a:lstStyle/>
            <a:p>
              <a:r>
                <a:rPr lang="en-US" sz="1200" b="1" dirty="0">
                  <a:solidFill>
                    <a:schemeClr val="tx1">
                      <a:lumMod val="65000"/>
                      <a:lumOff val="35000"/>
                    </a:schemeClr>
                  </a:solidFill>
                </a:rPr>
                <a:t>Floodway</a:t>
              </a:r>
            </a:p>
          </p:txBody>
        </p:sp>
      </p:grpSp>
      <p:sp>
        <p:nvSpPr>
          <p:cNvPr id="2" name="TextBox 1"/>
          <p:cNvSpPr txBox="1"/>
          <p:nvPr/>
        </p:nvSpPr>
        <p:spPr>
          <a:xfrm>
            <a:off x="1953900" y="1351889"/>
            <a:ext cx="1772239" cy="646331"/>
          </a:xfrm>
          <a:prstGeom prst="rect">
            <a:avLst/>
          </a:prstGeom>
          <a:noFill/>
        </p:spPr>
        <p:txBody>
          <a:bodyPr wrap="square" rtlCol="0">
            <a:spAutoFit/>
          </a:bodyPr>
          <a:lstStyle/>
          <a:p>
            <a:pPr algn="ctr"/>
            <a:r>
              <a:rPr lang="en-US" b="1" dirty="0">
                <a:solidFill>
                  <a:srgbClr val="FFFF00"/>
                </a:solidFill>
              </a:rPr>
              <a:t>399</a:t>
            </a:r>
          </a:p>
          <a:p>
            <a:pPr algn="ctr"/>
            <a:r>
              <a:rPr lang="en-US" b="1" dirty="0">
                <a:solidFill>
                  <a:srgbClr val="FFFF00"/>
                </a:solidFill>
              </a:rPr>
              <a:t>Mapped Out</a:t>
            </a:r>
          </a:p>
        </p:txBody>
      </p:sp>
      <p:sp>
        <p:nvSpPr>
          <p:cNvPr id="16" name="TextBox 15"/>
          <p:cNvSpPr txBox="1"/>
          <p:nvPr/>
        </p:nvSpPr>
        <p:spPr>
          <a:xfrm>
            <a:off x="10267774" y="3150705"/>
            <a:ext cx="1772239" cy="646331"/>
          </a:xfrm>
          <a:prstGeom prst="rect">
            <a:avLst/>
          </a:prstGeom>
          <a:noFill/>
        </p:spPr>
        <p:txBody>
          <a:bodyPr wrap="square" rtlCol="0">
            <a:spAutoFit/>
          </a:bodyPr>
          <a:lstStyle/>
          <a:p>
            <a:pPr algn="ctr"/>
            <a:r>
              <a:rPr lang="en-US" b="1" dirty="0">
                <a:solidFill>
                  <a:srgbClr val="FFFF00"/>
                </a:solidFill>
              </a:rPr>
              <a:t>200</a:t>
            </a:r>
          </a:p>
          <a:p>
            <a:pPr algn="ctr"/>
            <a:r>
              <a:rPr lang="en-US" b="1" dirty="0">
                <a:solidFill>
                  <a:srgbClr val="FFFF00"/>
                </a:solidFill>
              </a:rPr>
              <a:t>Mapped Out</a:t>
            </a:r>
          </a:p>
        </p:txBody>
      </p:sp>
      <p:sp>
        <p:nvSpPr>
          <p:cNvPr id="17" name="TextBox 16"/>
          <p:cNvSpPr txBox="1"/>
          <p:nvPr/>
        </p:nvSpPr>
        <p:spPr>
          <a:xfrm>
            <a:off x="6645897" y="5267913"/>
            <a:ext cx="1150233" cy="923330"/>
          </a:xfrm>
          <a:prstGeom prst="rect">
            <a:avLst/>
          </a:prstGeom>
          <a:noFill/>
        </p:spPr>
        <p:txBody>
          <a:bodyPr wrap="square" rtlCol="0">
            <a:spAutoFit/>
          </a:bodyPr>
          <a:lstStyle/>
          <a:p>
            <a:pPr algn="ctr"/>
            <a:r>
              <a:rPr lang="en-US" b="1" dirty="0">
                <a:solidFill>
                  <a:srgbClr val="FFFF00"/>
                </a:solidFill>
              </a:rPr>
              <a:t>276</a:t>
            </a:r>
          </a:p>
          <a:p>
            <a:pPr algn="ctr"/>
            <a:r>
              <a:rPr lang="en-US" b="1" dirty="0">
                <a:solidFill>
                  <a:srgbClr val="FFFF00"/>
                </a:solidFill>
              </a:rPr>
              <a:t>Mapped Out</a:t>
            </a:r>
          </a:p>
        </p:txBody>
      </p:sp>
    </p:spTree>
    <p:extLst>
      <p:ext uri="{BB962C8B-B14F-4D97-AF65-F5344CB8AC3E}">
        <p14:creationId xmlns:p14="http://schemas.microsoft.com/office/powerpoint/2010/main" val="2168576170"/>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6095"/>
            <a:ext cx="12192000" cy="914399"/>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Historical Flood Research (Marlinton, WV)</a:t>
            </a:r>
          </a:p>
        </p:txBody>
      </p:sp>
      <p:pic>
        <p:nvPicPr>
          <p:cNvPr id="4" name="Picture 3" descr="A hexagon with a yellow house and a river&#10;&#10;Description automatically generated">
            <a:extLst>
              <a:ext uri="{FF2B5EF4-FFF2-40B4-BE49-F238E27FC236}">
                <a16:creationId xmlns:a16="http://schemas.microsoft.com/office/drawing/2014/main" id="{2EFE2B28-9168-C111-235F-594F7F3236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222" y="31386"/>
            <a:ext cx="854241" cy="779435"/>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853" y="1093310"/>
            <a:ext cx="6361106" cy="4903353"/>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75012" y="2820188"/>
            <a:ext cx="5049058" cy="343303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75012" y="911960"/>
            <a:ext cx="5049058" cy="1908228"/>
          </a:xfrm>
          <a:prstGeom prst="rect">
            <a:avLst/>
          </a:prstGeom>
        </p:spPr>
      </p:pic>
      <p:sp>
        <p:nvSpPr>
          <p:cNvPr id="3" name="TextBox 2"/>
          <p:cNvSpPr txBox="1"/>
          <p:nvPr/>
        </p:nvSpPr>
        <p:spPr>
          <a:xfrm>
            <a:off x="0" y="6211669"/>
            <a:ext cx="12192000" cy="646331"/>
          </a:xfrm>
          <a:prstGeom prst="rect">
            <a:avLst/>
          </a:prstGeom>
          <a:solidFill>
            <a:schemeClr val="bg1">
              <a:lumMod val="85000"/>
            </a:schemeClr>
          </a:solidFill>
        </p:spPr>
        <p:txBody>
          <a:bodyPr wrap="square" rtlCol="0">
            <a:spAutoFit/>
          </a:bodyPr>
          <a:lstStyle/>
          <a:p>
            <a:pPr algn="ctr"/>
            <a:r>
              <a:rPr lang="en-US" sz="3600" b="1" dirty="0">
                <a:solidFill>
                  <a:srgbClr val="C00000"/>
                </a:solidFill>
                <a:latin typeface="Arial" panose="020B0604020202020204" pitchFamily="34" charset="0"/>
                <a:cs typeface="Arial" panose="020B0604020202020204" pitchFamily="34" charset="0"/>
              </a:rPr>
              <a:t>November 1985 Flood (47 fatalities) </a:t>
            </a:r>
            <a:endParaRPr lang="en-US"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3708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099" y="8688"/>
            <a:ext cx="12120111" cy="6817562"/>
          </a:xfrm>
          <a:prstGeom prst="rect">
            <a:avLst/>
          </a:prstGeom>
        </p:spPr>
      </p:pic>
      <p:sp>
        <p:nvSpPr>
          <p:cNvPr id="3" name="TextBox 2"/>
          <p:cNvSpPr txBox="1"/>
          <p:nvPr/>
        </p:nvSpPr>
        <p:spPr>
          <a:xfrm>
            <a:off x="0" y="6211669"/>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Community Scale Flood Visualization</a:t>
            </a:r>
            <a:endParaRPr lang="en-US" dirty="0">
              <a:solidFill>
                <a:srgbClr val="FFFF00"/>
              </a:solidFill>
              <a:latin typeface="Arial" panose="020B0604020202020204" pitchFamily="34" charset="0"/>
              <a:cs typeface="Arial" panose="020B0604020202020204" pitchFamily="34" charset="0"/>
            </a:endParaRPr>
          </a:p>
        </p:txBody>
      </p:sp>
      <p:sp>
        <p:nvSpPr>
          <p:cNvPr id="13" name="TextBox 12"/>
          <p:cNvSpPr txBox="1"/>
          <p:nvPr/>
        </p:nvSpPr>
        <p:spPr>
          <a:xfrm rot="20030462">
            <a:off x="8062931" y="4638802"/>
            <a:ext cx="2349694" cy="307777"/>
          </a:xfrm>
          <a:prstGeom prst="rect">
            <a:avLst/>
          </a:prstGeom>
          <a:noFill/>
        </p:spPr>
        <p:txBody>
          <a:bodyPr wrap="square" rtlCol="0">
            <a:spAutoFit/>
          </a:bodyPr>
          <a:lstStyle/>
          <a:p>
            <a:r>
              <a:rPr lang="en-US" sz="1400" b="1" dirty="0">
                <a:solidFill>
                  <a:schemeClr val="bg1"/>
                </a:solidFill>
              </a:rPr>
              <a:t>Greenbrier River</a:t>
            </a:r>
          </a:p>
        </p:txBody>
      </p:sp>
      <p:sp>
        <p:nvSpPr>
          <p:cNvPr id="14" name="TextBox 13"/>
          <p:cNvSpPr txBox="1"/>
          <p:nvPr/>
        </p:nvSpPr>
        <p:spPr>
          <a:xfrm>
            <a:off x="4921153" y="2539254"/>
            <a:ext cx="2349694" cy="307777"/>
          </a:xfrm>
          <a:prstGeom prst="rect">
            <a:avLst/>
          </a:prstGeom>
          <a:noFill/>
        </p:spPr>
        <p:txBody>
          <a:bodyPr wrap="square" rtlCol="0">
            <a:spAutoFit/>
          </a:bodyPr>
          <a:lstStyle/>
          <a:p>
            <a:r>
              <a:rPr lang="en-US" sz="1400" b="1" i="1" dirty="0">
                <a:solidFill>
                  <a:schemeClr val="bg1"/>
                </a:solidFill>
              </a:rPr>
              <a:t>Knapp Creek</a:t>
            </a:r>
          </a:p>
        </p:txBody>
      </p:sp>
      <p:grpSp>
        <p:nvGrpSpPr>
          <p:cNvPr id="16" name="Group 15"/>
          <p:cNvGrpSpPr/>
          <p:nvPr/>
        </p:nvGrpSpPr>
        <p:grpSpPr>
          <a:xfrm>
            <a:off x="1896143" y="951755"/>
            <a:ext cx="2138428" cy="2403758"/>
            <a:chOff x="3231197" y="1737748"/>
            <a:chExt cx="1420582" cy="1385624"/>
          </a:xfrm>
        </p:grpSpPr>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2401" y="1753623"/>
              <a:ext cx="1318174" cy="1369749"/>
            </a:xfrm>
            <a:prstGeom prst="rect">
              <a:avLst/>
            </a:prstGeom>
          </p:spPr>
        </p:pic>
        <p:sp>
          <p:nvSpPr>
            <p:cNvPr id="20" name="Rectangle 19"/>
            <p:cNvSpPr/>
            <p:nvPr/>
          </p:nvSpPr>
          <p:spPr>
            <a:xfrm>
              <a:off x="3231197" y="1737748"/>
              <a:ext cx="1420582" cy="200055"/>
            </a:xfrm>
            <a:prstGeom prst="rect">
              <a:avLst/>
            </a:prstGeom>
          </p:spPr>
          <p:txBody>
            <a:bodyPr wrap="none">
              <a:spAutoFit/>
            </a:bodyPr>
            <a:lstStyle/>
            <a:p>
              <a:r>
                <a:rPr lang="en-US" sz="700" b="1" dirty="0"/>
                <a:t>309 8th St, Marlinton, WV, 24954</a:t>
              </a:r>
            </a:p>
          </p:txBody>
        </p:sp>
      </p:grpSp>
      <p:sp>
        <p:nvSpPr>
          <p:cNvPr id="17" name="Rectangle 16"/>
          <p:cNvSpPr/>
          <p:nvPr/>
        </p:nvSpPr>
        <p:spPr>
          <a:xfrm>
            <a:off x="1938345" y="944792"/>
            <a:ext cx="2024042" cy="2412066"/>
          </a:xfrm>
          <a:prstGeom prst="rect">
            <a:avLst/>
          </a:prstGeom>
          <a:no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1793135">
            <a:off x="4084683" y="2916378"/>
            <a:ext cx="549630" cy="43174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stretch>
            <a:fillRect/>
          </a:stretch>
        </p:blipFill>
        <p:spPr>
          <a:xfrm>
            <a:off x="368328" y="1732958"/>
            <a:ext cx="1047750" cy="1428750"/>
          </a:xfrm>
          <a:prstGeom prst="rect">
            <a:avLst/>
          </a:prstGeom>
        </p:spPr>
      </p:pic>
      <p:sp>
        <p:nvSpPr>
          <p:cNvPr id="22" name="Title 1"/>
          <p:cNvSpPr txBox="1">
            <a:spLocks/>
          </p:cNvSpPr>
          <p:nvPr/>
        </p:nvSpPr>
        <p:spPr>
          <a:xfrm>
            <a:off x="0" y="5787772"/>
            <a:ext cx="12120112" cy="48782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FEMA   1% Annual Chance (100-year)</a:t>
            </a:r>
          </a:p>
        </p:txBody>
      </p:sp>
      <p:sp>
        <p:nvSpPr>
          <p:cNvPr id="23" name="TextBox 22"/>
          <p:cNvSpPr txBox="1"/>
          <p:nvPr/>
        </p:nvSpPr>
        <p:spPr>
          <a:xfrm>
            <a:off x="7264692" y="5873115"/>
            <a:ext cx="4893518" cy="338554"/>
          </a:xfrm>
          <a:prstGeom prst="rect">
            <a:avLst/>
          </a:prstGeom>
          <a:noFill/>
        </p:spPr>
        <p:txBody>
          <a:bodyPr wrap="square" rtlCol="0">
            <a:spAutoFit/>
          </a:bodyPr>
          <a:lstStyle/>
          <a:p>
            <a:r>
              <a:rPr lang="en-US" sz="1600" b="1" dirty="0">
                <a:solidFill>
                  <a:schemeClr val="bg1"/>
                </a:solidFill>
              </a:rPr>
              <a:t>26% probability </a:t>
            </a:r>
            <a:r>
              <a:rPr lang="en-US" sz="1600" dirty="0">
                <a:solidFill>
                  <a:schemeClr val="bg1"/>
                </a:solidFill>
              </a:rPr>
              <a:t>of flooding at least once over 30 years</a:t>
            </a:r>
          </a:p>
        </p:txBody>
      </p:sp>
      <p:sp>
        <p:nvSpPr>
          <p:cNvPr id="24" name="Speech Bubble: Rectangle with Corners Rounded 14">
            <a:extLst>
              <a:ext uri="{FF2B5EF4-FFF2-40B4-BE49-F238E27FC236}">
                <a16:creationId xmlns:a16="http://schemas.microsoft.com/office/drawing/2014/main" id="{0ED1C770-B1D6-4603-BB25-A749DDCA06CF}"/>
              </a:ext>
            </a:extLst>
          </p:cNvPr>
          <p:cNvSpPr/>
          <p:nvPr/>
        </p:nvSpPr>
        <p:spPr>
          <a:xfrm flipH="1">
            <a:off x="1938345" y="3461667"/>
            <a:ext cx="2027048" cy="463203"/>
          </a:xfrm>
          <a:prstGeom prst="wedgeRoundRectCallout">
            <a:avLst>
              <a:gd name="adj1" fmla="val -87689"/>
              <a:gd name="adj2" fmla="val -61126"/>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309 8th St, Marlinton, WV</a:t>
            </a:r>
            <a:endParaRPr lang="en-US" sz="1600" dirty="0">
              <a:solidFill>
                <a:schemeClr val="bg1"/>
              </a:solidFill>
            </a:endParaRPr>
          </a:p>
        </p:txBody>
      </p:sp>
      <p:sp>
        <p:nvSpPr>
          <p:cNvPr id="2" name="Title 1">
            <a:extLst>
              <a:ext uri="{FF2B5EF4-FFF2-40B4-BE49-F238E27FC236}">
                <a16:creationId xmlns:a16="http://schemas.microsoft.com/office/drawing/2014/main" id="{0679ABD4-3D56-1416-E19E-2C95452EDB64}"/>
              </a:ext>
            </a:extLst>
          </p:cNvPr>
          <p:cNvSpPr txBox="1">
            <a:spLocks/>
          </p:cNvSpPr>
          <p:nvPr/>
        </p:nvSpPr>
        <p:spPr>
          <a:xfrm>
            <a:off x="0" y="-36095"/>
            <a:ext cx="12192000" cy="914399"/>
          </a:xfrm>
          <a:prstGeom prst="rect">
            <a:avLst/>
          </a:prstGeom>
          <a:solidFill>
            <a:schemeClr val="tx1">
              <a:lumMod val="95000"/>
              <a:lumOff val="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Site Hazard Study (Marlinton)</a:t>
            </a:r>
          </a:p>
        </p:txBody>
      </p:sp>
    </p:spTree>
    <p:extLst>
      <p:ext uri="{BB962C8B-B14F-4D97-AF65-F5344CB8AC3E}">
        <p14:creationId xmlns:p14="http://schemas.microsoft.com/office/powerpoint/2010/main" val="3024611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6879" y="743024"/>
            <a:ext cx="5310982" cy="5518779"/>
          </a:xfrm>
          <a:prstGeom prst="rect">
            <a:avLst/>
          </a:prstGeom>
        </p:spPr>
      </p:pic>
      <p:sp>
        <p:nvSpPr>
          <p:cNvPr id="3" name="TextBox 2"/>
          <p:cNvSpPr txBox="1"/>
          <p:nvPr/>
        </p:nvSpPr>
        <p:spPr>
          <a:xfrm>
            <a:off x="0" y="6219806"/>
            <a:ext cx="12192000" cy="646331"/>
          </a:xfrm>
          <a:prstGeom prst="rect">
            <a:avLst/>
          </a:prstGeom>
          <a:solidFill>
            <a:schemeClr val="tx1"/>
          </a:solid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Building Scale Visualization</a:t>
            </a:r>
            <a:endParaRPr lang="en-US" dirty="0">
              <a:solidFill>
                <a:srgbClr val="FFFF00"/>
              </a:solidFill>
              <a:latin typeface="Arial" panose="020B0604020202020204" pitchFamily="34" charset="0"/>
              <a:cs typeface="Arial" panose="020B0604020202020204" pitchFamily="34" charset="0"/>
            </a:endParaRPr>
          </a:p>
        </p:txBody>
      </p:sp>
      <p:sp>
        <p:nvSpPr>
          <p:cNvPr id="18" name="TextBox 17"/>
          <p:cNvSpPr txBox="1"/>
          <p:nvPr/>
        </p:nvSpPr>
        <p:spPr>
          <a:xfrm>
            <a:off x="7328278" y="5147891"/>
            <a:ext cx="3031716" cy="338554"/>
          </a:xfrm>
          <a:prstGeom prst="rect">
            <a:avLst/>
          </a:prstGeom>
          <a:noFill/>
        </p:spPr>
        <p:txBody>
          <a:bodyPr wrap="square" rtlCol="0">
            <a:spAutoFit/>
          </a:bodyPr>
          <a:lstStyle/>
          <a:p>
            <a:r>
              <a:rPr lang="en-US" sz="1600" b="1" dirty="0"/>
              <a:t>309 8th St, Marlinton, WV, 24954</a:t>
            </a:r>
          </a:p>
        </p:txBody>
      </p:sp>
      <p:sp>
        <p:nvSpPr>
          <p:cNvPr id="19" name="Rectangular Callout 18"/>
          <p:cNvSpPr/>
          <p:nvPr/>
        </p:nvSpPr>
        <p:spPr>
          <a:xfrm>
            <a:off x="278426" y="4898296"/>
            <a:ext cx="1491085" cy="241506"/>
          </a:xfrm>
          <a:prstGeom prst="wedgeRectCallout">
            <a:avLst>
              <a:gd name="adj1" fmla="val 176717"/>
              <a:gd name="adj2" fmla="val 140978"/>
            </a:avLst>
          </a:prstGeom>
          <a:solidFill>
            <a:schemeClr val="tx1">
              <a:lumMod val="65000"/>
              <a:lumOff val="35000"/>
            </a:schemeClr>
          </a:solidFill>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7’ (1985 High Water Mark) </a:t>
            </a:r>
          </a:p>
        </p:txBody>
      </p:sp>
      <p:sp>
        <p:nvSpPr>
          <p:cNvPr id="20" name="Rectangular Callout 19"/>
          <p:cNvSpPr/>
          <p:nvPr/>
        </p:nvSpPr>
        <p:spPr>
          <a:xfrm>
            <a:off x="291697" y="4562634"/>
            <a:ext cx="1484408" cy="308655"/>
          </a:xfrm>
          <a:prstGeom prst="wedgeRectCallout">
            <a:avLst>
              <a:gd name="adj1" fmla="val 111930"/>
              <a:gd name="adj2" fmla="val 86294"/>
            </a:avLst>
          </a:prstGeom>
          <a:solidFill>
            <a:srgbClr val="317ABD"/>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8.8’ (Preliminary NFHL 0.2% / 500-Yr )</a:t>
            </a:r>
          </a:p>
        </p:txBody>
      </p:sp>
      <p:sp>
        <p:nvSpPr>
          <p:cNvPr id="21" name="Rectangular Callout 20"/>
          <p:cNvSpPr/>
          <p:nvPr/>
        </p:nvSpPr>
        <p:spPr>
          <a:xfrm>
            <a:off x="284513" y="5540498"/>
            <a:ext cx="1469596" cy="180316"/>
          </a:xfrm>
          <a:prstGeom prst="wedgeRectCallout">
            <a:avLst>
              <a:gd name="adj1" fmla="val 174928"/>
              <a:gd name="adj2" fmla="val 112071"/>
            </a:avLst>
          </a:prstGeom>
          <a:solidFill>
            <a:srgbClr val="9DC3E6"/>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3.6’  (FEMA 1% / 100-Yr) </a:t>
            </a:r>
          </a:p>
        </p:txBody>
      </p:sp>
      <p:sp>
        <p:nvSpPr>
          <p:cNvPr id="24" name="Rectangular Callout 23"/>
          <p:cNvSpPr/>
          <p:nvPr/>
        </p:nvSpPr>
        <p:spPr>
          <a:xfrm>
            <a:off x="290223" y="5819222"/>
            <a:ext cx="1484408" cy="196104"/>
          </a:xfrm>
          <a:prstGeom prst="wedgeRectCallout">
            <a:avLst>
              <a:gd name="adj1" fmla="val 173004"/>
              <a:gd name="adj2" fmla="val 32463"/>
            </a:avLst>
          </a:prstGeom>
          <a:solidFill>
            <a:srgbClr val="9DC3E6"/>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2.7’ (FEMA 2% / 50-Yr) </a:t>
            </a:r>
          </a:p>
        </p:txBody>
      </p:sp>
      <p:sp>
        <p:nvSpPr>
          <p:cNvPr id="33" name="TextBox 32"/>
          <p:cNvSpPr txBox="1"/>
          <p:nvPr/>
        </p:nvSpPr>
        <p:spPr>
          <a:xfrm>
            <a:off x="7344072" y="5421151"/>
            <a:ext cx="2587648" cy="307777"/>
          </a:xfrm>
          <a:prstGeom prst="rect">
            <a:avLst/>
          </a:prstGeom>
          <a:solidFill>
            <a:schemeClr val="bg1"/>
          </a:solidFill>
        </p:spPr>
        <p:txBody>
          <a:bodyPr wrap="square" rtlCol="0">
            <a:spAutoFit/>
          </a:bodyPr>
          <a:lstStyle/>
          <a:p>
            <a:r>
              <a:rPr lang="en-US" sz="1400" dirty="0"/>
              <a:t>Building: </a:t>
            </a:r>
            <a:r>
              <a:rPr lang="en-US" sz="1400" u="sng" dirty="0">
                <a:hlinkClick r:id="rId3"/>
              </a:rPr>
              <a:t>38-08-0003-0023-0000</a:t>
            </a:r>
            <a:r>
              <a:rPr lang="en-US" sz="1200" b="1" u="sng" dirty="0">
                <a:hlinkClick r:id="rId3"/>
              </a:rPr>
              <a:t> </a:t>
            </a:r>
            <a:endParaRPr lang="en-US" sz="1200" b="1" u="sng" dirty="0"/>
          </a:p>
        </p:txBody>
      </p:sp>
      <p:sp>
        <p:nvSpPr>
          <p:cNvPr id="36" name="Rectangular Callout 35"/>
          <p:cNvSpPr/>
          <p:nvPr/>
        </p:nvSpPr>
        <p:spPr>
          <a:xfrm>
            <a:off x="278692" y="5180014"/>
            <a:ext cx="1469596" cy="301630"/>
          </a:xfrm>
          <a:prstGeom prst="wedgeRectCallout">
            <a:avLst>
              <a:gd name="adj1" fmla="val 174928"/>
              <a:gd name="adj2" fmla="val 112071"/>
            </a:avLst>
          </a:prstGeom>
          <a:solidFill>
            <a:srgbClr val="317ABD"/>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000" b="1" dirty="0">
                <a:latin typeface="Arial Narrow" panose="020B0606020202030204" pitchFamily="34" charset="0"/>
              </a:rPr>
              <a:t>5.2’ (FEMA Preliminary NFHL 1% / 100-Yr) </a:t>
            </a:r>
          </a:p>
        </p:txBody>
      </p:sp>
      <p:pic>
        <p:nvPicPr>
          <p:cNvPr id="37" name="Picture 3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27319" y="1151564"/>
            <a:ext cx="5456231" cy="3584496"/>
          </a:xfrm>
          <a:prstGeom prst="rect">
            <a:avLst/>
          </a:prstGeom>
        </p:spPr>
      </p:pic>
      <p:sp>
        <p:nvSpPr>
          <p:cNvPr id="40" name="TextBox 39"/>
          <p:cNvSpPr txBox="1"/>
          <p:nvPr/>
        </p:nvSpPr>
        <p:spPr>
          <a:xfrm>
            <a:off x="7260413" y="1211555"/>
            <a:ext cx="3230621" cy="400110"/>
          </a:xfrm>
          <a:prstGeom prst="rect">
            <a:avLst/>
          </a:prstGeom>
          <a:solidFill>
            <a:schemeClr val="bg1">
              <a:lumMod val="95000"/>
            </a:schemeClr>
          </a:solidFill>
        </p:spPr>
        <p:txBody>
          <a:bodyPr wrap="square" rtlCol="0">
            <a:spAutoFit/>
          </a:bodyPr>
          <a:lstStyle/>
          <a:p>
            <a:r>
              <a:rPr lang="en-US" sz="2000" b="1" dirty="0">
                <a:solidFill>
                  <a:schemeClr val="accent1">
                    <a:lumMod val="50000"/>
                  </a:schemeClr>
                </a:solidFill>
              </a:rPr>
              <a:t>1985 Flood High Water Mark</a:t>
            </a:r>
          </a:p>
        </p:txBody>
      </p:sp>
      <p:sp>
        <p:nvSpPr>
          <p:cNvPr id="41" name="TextBox 40"/>
          <p:cNvSpPr txBox="1"/>
          <p:nvPr/>
        </p:nvSpPr>
        <p:spPr>
          <a:xfrm>
            <a:off x="7344071" y="5707549"/>
            <a:ext cx="3063304" cy="307777"/>
          </a:xfrm>
          <a:prstGeom prst="rect">
            <a:avLst/>
          </a:prstGeom>
          <a:noFill/>
        </p:spPr>
        <p:txBody>
          <a:bodyPr wrap="square" rtlCol="0">
            <a:spAutoFit/>
          </a:bodyPr>
          <a:lstStyle/>
          <a:p>
            <a:r>
              <a:rPr lang="en-US" sz="1400" dirty="0"/>
              <a:t>Commercial Structure built in 1900 </a:t>
            </a:r>
          </a:p>
        </p:txBody>
      </p:sp>
      <p:sp>
        <p:nvSpPr>
          <p:cNvPr id="2" name="Title 1">
            <a:extLst>
              <a:ext uri="{FF2B5EF4-FFF2-40B4-BE49-F238E27FC236}">
                <a16:creationId xmlns:a16="http://schemas.microsoft.com/office/drawing/2014/main" id="{0D3F862D-A895-D265-5523-130558CB0A60}"/>
              </a:ext>
            </a:extLst>
          </p:cNvPr>
          <p:cNvSpPr txBox="1">
            <a:spLocks/>
          </p:cNvSpPr>
          <p:nvPr/>
        </p:nvSpPr>
        <p:spPr>
          <a:xfrm>
            <a:off x="0" y="-36095"/>
            <a:ext cx="12192000" cy="914399"/>
          </a:xfrm>
          <a:prstGeom prst="rect">
            <a:avLst/>
          </a:prstGeom>
          <a:solidFill>
            <a:schemeClr val="tx1">
              <a:lumMod val="95000"/>
              <a:lumOff val="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Site Hazard Study (Marlinton)</a:t>
            </a:r>
          </a:p>
        </p:txBody>
      </p:sp>
    </p:spTree>
    <p:extLst>
      <p:ext uri="{BB962C8B-B14F-4D97-AF65-F5344CB8AC3E}">
        <p14:creationId xmlns:p14="http://schemas.microsoft.com/office/powerpoint/2010/main" val="50719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36" grpId="0" animBg="1"/>
      <p:bldP spid="4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762</TotalTime>
  <Words>3495</Words>
  <Application>Microsoft Office PowerPoint</Application>
  <PresentationFormat>Widescreen</PresentationFormat>
  <Paragraphs>853</Paragraphs>
  <Slides>32</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Arial Narrow</vt:lpstr>
      <vt:lpstr>Calibri</vt:lpstr>
      <vt:lpstr>Calibri Light</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53</cp:revision>
  <dcterms:created xsi:type="dcterms:W3CDTF">2024-04-17T02:08:28Z</dcterms:created>
  <dcterms:modified xsi:type="dcterms:W3CDTF">2024-04-22T17:28:07Z</dcterms:modified>
</cp:coreProperties>
</file>