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60" r:id="rId3"/>
    <p:sldId id="261" r:id="rId4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6F6F561-14FB-47A1-B26E-C09FCBFF337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0E7CAB7-F4FA-445C-8D4C-99CC4432F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6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6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8E02A-DC5B-42DD-897E-06D8301A16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30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03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9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5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1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3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25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7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7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8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7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9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3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A4140-D596-44F7-B3B5-D993C5E091A0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CBD5A-FBEA-4AAF-AB0D-D5D0938CF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8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wvgis.wvu.edu/pub/RA/_resources/status/Community_NFIP_Participation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4975579-F6BA-45E4-9D4F-21F2DEE78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582" y="914400"/>
            <a:ext cx="7546501" cy="580445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Statewide Hazard Assessment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86632" y="989252"/>
            <a:ext cx="3094490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292 Statistical </a:t>
            </a:r>
            <a:r>
              <a:rPr lang="en-US" sz="1400" b="1" dirty="0"/>
              <a:t>Geographies </a:t>
            </a:r>
            <a:r>
              <a:rPr lang="en-US" sz="1400" dirty="0"/>
              <a:t>form</a:t>
            </a:r>
            <a:br>
              <a:rPr lang="en-US" sz="1400" dirty="0"/>
            </a:br>
            <a:r>
              <a:rPr lang="en-US" sz="1400" b="1" dirty="0" smtClean="0">
                <a:solidFill>
                  <a:srgbClr val="FF0000"/>
                </a:solidFill>
              </a:rPr>
              <a:t>284</a:t>
            </a:r>
            <a:r>
              <a:rPr lang="en-US" sz="1400" b="1" dirty="0" smtClean="0"/>
              <a:t> </a:t>
            </a:r>
            <a:r>
              <a:rPr lang="en-US" sz="1400" b="1" dirty="0"/>
              <a:t>Communities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55 Counties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11 PDC Regions </a:t>
            </a:r>
            <a:r>
              <a:rPr lang="en-US" sz="1400" dirty="0"/>
              <a:t>which form</a:t>
            </a:r>
          </a:p>
          <a:p>
            <a:r>
              <a:rPr lang="en-US" sz="1400" b="1" dirty="0"/>
              <a:t>1 Statewide </a:t>
            </a:r>
            <a:r>
              <a:rPr lang="en-US" sz="1400" dirty="0"/>
              <a:t>Flood Risk Assessment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516538" y="5475009"/>
          <a:ext cx="2464584" cy="1054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8662">
                  <a:extLst>
                    <a:ext uri="{9D8B030D-6E8A-4147-A177-3AD203B41FA5}">
                      <a16:colId xmlns:a16="http://schemas.microsoft.com/office/drawing/2014/main" val="1034709628"/>
                    </a:ext>
                  </a:extLst>
                </a:gridCol>
                <a:gridCol w="607078">
                  <a:extLst>
                    <a:ext uri="{9D8B030D-6E8A-4147-A177-3AD203B41FA5}">
                      <a16:colId xmlns:a16="http://schemas.microsoft.com/office/drawing/2014/main" val="1970709682"/>
                    </a:ext>
                  </a:extLst>
                </a:gridCol>
                <a:gridCol w="758844">
                  <a:extLst>
                    <a:ext uri="{9D8B030D-6E8A-4147-A177-3AD203B41FA5}">
                      <a16:colId xmlns:a16="http://schemas.microsoft.com/office/drawing/2014/main" val="953797708"/>
                    </a:ext>
                  </a:extLst>
                </a:gridCol>
              </a:tblGrid>
              <a:tr h="1458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SPLIT COMMUNITY</a:t>
                      </a:r>
                      <a:endParaRPr lang="en-US" sz="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COUNTY 1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</a:rPr>
                        <a:t>COUNTY 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212200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Alderson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Greenbrier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Monroe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29494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Huntington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Cabell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Wayne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24661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Montgomery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Fayette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Kanawha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38905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Nitro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Kanawha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Putnam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982332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Paden City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Tyler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Wetzel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682028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Smithers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Fayette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Kanawha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09620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Wheeling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Marshall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Ohio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900371"/>
                  </a:ext>
                </a:extLst>
              </a:tr>
              <a:tr h="9032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Weirton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Brooke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</a:rPr>
                        <a:t>Hancock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49" marR="6949" marT="694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7838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EE35AB0-F3A4-47CB-A66F-0B4654F54EC3}"/>
              </a:ext>
            </a:extLst>
          </p:cNvPr>
          <p:cNvSpPr txBox="1"/>
          <p:nvPr/>
        </p:nvSpPr>
        <p:spPr>
          <a:xfrm>
            <a:off x="690641" y="2579858"/>
            <a:ext cx="251288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94% of WV Communities have Special Flood Hazard Areas (SFHA)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261-D249-4F4E-8262-079FD8530AB7}"/>
              </a:ext>
            </a:extLst>
          </p:cNvPr>
          <p:cNvSpPr/>
          <p:nvPr/>
        </p:nvSpPr>
        <p:spPr>
          <a:xfrm>
            <a:off x="1162878" y="6349520"/>
            <a:ext cx="12982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PDF Map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9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B2CFAD-E91D-4B94-808E-8EB2968AFCF9}"/>
              </a:ext>
            </a:extLst>
          </p:cNvPr>
          <p:cNvSpPr txBox="1"/>
          <p:nvPr/>
        </p:nvSpPr>
        <p:spPr>
          <a:xfrm>
            <a:off x="911218" y="989252"/>
            <a:ext cx="2816719" cy="16004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211  </a:t>
            </a:r>
            <a:r>
              <a:rPr lang="en-US" sz="1400" dirty="0"/>
              <a:t>incorporated areas</a:t>
            </a:r>
          </a:p>
          <a:p>
            <a:r>
              <a:rPr lang="en-US" sz="1400" u="sng" dirty="0"/>
              <a:t>+55  unincorporated areas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1" dirty="0" smtClean="0">
                <a:solidFill>
                  <a:srgbClr val="FF0000"/>
                </a:solidFill>
              </a:rPr>
              <a:t>266</a:t>
            </a:r>
            <a:r>
              <a:rPr lang="en-US" sz="1400" b="1" dirty="0" smtClean="0"/>
              <a:t>  </a:t>
            </a:r>
            <a:r>
              <a:rPr lang="en-US" sz="1400" b="1" dirty="0"/>
              <a:t>NFIP </a:t>
            </a:r>
            <a:r>
              <a:rPr lang="en-US" sz="1400" b="1" dirty="0" smtClean="0"/>
              <a:t>Floodprone Communities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u="sng" dirty="0"/>
              <a:t>+18  no SFHA communities</a:t>
            </a:r>
            <a:endParaRPr lang="en-US" sz="1400" dirty="0"/>
          </a:p>
          <a:p>
            <a:r>
              <a:rPr lang="en-US" sz="1400" b="1" dirty="0" smtClean="0">
                <a:solidFill>
                  <a:srgbClr val="FF0000"/>
                </a:solidFill>
              </a:rPr>
              <a:t>284</a:t>
            </a:r>
            <a:r>
              <a:rPr lang="en-US" sz="1400" b="1" dirty="0" smtClean="0"/>
              <a:t>  </a:t>
            </a:r>
            <a:r>
              <a:rPr lang="en-US" sz="1400" b="1" dirty="0"/>
              <a:t>WV Communities</a:t>
            </a:r>
          </a:p>
          <a:p>
            <a:r>
              <a:rPr lang="en-US" sz="1400" u="sng" dirty="0"/>
              <a:t> + 8  split communities</a:t>
            </a:r>
          </a:p>
          <a:p>
            <a:r>
              <a:rPr lang="en-US" sz="1400" dirty="0" smtClean="0"/>
              <a:t>292  </a:t>
            </a:r>
            <a:r>
              <a:rPr lang="en-US" sz="1400" b="1" dirty="0"/>
              <a:t>Statistical Geographies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0223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266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Flood-Prone Communities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AE54E85-DD17-46FF-AACF-6E78BDE10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469299"/>
              </p:ext>
            </p:extLst>
          </p:nvPr>
        </p:nvGraphicFramePr>
        <p:xfrm>
          <a:off x="214328" y="1490918"/>
          <a:ext cx="8690531" cy="4262046"/>
        </p:xfrm>
        <a:graphic>
          <a:graphicData uri="http://schemas.openxmlformats.org/drawingml/2006/table">
            <a:tbl>
              <a:tblPr/>
              <a:tblGrid>
                <a:gridCol w="1102179">
                  <a:extLst>
                    <a:ext uri="{9D8B030D-6E8A-4147-A177-3AD203B41FA5}">
                      <a16:colId xmlns:a16="http://schemas.microsoft.com/office/drawing/2014/main" val="2651379806"/>
                    </a:ext>
                  </a:extLst>
                </a:gridCol>
                <a:gridCol w="928150">
                  <a:extLst>
                    <a:ext uri="{9D8B030D-6E8A-4147-A177-3AD203B41FA5}">
                      <a16:colId xmlns:a16="http://schemas.microsoft.com/office/drawing/2014/main" val="3267828783"/>
                    </a:ext>
                  </a:extLst>
                </a:gridCol>
                <a:gridCol w="1174691">
                  <a:extLst>
                    <a:ext uri="{9D8B030D-6E8A-4147-A177-3AD203B41FA5}">
                      <a16:colId xmlns:a16="http://schemas.microsoft.com/office/drawing/2014/main" val="1017737218"/>
                    </a:ext>
                  </a:extLst>
                </a:gridCol>
                <a:gridCol w="1682272">
                  <a:extLst>
                    <a:ext uri="{9D8B030D-6E8A-4147-A177-3AD203B41FA5}">
                      <a16:colId xmlns:a16="http://schemas.microsoft.com/office/drawing/2014/main" val="4250310735"/>
                    </a:ext>
                  </a:extLst>
                </a:gridCol>
                <a:gridCol w="2508905">
                  <a:extLst>
                    <a:ext uri="{9D8B030D-6E8A-4147-A177-3AD203B41FA5}">
                      <a16:colId xmlns:a16="http://schemas.microsoft.com/office/drawing/2014/main" val="3531643194"/>
                    </a:ext>
                  </a:extLst>
                </a:gridCol>
                <a:gridCol w="1294334">
                  <a:extLst>
                    <a:ext uri="{9D8B030D-6E8A-4147-A177-3AD203B41FA5}">
                      <a16:colId xmlns:a16="http://schemas.microsoft.com/office/drawing/2014/main" val="1860418254"/>
                    </a:ext>
                  </a:extLst>
                </a:gridCol>
              </a:tblGrid>
              <a:tr h="4787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# Counties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Communities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Split Communities across County Boundary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Communities not participating in NFIP or no SFHA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NFIP Communities</a:t>
                      </a:r>
                      <a:r>
                        <a:rPr lang="en-US" sz="13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03803"/>
                  </a:ext>
                </a:extLst>
              </a:tr>
              <a:tr h="2502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</a:t>
                      </a:r>
                      <a:r>
                        <a:rPr lang="en-US" sz="1300" b="0" i="0" u="none" strike="noStrike" baseline="300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3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Athens, Union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8255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2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Huntington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3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2331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3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Nitro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064466"/>
                  </a:ext>
                </a:extLst>
              </a:tr>
              <a:tr h="478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4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Alderson, Montgomery, Smithers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Fayetteville</a:t>
                      </a:r>
                      <a:r>
                        <a:rPr lang="en-US" sz="13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Hillsboro, Lewisburg, Quinwood</a:t>
                      </a:r>
                      <a:r>
                        <a:rPr lang="en-US" sz="13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Thurmond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0800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5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Paden City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North Hills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7166"/>
                  </a:ext>
                </a:extLst>
              </a:tr>
              <a:tr h="214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6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Brandonville, Tunnelton, White Hall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346195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7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Flatwoods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521039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8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Carpendale, Elk Garden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56472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9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Hedgesville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678880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10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Wheeling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Bethlehem, Clearview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650841"/>
                  </a:ext>
                </a:extLst>
              </a:tr>
              <a:tr h="217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Region 11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Weirton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Windsor Heights</a:t>
                      </a:r>
                    </a:p>
                  </a:txBody>
                  <a:tcPr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42059"/>
                  </a:ext>
                </a:extLst>
              </a:tr>
              <a:tr h="2285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82880" marR="10881" marT="108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  <a:endParaRPr lang="en-US" sz="13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81" marR="10881" marT="10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332"/>
                  </a:ext>
                </a:extLst>
              </a:tr>
              <a:tr h="87050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Source:  FEMA's Community Status Source Book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Region 1 dissolved community of Rhodell (Raleigh County) included in NFIP count.  Town of Matoaka (Mercer County) is not included.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Communities include SFHA or non-regulatory floodplain</a:t>
                      </a:r>
                    </a:p>
                  </a:txBody>
                  <a:tcPr marL="93841" marR="93841" marT="46921" marB="4692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24316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5BA98D4-A8EE-41EE-897E-1D98B7E5E532}"/>
              </a:ext>
            </a:extLst>
          </p:cNvPr>
          <p:cNvSpPr txBox="1"/>
          <p:nvPr/>
        </p:nvSpPr>
        <p:spPr>
          <a:xfrm>
            <a:off x="905021" y="6037094"/>
            <a:ext cx="7033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Split Communities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Alderson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Montgomery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Smithers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are members of Region 4</a:t>
            </a:r>
          </a:p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Split Community 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Paden City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is a member of Region 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2C6138-F726-49DC-A6DA-7620D5D5446B}"/>
              </a:ext>
            </a:extLst>
          </p:cNvPr>
          <p:cNvSpPr txBox="1"/>
          <p:nvPr/>
        </p:nvSpPr>
        <p:spPr>
          <a:xfrm>
            <a:off x="1867577" y="1013864"/>
            <a:ext cx="589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11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Regional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Planning &amp; Development Councils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(55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Counties)</a:t>
            </a:r>
          </a:p>
        </p:txBody>
      </p:sp>
    </p:spTree>
    <p:extLst>
      <p:ext uri="{BB962C8B-B14F-4D97-AF65-F5344CB8AC3E}">
        <p14:creationId xmlns:p14="http://schemas.microsoft.com/office/powerpoint/2010/main" val="386761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Statewide Hazard Assessment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492064"/>
              </p:ext>
            </p:extLst>
          </p:nvPr>
        </p:nvGraphicFramePr>
        <p:xfrm>
          <a:off x="1380392" y="1424360"/>
          <a:ext cx="6876368" cy="4937760"/>
        </p:xfrm>
        <a:graphic>
          <a:graphicData uri="http://schemas.openxmlformats.org/drawingml/2006/table">
            <a:tbl>
              <a:tblPr firstRow="1" firstCol="1" bandRow="1"/>
              <a:tblGrid>
                <a:gridCol w="789722">
                  <a:extLst>
                    <a:ext uri="{9D8B030D-6E8A-4147-A177-3AD203B41FA5}">
                      <a16:colId xmlns:a16="http://schemas.microsoft.com/office/drawing/2014/main" val="1452774603"/>
                    </a:ext>
                  </a:extLst>
                </a:gridCol>
                <a:gridCol w="6086646">
                  <a:extLst>
                    <a:ext uri="{9D8B030D-6E8A-4147-A177-3AD203B41FA5}">
                      <a16:colId xmlns:a16="http://schemas.microsoft.com/office/drawing/2014/main" val="798892502"/>
                    </a:ext>
                  </a:extLst>
                </a:gridCol>
              </a:tblGrid>
              <a:tr h="273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Community-Level Reports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206099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355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all report records (county, unincorporated, incorporated, split)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513932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-55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counties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265524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-55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unincorporated area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227488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split communities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335258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229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incorporated places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638709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956982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All Communities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(NFIP</a:t>
                      </a:r>
                      <a:r>
                        <a:rPr lang="en-U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and No SFHA)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754938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NFIP incorporated areas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67589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NFIP unincorporated areas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28707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266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NFIP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Floodprone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Communities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114883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 SFHA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Communities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314144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284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WV Communities (incorporated/unincorporated)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38881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547704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Statistical Geographies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588621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284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WV Communities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910307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 Additional split communities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89225"/>
                  </a:ext>
                </a:extLst>
              </a:tr>
              <a:tr h="27353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292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Statistical Geographies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054267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40194" y="2156895"/>
            <a:ext cx="125722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473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23223</TotalTime>
  <Words>399</Words>
  <Application>Microsoft Office PowerPoint</Application>
  <PresentationFormat>On-screen Show (4:3)</PresentationFormat>
  <Paragraphs>164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13</cp:revision>
  <cp:lastPrinted>2024-03-19T15:41:01Z</cp:lastPrinted>
  <dcterms:created xsi:type="dcterms:W3CDTF">2021-08-06T17:52:03Z</dcterms:created>
  <dcterms:modified xsi:type="dcterms:W3CDTF">2024-05-23T03:06:24Z</dcterms:modified>
</cp:coreProperties>
</file>