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handoutMasterIdLst>
    <p:handoutMasterId r:id="rId24"/>
  </p:handoutMasterIdLst>
  <p:sldIdLst>
    <p:sldId id="256" r:id="rId2"/>
    <p:sldId id="705" r:id="rId3"/>
    <p:sldId id="876" r:id="rId4"/>
    <p:sldId id="878" r:id="rId5"/>
    <p:sldId id="875" r:id="rId6"/>
    <p:sldId id="886" r:id="rId7"/>
    <p:sldId id="887" r:id="rId8"/>
    <p:sldId id="889" r:id="rId9"/>
    <p:sldId id="888" r:id="rId10"/>
    <p:sldId id="880" r:id="rId11"/>
    <p:sldId id="890" r:id="rId12"/>
    <p:sldId id="891" r:id="rId13"/>
    <p:sldId id="892" r:id="rId14"/>
    <p:sldId id="901" r:id="rId15"/>
    <p:sldId id="893" r:id="rId16"/>
    <p:sldId id="904" r:id="rId17"/>
    <p:sldId id="903" r:id="rId18"/>
    <p:sldId id="907" r:id="rId19"/>
    <p:sldId id="905" r:id="rId20"/>
    <p:sldId id="906" r:id="rId21"/>
    <p:sldId id="899" r:id="rId22"/>
  </p:sldIdLst>
  <p:sldSz cx="12188825"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aron Maxwell" initials="AM" lastIdx="1" clrIdx="0">
    <p:extLst>
      <p:ext uri="{19B8F6BF-5375-455C-9EA6-DF929625EA0E}">
        <p15:presenceInfo xmlns:p15="http://schemas.microsoft.com/office/powerpoint/2012/main" userId="S::amaxwel6@mail.wvu.edu::761c6e65-b456-4fba-a36f-36fa92f09c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736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27" autoAdjust="0"/>
    <p:restoredTop sz="76543" autoAdjust="0"/>
  </p:normalViewPr>
  <p:slideViewPr>
    <p:cSldViewPr>
      <p:cViewPr varScale="1">
        <p:scale>
          <a:sx n="126" d="100"/>
          <a:sy n="126" d="100"/>
        </p:scale>
        <p:origin x="1132" y="72"/>
      </p:cViewPr>
      <p:guideLst>
        <p:guide pos="3839"/>
        <p:guide orient="horz" pos="2160"/>
      </p:guideLst>
    </p:cSldViewPr>
  </p:slideViewPr>
  <p:outlineViewPr>
    <p:cViewPr>
      <p:scale>
        <a:sx n="33" d="100"/>
        <a:sy n="33" d="100"/>
      </p:scale>
      <p:origin x="0" y="-3532"/>
    </p:cViewPr>
  </p:outlineViewPr>
  <p:notesTextViewPr>
    <p:cViewPr>
      <p:scale>
        <a:sx n="1" d="1"/>
        <a:sy n="1" d="1"/>
      </p:scale>
      <p:origin x="0" y="0"/>
    </p:cViewPr>
  </p:notesTextViewPr>
  <p:sorterViewPr>
    <p:cViewPr>
      <p:scale>
        <a:sx n="150" d="100"/>
        <a:sy n="150" d="100"/>
      </p:scale>
      <p:origin x="0" y="-23160"/>
    </p:cViewPr>
  </p:sorterViewPr>
  <p:notesViewPr>
    <p:cSldViewPr showGuides="1">
      <p:cViewPr varScale="1">
        <p:scale>
          <a:sx n="87" d="100"/>
          <a:sy n="87" d="100"/>
        </p:scale>
        <p:origin x="3840"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Georgia" panose="02040502050405020303" pitchFamily="18"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latin typeface="Georgia" panose="02040502050405020303" pitchFamily="18" charset="0"/>
              </a:rPr>
              <a:t>4/9/2024</a:t>
            </a:fld>
            <a:endParaRPr dirty="0">
              <a:latin typeface="Georgia" panose="02040502050405020303" pitchFamily="18"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Georgia" panose="02040502050405020303" pitchFamily="18"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latin typeface="Georgia" panose="02040502050405020303" pitchFamily="18" charset="0"/>
              </a:rPr>
              <a:t>‹#›</a:t>
            </a:fld>
            <a:endParaRPr dirty="0">
              <a:latin typeface="Georgia" panose="02040502050405020303" pitchFamily="18" charset="0"/>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Georgia" panose="02040502050405020303"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Georgia" panose="02040502050405020303" pitchFamily="18" charset="0"/>
              </a:defRPr>
            </a:lvl1pPr>
          </a:lstStyle>
          <a:p>
            <a:fld id="{5F674A4F-2B7A-4ECB-A400-260B2FFC03C1}" type="datetimeFigureOut">
              <a:rPr lang="en-US" smtClean="0"/>
              <a:pPr/>
              <a:t>4/9/2024</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Georgia" panose="02040502050405020303"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Georgia" panose="02040502050405020303" pitchFamily="18" charset="0"/>
              </a:defRPr>
            </a:lvl1pPr>
          </a:lstStyle>
          <a:p>
            <a:fld id="{01F2A70B-78F2-4DCF-B53B-C990D2FAFB8A}" type="slidenum">
              <a:rPr lang="en-US" smtClean="0"/>
              <a:pPr/>
              <a:t>‹#›</a:t>
            </a:fld>
            <a:endParaRPr lang="en-US"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Georgia" panose="02040502050405020303" pitchFamily="18" charset="0"/>
        <a:ea typeface="+mn-ea"/>
        <a:cs typeface="+mn-cs"/>
      </a:defRPr>
    </a:lvl1pPr>
    <a:lvl2pPr marL="457200" algn="l" defTabSz="914400" rtl="0" eaLnBrk="1" latinLnBrk="0" hangingPunct="1">
      <a:defRPr sz="1800" kern="1200">
        <a:solidFill>
          <a:schemeClr val="tx1"/>
        </a:solidFill>
        <a:latin typeface="Georgia" panose="02040502050405020303" pitchFamily="18" charset="0"/>
        <a:ea typeface="+mn-ea"/>
        <a:cs typeface="+mn-cs"/>
      </a:defRPr>
    </a:lvl2pPr>
    <a:lvl3pPr marL="914400" algn="l" defTabSz="914400" rtl="0" eaLnBrk="1" latinLnBrk="0" hangingPunct="1">
      <a:defRPr sz="1800" kern="1200">
        <a:solidFill>
          <a:schemeClr val="tx1"/>
        </a:solidFill>
        <a:latin typeface="Georgia" panose="02040502050405020303" pitchFamily="18" charset="0"/>
        <a:ea typeface="+mn-ea"/>
        <a:cs typeface="+mn-cs"/>
      </a:defRPr>
    </a:lvl3pPr>
    <a:lvl4pPr marL="1371600" algn="l" defTabSz="914400" rtl="0" eaLnBrk="1" latinLnBrk="0" hangingPunct="1">
      <a:defRPr sz="1800" kern="1200">
        <a:solidFill>
          <a:schemeClr val="tx1"/>
        </a:solidFill>
        <a:latin typeface="Georgia" panose="02040502050405020303" pitchFamily="18" charset="0"/>
        <a:ea typeface="+mn-ea"/>
        <a:cs typeface="+mn-cs"/>
      </a:defRPr>
    </a:lvl4pPr>
    <a:lvl5pPr marL="1828800" algn="l" defTabSz="914400" rtl="0" eaLnBrk="1" latinLnBrk="0" hangingPunct="1">
      <a:defRPr sz="1800" kern="1200">
        <a:solidFill>
          <a:schemeClr val="tx1"/>
        </a:solidFill>
        <a:latin typeface="Georgia" panose="02040502050405020303"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will provide a brief introduction</a:t>
            </a:r>
            <a:r>
              <a:rPr lang="en-US" baseline="0" dirty="0"/>
              <a:t> to geographic information systems (GIS), geographic information science (</a:t>
            </a:r>
            <a:r>
              <a:rPr lang="en-US" baseline="0" dirty="0" err="1"/>
              <a:t>GISc</a:t>
            </a:r>
            <a:r>
              <a:rPr lang="en-US" baseline="0" dirty="0"/>
              <a:t>), this course, and geospatial science at West Virginia University. </a:t>
            </a:r>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a:t>
            </a:fld>
            <a:endParaRPr lang="en-US" dirty="0"/>
          </a:p>
        </p:txBody>
      </p:sp>
    </p:spTree>
    <p:extLst>
      <p:ext uri="{BB962C8B-B14F-4D97-AF65-F5344CB8AC3E}">
        <p14:creationId xmlns:p14="http://schemas.microsoft.com/office/powerpoint/2010/main" val="799935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Aaron Maxwell. I am an Assistant Professor in the Department of Geology and Geography. I grew up in Preston County, West Virginia, went to college in Philippi, West Virginia at Alderson Broaddus College, then attended graduate schools at West Virginia University in the department in which I now work. </a:t>
            </a:r>
          </a:p>
          <a:p>
            <a:endParaRPr lang="en-US" dirty="0"/>
          </a:p>
          <a:p>
            <a:r>
              <a:rPr lang="en-US" dirty="0"/>
              <a:t>My primary interest is working with digital map data. The fields of Geographic Information Systems (GIS) and Geographic Information Science (</a:t>
            </a:r>
            <a:r>
              <a:rPr lang="en-US" dirty="0" err="1"/>
              <a:t>GISc</a:t>
            </a:r>
            <a:r>
              <a:rPr lang="en-US" dirty="0"/>
              <a:t>) are focused on developing methods to create, store, visualize, and analyze map data using computers. Remote sensing relates to the process of collecting data from a distance, or without coming into physical contact with the feature of interest. A common example is collecting images of the Earth’s surface using sensors attached to satellites. </a:t>
            </a:r>
          </a:p>
          <a:p>
            <a:endParaRPr lang="en-US" dirty="0"/>
          </a:p>
          <a:p>
            <a:r>
              <a:rPr lang="en-US" dirty="0"/>
              <a:t>So, I am an Earth Scientists who analyzes digital map data to extract useful and actionable information. This is just one application of data science. </a:t>
            </a:r>
          </a:p>
        </p:txBody>
      </p:sp>
      <p:sp>
        <p:nvSpPr>
          <p:cNvPr id="4" name="Slide Number Placeholder 3"/>
          <p:cNvSpPr>
            <a:spLocks noGrp="1"/>
          </p:cNvSpPr>
          <p:nvPr>
            <p:ph type="sldNum" sz="quarter" idx="5"/>
          </p:nvPr>
        </p:nvSpPr>
        <p:spPr/>
        <p:txBody>
          <a:bodyPr/>
          <a:lstStyle/>
          <a:p>
            <a:fld id="{01F2A70B-78F2-4DCF-B53B-C990D2FAFB8A}" type="slidenum">
              <a:rPr lang="en-US" smtClean="0"/>
              <a:t>2</a:t>
            </a:fld>
            <a:endParaRPr lang="en-US" dirty="0"/>
          </a:p>
        </p:txBody>
      </p:sp>
    </p:spTree>
    <p:extLst>
      <p:ext uri="{BB962C8B-B14F-4D97-AF65-F5344CB8AC3E}">
        <p14:creationId xmlns:p14="http://schemas.microsoft.com/office/powerpoint/2010/main" val="288388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pPr/>
              <a:t>10</a:t>
            </a:fld>
            <a:endParaRPr lang="en-US" dirty="0"/>
          </a:p>
        </p:txBody>
      </p:sp>
    </p:spTree>
    <p:extLst>
      <p:ext uri="{BB962C8B-B14F-4D97-AF65-F5344CB8AC3E}">
        <p14:creationId xmlns:p14="http://schemas.microsoft.com/office/powerpoint/2010/main" val="94479355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739AABA-9CDD-4E55-94C2-B24A2FB66585}"/>
              </a:ext>
            </a:extLst>
          </p:cNvPr>
          <p:cNvSpPr txBox="1"/>
          <p:nvPr/>
        </p:nvSpPr>
        <p:spPr>
          <a:xfrm>
            <a:off x="264236" y="1562298"/>
            <a:ext cx="5830173" cy="424732"/>
          </a:xfrm>
          <a:prstGeom prst="rect">
            <a:avLst/>
          </a:prstGeom>
          <a:noFill/>
        </p:spPr>
        <p:txBody>
          <a:bodyPr wrap="square" rtlCol="0">
            <a:spAutoFit/>
          </a:bodyPr>
          <a:lstStyle/>
          <a:p>
            <a:pPr>
              <a:lnSpc>
                <a:spcPct val="90000"/>
              </a:lnSpc>
            </a:pPr>
            <a:r>
              <a:rPr lang="en-US" sz="2400" dirty="0">
                <a:solidFill>
                  <a:schemeClr val="accent3"/>
                </a:solidFill>
                <a:latin typeface="Georgia" panose="02040502050405020303" pitchFamily="18" charset="0"/>
              </a:rPr>
              <a:t>Joint Legislative Committee on Flooding</a:t>
            </a:r>
          </a:p>
        </p:txBody>
      </p:sp>
      <p:sp>
        <p:nvSpPr>
          <p:cNvPr id="12" name="TextBox 11">
            <a:extLst>
              <a:ext uri="{FF2B5EF4-FFF2-40B4-BE49-F238E27FC236}">
                <a16:creationId xmlns:a16="http://schemas.microsoft.com/office/drawing/2014/main" id="{94A5DB61-2337-430A-8EF5-2993C4088219}"/>
              </a:ext>
            </a:extLst>
          </p:cNvPr>
          <p:cNvSpPr txBox="1"/>
          <p:nvPr/>
        </p:nvSpPr>
        <p:spPr>
          <a:xfrm>
            <a:off x="150812" y="889880"/>
            <a:ext cx="6477000" cy="757130"/>
          </a:xfrm>
          <a:prstGeom prst="rect">
            <a:avLst/>
          </a:prstGeom>
          <a:noFill/>
        </p:spPr>
        <p:txBody>
          <a:bodyPr wrap="square" rtlCol="0">
            <a:spAutoFit/>
          </a:bodyPr>
          <a:lstStyle/>
          <a:p>
            <a:pPr>
              <a:lnSpc>
                <a:spcPct val="90000"/>
              </a:lnSpc>
            </a:pPr>
            <a:r>
              <a:rPr lang="en-US" sz="4800" dirty="0">
                <a:solidFill>
                  <a:schemeClr val="accent4"/>
                </a:solidFill>
                <a:latin typeface="Georgia" panose="02040502050405020303" pitchFamily="18" charset="0"/>
              </a:rPr>
              <a:t>WV GIS Tech Center</a:t>
            </a:r>
          </a:p>
        </p:txBody>
      </p:sp>
      <p:pic>
        <p:nvPicPr>
          <p:cNvPr id="2" name="Picture 1">
            <a:extLst>
              <a:ext uri="{FF2B5EF4-FFF2-40B4-BE49-F238E27FC236}">
                <a16:creationId xmlns:a16="http://schemas.microsoft.com/office/drawing/2014/main" id="{F337BAB4-6EA6-437C-0F3D-45A38F991A15}"/>
              </a:ext>
            </a:extLst>
          </p:cNvPr>
          <p:cNvPicPr>
            <a:picLocks noChangeAspect="1"/>
          </p:cNvPicPr>
          <p:nvPr userDrawn="1"/>
        </p:nvPicPr>
        <p:blipFill rotWithShape="1">
          <a:blip r:embed="rId2">
            <a:clrChange>
              <a:clrFrom>
                <a:srgbClr val="333333"/>
              </a:clrFrom>
              <a:clrTo>
                <a:srgbClr val="333333">
                  <a:alpha val="0"/>
                </a:srgbClr>
              </a:clrTo>
            </a:clrChange>
          </a:blip>
          <a:srcRect l="7926" t="3229" r="3351"/>
          <a:stretch/>
        </p:blipFill>
        <p:spPr>
          <a:xfrm>
            <a:off x="27756" y="2993557"/>
            <a:ext cx="2856747" cy="2564997"/>
          </a:xfrm>
          <a:prstGeom prst="rect">
            <a:avLst/>
          </a:prstGeom>
        </p:spPr>
      </p:pic>
      <p:pic>
        <p:nvPicPr>
          <p:cNvPr id="5" name="Picture 4" descr="A blue and white logo&#10;&#10;Description automatically generated">
            <a:extLst>
              <a:ext uri="{FF2B5EF4-FFF2-40B4-BE49-F238E27FC236}">
                <a16:creationId xmlns:a16="http://schemas.microsoft.com/office/drawing/2014/main" id="{168FD6DC-0704-3C28-74DE-50A8E22E9B7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1012" y="4695970"/>
            <a:ext cx="2647950" cy="981075"/>
          </a:xfrm>
          <a:prstGeom prst="rect">
            <a:avLst/>
          </a:prstGeom>
        </p:spPr>
      </p:pic>
      <p:pic>
        <p:nvPicPr>
          <p:cNvPr id="7" name="Picture 6">
            <a:extLst>
              <a:ext uri="{FF2B5EF4-FFF2-40B4-BE49-F238E27FC236}">
                <a16:creationId xmlns:a16="http://schemas.microsoft.com/office/drawing/2014/main" id="{D90F7FA7-BFBF-9449-722A-2D14D0A19810}"/>
              </a:ext>
            </a:extLst>
          </p:cNvPr>
          <p:cNvPicPr>
            <a:picLocks noChangeAspect="1"/>
          </p:cNvPicPr>
          <p:nvPr userDrawn="1"/>
        </p:nvPicPr>
        <p:blipFill>
          <a:blip r:embed="rId4">
            <a:clrChange>
              <a:clrFrom>
                <a:srgbClr val="333333"/>
              </a:clrFrom>
              <a:clrTo>
                <a:srgbClr val="333333">
                  <a:alpha val="0"/>
                </a:srgbClr>
              </a:clrTo>
            </a:clrChange>
          </a:blip>
          <a:stretch>
            <a:fillRect/>
          </a:stretch>
        </p:blipFill>
        <p:spPr>
          <a:xfrm>
            <a:off x="2360612" y="2925336"/>
            <a:ext cx="3086708" cy="2701439"/>
          </a:xfrm>
          <a:prstGeom prst="rect">
            <a:avLst/>
          </a:prstGeom>
        </p:spPr>
      </p:pic>
      <p:pic>
        <p:nvPicPr>
          <p:cNvPr id="8" name="Picture 7">
            <a:extLst>
              <a:ext uri="{FF2B5EF4-FFF2-40B4-BE49-F238E27FC236}">
                <a16:creationId xmlns:a16="http://schemas.microsoft.com/office/drawing/2014/main" id="{7CB6D73A-65BA-A4FB-7DD2-633DE8C96669}"/>
              </a:ext>
            </a:extLst>
          </p:cNvPr>
          <p:cNvPicPr>
            <a:picLocks noChangeAspect="1"/>
          </p:cNvPicPr>
          <p:nvPr userDrawn="1"/>
        </p:nvPicPr>
        <p:blipFill>
          <a:blip r:embed="rId5">
            <a:clrChange>
              <a:clrFrom>
                <a:srgbClr val="333333"/>
              </a:clrFrom>
              <a:clrTo>
                <a:srgbClr val="333333">
                  <a:alpha val="0"/>
                </a:srgbClr>
              </a:clrTo>
            </a:clrChange>
          </a:blip>
          <a:stretch>
            <a:fillRect/>
          </a:stretch>
        </p:blipFill>
        <p:spPr>
          <a:xfrm>
            <a:off x="4674368" y="2935990"/>
            <a:ext cx="3081882" cy="2680131"/>
          </a:xfrm>
          <a:prstGeom prst="rect">
            <a:avLst/>
          </a:prstGeom>
        </p:spPr>
      </p:pic>
      <p:pic>
        <p:nvPicPr>
          <p:cNvPr id="13" name="Picture 12">
            <a:extLst>
              <a:ext uri="{FF2B5EF4-FFF2-40B4-BE49-F238E27FC236}">
                <a16:creationId xmlns:a16="http://schemas.microsoft.com/office/drawing/2014/main" id="{06352C40-0C33-A5FB-1067-7BD3D4BA7CF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 y="-85438"/>
            <a:ext cx="12188825" cy="788776"/>
          </a:xfrm>
          <a:prstGeom prst="rect">
            <a:avLst/>
          </a:prstGeom>
        </p:spPr>
      </p:pic>
      <p:pic>
        <p:nvPicPr>
          <p:cNvPr id="16" name="Picture 15">
            <a:extLst>
              <a:ext uri="{FF2B5EF4-FFF2-40B4-BE49-F238E27FC236}">
                <a16:creationId xmlns:a16="http://schemas.microsoft.com/office/drawing/2014/main" id="{04C57C0A-7A6B-D0C7-21E9-70CDA645F32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49" y="5795536"/>
            <a:ext cx="12188825" cy="1062464"/>
          </a:xfrm>
          <a:prstGeom prst="rect">
            <a:avLst/>
          </a:prstGeom>
        </p:spPr>
      </p:pic>
      <p:pic>
        <p:nvPicPr>
          <p:cNvPr id="18" name="Picture 17">
            <a:extLst>
              <a:ext uri="{FF2B5EF4-FFF2-40B4-BE49-F238E27FC236}">
                <a16:creationId xmlns:a16="http://schemas.microsoft.com/office/drawing/2014/main" id="{B6C36F39-B330-29CD-93F9-F75021E9F464}"/>
              </a:ext>
            </a:extLst>
          </p:cNvPr>
          <p:cNvPicPr>
            <a:picLocks noChangeAspect="1"/>
          </p:cNvPicPr>
          <p:nvPr userDrawn="1"/>
        </p:nvPicPr>
        <p:blipFill>
          <a:blip r:embed="rId8"/>
          <a:stretch>
            <a:fillRect/>
          </a:stretch>
        </p:blipFill>
        <p:spPr>
          <a:xfrm>
            <a:off x="7725090" y="904823"/>
            <a:ext cx="4224717" cy="2625392"/>
          </a:xfrm>
          <a:prstGeom prst="rect">
            <a:avLst/>
          </a:prstGeom>
          <a:ln>
            <a:noFill/>
          </a:ln>
          <a:effectLst>
            <a:softEdge rad="112500"/>
          </a:effectLst>
        </p:spPr>
      </p:pic>
    </p:spTree>
    <p:extLst>
      <p:ext uri="{BB962C8B-B14F-4D97-AF65-F5344CB8AC3E}">
        <p14:creationId xmlns:p14="http://schemas.microsoft.com/office/powerpoint/2010/main" val="370370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912" y="1266777"/>
            <a:ext cx="11811000" cy="4267200"/>
          </a:xfrm>
        </p:spPr>
        <p:txBody>
          <a:bodyPr>
            <a:normAutofit/>
          </a:bodyPr>
          <a:lstStyle>
            <a:lvl1pPr marL="274320" indent="-274320">
              <a:buClr>
                <a:schemeClr val="accent3"/>
              </a:buClr>
              <a:buFont typeface="Wingdings" panose="05000000000000000000" pitchFamily="2" charset="2"/>
              <a:buChar char="v"/>
              <a:defRPr sz="2800">
                <a:solidFill>
                  <a:schemeClr val="accent2">
                    <a:lumMod val="20000"/>
                    <a:lumOff val="80000"/>
                  </a:schemeClr>
                </a:solidFill>
              </a:defRPr>
            </a:lvl1pPr>
            <a:lvl2pPr marL="548640" indent="-274320">
              <a:buClr>
                <a:schemeClr val="accent3"/>
              </a:buClr>
              <a:buFont typeface="Wingdings" panose="05000000000000000000" pitchFamily="2" charset="2"/>
              <a:buChar char="v"/>
              <a:defRPr sz="2800">
                <a:solidFill>
                  <a:schemeClr val="accent2">
                    <a:lumMod val="20000"/>
                    <a:lumOff val="80000"/>
                  </a:schemeClr>
                </a:solidFill>
              </a:defRPr>
            </a:lvl2pPr>
            <a:lvl3pPr marL="777240" indent="-228600">
              <a:buClr>
                <a:schemeClr val="accent3"/>
              </a:buClr>
              <a:buFont typeface="Wingdings" panose="05000000000000000000" pitchFamily="2" charset="2"/>
              <a:buChar char="v"/>
              <a:defRPr sz="2800">
                <a:solidFill>
                  <a:schemeClr val="accent2">
                    <a:lumMod val="20000"/>
                    <a:lumOff val="80000"/>
                  </a:schemeClr>
                </a:solidFill>
              </a:defRPr>
            </a:lvl3pPr>
            <a:lvl4pPr marL="1005840" indent="-228600">
              <a:buClr>
                <a:schemeClr val="accent3"/>
              </a:buClr>
              <a:buFont typeface="Wingdings" panose="05000000000000000000" pitchFamily="2" charset="2"/>
              <a:buChar char="v"/>
              <a:defRPr sz="2800">
                <a:solidFill>
                  <a:schemeClr val="accent2">
                    <a:lumMod val="20000"/>
                    <a:lumOff val="80000"/>
                  </a:schemeClr>
                </a:solidFill>
              </a:defRPr>
            </a:lvl4pPr>
            <a:lvl5pPr marL="1234440" indent="-228600">
              <a:buClr>
                <a:schemeClr val="accent3"/>
              </a:buClr>
              <a:buFont typeface="Wingdings" panose="05000000000000000000" pitchFamily="2" charset="2"/>
              <a:buChar char="v"/>
              <a:defRPr sz="2800">
                <a:solidFill>
                  <a:schemeClr val="accent2">
                    <a:lumMod val="20000"/>
                    <a:lumOff val="80000"/>
                  </a:schemeClr>
                </a:solidFill>
              </a:defRPr>
            </a:lvl5pPr>
            <a:lvl6pPr marL="1463040">
              <a:defRPr baseline="0"/>
            </a:lvl6pPr>
            <a:lvl7pPr marL="1691640">
              <a:defRPr baseline="0"/>
            </a:lvl7pPr>
            <a:lvl8pPr marL="1920240">
              <a:defRPr baseline="0"/>
            </a:lvl8pPr>
            <a:lvl9pPr marL="2148840">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p:txBody>
          <a:bodyPr/>
          <a:lstStyle/>
          <a:p>
            <a:fld id="{A5DD0D82-C529-4B5A-A99B-C26BC2C7FA6D}" type="datetime1">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44480" y="6400801"/>
            <a:ext cx="1143002" cy="276226"/>
          </a:xfrm>
        </p:spPr>
        <p:txBody>
          <a:bodyPr/>
          <a:lstStyle>
            <a:lvl1pPr>
              <a:defRPr sz="1600"/>
            </a:lvl1pPr>
          </a:lstStyle>
          <a:p>
            <a:fld id="{25BA54BD-C84D-46CE-8B72-31BFB26ABA43}" type="slidenum">
              <a:rPr lang="en-US" smtClean="0"/>
              <a:t>‹#›</a:t>
            </a:fld>
            <a:endParaRPr lang="en-US" dirty="0"/>
          </a:p>
        </p:txBody>
      </p:sp>
      <p:sp>
        <p:nvSpPr>
          <p:cNvPr id="82" name="Rectangle 81">
            <a:extLst>
              <a:ext uri="{FF2B5EF4-FFF2-40B4-BE49-F238E27FC236}">
                <a16:creationId xmlns:a16="http://schemas.microsoft.com/office/drawing/2014/main" id="{0F6C7FC2-6B0D-48D1-8710-5ADA92F029B6}"/>
              </a:ext>
            </a:extLst>
          </p:cNvPr>
          <p:cNvSpPr/>
          <p:nvPr/>
        </p:nvSpPr>
        <p:spPr>
          <a:xfrm>
            <a:off x="0" y="-10276"/>
            <a:ext cx="12188825" cy="1083839"/>
          </a:xfrm>
          <a:prstGeom prst="rect">
            <a:avLst/>
          </a:prstGeom>
          <a:solidFill>
            <a:schemeClr val="accent2">
              <a:lumMod val="20000"/>
              <a:lumOff val="80000"/>
            </a:schemeClr>
          </a:solidFill>
          <a:ln>
            <a:solidFill>
              <a:schemeClr val="accent2">
                <a:lumMod val="20000"/>
                <a:lumOff val="8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2" name="Title 1"/>
          <p:cNvSpPr>
            <a:spLocks noGrp="1"/>
          </p:cNvSpPr>
          <p:nvPr>
            <p:ph type="title"/>
          </p:nvPr>
        </p:nvSpPr>
        <p:spPr>
          <a:xfrm>
            <a:off x="921668" y="240588"/>
            <a:ext cx="8451610" cy="639762"/>
          </a:xfrm>
        </p:spPr>
        <p:txBody>
          <a:bodyPr/>
          <a:lstStyle>
            <a:lvl1pPr>
              <a:defRPr b="0">
                <a:solidFill>
                  <a:schemeClr val="bg2"/>
                </a:solidFill>
              </a:defRPr>
            </a:lvl1pPr>
          </a:lstStyle>
          <a:p>
            <a:r>
              <a:rPr lang="en-US" dirty="0"/>
              <a:t>Click to edit Master title style</a:t>
            </a:r>
            <a:endParaRPr dirty="0"/>
          </a:p>
        </p:txBody>
      </p:sp>
      <p:pic>
        <p:nvPicPr>
          <p:cNvPr id="9" name="Graphic 8" descr="Treasure Map outline">
            <a:extLst>
              <a:ext uri="{FF2B5EF4-FFF2-40B4-BE49-F238E27FC236}">
                <a16:creationId xmlns:a16="http://schemas.microsoft.com/office/drawing/2014/main" id="{E901059B-6C84-71AD-AA0B-0E5235CD9D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61106" y="89734"/>
            <a:ext cx="914400" cy="914400"/>
          </a:xfrm>
          <a:prstGeom prst="rect">
            <a:avLst/>
          </a:prstGeom>
        </p:spPr>
      </p:pic>
      <p:pic>
        <p:nvPicPr>
          <p:cNvPr id="10" name="Graphic 9" descr="Treasure Map outline">
            <a:extLst>
              <a:ext uri="{FF2B5EF4-FFF2-40B4-BE49-F238E27FC236}">
                <a16:creationId xmlns:a16="http://schemas.microsoft.com/office/drawing/2014/main" id="{D9FE7919-0EFA-A972-8489-789D74C1D3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89734"/>
            <a:ext cx="914400" cy="914400"/>
          </a:xfrm>
          <a:prstGeom prst="rect">
            <a:avLst/>
          </a:prstGeom>
        </p:spPr>
      </p:pic>
    </p:spTree>
    <p:extLst>
      <p:ext uri="{BB962C8B-B14F-4D97-AF65-F5344CB8AC3E}">
        <p14:creationId xmlns:p14="http://schemas.microsoft.com/office/powerpoint/2010/main" val="361150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98612" y="4809916"/>
            <a:ext cx="8631936" cy="64008"/>
            <a:chOff x="-4110038" y="2703513"/>
            <a:chExt cx="17394239" cy="160336"/>
          </a:xfrm>
          <a:solidFill>
            <a:schemeClr val="accent3"/>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endParaRPr dirty="0">
                <a:latin typeface="Georgia" panose="02040502050405020303" pitchFamily="18" charset="0"/>
              </a:endParaRPr>
            </a:p>
          </p:txBody>
        </p:sp>
      </p:grpSp>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solidFill>
                  <a:schemeClr val="accent2"/>
                </a:solidFill>
              </a:defRPr>
            </a:lvl1pPr>
          </a:lstStyle>
          <a:p>
            <a:r>
              <a:rPr lang="en-US"/>
              <a:t>Click to edit Master title style</a:t>
            </a:r>
            <a:endParaRPr dirty="0"/>
          </a:p>
        </p:txBody>
      </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CF9D37-E983-4533-8D35-8CEF8468C2BD}" type="datetime1">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895012" y="6400801"/>
            <a:ext cx="1143002" cy="276226"/>
          </a:xfrm>
        </p:spPr>
        <p:txBody>
          <a:bodyPr/>
          <a:lstStyle>
            <a:lvl1pPr>
              <a:defRPr sz="1800"/>
            </a:lvl1pPr>
          </a:lstStyle>
          <a:p>
            <a:fld id="{25BA54BD-C84D-46CE-8B72-31BFB26ABA43}" type="slidenum">
              <a:rPr lang="en-US" smtClean="0"/>
              <a:t>‹#›</a:t>
            </a:fld>
            <a:endParaRPr lang="en-US" dirty="0"/>
          </a:p>
        </p:txBody>
      </p:sp>
    </p:spTree>
    <p:extLst>
      <p:ext uri="{BB962C8B-B14F-4D97-AF65-F5344CB8AC3E}">
        <p14:creationId xmlns:p14="http://schemas.microsoft.com/office/powerpoint/2010/main" val="144101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E7A22-E8F5-4B9C-95E1-10F38E5C779B}" type="datetime1">
              <a:rPr lang="en-US" smtClean="0"/>
              <a:t>4/9/2024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dirty="0"/>
          </a:p>
        </p:txBody>
      </p:sp>
    </p:spTree>
    <p:extLst>
      <p:ext uri="{BB962C8B-B14F-4D97-AF65-F5344CB8AC3E}">
        <p14:creationId xmlns:p14="http://schemas.microsoft.com/office/powerpoint/2010/main" val="190752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42316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86218" y="304800"/>
            <a:ext cx="11782531" cy="609600"/>
          </a:xfrm>
        </p:spPr>
        <p:txBody>
          <a:bodyPr/>
          <a:lstStyle/>
          <a:p>
            <a:r>
              <a:rPr lang="en-US"/>
              <a:t>Click to edit Master title style</a:t>
            </a:r>
          </a:p>
        </p:txBody>
      </p:sp>
      <p:sp>
        <p:nvSpPr>
          <p:cNvPr id="3" name="Table Placeholder 2"/>
          <p:cNvSpPr>
            <a:spLocks noGrp="1"/>
          </p:cNvSpPr>
          <p:nvPr>
            <p:ph type="tbl" idx="1"/>
          </p:nvPr>
        </p:nvSpPr>
        <p:spPr>
          <a:xfrm>
            <a:off x="152360" y="1322389"/>
            <a:ext cx="11579384" cy="5056187"/>
          </a:xfrm>
        </p:spPr>
        <p:txBody>
          <a:bodyPr/>
          <a:lstStyle/>
          <a:p>
            <a:pPr lvl="0"/>
            <a:r>
              <a:rPr lang="en-US" noProof="0" dirty="0"/>
              <a:t>Click icon to add table</a:t>
            </a:r>
          </a:p>
        </p:txBody>
      </p:sp>
      <p:sp>
        <p:nvSpPr>
          <p:cNvPr id="4" name="Rectangle 16"/>
          <p:cNvSpPr>
            <a:spLocks noGrp="1" noChangeArrowheads="1"/>
          </p:cNvSpPr>
          <p:nvPr>
            <p:ph type="sldNum" sz="quarter" idx="10"/>
            <p:custDataLst>
              <p:tags r:id="rId2"/>
            </p:custDataLst>
          </p:nvPr>
        </p:nvSpPr>
        <p:spPr>
          <a:ln/>
        </p:spPr>
        <p:txBody>
          <a:bodyPr/>
          <a:lstStyle>
            <a:lvl1pPr>
              <a:defRPr/>
            </a:lvl1p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2369693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000">
                <a:solidFill>
                  <a:schemeClr val="tx1">
                    <a:tint val="75000"/>
                  </a:schemeClr>
                </a:solidFill>
                <a:latin typeface="Georgia" panose="02040502050405020303" pitchFamily="18" charset="0"/>
              </a:defRPr>
            </a:lvl1pPr>
          </a:lstStyle>
          <a:p>
            <a:fld id="{469E06A6-69E2-49DA-8E35-14214877B027}" type="datetime1">
              <a:rPr lang="en-US" smtClean="0"/>
              <a:t>4/9/2024</a:t>
            </a:fld>
            <a:endParaRPr lang="en-US"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000">
                <a:solidFill>
                  <a:schemeClr val="tx1">
                    <a:tint val="75000"/>
                  </a:schemeClr>
                </a:solidFill>
                <a:latin typeface="Georgia" panose="02040502050405020303" pitchFamily="18" charset="0"/>
              </a:defRPr>
            </a:lvl1pPr>
          </a:lstStyle>
          <a:p>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000">
                <a:solidFill>
                  <a:schemeClr val="tx1">
                    <a:tint val="75000"/>
                  </a:schemeClr>
                </a:solidFill>
                <a:latin typeface="Georgia" panose="02040502050405020303" pitchFamily="18" charset="0"/>
              </a:defRPr>
            </a:lvl1pPr>
          </a:lstStyle>
          <a:p>
            <a:fld id="{25BA54BD-C84D-46CE-8B72-31BFB26ABA43}" type="slidenum">
              <a:rPr lang="en-US" smtClean="0"/>
              <a:pPr/>
              <a:t>‹#›</a:t>
            </a:fld>
            <a:endParaRPr lang="en-US" dirty="0"/>
          </a:p>
        </p:txBody>
      </p:sp>
    </p:spTree>
    <p:extLst>
      <p:ext uri="{BB962C8B-B14F-4D97-AF65-F5344CB8AC3E}">
        <p14:creationId xmlns:p14="http://schemas.microsoft.com/office/powerpoint/2010/main" val="133254501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accent4"/>
          </a:solidFill>
          <a:latin typeface="Georgia" panose="02040502050405020303" pitchFamily="18" charset="0"/>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accent2">
              <a:lumMod val="20000"/>
              <a:lumOff val="80000"/>
            </a:schemeClr>
          </a:solidFill>
          <a:latin typeface="Georgia" panose="02040502050405020303" pitchFamily="18" charset="0"/>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accent2">
              <a:lumMod val="20000"/>
              <a:lumOff val="80000"/>
            </a:schemeClr>
          </a:solidFill>
          <a:latin typeface="Georgia" panose="02040502050405020303" pitchFamily="18" charset="0"/>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accent2">
              <a:lumMod val="20000"/>
              <a:lumOff val="80000"/>
            </a:schemeClr>
          </a:solidFill>
          <a:latin typeface="Georgia" panose="02040502050405020303" pitchFamily="18" charset="0"/>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accent2">
              <a:lumMod val="20000"/>
              <a:lumOff val="80000"/>
            </a:schemeClr>
          </a:solidFill>
          <a:latin typeface="Georgia" panose="02040502050405020303" pitchFamily="18" charset="0"/>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accent2">
              <a:lumMod val="20000"/>
              <a:lumOff val="80000"/>
            </a:schemeClr>
          </a:solidFill>
          <a:latin typeface="Georgia" panose="02040502050405020303" pitchFamily="18" charset="0"/>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userDrawn="1">
          <p15:clr>
            <a:srgbClr val="F26B43"/>
          </p15:clr>
        </p15:guide>
        <p15:guide id="6"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arcgis.com/apps/webappviewer/index.html?id=cb01c47cfa884309b4f38dcd7542f805" TargetMode="External"/><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hyperlink" Target="http://www.mapwv.gov/DOTplan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services.wvgis.wvu.edu/ArcGIS/rest/services"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hyperlink" Target="https://www.mapwv.gov/parcel/" TargetMode="External"/><Relationship Id="rId4" Type="http://schemas.openxmlformats.org/officeDocument/2006/relationships/hyperlink" Target="http://data.wvgis.wvu.edu/elevation/" TargetMode="External"/><Relationship Id="rId9" Type="http://schemas.openxmlformats.org/officeDocument/2006/relationships/image" Target="../media/image44.png"/><Relationship Id="rId14" Type="http://schemas.openxmlformats.org/officeDocument/2006/relationships/hyperlink" Target="http://wvsams.mapwv.org/samsii/"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mapwv.gov/flood" TargetMode="Externa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mapwv.gov/propert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60.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8.jp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3.gif"/><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eg"/><Relationship Id="rId9"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gis_services.html" TargetMode="External"/><Relationship Id="rId2" Type="http://schemas.openxmlformats.org/officeDocument/2006/relationships/hyperlink" Target="https://wvgis.wvu.edu/data/data.php"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mapwv.gov/parcel/" TargetMode="External"/><Relationship Id="rId7" Type="http://schemas.openxmlformats.org/officeDocument/2006/relationships/hyperlink" Target="https://mapwv.gov/huntfish/" TargetMode="External"/><Relationship Id="rId2" Type="http://schemas.openxmlformats.org/officeDocument/2006/relationships/hyperlink" Target="http://www.mapwv.gov/" TargetMode="External"/><Relationship Id="rId1" Type="http://schemas.openxmlformats.org/officeDocument/2006/relationships/slideLayout" Target="../slideLayouts/slideLayout2.xml"/><Relationship Id="rId6" Type="http://schemas.openxmlformats.org/officeDocument/2006/relationships/hyperlink" Target="https://www.mapwv.gov/trails/" TargetMode="External"/><Relationship Id="rId5" Type="http://schemas.openxmlformats.org/officeDocument/2006/relationships/hyperlink" Target="https://www.mapwv.gov/flood/" TargetMode="External"/><Relationship Id="rId4" Type="http://schemas.openxmlformats.org/officeDocument/2006/relationships/hyperlink" Target="https://www.mapwv.gov/assessment/"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mapwv.gov/shpo/" TargetMode="External"/><Relationship Id="rId3" Type="http://schemas.openxmlformats.org/officeDocument/2006/relationships/image" Target="../media/image33.jpg"/><Relationship Id="rId7" Type="http://schemas.openxmlformats.org/officeDocument/2006/relationships/image" Target="../media/image37.jpeg"/><Relationship Id="rId12" Type="http://schemas.openxmlformats.org/officeDocument/2006/relationships/hyperlink" Target="https://mapwv.gov/huntfish/"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g"/><Relationship Id="rId11" Type="http://schemas.openxmlformats.org/officeDocument/2006/relationships/hyperlink" Target="https://www.mapwv.gov/trails/" TargetMode="External"/><Relationship Id="rId5" Type="http://schemas.openxmlformats.org/officeDocument/2006/relationships/image" Target="../media/image35.jpeg"/><Relationship Id="rId10" Type="http://schemas.openxmlformats.org/officeDocument/2006/relationships/hyperlink" Target="https://www.mapwv.gov/parcel/" TargetMode="External"/><Relationship Id="rId4" Type="http://schemas.openxmlformats.org/officeDocument/2006/relationships/image" Target="../media/image34.jpeg"/><Relationship Id="rId9" Type="http://schemas.openxmlformats.org/officeDocument/2006/relationships/hyperlink" Target="https://www.mapwv.gov/floo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s://www.wvagp.org/event-4829791" TargetMode="External"/><Relationship Id="rId5" Type="http://schemas.openxmlformats.org/officeDocument/2006/relationships/hyperlink" Target="https://www.wvagp.org/" TargetMode="External"/><Relationship Id="rId4" Type="http://schemas.openxmlformats.org/officeDocument/2006/relationships/hyperlink" Target="https://wvview.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2A30F0-5105-B714-562D-BA93DD7A5C94}"/>
              </a:ext>
            </a:extLst>
          </p:cNvPr>
          <p:cNvSpPr>
            <a:spLocks noGrp="1"/>
          </p:cNvSpPr>
          <p:nvPr>
            <p:ph type="sldNum" sz="quarter" idx="12"/>
          </p:nvPr>
        </p:nvSpPr>
        <p:spPr/>
        <p:txBody>
          <a:bodyPr/>
          <a:lstStyle/>
          <a:p>
            <a:fld id="{25BA54BD-C84D-46CE-8B72-31BFB26ABA43}" type="slidenum">
              <a:rPr lang="en-US" smtClean="0"/>
              <a:t>10</a:t>
            </a:fld>
            <a:endParaRPr lang="en-US" dirty="0"/>
          </a:p>
        </p:txBody>
      </p:sp>
      <p:sp>
        <p:nvSpPr>
          <p:cNvPr id="4" name="Title 3">
            <a:extLst>
              <a:ext uri="{FF2B5EF4-FFF2-40B4-BE49-F238E27FC236}">
                <a16:creationId xmlns:a16="http://schemas.microsoft.com/office/drawing/2014/main" id="{91A05F7D-1AD9-21AA-B77E-AB202E68E7B7}"/>
              </a:ext>
            </a:extLst>
          </p:cNvPr>
          <p:cNvSpPr>
            <a:spLocks noGrp="1"/>
          </p:cNvSpPr>
          <p:nvPr>
            <p:ph type="title"/>
          </p:nvPr>
        </p:nvSpPr>
        <p:spPr/>
        <p:txBody>
          <a:bodyPr/>
          <a:lstStyle/>
          <a:p>
            <a:r>
              <a:rPr lang="en-US" dirty="0"/>
              <a:t>Project/Data Highlight</a:t>
            </a:r>
          </a:p>
        </p:txBody>
      </p:sp>
      <p:pic>
        <p:nvPicPr>
          <p:cNvPr id="5" name="Picture 4" descr="A picture containing window, building&#10;&#10;Description automatically generated">
            <a:extLst>
              <a:ext uri="{FF2B5EF4-FFF2-40B4-BE49-F238E27FC236}">
                <a16:creationId xmlns:a16="http://schemas.microsoft.com/office/drawing/2014/main" id="{B44F3D5F-DC7A-BF54-1E51-DB30382D3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12" y="1219200"/>
            <a:ext cx="2649600" cy="1948235"/>
          </a:xfrm>
          <a:prstGeom prst="rect">
            <a:avLst/>
          </a:prstGeom>
        </p:spPr>
      </p:pic>
      <p:sp>
        <p:nvSpPr>
          <p:cNvPr id="7" name="TextBox 6">
            <a:extLst>
              <a:ext uri="{FF2B5EF4-FFF2-40B4-BE49-F238E27FC236}">
                <a16:creationId xmlns:a16="http://schemas.microsoft.com/office/drawing/2014/main" id="{C6488F84-CBB7-5B6C-F306-ADA69451C288}"/>
              </a:ext>
            </a:extLst>
          </p:cNvPr>
          <p:cNvSpPr txBox="1"/>
          <p:nvPr/>
        </p:nvSpPr>
        <p:spPr>
          <a:xfrm>
            <a:off x="2840391" y="1218231"/>
            <a:ext cx="2590800" cy="757130"/>
          </a:xfrm>
          <a:prstGeom prst="rect">
            <a:avLst/>
          </a:prstGeom>
          <a:noFill/>
        </p:spPr>
        <p:txBody>
          <a:bodyPr wrap="square" rtlCol="0">
            <a:spAutoFit/>
          </a:bodyPr>
          <a:lstStyle/>
          <a:p>
            <a:pPr>
              <a:lnSpc>
                <a:spcPct val="90000"/>
              </a:lnSpc>
            </a:pPr>
            <a:r>
              <a:rPr lang="en-US" sz="2400" dirty="0">
                <a:solidFill>
                  <a:schemeClr val="accent4"/>
                </a:solidFill>
                <a:latin typeface="Georgia" panose="02040502050405020303" pitchFamily="18" charset="0"/>
              </a:rPr>
              <a:t>Statewide LiDAR Elevation Data</a:t>
            </a:r>
          </a:p>
        </p:txBody>
      </p:sp>
      <p:sp>
        <p:nvSpPr>
          <p:cNvPr id="9" name="TextBox 8">
            <a:extLst>
              <a:ext uri="{FF2B5EF4-FFF2-40B4-BE49-F238E27FC236}">
                <a16:creationId xmlns:a16="http://schemas.microsoft.com/office/drawing/2014/main" id="{4CA8A3C4-D9EE-08D1-331F-1A51B1FCCB64}"/>
              </a:ext>
            </a:extLst>
          </p:cNvPr>
          <p:cNvSpPr txBox="1"/>
          <p:nvPr/>
        </p:nvSpPr>
        <p:spPr>
          <a:xfrm>
            <a:off x="2847465" y="1945641"/>
            <a:ext cx="2782673" cy="646331"/>
          </a:xfrm>
          <a:prstGeom prst="rect">
            <a:avLst/>
          </a:prstGeom>
          <a:noFill/>
        </p:spPr>
        <p:txBody>
          <a:bodyPr wrap="square">
            <a:spAutoFit/>
          </a:bodyPr>
          <a:lstStyle/>
          <a:p>
            <a:r>
              <a:rPr lang="en-US" dirty="0">
                <a:solidFill>
                  <a:schemeClr val="accent6"/>
                </a:solidFill>
                <a:latin typeface="Georgia" panose="02040502050405020303" pitchFamily="18" charset="0"/>
                <a:hlinkClick r:id="rId4">
                  <a:extLst>
                    <a:ext uri="{A12FA001-AC4F-418D-AE19-62706E023703}">
                      <ahyp:hlinkClr xmlns:ahyp="http://schemas.microsoft.com/office/drawing/2018/hyperlinkcolor" val="tx"/>
                    </a:ext>
                  </a:extLst>
                </a:hlinkClick>
              </a:rPr>
              <a:t>http://data.wvgis.wvu.edu/elevation/</a:t>
            </a:r>
            <a:r>
              <a:rPr lang="en-US" dirty="0">
                <a:solidFill>
                  <a:schemeClr val="accent6"/>
                </a:solidFill>
                <a:latin typeface="Georgia" panose="02040502050405020303" pitchFamily="18" charset="0"/>
              </a:rPr>
              <a:t> </a:t>
            </a:r>
          </a:p>
        </p:txBody>
      </p:sp>
      <p:pic>
        <p:nvPicPr>
          <p:cNvPr id="11" name="Picture 10">
            <a:extLst>
              <a:ext uri="{FF2B5EF4-FFF2-40B4-BE49-F238E27FC236}">
                <a16:creationId xmlns:a16="http://schemas.microsoft.com/office/drawing/2014/main" id="{74DAAF55-A1B8-AC03-9AF5-DAA5522BC382}"/>
              </a:ext>
            </a:extLst>
          </p:cNvPr>
          <p:cNvPicPr>
            <a:picLocks noChangeAspect="1"/>
          </p:cNvPicPr>
          <p:nvPr/>
        </p:nvPicPr>
        <p:blipFill>
          <a:blip r:embed="rId5"/>
          <a:stretch>
            <a:fillRect/>
          </a:stretch>
        </p:blipFill>
        <p:spPr>
          <a:xfrm>
            <a:off x="217731" y="3276600"/>
            <a:ext cx="2536166" cy="2743200"/>
          </a:xfrm>
          <a:prstGeom prst="rect">
            <a:avLst/>
          </a:prstGeom>
        </p:spPr>
      </p:pic>
      <p:sp>
        <p:nvSpPr>
          <p:cNvPr id="14" name="TextBox 13">
            <a:extLst>
              <a:ext uri="{FF2B5EF4-FFF2-40B4-BE49-F238E27FC236}">
                <a16:creationId xmlns:a16="http://schemas.microsoft.com/office/drawing/2014/main" id="{2B7AB530-3D52-651B-B1F7-5627D8034627}"/>
              </a:ext>
            </a:extLst>
          </p:cNvPr>
          <p:cNvSpPr txBox="1"/>
          <p:nvPr/>
        </p:nvSpPr>
        <p:spPr>
          <a:xfrm>
            <a:off x="2855290" y="3248904"/>
            <a:ext cx="2590800" cy="1089529"/>
          </a:xfrm>
          <a:prstGeom prst="rect">
            <a:avLst/>
          </a:prstGeom>
          <a:noFill/>
        </p:spPr>
        <p:txBody>
          <a:bodyPr wrap="square" rtlCol="0">
            <a:spAutoFit/>
          </a:bodyPr>
          <a:lstStyle/>
          <a:p>
            <a:pPr>
              <a:lnSpc>
                <a:spcPct val="90000"/>
              </a:lnSpc>
            </a:pPr>
            <a:r>
              <a:rPr lang="en-US" sz="2400" dirty="0">
                <a:solidFill>
                  <a:schemeClr val="accent1"/>
                </a:solidFill>
                <a:latin typeface="Georgia" panose="02040502050405020303" pitchFamily="18" charset="0"/>
              </a:rPr>
              <a:t>Statewide High-Res Aerial Imagery</a:t>
            </a:r>
          </a:p>
        </p:txBody>
      </p:sp>
      <p:sp>
        <p:nvSpPr>
          <p:cNvPr id="16" name="TextBox 15">
            <a:extLst>
              <a:ext uri="{FF2B5EF4-FFF2-40B4-BE49-F238E27FC236}">
                <a16:creationId xmlns:a16="http://schemas.microsoft.com/office/drawing/2014/main" id="{3EBBDD52-DBF9-2847-7684-351A76A04CE0}"/>
              </a:ext>
            </a:extLst>
          </p:cNvPr>
          <p:cNvSpPr txBox="1"/>
          <p:nvPr/>
        </p:nvSpPr>
        <p:spPr>
          <a:xfrm>
            <a:off x="2847465" y="4259616"/>
            <a:ext cx="3279889" cy="646331"/>
          </a:xfrm>
          <a:prstGeom prst="rect">
            <a:avLst/>
          </a:prstGeom>
          <a:noFill/>
        </p:spPr>
        <p:txBody>
          <a:bodyPr wrap="square">
            <a:spAutoFit/>
          </a:bodyPr>
          <a:lstStyle/>
          <a:p>
            <a:r>
              <a:rPr lang="en-US" dirty="0">
                <a:solidFill>
                  <a:schemeClr val="accent6"/>
                </a:solidFill>
                <a:latin typeface="Georgia" panose="02040502050405020303" pitchFamily="18" charset="0"/>
                <a:hlinkClick r:id="rId6">
                  <a:extLst>
                    <a:ext uri="{A12FA001-AC4F-418D-AE19-62706E023703}">
                      <ahyp:hlinkClr xmlns:ahyp="http://schemas.microsoft.com/office/drawing/2018/hyperlinkcolor" val="tx"/>
                    </a:ext>
                  </a:extLst>
                </a:hlinkClick>
              </a:rPr>
              <a:t>https://services.wvgis.wvu.edu/ArcGIS/rest/services</a:t>
            </a:r>
            <a:r>
              <a:rPr lang="en-US" dirty="0">
                <a:solidFill>
                  <a:schemeClr val="accent6"/>
                </a:solidFill>
                <a:latin typeface="Georgia" panose="02040502050405020303" pitchFamily="18" charset="0"/>
              </a:rPr>
              <a:t> </a:t>
            </a:r>
          </a:p>
        </p:txBody>
      </p:sp>
      <p:pic>
        <p:nvPicPr>
          <p:cNvPr id="17" name="Picture 16">
            <a:extLst>
              <a:ext uri="{FF2B5EF4-FFF2-40B4-BE49-F238E27FC236}">
                <a16:creationId xmlns:a16="http://schemas.microsoft.com/office/drawing/2014/main" id="{B81C7919-AC3D-D8FA-7400-29F3ACE755F3}"/>
              </a:ext>
            </a:extLst>
          </p:cNvPr>
          <p:cNvPicPr>
            <a:picLocks noChangeAspect="1"/>
          </p:cNvPicPr>
          <p:nvPr/>
        </p:nvPicPr>
        <p:blipFill rotWithShape="1">
          <a:blip r:embed="rId7"/>
          <a:srcRect l="33289" r="39102" b="31515"/>
          <a:stretch/>
        </p:blipFill>
        <p:spPr>
          <a:xfrm rot="16200000">
            <a:off x="6764816" y="999533"/>
            <a:ext cx="1828801" cy="2268135"/>
          </a:xfrm>
          <a:prstGeom prst="rect">
            <a:avLst/>
          </a:prstGeom>
        </p:spPr>
      </p:pic>
      <p:sp>
        <p:nvSpPr>
          <p:cNvPr id="18" name="TextBox 17">
            <a:extLst>
              <a:ext uri="{FF2B5EF4-FFF2-40B4-BE49-F238E27FC236}">
                <a16:creationId xmlns:a16="http://schemas.microsoft.com/office/drawing/2014/main" id="{75AC0718-7697-7D85-DA38-FE975F9886AC}"/>
              </a:ext>
            </a:extLst>
          </p:cNvPr>
          <p:cNvSpPr txBox="1"/>
          <p:nvPr/>
        </p:nvSpPr>
        <p:spPr>
          <a:xfrm>
            <a:off x="8886011" y="1153830"/>
            <a:ext cx="2590800" cy="757130"/>
          </a:xfrm>
          <a:prstGeom prst="rect">
            <a:avLst/>
          </a:prstGeom>
          <a:noFill/>
        </p:spPr>
        <p:txBody>
          <a:bodyPr wrap="square" rtlCol="0">
            <a:spAutoFit/>
          </a:bodyPr>
          <a:lstStyle/>
          <a:p>
            <a:pPr>
              <a:lnSpc>
                <a:spcPct val="90000"/>
              </a:lnSpc>
            </a:pPr>
            <a:r>
              <a:rPr lang="en-US" sz="2400" dirty="0">
                <a:solidFill>
                  <a:schemeClr val="accent2"/>
                </a:solidFill>
                <a:latin typeface="Georgia" panose="02040502050405020303" pitchFamily="18" charset="0"/>
              </a:rPr>
              <a:t>Landslide Hazards</a:t>
            </a:r>
          </a:p>
        </p:txBody>
      </p:sp>
      <p:sp>
        <p:nvSpPr>
          <p:cNvPr id="21" name="TextBox 20">
            <a:extLst>
              <a:ext uri="{FF2B5EF4-FFF2-40B4-BE49-F238E27FC236}">
                <a16:creationId xmlns:a16="http://schemas.microsoft.com/office/drawing/2014/main" id="{A097267D-1485-0CBE-2BBC-1D3486CE697D}"/>
              </a:ext>
            </a:extLst>
          </p:cNvPr>
          <p:cNvSpPr txBox="1"/>
          <p:nvPr/>
        </p:nvSpPr>
        <p:spPr>
          <a:xfrm>
            <a:off x="8908823" y="1886886"/>
            <a:ext cx="2975089" cy="1200329"/>
          </a:xfrm>
          <a:prstGeom prst="rect">
            <a:avLst/>
          </a:prstGeom>
          <a:noFill/>
        </p:spPr>
        <p:txBody>
          <a:bodyPr wrap="square">
            <a:spAutoFit/>
          </a:bodyPr>
          <a:lstStyle/>
          <a:p>
            <a:r>
              <a:rPr lang="en-US" sz="1800" u="sng" dirty="0">
                <a:solidFill>
                  <a:schemeClr val="accent6"/>
                </a:solidFill>
                <a:effectLst/>
                <a:latin typeface="Georgia" panose="02040502050405020303" pitchFamily="18" charset="0"/>
                <a:ea typeface="Calibri" panose="020F0502020204030204" pitchFamily="34" charset="0"/>
                <a:cs typeface="Times New Roman" panose="02020603050405020304" pitchFamily="18" charset="0"/>
                <a:hlinkClick r:id="rId8">
                  <a:extLst>
                    <a:ext uri="{A12FA001-AC4F-418D-AE19-62706E023703}">
                      <ahyp:hlinkClr xmlns:ahyp="http://schemas.microsoft.com/office/drawing/2018/hyperlinkcolor" val="tx"/>
                    </a:ext>
                  </a:extLst>
                </a:hlinkClick>
              </a:rPr>
              <a:t>https://www.arcgis.com/apps/webappviewer/index.html?id=cb01c47cfa884309b4f38dcd7542f805</a:t>
            </a:r>
            <a:r>
              <a:rPr lang="en-US" sz="1800" u="sng" dirty="0">
                <a:solidFill>
                  <a:schemeClr val="accent6"/>
                </a:solidFill>
                <a:effectLst/>
                <a:latin typeface="Georgia" panose="02040502050405020303" pitchFamily="18" charset="0"/>
                <a:ea typeface="Calibri" panose="020F0502020204030204" pitchFamily="34" charset="0"/>
                <a:cs typeface="Times New Roman" panose="02020603050405020304" pitchFamily="18" charset="0"/>
              </a:rPr>
              <a:t> </a:t>
            </a:r>
            <a:endParaRPr lang="en-US" dirty="0">
              <a:solidFill>
                <a:schemeClr val="accent6"/>
              </a:solidFill>
              <a:latin typeface="Georgia" panose="02040502050405020303" pitchFamily="18" charset="0"/>
            </a:endParaRPr>
          </a:p>
        </p:txBody>
      </p:sp>
      <p:pic>
        <p:nvPicPr>
          <p:cNvPr id="23" name="Picture 22">
            <a:extLst>
              <a:ext uri="{FF2B5EF4-FFF2-40B4-BE49-F238E27FC236}">
                <a16:creationId xmlns:a16="http://schemas.microsoft.com/office/drawing/2014/main" id="{D0C6A199-F403-44CE-274F-A25B976F02E8}"/>
              </a:ext>
            </a:extLst>
          </p:cNvPr>
          <p:cNvPicPr>
            <a:picLocks noChangeAspect="1"/>
          </p:cNvPicPr>
          <p:nvPr/>
        </p:nvPicPr>
        <p:blipFill>
          <a:blip r:embed="rId9"/>
          <a:stretch>
            <a:fillRect/>
          </a:stretch>
        </p:blipFill>
        <p:spPr>
          <a:xfrm>
            <a:off x="6545149" y="3302618"/>
            <a:ext cx="1886270" cy="1939978"/>
          </a:xfrm>
          <a:prstGeom prst="rect">
            <a:avLst/>
          </a:prstGeom>
        </p:spPr>
      </p:pic>
      <p:sp>
        <p:nvSpPr>
          <p:cNvPr id="24" name="TextBox 23">
            <a:extLst>
              <a:ext uri="{FF2B5EF4-FFF2-40B4-BE49-F238E27FC236}">
                <a16:creationId xmlns:a16="http://schemas.microsoft.com/office/drawing/2014/main" id="{2B782D64-91E6-2109-FF47-881938A8975C}"/>
              </a:ext>
            </a:extLst>
          </p:cNvPr>
          <p:cNvSpPr txBox="1"/>
          <p:nvPr/>
        </p:nvSpPr>
        <p:spPr>
          <a:xfrm>
            <a:off x="8532812" y="3220986"/>
            <a:ext cx="2590800" cy="424732"/>
          </a:xfrm>
          <a:prstGeom prst="rect">
            <a:avLst/>
          </a:prstGeom>
          <a:noFill/>
        </p:spPr>
        <p:txBody>
          <a:bodyPr wrap="square" rtlCol="0">
            <a:spAutoFit/>
          </a:bodyPr>
          <a:lstStyle/>
          <a:p>
            <a:pPr>
              <a:lnSpc>
                <a:spcPct val="90000"/>
              </a:lnSpc>
            </a:pPr>
            <a:r>
              <a:rPr lang="en-US" sz="2400" dirty="0">
                <a:solidFill>
                  <a:schemeClr val="accent3"/>
                </a:solidFill>
                <a:latin typeface="Georgia" panose="02040502050405020303" pitchFamily="18" charset="0"/>
              </a:rPr>
              <a:t>Tax Parcels</a:t>
            </a:r>
          </a:p>
        </p:txBody>
      </p:sp>
      <p:sp>
        <p:nvSpPr>
          <p:cNvPr id="26" name="TextBox 25">
            <a:extLst>
              <a:ext uri="{FF2B5EF4-FFF2-40B4-BE49-F238E27FC236}">
                <a16:creationId xmlns:a16="http://schemas.microsoft.com/office/drawing/2014/main" id="{AB82503A-85FF-6074-C395-72D3C89D62BA}"/>
              </a:ext>
            </a:extLst>
          </p:cNvPr>
          <p:cNvSpPr txBox="1"/>
          <p:nvPr/>
        </p:nvSpPr>
        <p:spPr>
          <a:xfrm>
            <a:off x="8532812" y="3585946"/>
            <a:ext cx="2411668" cy="646331"/>
          </a:xfrm>
          <a:prstGeom prst="rect">
            <a:avLst/>
          </a:prstGeom>
          <a:noFill/>
        </p:spPr>
        <p:txBody>
          <a:bodyPr wrap="square">
            <a:spAutoFit/>
          </a:bodyPr>
          <a:lstStyle/>
          <a:p>
            <a:r>
              <a:rPr lang="en-US" dirty="0">
                <a:solidFill>
                  <a:schemeClr val="accent6"/>
                </a:solidFill>
                <a:latin typeface="Georgia" panose="02040502050405020303" pitchFamily="18" charset="0"/>
                <a:hlinkClick r:id="rId10">
                  <a:extLst>
                    <a:ext uri="{A12FA001-AC4F-418D-AE19-62706E023703}">
                      <ahyp:hlinkClr xmlns:ahyp="http://schemas.microsoft.com/office/drawing/2018/hyperlinkcolor" val="tx"/>
                    </a:ext>
                  </a:extLst>
                </a:hlinkClick>
              </a:rPr>
              <a:t>https://www.mapwv.gov/parcel/</a:t>
            </a:r>
            <a:r>
              <a:rPr lang="en-US" dirty="0">
                <a:solidFill>
                  <a:schemeClr val="accent6"/>
                </a:solidFill>
                <a:latin typeface="Georgia" panose="02040502050405020303" pitchFamily="18" charset="0"/>
              </a:rPr>
              <a:t> </a:t>
            </a:r>
          </a:p>
        </p:txBody>
      </p:sp>
      <p:pic>
        <p:nvPicPr>
          <p:cNvPr id="28" name="Picture 27">
            <a:extLst>
              <a:ext uri="{FF2B5EF4-FFF2-40B4-BE49-F238E27FC236}">
                <a16:creationId xmlns:a16="http://schemas.microsoft.com/office/drawing/2014/main" id="{99A770B8-FF38-8F13-7C4C-12CA30FE290C}"/>
              </a:ext>
            </a:extLst>
          </p:cNvPr>
          <p:cNvPicPr>
            <a:picLocks noChangeAspect="1"/>
          </p:cNvPicPr>
          <p:nvPr/>
        </p:nvPicPr>
        <p:blipFill>
          <a:blip r:embed="rId11"/>
          <a:stretch>
            <a:fillRect/>
          </a:stretch>
        </p:blipFill>
        <p:spPr>
          <a:xfrm>
            <a:off x="5073689" y="5416555"/>
            <a:ext cx="3765439" cy="1231936"/>
          </a:xfrm>
          <a:prstGeom prst="rect">
            <a:avLst/>
          </a:prstGeom>
        </p:spPr>
      </p:pic>
      <p:sp>
        <p:nvSpPr>
          <p:cNvPr id="31" name="TextBox 30">
            <a:extLst>
              <a:ext uri="{FF2B5EF4-FFF2-40B4-BE49-F238E27FC236}">
                <a16:creationId xmlns:a16="http://schemas.microsoft.com/office/drawing/2014/main" id="{2A1D0298-BDCB-87DF-4A94-CD74377BE7EC}"/>
              </a:ext>
            </a:extLst>
          </p:cNvPr>
          <p:cNvSpPr txBox="1"/>
          <p:nvPr/>
        </p:nvSpPr>
        <p:spPr>
          <a:xfrm>
            <a:off x="8931518" y="5106646"/>
            <a:ext cx="2590800" cy="757130"/>
          </a:xfrm>
          <a:prstGeom prst="rect">
            <a:avLst/>
          </a:prstGeom>
          <a:noFill/>
        </p:spPr>
        <p:txBody>
          <a:bodyPr wrap="square" rtlCol="0">
            <a:spAutoFit/>
          </a:bodyPr>
          <a:lstStyle/>
          <a:p>
            <a:pPr>
              <a:lnSpc>
                <a:spcPct val="90000"/>
              </a:lnSpc>
            </a:pPr>
            <a:r>
              <a:rPr lang="en-US" sz="2400" dirty="0">
                <a:solidFill>
                  <a:schemeClr val="tx2"/>
                </a:solidFill>
                <a:latin typeface="Georgia" panose="02040502050405020303" pitchFamily="18" charset="0"/>
              </a:rPr>
              <a:t>Highway plan scanning</a:t>
            </a:r>
          </a:p>
        </p:txBody>
      </p:sp>
      <p:sp>
        <p:nvSpPr>
          <p:cNvPr id="33" name="TextBox 32">
            <a:extLst>
              <a:ext uri="{FF2B5EF4-FFF2-40B4-BE49-F238E27FC236}">
                <a16:creationId xmlns:a16="http://schemas.microsoft.com/office/drawing/2014/main" id="{929E8A5A-F8E5-53DF-FC15-CEBE12B575FE}"/>
              </a:ext>
            </a:extLst>
          </p:cNvPr>
          <p:cNvSpPr txBox="1"/>
          <p:nvPr/>
        </p:nvSpPr>
        <p:spPr>
          <a:xfrm>
            <a:off x="8920786" y="5809123"/>
            <a:ext cx="2335468" cy="646331"/>
          </a:xfrm>
          <a:prstGeom prst="rect">
            <a:avLst/>
          </a:prstGeom>
          <a:noFill/>
        </p:spPr>
        <p:txBody>
          <a:bodyPr wrap="square">
            <a:spAutoFit/>
          </a:bodyPr>
          <a:lstStyle/>
          <a:p>
            <a:r>
              <a:rPr lang="en-US" dirty="0">
                <a:solidFill>
                  <a:schemeClr val="accent6"/>
                </a:solidFill>
                <a:latin typeface="Georgia" panose="02040502050405020303" pitchFamily="18" charset="0"/>
                <a:hlinkClick r:id="rId12">
                  <a:extLst>
                    <a:ext uri="{A12FA001-AC4F-418D-AE19-62706E023703}">
                      <ahyp:hlinkClr xmlns:ahyp="http://schemas.microsoft.com/office/drawing/2018/hyperlinkcolor" val="tx"/>
                    </a:ext>
                  </a:extLst>
                </a:hlinkClick>
              </a:rPr>
              <a:t>http://www.mapwv.gov/DOTplans/</a:t>
            </a:r>
            <a:r>
              <a:rPr lang="en-US" dirty="0">
                <a:solidFill>
                  <a:schemeClr val="accent6"/>
                </a:solidFill>
                <a:latin typeface="Georgia" panose="02040502050405020303" pitchFamily="18" charset="0"/>
              </a:rPr>
              <a:t> </a:t>
            </a:r>
          </a:p>
        </p:txBody>
      </p:sp>
      <p:pic>
        <p:nvPicPr>
          <p:cNvPr id="35" name="Picture 34">
            <a:extLst>
              <a:ext uri="{FF2B5EF4-FFF2-40B4-BE49-F238E27FC236}">
                <a16:creationId xmlns:a16="http://schemas.microsoft.com/office/drawing/2014/main" id="{8F653CA6-50A5-295B-6E10-4207A3D09CD6}"/>
              </a:ext>
            </a:extLst>
          </p:cNvPr>
          <p:cNvPicPr>
            <a:picLocks noChangeAspect="1"/>
          </p:cNvPicPr>
          <p:nvPr/>
        </p:nvPicPr>
        <p:blipFill>
          <a:blip r:embed="rId13"/>
          <a:stretch>
            <a:fillRect/>
          </a:stretch>
        </p:blipFill>
        <p:spPr>
          <a:xfrm>
            <a:off x="106944" y="6128965"/>
            <a:ext cx="2761857" cy="298579"/>
          </a:xfrm>
          <a:prstGeom prst="rect">
            <a:avLst/>
          </a:prstGeom>
        </p:spPr>
      </p:pic>
      <p:sp>
        <p:nvSpPr>
          <p:cNvPr id="36" name="TextBox 35">
            <a:extLst>
              <a:ext uri="{FF2B5EF4-FFF2-40B4-BE49-F238E27FC236}">
                <a16:creationId xmlns:a16="http://schemas.microsoft.com/office/drawing/2014/main" id="{BA3A2EC0-86ED-A6EC-FF00-0AA26292C4AC}"/>
              </a:ext>
            </a:extLst>
          </p:cNvPr>
          <p:cNvSpPr txBox="1"/>
          <p:nvPr/>
        </p:nvSpPr>
        <p:spPr>
          <a:xfrm>
            <a:off x="2872489" y="5851693"/>
            <a:ext cx="1850324" cy="424732"/>
          </a:xfrm>
          <a:prstGeom prst="rect">
            <a:avLst/>
          </a:prstGeom>
          <a:noFill/>
        </p:spPr>
        <p:txBody>
          <a:bodyPr wrap="square" rtlCol="0">
            <a:spAutoFit/>
          </a:bodyPr>
          <a:lstStyle/>
          <a:p>
            <a:pPr>
              <a:lnSpc>
                <a:spcPct val="90000"/>
              </a:lnSpc>
            </a:pPr>
            <a:r>
              <a:rPr lang="en-US" sz="2400" dirty="0">
                <a:solidFill>
                  <a:schemeClr val="accent5"/>
                </a:solidFill>
                <a:latin typeface="Georgia" panose="02040502050405020303" pitchFamily="18" charset="0"/>
              </a:rPr>
              <a:t>Addressing</a:t>
            </a:r>
          </a:p>
        </p:txBody>
      </p:sp>
      <p:sp>
        <p:nvSpPr>
          <p:cNvPr id="38" name="TextBox 37">
            <a:extLst>
              <a:ext uri="{FF2B5EF4-FFF2-40B4-BE49-F238E27FC236}">
                <a16:creationId xmlns:a16="http://schemas.microsoft.com/office/drawing/2014/main" id="{656668E6-6490-69D2-F689-7CB348791C3A}"/>
              </a:ext>
            </a:extLst>
          </p:cNvPr>
          <p:cNvSpPr txBox="1"/>
          <p:nvPr/>
        </p:nvSpPr>
        <p:spPr>
          <a:xfrm>
            <a:off x="2881856" y="6188964"/>
            <a:ext cx="2099443" cy="646331"/>
          </a:xfrm>
          <a:prstGeom prst="rect">
            <a:avLst/>
          </a:prstGeom>
          <a:noFill/>
        </p:spPr>
        <p:txBody>
          <a:bodyPr wrap="square">
            <a:spAutoFit/>
          </a:bodyPr>
          <a:lstStyle/>
          <a:p>
            <a:r>
              <a:rPr lang="en-US" dirty="0">
                <a:solidFill>
                  <a:schemeClr val="accent6"/>
                </a:solidFill>
                <a:latin typeface="Georgia" panose="02040502050405020303" pitchFamily="18" charset="0"/>
                <a:hlinkClick r:id="rId14">
                  <a:extLst>
                    <a:ext uri="{A12FA001-AC4F-418D-AE19-62706E023703}">
                      <ahyp:hlinkClr xmlns:ahyp="http://schemas.microsoft.com/office/drawing/2018/hyperlinkcolor" val="tx"/>
                    </a:ext>
                  </a:extLst>
                </a:hlinkClick>
              </a:rPr>
              <a:t>http://wvsams.mapwv.org/samsii/</a:t>
            </a:r>
            <a:r>
              <a:rPr lang="en-US" dirty="0">
                <a:solidFill>
                  <a:schemeClr val="accent6"/>
                </a:solidFill>
                <a:latin typeface="Georgia" panose="02040502050405020303" pitchFamily="18" charset="0"/>
              </a:rPr>
              <a:t> </a:t>
            </a:r>
          </a:p>
        </p:txBody>
      </p:sp>
    </p:spTree>
    <p:extLst>
      <p:ext uri="{BB962C8B-B14F-4D97-AF65-F5344CB8AC3E}">
        <p14:creationId xmlns:p14="http://schemas.microsoft.com/office/powerpoint/2010/main" val="42220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5AE0E-88ED-4D5F-22E9-BC9ED5B71CD8}"/>
              </a:ext>
            </a:extLst>
          </p:cNvPr>
          <p:cNvSpPr>
            <a:spLocks noGrp="1"/>
          </p:cNvSpPr>
          <p:nvPr>
            <p:ph type="title"/>
          </p:nvPr>
        </p:nvSpPr>
        <p:spPr>
          <a:xfrm>
            <a:off x="1065212" y="1905000"/>
            <a:ext cx="9601201" cy="2667000"/>
          </a:xfrm>
        </p:spPr>
        <p:txBody>
          <a:bodyPr/>
          <a:lstStyle/>
          <a:p>
            <a:r>
              <a:rPr lang="en-US" dirty="0"/>
              <a:t>WV Flood Tool</a:t>
            </a:r>
          </a:p>
        </p:txBody>
      </p:sp>
      <p:sp>
        <p:nvSpPr>
          <p:cNvPr id="6" name="Text Placeholder 5">
            <a:extLst>
              <a:ext uri="{FF2B5EF4-FFF2-40B4-BE49-F238E27FC236}">
                <a16:creationId xmlns:a16="http://schemas.microsoft.com/office/drawing/2014/main" id="{C0F8B1C4-248D-BFB8-51EF-FCD2789DFF6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BE03CFB-9A31-279B-69EA-C14030AFEF57}"/>
              </a:ext>
            </a:extLst>
          </p:cNvPr>
          <p:cNvSpPr>
            <a:spLocks noGrp="1"/>
          </p:cNvSpPr>
          <p:nvPr>
            <p:ph type="sldNum" sz="quarter" idx="12"/>
          </p:nvPr>
        </p:nvSpPr>
        <p:spPr/>
        <p:txBody>
          <a:bodyPr/>
          <a:lstStyle/>
          <a:p>
            <a:fld id="{25BA54BD-C84D-46CE-8B72-31BFB26ABA43}" type="slidenum">
              <a:rPr lang="en-US" smtClean="0"/>
              <a:t>11</a:t>
            </a:fld>
            <a:endParaRPr lang="en-US" dirty="0"/>
          </a:p>
        </p:txBody>
      </p:sp>
    </p:spTree>
    <p:extLst>
      <p:ext uri="{BB962C8B-B14F-4D97-AF65-F5344CB8AC3E}">
        <p14:creationId xmlns:p14="http://schemas.microsoft.com/office/powerpoint/2010/main" val="388181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DFA24-1820-996C-AF2B-A8EFCABC835F}"/>
              </a:ext>
            </a:extLst>
          </p:cNvPr>
          <p:cNvSpPr>
            <a:spLocks noGrp="1"/>
          </p:cNvSpPr>
          <p:nvPr>
            <p:ph type="sldNum" sz="quarter" idx="12"/>
          </p:nvPr>
        </p:nvSpPr>
        <p:spPr/>
        <p:txBody>
          <a:bodyPr/>
          <a:lstStyle/>
          <a:p>
            <a:fld id="{25BA54BD-C84D-46CE-8B72-31BFB26ABA43}" type="slidenum">
              <a:rPr lang="en-US" smtClean="0"/>
              <a:t>12</a:t>
            </a:fld>
            <a:endParaRPr lang="en-US" dirty="0"/>
          </a:p>
        </p:txBody>
      </p:sp>
      <p:sp>
        <p:nvSpPr>
          <p:cNvPr id="4" name="Title 3">
            <a:extLst>
              <a:ext uri="{FF2B5EF4-FFF2-40B4-BE49-F238E27FC236}">
                <a16:creationId xmlns:a16="http://schemas.microsoft.com/office/drawing/2014/main" id="{BC109A62-66CF-6726-948C-9315BED22F4C}"/>
              </a:ext>
            </a:extLst>
          </p:cNvPr>
          <p:cNvSpPr>
            <a:spLocks noGrp="1"/>
          </p:cNvSpPr>
          <p:nvPr>
            <p:ph type="title"/>
          </p:nvPr>
        </p:nvSpPr>
        <p:spPr/>
        <p:txBody>
          <a:bodyPr/>
          <a:lstStyle/>
          <a:p>
            <a:r>
              <a:rPr lang="en-US" dirty="0"/>
              <a:t>West Virginia Flood Tool</a:t>
            </a:r>
          </a:p>
        </p:txBody>
      </p:sp>
      <p:sp>
        <p:nvSpPr>
          <p:cNvPr id="7" name="Content Placeholder 6">
            <a:extLst>
              <a:ext uri="{FF2B5EF4-FFF2-40B4-BE49-F238E27FC236}">
                <a16:creationId xmlns:a16="http://schemas.microsoft.com/office/drawing/2014/main" id="{C4776698-7EDA-5F58-2ABE-4F7A00F512C3}"/>
              </a:ext>
            </a:extLst>
          </p:cNvPr>
          <p:cNvSpPr>
            <a:spLocks noGrp="1"/>
          </p:cNvSpPr>
          <p:nvPr>
            <p:ph idx="1"/>
          </p:nvPr>
        </p:nvSpPr>
        <p:spPr>
          <a:xfrm>
            <a:off x="188912" y="1266777"/>
            <a:ext cx="7124700" cy="4267200"/>
          </a:xfrm>
        </p:spPr>
        <p:txBody>
          <a:bodyPr/>
          <a:lstStyle/>
          <a:p>
            <a:r>
              <a:rPr lang="en-US" dirty="0"/>
              <a:t>Support the </a:t>
            </a:r>
            <a:r>
              <a:rPr lang="en-US" dirty="0">
                <a:solidFill>
                  <a:schemeClr val="accent1"/>
                </a:solidFill>
              </a:rPr>
              <a:t>public</a:t>
            </a:r>
            <a:r>
              <a:rPr lang="en-US" dirty="0"/>
              <a:t> and </a:t>
            </a:r>
            <a:r>
              <a:rPr lang="en-US" dirty="0">
                <a:solidFill>
                  <a:schemeClr val="accent4"/>
                </a:solidFill>
              </a:rPr>
              <a:t>floodplain managers </a:t>
            </a:r>
            <a:r>
              <a:rPr lang="en-US" dirty="0"/>
              <a:t>of </a:t>
            </a:r>
            <a:r>
              <a:rPr lang="en-US" dirty="0">
                <a:solidFill>
                  <a:schemeClr val="accent5"/>
                </a:solidFill>
              </a:rPr>
              <a:t>268 flood-prone communities</a:t>
            </a:r>
            <a:r>
              <a:rPr lang="en-US" dirty="0"/>
              <a:t> with </a:t>
            </a:r>
            <a:r>
              <a:rPr lang="en-US" dirty="0">
                <a:solidFill>
                  <a:schemeClr val="tx2"/>
                </a:solidFill>
              </a:rPr>
              <a:t>regulatory</a:t>
            </a:r>
            <a:r>
              <a:rPr lang="en-US" dirty="0"/>
              <a:t> and </a:t>
            </a:r>
            <a:r>
              <a:rPr lang="en-US" dirty="0">
                <a:solidFill>
                  <a:schemeClr val="accent2"/>
                </a:solidFill>
              </a:rPr>
              <a:t>flood risk products </a:t>
            </a:r>
            <a:r>
              <a:rPr lang="en-US" dirty="0"/>
              <a:t>including maintaining an inventory of </a:t>
            </a:r>
            <a:r>
              <a:rPr lang="en-US" dirty="0">
                <a:solidFill>
                  <a:schemeClr val="accent3"/>
                </a:solidFill>
              </a:rPr>
              <a:t>98,000 structures located in high-risk floodplains</a:t>
            </a:r>
            <a:r>
              <a:rPr lang="en-US" dirty="0"/>
              <a:t>. </a:t>
            </a:r>
          </a:p>
          <a:p>
            <a:r>
              <a:rPr lang="en-US" dirty="0">
                <a:solidFill>
                  <a:schemeClr val="accent6"/>
                </a:solidFill>
                <a:hlinkClick r:id="rId2">
                  <a:extLst>
                    <a:ext uri="{A12FA001-AC4F-418D-AE19-62706E023703}">
                      <ahyp:hlinkClr xmlns:ahyp="http://schemas.microsoft.com/office/drawing/2018/hyperlinkcolor" val="tx"/>
                    </a:ext>
                  </a:extLst>
                </a:hlinkClick>
              </a:rPr>
              <a:t>www.mapwv.gov/flood</a:t>
            </a:r>
            <a:r>
              <a:rPr lang="en-US" dirty="0">
                <a:solidFill>
                  <a:schemeClr val="accent6"/>
                </a:solidFill>
              </a:rPr>
              <a:t>  </a:t>
            </a:r>
          </a:p>
        </p:txBody>
      </p:sp>
      <p:pic>
        <p:nvPicPr>
          <p:cNvPr id="12" name="Picture 11">
            <a:extLst>
              <a:ext uri="{FF2B5EF4-FFF2-40B4-BE49-F238E27FC236}">
                <a16:creationId xmlns:a16="http://schemas.microsoft.com/office/drawing/2014/main" id="{D4764CC4-418B-2A8E-91F8-2D8E7B77F602}"/>
              </a:ext>
            </a:extLst>
          </p:cNvPr>
          <p:cNvPicPr>
            <a:picLocks noChangeAspect="1"/>
          </p:cNvPicPr>
          <p:nvPr/>
        </p:nvPicPr>
        <p:blipFill>
          <a:blip r:embed="rId3"/>
          <a:stretch>
            <a:fillRect/>
          </a:stretch>
        </p:blipFill>
        <p:spPr>
          <a:xfrm>
            <a:off x="541337" y="4419600"/>
            <a:ext cx="3209925" cy="709107"/>
          </a:xfrm>
          <a:prstGeom prst="rect">
            <a:avLst/>
          </a:prstGeom>
        </p:spPr>
      </p:pic>
      <p:pic>
        <p:nvPicPr>
          <p:cNvPr id="16" name="Picture 15">
            <a:extLst>
              <a:ext uri="{FF2B5EF4-FFF2-40B4-BE49-F238E27FC236}">
                <a16:creationId xmlns:a16="http://schemas.microsoft.com/office/drawing/2014/main" id="{9970658F-EC08-6AA3-7BD1-071F5A503274}"/>
              </a:ext>
            </a:extLst>
          </p:cNvPr>
          <p:cNvPicPr>
            <a:picLocks noChangeAspect="1"/>
          </p:cNvPicPr>
          <p:nvPr/>
        </p:nvPicPr>
        <p:blipFill>
          <a:blip r:embed="rId4"/>
          <a:stretch>
            <a:fillRect/>
          </a:stretch>
        </p:blipFill>
        <p:spPr>
          <a:xfrm>
            <a:off x="7466012" y="1507076"/>
            <a:ext cx="4297879" cy="3621631"/>
          </a:xfrm>
          <a:prstGeom prst="rect">
            <a:avLst/>
          </a:prstGeom>
        </p:spPr>
      </p:pic>
    </p:spTree>
    <p:extLst>
      <p:ext uri="{BB962C8B-B14F-4D97-AF65-F5344CB8AC3E}">
        <p14:creationId xmlns:p14="http://schemas.microsoft.com/office/powerpoint/2010/main" val="124931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1B6C8-B0BD-9194-6DEF-B561E60508B5}"/>
              </a:ext>
            </a:extLst>
          </p:cNvPr>
          <p:cNvSpPr>
            <a:spLocks noGrp="1"/>
          </p:cNvSpPr>
          <p:nvPr>
            <p:ph idx="1"/>
          </p:nvPr>
        </p:nvSpPr>
        <p:spPr>
          <a:xfrm>
            <a:off x="188912" y="1266777"/>
            <a:ext cx="6667500" cy="4267200"/>
          </a:xfrm>
        </p:spPr>
        <p:txBody>
          <a:bodyPr>
            <a:normAutofit lnSpcReduction="10000"/>
          </a:bodyPr>
          <a:lstStyle/>
          <a:p>
            <a:r>
              <a:rPr lang="en-US" dirty="0"/>
              <a:t>Coordinate with </a:t>
            </a:r>
            <a:r>
              <a:rPr lang="en-US" dirty="0">
                <a:solidFill>
                  <a:schemeClr val="tx2"/>
                </a:solidFill>
              </a:rPr>
              <a:t>county assessors </a:t>
            </a:r>
            <a:r>
              <a:rPr lang="en-US" dirty="0"/>
              <a:t>and </a:t>
            </a:r>
            <a:r>
              <a:rPr lang="en-US" dirty="0">
                <a:solidFill>
                  <a:schemeClr val="accent2"/>
                </a:solidFill>
              </a:rPr>
              <a:t>WV State Tax Department </a:t>
            </a:r>
            <a:r>
              <a:rPr lang="en-US" dirty="0"/>
              <a:t>to maintain </a:t>
            </a:r>
            <a:r>
              <a:rPr lang="en-US" dirty="0">
                <a:solidFill>
                  <a:schemeClr val="accent5"/>
                </a:solidFill>
              </a:rPr>
              <a:t>1.4 million parcels </a:t>
            </a:r>
            <a:r>
              <a:rPr lang="en-US" dirty="0"/>
              <a:t>on the WV Property Viewer</a:t>
            </a:r>
          </a:p>
          <a:p>
            <a:r>
              <a:rPr lang="en-US" dirty="0">
                <a:solidFill>
                  <a:schemeClr val="accent6"/>
                </a:solidFill>
                <a:hlinkClick r:id="rId2">
                  <a:extLst>
                    <a:ext uri="{A12FA001-AC4F-418D-AE19-62706E023703}">
                      <ahyp:hlinkClr xmlns:ahyp="http://schemas.microsoft.com/office/drawing/2018/hyperlinkcolor" val="tx"/>
                    </a:ext>
                  </a:extLst>
                </a:hlinkClick>
              </a:rPr>
              <a:t>www.mapwv.gov/property</a:t>
            </a:r>
            <a:r>
              <a:rPr lang="en-US" dirty="0">
                <a:solidFill>
                  <a:schemeClr val="accent6"/>
                </a:solidFill>
              </a:rPr>
              <a:t> </a:t>
            </a:r>
          </a:p>
          <a:p>
            <a:r>
              <a:rPr lang="en-US" dirty="0">
                <a:solidFill>
                  <a:schemeClr val="accent4"/>
                </a:solidFill>
              </a:rPr>
              <a:t>Most popular </a:t>
            </a:r>
            <a:r>
              <a:rPr lang="en-US" dirty="0"/>
              <a:t>website hosted by the Center</a:t>
            </a:r>
          </a:p>
          <a:p>
            <a:r>
              <a:rPr lang="en-US" dirty="0"/>
              <a:t>Weekly updates of </a:t>
            </a:r>
            <a:r>
              <a:rPr lang="en-US" dirty="0">
                <a:solidFill>
                  <a:schemeClr val="accent3"/>
                </a:solidFill>
              </a:rPr>
              <a:t>delinquent properties </a:t>
            </a:r>
            <a:r>
              <a:rPr lang="en-US" dirty="0"/>
              <a:t>from the WV State Auditor’s Office</a:t>
            </a:r>
          </a:p>
        </p:txBody>
      </p:sp>
      <p:sp>
        <p:nvSpPr>
          <p:cNvPr id="3" name="Slide Number Placeholder 2">
            <a:extLst>
              <a:ext uri="{FF2B5EF4-FFF2-40B4-BE49-F238E27FC236}">
                <a16:creationId xmlns:a16="http://schemas.microsoft.com/office/drawing/2014/main" id="{A153E863-827E-B19C-152D-410F892D60B2}"/>
              </a:ext>
            </a:extLst>
          </p:cNvPr>
          <p:cNvSpPr>
            <a:spLocks noGrp="1"/>
          </p:cNvSpPr>
          <p:nvPr>
            <p:ph type="sldNum" sz="quarter" idx="12"/>
          </p:nvPr>
        </p:nvSpPr>
        <p:spPr/>
        <p:txBody>
          <a:bodyPr/>
          <a:lstStyle/>
          <a:p>
            <a:fld id="{25BA54BD-C84D-46CE-8B72-31BFB26ABA43}" type="slidenum">
              <a:rPr lang="en-US" smtClean="0"/>
              <a:t>13</a:t>
            </a:fld>
            <a:endParaRPr lang="en-US" dirty="0"/>
          </a:p>
        </p:txBody>
      </p:sp>
      <p:sp>
        <p:nvSpPr>
          <p:cNvPr id="4" name="Title 3">
            <a:extLst>
              <a:ext uri="{FF2B5EF4-FFF2-40B4-BE49-F238E27FC236}">
                <a16:creationId xmlns:a16="http://schemas.microsoft.com/office/drawing/2014/main" id="{0428C34D-EED3-E583-32D3-01ABBCBEAEA7}"/>
              </a:ext>
            </a:extLst>
          </p:cNvPr>
          <p:cNvSpPr>
            <a:spLocks noGrp="1"/>
          </p:cNvSpPr>
          <p:nvPr>
            <p:ph type="title"/>
          </p:nvPr>
        </p:nvSpPr>
        <p:spPr/>
        <p:txBody>
          <a:bodyPr/>
          <a:lstStyle/>
          <a:p>
            <a:r>
              <a:rPr lang="en-US" dirty="0"/>
              <a:t>West Virginia Property Viewer</a:t>
            </a:r>
          </a:p>
        </p:txBody>
      </p:sp>
      <p:pic>
        <p:nvPicPr>
          <p:cNvPr id="6" name="Picture 5">
            <a:extLst>
              <a:ext uri="{FF2B5EF4-FFF2-40B4-BE49-F238E27FC236}">
                <a16:creationId xmlns:a16="http://schemas.microsoft.com/office/drawing/2014/main" id="{44173F94-3329-8A20-90F6-4861B7651285}"/>
              </a:ext>
            </a:extLst>
          </p:cNvPr>
          <p:cNvPicPr>
            <a:picLocks noChangeAspect="1"/>
          </p:cNvPicPr>
          <p:nvPr/>
        </p:nvPicPr>
        <p:blipFill>
          <a:blip r:embed="rId3"/>
          <a:stretch>
            <a:fillRect/>
          </a:stretch>
        </p:blipFill>
        <p:spPr>
          <a:xfrm>
            <a:off x="7247060" y="1357551"/>
            <a:ext cx="4752853" cy="2971800"/>
          </a:xfrm>
          <a:prstGeom prst="rect">
            <a:avLst/>
          </a:prstGeom>
        </p:spPr>
      </p:pic>
    </p:spTree>
    <p:extLst>
      <p:ext uri="{BB962C8B-B14F-4D97-AF65-F5344CB8AC3E}">
        <p14:creationId xmlns:p14="http://schemas.microsoft.com/office/powerpoint/2010/main" val="33285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5AE0E-88ED-4D5F-22E9-BC9ED5B71CD8}"/>
              </a:ext>
            </a:extLst>
          </p:cNvPr>
          <p:cNvSpPr>
            <a:spLocks noGrp="1"/>
          </p:cNvSpPr>
          <p:nvPr>
            <p:ph type="title"/>
          </p:nvPr>
        </p:nvSpPr>
        <p:spPr>
          <a:xfrm>
            <a:off x="1065212" y="1905000"/>
            <a:ext cx="9601201" cy="2667000"/>
          </a:xfrm>
        </p:spPr>
        <p:txBody>
          <a:bodyPr/>
          <a:lstStyle/>
          <a:p>
            <a:r>
              <a:rPr lang="en-US" dirty="0"/>
              <a:t>WVFRF</a:t>
            </a:r>
          </a:p>
        </p:txBody>
      </p:sp>
      <p:sp>
        <p:nvSpPr>
          <p:cNvPr id="6" name="Text Placeholder 5">
            <a:extLst>
              <a:ext uri="{FF2B5EF4-FFF2-40B4-BE49-F238E27FC236}">
                <a16:creationId xmlns:a16="http://schemas.microsoft.com/office/drawing/2014/main" id="{C0F8B1C4-248D-BFB8-51EF-FCD2789DFF6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BE03CFB-9A31-279B-69EA-C14030AFEF57}"/>
              </a:ext>
            </a:extLst>
          </p:cNvPr>
          <p:cNvSpPr>
            <a:spLocks noGrp="1"/>
          </p:cNvSpPr>
          <p:nvPr>
            <p:ph type="sldNum" sz="quarter" idx="12"/>
          </p:nvPr>
        </p:nvSpPr>
        <p:spPr/>
        <p:txBody>
          <a:bodyPr/>
          <a:lstStyle/>
          <a:p>
            <a:fld id="{25BA54BD-C84D-46CE-8B72-31BFB26ABA43}" type="slidenum">
              <a:rPr lang="en-US" smtClean="0"/>
              <a:t>14</a:t>
            </a:fld>
            <a:endParaRPr lang="en-US" dirty="0"/>
          </a:p>
        </p:txBody>
      </p:sp>
    </p:spTree>
    <p:extLst>
      <p:ext uri="{BB962C8B-B14F-4D97-AF65-F5344CB8AC3E}">
        <p14:creationId xmlns:p14="http://schemas.microsoft.com/office/powerpoint/2010/main" val="14721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ap of west virginia with several states&#10;&#10;Description automatically generated">
            <a:extLst>
              <a:ext uri="{FF2B5EF4-FFF2-40B4-BE49-F238E27FC236}">
                <a16:creationId xmlns:a16="http://schemas.microsoft.com/office/drawing/2014/main" id="{5724BF01-7A8B-3750-9E22-BBA2FF224E0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94612" y="1295400"/>
            <a:ext cx="4245593" cy="4267200"/>
          </a:xfrm>
        </p:spPr>
      </p:pic>
      <p:sp>
        <p:nvSpPr>
          <p:cNvPr id="3" name="Slide Number Placeholder 2">
            <a:extLst>
              <a:ext uri="{FF2B5EF4-FFF2-40B4-BE49-F238E27FC236}">
                <a16:creationId xmlns:a16="http://schemas.microsoft.com/office/drawing/2014/main" id="{45CF3F1E-89B0-3823-874B-C3AEAC6FAB42}"/>
              </a:ext>
            </a:extLst>
          </p:cNvPr>
          <p:cNvSpPr>
            <a:spLocks noGrp="1"/>
          </p:cNvSpPr>
          <p:nvPr>
            <p:ph type="sldNum" sz="quarter" idx="12"/>
          </p:nvPr>
        </p:nvSpPr>
        <p:spPr/>
        <p:txBody>
          <a:bodyPr/>
          <a:lstStyle/>
          <a:p>
            <a:fld id="{25BA54BD-C84D-46CE-8B72-31BFB26ABA43}" type="slidenum">
              <a:rPr lang="en-US" smtClean="0"/>
              <a:t>15</a:t>
            </a:fld>
            <a:endParaRPr lang="en-US" dirty="0"/>
          </a:p>
        </p:txBody>
      </p:sp>
      <p:sp>
        <p:nvSpPr>
          <p:cNvPr id="4" name="Title 3">
            <a:extLst>
              <a:ext uri="{FF2B5EF4-FFF2-40B4-BE49-F238E27FC236}">
                <a16:creationId xmlns:a16="http://schemas.microsoft.com/office/drawing/2014/main" id="{F76B1D03-9069-DA9B-3071-6F781C769DF5}"/>
              </a:ext>
            </a:extLst>
          </p:cNvPr>
          <p:cNvSpPr>
            <a:spLocks noGrp="1"/>
          </p:cNvSpPr>
          <p:nvPr>
            <p:ph type="title"/>
          </p:nvPr>
        </p:nvSpPr>
        <p:spPr/>
        <p:txBody>
          <a:bodyPr/>
          <a:lstStyle/>
          <a:p>
            <a:r>
              <a:rPr lang="en-US" dirty="0"/>
              <a:t>WV Flood Resiliency Framework</a:t>
            </a:r>
          </a:p>
        </p:txBody>
      </p:sp>
      <p:pic>
        <p:nvPicPr>
          <p:cNvPr id="8" name="Picture 7" descr="A logo of a state seal&#10;&#10;Description automatically generated">
            <a:extLst>
              <a:ext uri="{FF2B5EF4-FFF2-40B4-BE49-F238E27FC236}">
                <a16:creationId xmlns:a16="http://schemas.microsoft.com/office/drawing/2014/main" id="{3DCBBF99-4F68-912D-3664-F8CD5329F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0739" y="5848578"/>
            <a:ext cx="891711" cy="895350"/>
          </a:xfrm>
          <a:prstGeom prst="rect">
            <a:avLst/>
          </a:prstGeom>
        </p:spPr>
      </p:pic>
      <p:pic>
        <p:nvPicPr>
          <p:cNvPr id="10" name="Picture 9" descr="A green leaf and a yellow acorn&#10;&#10;Description automatically generated">
            <a:extLst>
              <a:ext uri="{FF2B5EF4-FFF2-40B4-BE49-F238E27FC236}">
                <a16:creationId xmlns:a16="http://schemas.microsoft.com/office/drawing/2014/main" id="{E765F716-AB23-38BA-7038-D7B0EBBACC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 y="5724754"/>
            <a:ext cx="1326499" cy="1143000"/>
          </a:xfrm>
          <a:prstGeom prst="rect">
            <a:avLst/>
          </a:prstGeom>
        </p:spPr>
      </p:pic>
      <p:pic>
        <p:nvPicPr>
          <p:cNvPr id="12" name="Picture 11" descr="A close-up of a logo&#10;&#10;Description automatically generated">
            <a:extLst>
              <a:ext uri="{FF2B5EF4-FFF2-40B4-BE49-F238E27FC236}">
                <a16:creationId xmlns:a16="http://schemas.microsoft.com/office/drawing/2014/main" id="{251DDE60-A0C7-FF02-DE8C-8450EBD60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0012" y="6010588"/>
            <a:ext cx="2295525" cy="571331"/>
          </a:xfrm>
          <a:prstGeom prst="rect">
            <a:avLst/>
          </a:prstGeom>
        </p:spPr>
      </p:pic>
      <p:pic>
        <p:nvPicPr>
          <p:cNvPr id="14" name="Picture 13" descr="A logo of a medical school&#10;&#10;Description automatically generated">
            <a:extLst>
              <a:ext uri="{FF2B5EF4-FFF2-40B4-BE49-F238E27FC236}">
                <a16:creationId xmlns:a16="http://schemas.microsoft.com/office/drawing/2014/main" id="{A416B7FF-D08A-BF10-825E-8EE08A4BA7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4612" y="5931601"/>
            <a:ext cx="766762" cy="766762"/>
          </a:xfrm>
          <a:prstGeom prst="rect">
            <a:avLst/>
          </a:prstGeom>
        </p:spPr>
      </p:pic>
      <p:sp>
        <p:nvSpPr>
          <p:cNvPr id="15" name="Content Placeholder 6">
            <a:extLst>
              <a:ext uri="{FF2B5EF4-FFF2-40B4-BE49-F238E27FC236}">
                <a16:creationId xmlns:a16="http://schemas.microsoft.com/office/drawing/2014/main" id="{8C1F2CEB-7ADA-C8A5-9BD2-06F0C475496D}"/>
              </a:ext>
            </a:extLst>
          </p:cNvPr>
          <p:cNvSpPr txBox="1">
            <a:spLocks/>
          </p:cNvSpPr>
          <p:nvPr/>
        </p:nvSpPr>
        <p:spPr>
          <a:xfrm>
            <a:off x="188911" y="1266776"/>
            <a:ext cx="7373425" cy="4808063"/>
          </a:xfrm>
          <a:prstGeom prst="rect">
            <a:avLst/>
          </a:prstGeom>
        </p:spPr>
        <p:txBody>
          <a:bodyPr vert="horz" lIns="91440" tIns="45720" rIns="91440" bIns="45720" rtlCol="0">
            <a:normAutofit fontScale="62500" lnSpcReduction="20000"/>
          </a:bodyPr>
          <a:lstStyle>
            <a:lvl1pPr marL="274320" indent="-274320" algn="l" defTabSz="914400" rtl="0" eaLnBrk="1" latinLnBrk="0" hangingPunct="1">
              <a:lnSpc>
                <a:spcPct val="90000"/>
              </a:lnSpc>
              <a:spcBef>
                <a:spcPts val="18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1pPr>
            <a:lvl2pPr marL="548640" indent="-27432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2pPr>
            <a:lvl3pPr marL="7772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3pPr>
            <a:lvl4pPr marL="10058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4pPr>
            <a:lvl5pPr marL="12344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US" dirty="0">
                <a:solidFill>
                  <a:schemeClr val="accent4"/>
                </a:solidFill>
              </a:rPr>
              <a:t>National Science Foundation</a:t>
            </a:r>
          </a:p>
          <a:p>
            <a:r>
              <a:rPr lang="en-US" dirty="0"/>
              <a:t>Award Number 2321985: </a:t>
            </a:r>
            <a:r>
              <a:rPr lang="en-US" dirty="0">
                <a:solidFill>
                  <a:schemeClr val="accent6"/>
                </a:solidFill>
              </a:rPr>
              <a:t>"CIVIC-FA Track B: Creating the West Virginia Flood Resilience Framework for comprehensive disaster response and long-term community recovery" </a:t>
            </a:r>
          </a:p>
          <a:p>
            <a:r>
              <a:rPr lang="en-US" dirty="0">
                <a:solidFill>
                  <a:schemeClr val="accent5"/>
                </a:solidFill>
              </a:rPr>
              <a:t>State-wide survey </a:t>
            </a:r>
            <a:r>
              <a:rPr lang="en-US" dirty="0"/>
              <a:t>to assess how well WV residents have recovered from past floods and how prepared they are for future floods</a:t>
            </a:r>
          </a:p>
          <a:p>
            <a:r>
              <a:rPr lang="en-US" dirty="0">
                <a:solidFill>
                  <a:schemeClr val="accent1"/>
                </a:solidFill>
              </a:rPr>
              <a:t>Flood risk indicator reports </a:t>
            </a:r>
            <a:r>
              <a:rPr lang="en-US" dirty="0"/>
              <a:t>for all 286 floodplain communities in WV</a:t>
            </a:r>
          </a:p>
          <a:p>
            <a:r>
              <a:rPr lang="en-US" dirty="0"/>
              <a:t>Develop in-depth </a:t>
            </a:r>
            <a:r>
              <a:rPr lang="en-US" dirty="0">
                <a:solidFill>
                  <a:schemeClr val="accent3"/>
                </a:solidFill>
              </a:rPr>
              <a:t>flood risk visualization tools </a:t>
            </a:r>
            <a:r>
              <a:rPr lang="en-US" dirty="0"/>
              <a:t>for select communities</a:t>
            </a:r>
          </a:p>
          <a:p>
            <a:r>
              <a:rPr lang="en-US" dirty="0"/>
              <a:t>In-person and virtual </a:t>
            </a:r>
            <a:r>
              <a:rPr lang="en-US" dirty="0">
                <a:solidFill>
                  <a:schemeClr val="tx2"/>
                </a:solidFill>
              </a:rPr>
              <a:t>trainings</a:t>
            </a:r>
            <a:r>
              <a:rPr lang="en-US" dirty="0"/>
              <a:t> about floodplain management and flood insurance</a:t>
            </a:r>
          </a:p>
          <a:p>
            <a:r>
              <a:rPr lang="en-US" dirty="0"/>
              <a:t>Host the </a:t>
            </a:r>
            <a:r>
              <a:rPr lang="en-US" dirty="0">
                <a:solidFill>
                  <a:schemeClr val="accent2"/>
                </a:solidFill>
              </a:rPr>
              <a:t>Statewide Flood Resilience Symposium </a:t>
            </a:r>
          </a:p>
          <a:p>
            <a:r>
              <a:rPr lang="en-US" dirty="0"/>
              <a:t>Build and launch the WVFR</a:t>
            </a:r>
          </a:p>
          <a:p>
            <a:endParaRPr lang="en-US" dirty="0">
              <a:solidFill>
                <a:schemeClr val="accent6"/>
              </a:solidFill>
            </a:endParaRPr>
          </a:p>
        </p:txBody>
      </p:sp>
      <p:pic>
        <p:nvPicPr>
          <p:cNvPr id="19" name="Picture 18" descr="A blue and gold logo&#10;&#10;Description automatically generated">
            <a:extLst>
              <a:ext uri="{FF2B5EF4-FFF2-40B4-BE49-F238E27FC236}">
                <a16:creationId xmlns:a16="http://schemas.microsoft.com/office/drawing/2014/main" id="{CF39DD86-C340-6E5E-28A0-A5D78E2F9C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6412" y="1154513"/>
            <a:ext cx="449255" cy="451603"/>
          </a:xfrm>
          <a:prstGeom prst="rect">
            <a:avLst/>
          </a:prstGeom>
        </p:spPr>
      </p:pic>
      <p:pic>
        <p:nvPicPr>
          <p:cNvPr id="21" name="Picture 20" descr="A close-up of a logo&#10;&#10;Description automatically generated">
            <a:extLst>
              <a:ext uri="{FF2B5EF4-FFF2-40B4-BE49-F238E27FC236}">
                <a16:creationId xmlns:a16="http://schemas.microsoft.com/office/drawing/2014/main" id="{5AED09D5-6A84-2167-A1BC-82E55D1FE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3775" y="6010588"/>
            <a:ext cx="628650" cy="628650"/>
          </a:xfrm>
          <a:prstGeom prst="rect">
            <a:avLst/>
          </a:prstGeom>
        </p:spPr>
      </p:pic>
      <p:pic>
        <p:nvPicPr>
          <p:cNvPr id="23" name="Picture 22" descr="A blue and white logo&#10;&#10;Description automatically generated">
            <a:extLst>
              <a:ext uri="{FF2B5EF4-FFF2-40B4-BE49-F238E27FC236}">
                <a16:creationId xmlns:a16="http://schemas.microsoft.com/office/drawing/2014/main" id="{528579F5-C295-1A07-0C22-7A5512415F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47590" y="6098611"/>
            <a:ext cx="1167984" cy="432742"/>
          </a:xfrm>
          <a:prstGeom prst="rect">
            <a:avLst/>
          </a:prstGeom>
        </p:spPr>
      </p:pic>
      <p:pic>
        <p:nvPicPr>
          <p:cNvPr id="25" name="Picture 24" descr="A close up of a sign&#10;&#10;Description automatically generated">
            <a:extLst>
              <a:ext uri="{FF2B5EF4-FFF2-40B4-BE49-F238E27FC236}">
                <a16:creationId xmlns:a16="http://schemas.microsoft.com/office/drawing/2014/main" id="{453B1A0D-7639-1F8B-A585-526C2F0868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82725" y="6132101"/>
            <a:ext cx="1743460" cy="365761"/>
          </a:xfrm>
          <a:prstGeom prst="rect">
            <a:avLst/>
          </a:prstGeom>
        </p:spPr>
      </p:pic>
      <p:pic>
        <p:nvPicPr>
          <p:cNvPr id="27" name="Picture 26" descr="A close up of a sign&#10;&#10;Description automatically generated">
            <a:extLst>
              <a:ext uri="{FF2B5EF4-FFF2-40B4-BE49-F238E27FC236}">
                <a16:creationId xmlns:a16="http://schemas.microsoft.com/office/drawing/2014/main" id="{E1842F60-BCB9-A7D4-E7AE-598B7961FC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75812" y="6074839"/>
            <a:ext cx="1390650" cy="439445"/>
          </a:xfrm>
          <a:prstGeom prst="rect">
            <a:avLst/>
          </a:prstGeom>
        </p:spPr>
      </p:pic>
      <p:pic>
        <p:nvPicPr>
          <p:cNvPr id="29" name="Picture 28" descr="A yellow and black logo&#10;&#10;Description automatically generated">
            <a:extLst>
              <a:ext uri="{FF2B5EF4-FFF2-40B4-BE49-F238E27FC236}">
                <a16:creationId xmlns:a16="http://schemas.microsoft.com/office/drawing/2014/main" id="{77F9FA9F-7B05-8B24-68D6-329E560A335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97998" y="5724754"/>
            <a:ext cx="757209" cy="757209"/>
          </a:xfrm>
          <a:prstGeom prst="rect">
            <a:avLst/>
          </a:prstGeom>
        </p:spPr>
      </p:pic>
      <p:pic>
        <p:nvPicPr>
          <p:cNvPr id="35" name="Picture 34" descr="A close-up of a logo&#10;&#10;Description automatically generated">
            <a:extLst>
              <a:ext uri="{FF2B5EF4-FFF2-40B4-BE49-F238E27FC236}">
                <a16:creationId xmlns:a16="http://schemas.microsoft.com/office/drawing/2014/main" id="{A6174E6B-EF1A-0E9A-B6A4-CDAA0550357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14318" y="1243004"/>
            <a:ext cx="835299" cy="293126"/>
          </a:xfrm>
          <a:prstGeom prst="rect">
            <a:avLst/>
          </a:prstGeom>
        </p:spPr>
      </p:pic>
      <p:pic>
        <p:nvPicPr>
          <p:cNvPr id="1026" name="Picture 2" descr="A hexagon with a yellow house and a river&#10;&#10;Description automatically generated">
            <a:extLst>
              <a:ext uri="{FF2B5EF4-FFF2-40B4-BE49-F238E27FC236}">
                <a16:creationId xmlns:a16="http://schemas.microsoft.com/office/drawing/2014/main" id="{4BB2677F-A98C-D02C-B22A-0EC4988DB3D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05383" y="39819"/>
            <a:ext cx="1113906" cy="1019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881C49-98AF-617D-7FCE-39729DD211DE}"/>
              </a:ext>
            </a:extLst>
          </p:cNvPr>
          <p:cNvSpPr>
            <a:spLocks noGrp="1"/>
          </p:cNvSpPr>
          <p:nvPr>
            <p:ph idx="1"/>
          </p:nvPr>
        </p:nvSpPr>
        <p:spPr>
          <a:xfrm>
            <a:off x="188912" y="1266776"/>
            <a:ext cx="6057900" cy="5210223"/>
          </a:xfrm>
        </p:spPr>
        <p:txBody>
          <a:bodyPr>
            <a:normAutofit fontScale="92500" lnSpcReduction="10000"/>
          </a:bodyPr>
          <a:lstStyle/>
          <a:p>
            <a:r>
              <a:rPr lang="en-US" dirty="0"/>
              <a:t>Support </a:t>
            </a:r>
            <a:r>
              <a:rPr lang="en-US" dirty="0">
                <a:solidFill>
                  <a:schemeClr val="accent2"/>
                </a:solidFill>
              </a:rPr>
              <a:t>data-driven decision making</a:t>
            </a:r>
            <a:r>
              <a:rPr lang="en-US" dirty="0"/>
              <a:t> at multiple scales</a:t>
            </a:r>
          </a:p>
          <a:p>
            <a:r>
              <a:rPr lang="en-US" dirty="0"/>
              <a:t>Aggregate </a:t>
            </a:r>
            <a:r>
              <a:rPr lang="en-US" dirty="0">
                <a:solidFill>
                  <a:schemeClr val="accent3"/>
                </a:solidFill>
              </a:rPr>
              <a:t>best available data</a:t>
            </a:r>
          </a:p>
          <a:p>
            <a:r>
              <a:rPr lang="en-US" dirty="0"/>
              <a:t>Support </a:t>
            </a:r>
            <a:r>
              <a:rPr lang="en-US" dirty="0">
                <a:solidFill>
                  <a:schemeClr val="accent1"/>
                </a:solidFill>
              </a:rPr>
              <a:t>State Resiliency Plan</a:t>
            </a:r>
          </a:p>
          <a:p>
            <a:r>
              <a:rPr lang="en-US" dirty="0"/>
              <a:t>Understand </a:t>
            </a:r>
            <a:r>
              <a:rPr lang="en-US" dirty="0">
                <a:solidFill>
                  <a:schemeClr val="accent5"/>
                </a:solidFill>
              </a:rPr>
              <a:t>risks and resiliencies</a:t>
            </a:r>
          </a:p>
          <a:p>
            <a:r>
              <a:rPr lang="en-US" dirty="0"/>
              <a:t>Prioritize </a:t>
            </a:r>
            <a:r>
              <a:rPr lang="en-US" dirty="0">
                <a:solidFill>
                  <a:schemeClr val="accent4"/>
                </a:solidFill>
              </a:rPr>
              <a:t>mitigation efforts</a:t>
            </a:r>
          </a:p>
          <a:p>
            <a:r>
              <a:rPr lang="en-US" dirty="0">
                <a:solidFill>
                  <a:schemeClr val="accent6"/>
                </a:solidFill>
              </a:rPr>
              <a:t>Link to resources </a:t>
            </a:r>
            <a:r>
              <a:rPr lang="en-US" dirty="0"/>
              <a:t>from other agencies</a:t>
            </a:r>
          </a:p>
          <a:p>
            <a:r>
              <a:rPr lang="en-US" dirty="0"/>
              <a:t>Interfaces for </a:t>
            </a:r>
            <a:r>
              <a:rPr lang="en-US" dirty="0">
                <a:solidFill>
                  <a:schemeClr val="tx2"/>
                </a:solidFill>
              </a:rPr>
              <a:t>different users</a:t>
            </a:r>
            <a:r>
              <a:rPr lang="en-US" dirty="0"/>
              <a:t>: property owners, business owners, community leaders, and mitigation professionals</a:t>
            </a:r>
          </a:p>
          <a:p>
            <a:endParaRPr lang="en-US" dirty="0"/>
          </a:p>
        </p:txBody>
      </p:sp>
      <p:sp>
        <p:nvSpPr>
          <p:cNvPr id="3" name="Slide Number Placeholder 2">
            <a:extLst>
              <a:ext uri="{FF2B5EF4-FFF2-40B4-BE49-F238E27FC236}">
                <a16:creationId xmlns:a16="http://schemas.microsoft.com/office/drawing/2014/main" id="{94347B3C-8218-6E32-0657-3D10E9EB025A}"/>
              </a:ext>
            </a:extLst>
          </p:cNvPr>
          <p:cNvSpPr>
            <a:spLocks noGrp="1"/>
          </p:cNvSpPr>
          <p:nvPr>
            <p:ph type="sldNum" sz="quarter" idx="12"/>
          </p:nvPr>
        </p:nvSpPr>
        <p:spPr/>
        <p:txBody>
          <a:bodyPr/>
          <a:lstStyle/>
          <a:p>
            <a:fld id="{25BA54BD-C84D-46CE-8B72-31BFB26ABA43}" type="slidenum">
              <a:rPr lang="en-US" smtClean="0"/>
              <a:t>16</a:t>
            </a:fld>
            <a:endParaRPr lang="en-US" dirty="0"/>
          </a:p>
        </p:txBody>
      </p:sp>
      <p:sp>
        <p:nvSpPr>
          <p:cNvPr id="4" name="Title 3">
            <a:extLst>
              <a:ext uri="{FF2B5EF4-FFF2-40B4-BE49-F238E27FC236}">
                <a16:creationId xmlns:a16="http://schemas.microsoft.com/office/drawing/2014/main" id="{5DD3000E-1872-4190-6BC6-CD8793041290}"/>
              </a:ext>
            </a:extLst>
          </p:cNvPr>
          <p:cNvSpPr>
            <a:spLocks noGrp="1"/>
          </p:cNvSpPr>
          <p:nvPr>
            <p:ph type="title"/>
          </p:nvPr>
        </p:nvSpPr>
        <p:spPr/>
        <p:txBody>
          <a:bodyPr/>
          <a:lstStyle/>
          <a:p>
            <a:r>
              <a:rPr lang="en-US" dirty="0"/>
              <a:t>Goals</a:t>
            </a:r>
          </a:p>
        </p:txBody>
      </p:sp>
      <p:pic>
        <p:nvPicPr>
          <p:cNvPr id="5" name="Picture 4">
            <a:extLst>
              <a:ext uri="{FF2B5EF4-FFF2-40B4-BE49-F238E27FC236}">
                <a16:creationId xmlns:a16="http://schemas.microsoft.com/office/drawing/2014/main" id="{77C9D755-3C2E-C85F-2B75-E44B259BAFB6}"/>
              </a:ext>
            </a:extLst>
          </p:cNvPr>
          <p:cNvPicPr>
            <a:picLocks noChangeAspect="1"/>
          </p:cNvPicPr>
          <p:nvPr/>
        </p:nvPicPr>
        <p:blipFill>
          <a:blip r:embed="rId2"/>
          <a:stretch>
            <a:fillRect/>
          </a:stretch>
        </p:blipFill>
        <p:spPr>
          <a:xfrm>
            <a:off x="6170612" y="1447800"/>
            <a:ext cx="5638777" cy="3271935"/>
          </a:xfrm>
          <a:prstGeom prst="rect">
            <a:avLst/>
          </a:prstGeom>
        </p:spPr>
      </p:pic>
      <p:pic>
        <p:nvPicPr>
          <p:cNvPr id="2050" name="Picture 2" descr="A hexagon with a yellow house and a river&#10;&#10;Description automatically generated">
            <a:extLst>
              <a:ext uri="{FF2B5EF4-FFF2-40B4-BE49-F238E27FC236}">
                <a16:creationId xmlns:a16="http://schemas.microsoft.com/office/drawing/2014/main" id="{E98F7E80-A357-24D7-FCB3-CC8B5AC444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8768" y="1066800"/>
            <a:ext cx="1474425"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06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56BC36-FD68-6C70-D002-4CC38915E87A}"/>
              </a:ext>
            </a:extLst>
          </p:cNvPr>
          <p:cNvSpPr>
            <a:spLocks noGrp="1"/>
          </p:cNvSpPr>
          <p:nvPr>
            <p:ph type="sldNum" sz="quarter" idx="12"/>
          </p:nvPr>
        </p:nvSpPr>
        <p:spPr/>
        <p:txBody>
          <a:bodyPr/>
          <a:lstStyle/>
          <a:p>
            <a:fld id="{25BA54BD-C84D-46CE-8B72-31BFB26ABA43}" type="slidenum">
              <a:rPr lang="en-US" smtClean="0"/>
              <a:t>17</a:t>
            </a:fld>
            <a:endParaRPr lang="en-US" dirty="0"/>
          </a:p>
        </p:txBody>
      </p:sp>
      <p:sp>
        <p:nvSpPr>
          <p:cNvPr id="4" name="Title 3">
            <a:extLst>
              <a:ext uri="{FF2B5EF4-FFF2-40B4-BE49-F238E27FC236}">
                <a16:creationId xmlns:a16="http://schemas.microsoft.com/office/drawing/2014/main" id="{58EA5C61-35C4-BCB0-7998-892E924D5234}"/>
              </a:ext>
            </a:extLst>
          </p:cNvPr>
          <p:cNvSpPr>
            <a:spLocks noGrp="1"/>
          </p:cNvSpPr>
          <p:nvPr>
            <p:ph type="title"/>
          </p:nvPr>
        </p:nvSpPr>
        <p:spPr/>
        <p:txBody>
          <a:bodyPr/>
          <a:lstStyle/>
          <a:p>
            <a:r>
              <a:rPr lang="en-US" dirty="0"/>
              <a:t>Indicators</a:t>
            </a:r>
          </a:p>
        </p:txBody>
      </p:sp>
      <p:graphicFrame>
        <p:nvGraphicFramePr>
          <p:cNvPr id="5" name="Table 4">
            <a:extLst>
              <a:ext uri="{FF2B5EF4-FFF2-40B4-BE49-F238E27FC236}">
                <a16:creationId xmlns:a16="http://schemas.microsoft.com/office/drawing/2014/main" id="{7FD62327-CBF7-34BD-5239-AC13763F220F}"/>
              </a:ext>
            </a:extLst>
          </p:cNvPr>
          <p:cNvGraphicFramePr>
            <a:graphicFrameLocks noGrp="1"/>
          </p:cNvGraphicFramePr>
          <p:nvPr>
            <p:extLst>
              <p:ext uri="{D42A27DB-BD31-4B8C-83A1-F6EECF244321}">
                <p14:modId xmlns:p14="http://schemas.microsoft.com/office/powerpoint/2010/main" val="891367863"/>
              </p:ext>
            </p:extLst>
          </p:nvPr>
        </p:nvGraphicFramePr>
        <p:xfrm>
          <a:off x="5042033" y="1143000"/>
          <a:ext cx="6644345" cy="3835980"/>
        </p:xfrm>
        <a:graphic>
          <a:graphicData uri="http://schemas.openxmlformats.org/drawingml/2006/table">
            <a:tbl>
              <a:tblPr>
                <a:tableStyleId>{5C22544A-7EE6-4342-B048-85BDC9FD1C3A}</a:tableStyleId>
              </a:tblPr>
              <a:tblGrid>
                <a:gridCol w="1877911">
                  <a:extLst>
                    <a:ext uri="{9D8B030D-6E8A-4147-A177-3AD203B41FA5}">
                      <a16:colId xmlns:a16="http://schemas.microsoft.com/office/drawing/2014/main" val="3427845048"/>
                    </a:ext>
                  </a:extLst>
                </a:gridCol>
                <a:gridCol w="3201086">
                  <a:extLst>
                    <a:ext uri="{9D8B030D-6E8A-4147-A177-3AD203B41FA5}">
                      <a16:colId xmlns:a16="http://schemas.microsoft.com/office/drawing/2014/main" val="1962734709"/>
                    </a:ext>
                  </a:extLst>
                </a:gridCol>
                <a:gridCol w="1565348">
                  <a:extLst>
                    <a:ext uri="{9D8B030D-6E8A-4147-A177-3AD203B41FA5}">
                      <a16:colId xmlns:a16="http://schemas.microsoft.com/office/drawing/2014/main" val="1608032514"/>
                    </a:ext>
                  </a:extLst>
                </a:gridCol>
              </a:tblGrid>
              <a:tr h="178060">
                <a:tc>
                  <a:txBody>
                    <a:bodyPr/>
                    <a:lstStyle/>
                    <a:p>
                      <a:pPr algn="l" fontAlgn="ctr"/>
                      <a:r>
                        <a:rPr lang="en-US" sz="1100" b="0" u="none" strike="noStrike" dirty="0">
                          <a:solidFill>
                            <a:schemeClr val="bg2"/>
                          </a:solidFill>
                          <a:effectLst/>
                          <a:latin typeface="Georgia" panose="02040502050405020303" pitchFamily="18" charset="0"/>
                        </a:rPr>
                        <a:t>  Major Categories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en-US" sz="1100" b="0" u="none" strike="noStrike" dirty="0">
                          <a:solidFill>
                            <a:schemeClr val="bg2"/>
                          </a:solidFill>
                          <a:effectLst/>
                          <a:latin typeface="Georgia" panose="02040502050405020303" pitchFamily="18" charset="0"/>
                        </a:rPr>
                        <a:t>  Detailed Categories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l" fontAlgn="ctr"/>
                      <a:r>
                        <a:rPr lang="en-US" sz="1100" b="0" u="none" strike="noStrike" dirty="0">
                          <a:solidFill>
                            <a:schemeClr val="bg2"/>
                          </a:solidFill>
                          <a:effectLst/>
                          <a:latin typeface="Georgia" panose="02040502050405020303" pitchFamily="18" charset="0"/>
                        </a:rPr>
                        <a:t>  Tool Indicators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565878641"/>
                  </a:ext>
                </a:extLst>
              </a:tr>
              <a:tr h="157198">
                <a:tc rowSpan="4">
                  <a:txBody>
                    <a:bodyPr/>
                    <a:lstStyle/>
                    <a:p>
                      <a:pPr algn="l" fontAlgn="ctr"/>
                      <a:r>
                        <a:rPr lang="en-US" sz="1100" b="0" u="none" strike="noStrike" dirty="0">
                          <a:solidFill>
                            <a:schemeClr val="bg2"/>
                          </a:solidFill>
                          <a:effectLst/>
                          <a:latin typeface="Georgia" panose="02040502050405020303" pitchFamily="18" charset="0"/>
                        </a:rPr>
                        <a:t>  Flood Hazard Risk</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l" fontAlgn="ctr"/>
                      <a:r>
                        <a:rPr lang="en-US" sz="1100" b="0" u="none" strike="noStrike" dirty="0">
                          <a:solidFill>
                            <a:schemeClr val="bg2"/>
                          </a:solidFill>
                          <a:effectLst/>
                          <a:latin typeface="Georgia" panose="02040502050405020303" pitchFamily="18" charset="0"/>
                        </a:rPr>
                        <a:t>  Floodplain Area</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4">
                  <a:txBody>
                    <a:bodyPr/>
                    <a:lstStyle/>
                    <a:p>
                      <a:pPr algn="ctr" fontAlgn="ctr"/>
                      <a:r>
                        <a:rPr lang="en-US" sz="1100" b="0" u="none" strike="noStrike" dirty="0">
                          <a:solidFill>
                            <a:schemeClr val="bg2"/>
                          </a:solidFill>
                          <a:effectLst/>
                          <a:latin typeface="Georgia" panose="02040502050405020303" pitchFamily="18" charset="0"/>
                        </a:rPr>
                        <a:t>6 indicators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91225770"/>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Floodplain Length</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693391689"/>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Declared Disasters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105788290"/>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Flood Depth</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3294464683"/>
                  </a:ext>
                </a:extLst>
              </a:tr>
              <a:tr h="157198">
                <a:tc rowSpan="9">
                  <a:txBody>
                    <a:bodyPr/>
                    <a:lstStyle/>
                    <a:p>
                      <a:pPr algn="l" fontAlgn="ctr"/>
                      <a:r>
                        <a:rPr lang="en-US" sz="1100" b="0" u="none" strike="noStrike" dirty="0">
                          <a:solidFill>
                            <a:schemeClr val="bg2"/>
                          </a:solidFill>
                          <a:effectLst/>
                          <a:latin typeface="Georgia" panose="02040502050405020303" pitchFamily="18" charset="0"/>
                        </a:rPr>
                        <a:t> Structure Risk</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l" fontAlgn="ctr"/>
                      <a:r>
                        <a:rPr lang="en-US" sz="1100" b="0" u="none" strike="noStrike" dirty="0">
                          <a:solidFill>
                            <a:schemeClr val="bg2"/>
                          </a:solidFill>
                          <a:effectLst/>
                          <a:latin typeface="Georgia" panose="02040502050405020303" pitchFamily="18" charset="0"/>
                        </a:rPr>
                        <a:t>  Building Counts / Ratios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9">
                  <a:txBody>
                    <a:bodyPr/>
                    <a:lstStyle/>
                    <a:p>
                      <a:pPr algn="ctr" fontAlgn="ctr"/>
                      <a:r>
                        <a:rPr lang="en-US" sz="1100" b="0" u="none" strike="noStrike" dirty="0">
                          <a:solidFill>
                            <a:schemeClr val="bg2"/>
                          </a:solidFill>
                          <a:effectLst/>
                          <a:latin typeface="Georgia" panose="02040502050405020303" pitchFamily="18" charset="0"/>
                        </a:rPr>
                        <a:t>41 indicators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96867614"/>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Building Types &amp; Values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1535917399"/>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Vulnerable Structures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854974427"/>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FIRM Status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939387670"/>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Building Year / New Construction</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1780951973"/>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Significant Structures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3851517497"/>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Physical Damage Estimates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909227326"/>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Recorded Building Damages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856619008"/>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Transportation Infrastructure</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724781789"/>
                  </a:ext>
                </a:extLst>
              </a:tr>
              <a:tr h="157198">
                <a:tc rowSpan="3">
                  <a:txBody>
                    <a:bodyPr/>
                    <a:lstStyle/>
                    <a:p>
                      <a:pPr algn="l" fontAlgn="ctr"/>
                      <a:r>
                        <a:rPr lang="en-US" sz="1100" b="0" u="none" strike="noStrike" dirty="0">
                          <a:solidFill>
                            <a:schemeClr val="bg2"/>
                          </a:solidFill>
                          <a:effectLst/>
                          <a:latin typeface="Georgia" panose="02040502050405020303" pitchFamily="18" charset="0"/>
                        </a:rPr>
                        <a:t>  People/Social Risk</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fontAlgn="ctr"/>
                      <a:r>
                        <a:rPr lang="en-US" sz="1100" b="0" u="none" strike="noStrike" dirty="0">
                          <a:solidFill>
                            <a:schemeClr val="bg2"/>
                          </a:solidFill>
                          <a:effectLst/>
                          <a:latin typeface="Georgia" panose="02040502050405020303" pitchFamily="18" charset="0"/>
                        </a:rPr>
                        <a:t>  Social Vulnerability</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3">
                  <a:txBody>
                    <a:bodyPr/>
                    <a:lstStyle/>
                    <a:p>
                      <a:pPr algn="ctr" fontAlgn="ctr"/>
                      <a:r>
                        <a:rPr lang="en-US" sz="1100" b="0" u="none" strike="noStrike" dirty="0">
                          <a:solidFill>
                            <a:schemeClr val="bg2"/>
                          </a:solidFill>
                          <a:effectLst/>
                          <a:latin typeface="Georgia" panose="02040502050405020303" pitchFamily="18" charset="0"/>
                        </a:rPr>
                        <a:t>4 indicators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14613106"/>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Population Exposure</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601151453"/>
                  </a:ext>
                </a:extLst>
              </a:tr>
              <a:tr h="178060">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Population Displacement &amp; Shelter Needs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955718000"/>
                  </a:ext>
                </a:extLst>
              </a:tr>
              <a:tr h="157198">
                <a:tc rowSpan="2">
                  <a:txBody>
                    <a:bodyPr/>
                    <a:lstStyle/>
                    <a:p>
                      <a:pPr algn="l" fontAlgn="ctr"/>
                      <a:r>
                        <a:rPr lang="en-US" sz="1100" b="0" u="none" strike="noStrike" dirty="0">
                          <a:solidFill>
                            <a:schemeClr val="bg2"/>
                          </a:solidFill>
                          <a:effectLst/>
                          <a:latin typeface="Georgia" panose="02040502050405020303" pitchFamily="18" charset="0"/>
                        </a:rPr>
                        <a:t>  Other Hazards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fontAlgn="ctr"/>
                      <a:r>
                        <a:rPr lang="en-US" sz="1100" b="0" u="none" strike="noStrike" dirty="0">
                          <a:solidFill>
                            <a:schemeClr val="bg2"/>
                          </a:solidFill>
                          <a:effectLst/>
                          <a:latin typeface="Georgia" panose="02040502050405020303" pitchFamily="18" charset="0"/>
                        </a:rPr>
                        <a:t>  Dams/Levees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2">
                  <a:txBody>
                    <a:bodyPr/>
                    <a:lstStyle/>
                    <a:p>
                      <a:pPr algn="ctr" fontAlgn="ctr"/>
                      <a:r>
                        <a:rPr lang="en-US" sz="1100" b="0" u="none" strike="noStrike" dirty="0">
                          <a:solidFill>
                            <a:schemeClr val="bg2"/>
                          </a:solidFill>
                          <a:effectLst/>
                          <a:latin typeface="Georgia" panose="02040502050405020303" pitchFamily="18" charset="0"/>
                        </a:rPr>
                        <a:t>4 indicators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84313995"/>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Landslide</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3283582131"/>
                  </a:ext>
                </a:extLst>
              </a:tr>
              <a:tr h="157198">
                <a:tc rowSpan="3">
                  <a:txBody>
                    <a:bodyPr/>
                    <a:lstStyle/>
                    <a:p>
                      <a:pPr algn="l" fontAlgn="ctr"/>
                      <a:r>
                        <a:rPr lang="en-US" sz="1100" b="0" u="none" strike="noStrike" dirty="0">
                          <a:solidFill>
                            <a:schemeClr val="bg2"/>
                          </a:solidFill>
                          <a:effectLst/>
                          <a:latin typeface="Georgia" panose="02040502050405020303" pitchFamily="18" charset="0"/>
                        </a:rPr>
                        <a:t>  Mitigation Measures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l" fontAlgn="ctr"/>
                      <a:r>
                        <a:rPr lang="en-US" sz="1100" b="0" u="none" strike="noStrike" dirty="0">
                          <a:solidFill>
                            <a:schemeClr val="bg2"/>
                          </a:solidFill>
                          <a:effectLst/>
                          <a:latin typeface="Georgia" panose="02040502050405020303" pitchFamily="18" charset="0"/>
                        </a:rPr>
                        <a:t>  Structural Measures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3">
                  <a:txBody>
                    <a:bodyPr/>
                    <a:lstStyle/>
                    <a:p>
                      <a:pPr algn="ctr" fontAlgn="ctr"/>
                      <a:r>
                        <a:rPr lang="en-US" sz="1100" b="0" u="none" strike="noStrike" dirty="0">
                          <a:solidFill>
                            <a:schemeClr val="bg2"/>
                          </a:solidFill>
                          <a:effectLst/>
                          <a:latin typeface="Georgia" panose="02040502050405020303" pitchFamily="18" charset="0"/>
                        </a:rPr>
                        <a:t>9 indicators</a:t>
                      </a:r>
                      <a:endParaRPr lang="en-US" sz="1100" b="0" i="0" u="none" strike="noStrike" dirty="0">
                        <a:solidFill>
                          <a:schemeClr val="bg2"/>
                        </a:solidFill>
                        <a:effectLst/>
                        <a:latin typeface="Georgia" panose="02040502050405020303" pitchFamily="18" charset="0"/>
                      </a:endParaRPr>
                    </a:p>
                  </a:txBody>
                  <a:tcPr marL="81381" marR="81381" marT="40690" marB="4069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41885270"/>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Physical Non-Structural Measures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762047599"/>
                  </a:ext>
                </a:extLst>
              </a:tr>
              <a:tr h="157198">
                <a:tc vMerge="1">
                  <a:txBody>
                    <a:bodyPr/>
                    <a:lstStyle/>
                    <a:p>
                      <a:endParaRPr lang="en-US"/>
                    </a:p>
                  </a:txBody>
                  <a:tcPr/>
                </a:tc>
                <a:tc>
                  <a:txBody>
                    <a:bodyPr/>
                    <a:lstStyle/>
                    <a:p>
                      <a:pPr algn="l" fontAlgn="ctr"/>
                      <a:r>
                        <a:rPr lang="en-US" sz="1100" b="0" u="none" strike="noStrike" dirty="0">
                          <a:solidFill>
                            <a:schemeClr val="bg2"/>
                          </a:solidFill>
                          <a:effectLst/>
                          <a:latin typeface="Georgia" panose="02040502050405020303" pitchFamily="18" charset="0"/>
                        </a:rPr>
                        <a:t>  Non-Physical Non-structural Measures</a:t>
                      </a:r>
                      <a:endParaRPr lang="en-US" sz="1100" b="0" i="0" u="none" strike="noStrike" dirty="0">
                        <a:solidFill>
                          <a:schemeClr val="bg2"/>
                        </a:solidFill>
                        <a:effectLst/>
                        <a:latin typeface="Georgia" panose="02040502050405020303" pitchFamily="18" charset="0"/>
                      </a:endParaRPr>
                    </a:p>
                  </a:txBody>
                  <a:tcPr marL="6353" marR="6353" marT="6353"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vMerge="1">
                  <a:txBody>
                    <a:bodyPr/>
                    <a:lstStyle/>
                    <a:p>
                      <a:endParaRPr lang="en-US"/>
                    </a:p>
                  </a:txBody>
                  <a:tcPr/>
                </a:tc>
                <a:extLst>
                  <a:ext uri="{0D108BD9-81ED-4DB2-BD59-A6C34878D82A}">
                    <a16:rowId xmlns:a16="http://schemas.microsoft.com/office/drawing/2014/main" val="228867491"/>
                  </a:ext>
                </a:extLst>
              </a:tr>
            </a:tbl>
          </a:graphicData>
        </a:graphic>
      </p:graphicFrame>
      <p:sp>
        <p:nvSpPr>
          <p:cNvPr id="27" name="TextBox 26">
            <a:extLst>
              <a:ext uri="{FF2B5EF4-FFF2-40B4-BE49-F238E27FC236}">
                <a16:creationId xmlns:a16="http://schemas.microsoft.com/office/drawing/2014/main" id="{0D23EF74-D9FA-AA47-5568-6614D56FAE51}"/>
              </a:ext>
            </a:extLst>
          </p:cNvPr>
          <p:cNvSpPr txBox="1"/>
          <p:nvPr/>
        </p:nvSpPr>
        <p:spPr>
          <a:xfrm>
            <a:off x="3732212" y="2757145"/>
            <a:ext cx="1570451" cy="369332"/>
          </a:xfrm>
          <a:prstGeom prst="rect">
            <a:avLst/>
          </a:prstGeom>
          <a:noFill/>
        </p:spPr>
        <p:txBody>
          <a:bodyPr wrap="square" rtlCol="0">
            <a:spAutoFit/>
          </a:bodyPr>
          <a:lstStyle/>
          <a:p>
            <a:r>
              <a:rPr lang="en-US" dirty="0">
                <a:solidFill>
                  <a:srgbClr val="376CBD"/>
                </a:solidFill>
                <a:latin typeface="Georgia" panose="02040502050405020303" pitchFamily="18" charset="0"/>
              </a:rPr>
              <a:t>Regions</a:t>
            </a:r>
          </a:p>
        </p:txBody>
      </p:sp>
      <p:grpSp>
        <p:nvGrpSpPr>
          <p:cNvPr id="29" name="Group 28">
            <a:extLst>
              <a:ext uri="{FF2B5EF4-FFF2-40B4-BE49-F238E27FC236}">
                <a16:creationId xmlns:a16="http://schemas.microsoft.com/office/drawing/2014/main" id="{F6F80A3F-8B11-FBAF-228F-589693DAEDED}"/>
              </a:ext>
            </a:extLst>
          </p:cNvPr>
          <p:cNvGrpSpPr/>
          <p:nvPr/>
        </p:nvGrpSpPr>
        <p:grpSpPr>
          <a:xfrm>
            <a:off x="125594" y="1227680"/>
            <a:ext cx="4800601" cy="5476923"/>
            <a:chOff x="125594" y="1227680"/>
            <a:chExt cx="4800601" cy="5476923"/>
          </a:xfrm>
        </p:grpSpPr>
        <p:sp>
          <p:nvSpPr>
            <p:cNvPr id="16" name="Text Box 2">
              <a:extLst>
                <a:ext uri="{FF2B5EF4-FFF2-40B4-BE49-F238E27FC236}">
                  <a16:creationId xmlns:a16="http://schemas.microsoft.com/office/drawing/2014/main" id="{19FD26DB-57C7-E306-8256-7BE36DEB8A78}"/>
                </a:ext>
              </a:extLst>
            </p:cNvPr>
            <p:cNvSpPr txBox="1">
              <a:spLocks noChangeArrowheads="1"/>
            </p:cNvSpPr>
            <p:nvPr/>
          </p:nvSpPr>
          <p:spPr bwMode="auto">
            <a:xfrm>
              <a:off x="125594" y="1227680"/>
              <a:ext cx="4800601" cy="5476923"/>
            </a:xfrm>
            <a:prstGeom prst="roundRect">
              <a:avLst/>
            </a:prstGeom>
            <a:solidFill>
              <a:srgbClr val="DCE2E4"/>
            </a:solidFill>
            <a:ln w="9525">
              <a:noFill/>
              <a:miter lim="800000"/>
              <a:headEnd/>
              <a:tailEnd/>
            </a:ln>
          </p:spPr>
          <p:txBody>
            <a:bodyPr rot="0" vert="horz" wrap="square" lIns="91440" tIns="45720" rIns="91440" bIns="45720" anchor="t" anchorCtr="0">
              <a:noAutofit/>
            </a:bodyPr>
            <a:lstStyle/>
            <a:p>
              <a:pPr marR="0" lvl="0" algn="l" defTabSz="914400" rtl="0" eaLnBrk="1" fontAlgn="auto" latinLnBrk="0" hangingPunct="1">
                <a:lnSpc>
                  <a:spcPct val="150000"/>
                </a:lnSpc>
                <a:spcBef>
                  <a:spcPts val="5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id="{413F8657-CE05-5455-BFE4-CD8CAA5995E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24392" y="5001997"/>
              <a:ext cx="2238440" cy="1471851"/>
            </a:xfrm>
            <a:prstGeom prst="rect">
              <a:avLst/>
            </a:prstGeom>
          </p:spPr>
        </p:pic>
        <p:pic>
          <p:nvPicPr>
            <p:cNvPr id="19" name="Picture 18">
              <a:extLst>
                <a:ext uri="{FF2B5EF4-FFF2-40B4-BE49-F238E27FC236}">
                  <a16:creationId xmlns:a16="http://schemas.microsoft.com/office/drawing/2014/main" id="{DF8EA87F-E2B2-F8AE-ACE3-C3C4207B3AE3}"/>
                </a:ext>
              </a:extLst>
            </p:cNvPr>
            <p:cNvPicPr>
              <a:picLocks noChangeAspect="1"/>
            </p:cNvPicPr>
            <p:nvPr/>
          </p:nvPicPr>
          <p:blipFill rotWithShape="1">
            <a:blip r:embed="rId3">
              <a:clrChange>
                <a:clrFrom>
                  <a:srgbClr val="FFFFFF"/>
                </a:clrFrom>
                <a:clrTo>
                  <a:srgbClr val="FFFFFF">
                    <a:alpha val="0"/>
                  </a:srgbClr>
                </a:clrTo>
              </a:clrChange>
            </a:blip>
            <a:srcRect l="23961" t="8890" r="21932"/>
            <a:stretch/>
          </p:blipFill>
          <p:spPr>
            <a:xfrm>
              <a:off x="303212" y="3917127"/>
              <a:ext cx="2333766" cy="2585018"/>
            </a:xfrm>
            <a:prstGeom prst="rect">
              <a:avLst/>
            </a:prstGeom>
          </p:spPr>
        </p:pic>
        <p:pic>
          <p:nvPicPr>
            <p:cNvPr id="20" name="Picture 19">
              <a:extLst>
                <a:ext uri="{FF2B5EF4-FFF2-40B4-BE49-F238E27FC236}">
                  <a16:creationId xmlns:a16="http://schemas.microsoft.com/office/drawing/2014/main" id="{C0033DBA-D891-09E9-1595-1CD383761D4F}"/>
                </a:ext>
              </a:extLst>
            </p:cNvPr>
            <p:cNvPicPr>
              <a:picLocks noChangeAspect="1"/>
            </p:cNvPicPr>
            <p:nvPr/>
          </p:nvPicPr>
          <p:blipFill rotWithShape="1">
            <a:blip r:embed="rId4">
              <a:clrChange>
                <a:clrFrom>
                  <a:srgbClr val="FFFFFF"/>
                </a:clrFrom>
                <a:clrTo>
                  <a:srgbClr val="FFFFFF">
                    <a:alpha val="0"/>
                  </a:srgbClr>
                </a:clrTo>
              </a:clrChange>
            </a:blip>
            <a:srcRect l="22155" r="22234"/>
            <a:stretch/>
          </p:blipFill>
          <p:spPr>
            <a:xfrm>
              <a:off x="3360164" y="3515268"/>
              <a:ext cx="1371600" cy="1621745"/>
            </a:xfrm>
            <a:prstGeom prst="rect">
              <a:avLst/>
            </a:prstGeom>
          </p:spPr>
        </p:pic>
        <p:pic>
          <p:nvPicPr>
            <p:cNvPr id="21" name="Picture 20">
              <a:extLst>
                <a:ext uri="{FF2B5EF4-FFF2-40B4-BE49-F238E27FC236}">
                  <a16:creationId xmlns:a16="http://schemas.microsoft.com/office/drawing/2014/main" id="{BCAA35C3-0E4E-B85E-6332-EE59F7814D6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087009" y="1410935"/>
              <a:ext cx="2546309" cy="1674285"/>
            </a:xfrm>
            <a:prstGeom prst="rect">
              <a:avLst/>
            </a:prstGeom>
          </p:spPr>
        </p:pic>
        <p:pic>
          <p:nvPicPr>
            <p:cNvPr id="22" name="Picture 21">
              <a:extLst>
                <a:ext uri="{FF2B5EF4-FFF2-40B4-BE49-F238E27FC236}">
                  <a16:creationId xmlns:a16="http://schemas.microsoft.com/office/drawing/2014/main" id="{CCCC4F0B-7C88-0360-3CC4-26C9C64C031F}"/>
                </a:ext>
              </a:extLst>
            </p:cNvPr>
            <p:cNvPicPr>
              <a:picLocks noChangeAspect="1"/>
            </p:cNvPicPr>
            <p:nvPr/>
          </p:nvPicPr>
          <p:blipFill rotWithShape="1">
            <a:blip r:embed="rId6">
              <a:clrChange>
                <a:clrFrom>
                  <a:srgbClr val="FFFFFF"/>
                </a:clrFrom>
                <a:clrTo>
                  <a:srgbClr val="FFFFFF">
                    <a:alpha val="0"/>
                  </a:srgbClr>
                </a:clrTo>
              </a:clrChange>
              <a:duotone>
                <a:prstClr val="black"/>
                <a:schemeClr val="tx2">
                  <a:tint val="45000"/>
                  <a:satMod val="400000"/>
                </a:schemeClr>
              </a:duotone>
            </a:blip>
            <a:srcRect l="4351" r="48284"/>
            <a:stretch/>
          </p:blipFill>
          <p:spPr>
            <a:xfrm>
              <a:off x="419050" y="1624294"/>
              <a:ext cx="1651589" cy="2292833"/>
            </a:xfrm>
            <a:prstGeom prst="rect">
              <a:avLst/>
            </a:prstGeom>
          </p:spPr>
        </p:pic>
        <p:sp>
          <p:nvSpPr>
            <p:cNvPr id="24" name="TextBox 23">
              <a:extLst>
                <a:ext uri="{FF2B5EF4-FFF2-40B4-BE49-F238E27FC236}">
                  <a16:creationId xmlns:a16="http://schemas.microsoft.com/office/drawing/2014/main" id="{E9026CD9-E31C-2578-F03C-CB3FD475B2CB}"/>
                </a:ext>
              </a:extLst>
            </p:cNvPr>
            <p:cNvSpPr txBox="1"/>
            <p:nvPr/>
          </p:nvSpPr>
          <p:spPr>
            <a:xfrm>
              <a:off x="2508501" y="3334266"/>
              <a:ext cx="2250303" cy="369332"/>
            </a:xfrm>
            <a:prstGeom prst="rect">
              <a:avLst/>
            </a:prstGeom>
            <a:noFill/>
          </p:spPr>
          <p:txBody>
            <a:bodyPr wrap="square" rtlCol="0">
              <a:spAutoFit/>
            </a:bodyPr>
            <a:lstStyle/>
            <a:p>
              <a:r>
                <a:rPr lang="en-US" dirty="0">
                  <a:solidFill>
                    <a:srgbClr val="E69800"/>
                  </a:solidFill>
                  <a:latin typeface="Georgia" panose="02040502050405020303" pitchFamily="18" charset="0"/>
                </a:rPr>
                <a:t>Unincorporated</a:t>
              </a:r>
            </a:p>
          </p:txBody>
        </p:sp>
        <p:sp>
          <p:nvSpPr>
            <p:cNvPr id="25" name="TextBox 24">
              <a:extLst>
                <a:ext uri="{FF2B5EF4-FFF2-40B4-BE49-F238E27FC236}">
                  <a16:creationId xmlns:a16="http://schemas.microsoft.com/office/drawing/2014/main" id="{D27FDE57-2C38-C36D-ED6E-8C86BE027059}"/>
                </a:ext>
              </a:extLst>
            </p:cNvPr>
            <p:cNvSpPr txBox="1"/>
            <p:nvPr/>
          </p:nvSpPr>
          <p:spPr>
            <a:xfrm>
              <a:off x="2636976" y="6104516"/>
              <a:ext cx="1660399" cy="369332"/>
            </a:xfrm>
            <a:prstGeom prst="rect">
              <a:avLst/>
            </a:prstGeom>
            <a:noFill/>
          </p:spPr>
          <p:txBody>
            <a:bodyPr wrap="square" rtlCol="0">
              <a:spAutoFit/>
            </a:bodyPr>
            <a:lstStyle/>
            <a:p>
              <a:r>
                <a:rPr lang="en-US" dirty="0">
                  <a:solidFill>
                    <a:srgbClr val="B53535"/>
                  </a:solidFill>
                  <a:latin typeface="Georgia" panose="02040502050405020303" pitchFamily="18" charset="0"/>
                </a:rPr>
                <a:t>Incorporated</a:t>
              </a:r>
            </a:p>
          </p:txBody>
        </p:sp>
        <p:sp>
          <p:nvSpPr>
            <p:cNvPr id="26" name="TextBox 25">
              <a:extLst>
                <a:ext uri="{FF2B5EF4-FFF2-40B4-BE49-F238E27FC236}">
                  <a16:creationId xmlns:a16="http://schemas.microsoft.com/office/drawing/2014/main" id="{A1D9651F-E2FA-0933-0516-54DC600B71E6}"/>
                </a:ext>
              </a:extLst>
            </p:cNvPr>
            <p:cNvSpPr txBox="1"/>
            <p:nvPr/>
          </p:nvSpPr>
          <p:spPr>
            <a:xfrm>
              <a:off x="668599" y="6166349"/>
              <a:ext cx="1152490" cy="369332"/>
            </a:xfrm>
            <a:prstGeom prst="rect">
              <a:avLst/>
            </a:prstGeom>
            <a:noFill/>
          </p:spPr>
          <p:txBody>
            <a:bodyPr wrap="square" rtlCol="0">
              <a:spAutoFit/>
            </a:bodyPr>
            <a:lstStyle/>
            <a:p>
              <a:r>
                <a:rPr lang="en-US" dirty="0">
                  <a:solidFill>
                    <a:srgbClr val="65A843"/>
                  </a:solidFill>
                  <a:latin typeface="Georgia" panose="02040502050405020303" pitchFamily="18" charset="0"/>
                </a:rPr>
                <a:t>Counties</a:t>
              </a:r>
            </a:p>
          </p:txBody>
        </p:sp>
        <p:sp>
          <p:nvSpPr>
            <p:cNvPr id="28" name="TextBox 27">
              <a:extLst>
                <a:ext uri="{FF2B5EF4-FFF2-40B4-BE49-F238E27FC236}">
                  <a16:creationId xmlns:a16="http://schemas.microsoft.com/office/drawing/2014/main" id="{8E739770-E8E0-3DC2-9E61-7C5B1B54D9B3}"/>
                </a:ext>
              </a:extLst>
            </p:cNvPr>
            <p:cNvSpPr txBox="1"/>
            <p:nvPr/>
          </p:nvSpPr>
          <p:spPr>
            <a:xfrm>
              <a:off x="834915" y="1377399"/>
              <a:ext cx="1500648" cy="369332"/>
            </a:xfrm>
            <a:prstGeom prst="rect">
              <a:avLst/>
            </a:prstGeom>
            <a:noFill/>
          </p:spPr>
          <p:txBody>
            <a:bodyPr wrap="square" rtlCol="0">
              <a:spAutoFit/>
            </a:bodyPr>
            <a:lstStyle/>
            <a:p>
              <a:r>
                <a:rPr lang="en-US" dirty="0">
                  <a:solidFill>
                    <a:schemeClr val="tx1">
                      <a:lumMod val="50000"/>
                    </a:schemeClr>
                  </a:solidFill>
                  <a:latin typeface="Georgia" panose="02040502050405020303" pitchFamily="18" charset="0"/>
                </a:rPr>
                <a:t>Watersheds</a:t>
              </a:r>
            </a:p>
          </p:txBody>
        </p:sp>
      </p:grpSp>
      <p:sp>
        <p:nvSpPr>
          <p:cNvPr id="30" name="Content Placeholder 6">
            <a:extLst>
              <a:ext uri="{FF2B5EF4-FFF2-40B4-BE49-F238E27FC236}">
                <a16:creationId xmlns:a16="http://schemas.microsoft.com/office/drawing/2014/main" id="{96280E58-90F2-64C1-28DE-C4D607000044}"/>
              </a:ext>
            </a:extLst>
          </p:cNvPr>
          <p:cNvSpPr txBox="1">
            <a:spLocks/>
          </p:cNvSpPr>
          <p:nvPr/>
        </p:nvSpPr>
        <p:spPr>
          <a:xfrm>
            <a:off x="5032981" y="5203492"/>
            <a:ext cx="7024452" cy="1471851"/>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1pPr>
            <a:lvl2pPr marL="548640" indent="-27432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2pPr>
            <a:lvl3pPr marL="7772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3pPr>
            <a:lvl4pPr marL="10058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4pPr>
            <a:lvl5pPr marL="1234440" indent="-228600" algn="l" defTabSz="914400" rtl="0" eaLnBrk="1" latinLnBrk="0" hangingPunct="1">
              <a:lnSpc>
                <a:spcPct val="90000"/>
              </a:lnSpc>
              <a:spcBef>
                <a:spcPts val="600"/>
              </a:spcBef>
              <a:buClr>
                <a:schemeClr val="accent3"/>
              </a:buClr>
              <a:buSzPct val="100000"/>
              <a:buFont typeface="Wingdings" panose="05000000000000000000" pitchFamily="2" charset="2"/>
              <a:buChar char="v"/>
              <a:defRPr sz="2800" kern="1200">
                <a:solidFill>
                  <a:schemeClr val="accent2">
                    <a:lumMod val="20000"/>
                    <a:lumOff val="80000"/>
                  </a:schemeClr>
                </a:solidFill>
                <a:latin typeface="Georgia" panose="02040502050405020303" pitchFamily="18" charset="0"/>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US" sz="2400" dirty="0"/>
              <a:t>Provide a variety of </a:t>
            </a:r>
            <a:r>
              <a:rPr lang="en-US" sz="2400" dirty="0">
                <a:solidFill>
                  <a:schemeClr val="accent5"/>
                </a:solidFill>
              </a:rPr>
              <a:t>indicators </a:t>
            </a:r>
            <a:r>
              <a:rPr lang="en-US" sz="2400" dirty="0"/>
              <a:t>at different </a:t>
            </a:r>
            <a:r>
              <a:rPr lang="en-US" sz="2400" dirty="0">
                <a:solidFill>
                  <a:schemeClr val="accent2"/>
                </a:solidFill>
              </a:rPr>
              <a:t>scales</a:t>
            </a:r>
          </a:p>
          <a:p>
            <a:r>
              <a:rPr lang="en-US" sz="2400" dirty="0"/>
              <a:t>Currently working on this phase of the project</a:t>
            </a:r>
          </a:p>
        </p:txBody>
      </p:sp>
    </p:spTree>
    <p:extLst>
      <p:ext uri="{BB962C8B-B14F-4D97-AF65-F5344CB8AC3E}">
        <p14:creationId xmlns:p14="http://schemas.microsoft.com/office/powerpoint/2010/main" val="213527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4EB03A-B847-51FA-4C98-B9CC03C2BF65}"/>
              </a:ext>
            </a:extLst>
          </p:cNvPr>
          <p:cNvSpPr>
            <a:spLocks noGrp="1"/>
          </p:cNvSpPr>
          <p:nvPr>
            <p:ph type="sldNum" sz="quarter" idx="12"/>
          </p:nvPr>
        </p:nvSpPr>
        <p:spPr/>
        <p:txBody>
          <a:bodyPr/>
          <a:lstStyle/>
          <a:p>
            <a:fld id="{25BA54BD-C84D-46CE-8B72-31BFB26ABA43}" type="slidenum">
              <a:rPr lang="en-US" smtClean="0"/>
              <a:t>18</a:t>
            </a:fld>
            <a:endParaRPr lang="en-US" dirty="0"/>
          </a:p>
        </p:txBody>
      </p:sp>
      <p:sp>
        <p:nvSpPr>
          <p:cNvPr id="4" name="Title 3">
            <a:extLst>
              <a:ext uri="{FF2B5EF4-FFF2-40B4-BE49-F238E27FC236}">
                <a16:creationId xmlns:a16="http://schemas.microsoft.com/office/drawing/2014/main" id="{5B2DB901-A0CF-CBEC-CA4B-C14D2BB2DAC7}"/>
              </a:ext>
            </a:extLst>
          </p:cNvPr>
          <p:cNvSpPr>
            <a:spLocks noGrp="1"/>
          </p:cNvSpPr>
          <p:nvPr>
            <p:ph type="title"/>
          </p:nvPr>
        </p:nvSpPr>
        <p:spPr/>
        <p:txBody>
          <a:bodyPr/>
          <a:lstStyle/>
          <a:p>
            <a:r>
              <a:rPr lang="en-US" dirty="0"/>
              <a:t>Indicators</a:t>
            </a:r>
          </a:p>
        </p:txBody>
      </p:sp>
      <p:pic>
        <p:nvPicPr>
          <p:cNvPr id="6" name="Picture 5">
            <a:extLst>
              <a:ext uri="{FF2B5EF4-FFF2-40B4-BE49-F238E27FC236}">
                <a16:creationId xmlns:a16="http://schemas.microsoft.com/office/drawing/2014/main" id="{76D5AB87-7019-52AA-C5C2-01129333F14C}"/>
              </a:ext>
            </a:extLst>
          </p:cNvPr>
          <p:cNvPicPr>
            <a:picLocks noChangeAspect="1"/>
          </p:cNvPicPr>
          <p:nvPr/>
        </p:nvPicPr>
        <p:blipFill>
          <a:blip r:embed="rId2"/>
          <a:stretch>
            <a:fillRect/>
          </a:stretch>
        </p:blipFill>
        <p:spPr>
          <a:xfrm>
            <a:off x="188912" y="1266777"/>
            <a:ext cx="6812247" cy="5249202"/>
          </a:xfrm>
          <a:prstGeom prst="rect">
            <a:avLst/>
          </a:prstGeom>
        </p:spPr>
      </p:pic>
      <p:pic>
        <p:nvPicPr>
          <p:cNvPr id="7" name="Picture 6">
            <a:extLst>
              <a:ext uri="{FF2B5EF4-FFF2-40B4-BE49-F238E27FC236}">
                <a16:creationId xmlns:a16="http://schemas.microsoft.com/office/drawing/2014/main" id="{643C0E83-49D4-69FD-AE80-6E95D9BE3F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01301" y="1266777"/>
            <a:ext cx="4829862" cy="3732166"/>
          </a:xfrm>
          <a:prstGeom prst="rect">
            <a:avLst/>
          </a:prstGeom>
        </p:spPr>
      </p:pic>
    </p:spTree>
    <p:extLst>
      <p:ext uri="{BB962C8B-B14F-4D97-AF65-F5344CB8AC3E}">
        <p14:creationId xmlns:p14="http://schemas.microsoft.com/office/powerpoint/2010/main" val="367194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6B5138-75DE-9F42-45DF-EA4D701BAB0E}"/>
              </a:ext>
            </a:extLst>
          </p:cNvPr>
          <p:cNvSpPr>
            <a:spLocks noGrp="1"/>
          </p:cNvSpPr>
          <p:nvPr>
            <p:ph idx="1"/>
          </p:nvPr>
        </p:nvSpPr>
        <p:spPr>
          <a:xfrm>
            <a:off x="989012" y="1371600"/>
            <a:ext cx="5410200" cy="4267200"/>
          </a:xfrm>
        </p:spPr>
        <p:txBody>
          <a:bodyPr>
            <a:normAutofit lnSpcReduction="10000"/>
          </a:bodyPr>
          <a:lstStyle/>
          <a:p>
            <a:pPr marL="274320" lvl="1" indent="0">
              <a:buNone/>
            </a:pPr>
            <a:r>
              <a:rPr lang="en-US" sz="3200" dirty="0">
                <a:solidFill>
                  <a:schemeClr val="accent6"/>
                </a:solidFill>
                <a:cs typeface="Times New Roman" panose="02020603050405020304" pitchFamily="18" charset="0"/>
              </a:rPr>
              <a:t>Completed</a:t>
            </a:r>
          </a:p>
          <a:p>
            <a:pPr marL="548640" lvl="2" indent="0">
              <a:buNone/>
            </a:pPr>
            <a:r>
              <a:rPr lang="en-US" sz="3200" dirty="0">
                <a:cs typeface="Times New Roman" panose="02020603050405020304" pitchFamily="18" charset="0"/>
              </a:rPr>
              <a:t>Basic UI design</a:t>
            </a:r>
          </a:p>
          <a:p>
            <a:pPr marL="548640" lvl="2" indent="0">
              <a:buNone/>
            </a:pPr>
            <a:r>
              <a:rPr lang="en-US" sz="3200" dirty="0">
                <a:cs typeface="Times New Roman" panose="02020603050405020304" pitchFamily="18" charset="0"/>
              </a:rPr>
              <a:t>People/social indicators</a:t>
            </a:r>
          </a:p>
          <a:p>
            <a:pPr marL="274320" lvl="1" indent="0">
              <a:buNone/>
            </a:pPr>
            <a:r>
              <a:rPr lang="en-US" sz="3200" dirty="0">
                <a:solidFill>
                  <a:schemeClr val="accent2"/>
                </a:solidFill>
                <a:cs typeface="Times New Roman" panose="02020603050405020304" pitchFamily="18" charset="0"/>
              </a:rPr>
              <a:t>In-Progress</a:t>
            </a:r>
          </a:p>
          <a:p>
            <a:pPr marL="548640" lvl="2" indent="0">
              <a:buNone/>
            </a:pPr>
            <a:r>
              <a:rPr lang="en-US" sz="3200" dirty="0">
                <a:cs typeface="Times New Roman" panose="02020603050405020304" pitchFamily="18" charset="0"/>
              </a:rPr>
              <a:t>Additional indicators</a:t>
            </a:r>
          </a:p>
          <a:p>
            <a:pPr marL="548640" lvl="2" indent="0">
              <a:buNone/>
            </a:pPr>
            <a:r>
              <a:rPr lang="en-US" sz="3200" dirty="0">
                <a:cs typeface="Times New Roman" panose="02020603050405020304" pitchFamily="18" charset="0"/>
              </a:rPr>
              <a:t>Documentation</a:t>
            </a:r>
          </a:p>
          <a:p>
            <a:pPr marL="274320" lvl="1" indent="0">
              <a:buNone/>
            </a:pPr>
            <a:r>
              <a:rPr lang="en-US" sz="3200" dirty="0">
                <a:solidFill>
                  <a:schemeClr val="accent1"/>
                </a:solidFill>
                <a:cs typeface="Times New Roman" panose="02020603050405020304" pitchFamily="18" charset="0"/>
              </a:rPr>
              <a:t>To do</a:t>
            </a:r>
          </a:p>
          <a:p>
            <a:pPr marL="548640" lvl="2" indent="0">
              <a:buNone/>
            </a:pPr>
            <a:r>
              <a:rPr lang="en-US" sz="3200" dirty="0">
                <a:cs typeface="Times New Roman" panose="02020603050405020304" pitchFamily="18" charset="0"/>
              </a:rPr>
              <a:t>App refinement</a:t>
            </a:r>
          </a:p>
          <a:p>
            <a:pPr marL="548640" lvl="2" indent="0">
              <a:buNone/>
            </a:pPr>
            <a:r>
              <a:rPr lang="en-US" sz="3200" dirty="0">
                <a:cs typeface="Times New Roman" panose="02020603050405020304" pitchFamily="18" charset="0"/>
              </a:rPr>
              <a:t>Integration with WRF</a:t>
            </a:r>
          </a:p>
          <a:p>
            <a:endParaRPr lang="en-US" dirty="0"/>
          </a:p>
        </p:txBody>
      </p:sp>
      <p:sp>
        <p:nvSpPr>
          <p:cNvPr id="3" name="Slide Number Placeholder 2">
            <a:extLst>
              <a:ext uri="{FF2B5EF4-FFF2-40B4-BE49-F238E27FC236}">
                <a16:creationId xmlns:a16="http://schemas.microsoft.com/office/drawing/2014/main" id="{73EB03E9-B194-AE0D-1ABB-CB2CA6E47D8B}"/>
              </a:ext>
            </a:extLst>
          </p:cNvPr>
          <p:cNvSpPr>
            <a:spLocks noGrp="1"/>
          </p:cNvSpPr>
          <p:nvPr>
            <p:ph type="sldNum" sz="quarter" idx="12"/>
          </p:nvPr>
        </p:nvSpPr>
        <p:spPr/>
        <p:txBody>
          <a:bodyPr/>
          <a:lstStyle/>
          <a:p>
            <a:fld id="{25BA54BD-C84D-46CE-8B72-31BFB26ABA43}" type="slidenum">
              <a:rPr lang="en-US" smtClean="0"/>
              <a:t>19</a:t>
            </a:fld>
            <a:endParaRPr lang="en-US" dirty="0"/>
          </a:p>
        </p:txBody>
      </p:sp>
      <p:sp>
        <p:nvSpPr>
          <p:cNvPr id="4" name="Title 3">
            <a:extLst>
              <a:ext uri="{FF2B5EF4-FFF2-40B4-BE49-F238E27FC236}">
                <a16:creationId xmlns:a16="http://schemas.microsoft.com/office/drawing/2014/main" id="{89245B8A-A761-FCB0-8EDC-4F5C7950B82F}"/>
              </a:ext>
            </a:extLst>
          </p:cNvPr>
          <p:cNvSpPr>
            <a:spLocks noGrp="1"/>
          </p:cNvSpPr>
          <p:nvPr>
            <p:ph type="title"/>
          </p:nvPr>
        </p:nvSpPr>
        <p:spPr/>
        <p:txBody>
          <a:bodyPr/>
          <a:lstStyle/>
          <a:p>
            <a:r>
              <a:rPr lang="en-US" dirty="0"/>
              <a:t>Timeline</a:t>
            </a:r>
          </a:p>
        </p:txBody>
      </p:sp>
      <p:pic>
        <p:nvPicPr>
          <p:cNvPr id="5" name="Graphic 4" descr="Beginning with solid fill">
            <a:extLst>
              <a:ext uri="{FF2B5EF4-FFF2-40B4-BE49-F238E27FC236}">
                <a16:creationId xmlns:a16="http://schemas.microsoft.com/office/drawing/2014/main" id="{5128AC27-A610-532F-3B53-8E7B94F7CA7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3212" y="1138013"/>
            <a:ext cx="914400" cy="914400"/>
          </a:xfrm>
          <a:prstGeom prst="rect">
            <a:avLst/>
          </a:prstGeom>
        </p:spPr>
      </p:pic>
      <p:pic>
        <p:nvPicPr>
          <p:cNvPr id="6" name="Graphic 5" descr="End with solid fill">
            <a:extLst>
              <a:ext uri="{FF2B5EF4-FFF2-40B4-BE49-F238E27FC236}">
                <a16:creationId xmlns:a16="http://schemas.microsoft.com/office/drawing/2014/main" id="{A6706583-B921-E6D7-45A9-DE745351FD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306" y="3944092"/>
            <a:ext cx="914400" cy="914400"/>
          </a:xfrm>
          <a:prstGeom prst="rect">
            <a:avLst/>
          </a:prstGeom>
        </p:spPr>
      </p:pic>
      <p:pic>
        <p:nvPicPr>
          <p:cNvPr id="7" name="Graphic 6" descr="Play with solid fill">
            <a:extLst>
              <a:ext uri="{FF2B5EF4-FFF2-40B4-BE49-F238E27FC236}">
                <a16:creationId xmlns:a16="http://schemas.microsoft.com/office/drawing/2014/main" id="{2D42607A-E871-D4F8-37FB-CED11B4C44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3212" y="2541341"/>
            <a:ext cx="914400" cy="914400"/>
          </a:xfrm>
          <a:prstGeom prst="rect">
            <a:avLst/>
          </a:prstGeom>
        </p:spPr>
      </p:pic>
      <p:sp>
        <p:nvSpPr>
          <p:cNvPr id="8" name="TextBox 7">
            <a:extLst>
              <a:ext uri="{FF2B5EF4-FFF2-40B4-BE49-F238E27FC236}">
                <a16:creationId xmlns:a16="http://schemas.microsoft.com/office/drawing/2014/main" id="{C3E66E95-4E23-630E-86D4-30DA091EAFC6}"/>
              </a:ext>
            </a:extLst>
          </p:cNvPr>
          <p:cNvSpPr txBox="1"/>
          <p:nvPr/>
        </p:nvSpPr>
        <p:spPr>
          <a:xfrm>
            <a:off x="101343" y="6172200"/>
            <a:ext cx="8729225" cy="523220"/>
          </a:xfrm>
          <a:prstGeom prst="rect">
            <a:avLst/>
          </a:prstGeom>
          <a:noFill/>
        </p:spPr>
        <p:txBody>
          <a:bodyPr wrap="square" rtlCol="0">
            <a:spAutoFit/>
          </a:bodyPr>
          <a:lstStyle/>
          <a:p>
            <a:r>
              <a:rPr lang="en-US" sz="2800" dirty="0">
                <a:solidFill>
                  <a:schemeClr val="accent5"/>
                </a:solidFill>
                <a:latin typeface="Georgia" panose="02040502050405020303" pitchFamily="18" charset="0"/>
              </a:rPr>
              <a:t>Beta version by July 2024</a:t>
            </a:r>
            <a:r>
              <a:rPr lang="en-US" sz="2800" dirty="0">
                <a:solidFill>
                  <a:schemeClr val="accent2">
                    <a:lumMod val="20000"/>
                    <a:lumOff val="80000"/>
                  </a:schemeClr>
                </a:solidFill>
                <a:latin typeface="Georgia" panose="02040502050405020303" pitchFamily="18" charset="0"/>
              </a:rPr>
              <a:t>/</a:t>
            </a:r>
            <a:r>
              <a:rPr lang="en-US" sz="2800" dirty="0">
                <a:solidFill>
                  <a:schemeClr val="accent5"/>
                </a:solidFill>
                <a:latin typeface="Georgia" panose="02040502050405020303" pitchFamily="18" charset="0"/>
              </a:rPr>
              <a:t>Version 1.0 by Oct. 2024</a:t>
            </a:r>
          </a:p>
        </p:txBody>
      </p:sp>
      <p:pic>
        <p:nvPicPr>
          <p:cNvPr id="9" name="Picture 8">
            <a:extLst>
              <a:ext uri="{FF2B5EF4-FFF2-40B4-BE49-F238E27FC236}">
                <a16:creationId xmlns:a16="http://schemas.microsoft.com/office/drawing/2014/main" id="{7EB88CB5-8C22-6827-221A-C0E6780A60DE}"/>
              </a:ext>
            </a:extLst>
          </p:cNvPr>
          <p:cNvPicPr>
            <a:picLocks noChangeAspect="1"/>
          </p:cNvPicPr>
          <p:nvPr/>
        </p:nvPicPr>
        <p:blipFill>
          <a:blip r:embed="rId8"/>
          <a:stretch>
            <a:fillRect/>
          </a:stretch>
        </p:blipFill>
        <p:spPr>
          <a:xfrm>
            <a:off x="6227945" y="1253301"/>
            <a:ext cx="5257182" cy="3898943"/>
          </a:xfrm>
          <a:prstGeom prst="rect">
            <a:avLst/>
          </a:prstGeom>
        </p:spPr>
      </p:pic>
      <p:pic>
        <p:nvPicPr>
          <p:cNvPr id="10" name="Picture 9">
            <a:extLst>
              <a:ext uri="{FF2B5EF4-FFF2-40B4-BE49-F238E27FC236}">
                <a16:creationId xmlns:a16="http://schemas.microsoft.com/office/drawing/2014/main" id="{1CEDBC13-EF95-40CA-D804-86BF758C5870}"/>
              </a:ext>
            </a:extLst>
          </p:cNvPr>
          <p:cNvPicPr>
            <a:picLocks noChangeAspect="1"/>
          </p:cNvPicPr>
          <p:nvPr/>
        </p:nvPicPr>
        <p:blipFill>
          <a:blip r:embed="rId9"/>
          <a:stretch>
            <a:fillRect/>
          </a:stretch>
        </p:blipFill>
        <p:spPr>
          <a:xfrm>
            <a:off x="9033104" y="4877079"/>
            <a:ext cx="2340421" cy="1722352"/>
          </a:xfrm>
          <a:prstGeom prst="rect">
            <a:avLst/>
          </a:prstGeom>
          <a:ln>
            <a:noFill/>
          </a:ln>
          <a:effectLst>
            <a:softEdge rad="112500"/>
          </a:effectLst>
        </p:spPr>
      </p:pic>
    </p:spTree>
    <p:extLst>
      <p:ext uri="{BB962C8B-B14F-4D97-AF65-F5344CB8AC3E}">
        <p14:creationId xmlns:p14="http://schemas.microsoft.com/office/powerpoint/2010/main" val="227417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33847C-93B6-4CD2-B2BF-07A35BD94579}"/>
              </a:ext>
            </a:extLst>
          </p:cNvPr>
          <p:cNvSpPr>
            <a:spLocks noGrp="1"/>
          </p:cNvSpPr>
          <p:nvPr>
            <p:ph idx="1"/>
          </p:nvPr>
        </p:nvSpPr>
        <p:spPr>
          <a:xfrm>
            <a:off x="227012" y="1371600"/>
            <a:ext cx="5105400" cy="5305427"/>
          </a:xfrm>
        </p:spPr>
        <p:txBody>
          <a:bodyPr>
            <a:normAutofit fontScale="92500" lnSpcReduction="10000"/>
          </a:bodyPr>
          <a:lstStyle/>
          <a:p>
            <a:pPr marL="0" indent="0">
              <a:buClr>
                <a:schemeClr val="accent3"/>
              </a:buClr>
              <a:buNone/>
            </a:pPr>
            <a:r>
              <a:rPr lang="en-US" dirty="0">
                <a:solidFill>
                  <a:schemeClr val="accent1"/>
                </a:solidFill>
              </a:rPr>
              <a:t>Donaldson</a:t>
            </a:r>
          </a:p>
          <a:p>
            <a:pPr lvl="1">
              <a:buFont typeface="Courier New" panose="02070309020205020404" pitchFamily="49" charset="0"/>
              <a:buChar char="o"/>
            </a:pPr>
            <a:r>
              <a:rPr lang="en-US" dirty="0"/>
              <a:t>Director/Project Manager</a:t>
            </a:r>
          </a:p>
          <a:p>
            <a:pPr marL="0" indent="0">
              <a:buClr>
                <a:schemeClr val="accent3"/>
              </a:buClr>
              <a:buNone/>
            </a:pPr>
            <a:r>
              <a:rPr lang="en-US" dirty="0">
                <a:solidFill>
                  <a:schemeClr val="accent4"/>
                </a:solidFill>
              </a:rPr>
              <a:t>Maxwell</a:t>
            </a:r>
          </a:p>
          <a:p>
            <a:pPr lvl="1">
              <a:buFont typeface="Courier New" panose="02070309020205020404" pitchFamily="49" charset="0"/>
              <a:buChar char="o"/>
            </a:pPr>
            <a:r>
              <a:rPr lang="en-US" dirty="0"/>
              <a:t>Faculty Director</a:t>
            </a:r>
          </a:p>
          <a:p>
            <a:pPr lvl="1">
              <a:buFont typeface="Courier New" panose="02070309020205020404" pitchFamily="49" charset="0"/>
              <a:buChar char="o"/>
            </a:pPr>
            <a:r>
              <a:rPr lang="en-US" dirty="0"/>
              <a:t>Assistant Professor (WVU Geology and Geography)</a:t>
            </a:r>
          </a:p>
          <a:p>
            <a:pPr marL="0" indent="0">
              <a:buClr>
                <a:schemeClr val="accent3"/>
              </a:buClr>
              <a:buNone/>
            </a:pPr>
            <a:r>
              <a:rPr lang="en-US" dirty="0">
                <a:solidFill>
                  <a:schemeClr val="accent3"/>
                </a:solidFill>
              </a:rPr>
              <a:t>WVGISTC</a:t>
            </a:r>
          </a:p>
          <a:p>
            <a:pPr lvl="1">
              <a:buFont typeface="Courier New" panose="02070309020205020404" pitchFamily="49" charset="0"/>
              <a:buChar char="o"/>
            </a:pPr>
            <a:r>
              <a:rPr lang="en-US" dirty="0"/>
              <a:t>Two GIS Programmers/ Developers</a:t>
            </a:r>
          </a:p>
          <a:p>
            <a:pPr lvl="1">
              <a:buFont typeface="Courier New" panose="02070309020205020404" pitchFamily="49" charset="0"/>
              <a:buChar char="o"/>
            </a:pPr>
            <a:r>
              <a:rPr lang="en-US" dirty="0"/>
              <a:t>Three GIS Analysts</a:t>
            </a:r>
          </a:p>
          <a:p>
            <a:pPr lvl="1">
              <a:buFont typeface="Courier New" panose="02070309020205020404" pitchFamily="49" charset="0"/>
              <a:buChar char="o"/>
            </a:pPr>
            <a:r>
              <a:rPr lang="en-US" dirty="0"/>
              <a:t>Contractors/Consultants</a:t>
            </a:r>
          </a:p>
          <a:p>
            <a:pPr lvl="1">
              <a:buFont typeface="Courier New" panose="02070309020205020404" pitchFamily="49" charset="0"/>
              <a:buChar char="o"/>
            </a:pPr>
            <a:r>
              <a:rPr lang="en-US" dirty="0"/>
              <a:t>Graduate Research Assistants</a:t>
            </a:r>
          </a:p>
          <a:p>
            <a:pPr lvl="1">
              <a:buFont typeface="Courier New" panose="02070309020205020404" pitchFamily="49" charset="0"/>
              <a:buChar char="o"/>
            </a:pPr>
            <a:r>
              <a:rPr lang="en-US" dirty="0"/>
              <a:t>Student Workers</a:t>
            </a:r>
          </a:p>
          <a:p>
            <a:pPr lvl="1">
              <a:buFont typeface="Courier New" panose="02070309020205020404" pitchFamily="49" charset="0"/>
              <a:buChar char="o"/>
            </a:pPr>
            <a:endParaRPr lang="en-US" dirty="0">
              <a:solidFill>
                <a:schemeClr val="accent3"/>
              </a:solidFill>
            </a:endParaRPr>
          </a:p>
        </p:txBody>
      </p:sp>
      <p:sp>
        <p:nvSpPr>
          <p:cNvPr id="3" name="Slide Number Placeholder 2">
            <a:extLst>
              <a:ext uri="{FF2B5EF4-FFF2-40B4-BE49-F238E27FC236}">
                <a16:creationId xmlns:a16="http://schemas.microsoft.com/office/drawing/2014/main" id="{E55A91DE-3787-4D4C-8000-B54DBA130563}"/>
              </a:ext>
            </a:extLst>
          </p:cNvPr>
          <p:cNvSpPr>
            <a:spLocks noGrp="1"/>
          </p:cNvSpPr>
          <p:nvPr>
            <p:ph type="sldNum" sz="quarter" idx="12"/>
          </p:nvPr>
        </p:nvSpPr>
        <p:spPr/>
        <p:txBody>
          <a:bodyPr/>
          <a:lstStyle/>
          <a:p>
            <a:fld id="{25BA54BD-C84D-46CE-8B72-31BFB26ABA43}" type="slidenum">
              <a:rPr lang="en-US" smtClean="0"/>
              <a:pPr/>
              <a:t>2</a:t>
            </a:fld>
            <a:endParaRPr lang="en-US" dirty="0"/>
          </a:p>
        </p:txBody>
      </p:sp>
      <p:sp>
        <p:nvSpPr>
          <p:cNvPr id="4" name="Title 3">
            <a:extLst>
              <a:ext uri="{FF2B5EF4-FFF2-40B4-BE49-F238E27FC236}">
                <a16:creationId xmlns:a16="http://schemas.microsoft.com/office/drawing/2014/main" id="{EA061816-F022-40CA-B139-CCF5BC323504}"/>
              </a:ext>
            </a:extLst>
          </p:cNvPr>
          <p:cNvSpPr>
            <a:spLocks noGrp="1"/>
          </p:cNvSpPr>
          <p:nvPr>
            <p:ph type="title"/>
          </p:nvPr>
        </p:nvSpPr>
        <p:spPr/>
        <p:txBody>
          <a:bodyPr/>
          <a:lstStyle/>
          <a:p>
            <a:r>
              <a:rPr lang="en-US" b="0" dirty="0"/>
              <a:t>About Us</a:t>
            </a:r>
          </a:p>
        </p:txBody>
      </p:sp>
      <p:pic>
        <p:nvPicPr>
          <p:cNvPr id="7" name="Picture 6">
            <a:extLst>
              <a:ext uri="{FF2B5EF4-FFF2-40B4-BE49-F238E27FC236}">
                <a16:creationId xmlns:a16="http://schemas.microsoft.com/office/drawing/2014/main" id="{095F4FBF-A890-406D-9524-C1EB4FAAB8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592" y="2971800"/>
            <a:ext cx="1079818" cy="1136650"/>
          </a:xfrm>
          <a:prstGeom prst="rect">
            <a:avLst/>
          </a:prstGeom>
          <a:ln>
            <a:noFill/>
          </a:ln>
          <a:effectLst>
            <a:softEdge rad="112500"/>
          </a:effectLst>
        </p:spPr>
      </p:pic>
      <p:pic>
        <p:nvPicPr>
          <p:cNvPr id="9" name="Picture 8" descr="A person smiling at the camera&#10;&#10;Description automatically generated">
            <a:extLst>
              <a:ext uri="{FF2B5EF4-FFF2-40B4-BE49-F238E27FC236}">
                <a16:creationId xmlns:a16="http://schemas.microsoft.com/office/drawing/2014/main" id="{937A8728-DBFD-86F4-DA1B-99E14BF072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45843" y="1324769"/>
            <a:ext cx="1454149" cy="1090612"/>
          </a:xfrm>
          <a:prstGeom prst="rect">
            <a:avLst/>
          </a:prstGeom>
          <a:ln>
            <a:noFill/>
          </a:ln>
          <a:effectLst>
            <a:softEdge rad="112500"/>
          </a:effectLst>
        </p:spPr>
      </p:pic>
      <p:pic>
        <p:nvPicPr>
          <p:cNvPr id="11" name="Picture 10" descr="A building with a curved walkway&#10;&#10;Description automatically generated with medium confidence">
            <a:extLst>
              <a:ext uri="{FF2B5EF4-FFF2-40B4-BE49-F238E27FC236}">
                <a16:creationId xmlns:a16="http://schemas.microsoft.com/office/drawing/2014/main" id="{5613728E-4629-6578-EA45-204191C0F6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8514" y="1295400"/>
            <a:ext cx="4037467" cy="2368550"/>
          </a:xfrm>
          <a:prstGeom prst="rect">
            <a:avLst/>
          </a:prstGeom>
        </p:spPr>
      </p:pic>
      <p:pic>
        <p:nvPicPr>
          <p:cNvPr id="13" name="Picture 12" descr="A person with short black hair wearing a red and black plaid shirt&#10;&#10;Description automatically generated">
            <a:extLst>
              <a:ext uri="{FF2B5EF4-FFF2-40B4-BE49-F238E27FC236}">
                <a16:creationId xmlns:a16="http://schemas.microsoft.com/office/drawing/2014/main" id="{9700A358-D68D-BC53-15A3-ABD56B4275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3011" y="4581501"/>
            <a:ext cx="847725" cy="847725"/>
          </a:xfrm>
          <a:prstGeom prst="rect">
            <a:avLst/>
          </a:prstGeom>
        </p:spPr>
      </p:pic>
      <p:pic>
        <p:nvPicPr>
          <p:cNvPr id="15" name="Picture 14" descr="A person with a beard and glasses&#10;&#10;Description automatically generated">
            <a:extLst>
              <a:ext uri="{FF2B5EF4-FFF2-40B4-BE49-F238E27FC236}">
                <a16:creationId xmlns:a16="http://schemas.microsoft.com/office/drawing/2014/main" id="{B633F77C-40C8-E5D9-75A7-1CA3B81772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73238" y="4586987"/>
            <a:ext cx="847725" cy="847725"/>
          </a:xfrm>
          <a:prstGeom prst="rect">
            <a:avLst/>
          </a:prstGeom>
        </p:spPr>
      </p:pic>
      <p:pic>
        <p:nvPicPr>
          <p:cNvPr id="17" name="Picture 16" descr="A person with long hair wearing glasses&#10;&#10;Description automatically generated">
            <a:extLst>
              <a:ext uri="{FF2B5EF4-FFF2-40B4-BE49-F238E27FC236}">
                <a16:creationId xmlns:a16="http://schemas.microsoft.com/office/drawing/2014/main" id="{62AE8A4D-2386-5F8C-F505-DB18F77F17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6003" y="5618638"/>
            <a:ext cx="704407" cy="1143000"/>
          </a:xfrm>
          <a:prstGeom prst="rect">
            <a:avLst/>
          </a:prstGeom>
        </p:spPr>
      </p:pic>
      <p:pic>
        <p:nvPicPr>
          <p:cNvPr id="19" name="Picture 18" descr="A person in a white shirt and tie&#10;&#10;Description automatically generated">
            <a:extLst>
              <a:ext uri="{FF2B5EF4-FFF2-40B4-BE49-F238E27FC236}">
                <a16:creationId xmlns:a16="http://schemas.microsoft.com/office/drawing/2014/main" id="{37331570-DBD8-B46A-21AE-2C4275E47E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2189" y="5651976"/>
            <a:ext cx="1076325" cy="1076325"/>
          </a:xfrm>
          <a:prstGeom prst="rect">
            <a:avLst/>
          </a:prstGeom>
        </p:spPr>
      </p:pic>
      <p:sp>
        <p:nvSpPr>
          <p:cNvPr id="20" name="TextBox 19">
            <a:extLst>
              <a:ext uri="{FF2B5EF4-FFF2-40B4-BE49-F238E27FC236}">
                <a16:creationId xmlns:a16="http://schemas.microsoft.com/office/drawing/2014/main" id="{C7F49062-9B08-EDCC-DAC2-EC499FDD457B}"/>
              </a:ext>
            </a:extLst>
          </p:cNvPr>
          <p:cNvSpPr txBox="1"/>
          <p:nvPr/>
        </p:nvSpPr>
        <p:spPr>
          <a:xfrm>
            <a:off x="7409287" y="3828788"/>
            <a:ext cx="4080112" cy="1600438"/>
          </a:xfrm>
          <a:prstGeom prst="rect">
            <a:avLst/>
          </a:prstGeom>
          <a:noFill/>
        </p:spPr>
        <p:txBody>
          <a:bodyPr wrap="square" rtlCol="0">
            <a:spAutoFit/>
          </a:bodyPr>
          <a:lstStyle/>
          <a:p>
            <a:r>
              <a:rPr lang="en-US" sz="1400" dirty="0">
                <a:solidFill>
                  <a:schemeClr val="accent5"/>
                </a:solidFill>
                <a:latin typeface="Georgia" panose="02040502050405020303" pitchFamily="18" charset="0"/>
              </a:rPr>
              <a:t>WV GIS Technical Center</a:t>
            </a:r>
            <a:br>
              <a:rPr lang="en-US" sz="1400" dirty="0">
                <a:solidFill>
                  <a:schemeClr val="accent5"/>
                </a:solidFill>
                <a:latin typeface="Georgia" panose="02040502050405020303" pitchFamily="18" charset="0"/>
              </a:rPr>
            </a:br>
            <a:r>
              <a:rPr lang="en-US" sz="1400" dirty="0">
                <a:solidFill>
                  <a:schemeClr val="accent5"/>
                </a:solidFill>
                <a:latin typeface="Georgia" panose="02040502050405020303" pitchFamily="18" charset="0"/>
              </a:rPr>
              <a:t>WVU Department of Geology &amp; Geography</a:t>
            </a:r>
            <a:br>
              <a:rPr lang="en-US" sz="1400" dirty="0">
                <a:solidFill>
                  <a:schemeClr val="accent5"/>
                </a:solidFill>
                <a:latin typeface="Georgia" panose="02040502050405020303" pitchFamily="18" charset="0"/>
              </a:rPr>
            </a:br>
            <a:r>
              <a:rPr lang="en-US" sz="1400" dirty="0">
                <a:solidFill>
                  <a:schemeClr val="accent5"/>
                </a:solidFill>
                <a:latin typeface="Georgia" panose="02040502050405020303" pitchFamily="18" charset="0"/>
              </a:rPr>
              <a:t>330 Brooks Hall</a:t>
            </a:r>
            <a:br>
              <a:rPr lang="en-US" sz="1400" dirty="0">
                <a:solidFill>
                  <a:schemeClr val="accent5"/>
                </a:solidFill>
                <a:latin typeface="Georgia" panose="02040502050405020303" pitchFamily="18" charset="0"/>
              </a:rPr>
            </a:br>
            <a:r>
              <a:rPr lang="en-US" sz="1400" dirty="0">
                <a:solidFill>
                  <a:schemeClr val="accent5"/>
                </a:solidFill>
                <a:latin typeface="Georgia" panose="02040502050405020303" pitchFamily="18" charset="0"/>
              </a:rPr>
              <a:t>P.O. Box 6300</a:t>
            </a:r>
            <a:br>
              <a:rPr lang="en-US" sz="1400" dirty="0">
                <a:solidFill>
                  <a:schemeClr val="accent5"/>
                </a:solidFill>
                <a:latin typeface="Georgia" panose="02040502050405020303" pitchFamily="18" charset="0"/>
              </a:rPr>
            </a:br>
            <a:r>
              <a:rPr lang="en-US" sz="1400" dirty="0">
                <a:solidFill>
                  <a:schemeClr val="accent5"/>
                </a:solidFill>
                <a:latin typeface="Georgia" panose="02040502050405020303" pitchFamily="18" charset="0"/>
              </a:rPr>
              <a:t>Morgantown, WV 26506 </a:t>
            </a:r>
          </a:p>
          <a:p>
            <a:r>
              <a:rPr lang="en-US" sz="1400" dirty="0">
                <a:solidFill>
                  <a:schemeClr val="accent5"/>
                </a:solidFill>
                <a:latin typeface="Georgia" panose="02040502050405020303" pitchFamily="18" charset="0"/>
              </a:rPr>
              <a:t>Phone: (304) 293-0557</a:t>
            </a:r>
            <a:br>
              <a:rPr lang="en-US" sz="1400" dirty="0">
                <a:solidFill>
                  <a:schemeClr val="accent5"/>
                </a:solidFill>
                <a:latin typeface="Georgia" panose="02040502050405020303" pitchFamily="18" charset="0"/>
              </a:rPr>
            </a:br>
            <a:r>
              <a:rPr lang="en-US" sz="1400" dirty="0">
                <a:solidFill>
                  <a:schemeClr val="accent5"/>
                </a:solidFill>
                <a:latin typeface="Georgia" panose="02040502050405020303" pitchFamily="18" charset="0"/>
              </a:rPr>
              <a:t>Fax: (304) 293-6522 </a:t>
            </a:r>
          </a:p>
        </p:txBody>
      </p:sp>
    </p:spTree>
    <p:extLst>
      <p:ext uri="{BB962C8B-B14F-4D97-AF65-F5344CB8AC3E}">
        <p14:creationId xmlns:p14="http://schemas.microsoft.com/office/powerpoint/2010/main" val="61894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B2D526-6CF3-FD6F-498D-3A6AEDA53819}"/>
              </a:ext>
            </a:extLst>
          </p:cNvPr>
          <p:cNvSpPr>
            <a:spLocks noGrp="1"/>
          </p:cNvSpPr>
          <p:nvPr>
            <p:ph idx="1"/>
          </p:nvPr>
        </p:nvSpPr>
        <p:spPr>
          <a:xfrm>
            <a:off x="188911" y="1266777"/>
            <a:ext cx="7089531" cy="2162223"/>
          </a:xfrm>
        </p:spPr>
        <p:txBody>
          <a:bodyPr>
            <a:normAutofit fontScale="85000" lnSpcReduction="10000"/>
          </a:bodyPr>
          <a:lstStyle/>
          <a:p>
            <a:r>
              <a:rPr lang="en-US" dirty="0"/>
              <a:t>Value of tool lies in </a:t>
            </a:r>
            <a:r>
              <a:rPr lang="en-US" dirty="0">
                <a:solidFill>
                  <a:schemeClr val="accent4"/>
                </a:solidFill>
              </a:rPr>
              <a:t>accuracy</a:t>
            </a:r>
            <a:r>
              <a:rPr lang="en-US" dirty="0"/>
              <a:t>/</a:t>
            </a:r>
            <a:r>
              <a:rPr lang="en-US" dirty="0">
                <a:solidFill>
                  <a:schemeClr val="accent4"/>
                </a:solidFill>
              </a:rPr>
              <a:t>timeliness of data</a:t>
            </a:r>
          </a:p>
          <a:p>
            <a:r>
              <a:rPr lang="en-US" dirty="0"/>
              <a:t>National-scale tools have </a:t>
            </a:r>
            <a:r>
              <a:rPr lang="en-US" dirty="0">
                <a:solidFill>
                  <a:schemeClr val="accent1"/>
                </a:solidFill>
              </a:rPr>
              <a:t>limited site-specific data</a:t>
            </a:r>
          </a:p>
          <a:p>
            <a:r>
              <a:rPr lang="en-US" dirty="0"/>
              <a:t>Developing such data is </a:t>
            </a:r>
            <a:r>
              <a:rPr lang="en-US" dirty="0">
                <a:solidFill>
                  <a:schemeClr val="accent5"/>
                </a:solidFill>
              </a:rPr>
              <a:t>time consuming and labor intensive</a:t>
            </a:r>
          </a:p>
          <a:p>
            <a:endParaRPr lang="en-US" dirty="0"/>
          </a:p>
          <a:p>
            <a:endParaRPr lang="en-US" dirty="0"/>
          </a:p>
        </p:txBody>
      </p:sp>
      <p:sp>
        <p:nvSpPr>
          <p:cNvPr id="3" name="Slide Number Placeholder 2">
            <a:extLst>
              <a:ext uri="{FF2B5EF4-FFF2-40B4-BE49-F238E27FC236}">
                <a16:creationId xmlns:a16="http://schemas.microsoft.com/office/drawing/2014/main" id="{11221FA2-1F99-D949-A041-0B8744202927}"/>
              </a:ext>
            </a:extLst>
          </p:cNvPr>
          <p:cNvSpPr>
            <a:spLocks noGrp="1"/>
          </p:cNvSpPr>
          <p:nvPr>
            <p:ph type="sldNum" sz="quarter" idx="12"/>
          </p:nvPr>
        </p:nvSpPr>
        <p:spPr/>
        <p:txBody>
          <a:bodyPr/>
          <a:lstStyle/>
          <a:p>
            <a:fld id="{25BA54BD-C84D-46CE-8B72-31BFB26ABA43}" type="slidenum">
              <a:rPr lang="en-US" smtClean="0"/>
              <a:t>20</a:t>
            </a:fld>
            <a:endParaRPr lang="en-US" dirty="0"/>
          </a:p>
        </p:txBody>
      </p:sp>
      <p:sp>
        <p:nvSpPr>
          <p:cNvPr id="4" name="Title 3">
            <a:extLst>
              <a:ext uri="{FF2B5EF4-FFF2-40B4-BE49-F238E27FC236}">
                <a16:creationId xmlns:a16="http://schemas.microsoft.com/office/drawing/2014/main" id="{7BD2F80F-4FED-A437-AA29-FCF56428CC09}"/>
              </a:ext>
            </a:extLst>
          </p:cNvPr>
          <p:cNvSpPr>
            <a:spLocks noGrp="1"/>
          </p:cNvSpPr>
          <p:nvPr>
            <p:ph type="title"/>
          </p:nvPr>
        </p:nvSpPr>
        <p:spPr/>
        <p:txBody>
          <a:bodyPr/>
          <a:lstStyle/>
          <a:p>
            <a:r>
              <a:rPr lang="en-US" dirty="0"/>
              <a:t>Longevity</a:t>
            </a:r>
          </a:p>
        </p:txBody>
      </p:sp>
      <p:pic>
        <p:nvPicPr>
          <p:cNvPr id="8" name="Picture 7">
            <a:extLst>
              <a:ext uri="{FF2B5EF4-FFF2-40B4-BE49-F238E27FC236}">
                <a16:creationId xmlns:a16="http://schemas.microsoft.com/office/drawing/2014/main" id="{7DEBD1F7-BACF-393E-6965-7DB7F9154D78}"/>
              </a:ext>
            </a:extLst>
          </p:cNvPr>
          <p:cNvPicPr>
            <a:picLocks noChangeAspect="1"/>
          </p:cNvPicPr>
          <p:nvPr/>
        </p:nvPicPr>
        <p:blipFill>
          <a:blip r:embed="rId2"/>
          <a:stretch>
            <a:fillRect/>
          </a:stretch>
        </p:blipFill>
        <p:spPr>
          <a:xfrm>
            <a:off x="0" y="3421965"/>
            <a:ext cx="4374733" cy="3355747"/>
          </a:xfrm>
          <a:prstGeom prst="rect">
            <a:avLst/>
          </a:prstGeom>
        </p:spPr>
      </p:pic>
      <p:pic>
        <p:nvPicPr>
          <p:cNvPr id="10" name="Picture 9">
            <a:extLst>
              <a:ext uri="{FF2B5EF4-FFF2-40B4-BE49-F238E27FC236}">
                <a16:creationId xmlns:a16="http://schemas.microsoft.com/office/drawing/2014/main" id="{CB17084F-D039-6DB8-56C5-9BE03482051E}"/>
              </a:ext>
            </a:extLst>
          </p:cNvPr>
          <p:cNvPicPr>
            <a:picLocks noChangeAspect="1"/>
          </p:cNvPicPr>
          <p:nvPr/>
        </p:nvPicPr>
        <p:blipFill>
          <a:blip r:embed="rId3"/>
          <a:stretch>
            <a:fillRect/>
          </a:stretch>
        </p:blipFill>
        <p:spPr>
          <a:xfrm>
            <a:off x="4418012" y="3421965"/>
            <a:ext cx="4345261" cy="3355746"/>
          </a:xfrm>
          <a:prstGeom prst="rect">
            <a:avLst/>
          </a:prstGeom>
        </p:spPr>
      </p:pic>
      <p:pic>
        <p:nvPicPr>
          <p:cNvPr id="6" name="Picture 5">
            <a:extLst>
              <a:ext uri="{FF2B5EF4-FFF2-40B4-BE49-F238E27FC236}">
                <a16:creationId xmlns:a16="http://schemas.microsoft.com/office/drawing/2014/main" id="{1D2422CF-FDB6-7915-06D5-1F7113D5BF7A}"/>
              </a:ext>
            </a:extLst>
          </p:cNvPr>
          <p:cNvPicPr>
            <a:picLocks noChangeAspect="1"/>
          </p:cNvPicPr>
          <p:nvPr/>
        </p:nvPicPr>
        <p:blipFill>
          <a:blip r:embed="rId4"/>
          <a:stretch>
            <a:fillRect/>
          </a:stretch>
        </p:blipFill>
        <p:spPr>
          <a:xfrm>
            <a:off x="7556999" y="1143000"/>
            <a:ext cx="4442915" cy="3429000"/>
          </a:xfrm>
          <a:prstGeom prst="rect">
            <a:avLst/>
          </a:prstGeom>
        </p:spPr>
      </p:pic>
    </p:spTree>
    <p:extLst>
      <p:ext uri="{BB962C8B-B14F-4D97-AF65-F5344CB8AC3E}">
        <p14:creationId xmlns:p14="http://schemas.microsoft.com/office/powerpoint/2010/main" val="207808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15126C-7D96-DA36-547E-EF9EB2874E28}"/>
              </a:ext>
            </a:extLst>
          </p:cNvPr>
          <p:cNvSpPr>
            <a:spLocks noGrp="1"/>
          </p:cNvSpPr>
          <p:nvPr>
            <p:ph idx="1"/>
          </p:nvPr>
        </p:nvSpPr>
        <p:spPr/>
        <p:txBody>
          <a:bodyPr/>
          <a:lstStyle/>
          <a:p>
            <a:r>
              <a:rPr lang="en-US" dirty="0">
                <a:solidFill>
                  <a:schemeClr val="accent1"/>
                </a:solidFill>
              </a:rPr>
              <a:t>Initial funding from NSF ends in October 2025</a:t>
            </a:r>
          </a:p>
          <a:p>
            <a:r>
              <a:rPr lang="en-US" dirty="0">
                <a:solidFill>
                  <a:schemeClr val="accent2"/>
                </a:solidFill>
              </a:rPr>
              <a:t>Maintenance and updates are needed</a:t>
            </a:r>
          </a:p>
          <a:p>
            <a:r>
              <a:rPr lang="en-US" dirty="0"/>
              <a:t>Support SRO’s mission</a:t>
            </a:r>
          </a:p>
          <a:p>
            <a:r>
              <a:rPr lang="en-US" dirty="0"/>
              <a:t>Goal of finding a means to sustain the tool long-term</a:t>
            </a:r>
          </a:p>
          <a:p>
            <a:r>
              <a:rPr lang="en-US" dirty="0">
                <a:solidFill>
                  <a:schemeClr val="accent5"/>
                </a:solidFill>
              </a:rPr>
              <a:t>Support for two analysts, hardware/software, travel</a:t>
            </a:r>
          </a:p>
        </p:txBody>
      </p:sp>
      <p:sp>
        <p:nvSpPr>
          <p:cNvPr id="3" name="Slide Number Placeholder 2">
            <a:extLst>
              <a:ext uri="{FF2B5EF4-FFF2-40B4-BE49-F238E27FC236}">
                <a16:creationId xmlns:a16="http://schemas.microsoft.com/office/drawing/2014/main" id="{3F4E3B09-276F-2890-3EB3-F04E0A8761C1}"/>
              </a:ext>
            </a:extLst>
          </p:cNvPr>
          <p:cNvSpPr>
            <a:spLocks noGrp="1"/>
          </p:cNvSpPr>
          <p:nvPr>
            <p:ph type="sldNum" sz="quarter" idx="12"/>
          </p:nvPr>
        </p:nvSpPr>
        <p:spPr/>
        <p:txBody>
          <a:bodyPr/>
          <a:lstStyle/>
          <a:p>
            <a:fld id="{25BA54BD-C84D-46CE-8B72-31BFB26ABA43}" type="slidenum">
              <a:rPr lang="en-US" smtClean="0"/>
              <a:t>21</a:t>
            </a:fld>
            <a:endParaRPr lang="en-US" dirty="0"/>
          </a:p>
        </p:txBody>
      </p:sp>
      <p:sp>
        <p:nvSpPr>
          <p:cNvPr id="4" name="Title 3">
            <a:extLst>
              <a:ext uri="{FF2B5EF4-FFF2-40B4-BE49-F238E27FC236}">
                <a16:creationId xmlns:a16="http://schemas.microsoft.com/office/drawing/2014/main" id="{B9B0A436-6A45-42BB-9575-AA1CA3C0097C}"/>
              </a:ext>
            </a:extLst>
          </p:cNvPr>
          <p:cNvSpPr>
            <a:spLocks noGrp="1"/>
          </p:cNvSpPr>
          <p:nvPr>
            <p:ph type="title"/>
          </p:nvPr>
        </p:nvSpPr>
        <p:spPr>
          <a:xfrm>
            <a:off x="921668" y="240588"/>
            <a:ext cx="9744744" cy="639762"/>
          </a:xfrm>
        </p:spPr>
        <p:txBody>
          <a:bodyPr>
            <a:normAutofit/>
          </a:bodyPr>
          <a:lstStyle/>
          <a:p>
            <a:r>
              <a:rPr lang="en-US" dirty="0"/>
              <a:t>Maintaining/Expanding the WVFRF</a:t>
            </a:r>
          </a:p>
        </p:txBody>
      </p:sp>
      <p:pic>
        <p:nvPicPr>
          <p:cNvPr id="6" name="Picture 5" descr="A logo of a state seal&#10;&#10;Description automatically generated">
            <a:extLst>
              <a:ext uri="{FF2B5EF4-FFF2-40B4-BE49-F238E27FC236}">
                <a16:creationId xmlns:a16="http://schemas.microsoft.com/office/drawing/2014/main" id="{06147056-2B02-A4FA-67AB-B6588AED9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812" y="2362200"/>
            <a:ext cx="739930" cy="742950"/>
          </a:xfrm>
          <a:prstGeom prst="rect">
            <a:avLst/>
          </a:prstGeom>
        </p:spPr>
      </p:pic>
      <p:pic>
        <p:nvPicPr>
          <p:cNvPr id="8" name="Picture 7" descr="A blue and gold logo&#10;&#10;Description automatically generated">
            <a:extLst>
              <a:ext uri="{FF2B5EF4-FFF2-40B4-BE49-F238E27FC236}">
                <a16:creationId xmlns:a16="http://schemas.microsoft.com/office/drawing/2014/main" id="{F6E7EB66-4D8D-C905-7821-2E448E340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5612" y="1233859"/>
            <a:ext cx="685800" cy="689384"/>
          </a:xfrm>
          <a:prstGeom prst="rect">
            <a:avLst/>
          </a:prstGeom>
        </p:spPr>
      </p:pic>
      <p:pic>
        <p:nvPicPr>
          <p:cNvPr id="5" name="Picture 4" descr="A close-up of a logo&#10;&#10;Description automatically generated">
            <a:extLst>
              <a:ext uri="{FF2B5EF4-FFF2-40B4-BE49-F238E27FC236}">
                <a16:creationId xmlns:a16="http://schemas.microsoft.com/office/drawing/2014/main" id="{B9EB6C6A-EB67-6BDC-FB4D-0FF927A10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7612" y="1371600"/>
            <a:ext cx="835299" cy="293126"/>
          </a:xfrm>
          <a:prstGeom prst="rect">
            <a:avLst/>
          </a:prstGeom>
        </p:spPr>
      </p:pic>
    </p:spTree>
    <p:extLst>
      <p:ext uri="{BB962C8B-B14F-4D97-AF65-F5344CB8AC3E}">
        <p14:creationId xmlns:p14="http://schemas.microsoft.com/office/powerpoint/2010/main" val="70664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D3384-4E5A-7058-F6F6-E5EF440680CF}"/>
              </a:ext>
            </a:extLst>
          </p:cNvPr>
          <p:cNvPicPr>
            <a:picLocks noChangeAspect="1"/>
          </p:cNvPicPr>
          <p:nvPr/>
        </p:nvPicPr>
        <p:blipFill>
          <a:blip r:embed="rId2"/>
          <a:stretch>
            <a:fillRect/>
          </a:stretch>
        </p:blipFill>
        <p:spPr>
          <a:xfrm>
            <a:off x="6902951" y="2122856"/>
            <a:ext cx="5184531" cy="4616363"/>
          </a:xfrm>
          <a:prstGeom prst="rect">
            <a:avLst/>
          </a:prstGeom>
        </p:spPr>
      </p:pic>
      <p:sp>
        <p:nvSpPr>
          <p:cNvPr id="2" name="Content Placeholder 1">
            <a:extLst>
              <a:ext uri="{FF2B5EF4-FFF2-40B4-BE49-F238E27FC236}">
                <a16:creationId xmlns:a16="http://schemas.microsoft.com/office/drawing/2014/main" id="{917E565D-E8DB-E361-E909-3D748DB1364B}"/>
              </a:ext>
            </a:extLst>
          </p:cNvPr>
          <p:cNvSpPr>
            <a:spLocks noGrp="1"/>
          </p:cNvSpPr>
          <p:nvPr>
            <p:ph idx="1"/>
          </p:nvPr>
        </p:nvSpPr>
        <p:spPr>
          <a:xfrm>
            <a:off x="227012" y="1295400"/>
            <a:ext cx="7162800" cy="5257800"/>
          </a:xfrm>
        </p:spPr>
        <p:txBody>
          <a:bodyPr>
            <a:normAutofit fontScale="85000" lnSpcReduction="10000"/>
          </a:bodyPr>
          <a:lstStyle/>
          <a:p>
            <a:r>
              <a:rPr lang="en-US" dirty="0">
                <a:solidFill>
                  <a:schemeClr val="accent6"/>
                </a:solidFill>
              </a:rPr>
              <a:t>Executive Order 4-93 </a:t>
            </a:r>
            <a:r>
              <a:rPr lang="en-US" dirty="0"/>
              <a:t>(November 1993)</a:t>
            </a:r>
          </a:p>
          <a:p>
            <a:r>
              <a:rPr lang="en-US" dirty="0"/>
              <a:t>Through West Virginia Geologic and Economic Survey and Department of Commerce</a:t>
            </a:r>
          </a:p>
          <a:p>
            <a:r>
              <a:rPr lang="en-US" dirty="0"/>
              <a:t>On April 23 1998, Governor Cecil Underwood dedicated the center in new laboratory facilities in the Department of Geology and Geography at West Virginia University</a:t>
            </a:r>
          </a:p>
          <a:p>
            <a:r>
              <a:rPr lang="en-US" dirty="0"/>
              <a:t>Provide </a:t>
            </a:r>
            <a:r>
              <a:rPr lang="en-US" dirty="0">
                <a:solidFill>
                  <a:schemeClr val="accent2"/>
                </a:solidFill>
              </a:rPr>
              <a:t>coordination</a:t>
            </a:r>
            <a:r>
              <a:rPr lang="en-US" dirty="0"/>
              <a:t> and </a:t>
            </a:r>
            <a:r>
              <a:rPr lang="en-US" dirty="0">
                <a:solidFill>
                  <a:schemeClr val="accent3"/>
                </a:solidFill>
              </a:rPr>
              <a:t>technical support </a:t>
            </a:r>
            <a:r>
              <a:rPr lang="en-US" dirty="0"/>
              <a:t>in the development and operation of </a:t>
            </a:r>
            <a:r>
              <a:rPr lang="en-US" dirty="0">
                <a:solidFill>
                  <a:schemeClr val="accent4"/>
                </a:solidFill>
              </a:rPr>
              <a:t>geographic information systems </a:t>
            </a:r>
            <a:r>
              <a:rPr lang="en-US" dirty="0"/>
              <a:t>(</a:t>
            </a:r>
            <a:r>
              <a:rPr lang="en-US" dirty="0">
                <a:solidFill>
                  <a:schemeClr val="accent4"/>
                </a:solidFill>
              </a:rPr>
              <a:t>GIS</a:t>
            </a:r>
            <a:r>
              <a:rPr lang="en-US" dirty="0"/>
              <a:t>) for the state’s </a:t>
            </a:r>
            <a:r>
              <a:rPr lang="en-US" dirty="0">
                <a:solidFill>
                  <a:schemeClr val="accent5"/>
                </a:solidFill>
              </a:rPr>
              <a:t>spatial data infrastructure</a:t>
            </a:r>
          </a:p>
          <a:p>
            <a:r>
              <a:rPr lang="en-US" dirty="0"/>
              <a:t>Statewide geospatial activities are coordinated through the WV Office of GIS Coordination, WV Geological and Economic Survey</a:t>
            </a:r>
          </a:p>
        </p:txBody>
      </p:sp>
      <p:sp>
        <p:nvSpPr>
          <p:cNvPr id="3" name="Slide Number Placeholder 2">
            <a:extLst>
              <a:ext uri="{FF2B5EF4-FFF2-40B4-BE49-F238E27FC236}">
                <a16:creationId xmlns:a16="http://schemas.microsoft.com/office/drawing/2014/main" id="{A9EA7DF8-CED6-45D9-1506-BB9AF4AEE896}"/>
              </a:ext>
            </a:extLst>
          </p:cNvPr>
          <p:cNvSpPr>
            <a:spLocks noGrp="1"/>
          </p:cNvSpPr>
          <p:nvPr>
            <p:ph type="sldNum" sz="quarter" idx="12"/>
          </p:nvPr>
        </p:nvSpPr>
        <p:spPr/>
        <p:txBody>
          <a:bodyPr/>
          <a:lstStyle/>
          <a:p>
            <a:fld id="{25BA54BD-C84D-46CE-8B72-31BFB26ABA43}" type="slidenum">
              <a:rPr lang="en-US" smtClean="0"/>
              <a:t>3</a:t>
            </a:fld>
            <a:endParaRPr lang="en-US" dirty="0"/>
          </a:p>
        </p:txBody>
      </p:sp>
      <p:sp>
        <p:nvSpPr>
          <p:cNvPr id="4" name="Title 3">
            <a:extLst>
              <a:ext uri="{FF2B5EF4-FFF2-40B4-BE49-F238E27FC236}">
                <a16:creationId xmlns:a16="http://schemas.microsoft.com/office/drawing/2014/main" id="{226B83D2-A3B8-E72A-F9CA-3176B875B08F}"/>
              </a:ext>
            </a:extLst>
          </p:cNvPr>
          <p:cNvSpPr>
            <a:spLocks noGrp="1"/>
          </p:cNvSpPr>
          <p:nvPr>
            <p:ph type="title"/>
          </p:nvPr>
        </p:nvSpPr>
        <p:spPr/>
        <p:txBody>
          <a:bodyPr/>
          <a:lstStyle/>
          <a:p>
            <a:r>
              <a:rPr lang="en-US" dirty="0"/>
              <a:t>Establishment</a:t>
            </a:r>
          </a:p>
        </p:txBody>
      </p:sp>
      <p:pic>
        <p:nvPicPr>
          <p:cNvPr id="6" name="Picture 5" descr="A logo with text on it&#10;&#10;Description automatically generated">
            <a:extLst>
              <a:ext uri="{FF2B5EF4-FFF2-40B4-BE49-F238E27FC236}">
                <a16:creationId xmlns:a16="http://schemas.microsoft.com/office/drawing/2014/main" id="{1488A922-7F24-C34C-E2BA-D8D18F5844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565" y="1518467"/>
            <a:ext cx="1487318" cy="418370"/>
          </a:xfrm>
          <a:prstGeom prst="rect">
            <a:avLst/>
          </a:prstGeom>
        </p:spPr>
      </p:pic>
      <p:pic>
        <p:nvPicPr>
          <p:cNvPr id="8" name="Picture 7" descr="A close-up of a logo&#10;&#10;Description automatically generated">
            <a:extLst>
              <a:ext uri="{FF2B5EF4-FFF2-40B4-BE49-F238E27FC236}">
                <a16:creationId xmlns:a16="http://schemas.microsoft.com/office/drawing/2014/main" id="{5355510B-6F3D-7EF9-2DAF-33550814DA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7412" y="2060664"/>
            <a:ext cx="1571625" cy="417066"/>
          </a:xfrm>
          <a:prstGeom prst="rect">
            <a:avLst/>
          </a:prstGeom>
        </p:spPr>
      </p:pic>
    </p:spTree>
    <p:extLst>
      <p:ext uri="{BB962C8B-B14F-4D97-AF65-F5344CB8AC3E}">
        <p14:creationId xmlns:p14="http://schemas.microsoft.com/office/powerpoint/2010/main" val="313042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D1A12B-DADC-4573-F7EF-B731A6FAB27A}"/>
              </a:ext>
            </a:extLst>
          </p:cNvPr>
          <p:cNvSpPr>
            <a:spLocks noGrp="1"/>
          </p:cNvSpPr>
          <p:nvPr>
            <p:ph idx="1"/>
          </p:nvPr>
        </p:nvSpPr>
        <p:spPr>
          <a:xfrm>
            <a:off x="188912" y="1219199"/>
            <a:ext cx="11811000" cy="4114801"/>
          </a:xfrm>
        </p:spPr>
        <p:txBody>
          <a:bodyPr>
            <a:normAutofit fontScale="85000" lnSpcReduction="20000"/>
          </a:bodyPr>
          <a:lstStyle/>
          <a:p>
            <a:pPr marL="514350" indent="-514350">
              <a:buFont typeface="+mj-lt"/>
              <a:buAutoNum type="arabicPeriod"/>
            </a:pPr>
            <a:r>
              <a:rPr lang="en-US" dirty="0">
                <a:solidFill>
                  <a:schemeClr val="accent5"/>
                </a:solidFill>
              </a:rPr>
              <a:t>Reduce duplication </a:t>
            </a:r>
            <a:r>
              <a:rPr lang="en-US" dirty="0"/>
              <a:t>of data development efforts among organizations</a:t>
            </a:r>
          </a:p>
          <a:p>
            <a:pPr marL="514350" indent="-514350">
              <a:buFont typeface="+mj-lt"/>
              <a:buAutoNum type="arabicPeriod"/>
            </a:pPr>
            <a:r>
              <a:rPr lang="en-US" dirty="0">
                <a:solidFill>
                  <a:schemeClr val="accent1"/>
                </a:solidFill>
              </a:rPr>
              <a:t>Catalog and distribute </a:t>
            </a:r>
            <a:r>
              <a:rPr lang="en-US" dirty="0"/>
              <a:t>GIS spatial data and information free-of-charge through the internet</a:t>
            </a:r>
          </a:p>
          <a:p>
            <a:pPr marL="514350" indent="-514350">
              <a:buFont typeface="+mj-lt"/>
              <a:buAutoNum type="arabicPeriod"/>
            </a:pPr>
            <a:r>
              <a:rPr lang="en-US" dirty="0">
                <a:solidFill>
                  <a:schemeClr val="accent2"/>
                </a:solidFill>
              </a:rPr>
              <a:t>Coordinate acquisition of new data </a:t>
            </a:r>
            <a:r>
              <a:rPr lang="en-US" dirty="0"/>
              <a:t>additions to the West Virginia Spatial Data Infrastructure</a:t>
            </a:r>
          </a:p>
          <a:p>
            <a:pPr marL="514350" indent="-514350">
              <a:buFont typeface="+mj-lt"/>
              <a:buAutoNum type="arabicPeriod"/>
            </a:pPr>
            <a:r>
              <a:rPr lang="en-US" dirty="0"/>
              <a:t>Assist with </a:t>
            </a:r>
            <a:r>
              <a:rPr lang="en-US" dirty="0">
                <a:solidFill>
                  <a:schemeClr val="accent6"/>
                </a:solidFill>
              </a:rPr>
              <a:t>strategic planning</a:t>
            </a:r>
            <a:r>
              <a:rPr lang="en-US" dirty="0"/>
              <a:t>, </a:t>
            </a:r>
            <a:r>
              <a:rPr lang="en-US" dirty="0">
                <a:solidFill>
                  <a:schemeClr val="accent6"/>
                </a:solidFill>
              </a:rPr>
              <a:t>development</a:t>
            </a:r>
            <a:r>
              <a:rPr lang="en-US" dirty="0"/>
              <a:t>, and</a:t>
            </a:r>
            <a:r>
              <a:rPr lang="en-US" dirty="0">
                <a:solidFill>
                  <a:schemeClr val="accent6"/>
                </a:solidFill>
              </a:rPr>
              <a:t> implementation </a:t>
            </a:r>
            <a:r>
              <a:rPr lang="en-US" dirty="0"/>
              <a:t>of </a:t>
            </a:r>
            <a:r>
              <a:rPr lang="en-US" dirty="0">
                <a:solidFill>
                  <a:schemeClr val="accent3"/>
                </a:solidFill>
              </a:rPr>
              <a:t>statewide mapping guidelines</a:t>
            </a:r>
          </a:p>
          <a:p>
            <a:pPr marL="514350" indent="-514350">
              <a:buFont typeface="+mj-lt"/>
              <a:buAutoNum type="arabicPeriod"/>
            </a:pPr>
            <a:r>
              <a:rPr lang="en-US" dirty="0"/>
              <a:t>Provide </a:t>
            </a:r>
            <a:r>
              <a:rPr lang="en-US" dirty="0">
                <a:solidFill>
                  <a:schemeClr val="accent4"/>
                </a:solidFill>
              </a:rPr>
              <a:t>advisory services </a:t>
            </a:r>
            <a:r>
              <a:rPr lang="en-US" dirty="0"/>
              <a:t>and </a:t>
            </a:r>
            <a:r>
              <a:rPr lang="en-US" dirty="0">
                <a:solidFill>
                  <a:schemeClr val="tx2"/>
                </a:solidFill>
              </a:rPr>
              <a:t>training programs </a:t>
            </a:r>
            <a:r>
              <a:rPr lang="en-US" dirty="0"/>
              <a:t>in the field of geographic information science</a:t>
            </a:r>
          </a:p>
          <a:p>
            <a:pPr marL="514350" indent="-514350">
              <a:buFont typeface="+mj-lt"/>
              <a:buAutoNum type="arabicPeriod"/>
            </a:pPr>
            <a:r>
              <a:rPr lang="en-US" dirty="0">
                <a:solidFill>
                  <a:schemeClr val="accent5"/>
                </a:solidFill>
              </a:rPr>
              <a:t>Conduct research and provide education </a:t>
            </a:r>
            <a:r>
              <a:rPr lang="en-US" dirty="0"/>
              <a:t>towards improvement of geographic information technologies</a:t>
            </a:r>
          </a:p>
          <a:p>
            <a:endParaRPr lang="en-US" dirty="0"/>
          </a:p>
        </p:txBody>
      </p:sp>
      <p:sp>
        <p:nvSpPr>
          <p:cNvPr id="3" name="Slide Number Placeholder 2">
            <a:extLst>
              <a:ext uri="{FF2B5EF4-FFF2-40B4-BE49-F238E27FC236}">
                <a16:creationId xmlns:a16="http://schemas.microsoft.com/office/drawing/2014/main" id="{AD154F08-D11A-BDFE-53C6-CE5F6625276D}"/>
              </a:ext>
            </a:extLst>
          </p:cNvPr>
          <p:cNvSpPr>
            <a:spLocks noGrp="1"/>
          </p:cNvSpPr>
          <p:nvPr>
            <p:ph type="sldNum" sz="quarter" idx="12"/>
          </p:nvPr>
        </p:nvSpPr>
        <p:spPr/>
        <p:txBody>
          <a:bodyPr/>
          <a:lstStyle/>
          <a:p>
            <a:fld id="{25BA54BD-C84D-46CE-8B72-31BFB26ABA43}" type="slidenum">
              <a:rPr lang="en-US" smtClean="0"/>
              <a:t>4</a:t>
            </a:fld>
            <a:endParaRPr lang="en-US" dirty="0"/>
          </a:p>
        </p:txBody>
      </p:sp>
      <p:sp>
        <p:nvSpPr>
          <p:cNvPr id="4" name="Title 3">
            <a:extLst>
              <a:ext uri="{FF2B5EF4-FFF2-40B4-BE49-F238E27FC236}">
                <a16:creationId xmlns:a16="http://schemas.microsoft.com/office/drawing/2014/main" id="{C865C27C-03A9-A6DB-D753-F215F6023941}"/>
              </a:ext>
            </a:extLst>
          </p:cNvPr>
          <p:cNvSpPr>
            <a:spLocks noGrp="1"/>
          </p:cNvSpPr>
          <p:nvPr>
            <p:ph type="title"/>
          </p:nvPr>
        </p:nvSpPr>
        <p:spPr/>
        <p:txBody>
          <a:bodyPr/>
          <a:lstStyle/>
          <a:p>
            <a:r>
              <a:rPr lang="en-US" dirty="0"/>
              <a:t>Mission</a:t>
            </a:r>
          </a:p>
        </p:txBody>
      </p:sp>
      <p:pic>
        <p:nvPicPr>
          <p:cNvPr id="5" name="Content Placeholder 5" descr="A yellow circle with a blue and yellow logo&#10;&#10;Description automatically generated">
            <a:extLst>
              <a:ext uri="{FF2B5EF4-FFF2-40B4-BE49-F238E27FC236}">
                <a16:creationId xmlns:a16="http://schemas.microsoft.com/office/drawing/2014/main" id="{90DF9E70-411B-7DDE-B379-279AE63456FF}"/>
              </a:ext>
            </a:extLst>
          </p:cNvPr>
          <p:cNvPicPr>
            <a:picLocks noChangeAspect="1"/>
          </p:cNvPicPr>
          <p:nvPr/>
        </p:nvPicPr>
        <p:blipFill rotWithShape="1">
          <a:blip r:embed="rId2">
            <a:extLst>
              <a:ext uri="{28A0092B-C50C-407E-A947-70E740481C1C}">
                <a14:useLocalDpi xmlns:a14="http://schemas.microsoft.com/office/drawing/2010/main" val="0"/>
              </a:ext>
            </a:extLst>
          </a:blip>
          <a:srcRect l="26667" r="28889" b="47713"/>
          <a:stretch/>
        </p:blipFill>
        <p:spPr>
          <a:xfrm>
            <a:off x="93019" y="5506703"/>
            <a:ext cx="1193418" cy="1194961"/>
          </a:xfrm>
          <a:prstGeom prst="rect">
            <a:avLst/>
          </a:prstGeom>
        </p:spPr>
      </p:pic>
      <p:pic>
        <p:nvPicPr>
          <p:cNvPr id="6" name="Picture 5" descr="A yellow and green logo with a red bird and a deer&#10;&#10;Description automatically generated">
            <a:extLst>
              <a:ext uri="{FF2B5EF4-FFF2-40B4-BE49-F238E27FC236}">
                <a16:creationId xmlns:a16="http://schemas.microsoft.com/office/drawing/2014/main" id="{84053C89-2036-9ED0-FF03-44A4BDCF38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6716" y="5557495"/>
            <a:ext cx="911876" cy="1093377"/>
          </a:xfrm>
          <a:prstGeom prst="rect">
            <a:avLst/>
          </a:prstGeom>
        </p:spPr>
      </p:pic>
      <p:pic>
        <p:nvPicPr>
          <p:cNvPr id="7" name="Picture 6" descr="A logo of a state seal&#10;&#10;Description automatically generated">
            <a:extLst>
              <a:ext uri="{FF2B5EF4-FFF2-40B4-BE49-F238E27FC236}">
                <a16:creationId xmlns:a16="http://schemas.microsoft.com/office/drawing/2014/main" id="{591A2970-CFE5-4FA8-DEDB-2D15D9AB88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043" y="5559306"/>
            <a:ext cx="1085324" cy="1089754"/>
          </a:xfrm>
          <a:prstGeom prst="rect">
            <a:avLst/>
          </a:prstGeom>
        </p:spPr>
      </p:pic>
      <p:pic>
        <p:nvPicPr>
          <p:cNvPr id="8" name="Picture 7" descr="A green circle with white text&#10;&#10;Description automatically generated">
            <a:extLst>
              <a:ext uri="{FF2B5EF4-FFF2-40B4-BE49-F238E27FC236}">
                <a16:creationId xmlns:a16="http://schemas.microsoft.com/office/drawing/2014/main" id="{D485E3C3-3384-0558-C8FB-32DB336FA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482" y="5456483"/>
            <a:ext cx="1434454" cy="1295400"/>
          </a:xfrm>
          <a:prstGeom prst="rect">
            <a:avLst/>
          </a:prstGeom>
        </p:spPr>
      </p:pic>
      <p:pic>
        <p:nvPicPr>
          <p:cNvPr id="9" name="Picture 8" descr="A logo with blue and white text&#10;&#10;Description automatically generated">
            <a:extLst>
              <a:ext uri="{FF2B5EF4-FFF2-40B4-BE49-F238E27FC236}">
                <a16:creationId xmlns:a16="http://schemas.microsoft.com/office/drawing/2014/main" id="{8444459A-69FC-2C70-FFC4-692ACF9DBC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9387" y="5539533"/>
            <a:ext cx="1385176" cy="1129300"/>
          </a:xfrm>
          <a:prstGeom prst="rect">
            <a:avLst/>
          </a:prstGeom>
        </p:spPr>
      </p:pic>
      <p:pic>
        <p:nvPicPr>
          <p:cNvPr id="10" name="Picture 9" descr="A yellow circle with a map and text&#10;&#10;Description automatically generated">
            <a:extLst>
              <a:ext uri="{FF2B5EF4-FFF2-40B4-BE49-F238E27FC236}">
                <a16:creationId xmlns:a16="http://schemas.microsoft.com/office/drawing/2014/main" id="{42D1C486-67B8-862C-8936-D1E30B5F63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4888" y="5557495"/>
            <a:ext cx="1093377" cy="1093377"/>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6AF69FB7-82CD-FADC-822B-AC3455E064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10818" y="5847194"/>
            <a:ext cx="1827213" cy="513979"/>
          </a:xfrm>
          <a:prstGeom prst="rect">
            <a:avLst/>
          </a:prstGeom>
        </p:spPr>
      </p:pic>
      <p:pic>
        <p:nvPicPr>
          <p:cNvPr id="12" name="Picture 11" descr="A black background with green text&#10;&#10;Description automatically generated">
            <a:extLst>
              <a:ext uri="{FF2B5EF4-FFF2-40B4-BE49-F238E27FC236}">
                <a16:creationId xmlns:a16="http://schemas.microsoft.com/office/drawing/2014/main" id="{39AEF6F3-F2A9-35FC-E0CE-8DFE9958B8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33012" y="5836690"/>
            <a:ext cx="1848443" cy="534986"/>
          </a:xfrm>
          <a:prstGeom prst="rect">
            <a:avLst/>
          </a:prstGeom>
        </p:spPr>
      </p:pic>
    </p:spTree>
    <p:extLst>
      <p:ext uri="{BB962C8B-B14F-4D97-AF65-F5344CB8AC3E}">
        <p14:creationId xmlns:p14="http://schemas.microsoft.com/office/powerpoint/2010/main" val="419086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D5AE0E-88ED-4D5F-22E9-BC9ED5B71CD8}"/>
              </a:ext>
            </a:extLst>
          </p:cNvPr>
          <p:cNvSpPr>
            <a:spLocks noGrp="1"/>
          </p:cNvSpPr>
          <p:nvPr>
            <p:ph type="title"/>
          </p:nvPr>
        </p:nvSpPr>
        <p:spPr>
          <a:xfrm>
            <a:off x="1065212" y="1905000"/>
            <a:ext cx="9601201" cy="2667000"/>
          </a:xfrm>
        </p:spPr>
        <p:txBody>
          <a:bodyPr/>
          <a:lstStyle/>
          <a:p>
            <a:r>
              <a:rPr lang="en-US" dirty="0"/>
              <a:t>Services to the State</a:t>
            </a:r>
          </a:p>
        </p:txBody>
      </p:sp>
      <p:sp>
        <p:nvSpPr>
          <p:cNvPr id="6" name="Text Placeholder 5">
            <a:extLst>
              <a:ext uri="{FF2B5EF4-FFF2-40B4-BE49-F238E27FC236}">
                <a16:creationId xmlns:a16="http://schemas.microsoft.com/office/drawing/2014/main" id="{C0F8B1C4-248D-BFB8-51EF-FCD2789DFF64}"/>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8BE03CFB-9A31-279B-69EA-C14030AFEF57}"/>
              </a:ext>
            </a:extLst>
          </p:cNvPr>
          <p:cNvSpPr>
            <a:spLocks noGrp="1"/>
          </p:cNvSpPr>
          <p:nvPr>
            <p:ph type="sldNum" sz="quarter" idx="12"/>
          </p:nvPr>
        </p:nvSpPr>
        <p:spPr/>
        <p:txBody>
          <a:bodyPr/>
          <a:lstStyle/>
          <a:p>
            <a:fld id="{25BA54BD-C84D-46CE-8B72-31BFB26ABA43}" type="slidenum">
              <a:rPr lang="en-US" smtClean="0"/>
              <a:t>5</a:t>
            </a:fld>
            <a:endParaRPr lang="en-US" dirty="0"/>
          </a:p>
        </p:txBody>
      </p:sp>
    </p:spTree>
    <p:extLst>
      <p:ext uri="{BB962C8B-B14F-4D97-AF65-F5344CB8AC3E}">
        <p14:creationId xmlns:p14="http://schemas.microsoft.com/office/powerpoint/2010/main" val="85631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3811C8-83D3-1756-6250-25618ABE663F}"/>
              </a:ext>
            </a:extLst>
          </p:cNvPr>
          <p:cNvSpPr>
            <a:spLocks noGrp="1"/>
          </p:cNvSpPr>
          <p:nvPr>
            <p:ph idx="1"/>
          </p:nvPr>
        </p:nvSpPr>
        <p:spPr>
          <a:xfrm>
            <a:off x="188912" y="1266777"/>
            <a:ext cx="5753100" cy="3991023"/>
          </a:xfrm>
        </p:spPr>
        <p:txBody>
          <a:bodyPr>
            <a:normAutofit fontScale="85000" lnSpcReduction="10000"/>
          </a:bodyPr>
          <a:lstStyle/>
          <a:p>
            <a:r>
              <a:rPr lang="en-US" sz="2400" u="sng" dirty="0">
                <a:solidFill>
                  <a:schemeClr val="accent6"/>
                </a:solidFill>
                <a:effectLs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https://wvgis.wvu.edu/data/data.php</a:t>
            </a:r>
            <a:r>
              <a:rPr lang="en-US" sz="2400" u="sng" dirty="0">
                <a:solidFill>
                  <a:schemeClr val="accent6"/>
                </a:solidFill>
                <a:effectLst/>
                <a:ea typeface="Calibri" panose="020F0502020204030204" pitchFamily="34" charset="0"/>
                <a:cs typeface="Times New Roman" panose="02020603050405020304" pitchFamily="18" charset="0"/>
              </a:rPr>
              <a:t> </a:t>
            </a:r>
          </a:p>
          <a:p>
            <a:r>
              <a:rPr lang="en-US" sz="2400" dirty="0">
                <a:solidFill>
                  <a:schemeClr val="accent6"/>
                </a:solidFill>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https://www.mapwv.gov/gis_services.html</a:t>
            </a:r>
            <a:r>
              <a:rPr lang="en-US" sz="2400" u="sng" dirty="0">
                <a:solidFill>
                  <a:schemeClr val="accent6"/>
                </a:solidFill>
                <a:ea typeface="Calibri" panose="020F0502020204030204" pitchFamily="34" charset="0"/>
                <a:cs typeface="Times New Roman" panose="02020603050405020304" pitchFamily="18" charset="0"/>
              </a:rPr>
              <a:t> </a:t>
            </a:r>
            <a:r>
              <a:rPr lang="en-US" sz="2400" dirty="0">
                <a:solidFill>
                  <a:schemeClr val="accent6"/>
                </a:solidFill>
                <a:effectLst/>
                <a:ea typeface="Calibri" panose="020F0502020204030204" pitchFamily="34" charset="0"/>
                <a:cs typeface="Times New Roman" panose="02020603050405020304" pitchFamily="18" charset="0"/>
              </a:rPr>
              <a:t> </a:t>
            </a:r>
          </a:p>
          <a:p>
            <a:r>
              <a:rPr lang="en-US" sz="2400" dirty="0">
                <a:ea typeface="Calibri" panose="020F0502020204030204" pitchFamily="34" charset="0"/>
                <a:cs typeface="Times New Roman" panose="02020603050405020304" pitchFamily="18" charset="0"/>
              </a:rPr>
              <a:t>O</a:t>
            </a:r>
            <a:r>
              <a:rPr lang="en-US" sz="2400" dirty="0">
                <a:effectLst/>
                <a:ea typeface="Calibri" panose="020F0502020204030204" pitchFamily="34" charset="0"/>
                <a:cs typeface="Times New Roman" panose="02020603050405020304" pitchFamily="18" charset="0"/>
              </a:rPr>
              <a:t>ver </a:t>
            </a:r>
            <a:r>
              <a:rPr lang="en-US" sz="2400" dirty="0">
                <a:solidFill>
                  <a:schemeClr val="accent1"/>
                </a:solidFill>
                <a:effectLst/>
                <a:ea typeface="Calibri" panose="020F0502020204030204" pitchFamily="34" charset="0"/>
                <a:cs typeface="Times New Roman" panose="02020603050405020304" pitchFamily="18" charset="0"/>
              </a:rPr>
              <a:t>300 unique datasets </a:t>
            </a:r>
            <a:r>
              <a:rPr lang="en-US" sz="2400" dirty="0">
                <a:effectLst/>
                <a:ea typeface="Calibri" panose="020F0502020204030204" pitchFamily="34" charset="0"/>
                <a:cs typeface="Times New Roman" panose="02020603050405020304" pitchFamily="18" charset="0"/>
              </a:rPr>
              <a:t>and </a:t>
            </a:r>
            <a:r>
              <a:rPr lang="en-US" sz="2400" dirty="0">
                <a:solidFill>
                  <a:schemeClr val="accent3"/>
                </a:solidFill>
                <a:effectLst/>
                <a:ea typeface="Calibri" panose="020F0502020204030204" pitchFamily="34" charset="0"/>
                <a:cs typeface="Times New Roman" panose="02020603050405020304" pitchFamily="18" charset="0"/>
              </a:rPr>
              <a:t>120 web services</a:t>
            </a:r>
          </a:p>
          <a:p>
            <a:r>
              <a:rPr lang="en-US" sz="2400" dirty="0">
                <a:ea typeface="Calibri" panose="020F0502020204030204" pitchFamily="34" charset="0"/>
                <a:cs typeface="Times New Roman" panose="02020603050405020304" pitchFamily="18" charset="0"/>
              </a:rPr>
              <a:t>V</a:t>
            </a:r>
            <a:r>
              <a:rPr lang="en-US" sz="2400" dirty="0">
                <a:effectLst/>
                <a:ea typeface="Calibri" panose="020F0502020204030204" pitchFamily="34" charset="0"/>
                <a:cs typeface="Times New Roman" panose="02020603050405020304" pitchFamily="18" charset="0"/>
              </a:rPr>
              <a:t>alued at more than </a:t>
            </a:r>
            <a:r>
              <a:rPr lang="en-US" sz="2400" dirty="0">
                <a:solidFill>
                  <a:schemeClr val="accent5"/>
                </a:solidFill>
                <a:effectLst/>
                <a:ea typeface="Calibri" panose="020F0502020204030204" pitchFamily="34" charset="0"/>
                <a:cs typeface="Times New Roman" panose="02020603050405020304" pitchFamily="18" charset="0"/>
              </a:rPr>
              <a:t>$70 million dollars</a:t>
            </a:r>
          </a:p>
          <a:p>
            <a:r>
              <a:rPr lang="en-US" sz="2400" dirty="0"/>
              <a:t>In 2023 the wvgis.wvu.edu webpage averaged over </a:t>
            </a:r>
            <a:r>
              <a:rPr lang="en-US" sz="2400" dirty="0">
                <a:solidFill>
                  <a:schemeClr val="accent5"/>
                </a:solidFill>
              </a:rPr>
              <a:t>53,000 views </a:t>
            </a:r>
            <a:r>
              <a:rPr lang="en-US" sz="2400" dirty="0"/>
              <a:t>(i.e., page loads or reloads either from internal or external links) and </a:t>
            </a:r>
            <a:r>
              <a:rPr lang="en-US" sz="2400" dirty="0">
                <a:solidFill>
                  <a:schemeClr val="accent5"/>
                </a:solidFill>
              </a:rPr>
              <a:t>581 visits</a:t>
            </a:r>
            <a:r>
              <a:rPr lang="en-US" sz="2400" dirty="0"/>
              <a:t> (i.e., landing on page from an external page) per day with over </a:t>
            </a:r>
            <a:r>
              <a:rPr lang="en-US" sz="2400" dirty="0">
                <a:solidFill>
                  <a:schemeClr val="accent5"/>
                </a:solidFill>
              </a:rPr>
              <a:t>19 million page views </a:t>
            </a:r>
            <a:r>
              <a:rPr lang="en-US" sz="2400" dirty="0"/>
              <a:t>and </a:t>
            </a:r>
            <a:r>
              <a:rPr lang="en-US" sz="2400" dirty="0">
                <a:solidFill>
                  <a:schemeClr val="accent5"/>
                </a:solidFill>
              </a:rPr>
              <a:t>212,000 page visits </a:t>
            </a:r>
            <a:r>
              <a:rPr lang="en-US" sz="2400" dirty="0"/>
              <a:t>for the entire year </a:t>
            </a:r>
          </a:p>
          <a:p>
            <a:endParaRPr lang="en-US" sz="2400" dirty="0">
              <a:solidFill>
                <a:schemeClr val="accent5"/>
              </a:solidFill>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5E52B99-DA27-2760-5871-54AE9FBB9420}"/>
              </a:ext>
            </a:extLst>
          </p:cNvPr>
          <p:cNvSpPr>
            <a:spLocks noGrp="1"/>
          </p:cNvSpPr>
          <p:nvPr>
            <p:ph type="sldNum" sz="quarter" idx="12"/>
          </p:nvPr>
        </p:nvSpPr>
        <p:spPr/>
        <p:txBody>
          <a:bodyPr/>
          <a:lstStyle/>
          <a:p>
            <a:fld id="{25BA54BD-C84D-46CE-8B72-31BFB26ABA43}" type="slidenum">
              <a:rPr lang="en-US" smtClean="0"/>
              <a:t>6</a:t>
            </a:fld>
            <a:endParaRPr lang="en-US" dirty="0"/>
          </a:p>
        </p:txBody>
      </p:sp>
      <p:sp>
        <p:nvSpPr>
          <p:cNvPr id="4" name="Title 3">
            <a:extLst>
              <a:ext uri="{FF2B5EF4-FFF2-40B4-BE49-F238E27FC236}">
                <a16:creationId xmlns:a16="http://schemas.microsoft.com/office/drawing/2014/main" id="{F073B78E-B6F5-0995-A05A-315801D8162E}"/>
              </a:ext>
            </a:extLst>
          </p:cNvPr>
          <p:cNvSpPr>
            <a:spLocks noGrp="1"/>
          </p:cNvSpPr>
          <p:nvPr>
            <p:ph type="title"/>
          </p:nvPr>
        </p:nvSpPr>
        <p:spPr/>
        <p:txBody>
          <a:bodyPr/>
          <a:lstStyle/>
          <a:p>
            <a:r>
              <a:rPr lang="en-US" dirty="0"/>
              <a:t>Spatial Data Clearinghouse</a:t>
            </a:r>
          </a:p>
        </p:txBody>
      </p:sp>
      <p:sp>
        <p:nvSpPr>
          <p:cNvPr id="5" name="TextBox 4">
            <a:extLst>
              <a:ext uri="{FF2B5EF4-FFF2-40B4-BE49-F238E27FC236}">
                <a16:creationId xmlns:a16="http://schemas.microsoft.com/office/drawing/2014/main" id="{340B5ABF-8121-76D5-DBED-36668EEA9C01}"/>
              </a:ext>
            </a:extLst>
          </p:cNvPr>
          <p:cNvSpPr txBox="1"/>
          <p:nvPr/>
        </p:nvSpPr>
        <p:spPr>
          <a:xfrm>
            <a:off x="153223" y="5181600"/>
            <a:ext cx="5829300" cy="1754326"/>
          </a:xfrm>
          <a:prstGeom prst="rect">
            <a:avLst/>
          </a:prstGeom>
          <a:noFill/>
        </p:spPr>
        <p:txBody>
          <a:bodyPr wrap="square" rtlCol="0">
            <a:spAutoFit/>
          </a:bodyPr>
          <a:lstStyle/>
          <a:p>
            <a:pPr>
              <a:lnSpc>
                <a:spcPct val="90000"/>
              </a:lnSpc>
            </a:pPr>
            <a:r>
              <a:rPr lang="en-US" sz="2400" dirty="0">
                <a:solidFill>
                  <a:schemeClr val="accent5"/>
                </a:solidFill>
                <a:latin typeface="Georgia" panose="02040502050405020303" pitchFamily="18" charset="0"/>
              </a:rPr>
              <a:t>In need of updating and modernization.</a:t>
            </a:r>
          </a:p>
          <a:p>
            <a:pPr>
              <a:lnSpc>
                <a:spcPct val="90000"/>
              </a:lnSpc>
            </a:pPr>
            <a:r>
              <a:rPr lang="en-US" sz="2400" dirty="0">
                <a:solidFill>
                  <a:schemeClr val="accent5"/>
                </a:solidFill>
                <a:latin typeface="Georgia" panose="02040502050405020303" pitchFamily="18" charset="0"/>
              </a:rPr>
              <a:t>This web-based clearinghouse is central to the state’s geospatial data infrastructure.</a:t>
            </a:r>
          </a:p>
          <a:p>
            <a:pPr>
              <a:lnSpc>
                <a:spcPct val="90000"/>
              </a:lnSpc>
            </a:pPr>
            <a:endParaRPr lang="en-US" sz="2400" dirty="0">
              <a:solidFill>
                <a:schemeClr val="accent5"/>
              </a:solidFill>
              <a:latin typeface="Georgia" panose="02040502050405020303" pitchFamily="18" charset="0"/>
            </a:endParaRPr>
          </a:p>
        </p:txBody>
      </p:sp>
      <p:pic>
        <p:nvPicPr>
          <p:cNvPr id="7" name="Picture 6">
            <a:extLst>
              <a:ext uri="{FF2B5EF4-FFF2-40B4-BE49-F238E27FC236}">
                <a16:creationId xmlns:a16="http://schemas.microsoft.com/office/drawing/2014/main" id="{2732F56F-B302-2085-5886-D83290FBF23B}"/>
              </a:ext>
            </a:extLst>
          </p:cNvPr>
          <p:cNvPicPr>
            <a:picLocks noChangeAspect="1"/>
          </p:cNvPicPr>
          <p:nvPr/>
        </p:nvPicPr>
        <p:blipFill>
          <a:blip r:embed="rId4"/>
          <a:stretch>
            <a:fillRect/>
          </a:stretch>
        </p:blipFill>
        <p:spPr>
          <a:xfrm>
            <a:off x="7313612" y="1251537"/>
            <a:ext cx="4433982" cy="5091493"/>
          </a:xfrm>
          <a:prstGeom prst="rect">
            <a:avLst/>
          </a:prstGeom>
        </p:spPr>
      </p:pic>
      <p:pic>
        <p:nvPicPr>
          <p:cNvPr id="9" name="Picture 8">
            <a:extLst>
              <a:ext uri="{FF2B5EF4-FFF2-40B4-BE49-F238E27FC236}">
                <a16:creationId xmlns:a16="http://schemas.microsoft.com/office/drawing/2014/main" id="{722EA297-7BFA-1DF2-FD2C-4881EEF1BBD0}"/>
              </a:ext>
            </a:extLst>
          </p:cNvPr>
          <p:cNvPicPr>
            <a:picLocks noChangeAspect="1"/>
          </p:cNvPicPr>
          <p:nvPr/>
        </p:nvPicPr>
        <p:blipFill>
          <a:blip r:embed="rId5"/>
          <a:stretch>
            <a:fillRect/>
          </a:stretch>
        </p:blipFill>
        <p:spPr>
          <a:xfrm>
            <a:off x="6094412" y="4498926"/>
            <a:ext cx="3048349" cy="2209800"/>
          </a:xfrm>
          <a:prstGeom prst="rect">
            <a:avLst/>
          </a:prstGeom>
        </p:spPr>
      </p:pic>
    </p:spTree>
    <p:extLst>
      <p:ext uri="{BB962C8B-B14F-4D97-AF65-F5344CB8AC3E}">
        <p14:creationId xmlns:p14="http://schemas.microsoft.com/office/powerpoint/2010/main" val="1828853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42B919-C77B-63A5-AFE0-6ED2DA4FA266}"/>
              </a:ext>
            </a:extLst>
          </p:cNvPr>
          <p:cNvSpPr>
            <a:spLocks noGrp="1"/>
          </p:cNvSpPr>
          <p:nvPr>
            <p:ph idx="1"/>
          </p:nvPr>
        </p:nvSpPr>
        <p:spPr>
          <a:xfrm>
            <a:off x="5256212" y="1480022"/>
            <a:ext cx="5905500" cy="4920779"/>
          </a:xfrm>
        </p:spPr>
        <p:txBody>
          <a:bodyPr>
            <a:normAutofit fontScale="70000" lnSpcReduction="20000"/>
          </a:bodyPr>
          <a:lstStyle/>
          <a:p>
            <a:r>
              <a:rPr lang="en-US" dirty="0">
                <a:solidFill>
                  <a:schemeClr val="accent6"/>
                </a:solidFill>
                <a:hlinkClick r:id="rId2">
                  <a:extLst>
                    <a:ext uri="{A12FA001-AC4F-418D-AE19-62706E023703}">
                      <ahyp:hlinkClr xmlns:ahyp="http://schemas.microsoft.com/office/drawing/2018/hyperlinkcolor" val="tx"/>
                    </a:ext>
                  </a:extLst>
                </a:hlinkClick>
              </a:rPr>
              <a:t>www.mapwv.gov</a:t>
            </a:r>
            <a:r>
              <a:rPr lang="en-US" dirty="0">
                <a:solidFill>
                  <a:schemeClr val="accent6"/>
                </a:solidFill>
              </a:rPr>
              <a:t> </a:t>
            </a:r>
          </a:p>
          <a:p>
            <a:r>
              <a:rPr lang="en-US" dirty="0">
                <a:solidFill>
                  <a:schemeClr val="accent2"/>
                </a:solidFill>
              </a:rPr>
              <a:t>Publicly accessible </a:t>
            </a:r>
            <a:r>
              <a:rPr lang="en-US" dirty="0"/>
              <a:t>gateway to </a:t>
            </a:r>
            <a:r>
              <a:rPr lang="en-US" dirty="0">
                <a:solidFill>
                  <a:schemeClr val="tx2"/>
                </a:solidFill>
              </a:rPr>
              <a:t>essential base map layers </a:t>
            </a:r>
            <a:r>
              <a:rPr lang="en-US" dirty="0"/>
              <a:t>and </a:t>
            </a:r>
            <a:r>
              <a:rPr lang="en-US" dirty="0">
                <a:solidFill>
                  <a:schemeClr val="accent6"/>
                </a:solidFill>
              </a:rPr>
              <a:t>geoprocessing services</a:t>
            </a:r>
          </a:p>
          <a:p>
            <a:r>
              <a:rPr lang="en-US" dirty="0"/>
              <a:t>In 2023 mapwv.gov had on average over </a:t>
            </a:r>
            <a:r>
              <a:rPr lang="en-US" dirty="0">
                <a:solidFill>
                  <a:schemeClr val="accent5"/>
                </a:solidFill>
              </a:rPr>
              <a:t>106,000 page views </a:t>
            </a:r>
            <a:r>
              <a:rPr lang="en-US" dirty="0"/>
              <a:t>and </a:t>
            </a:r>
            <a:r>
              <a:rPr lang="en-US" dirty="0">
                <a:solidFill>
                  <a:schemeClr val="accent5"/>
                </a:solidFill>
              </a:rPr>
              <a:t>8,000 page visits per day</a:t>
            </a:r>
            <a:r>
              <a:rPr lang="en-US" dirty="0"/>
              <a:t> with a total of over </a:t>
            </a:r>
            <a:r>
              <a:rPr lang="en-US" dirty="0">
                <a:solidFill>
                  <a:schemeClr val="accent5"/>
                </a:solidFill>
              </a:rPr>
              <a:t>38 million views </a:t>
            </a:r>
            <a:r>
              <a:rPr lang="en-US" dirty="0"/>
              <a:t>and </a:t>
            </a:r>
            <a:r>
              <a:rPr lang="en-US" dirty="0">
                <a:solidFill>
                  <a:schemeClr val="accent5"/>
                </a:solidFill>
              </a:rPr>
              <a:t>2.9 million visits</a:t>
            </a:r>
            <a:r>
              <a:rPr lang="en-US" dirty="0"/>
              <a:t>. </a:t>
            </a:r>
          </a:p>
          <a:p>
            <a:r>
              <a:rPr lang="en-US" dirty="0"/>
              <a:t>The most visited app is the WV Property Viewer (</a:t>
            </a:r>
            <a:r>
              <a:rPr lang="en-US" dirty="0">
                <a:solidFill>
                  <a:schemeClr val="accent6"/>
                </a:solidFill>
                <a:hlinkClick r:id="rId3">
                  <a:extLst>
                    <a:ext uri="{A12FA001-AC4F-418D-AE19-62706E023703}">
                      <ahyp:hlinkClr xmlns:ahyp="http://schemas.microsoft.com/office/drawing/2018/hyperlinkcolor" val="tx"/>
                    </a:ext>
                  </a:extLst>
                </a:hlinkClick>
              </a:rPr>
              <a:t>https://www.mapwv.gov/parcel/</a:t>
            </a:r>
            <a:r>
              <a:rPr lang="en-US" dirty="0"/>
              <a:t>) followed by the WV Property Assessment app (</a:t>
            </a:r>
            <a:r>
              <a:rPr lang="en-US" dirty="0">
                <a:solidFill>
                  <a:schemeClr val="accent6"/>
                </a:solidFill>
                <a:hlinkClick r:id="rId4">
                  <a:extLst>
                    <a:ext uri="{A12FA001-AC4F-418D-AE19-62706E023703}">
                      <ahyp:hlinkClr xmlns:ahyp="http://schemas.microsoft.com/office/drawing/2018/hyperlinkcolor" val="tx"/>
                    </a:ext>
                  </a:extLst>
                </a:hlinkClick>
              </a:rPr>
              <a:t>https://www.mapwv.gov/assessment/</a:t>
            </a:r>
            <a:r>
              <a:rPr lang="en-US" dirty="0"/>
              <a:t>). </a:t>
            </a:r>
          </a:p>
          <a:p>
            <a:r>
              <a:rPr lang="en-US" dirty="0"/>
              <a:t>Other key services/apps include the WV Flood Tool (</a:t>
            </a:r>
            <a:r>
              <a:rPr lang="en-US" dirty="0">
                <a:solidFill>
                  <a:schemeClr val="accent6"/>
                </a:solidFill>
                <a:hlinkClick r:id="rId5">
                  <a:extLst>
                    <a:ext uri="{A12FA001-AC4F-418D-AE19-62706E023703}">
                      <ahyp:hlinkClr xmlns:ahyp="http://schemas.microsoft.com/office/drawing/2018/hyperlinkcolor" val="tx"/>
                    </a:ext>
                  </a:extLst>
                </a:hlinkClick>
              </a:rPr>
              <a:t>https://www.mapwv.gov/flood/</a:t>
            </a:r>
            <a:r>
              <a:rPr lang="en-US" dirty="0"/>
              <a:t>), WV Trail Inventory (</a:t>
            </a:r>
            <a:r>
              <a:rPr lang="en-US" dirty="0">
                <a:solidFill>
                  <a:schemeClr val="accent6"/>
                </a:solidFill>
                <a:hlinkClick r:id="rId6">
                  <a:extLst>
                    <a:ext uri="{A12FA001-AC4F-418D-AE19-62706E023703}">
                      <ahyp:hlinkClr xmlns:ahyp="http://schemas.microsoft.com/office/drawing/2018/hyperlinkcolor" val="tx"/>
                    </a:ext>
                  </a:extLst>
                </a:hlinkClick>
              </a:rPr>
              <a:t>https://www.mapwv.gov/trails/</a:t>
            </a:r>
            <a:r>
              <a:rPr lang="en-US" dirty="0"/>
              <a:t>), and Hunting, Trapping, Fishing Map (</a:t>
            </a:r>
            <a:r>
              <a:rPr lang="en-US" dirty="0">
                <a:solidFill>
                  <a:schemeClr val="accent6"/>
                </a:solidFill>
                <a:hlinkClick r:id="rId7">
                  <a:extLst>
                    <a:ext uri="{A12FA001-AC4F-418D-AE19-62706E023703}">
                      <ahyp:hlinkClr xmlns:ahyp="http://schemas.microsoft.com/office/drawing/2018/hyperlinkcolor" val="tx"/>
                    </a:ext>
                  </a:extLst>
                </a:hlinkClick>
              </a:rPr>
              <a:t>https://mapwv.gov/huntfish/</a:t>
            </a:r>
            <a:r>
              <a:rPr lang="en-US" dirty="0"/>
              <a:t>).</a:t>
            </a:r>
          </a:p>
        </p:txBody>
      </p:sp>
      <p:sp>
        <p:nvSpPr>
          <p:cNvPr id="3" name="Slide Number Placeholder 2">
            <a:extLst>
              <a:ext uri="{FF2B5EF4-FFF2-40B4-BE49-F238E27FC236}">
                <a16:creationId xmlns:a16="http://schemas.microsoft.com/office/drawing/2014/main" id="{D8B473D0-9C42-E0FA-EEF9-399379474025}"/>
              </a:ext>
            </a:extLst>
          </p:cNvPr>
          <p:cNvSpPr>
            <a:spLocks noGrp="1"/>
          </p:cNvSpPr>
          <p:nvPr>
            <p:ph type="sldNum" sz="quarter" idx="12"/>
          </p:nvPr>
        </p:nvSpPr>
        <p:spPr/>
        <p:txBody>
          <a:bodyPr/>
          <a:lstStyle/>
          <a:p>
            <a:fld id="{25BA54BD-C84D-46CE-8B72-31BFB26ABA43}" type="slidenum">
              <a:rPr lang="en-US" smtClean="0"/>
              <a:t>7</a:t>
            </a:fld>
            <a:endParaRPr lang="en-US" dirty="0"/>
          </a:p>
        </p:txBody>
      </p:sp>
      <p:sp>
        <p:nvSpPr>
          <p:cNvPr id="4" name="Title 3">
            <a:extLst>
              <a:ext uri="{FF2B5EF4-FFF2-40B4-BE49-F238E27FC236}">
                <a16:creationId xmlns:a16="http://schemas.microsoft.com/office/drawing/2014/main" id="{3A7BF379-8A0A-2198-0028-1B5782ABD47B}"/>
              </a:ext>
            </a:extLst>
          </p:cNvPr>
          <p:cNvSpPr>
            <a:spLocks noGrp="1"/>
          </p:cNvSpPr>
          <p:nvPr>
            <p:ph type="title"/>
          </p:nvPr>
        </p:nvSpPr>
        <p:spPr/>
        <p:txBody>
          <a:bodyPr/>
          <a:lstStyle/>
          <a:p>
            <a:r>
              <a:rPr lang="en-US" dirty="0"/>
              <a:t>Web Maps and Services </a:t>
            </a:r>
          </a:p>
        </p:txBody>
      </p:sp>
      <p:pic>
        <p:nvPicPr>
          <p:cNvPr id="6" name="Picture 5">
            <a:extLst>
              <a:ext uri="{FF2B5EF4-FFF2-40B4-BE49-F238E27FC236}">
                <a16:creationId xmlns:a16="http://schemas.microsoft.com/office/drawing/2014/main" id="{8E4C81B3-7FD2-D9AE-EA5C-B16379D8D11C}"/>
              </a:ext>
            </a:extLst>
          </p:cNvPr>
          <p:cNvPicPr>
            <a:picLocks noChangeAspect="1"/>
          </p:cNvPicPr>
          <p:nvPr/>
        </p:nvPicPr>
        <p:blipFill>
          <a:blip r:embed="rId8"/>
          <a:stretch>
            <a:fillRect/>
          </a:stretch>
        </p:blipFill>
        <p:spPr>
          <a:xfrm>
            <a:off x="531812" y="1371600"/>
            <a:ext cx="4517761" cy="4696412"/>
          </a:xfrm>
          <a:prstGeom prst="rect">
            <a:avLst/>
          </a:prstGeom>
        </p:spPr>
      </p:pic>
      <p:sp>
        <p:nvSpPr>
          <p:cNvPr id="9" name="TextBox 8">
            <a:extLst>
              <a:ext uri="{FF2B5EF4-FFF2-40B4-BE49-F238E27FC236}">
                <a16:creationId xmlns:a16="http://schemas.microsoft.com/office/drawing/2014/main" id="{8B707036-BCB9-39C0-C7CD-7FE6CB11DE85}"/>
              </a:ext>
            </a:extLst>
          </p:cNvPr>
          <p:cNvSpPr txBox="1"/>
          <p:nvPr/>
        </p:nvSpPr>
        <p:spPr>
          <a:xfrm>
            <a:off x="150812" y="6346896"/>
            <a:ext cx="7218338" cy="424732"/>
          </a:xfrm>
          <a:prstGeom prst="rect">
            <a:avLst/>
          </a:prstGeom>
          <a:noFill/>
        </p:spPr>
        <p:txBody>
          <a:bodyPr wrap="square" rtlCol="0">
            <a:spAutoFit/>
          </a:bodyPr>
          <a:lstStyle/>
          <a:p>
            <a:pPr>
              <a:lnSpc>
                <a:spcPct val="90000"/>
              </a:lnSpc>
            </a:pPr>
            <a:r>
              <a:rPr lang="en-US" sz="2400" dirty="0">
                <a:solidFill>
                  <a:schemeClr val="accent5"/>
                </a:solidFill>
                <a:latin typeface="Georgia" panose="02040502050405020303" pitchFamily="18" charset="0"/>
              </a:rPr>
              <a:t>Requires continuing support/maintenance</a:t>
            </a:r>
          </a:p>
        </p:txBody>
      </p:sp>
    </p:spTree>
    <p:extLst>
      <p:ext uri="{BB962C8B-B14F-4D97-AF65-F5344CB8AC3E}">
        <p14:creationId xmlns:p14="http://schemas.microsoft.com/office/powerpoint/2010/main" val="321747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E7AC8-83AE-F2F0-07EF-AE6453A44627}"/>
              </a:ext>
            </a:extLst>
          </p:cNvPr>
          <p:cNvSpPr>
            <a:spLocks noGrp="1"/>
          </p:cNvSpPr>
          <p:nvPr>
            <p:ph type="sldNum" sz="quarter" idx="12"/>
          </p:nvPr>
        </p:nvSpPr>
        <p:spPr/>
        <p:txBody>
          <a:bodyPr/>
          <a:lstStyle/>
          <a:p>
            <a:fld id="{25BA54BD-C84D-46CE-8B72-31BFB26ABA43}" type="slidenum">
              <a:rPr lang="en-US" smtClean="0"/>
              <a:t>8</a:t>
            </a:fld>
            <a:endParaRPr lang="en-US" dirty="0"/>
          </a:p>
        </p:txBody>
      </p:sp>
      <p:sp>
        <p:nvSpPr>
          <p:cNvPr id="4" name="Title 3">
            <a:extLst>
              <a:ext uri="{FF2B5EF4-FFF2-40B4-BE49-F238E27FC236}">
                <a16:creationId xmlns:a16="http://schemas.microsoft.com/office/drawing/2014/main" id="{12221F2E-0A76-9BC4-99FC-E00C423EE166}"/>
              </a:ext>
            </a:extLst>
          </p:cNvPr>
          <p:cNvSpPr>
            <a:spLocks noGrp="1"/>
          </p:cNvSpPr>
          <p:nvPr>
            <p:ph type="title"/>
          </p:nvPr>
        </p:nvSpPr>
        <p:spPr/>
        <p:txBody>
          <a:bodyPr/>
          <a:lstStyle/>
          <a:p>
            <a:r>
              <a:rPr lang="en-US" dirty="0"/>
              <a:t>Interactive Maps</a:t>
            </a:r>
          </a:p>
        </p:txBody>
      </p:sp>
      <p:pic>
        <p:nvPicPr>
          <p:cNvPr id="8" name="Picture 7" descr="A map of the state of west virginia&#10;&#10;Description automatically generated">
            <a:extLst>
              <a:ext uri="{FF2B5EF4-FFF2-40B4-BE49-F238E27FC236}">
                <a16:creationId xmlns:a16="http://schemas.microsoft.com/office/drawing/2014/main" id="{1F8CB311-DE44-D15C-7B13-408DDAB993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212" y="1447800"/>
            <a:ext cx="1534583" cy="1381125"/>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06358A67-9964-9C29-8BDD-949A0A9E5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40" y="5019676"/>
            <a:ext cx="1495280" cy="1495280"/>
          </a:xfrm>
          <a:prstGeom prst="rect">
            <a:avLst/>
          </a:prstGeom>
        </p:spPr>
      </p:pic>
      <p:pic>
        <p:nvPicPr>
          <p:cNvPr id="14" name="Picture 13" descr="A map with blue dots&#10;&#10;Description automatically generated">
            <a:extLst>
              <a:ext uri="{FF2B5EF4-FFF2-40B4-BE49-F238E27FC236}">
                <a16:creationId xmlns:a16="http://schemas.microsoft.com/office/drawing/2014/main" id="{A28D34F8-15F0-41D3-EB88-F7FFAB346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637" y="3200400"/>
            <a:ext cx="1534583" cy="1473200"/>
          </a:xfrm>
          <a:prstGeom prst="rect">
            <a:avLst/>
          </a:prstGeom>
        </p:spPr>
      </p:pic>
      <p:pic>
        <p:nvPicPr>
          <p:cNvPr id="16" name="Picture 15" descr="A map of the state of west virginia&#10;&#10;Description automatically generated">
            <a:extLst>
              <a:ext uri="{FF2B5EF4-FFF2-40B4-BE49-F238E27FC236}">
                <a16:creationId xmlns:a16="http://schemas.microsoft.com/office/drawing/2014/main" id="{41692619-3409-D73A-ACF4-A7BBB2E603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812" y="1461211"/>
            <a:ext cx="1381125" cy="1381125"/>
          </a:xfrm>
          <a:prstGeom prst="rect">
            <a:avLst/>
          </a:prstGeom>
        </p:spPr>
      </p:pic>
      <p:pic>
        <p:nvPicPr>
          <p:cNvPr id="18" name="Picture 17" descr="A map of the west virginia trail&#10;&#10;Description automatically generated">
            <a:extLst>
              <a:ext uri="{FF2B5EF4-FFF2-40B4-BE49-F238E27FC236}">
                <a16:creationId xmlns:a16="http://schemas.microsoft.com/office/drawing/2014/main" id="{6A7775A2-8F07-3C3D-DC67-876B6EA708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457" y="3201709"/>
            <a:ext cx="1473200" cy="1473200"/>
          </a:xfrm>
          <a:prstGeom prst="rect">
            <a:avLst/>
          </a:prstGeom>
        </p:spPr>
      </p:pic>
      <p:pic>
        <p:nvPicPr>
          <p:cNvPr id="20" name="Picture 19" descr="A screenshot of a website&#10;&#10;Description automatically generated">
            <a:extLst>
              <a:ext uri="{FF2B5EF4-FFF2-40B4-BE49-F238E27FC236}">
                <a16:creationId xmlns:a16="http://schemas.microsoft.com/office/drawing/2014/main" id="{97B581BA-33D9-0EB0-F02A-A02A7E95EB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2282" y="5034282"/>
            <a:ext cx="1497080" cy="1494086"/>
          </a:xfrm>
          <a:prstGeom prst="rect">
            <a:avLst/>
          </a:prstGeom>
        </p:spPr>
      </p:pic>
      <p:sp>
        <p:nvSpPr>
          <p:cNvPr id="22" name="TextBox 21">
            <a:extLst>
              <a:ext uri="{FF2B5EF4-FFF2-40B4-BE49-F238E27FC236}">
                <a16:creationId xmlns:a16="http://schemas.microsoft.com/office/drawing/2014/main" id="{24E685A4-E8EF-72EA-493E-D4481686E6D0}"/>
              </a:ext>
            </a:extLst>
          </p:cNvPr>
          <p:cNvSpPr txBox="1"/>
          <p:nvPr/>
        </p:nvSpPr>
        <p:spPr>
          <a:xfrm>
            <a:off x="1879404" y="2157848"/>
            <a:ext cx="2985948"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8">
                  <a:extLst>
                    <a:ext uri="{A12FA001-AC4F-418D-AE19-62706E023703}">
                      <ahyp:hlinkClr xmlns:ahyp="http://schemas.microsoft.com/office/drawing/2018/hyperlinkcolor" val="tx"/>
                    </a:ext>
                  </a:extLst>
                </a:hlinkClick>
              </a:rPr>
              <a:t>https://mapwv.gov/shpo/</a:t>
            </a:r>
            <a:r>
              <a:rPr lang="en-US" dirty="0">
                <a:solidFill>
                  <a:schemeClr val="accent6"/>
                </a:solidFill>
                <a:latin typeface="Georgia" panose="02040502050405020303" pitchFamily="18" charset="0"/>
              </a:rPr>
              <a:t> </a:t>
            </a:r>
          </a:p>
        </p:txBody>
      </p:sp>
      <p:sp>
        <p:nvSpPr>
          <p:cNvPr id="24" name="TextBox 23">
            <a:extLst>
              <a:ext uri="{FF2B5EF4-FFF2-40B4-BE49-F238E27FC236}">
                <a16:creationId xmlns:a16="http://schemas.microsoft.com/office/drawing/2014/main" id="{9E51E7FD-DD3D-1917-4C31-3DF9D97E1070}"/>
              </a:ext>
            </a:extLst>
          </p:cNvPr>
          <p:cNvSpPr txBox="1"/>
          <p:nvPr/>
        </p:nvSpPr>
        <p:spPr>
          <a:xfrm>
            <a:off x="1875220" y="5304580"/>
            <a:ext cx="3761992"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9">
                  <a:extLst>
                    <a:ext uri="{A12FA001-AC4F-418D-AE19-62706E023703}">
                      <ahyp:hlinkClr xmlns:ahyp="http://schemas.microsoft.com/office/drawing/2018/hyperlinkcolor" val="tx"/>
                    </a:ext>
                  </a:extLst>
                </a:hlinkClick>
              </a:rPr>
              <a:t>https://www.mapwv.gov/flood/</a:t>
            </a:r>
            <a:endParaRPr lang="en-US" dirty="0">
              <a:solidFill>
                <a:schemeClr val="accent6"/>
              </a:solidFill>
              <a:latin typeface="Georgia" panose="02040502050405020303" pitchFamily="18" charset="0"/>
            </a:endParaRPr>
          </a:p>
        </p:txBody>
      </p:sp>
      <p:sp>
        <p:nvSpPr>
          <p:cNvPr id="26" name="TextBox 25">
            <a:extLst>
              <a:ext uri="{FF2B5EF4-FFF2-40B4-BE49-F238E27FC236}">
                <a16:creationId xmlns:a16="http://schemas.microsoft.com/office/drawing/2014/main" id="{AB37B568-962A-209D-26F0-E983F8EC5DAD}"/>
              </a:ext>
            </a:extLst>
          </p:cNvPr>
          <p:cNvSpPr txBox="1"/>
          <p:nvPr/>
        </p:nvSpPr>
        <p:spPr>
          <a:xfrm>
            <a:off x="7281315" y="1724015"/>
            <a:ext cx="3616823"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10">
                  <a:extLst>
                    <a:ext uri="{A12FA001-AC4F-418D-AE19-62706E023703}">
                      <ahyp:hlinkClr xmlns:ahyp="http://schemas.microsoft.com/office/drawing/2018/hyperlinkcolor" val="tx"/>
                    </a:ext>
                  </a:extLst>
                </a:hlinkClick>
              </a:rPr>
              <a:t>https://www.mapwv.gov/parcel/</a:t>
            </a:r>
            <a:endParaRPr lang="en-US" dirty="0">
              <a:solidFill>
                <a:schemeClr val="accent6"/>
              </a:solidFill>
              <a:latin typeface="Georgia" panose="02040502050405020303" pitchFamily="18" charset="0"/>
            </a:endParaRPr>
          </a:p>
        </p:txBody>
      </p:sp>
      <p:sp>
        <p:nvSpPr>
          <p:cNvPr id="28" name="TextBox 27">
            <a:extLst>
              <a:ext uri="{FF2B5EF4-FFF2-40B4-BE49-F238E27FC236}">
                <a16:creationId xmlns:a16="http://schemas.microsoft.com/office/drawing/2014/main" id="{EB2BACBE-623D-1FAD-C5A2-FE9B7C75628E}"/>
              </a:ext>
            </a:extLst>
          </p:cNvPr>
          <p:cNvSpPr txBox="1"/>
          <p:nvPr/>
        </p:nvSpPr>
        <p:spPr>
          <a:xfrm>
            <a:off x="7378864" y="3551963"/>
            <a:ext cx="3616823"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11">
                  <a:extLst>
                    <a:ext uri="{A12FA001-AC4F-418D-AE19-62706E023703}">
                      <ahyp:hlinkClr xmlns:ahyp="http://schemas.microsoft.com/office/drawing/2018/hyperlinkcolor" val="tx"/>
                    </a:ext>
                  </a:extLst>
                </a:hlinkClick>
              </a:rPr>
              <a:t>https://www.mapwv.gov/trails/</a:t>
            </a:r>
            <a:endParaRPr lang="en-US" dirty="0">
              <a:solidFill>
                <a:schemeClr val="accent6"/>
              </a:solidFill>
              <a:latin typeface="Georgia" panose="02040502050405020303" pitchFamily="18" charset="0"/>
            </a:endParaRPr>
          </a:p>
        </p:txBody>
      </p:sp>
      <p:sp>
        <p:nvSpPr>
          <p:cNvPr id="30" name="TextBox 29">
            <a:extLst>
              <a:ext uri="{FF2B5EF4-FFF2-40B4-BE49-F238E27FC236}">
                <a16:creationId xmlns:a16="http://schemas.microsoft.com/office/drawing/2014/main" id="{EBC0AA96-C3E7-0963-4E33-7DF609E97708}"/>
              </a:ext>
            </a:extLst>
          </p:cNvPr>
          <p:cNvSpPr txBox="1"/>
          <p:nvPr/>
        </p:nvSpPr>
        <p:spPr>
          <a:xfrm>
            <a:off x="7439443" y="5366830"/>
            <a:ext cx="3414955"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12">
                  <a:extLst>
                    <a:ext uri="{A12FA001-AC4F-418D-AE19-62706E023703}">
                      <ahyp:hlinkClr xmlns:ahyp="http://schemas.microsoft.com/office/drawing/2018/hyperlinkcolor" val="tx"/>
                    </a:ext>
                  </a:extLst>
                </a:hlinkClick>
              </a:rPr>
              <a:t>https://mapwv.gov/huntfish/</a:t>
            </a:r>
            <a:endParaRPr lang="en-US" dirty="0">
              <a:solidFill>
                <a:schemeClr val="accent6"/>
              </a:solidFill>
              <a:latin typeface="Georgia" panose="02040502050405020303" pitchFamily="18" charset="0"/>
            </a:endParaRPr>
          </a:p>
        </p:txBody>
      </p:sp>
      <p:sp>
        <p:nvSpPr>
          <p:cNvPr id="31" name="TextBox 30">
            <a:extLst>
              <a:ext uri="{FF2B5EF4-FFF2-40B4-BE49-F238E27FC236}">
                <a16:creationId xmlns:a16="http://schemas.microsoft.com/office/drawing/2014/main" id="{EC298906-5420-3164-4DB8-0BB7D465AAEB}"/>
              </a:ext>
            </a:extLst>
          </p:cNvPr>
          <p:cNvSpPr txBox="1"/>
          <p:nvPr/>
        </p:nvSpPr>
        <p:spPr>
          <a:xfrm>
            <a:off x="1875220" y="4951421"/>
            <a:ext cx="2590800" cy="424732"/>
          </a:xfrm>
          <a:prstGeom prst="rect">
            <a:avLst/>
          </a:prstGeom>
          <a:noFill/>
        </p:spPr>
        <p:txBody>
          <a:bodyPr wrap="square" rtlCol="0">
            <a:spAutoFit/>
          </a:bodyPr>
          <a:lstStyle/>
          <a:p>
            <a:pPr>
              <a:lnSpc>
                <a:spcPct val="90000"/>
              </a:lnSpc>
            </a:pPr>
            <a:r>
              <a:rPr lang="en-US" sz="2400" dirty="0">
                <a:solidFill>
                  <a:schemeClr val="accent1"/>
                </a:solidFill>
                <a:latin typeface="Georgia" panose="02040502050405020303" pitchFamily="18" charset="0"/>
              </a:rPr>
              <a:t>Flood Tool</a:t>
            </a:r>
          </a:p>
        </p:txBody>
      </p:sp>
      <p:sp>
        <p:nvSpPr>
          <p:cNvPr id="32" name="TextBox 31">
            <a:extLst>
              <a:ext uri="{FF2B5EF4-FFF2-40B4-BE49-F238E27FC236}">
                <a16:creationId xmlns:a16="http://schemas.microsoft.com/office/drawing/2014/main" id="{D898FDBE-7EB3-4730-6B13-74D000B8BDC6}"/>
              </a:ext>
            </a:extLst>
          </p:cNvPr>
          <p:cNvSpPr txBox="1"/>
          <p:nvPr/>
        </p:nvSpPr>
        <p:spPr>
          <a:xfrm>
            <a:off x="1875220" y="3173398"/>
            <a:ext cx="2590800" cy="757130"/>
          </a:xfrm>
          <a:prstGeom prst="rect">
            <a:avLst/>
          </a:prstGeom>
          <a:noFill/>
        </p:spPr>
        <p:txBody>
          <a:bodyPr wrap="square" rtlCol="0">
            <a:spAutoFit/>
          </a:bodyPr>
          <a:lstStyle/>
          <a:p>
            <a:pPr>
              <a:lnSpc>
                <a:spcPct val="90000"/>
              </a:lnSpc>
            </a:pPr>
            <a:r>
              <a:rPr lang="en-US" sz="2400" dirty="0">
                <a:solidFill>
                  <a:schemeClr val="accent4"/>
                </a:solidFill>
                <a:latin typeface="Georgia" panose="02040502050405020303" pitchFamily="18" charset="0"/>
              </a:rPr>
              <a:t>Landslide</a:t>
            </a:r>
          </a:p>
          <a:p>
            <a:pPr>
              <a:lnSpc>
                <a:spcPct val="90000"/>
              </a:lnSpc>
            </a:pPr>
            <a:r>
              <a:rPr lang="en-US" sz="2400" dirty="0">
                <a:solidFill>
                  <a:schemeClr val="accent4"/>
                </a:solidFill>
                <a:latin typeface="Georgia" panose="02040502050405020303" pitchFamily="18" charset="0"/>
              </a:rPr>
              <a:t>Tool</a:t>
            </a:r>
          </a:p>
        </p:txBody>
      </p:sp>
      <p:sp>
        <p:nvSpPr>
          <p:cNvPr id="33" name="TextBox 32">
            <a:extLst>
              <a:ext uri="{FF2B5EF4-FFF2-40B4-BE49-F238E27FC236}">
                <a16:creationId xmlns:a16="http://schemas.microsoft.com/office/drawing/2014/main" id="{025C9FB7-6AA4-DD7B-053A-8F9680C902BE}"/>
              </a:ext>
            </a:extLst>
          </p:cNvPr>
          <p:cNvSpPr txBox="1"/>
          <p:nvPr/>
        </p:nvSpPr>
        <p:spPr>
          <a:xfrm>
            <a:off x="7440224" y="4987028"/>
            <a:ext cx="3378588" cy="424732"/>
          </a:xfrm>
          <a:prstGeom prst="rect">
            <a:avLst/>
          </a:prstGeom>
          <a:noFill/>
        </p:spPr>
        <p:txBody>
          <a:bodyPr wrap="square" rtlCol="0">
            <a:spAutoFit/>
          </a:bodyPr>
          <a:lstStyle/>
          <a:p>
            <a:pPr>
              <a:lnSpc>
                <a:spcPct val="90000"/>
              </a:lnSpc>
            </a:pPr>
            <a:r>
              <a:rPr lang="en-US" sz="2400" dirty="0">
                <a:solidFill>
                  <a:schemeClr val="accent5"/>
                </a:solidFill>
                <a:latin typeface="Georgia" panose="02040502050405020303" pitchFamily="18" charset="0"/>
              </a:rPr>
              <a:t>Hunting and Fishing</a:t>
            </a:r>
          </a:p>
        </p:txBody>
      </p:sp>
      <p:sp>
        <p:nvSpPr>
          <p:cNvPr id="34" name="TextBox 33">
            <a:extLst>
              <a:ext uri="{FF2B5EF4-FFF2-40B4-BE49-F238E27FC236}">
                <a16:creationId xmlns:a16="http://schemas.microsoft.com/office/drawing/2014/main" id="{90A14B55-CC71-86C7-9F49-1CF7476AA2AB}"/>
              </a:ext>
            </a:extLst>
          </p:cNvPr>
          <p:cNvSpPr txBox="1"/>
          <p:nvPr/>
        </p:nvSpPr>
        <p:spPr>
          <a:xfrm>
            <a:off x="7281315" y="1394643"/>
            <a:ext cx="2590800" cy="424732"/>
          </a:xfrm>
          <a:prstGeom prst="rect">
            <a:avLst/>
          </a:prstGeom>
          <a:noFill/>
        </p:spPr>
        <p:txBody>
          <a:bodyPr wrap="square" rtlCol="0">
            <a:spAutoFit/>
          </a:bodyPr>
          <a:lstStyle/>
          <a:p>
            <a:pPr>
              <a:lnSpc>
                <a:spcPct val="90000"/>
              </a:lnSpc>
            </a:pPr>
            <a:r>
              <a:rPr lang="en-US" sz="2400" dirty="0">
                <a:solidFill>
                  <a:schemeClr val="tx2"/>
                </a:solidFill>
                <a:latin typeface="Georgia" panose="02040502050405020303" pitchFamily="18" charset="0"/>
              </a:rPr>
              <a:t>Property Viewer</a:t>
            </a:r>
          </a:p>
        </p:txBody>
      </p:sp>
      <p:sp>
        <p:nvSpPr>
          <p:cNvPr id="35" name="TextBox 34">
            <a:extLst>
              <a:ext uri="{FF2B5EF4-FFF2-40B4-BE49-F238E27FC236}">
                <a16:creationId xmlns:a16="http://schemas.microsoft.com/office/drawing/2014/main" id="{9C8A6E6C-6404-AFA3-38AB-B31B283720AF}"/>
              </a:ext>
            </a:extLst>
          </p:cNvPr>
          <p:cNvSpPr txBox="1"/>
          <p:nvPr/>
        </p:nvSpPr>
        <p:spPr>
          <a:xfrm>
            <a:off x="7356864" y="3173398"/>
            <a:ext cx="2590800" cy="424732"/>
          </a:xfrm>
          <a:prstGeom prst="rect">
            <a:avLst/>
          </a:prstGeom>
          <a:noFill/>
        </p:spPr>
        <p:txBody>
          <a:bodyPr wrap="square" rtlCol="0">
            <a:spAutoFit/>
          </a:bodyPr>
          <a:lstStyle/>
          <a:p>
            <a:pPr>
              <a:lnSpc>
                <a:spcPct val="90000"/>
              </a:lnSpc>
            </a:pPr>
            <a:r>
              <a:rPr lang="en-US" sz="2400" dirty="0">
                <a:solidFill>
                  <a:schemeClr val="accent3"/>
                </a:solidFill>
                <a:latin typeface="Georgia" panose="02040502050405020303" pitchFamily="18" charset="0"/>
              </a:rPr>
              <a:t>Trail Inventory</a:t>
            </a:r>
          </a:p>
        </p:txBody>
      </p:sp>
      <p:sp>
        <p:nvSpPr>
          <p:cNvPr id="36" name="TextBox 35">
            <a:extLst>
              <a:ext uri="{FF2B5EF4-FFF2-40B4-BE49-F238E27FC236}">
                <a16:creationId xmlns:a16="http://schemas.microsoft.com/office/drawing/2014/main" id="{72DF011B-639C-B5FE-6504-99D8AE4EE9A1}"/>
              </a:ext>
            </a:extLst>
          </p:cNvPr>
          <p:cNvSpPr txBox="1"/>
          <p:nvPr/>
        </p:nvSpPr>
        <p:spPr>
          <a:xfrm>
            <a:off x="1837795" y="1435184"/>
            <a:ext cx="2590800" cy="757130"/>
          </a:xfrm>
          <a:prstGeom prst="rect">
            <a:avLst/>
          </a:prstGeom>
          <a:noFill/>
        </p:spPr>
        <p:txBody>
          <a:bodyPr wrap="square" rtlCol="0">
            <a:spAutoFit/>
          </a:bodyPr>
          <a:lstStyle/>
          <a:p>
            <a:pPr>
              <a:lnSpc>
                <a:spcPct val="90000"/>
              </a:lnSpc>
            </a:pPr>
            <a:r>
              <a:rPr lang="en-US" sz="2400" dirty="0">
                <a:solidFill>
                  <a:schemeClr val="accent2"/>
                </a:solidFill>
                <a:latin typeface="Georgia" panose="02040502050405020303" pitchFamily="18" charset="0"/>
              </a:rPr>
              <a:t>WV Cultural Resources</a:t>
            </a:r>
          </a:p>
        </p:txBody>
      </p:sp>
    </p:spTree>
    <p:extLst>
      <p:ext uri="{BB962C8B-B14F-4D97-AF65-F5344CB8AC3E}">
        <p14:creationId xmlns:p14="http://schemas.microsoft.com/office/powerpoint/2010/main" val="22303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95B7E8-2F0B-C183-0EF3-14E5B71735D9}"/>
              </a:ext>
            </a:extLst>
          </p:cNvPr>
          <p:cNvSpPr>
            <a:spLocks noGrp="1"/>
          </p:cNvSpPr>
          <p:nvPr>
            <p:ph idx="1"/>
          </p:nvPr>
        </p:nvSpPr>
        <p:spPr>
          <a:xfrm>
            <a:off x="277645" y="1353182"/>
            <a:ext cx="3788276" cy="4267200"/>
          </a:xfrm>
        </p:spPr>
        <p:txBody>
          <a:bodyPr/>
          <a:lstStyle/>
          <a:p>
            <a:r>
              <a:rPr lang="en-US" dirty="0">
                <a:solidFill>
                  <a:schemeClr val="accent1"/>
                </a:solidFill>
              </a:rPr>
              <a:t>West Virginia Association of Geospatial Professionals </a:t>
            </a:r>
            <a:r>
              <a:rPr lang="en-US" dirty="0"/>
              <a:t>(</a:t>
            </a:r>
            <a:r>
              <a:rPr lang="en-US" dirty="0">
                <a:solidFill>
                  <a:schemeClr val="accent1"/>
                </a:solidFill>
              </a:rPr>
              <a:t>WVAGP</a:t>
            </a:r>
            <a:r>
              <a:rPr lang="en-US" dirty="0"/>
              <a:t>)</a:t>
            </a:r>
          </a:p>
          <a:p>
            <a:endParaRPr lang="en-US" dirty="0"/>
          </a:p>
          <a:p>
            <a:r>
              <a:rPr lang="en-US" dirty="0">
                <a:solidFill>
                  <a:schemeClr val="accent4"/>
                </a:solidFill>
              </a:rPr>
              <a:t>West Virginia View</a:t>
            </a:r>
          </a:p>
          <a:p>
            <a:endParaRPr lang="en-US" dirty="0"/>
          </a:p>
        </p:txBody>
      </p:sp>
      <p:sp>
        <p:nvSpPr>
          <p:cNvPr id="3" name="Slide Number Placeholder 2">
            <a:extLst>
              <a:ext uri="{FF2B5EF4-FFF2-40B4-BE49-F238E27FC236}">
                <a16:creationId xmlns:a16="http://schemas.microsoft.com/office/drawing/2014/main" id="{277DFA24-1820-996C-AF2B-A8EFCABC835F}"/>
              </a:ext>
            </a:extLst>
          </p:cNvPr>
          <p:cNvSpPr>
            <a:spLocks noGrp="1"/>
          </p:cNvSpPr>
          <p:nvPr>
            <p:ph type="sldNum" sz="quarter" idx="12"/>
          </p:nvPr>
        </p:nvSpPr>
        <p:spPr/>
        <p:txBody>
          <a:bodyPr/>
          <a:lstStyle/>
          <a:p>
            <a:fld id="{25BA54BD-C84D-46CE-8B72-31BFB26ABA43}" type="slidenum">
              <a:rPr lang="en-US" smtClean="0"/>
              <a:t>9</a:t>
            </a:fld>
            <a:endParaRPr lang="en-US" dirty="0"/>
          </a:p>
        </p:txBody>
      </p:sp>
      <p:sp>
        <p:nvSpPr>
          <p:cNvPr id="4" name="Title 3">
            <a:extLst>
              <a:ext uri="{FF2B5EF4-FFF2-40B4-BE49-F238E27FC236}">
                <a16:creationId xmlns:a16="http://schemas.microsoft.com/office/drawing/2014/main" id="{BC109A62-66CF-6726-948C-9315BED22F4C}"/>
              </a:ext>
            </a:extLst>
          </p:cNvPr>
          <p:cNvSpPr>
            <a:spLocks noGrp="1"/>
          </p:cNvSpPr>
          <p:nvPr>
            <p:ph type="title"/>
          </p:nvPr>
        </p:nvSpPr>
        <p:spPr/>
        <p:txBody>
          <a:bodyPr/>
          <a:lstStyle/>
          <a:p>
            <a:r>
              <a:rPr lang="en-US" dirty="0"/>
              <a:t>Teaching/Workforce Development</a:t>
            </a:r>
          </a:p>
        </p:txBody>
      </p:sp>
      <p:pic>
        <p:nvPicPr>
          <p:cNvPr id="6" name="Picture 5" descr="A green and black logo&#10;&#10;Description automatically generated">
            <a:extLst>
              <a:ext uri="{FF2B5EF4-FFF2-40B4-BE49-F238E27FC236}">
                <a16:creationId xmlns:a16="http://schemas.microsoft.com/office/drawing/2014/main" id="{34F72E36-F05C-24A8-B406-9FE29AB078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875" y="1336214"/>
            <a:ext cx="2132013" cy="861689"/>
          </a:xfrm>
          <a:prstGeom prst="rect">
            <a:avLst/>
          </a:prstGeom>
        </p:spPr>
      </p:pic>
      <p:pic>
        <p:nvPicPr>
          <p:cNvPr id="8" name="Picture 7" descr="A logo with yellow letters&#10;&#10;Description automatically generated with medium confidence">
            <a:extLst>
              <a:ext uri="{FF2B5EF4-FFF2-40B4-BE49-F238E27FC236}">
                <a16:creationId xmlns:a16="http://schemas.microsoft.com/office/drawing/2014/main" id="{54AB00C8-DA2D-BC36-B38A-02BB703AB6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3915" y="3276600"/>
            <a:ext cx="2471933" cy="1264923"/>
          </a:xfrm>
          <a:prstGeom prst="rect">
            <a:avLst/>
          </a:prstGeom>
        </p:spPr>
      </p:pic>
      <p:sp>
        <p:nvSpPr>
          <p:cNvPr id="10" name="TextBox 9">
            <a:extLst>
              <a:ext uri="{FF2B5EF4-FFF2-40B4-BE49-F238E27FC236}">
                <a16:creationId xmlns:a16="http://schemas.microsoft.com/office/drawing/2014/main" id="{46BC4AFF-E57C-F45F-8FFE-9806FDFA1C70}"/>
              </a:ext>
            </a:extLst>
          </p:cNvPr>
          <p:cNvSpPr txBox="1"/>
          <p:nvPr/>
        </p:nvSpPr>
        <p:spPr>
          <a:xfrm>
            <a:off x="4536881" y="4628689"/>
            <a:ext cx="2286000"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4">
                  <a:extLst>
                    <a:ext uri="{A12FA001-AC4F-418D-AE19-62706E023703}">
                      <ahyp:hlinkClr xmlns:ahyp="http://schemas.microsoft.com/office/drawing/2018/hyperlinkcolor" val="tx"/>
                    </a:ext>
                  </a:extLst>
                </a:hlinkClick>
              </a:rPr>
              <a:t>https://wvview.org/</a:t>
            </a:r>
            <a:r>
              <a:rPr lang="en-US" dirty="0">
                <a:solidFill>
                  <a:schemeClr val="accent6"/>
                </a:solidFill>
                <a:latin typeface="Georgia" panose="02040502050405020303" pitchFamily="18" charset="0"/>
              </a:rPr>
              <a:t> </a:t>
            </a:r>
          </a:p>
        </p:txBody>
      </p:sp>
      <p:sp>
        <p:nvSpPr>
          <p:cNvPr id="11" name="TextBox 10">
            <a:extLst>
              <a:ext uri="{FF2B5EF4-FFF2-40B4-BE49-F238E27FC236}">
                <a16:creationId xmlns:a16="http://schemas.microsoft.com/office/drawing/2014/main" id="{385A0F3E-8495-66BC-E3D9-118A3ACBA89F}"/>
              </a:ext>
            </a:extLst>
          </p:cNvPr>
          <p:cNvSpPr txBox="1"/>
          <p:nvPr/>
        </p:nvSpPr>
        <p:spPr>
          <a:xfrm>
            <a:off x="4192848" y="2267339"/>
            <a:ext cx="2974066"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5">
                  <a:extLst>
                    <a:ext uri="{A12FA001-AC4F-418D-AE19-62706E023703}">
                      <ahyp:hlinkClr xmlns:ahyp="http://schemas.microsoft.com/office/drawing/2018/hyperlinkcolor" val="tx"/>
                    </a:ext>
                  </a:extLst>
                </a:hlinkClick>
              </a:rPr>
              <a:t>https://www.wvagp.org/</a:t>
            </a:r>
            <a:r>
              <a:rPr lang="en-US" dirty="0">
                <a:solidFill>
                  <a:schemeClr val="accent6"/>
                </a:solidFill>
                <a:latin typeface="Georgia" panose="02040502050405020303" pitchFamily="18" charset="0"/>
              </a:rPr>
              <a:t>    </a:t>
            </a:r>
          </a:p>
        </p:txBody>
      </p:sp>
      <p:sp>
        <p:nvSpPr>
          <p:cNvPr id="13" name="TextBox 12">
            <a:extLst>
              <a:ext uri="{FF2B5EF4-FFF2-40B4-BE49-F238E27FC236}">
                <a16:creationId xmlns:a16="http://schemas.microsoft.com/office/drawing/2014/main" id="{CF7B0B87-2EC4-3DAD-F909-7AED4F0D92E0}"/>
              </a:ext>
            </a:extLst>
          </p:cNvPr>
          <p:cNvSpPr txBox="1"/>
          <p:nvPr/>
        </p:nvSpPr>
        <p:spPr>
          <a:xfrm>
            <a:off x="7650594" y="5100070"/>
            <a:ext cx="4265704" cy="369332"/>
          </a:xfrm>
          <a:prstGeom prst="rect">
            <a:avLst/>
          </a:prstGeom>
          <a:noFill/>
        </p:spPr>
        <p:txBody>
          <a:bodyPr wrap="square">
            <a:spAutoFit/>
          </a:bodyPr>
          <a:lstStyle/>
          <a:p>
            <a:r>
              <a:rPr lang="en-US" dirty="0">
                <a:solidFill>
                  <a:schemeClr val="accent6"/>
                </a:solidFill>
                <a:latin typeface="Georgia" panose="02040502050405020303" pitchFamily="18" charset="0"/>
                <a:hlinkClick r:id="rId6">
                  <a:extLst>
                    <a:ext uri="{A12FA001-AC4F-418D-AE19-62706E023703}">
                      <ahyp:hlinkClr xmlns:ahyp="http://schemas.microsoft.com/office/drawing/2018/hyperlinkcolor" val="tx"/>
                    </a:ext>
                  </a:extLst>
                </a:hlinkClick>
              </a:rPr>
              <a:t>https://www.wvagp.org/event-4829791</a:t>
            </a:r>
            <a:r>
              <a:rPr lang="en-US" dirty="0">
                <a:solidFill>
                  <a:schemeClr val="accent6"/>
                </a:solidFill>
                <a:latin typeface="Georgia" panose="02040502050405020303" pitchFamily="18" charset="0"/>
              </a:rPr>
              <a:t> </a:t>
            </a:r>
          </a:p>
        </p:txBody>
      </p:sp>
      <p:pic>
        <p:nvPicPr>
          <p:cNvPr id="15" name="Picture 14">
            <a:extLst>
              <a:ext uri="{FF2B5EF4-FFF2-40B4-BE49-F238E27FC236}">
                <a16:creationId xmlns:a16="http://schemas.microsoft.com/office/drawing/2014/main" id="{3E7D72E2-F39E-701A-D1E9-736F4B3824ED}"/>
              </a:ext>
            </a:extLst>
          </p:cNvPr>
          <p:cNvPicPr>
            <a:picLocks noChangeAspect="1"/>
          </p:cNvPicPr>
          <p:nvPr/>
        </p:nvPicPr>
        <p:blipFill>
          <a:blip r:embed="rId7"/>
          <a:stretch>
            <a:fillRect/>
          </a:stretch>
        </p:blipFill>
        <p:spPr>
          <a:xfrm>
            <a:off x="7426248" y="1336214"/>
            <a:ext cx="4513660" cy="3677324"/>
          </a:xfrm>
          <a:prstGeom prst="rect">
            <a:avLst/>
          </a:prstGeom>
        </p:spPr>
      </p:pic>
    </p:spTree>
    <p:extLst>
      <p:ext uri="{BB962C8B-B14F-4D97-AF65-F5344CB8AC3E}">
        <p14:creationId xmlns:p14="http://schemas.microsoft.com/office/powerpoint/2010/main" val="7511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GS_T1_GIS_components_functions"/>
  <p:tag name="ISPRING_CURRENT_PLAYER_ID" val="universal"/>
  <p:tag name="ISPRING_LMS_API_VERSION" val="SCORM 1.2"/>
  <p:tag name="ISPRING_ULTRA_SCORM_COURSE_ID" val="E9FD402C-6EE2-44A7-8CA5-F3895193C5C8"/>
  <p:tag name="ISPRING_CMI5_LAUNCH_METHOD" val="any window"/>
  <p:tag name="ISPRINGCLOUDFOLDERID" val="1"/>
  <p:tag name="ISPRINGONLINEFOLDERID" val="1"/>
  <p:tag name="ISPRING_SCORM_RATE_SLIDES" val="0"/>
  <p:tag name="ISPRING_SCORM_PASSING_SCORE" val="0.000000"/>
  <p:tag name="ISPRING_PRESENTATION_TITLE" val="GS_T1_GIS_components_functions"/>
  <p:tag name="ISPRING_FIRST_PUBLISH" val="1"/>
  <p:tag name="ISPRING_UUID" val="{2F6F4636-CAC2-4334-A2E1-E15CFF98AC22}"/>
  <p:tag name="ISPRING_RESOURCE_FOLDER" val="C:\Maxwell_Data\Dropbox\Teaching_WVU\wview_website\ppts\ppts_done\done\GS_T1_GIS_components_functions\"/>
  <p:tag name="ISPRING_PRESENTATION_PATH" val="C:\Maxwell_Data\Dropbox\Teaching_WVU\wview_website\ppts\ppts_done\done\GS_T1_GIS_components_functions.pptx"/>
  <p:tag name="ISPRING_PROJECT_VERSION" val="9.3"/>
  <p:tag name="ISPRING_PROJECT_FOLDER_UPDATED" val="1"/>
  <p:tag name="ISPRING_SCREEN_RECS_UPDATED" val="C:\Maxwell_Data\Dropbox\Teaching_WVU\wview_website\ppts\ppts_done\done\GS_T1_GIS_components_functions\"/>
  <p:tag name="ISPRING_PLAYERS_CUSTOMIZATION_2" val="UEsDBBQAAgAIANiDSF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PZvh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T2b4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PZvhUbVCXPYAEAACaFwAAJwAAAHVuaXZlcnNhbC9mbGFzaF9wdWJsaXNoaW5nX3NldHRpbmdzLnhtbOVY727bNhD/7qcgNPRjraRJ1jSQHWSxjBh17MxSugbDENASbXGhSJWk7Lqf9jR7sD3JjqLj2InT0lk9pG2AIBF597vj7/7wpOD4Y87QhEhFBW94u/UdDxGeiJTyccO7jNsvDz2kNOYpZoKThseFh46btaAoh4yqLCJag6hCAMPVUaEbXqZ1ceT70+m0TlUhza5gpQZ8VU9E7heSKMI1kX7B8Az+6FlBlDdHcACA31zwuVqzVkMosEjnIi0ZQTQFzzk1h8KszbDKPN+KDXFyM5ai5OmpYEIiOR42vJ/2qp9bGQvVojnhhhPVhEWzrI9wmlLjBWYR/URQRug4A3d3d/Y9NKWpzhre3s4rgwPy/kOcCt0eHhucUwEscD03kBONU6yxfbQWNfmo1e2CXUpnHOc0iWEHGQYaXiu+jrqdVnjd68dhdH0Wn3etDxsoxeH7eAOluBN3w03kXeHPri7CQbfTe3sd9/vduHNxpwWMrhAS+KuMBcCsKGVCFoQFOivzIceUQZbeo1ERDXnOsByTWLQphHGEmSIe+rMg419LzKiemdBCOdwQUpyogiR6YMLW8LQsiXcHZwHBMYjlIikO3ixy4vXhytF9a/3uWGu9DLDWOMkgeWCtci3wl5duxagpJJxoOoHUJPcOOSoZi8qiEFI3jdOV7eXFhQ+PwAQjwVeYM89oKFi64IvkQ5L2cE6Wai66obwNkrseGkGMGTDZLwhHEeZQ51QDu8kCQJVDpamu6rs9lz6RFDMEeNCICDqPHrCdZFiqlaAuAmtqK2n+3hOaqD8s23bpUdGIUbBiUstJPuQpakk8hb7kIn5BuIvYGeQNM7lDpJMTEqsNJNEJYy7Cv4mSpWgmSsToDXAiEFRVmcN/GUHLvQuNpMirVeivGqmKwgklU5Ieuxi6AhN5CZrQzAtGtLXwoaSf0JCMhARcgidAMaxTZfHrGwEXWKk7UHzr4wvbkTq9Vvj+hTkgTieYJxuCQymSvNBbwcczxIW+1QM6ElxCBE1QUppWey5nqz89DItuAHH+StFYwVc0Lxn+mvALQpagtxjy7VjZJPBf9MDZbIYnVaGb4q2gocQphMRiwkYCnZzy+e3hAJhgjgRnM4QTuIyVaRsTKkoFK7ZBWGj1dA+tPqRp9TSGWwcsypRIJ8id3Vd7+wc/vz58c1T3//nr75efVZqPKRcMG3N2Tjl9dA5y07o3DX1B6TMz0QPdtpC5SdT0gdH1c56DeqcXh4OT07jzrhNfrQGo2Ht4Hwe+mRXWjw7VAPVcJ4coPBmcnqFBGF124+jIJaN6AopXJxnk5Mi8XLjo9C9jiGnoBG9C5zRqDMJ3ToAQRKficzPb6zsd+K2L1MCOGxdLo4aTC3B9jG07hAuE0ZxCEn8TzcCpLp/UR76NXvCfXyNsM9lSLyBYJtnW8ujH6NbbDNB3TPvzfr/+nl+Cz7G8IRLFQjD1v9b+ahZF4Xnnl3639QP02WfKoH1afG9c+cAY+Gs/5ZqdnHKaA63mLWXx/bd5sL8T+Ou3ajVAW/2e3qz9C1BLAwQUAAIACABPZvhURhEgqngDAACsDAAAIQAAAHVuaXZlcnNhbC9mbGFzaF9za2luX3NldHRpbmdzLnhtbJVXXU8iMRR991cQ9l1WxEWTgQQVE7OumpXwajrMBRo77aTt4PLv9/aL6cCMIMSE3ntOez9Ob2OiPijvbEAqKvio2++OzzqdZFFKCVzPIC8Y0dBJiYJnksOoW6qVev9cZu/a+7o9xxBMyDfQmvKVMpZg69Bs1E1LrQU/XwiucdtzLmROWHf848F+kp5FHmMJjPJUzpIsoDrm/uHm5+DiFIo/YzK9vb8athEWIi8I3z6JlThPyeJjJUXJMxPapfm20dbbAiSj/AORV/3r2/vWJBhV+hELXItpejHtT/unUQoJSoEJ6eZ+0p/8OspiJAUWThoMB9eDyYmc6qivG7NH21BFtaUN+8PL4aCNVpAV1It8aT/teI6717vyZVyOoOGfPg5lZAvyW9GIoiy+o5FCipUp6B5naL5HOUyQDK+fEfyN+R4lmITMQUcFqRjNsA1CZlYgl33zbQP7Wh6oyP+Mh0Ri7rYU7NU0YW96GIWkDMZalpD0wsr51Fp8vpQaLxOMl4QpBMSmCvSKGb6SUoVt6rYK9xc+Kc8ikDdUiLlgZQ53Lt4IWLdX+Lu7WztX4vh2tihACRtvjCKsjBXyGct6gIyMFfLNdOuFs+0BfN/jOEEPt8Q38+vqoxc4wWWoV1gFrznpydxyFR3tDQGTiwzGVlYzmoPpWtKzNhdS7yCmhJMNXRGNz9Qfg0u3NhmV9PYcXmnNuko01Qya5LYQpVQYDLrnPlvfuQaPo7iHQ030Eyx1QNeNVVPMaxFrwa6PK91vt6ubW3c0viWjbk7kB8iZEEx1O56H9w+3ca/yIcNMa3xLQT7ypYg4NrA2Ehca1Klg4e7gqXCiNVmsc4yp9YRdTV1rmzuY+HObWsvLPAU5RUVQCJKs2xxuTVdrhn96TuETsjqhxemYeo3bcUJ3io8MXgJA5GId7oNbOE9eMk0ZbCBMlchgE27LLFGo/6Z8jbzqoowsJynSD6FKKjGu7mggzDGuZobzHFe9JqmymdVmShjv1VCpDfwwJ41a4xFp115JtY3R31RB7FWtnKTU4k0Tqf2m1drnTjYw4TS3Iwgd0fENHsdhQhS+KtYZqnVgr0Iwz9ZuMxUIDZ42ihm0434TxXr2p+wM7+d4KQHiCWuNZ9Eb8Bu2qSAye95Bao9Cg9uxMUd8Nu3AxlGfFzrpRSbXnF0b8Df+lzL+D1BLAwQUAAIACABPZvhUkW7wO3sEAAAkFwAAJgAAAHVuaXZlcnNhbC9odG1sX3B1Ymxpc2hpbmdfc2V0dGluZ3MueG1s3VjvTttIEP/OU6x86sfGUNorRU4QR4yIGpI0Nr2i0wlt7E28x3rX3V0nTT/d09yD9Ulu1psEQgLdINKKIiHweOY3s7/547GDoy85Q2MiFRW87u3Vdj1EeCJSykd17yI+fXngIaUxTzETnNQ9Ljx01NgJinLAqMoiojWoKgQwXB0Wuu5lWheHvj+ZTGpUFdLcFazUgK9qicj9QhJFuCbSLxiewh89LYjyZggOAPCbCz4za+zsIBRYpHORlowgmkLknJpDYXamc+b5VmuAk+uRFCVPTwQTEsnRoO79tl/9zHUsUpPmhBtKVAOERqwPcZpSEwRmEf1KUEboKINo93Zfe2hCU53Vvf3dVwYH9P1VnArdnh0bnBMBJHA9c5ATjVOssb20HjX5otVcYEXplOOcJjHcQYaAuteMr6J2qxledbpxGF2dxedtG8MGRnH4Kd7AKG7F7XATfVf4s8te2G+3Ou+v4m63Hbd6N1bA6BIhgb/MWADMilImZEFYoLMyH3BMGRTpHRoV0VDmDMsRicUphTQOMVPEQ/8UZPShxIzqqUktdMM1IcWxKkii+yZtdU/Lkng3cBYQAoNcLorizbtFTbw9WDq6b73fHGttlAHWGicZFA/IqtAC/7ZorkZNH+FE0zGUJrlzyGHJWFQWhZC6YYKufN8WLmK4ByYYCr7EnLlGA8HSBV8kH5C0g3PIX++Ue2gISWVAXbcgHEWYQ19TDXQmCwtVDpSmuurn05n2saSYIehZGDwEnUcr9CYZlmopi4tMmmZKGn91hCbqb0uvFd2rGjEKXkwtOemHPEVNiScwh1zUe4S7qJ1BoTBTLEQ6BSGx2kATHTPmovynKFmKpqJEjF4DJwJBG5U5/JcRdHtYoaEUeSVlWGmkKgrHlExIeuTi6BJc5CVYwvAuGNHWw+eSfkUDMhQScAkeA8Ugp8ri1zYCLrBSN6B4HuMLO4JanWb46YU5IE7HmCcbgkPvkbzQW8HHU8SFntsBHQkuIYMmKSlNq3suZ6s9Pg2L9oc8P1E2lvAVzUuGnxJ+Qcgt6C2mfDteNkn8dyNwdpvhcdXopnkraGhxCimxmHAjgSFP+exx4QCYYI4EZ1OEE3j6KjM2xlSUCiR2QFho9fgIrT2UaXU1gs0OPMqUSCfI3b1X+6/f/P724N1hzf/2738vHzSa7SU9ho07u5ic3Lv4uFndWX++Y/TAErRieypkbgo1XXG6frFzMG914rB/fBK3PrbiyzUAFXurz+PAN8vB+l2h2pjurAqDn7crROFx/+QM9cPooh1Hhy411BHQrjrJoAqH5v3BxaZ7EUMWQyd4kyyn5aIffnQChLQ5tZub207X6cDvXbT6dsHo3VounEKAB8bIDkB4ZDCaUyjbZ9H+Tp34qMnxPLp/7ZsCfbD97cDYUvcTLJNsa5XzjCfyz8vJL8z02upX655+KCI5NUY/6DH4K7/XnmN5TSSKhWDqh7b6cgVF4Xnrj267udVSom619Cz692nps1eLD4ZLXwgDf+232B2QL3/Zbuz8D1BLAwQUAAIACABPZvhUEgPdu6gBAABaBgAAHwAAAHVuaXZlcnNhbC9odG1sX3NraW5fc2V0dGluZ3MuanONlM9PwjAUx+/+FWReDZExnXiDAIkJBxO5GQ/deIyFrq9pyxQJ/7vrGNJtb8p6oV8++74fXd/hplc8Xuz1nnuH8ne5f63vSw2sZtQO7uo679Azq3uapytYphnwVIDXQPLzq7/y8UJQxp4oTaP9m7XVjp+H9p8149rFJWGhCE0TWk5on4T2RQX+rlVWVXWqyGlztDMGRT9GYUCYvkCVsZLxbufl4xbYgDEH9Q+6ZjHUTKfz0X0w6CIvjuPZZPoQulyMmWRiv8AE+xGLt4nCnVhV8Yd2ufRmL0EVB749AQ/+02RaS5Cn2rwYyJqBZ4OZP/O7SalAa6jijqZjf/xIwpxFwB3fIAyegvEfaM243dAGnac6NWc69MNhGLi0ZAm0ujQsnzomCq9WN1vBT5yBL9NJcLYHdU1IlDt5xQFKhYntSBsN7SJRjmyViqT60kZ2kZxN1tp2fRvlxOhHqFbn0xv6drnMpRnVydauGTau2Ya4tVnXcLliMhjycutG1AU1FzglUnGR0CT1ck4mY5qTxu7fi7KZ2oJaIvIi3Q93EJCZxVfX0Ejj5vgDUEsDBBQAAgAIAE9m+FRqdyVWcAAAAHsAAAAcAAAAdW5pdmVyc2FsL2xvY2FsX3NldHRpbmdzLnhtbC2Muw6DMAwAd77C8k4fWwcCW7d2KZ2RRQyK5DgVdl9/3wzdTqfTdcMnC7x4s1Q04HF3QGCdS0y6BryP5/aEYE4aSYpyQC0IQ990UmaSG7vX0OAh9OVt5FzB+Uq5lk9bbXovcfK/hhYudbwkjrjvmx9QSwMEFAACAAgAT2b4VBN19IT6JwAA+mcAABcAAAB1bml2ZXJzYWwvdW5pdmVyc2FsLnBuZ+19CVCT59cval2KrYiAUBWiWAEBQavITorKogjIrmwRqKWAbMUQCCSxLmWV1CqiQoga9i0iskgIUQFjpRJlixIgmhRTEpIYQhay3gDWVu2d/525893v3jswQ0he3t95zvmd5TnnTeZNzhEvty/VN6irqal9edD9gK+a2gqMmtpnaatWqI6cSaxzUP1ZkuLrtk+toW/TpOrFZ9HOns5qao3I1bKI5arXnye5H0tRU1u/be53yUHfr9+qqUUjDx5w9k8LnxrjIuNnAxgQhdHh7JWRDlsvnBv6xnfz6bOPTke6tKQf17YyuUMDfe58HJmv/RKj6d6oE7GJEm+LCe3SuxyzjL3W+mLKbr11zSeDY2iNk48G+vLlm6NcfE4EHqQ+adWoDSTjIVhWDTh8G/6UNwrP8gcLxtArBcMNUpguhZJCcoTwOkV4Lq0+EcYqJ3e8sVKb/zkSHL/dzm+mQs42dYW9PQs4DNRb+IfBgVOVgtSvMJwxXFHpqoVjGlslAyfyJRIyobR04Yga0tBuUNTD5fSuWTr/+j4me40AlphJ3zhwduGMtya39sNAqe/OL9jsumT+yTPX/AXEjQt6y+effLtxl/r8k9N7I7UXzo7vNpn/q7jS2jGxQ9fbUTDYs5vkkDJpT51dU4zNnDALohaLneQ0S0WkBJa5FpvBjrOAT1aGZ/CeQ2Rve7idfLAugqeh5PQoeSA53odGiEvnAsX2uoniiwB3gu7vhgvqvFXXDLqjtn/H0iHcuKBhJkMSa7jPM98ba6QoBspaAIcIxr9vWTgzaVvkofXBbdfmTCyCFJ6gUljd+vuOVdkaA8TIz6p/45zKl1xDz17LIxMUgslGyh8Nmah5G0RcqvfW1da6zsxKhKRygMutbttqmrebYXIrVOhI42SY72LSAUpxDz5D1B/Fy9xEKsBft4RNeuiqHBYyEKWxtbMg7amfhlSwg7fBDb4gM+xO28OzeQgPU6mCQ6Nm2xFBT4N4ie5PZ45G+ndfTURIKUWQVWwSUaqSR0UTqvseayW+5GvsX6Cek2te9zYpnE0W9GAres/8biv90x5uIw9PbnVs0Ssc02/m5I5EDUrHRZ21fASrFc7SIbl1SF6tBKbNJs+ZD9JMp70AKF4DwuV2HcbozOlp+v7MKSgqbczGuBTJJ/Mr7+g1E77Pxkbo5xGljY5ObFB0iS7Iu0QLyyCL5tlsPbg+IM1G5Vd/iWO4YiYIhF5xLWU99dJURs+Y8EWk/4GrbatjEYp7jFJc/p6M/NwX2heNunlpwFJkmhaXyDebqnus5RxN4Jsq8lO2Srp5gvRhYh0yhBHtFTUo2aTZRIuis14SOHIwPS4/JeiHESDIgaDYSLNaiKtXe3+7pa7BbUcvUY5qAa8+0lOMT4iMpKXJEBUBzYpQyPZ63FnDJ3X0SlraUeTWz9hEOj3w7ggXnmtfSQOTpVJWHfIYsSFlA2ZY/5g0BaSUkC2X+WWrbLWBnL8rLuEJDvySZ71kPqrb6u/ceNiVQcaNF8LRdPLzE1tWEGoSbxE3YAz16om86O5rjq4ugzkglC43a5VDRn4wsgjcB9fthzotHYKibkcGOIzvHwLT4hHKdhIA26y0NpfOShn5a9crL5h9xwYsm49i/JXlOgbjqgzht3YS55Khf1WX0rLTrZJqzWlQLbXvHGbVbhY1bmS/1yYKN2nkbJ8iLQeZ16ZF4qKjHAloHCAkourHDRgayw6/2+xM0Gfl2bEqttczSse/agaAAE1K0XzkZGJPOJdPzwygCWl8kkLWg+x8nWMGVGgB03k53nCmDsNx9g9LkEGG8GX0AAM4fREZ3kkg9FUPpHiB4mwdDQCtpSHYxroo1qg4BYWzl7et5HVreXfQMmQeQMHInvsd1wmKGcSPs02sNCmBICRUEBVYS4U1Nk0xAZS46Sq5hNm+iUaBUCljETodECgtLHiMInEgo5rCtzpxFevR9GLEW0UtXcO0000qysexG4lV2Xt4LZHPDTA0kk4SzauyePSrZkPvcyiww1JSbtiWM8/bU0xX77+WRqGCeCaKfJE3wgq0KUTpyYoDMTjoFEddWpyDPHHeeHH4k8gn4E7ZBJCQa5WYIbUM/blcrDqDSL5nfcGHp1DYabYMp4g4MOF0iUCioYWhCcIzeT21KbV6zSrt7gEeYeUjWLzK2mpjJX7OWkfXHorB5Tt6Olti8S6H1TVzaKpCBJLTrcNLRVguQsIUQ0O4xEabaP08JIj4UHGPviNchEPwh3qJlRFTzjKOPUiUy/0KQonK8ZHqu2hGee1/bmeApFODc9O0GAf8gyFr2MgicZv4atqmJSZOCT2l2cE8xZ0+CrBiHSBFEpqpEEB5YA5WC0luvE291ozok5eIE0cR+M3zJV0UvN6voenMcxyVPx7kQFjqvQlEcnn2EkOa5FdCDOpNtIkixn4HNH4YTCSTtbaYKmQCEeIVc9TUtT7FYEguFWE7CfP1lt7rWfdnE+dU7s5T0JPLb6zyZO24NWhnWXf77r6BBDzKieBktPowq6FKp/Ih2WkaEN7TkKVDrZVzjSBklWXzFW/0y2OHf3NQyvhBz78nLDPtRrmxjpboksZ+1hPc1ICJmS8k1wFu+eqsIAFeBJCh9nSMdqt7UWepThCdsmHsQ3uVgzI7etKlceeKOHjp9AuDpiuCVEmmDmaYkWt/i8aycVTcdlJVfEkIAniv+N320/Ddlm382Off64dcZOztrhLv5uTmEllglT9xnJSxQUkADI3gIsteTxgFJuXuvEusaFs2ucf1BMQM1enVgTIISawkYVWVsJ5cQCLArUAdLuZ59hgvEN1ZPomVPI30y16wLfS3fYe+R+59yRvITgmJ9B9tboaHgTZhI/0zORMzHOxKQaFqx7sIdwG9iPLvICz1OVdJ1MEIEbuZM2RZj5S1w/DY6E/NAIQeUNStUYHwvhfyD/WblNc7BbXimigzO9SKMoGMnquKVGOn2epeEVXWBAQ9qhJA3WbFCMWbPW2jgzGqTZ4rIxZxiZR2v9ieKgFcOIdlsWdmVUyxQMac7Fx7DC0ehkLSMFzx6xnudkjewjZ+v9D8VqhxpNeBYgiBgcemweWUw8mZjrqM7pSMUyNcX6hkkgRyBNhF+adRKIjX0/cE1Lc2kYOrEbLGhZXVWQllqzxUyepz4KZAOA2QY2r59CBm/W3t5z84EupaBxi1ejpos3AIHjSWLtgZLhqRcU0hWf9cfWm/urUm2HBT/WMt4f1T3PForGo7eqjurFkmJH9pnePDuzccd15QOzPMM3VlP48BQhBwBFssIROd6hCCC4TDUb2eJ3aZGh6RHeoQtBBvyclveojndOppUXcQ5Ji5OI0cVMRJ9m3KI32F1UX8LLAd5rkJ5krXzIea+BuO1+GKr6QhelBj7VGxus6mUtHVQO3ctaegUzNWVwS23lRSpL94LlsSUTgnbvUAEnYUJGW3lj2YMFKVg2HsWF7rgH0RraFqoJWreBo0sFZnmDLJ59k2tdpcgRXYIAghTJ+59C9ShE1w1mLm3d326/LLQVqEBEvDvnXcaMZ5sXWZMKUpxUhabKnw2hBq55KW+0vzdwyHGnlKN+FEIYpvMv52K/AXBWwi4W8J2gX8KkINNxQmjgde/vhfAkun2YI9bUl4oHyIXIkA3dv4PtJ456JgfMSscUzSTSFAJkcYy+172cZ/tU55xpu45xGyRyqso0o6Z91fQs9rFYjIBBGo4sF51mwADFL0nsSSpI5E2ATi0NnVzegM2soBQutowrv2MOhO0j4kQYKlXl6h2yBSNXxJEtEViudCc/Pq0HrPP3nWIFUNUClKEGchrOUZvWyj96oYzYiDqOLePW1HMqQEJbcCAbmHNzBxhSlFCOC8eIi7sGlcJeU0X3jeMvM1bQCtmOkpHp+pOGUd/nQZsWoqff60BMAudZv+IIJkaKHlS/VfIOP0zW6TVz+gpaOMfnbVuwzfn+PzbdZJe9MFA+4fidR+toVSkLtg7M7LestPPW7BvGtJv9jmukT/zn83FNxdVRQOnaSRFFMkCw6VgOD9vpuktr/bSp+cGkp/2Uzo/Rs6pIkphQlf5umGp72mFVNlb3ogBGnY8ey2CvpIQZwDTgh5+Tc5dqoC53xRvnnj1S0NvKkR6gmKj+ZCNPy8DnN65bZ3foqK1H574110JRzOX2pw+V1kXMjxuX/2r/jZtUs97ci7qLA2cn2QPjvc2gnmXSNlvqGhuJmMQtBsIeieWE5Vymdk+X9LuCd+IDsrSzLgnMHC2HG6idCBYgv4FBFuLiiAdGyVt/n9JTOVEjlIdBI2BsmSZNZwurUF94/HfWxtSF7m69Ugd+SDMG2yT3dFWwPNjoKtzfZPhgy2vxEie9+xOPoiPtdH1f8TZBFpB24wSjM4THLOCUZqHs7tDuN1Q/BNUfuLu8SatvVNKesXZqDTG3Geu0zhRw0gX58g7hvFazLMK4lbI3v4vLMzNhD5dbzABv7CgCgCEVrDd98K+ux2moUiH/CEOMsLZgmGiffDZuYmpm/ucCAHUMHO4iFOwV9UNVK0MYbrejR+x0oj0s/VZB/QRHpxx7OjeGeFNuuxmgz5m0TFm4nGVZ68LoHY6rsI2KidtSKfbubbg+bxks3DtxaotpqUOYMP62QUFZf8ldtRrdtd60Fa6zV/0PBUtVOKZdNpHfDzoFFNHS42W2fXdviNTsXTyuyDPAUc4tcB766dKqhcdSRjKte+nCYf4L+yuHfwO3VrW+932fsowS9fXfNy4BcjSnwVeKXfZ7eyPXgK9YOatwPT1JO9MmW5ftIwX4+OR5MpHrLNTgVYEV2QML0/s+0pze4FNu9wqFtyH5j8yPC9djtcd7D6ysUP0rOJmuf2HaiWr2RWAo+DCBxuO30LfCdBcaHKL1kBJ/pndgZJXzuMpvJENooE7k2wLvmxeiA5bONf+9uFsWE9HVoWTbO8xv4S7ahMDYZIIDRttzegNXujV/P2ix2/Oy+GVAhxd181BDdub7jo+KyBIEo2706vXAL5m61trj0aXSLcRUOjnrEjPJtSEORgPZ01Ktg/Aza/5VOyEeJWL2rCXadFGfqjnAAM9LjtOmwRajXEM9RYMyjoVI2/86H3VHnk59pbCQHn3MxHEAFHP7uV5tSXF2W297z4ZrqDLuIRP7kvN4CXLL3n4dAabulkAT9/LBXe4VUSNLZtKcRTRjnCgyCOIbhbOxridobqlv2VbVMt3VVreds537ZzLMrAJwlnTbs1eumzjuFjBzq8BLOvRrut7q6sTisJC3qfJcWqbMW3nhkEbzH9K/Sv6i13MPkrqLX+9zJ7WBMzX4IerrYsA3av4LS0tdA3kBrkYS36OgtLHK8q0BP0e1iGyX5Dy36bGNO6b54cT7QqDZPi/lEA9Xepb/6/u+x+BA3bxQyhSoZ7ijhKfh5VGY0miLlO0gxdAIK5+76+DjkptDfZk9iMClON3B/Ubl1Q5iStFcgb7HGDSwnLf86Js/+42jKzfbyVz3dPajT+9BXtUzYnGkyu7vgXzEsN7E/H7sQhiuLdXBYCUU8VkAauqWzuP1Rw7NMToBXR3Ii2KaX97hNkhcXfDAzSC3wsCbJv9o/hIJZyZd/hD3eTba7J2ruYHd99gLms1+PTXcX/9UN/Rmq7aWL6PD5cOsdnk0u+neWi0EWh/78LtS3SEzR6Z0po6EwhuoLoJR8HyJpmZjHdZE2Qd2pdyCcLTkREDVY68amgjrdBIFzyq9k8pfxeXqJMkIddSyKiNbQQNH40CWTsRJSUSOmHO06QgrwIpXIrL6TjFIKv+XHa00w0tDCGZbLeIgKYx0ZIRW8qfCba1fi3IZ+7rOotJfQZ3AhnW1Q7fj02OEluUraWGmi9K++CbpOC6Z27mAhxF7BTxne+9QTMeKTvZ/ZFD32Vi0g5W4Rd6rUpT9QlEWNlE3xd5RscFZ/5VHxVEOwh3MVj5PokZyrbgAoAIQ0MdxiPGpRAr0wV1E2xjqHj8OEdhNI8oIjbo6tkWIbh4UJHO99PmfBRPK0aqPK9xxmVz6Z1jCOPa1804tzPFe3vADB66DaJCNSEEaAJWPBCe8v2pSEOiA0Yw1yX48HYQti4XHBFbiUkbum7gMwh8q7zbGnytaDertHtqX6fePMy8au5tgsdQTj7A97VIRwSdn7Vft4ulnxbHzLFG61hPXtVntx9o61JNY32YNpWM2f4dVG4KdZLEgWQper4rN0y2zlHsz5ulG2exONU838JuNJv1PEu3CW8RIvBYbDD2VFCIotMr0d+aWbQk84ic9nCFHJ6JQlLtoFtoo2Kr4JPIti34fER/yYR6ePhAIgw2efpUJDSxE8lw35X2OwbnCTY6ySyOqYsav1ekpvC6TPJL5T29Ho+eRr15INNw2RXLmbTVxiaRZnYKl1q2zt57yW/knGg7NhNI4VMSJBnbCB2TWJbQ2qQOWQkQ0TkWRFtWXT60Y56Ef1Fu9/2cEtc3HYpVEjObgVnBc4tEvTZI1Qo6wW00+Nf/KeaI3zuEq+ZPzGvZHxPQpdqIbeOmksJbG0k/d4A7nqD9GoaHIUDruFx/ev53tzLuSlkhnolOtFWDqXx7NY3xsAyVa7uZj2irwqVsrgA8pYPB5W5CFWZhDP+5LChK6roE/py9cDhn+ZH5GD6b5+QlO3D2LYodFHootB5oQaQ/MgGkUyXcF2BiK74pOEkyHMq+wHhy3Z3f9rOMyeBUCP5kr079//LNYnwTN42iNuDI/86CJjK0CCprq5IMQkoA/6+glMxd7Gir2HW7x+KtUdqJ43/l/T1yN2uME4KOmquO2Zs/5+3xulPPmoNcj9hc+rjliLyYy9of9KKvPjYez0fdxsmqR97vbF3UZX/Q6rYMvQEtDzL8MzZXkSpQa/D41mSk/SkRBb/cfOl6kkeZ/65H9CZNv0bqHOGI+oQ0WYZaG/SmEvJMYAWzeoO36BSYHWC+I10FitsBEp+Nu5nJH60WvpVPQGLq7w/FLaPZ3PGP5WzrpFJRNCMLUvhEn6RJmMcTwpXXENJbRwP5UObcWXdVecWOEmCZM/twwhPqucZrxL+G7R8duZotrvgIjJzxvdcjSDzQJ135rRfEcntbfASs1IQI0uQmW3fYKjNJtLl4Ez8+I9jZIObMaimcIQy8QJdOhbGA2P5dJ4BRtVzFo8eFOJ//dBepMrejo4RlI9mFK2vapVzJdGQ2cFmE5Jm7TQzaLxcoGYCra82DVhXpe1s0p2ieYfWLIqSErvpa4k0uUDCOroeQ2ONkkJAEIdwBhdJRlDhDLIBhibVeh2LDxTaJuZ9xMxlPR2I+MDRnMe/6lNdbueItZ4bGQ7kupltqucPj+3n2fSFkSw1sV7cO7nkow9MOkuz97FeGFwwVHcxeVLAppVk+1SSuKqF6CnYV811es2dbi8bKSYfxpTBXleX73KO3s0qK85G5iU1RXqfu562CWFhpnfiudFq94z7uVFS8l00SN++mVOQe7oZXj8OVyjSlLJeyQi9Q+zUcw8nH6V8/ZFQI9eeME/NWCEu3+BApizXSvN7of211OS+9rOxOTtPQcm+MvUOeV8V68zAJGMEGRbdU9a2NQ6IQGzaEqsUYR7OeWCcYv6R0D2u9Wt1eMb7eteR3EyeLA1wAOyKxgMYdaBmXaQIkWLaF7LElHPDDk836WaAfLb3XSAHQyxdNudio1EbkUF77OShvJFj+bnkUFAXVC6gXuupEo9KsWvyo6RhYckn5SIii03Noxh9sqrLs5xVKbFjtpfl9t6VAC3nHzS+0WwR0jPacjY3lyLJOQy6GK6At/qN3rxLSHUY5wbnEqVE1PhzbS8QQp5xRBqH6kzoGLZTznhV20CU3MdOjPiLHyWSNNF1l99/Tw358UC+5FmWUyZvwlKZDp3aCpj9s3xKr9X7Q20cDudL5t4u0uFScaKXeQw0QsHkNZGcMsCH89tDPmqNnaP8R5cI6EDeJWz2YTPX88Zo2UTvUR1VEgzo6ZBc6tTNjidnfPdh89/VXQWAdWkFOW8vzVNrpvVTxhWrddHiPyotqAhejy5IE0OTWyunSKCemjRz9zGLjxrlnYQKy8hBhSLXpxLZpUop6pX59/v080TkXQlZH6VVyS7Tgh6UHy862x7TXUXZ9pHHIfkjyGTpx/o9qhKL0MPSyl3MuYKkT4nyl31FuJ6oTxf+9uHAlZXjw4WTMrDwMdUgSKyaL0EEuGWpdLpIKdPZZbo0MPPkptVzH1qY9KoOMfokc3YFLe5ri6r8l6jCTCaavIG+uRbdr+SWVH7YDy5hbP1/6tL0InQRughdhC5CF6GL0EXoInQRughdhC5CF6GL0EXoInQRughdhC5CF6GL0EXoInQRughdhC5CF6GL0EXoInQRughdhC5CF6GL0EXoIvS/CvpW2QxBWDaFQfRP80Fl5375Bee74dCu5qHrZT+Ha6dY5LrEapovz8EfXMUz0h058uf5+B+3mD78/K77zqQyiLNh+ItVWy4u6wl98e23N1+sO7P9wV2XW9mH5Z22rKd2FFLdLK/PKbqvNPpBVwlEOJLBPra7qW+ctTvjZ9uyxqgDCxrePvLQ5PiamCk9zQUVzS/vVL+6f4O967kFHVdvy1/65pdHBZoRC/bt+xxzehG+CF+E/0f4RVTXuzup6Mc0QL72dFg20/9i1x2/d7dUuVOeE306/G9YiYcWSQ2/JzV/1cIn322KjEqXQP9eJsninQTDd/eYCb2etuLP8vdq3b+3h/fFM48o4uPwiEE5WlI+ZE2Yrq0lpE8rhoYSHdokr9EyyfNaeZ28Xt4g90aunvvs/AnpCFf25OUmn9kHrU5ajIsvpjJAGa/qNAj8PyuDQOIp40hQIubNpGJKREVHm1fvSB2Q3JGAqenP/lqrL2KQYdDGvaJEtgsJBm7QzHlG/JabxDRk50mZDOBX0syyfeY/veqoQYg+Xz3Qvftbywv6W+2zfAQxWXtuj8Uyk8uIK+fUnx7U8YkpyO6qerZVIH0MAvLikkM2BQpSmMqL/1jM16n+Ngnxy/xtbK5nLh+VwUXWcFuh3C5m4+9bBUr3d5x8x9hp+uX3rTUz4rkzjxqAnlsTwgg1lvFn08sUgIPvmT5dfAv+Lb8YlK5ceQgLpz8QG4y5xGNaAiijE0Rbtkqv+zFVKWWnFN2v275hppV/AN3ISdEYtWYFwYdbai8MppLgc05cEzEoO+dDNPtbFZV7RpOo6TMDPMd09yHXWFz03K3MvLJ2xsIfVtELJYiv3/vV7rZHkUV9OHSyfKioc6a8zSH99XndvmEWN4OWY9zXwpdzEcrf5+61O/bjGsZFNwNbLqudjc6rLIUyZbZpillGkIaT+BWYleCXSIk/XE52qc+YnZ7gswXYvJoQ1t0TgjYJuLU+KH4QPgwXiQD9JUFLrP6DRjeuDyLoF6wDEztn34xsPl6zrzY4Goo4/4WOe8DOI5SaOx73e4TM2ZrOBngDHHujgoN9VuFYVH6mRvtZPjMed6EajM0Lbm153hIErrkQHCgNcw4YAyErR1ANhOrw+NoWEKXeTg7NujyOTHGPF/XbvX9cpuJS/V+4BH9r1QhqxdT6VjDVL8c3QEdOFJ/EljapgyRSuLAJjQLpDwKtYd/63/RcHecqcO11HcZbxI45Xa6zC2gVtgpx2BBkLd7IrLuGTKqAgkPAzMbPMWuMm8c8WHVmwFkcsEDQenFkhSr7dB5WzX6OKQj6O/yyd8auwH3mtkPs3gsFCw4B9iXpbT8VQwJBDWoH4x11d3RvGNq4Y+MxUfvVBgo3ekzYKyEG/hSw3LOYeYFjXzYDL5GIdBVJArRSMs3EAwgtELVLI5xy8Jtf5h5977mvDfClqPxQSfslwh9V2+Kr9AJ7XdwZi0ghVPgqkWXvqkUCVM9qB8XC/tyMeM2W5WsPhtX3d65LKGuAXwvHd0WUPSvXgFSQogoV3G9qWtl7oRhyz6kxOJDVArpiQGkR9MPmuH5ajBBk1CrhUlCfQZyZkodEfMVK+HVOjb3HWi0D+uXb5gg53NsJe+Yx74nc/ed9uLIuNMjeL6ReISLAOyW8VoT9sAdc4k11XL3hEEytqU9wiHDBzjIBfKjWD3BkijVEheErRqqgbC5CmufBYO0BIuSJpCtDK50rey1o32f5wJRegBAWuWaAs1EQIQiRZrTXS3A7Mlg4JFqZgYKPgZm2tWQ/M4Gdh0D4QVBed1bf/KuC9Xy42iy44vWSrEv7ipxGrzkhAySE3qrxFsqfF8J1B8BSeR0Ffgx6kjLsIdL3hQKv2D2TotGdYKFN7SCBdSMe6nJE/5ehO+1AfX/ranZ4cDQqdW3wth0gCOLgXAwO+K4sA78qYSaYNX+pKr6mazRdh9KPgVK/TBlJn7g7aAuyJ9QnRYVNnr2sXuUb89rNnlBa6hf05/NDgAT9h0/XYCSKeiLVMk4+Iqk8yexick0H4ps76ycwjNpC+NhFqKNg4hZfDT+o3BpD++pG0dxmM/iFr9quAIKtPwhfdMUKfP6w3PXZXhCdCDeduRYObnmaqIpnQcuYa9MkuJGb6GpFGcYdi/BHPDu68ly1V7U3UlDu9LxwzTNfCj5GDmbev6M85Uuok48lXBpMtawfOOTYEii5dAlW1qLaTbx6tjysUhQ7MEf3DH0Vw8CDG4Ie7Af8PAgLqNSwDkYpRm8vd48fG6kMroxhEHe4x1DiTUtqfFkCEeDhrvM+AZJ754ex2/ODyVnyrO8pLSN2YMQOy3i8ouYePKMeHz+TYpCVWfCPmD3ns/uFUX7sln3BgcFrAygxkrVnuqqTKgTx579hP7nZjj1zc/2K4SBG8+mKfRhowV5VGnnsVaVtOqC0mewux3ESHwSxQUqcXzMWTK2APn26CjPyIKlw8qfpwfZ+wHdXBlOxWHsr0wGoPH4+iGvuemMFML+Vt6QrfKvjVbucX/LznTXn1wYI5bePr/aQ8Mnr9zT/UvYwLzAY1X9otfWIYub1IWzYkgDpCJX6sGBSxy8ryTzCH+cZVCKQN1dreOCCq1uGEIXh7aYJYymteSPUYdfCyVBi54cmVu2M8Evyv3lg9cpf1Q9UuG5ZLq1l3Fx6nUlvZ5+9pg71VZLlch1XFjM+eG/zJNjH1D2WEvfT0Wp5A7v1hDzutiJhyWBVuB+F3Qr7YVL+Ys3PFOM8X9Q3+O/wa54x75vDmr+NxVnXUzcWtjiMGc0HLNT3CPpJDTFYiD8MXAhSi3Wugi37C9evYtec/3p7fmxQcPm3GEIi9IQ/yo1MKIZTmcsuBAQn+TIo9VNaFfE/qqwM0xlWWbYjDnb1YZUP4Aq879ahjIaK/pRWJNw+oELahPxniGondZWLoszYm5NRitrPa/ItjnnP5crTqrsTk3vn0+bg+SPSFT7b3qvTfKTySfvmyI07zKuPYBRjioZ+p8s2XxpK+hGX3Ff7VpRzEsEj5EfNKWzhElKew88Xoz7H1GhINJoCT5MlVud9BvpFEdUpvM46e2ugv15AsFrgxFoQueif1WBpQtsM/OQJ6H3roTUm0mWP/LFlLRkxqO/9R6ZPFc8/jS83ezh8cKGQ5Z3zkScuGbIOnPrRYpjVVRkYmyFfuZusWgl7N5HRo+M/aOdJSBRwTXXgQ1T2stKUTBeQbcXOGiXuDGou5jcIIqoZlZYsJ3fKSNWvVxJrR7BkFzOBxEOQevFftBoo9PFEbL56pWg+B/MPhZQupGPTBbscdxCllaMV/FeEUvPtugtNd2yq5t9bn3mYYJG44Ye798v6lJJ2tsIp9OBIQFjz2Pqk33k6sIkXquTNrUgt91fHuMJeJGKGsL/24TV0XJsZdU9uNkR6yIG/vu8d2a/GM7hhYykkx1ocp51lBwbt8GCpKUFQYMuyR8KYes+Rn17++dnmuYK/B/NNPZm6EFuXFGqtGmXMFkXpsOXfObS0ZP0b/5ifiBYVEQd/XXohdU1H3C++TNMq0/iNA2Z1ayZVivU7/T4C58aQnU7Kh/fdXH+oYjZ7/zmfeHTN4WWP89z/qVn8zTMV6igD6J83hwrNggKxHdNPwBagzo52bqe0j7mq/HiTisGVxADXlRPlynHG83LmnGbGkxqf1c70jlDZCwFH+VNat+YIi5saeZlZuVDbXLqq+tHIwINBxPyy29+ZLt/APpsVMJL+dia0uTDmtm+EK4i5a6ZXY1KvqyomWxX2MTHgkWknbWarNczAcoPrEH+0aL9TULXSrf9dt/qw6ksnBQ+J5bTRC5rux/iPw0RjTaqGYvggZel40TiyHHao+snM6YbqZY2pz8iALxYoRNndOMmumGBxLOdfhsA2DxX5W7/fTQqFOI8AJvPq8/TJwc4I/xhCSACjQlC8r/jM5XDc9cphlIV9WdQXmEMITke83pAywa8e3UIuzUtVujysguo3196u2SRRb/lgA1kBocJEzEaiAa5lZXEvnwQkQIUvo4O4eJGBeX8ttnMD1QznziX2I/prD+mfG/opYgABhBR6otcemmNyK/j41TVMj8JTCxsgzn0lqTo8dqNq0vDfZJpfk9Kl6LpMUQh529teRgzW1ynjp6Aw9rofE/7Rdv9RkeVj7QfNxCPhM5hoEKE1blZCJnRC5QIy/YCTuTOUMGWIBxRLDvgoD97wN71d472xXJAxT8+aBZIG1LCF70nScW0s3flR272Cc49R2kTNvn4lUSm3rwW2Tw9fk4juhuJVPdloCqnnYObRMzPwly5QoJA5ABQIlsmNn9YMUgUHbyrWiS/O5d7urIUMBDv7F/q/K5znfPharvrYD9i8n+U0c3NozpI4Pxy3iCvnk4IIszMaWD+RYAIFGT/mOPvHpeR1gCub8aDUi//LHaxVkpTdCsorcjIZ2Fxz7QoRgHDwonWtKxP1WsDf1pO6RX9sCdhYzS6Vz82A+v/WhX6rt/yYikmaPRJu12msUT2iWnJqblaZXOv61FsP3PHBvrRsMk7CtL5V4Tw4A8FkegI8isYtceLRZaKnUKsj8bj/AJ6PqCeFZmTDCo0n6E7xJf7mGoXjjiBseJijdKpJZX4COJEgT80kTDFXo+Xd5sZLm5+OpMbubgTM9bIRBSkWDcb5duEfZNNPyMw/ttZmqVI/uPsurBocO3bXc35QdviEL9UgF9uH/bX94tycaA1moCANqhqRueP7kdCahPpLLXOj7/2nyVvhWNEgW6LDCyLwjo+uyQqQl0gQf0wUgQoukdTKH2WrQmdqk+uOCSAnHvG7MgogffEy0c1RPjNAplWE/jOd5wbrN+KzVIl/yVbaTuHnDp+ds37Uwr+Bt4Tz8mpbx6FmXvuWVdY/+nnD1rlhPkXPSqTBpq7CKa4iznsIpD4gxXRR0FwpaxZPnp2m5VmWwqxAQ5oH5kb4TZVcGPsnm6DuHpiAj86HOd05l/4oqpXl8AP3dRYgHC8ciUv+ZoONp5XR4ItfHuV7pq7BPAkF3kVsDf2DKAPKXmtgVQW8YYjdSoWj2rFXysHzlwnWiBBPhmyyAoMOsLUOWLVOO9AbcY8dTO7fZOu8+1qX+3vfXWJQ+9313fe63D/5L4cScKcmfUPffSmMro/tYPzcl4CErvrHgcQOnusHB2qVZiQH/uG6dyhplaz6yTG9gInpid5Gw4VjU7d+rAzs66oytcTP9DNVY2uO2Tu93CcOF1rDjgTWgtRq9H9M/9z8EmPu+EEXrwMN+46f+R9QSwMEFAACAAgAT2b4VFib6wZNAAAAbAAAABsAAAB1bml2ZXJzYWwvdW5pdmVyc2FsLnBuZy54bWyzsa/IzVEoSy0qzszPs1Uy1DNQsrfj5bIpKEoty0wtV6gAihnpGUCAkkKlrZIJErc8M6UkA6jC2NIcIZiRmpmeUQIUNTCxgIvqAw0FAFBLAQIAABQAAgAIANiDSFI2YVgCRwMAAOEJAAAUAAAAAAAAAAEAAAAAAAAAAAB1bml2ZXJzYWwvcGxheWVyLnhtbFBLAQIAABQAAgAIAE9m+FScXjIIFAYAADcXAAAdAAAAAAAAAAEAAAAAAHkDAAB1bml2ZXJzYWwvY29tbW9uX21lc3NhZ2VzLmxuZ1BLAQIAABQAAgAIAE9m+FQVHmAbowAAAH8BAAAuAAAAAAAAAAEAAAAAAMgJAAB1bml2ZXJzYWwvcGxheWJhY2tfYW5kX25hdmlnYXRpb25fc2V0dGluZ3MueG1sUEsBAgAAFAACAAgAT2b4VG1Qlz2ABAAAmhcAACcAAAAAAAAAAQAAAAAAtwoAAHVuaXZlcnNhbC9mbGFzaF9wdWJsaXNoaW5nX3NldHRpbmdzLnhtbFBLAQIAABQAAgAIAE9m+FRGESCqeAMAAKwMAAAhAAAAAAAAAAEAAAAAAHwPAAB1bml2ZXJzYWwvZmxhc2hfc2tpbl9zZXR0aW5ncy54bWxQSwECAAAUAAIACABPZvhUkW7wO3sEAAAkFwAAJgAAAAAAAAABAAAAAAAzEwAAdW5pdmVyc2FsL2h0bWxfcHVibGlzaGluZ19zZXR0aW5ncy54bWxQSwECAAAUAAIACABPZvhUEgPdu6gBAABaBgAAHwAAAAAAAAABAAAAAADyFwAAdW5pdmVyc2FsL2h0bWxfc2tpbl9zZXR0aW5ncy5qc1BLAQIAABQAAgAIAE9m+FRqdyVWcAAAAHsAAAAcAAAAAAAAAAEAAAAAANcZAAB1bml2ZXJzYWwvbG9jYWxfc2V0dGluZ3MueG1sUEsBAgAAFAACAAgAT2b4VBN19IT6JwAA+mcAABcAAAAAAAAAAAAAAAAAgRoAAHVuaXZlcnNhbC91bml2ZXJzYWwucG5nUEsBAgAAFAACAAgAT2b4VFib6wZNAAAAbAAAABsAAAAAAAAAAQAAAAAAsEIAAHVuaXZlcnNhbC91bml2ZXJzYWwucG5nLnhtbFBLBQYAAAAACgAKAAYDAAA2QwAAAAA="/>
  <p:tag name="ISPRING_SCORM_ENDPOINT" val="&lt;endpoint&gt;&lt;enable&gt;0&lt;/enable&gt;&lt;lrs&gt;http://&lt;/lrs&gt;&lt;auth&gt;0&lt;/auth&gt;&lt;login&gt;&lt;/login&gt;&lt;password&gt;&lt;/password&gt;&lt;key&gt;&lt;/key&gt;&lt;name&gt;&lt;/name&gt;&lt;email&gt;&lt;/email&gt;&lt;/endpoint&gt;&#10;"/>
  <p:tag name="ISPRING_OUTPUT_FOLDER" val="[[&quot;\uFFFD\uFFFD\uFFFD\u001C{87C40237-E65C-4AB6-A9BA-170B3CC5F374}&quot;,&quot;C:\\Users\\amaxwel6\\Desktop&quot;],[&quot;\uFFFD(\uFFFD\uFFFD{28DB7FD5-3C92-4F9E-9EF5-CF8C3F04DC3C}&quot;,&quot;C:\\Users\\amaxwel6\\Dropbox\\Teaching_WVU\\iSpring_Work&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pt_gs">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ppt_gs" id="{A63DC49D-C901-4440-B627-1457D881B2F5}" vid="{2265E1A0-D927-4C1C-BC6C-6AE1D63B007B}"/>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ppt_gs</Template>
  <TotalTime>2716</TotalTime>
  <Words>1397</Words>
  <Application>Microsoft Office PowerPoint</Application>
  <PresentationFormat>Custom</PresentationFormat>
  <Paragraphs>196</Paragraphs>
  <Slides>21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Consolas</vt:lpstr>
      <vt:lpstr>Courier New</vt:lpstr>
      <vt:lpstr>Georgia</vt:lpstr>
      <vt:lpstr>Times New Roman</vt:lpstr>
      <vt:lpstr>Wingdings</vt:lpstr>
      <vt:lpstr>ppt_gs</vt:lpstr>
      <vt:lpstr>PowerPoint Presentation</vt:lpstr>
      <vt:lpstr>About Us</vt:lpstr>
      <vt:lpstr>Establishment</vt:lpstr>
      <vt:lpstr>Mission</vt:lpstr>
      <vt:lpstr>Services to the State</vt:lpstr>
      <vt:lpstr>Spatial Data Clearinghouse</vt:lpstr>
      <vt:lpstr>Web Maps and Services </vt:lpstr>
      <vt:lpstr>Interactive Maps</vt:lpstr>
      <vt:lpstr>Teaching/Workforce Development</vt:lpstr>
      <vt:lpstr>Project/Data Highlight</vt:lpstr>
      <vt:lpstr>WV Flood Tool</vt:lpstr>
      <vt:lpstr>West Virginia Flood Tool</vt:lpstr>
      <vt:lpstr>West Virginia Property Viewer</vt:lpstr>
      <vt:lpstr>WVFRF</vt:lpstr>
      <vt:lpstr>WV Flood Resiliency Framework</vt:lpstr>
      <vt:lpstr>Goals</vt:lpstr>
      <vt:lpstr>Indicators</vt:lpstr>
      <vt:lpstr>Indicators</vt:lpstr>
      <vt:lpstr>Timeline</vt:lpstr>
      <vt:lpstr>Longevity</vt:lpstr>
      <vt:lpstr>Maintaining/Expanding the WVFRF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GS_T1_GIS_components_functions</dc:title>
  <dc:creator>maxwellae</dc:creator>
  <cp:lastModifiedBy>Aaron Maxwell</cp:lastModifiedBy>
  <cp:revision>156</cp:revision>
  <dcterms:created xsi:type="dcterms:W3CDTF">2014-04-17T22:18:44Z</dcterms:created>
  <dcterms:modified xsi:type="dcterms:W3CDTF">2024-04-09T14:58:33Z</dcterms:modified>
</cp:coreProperties>
</file>