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8E8"/>
    <a:srgbClr val="D0DCEC"/>
    <a:srgbClr val="EBE2EE"/>
    <a:srgbClr val="E8E3E9"/>
    <a:srgbClr val="E8D1BE"/>
    <a:srgbClr val="EAD5C4"/>
    <a:srgbClr val="F8E6FE"/>
    <a:srgbClr val="FFEBFF"/>
    <a:srgbClr val="FFE7FF"/>
    <a:srgbClr val="FFD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802" y="96"/>
      </p:cViewPr>
      <p:guideLst>
        <p:guide orient="horz" pos="3216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1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3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14B4-34AE-48A2-A3A2-6A7E37B72B9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1D558DF-1D3C-4A6E-9FE9-93019468C681}"/>
              </a:ext>
            </a:extLst>
          </p:cNvPr>
          <p:cNvGrpSpPr/>
          <p:nvPr/>
        </p:nvGrpSpPr>
        <p:grpSpPr>
          <a:xfrm>
            <a:off x="287750" y="106468"/>
            <a:ext cx="7181307" cy="9680999"/>
            <a:chOff x="287750" y="327448"/>
            <a:chExt cx="7181307" cy="959575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C7078FA-7D5B-42BE-B15C-5959CDD06FC4}"/>
                </a:ext>
              </a:extLst>
            </p:cNvPr>
            <p:cNvGrpSpPr/>
            <p:nvPr/>
          </p:nvGrpSpPr>
          <p:grpSpPr>
            <a:xfrm>
              <a:off x="287750" y="327448"/>
              <a:ext cx="7181307" cy="9595752"/>
              <a:chOff x="245415" y="1171796"/>
              <a:chExt cx="7181307" cy="9452122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A2B45EAD-CC42-4EBC-8FBC-B65723022AC5}"/>
                  </a:ext>
                </a:extLst>
              </p:cNvPr>
              <p:cNvGrpSpPr/>
              <p:nvPr/>
            </p:nvGrpSpPr>
            <p:grpSpPr>
              <a:xfrm>
                <a:off x="245415" y="1171796"/>
                <a:ext cx="7181307" cy="9452122"/>
                <a:chOff x="332013" y="1154231"/>
                <a:chExt cx="7181307" cy="9308055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FD8C627-DEC7-4935-BB3A-341CC46A8AA5}"/>
                    </a:ext>
                  </a:extLst>
                </p:cNvPr>
                <p:cNvGrpSpPr/>
                <p:nvPr/>
              </p:nvGrpSpPr>
              <p:grpSpPr>
                <a:xfrm>
                  <a:off x="332013" y="1154231"/>
                  <a:ext cx="7181307" cy="9308055"/>
                  <a:chOff x="332013" y="483671"/>
                  <a:chExt cx="7181307" cy="9308055"/>
                </a:xfrm>
                <a:solidFill>
                  <a:srgbClr val="FDF1E9"/>
                </a:solidFill>
              </p:grpSpPr>
              <p:sp>
                <p:nvSpPr>
                  <p:cNvPr id="47" name="Rectangle: Rounded Corners 46">
                    <a:extLst>
                      <a:ext uri="{FF2B5EF4-FFF2-40B4-BE49-F238E27FC236}">
                        <a16:creationId xmlns:a16="http://schemas.microsoft.com/office/drawing/2014/main" id="{26F68907-FD4A-43A3-95B4-6F990B522844}"/>
                      </a:ext>
                    </a:extLst>
                  </p:cNvPr>
                  <p:cNvSpPr/>
                  <p:nvPr/>
                </p:nvSpPr>
                <p:spPr>
                  <a:xfrm>
                    <a:off x="332013" y="483671"/>
                    <a:ext cx="7181307" cy="9308055"/>
                  </a:xfrm>
                  <a:prstGeom prst="roundRect">
                    <a:avLst/>
                  </a:prstGeom>
                  <a:grpFill/>
                  <a:ln w="38100"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ectangle 40">
                    <a:extLst>
                      <a:ext uri="{FF2B5EF4-FFF2-40B4-BE49-F238E27FC236}">
                        <a16:creationId xmlns:a16="http://schemas.microsoft.com/office/drawing/2014/main" id="{7EABAEC2-61B2-4F43-854D-70491140BCF9}"/>
                      </a:ext>
                    </a:extLst>
                  </p:cNvPr>
                  <p:cNvSpPr/>
                  <p:nvPr/>
                </p:nvSpPr>
                <p:spPr>
                  <a:xfrm>
                    <a:off x="1037272" y="579399"/>
                    <a:ext cx="5819775" cy="371358"/>
                  </a:xfrm>
                  <a:prstGeom prst="round2SameRect">
                    <a:avLst/>
                  </a:prstGeom>
                  <a:grpFill/>
                  <a:ln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West Virginia Flood Resilience Framework</a:t>
                    </a:r>
                    <a:endParaRPr lang="en-US" sz="2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FDBBA122-BAA4-49D0-B9EC-FE5CCE382F17}"/>
                    </a:ext>
                  </a:extLst>
                </p:cNvPr>
                <p:cNvGrpSpPr/>
                <p:nvPr/>
              </p:nvGrpSpPr>
              <p:grpSpPr>
                <a:xfrm>
                  <a:off x="4013178" y="1717915"/>
                  <a:ext cx="3336535" cy="4125175"/>
                  <a:chOff x="4648947" y="520721"/>
                  <a:chExt cx="4139619" cy="5118080"/>
                </a:xfrm>
              </p:grpSpPr>
              <p:sp>
                <p:nvSpPr>
                  <p:cNvPr id="19" name="Rectangle: Top Corners Rounded 18">
                    <a:extLst>
                      <a:ext uri="{FF2B5EF4-FFF2-40B4-BE49-F238E27FC236}">
                        <a16:creationId xmlns:a16="http://schemas.microsoft.com/office/drawing/2014/main" id="{AB8BBAB0-DD6E-45D7-8428-2D0D6BA0B980}"/>
                      </a:ext>
                    </a:extLst>
                  </p:cNvPr>
                  <p:cNvSpPr/>
                  <p:nvPr/>
                </p:nvSpPr>
                <p:spPr>
                  <a:xfrm>
                    <a:off x="4648947" y="520721"/>
                    <a:ext cx="4139619" cy="5118080"/>
                  </a:xfrm>
                  <a:prstGeom prst="round2Same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B904F597-6895-468B-A72D-D463B2FF6BF5}"/>
                      </a:ext>
                    </a:extLst>
                  </p:cNvPr>
                  <p:cNvSpPr/>
                  <p:nvPr/>
                </p:nvSpPr>
                <p:spPr>
                  <a:xfrm>
                    <a:off x="4793154" y="571830"/>
                    <a:ext cx="3995412" cy="460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Mitigation Measures</a:t>
                    </a:r>
                    <a:endParaRPr lang="en-US" sz="20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18171299-1D43-40E0-A8F9-FF98040D5487}"/>
                      </a:ext>
                    </a:extLst>
                  </p:cNvPr>
                  <p:cNvSpPr/>
                  <p:nvPr/>
                </p:nvSpPr>
                <p:spPr>
                  <a:xfrm>
                    <a:off x="4789007" y="1122597"/>
                    <a:ext cx="3859495" cy="4390671"/>
                  </a:xfrm>
                  <a:prstGeom prst="rect">
                    <a:avLst/>
                  </a:prstGeom>
                  <a:solidFill>
                    <a:srgbClr val="D6E0CE"/>
                  </a:solidFill>
                  <a:ln>
                    <a:solidFill>
                      <a:srgbClr val="F1FCE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Mitigated Structures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Open Space Preservation (OSP)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Loss Avoidance 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Building Value Recovery Studies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Areas of Mitigation Interest (AoMI)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NFIP/CRS Participation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Disaster Planning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Risk Communications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Community Engagement</a:t>
                    </a:r>
                  </a:p>
                </p:txBody>
              </p:sp>
            </p:grp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240C3692-9395-4542-ACEB-CE74E49AB4BF}"/>
                    </a:ext>
                  </a:extLst>
                </p:cNvPr>
                <p:cNvSpPr/>
                <p:nvPr/>
              </p:nvSpPr>
              <p:spPr>
                <a:xfrm rot="10800000">
                  <a:off x="501003" y="7577613"/>
                  <a:ext cx="6852279" cy="2489855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CA73A486-9447-4ADD-AFF4-FA4F99B3180C}"/>
                    </a:ext>
                  </a:extLst>
                </p:cNvPr>
                <p:cNvGrpSpPr/>
                <p:nvPr/>
              </p:nvGrpSpPr>
              <p:grpSpPr>
                <a:xfrm>
                  <a:off x="499532" y="5845695"/>
                  <a:ext cx="6853753" cy="327982"/>
                  <a:chOff x="499532" y="5175135"/>
                  <a:chExt cx="6853753" cy="327982"/>
                </a:xfrm>
              </p:grpSpPr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C51F3C12-2B9A-44B4-90F0-00EF9554FC82}"/>
                      </a:ext>
                    </a:extLst>
                  </p:cNvPr>
                  <p:cNvSpPr/>
                  <p:nvPr/>
                </p:nvSpPr>
                <p:spPr>
                  <a:xfrm>
                    <a:off x="499532" y="5175135"/>
                    <a:ext cx="6853753" cy="74468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46" name="Arrow: Pentagon 45">
                    <a:extLst>
                      <a:ext uri="{FF2B5EF4-FFF2-40B4-BE49-F238E27FC236}">
                        <a16:creationId xmlns:a16="http://schemas.microsoft.com/office/drawing/2014/main" id="{F3421BF5-6863-44FD-ADE1-257FB2E46A0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04998" y="5056137"/>
                    <a:ext cx="227714" cy="666245"/>
                  </a:xfrm>
                  <a:prstGeom prst="homePlat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C3AA1F98-1CAC-4915-8B41-D2D435DBBDF1}"/>
                    </a:ext>
                  </a:extLst>
                </p:cNvPr>
                <p:cNvGrpSpPr/>
                <p:nvPr/>
              </p:nvGrpSpPr>
              <p:grpSpPr>
                <a:xfrm>
                  <a:off x="501021" y="1717915"/>
                  <a:ext cx="3332425" cy="4125175"/>
                  <a:chOff x="501021" y="1717915"/>
                  <a:chExt cx="3332425" cy="4125175"/>
                </a:xfrm>
              </p:grpSpPr>
              <p:sp>
                <p:nvSpPr>
                  <p:cNvPr id="3" name="Rectangle: Top Corners Rounded 2">
                    <a:extLst>
                      <a:ext uri="{FF2B5EF4-FFF2-40B4-BE49-F238E27FC236}">
                        <a16:creationId xmlns:a16="http://schemas.microsoft.com/office/drawing/2014/main" id="{97317E0A-19FD-44AF-B5AB-8CD60603A66C}"/>
                      </a:ext>
                    </a:extLst>
                  </p:cNvPr>
                  <p:cNvSpPr/>
                  <p:nvPr/>
                </p:nvSpPr>
                <p:spPr>
                  <a:xfrm>
                    <a:off x="501021" y="1717915"/>
                    <a:ext cx="3332425" cy="4125175"/>
                  </a:xfrm>
                  <a:prstGeom prst="round2Same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 dirty="0"/>
                  </a:p>
                </p:txBody>
              </p:sp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86E1D2A6-B5D3-48EC-9E39-D0F9B9C17D6D}"/>
                      </a:ext>
                    </a:extLst>
                  </p:cNvPr>
                  <p:cNvSpPr/>
                  <p:nvPr/>
                </p:nvSpPr>
                <p:spPr>
                  <a:xfrm>
                    <a:off x="612689" y="2203027"/>
                    <a:ext cx="1850753" cy="1103330"/>
                  </a:xfrm>
                  <a:prstGeom prst="rect">
                    <a:avLst/>
                  </a:prstGeom>
                  <a:solidFill>
                    <a:srgbClr val="F2E5B4"/>
                  </a:solidFill>
                  <a:ln>
                    <a:solidFill>
                      <a:srgbClr val="F2E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Hazard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(Flood Characteristics)</a:t>
                    </a:r>
                  </a:p>
                </p:txBody>
              </p:sp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61B4F9A3-3948-476B-B86A-AD52A5245B8C}"/>
                      </a:ext>
                    </a:extLst>
                  </p:cNvPr>
                  <p:cNvSpPr/>
                  <p:nvPr/>
                </p:nvSpPr>
                <p:spPr>
                  <a:xfrm>
                    <a:off x="2660073" y="2203027"/>
                    <a:ext cx="1072587" cy="1103330"/>
                  </a:xfrm>
                  <a:prstGeom prst="rect">
                    <a:avLst/>
                  </a:prstGeom>
                  <a:solidFill>
                    <a:srgbClr val="F2E5B4"/>
                  </a:solidFill>
                  <a:ln>
                    <a:solidFill>
                      <a:srgbClr val="F2E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Frequency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Depth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Duration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Velocity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Rise/Fall</a:t>
                    </a:r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DC400EDF-D2F0-40E2-A3E2-316AA1A889E0}"/>
                      </a:ext>
                    </a:extLst>
                  </p:cNvPr>
                  <p:cNvSpPr/>
                  <p:nvPr/>
                </p:nvSpPr>
                <p:spPr>
                  <a:xfrm>
                    <a:off x="612689" y="3382605"/>
                    <a:ext cx="1850753" cy="942315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Exposure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49BB6944-1AAB-4364-977B-81D118A2F514}"/>
                      </a:ext>
                    </a:extLst>
                  </p:cNvPr>
                  <p:cNvSpPr/>
                  <p:nvPr/>
                </p:nvSpPr>
                <p:spPr>
                  <a:xfrm>
                    <a:off x="2660073" y="3379097"/>
                    <a:ext cx="1072587" cy="424720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Human</a:t>
                    </a:r>
                  </a:p>
                </p:txBody>
              </p:sp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5FF2218F-ADAB-42E0-9C2F-1BDAF27EEADF}"/>
                      </a:ext>
                    </a:extLst>
                  </p:cNvPr>
                  <p:cNvSpPr/>
                  <p:nvPr/>
                </p:nvSpPr>
                <p:spPr>
                  <a:xfrm>
                    <a:off x="612689" y="4401168"/>
                    <a:ext cx="1850753" cy="942315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Vulnerability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2D6BAC9F-2A32-4CC3-9F35-1A47CC5108C6}"/>
                      </a:ext>
                    </a:extLst>
                  </p:cNvPr>
                  <p:cNvSpPr/>
                  <p:nvPr/>
                </p:nvSpPr>
                <p:spPr>
                  <a:xfrm>
                    <a:off x="2660073" y="3900200"/>
                    <a:ext cx="1072587" cy="424720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Physical</a:t>
                    </a:r>
                  </a:p>
                </p:txBody>
              </p:sp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B9CB9873-6CCF-4BF2-9352-9D55B579698D}"/>
                      </a:ext>
                    </a:extLst>
                  </p:cNvPr>
                  <p:cNvSpPr/>
                  <p:nvPr/>
                </p:nvSpPr>
                <p:spPr>
                  <a:xfrm>
                    <a:off x="2660073" y="4397660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Institutional</a:t>
                    </a:r>
                  </a:p>
                </p:txBody>
              </p: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A32F2D77-6FE5-40F7-9468-4D63DD9B3BBB}"/>
                      </a:ext>
                    </a:extLst>
                  </p:cNvPr>
                  <p:cNvSpPr/>
                  <p:nvPr/>
                </p:nvSpPr>
                <p:spPr>
                  <a:xfrm>
                    <a:off x="2660073" y="4729086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Social</a:t>
                    </a: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1C34B81F-E4A3-46C8-BBB0-5D58D4D31A2E}"/>
                      </a:ext>
                    </a:extLst>
                  </p:cNvPr>
                  <p:cNvSpPr/>
                  <p:nvPr/>
                </p:nvSpPr>
                <p:spPr>
                  <a:xfrm>
                    <a:off x="2660072" y="5054744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Physical</a:t>
                    </a:r>
                  </a:p>
                </p:txBody>
              </p:sp>
              <p:sp>
                <p:nvSpPr>
                  <p:cNvPr id="16" name="Rectangle 15">
                    <a:extLst>
                      <a:ext uri="{FF2B5EF4-FFF2-40B4-BE49-F238E27FC236}">
                        <a16:creationId xmlns:a16="http://schemas.microsoft.com/office/drawing/2014/main" id="{6ADBB6E6-EC25-4BEE-AD61-A7B8C4ABE35B}"/>
                      </a:ext>
                    </a:extLst>
                  </p:cNvPr>
                  <p:cNvSpPr/>
                  <p:nvPr/>
                </p:nvSpPr>
                <p:spPr>
                  <a:xfrm>
                    <a:off x="557081" y="1759110"/>
                    <a:ext cx="3220305" cy="371358"/>
                  </a:xfrm>
                  <a:prstGeom prst="rect">
                    <a:avLst/>
                  </a:prstGeom>
                  <a:noFill/>
                  <a:ln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Risk/Loss Indicators</a:t>
                    </a:r>
                    <a:endParaRPr lang="en-US" sz="20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Arrow: Pentagon 30">
                    <a:extLst>
                      <a:ext uri="{FF2B5EF4-FFF2-40B4-BE49-F238E27FC236}">
                        <a16:creationId xmlns:a16="http://schemas.microsoft.com/office/drawing/2014/main" id="{B26D6F36-2974-4359-9377-17E3A0F1AABD}"/>
                      </a:ext>
                    </a:extLst>
                  </p:cNvPr>
                  <p:cNvSpPr/>
                  <p:nvPr/>
                </p:nvSpPr>
                <p:spPr>
                  <a:xfrm>
                    <a:off x="2492826" y="2688663"/>
                    <a:ext cx="144106" cy="142107"/>
                  </a:xfrm>
                  <a:prstGeom prst="homePlate">
                    <a:avLst/>
                  </a:prstGeom>
                  <a:solidFill>
                    <a:srgbClr val="F2E5B4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sz="1500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Arrow: Pentagon 33">
                    <a:extLst>
                      <a:ext uri="{FF2B5EF4-FFF2-40B4-BE49-F238E27FC236}">
                        <a16:creationId xmlns:a16="http://schemas.microsoft.com/office/drawing/2014/main" id="{2E0450F3-77B0-4136-AFF4-A43EB74D82DA}"/>
                      </a:ext>
                    </a:extLst>
                  </p:cNvPr>
                  <p:cNvSpPr/>
                  <p:nvPr/>
                </p:nvSpPr>
                <p:spPr>
                  <a:xfrm>
                    <a:off x="2492826" y="3518762"/>
                    <a:ext cx="144106" cy="142107"/>
                  </a:xfrm>
                  <a:prstGeom prst="homePlate">
                    <a:avLst/>
                  </a:prstGeom>
                  <a:solidFill>
                    <a:srgbClr val="ACC0B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" name="Arrow: Pentagon 34">
                    <a:extLst>
                      <a:ext uri="{FF2B5EF4-FFF2-40B4-BE49-F238E27FC236}">
                        <a16:creationId xmlns:a16="http://schemas.microsoft.com/office/drawing/2014/main" id="{E50E68B0-A4F6-4407-9B1E-1575C8BB6D67}"/>
                      </a:ext>
                    </a:extLst>
                  </p:cNvPr>
                  <p:cNvSpPr/>
                  <p:nvPr/>
                </p:nvSpPr>
                <p:spPr>
                  <a:xfrm>
                    <a:off x="2492826" y="4039865"/>
                    <a:ext cx="144106" cy="142107"/>
                  </a:xfrm>
                  <a:prstGeom prst="homePlate">
                    <a:avLst/>
                  </a:prstGeom>
                  <a:solidFill>
                    <a:srgbClr val="ACC0B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Arrow: Pentagon 35">
                    <a:extLst>
                      <a:ext uri="{FF2B5EF4-FFF2-40B4-BE49-F238E27FC236}">
                        <a16:creationId xmlns:a16="http://schemas.microsoft.com/office/drawing/2014/main" id="{F2562583-ACAE-47CC-88F7-7B32F81B9F5A}"/>
                      </a:ext>
                    </a:extLst>
                  </p:cNvPr>
                  <p:cNvSpPr/>
                  <p:nvPr/>
                </p:nvSpPr>
                <p:spPr>
                  <a:xfrm>
                    <a:off x="2494734" y="4468204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" name="Arrow: Pentagon 36">
                    <a:extLst>
                      <a:ext uri="{FF2B5EF4-FFF2-40B4-BE49-F238E27FC236}">
                        <a16:creationId xmlns:a16="http://schemas.microsoft.com/office/drawing/2014/main" id="{211498A3-237D-4D28-B6CB-2EFE402A2AEE}"/>
                      </a:ext>
                    </a:extLst>
                  </p:cNvPr>
                  <p:cNvSpPr/>
                  <p:nvPr/>
                </p:nvSpPr>
                <p:spPr>
                  <a:xfrm>
                    <a:off x="2492826" y="4796083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Arrow: Pentagon 37">
                    <a:extLst>
                      <a:ext uri="{FF2B5EF4-FFF2-40B4-BE49-F238E27FC236}">
                        <a16:creationId xmlns:a16="http://schemas.microsoft.com/office/drawing/2014/main" id="{507A10C7-37F7-4546-A7AE-6D02F27F15B3}"/>
                      </a:ext>
                    </a:extLst>
                  </p:cNvPr>
                  <p:cNvSpPr/>
                  <p:nvPr/>
                </p:nvSpPr>
                <p:spPr>
                  <a:xfrm>
                    <a:off x="2492826" y="5125288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5A957C5-D7E1-436C-A233-02ABEE4F3D0C}"/>
                  </a:ext>
                </a:extLst>
              </p:cNvPr>
              <p:cNvSpPr/>
              <p:nvPr/>
            </p:nvSpPr>
            <p:spPr>
              <a:xfrm>
                <a:off x="526091" y="5501199"/>
                <a:ext cx="3119970" cy="314694"/>
              </a:xfrm>
              <a:prstGeom prst="rect">
                <a:avLst/>
              </a:prstGeom>
              <a:solidFill>
                <a:srgbClr val="E8D1BE"/>
              </a:solidFill>
              <a:ln>
                <a:solidFill>
                  <a:srgbClr val="E8D1B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7000"/>
                  </a:lnSpc>
                </a:pPr>
                <a:r>
                  <a:rPr lang="en-US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Loss Model Estimates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70BD530D-E751-4B30-9AC8-AF1CDAC00684}"/>
                </a:ext>
              </a:extLst>
            </p:cNvPr>
            <p:cNvSpPr/>
            <p:nvPr/>
          </p:nvSpPr>
          <p:spPr>
            <a:xfrm>
              <a:off x="2259527" y="6962612"/>
              <a:ext cx="3220305" cy="377001"/>
            </a:xfrm>
            <a:prstGeom prst="round2SameRect">
              <a:avLst/>
            </a:prstGeom>
            <a:noFill/>
            <a:ln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Product Outputs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8AD03E0-32FF-4423-A99E-BF7BE8F1E7AB}"/>
                </a:ext>
              </a:extLst>
            </p:cNvPr>
            <p:cNvSpPr/>
            <p:nvPr/>
          </p:nvSpPr>
          <p:spPr>
            <a:xfrm>
              <a:off x="567592" y="7359372"/>
              <a:ext cx="6619654" cy="1844350"/>
            </a:xfrm>
            <a:prstGeom prst="rect">
              <a:avLst/>
            </a:prstGeom>
            <a:solidFill>
              <a:srgbClr val="D0DCEC"/>
            </a:solidFill>
            <a:ln>
              <a:solidFill>
                <a:srgbClr val="D0D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numCol="2" rtlCol="0" anchor="t" anchorCtr="0"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Flood Visualizations</a:t>
              </a:r>
              <a:endParaRPr lang="en-US" sz="13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Viewshed Flood Visualizations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Structure-Level Visualizations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Mitigated and Unmitigated Structures</a:t>
              </a:r>
              <a:endParaRPr lang="en-US" sz="1500" b="1" dirty="0">
                <a:solidFill>
                  <a:schemeClr val="tx1"/>
                </a:solidFill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</a:pPr>
              <a:r>
                <a:rPr lang="en-US" sz="15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Mitigation Assessment Tools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Mitigation Maps (2D &amp; 2.5D)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Areas of Mitigation Interest</a:t>
              </a:r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Narrated Graphics and Videos</a:t>
              </a:r>
            </a:p>
            <a:p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Reports and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Risk Assessments (detailed or summarized)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Research Papers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Building Adaptability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Loss Avoidance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Best Practice Guides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Post-Disaster Lessons Learned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Disaster Planning Resources</a:t>
              </a:r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DD3DDF9-6660-4D18-B3A5-76D0FC5A9D22}"/>
              </a:ext>
            </a:extLst>
          </p:cNvPr>
          <p:cNvGrpSpPr/>
          <p:nvPr/>
        </p:nvGrpSpPr>
        <p:grpSpPr>
          <a:xfrm>
            <a:off x="460059" y="5398308"/>
            <a:ext cx="6852279" cy="1333647"/>
            <a:chOff x="460059" y="5415242"/>
            <a:chExt cx="6852279" cy="1333647"/>
          </a:xfrm>
        </p:grpSpPr>
        <p:sp>
          <p:nvSpPr>
            <p:cNvPr id="55" name="Rectangle 28">
              <a:extLst>
                <a:ext uri="{FF2B5EF4-FFF2-40B4-BE49-F238E27FC236}">
                  <a16:creationId xmlns:a16="http://schemas.microsoft.com/office/drawing/2014/main" id="{523D5B00-50F9-4B2A-93F5-3473BBFE03C0}"/>
                </a:ext>
              </a:extLst>
            </p:cNvPr>
            <p:cNvSpPr/>
            <p:nvPr/>
          </p:nvSpPr>
          <p:spPr>
            <a:xfrm rot="10800000">
              <a:off x="460059" y="5415242"/>
              <a:ext cx="6852279" cy="13336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65404D4-FB7C-447A-A84B-E90F8AEA65D7}"/>
                </a:ext>
              </a:extLst>
            </p:cNvPr>
            <p:cNvGrpSpPr/>
            <p:nvPr/>
          </p:nvGrpSpPr>
          <p:grpSpPr>
            <a:xfrm>
              <a:off x="559852" y="5826524"/>
              <a:ext cx="6620467" cy="800051"/>
              <a:chOff x="559852" y="5894260"/>
              <a:chExt cx="6620467" cy="800051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7BE6C9E9-61E7-41FD-9810-AE11786851BD}"/>
                  </a:ext>
                </a:extLst>
              </p:cNvPr>
              <p:cNvSpPr/>
              <p:nvPr/>
            </p:nvSpPr>
            <p:spPr>
              <a:xfrm>
                <a:off x="559852" y="5894260"/>
                <a:ext cx="6619654" cy="304118"/>
              </a:xfrm>
              <a:prstGeom prst="rect">
                <a:avLst/>
              </a:prstGeom>
              <a:solidFill>
                <a:srgbClr val="E4D8E8"/>
              </a:solidFill>
              <a:ln>
                <a:solidFill>
                  <a:srgbClr val="E4D8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numCol="2" rtlCol="0" anchor="t" anchorCtr="0">
                <a:noAutofit/>
              </a:bodyPr>
              <a:lstStyle/>
              <a:p>
                <a:r>
                  <a:rPr lang="en-US" sz="15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Community Risk Indicators &amp; Rankings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5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Mitigation Measures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F01D0A2-0CF3-4261-94AC-9A27FF52AC60}"/>
                  </a:ext>
                </a:extLst>
              </p:cNvPr>
              <p:cNvSpPr/>
              <p:nvPr/>
            </p:nvSpPr>
            <p:spPr>
              <a:xfrm>
                <a:off x="560665" y="6203792"/>
                <a:ext cx="6619654" cy="490519"/>
              </a:xfrm>
              <a:prstGeom prst="rect">
                <a:avLst/>
              </a:prstGeom>
              <a:solidFill>
                <a:srgbClr val="E4D8E8"/>
              </a:solidFill>
              <a:ln>
                <a:solidFill>
                  <a:srgbClr val="E4D8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numCol="1" rtlCol="0" anchor="t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Data Types: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Tables, Charts, Maps, Visualizations, Multimedia, External web links to other tools/resources</a:t>
                </a:r>
              </a:p>
            </p:txBody>
          </p:sp>
        </p:grpSp>
        <p:sp>
          <p:nvSpPr>
            <p:cNvPr id="58" name="Rectangle 40">
              <a:extLst>
                <a:ext uri="{FF2B5EF4-FFF2-40B4-BE49-F238E27FC236}">
                  <a16:creationId xmlns:a16="http://schemas.microsoft.com/office/drawing/2014/main" id="{4410A415-9B54-49FA-890D-76EAB3984CB1}"/>
                </a:ext>
              </a:extLst>
            </p:cNvPr>
            <p:cNvSpPr/>
            <p:nvPr/>
          </p:nvSpPr>
          <p:spPr>
            <a:xfrm>
              <a:off x="2292743" y="5424947"/>
              <a:ext cx="3220305" cy="380350"/>
            </a:xfrm>
            <a:prstGeom prst="round2SameRect">
              <a:avLst/>
            </a:prstGeom>
            <a:noFill/>
            <a:ln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Resilience Web-based Tools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85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4105</TotalTime>
  <Words>166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Virginia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Behrang Bidadian</dc:creator>
  <cp:lastModifiedBy>Behrang Bidadian</cp:lastModifiedBy>
  <cp:revision>120</cp:revision>
  <cp:lastPrinted>2023-02-15T21:52:36Z</cp:lastPrinted>
  <dcterms:created xsi:type="dcterms:W3CDTF">2023-02-08T22:00:48Z</dcterms:created>
  <dcterms:modified xsi:type="dcterms:W3CDTF">2023-03-07T20:26:58Z</dcterms:modified>
</cp:coreProperties>
</file>