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259" r:id="rId3"/>
    <p:sldId id="284" r:id="rId4"/>
    <p:sldId id="280" r:id="rId5"/>
    <p:sldId id="311" r:id="rId6"/>
    <p:sldId id="288" r:id="rId7"/>
    <p:sldId id="298" r:id="rId8"/>
    <p:sldId id="302" r:id="rId9"/>
    <p:sldId id="301" r:id="rId10"/>
    <p:sldId id="303" r:id="rId11"/>
    <p:sldId id="304" r:id="rId12"/>
    <p:sldId id="305" r:id="rId13"/>
    <p:sldId id="306" r:id="rId14"/>
    <p:sldId id="307" r:id="rId15"/>
    <p:sldId id="308" r:id="rId16"/>
    <p:sldId id="300" r:id="rId17"/>
    <p:sldId id="309" r:id="rId18"/>
    <p:sldId id="282" r:id="rId19"/>
    <p:sldId id="283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A5BEFF"/>
    <a:srgbClr val="BEE4FB"/>
    <a:srgbClr val="FEF2B6"/>
    <a:srgbClr val="FBBEBB"/>
    <a:srgbClr val="E998A9"/>
    <a:srgbClr val="D7D200"/>
    <a:srgbClr val="FF3911"/>
    <a:srgbClr val="FF5F3F"/>
    <a:srgbClr val="FF8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0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20" y="6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81064-C2E7-44E0-A4DD-3E12884B7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40E6B-80A3-4D58-9677-48BD53925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39FCF-8222-4F64-8327-9190FD4E2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9861-BD09-4F0D-8FF6-2FC872004FFC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48A86-0030-43FF-8F01-587FDEDA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28B0A-9065-4592-9A0C-D5EDBF080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FD3B-5634-4B9B-84B4-2F41BEC56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2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46106-6C11-4B52-BFC6-CF4304A5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74CC22-B9A6-4DA4-80E1-6BD9BD69B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FA1BB-E29A-4F07-9002-BABA696E5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9861-BD09-4F0D-8FF6-2FC872004FFC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C26E7-38D4-4BB3-93AB-742988D6A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726E3-F3B4-4FE5-A612-D9E9EA5A7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FD3B-5634-4B9B-84B4-2F41BEC56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5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FDAE05-CD82-4F26-A2A8-EA2F8A5A3A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7331BC-B33B-449D-A304-D8291B5EE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2C467-CFB1-4B62-83F1-C139E71A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9861-BD09-4F0D-8FF6-2FC872004FFC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56956-5346-4405-B278-FFF462D7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52143-3F60-43C8-A16A-2FEED84B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FD3B-5634-4B9B-84B4-2F41BEC56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4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6272-71C0-4CD5-948F-BF8E6BD23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BEFB6-9921-45BB-A088-AFAD696B4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6AB9A-AB87-4E3B-A5B6-22B0414F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9861-BD09-4F0D-8FF6-2FC872004FFC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64E95-920A-4011-821C-A95B928E8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66DFB-7ABF-4F07-A671-2437E02A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FD3B-5634-4B9B-84B4-2F41BEC56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4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C65AF-2C0D-4758-9C78-2207E5A36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0AA3A-7CD2-4AE4-9E20-126E237D7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6D230-1502-42FF-AAA8-6AE9E939F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9861-BD09-4F0D-8FF6-2FC872004FFC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E432C-BD15-44DB-9365-0C576004C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D3761-DEB0-474A-9DDC-C2CA9898F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FD3B-5634-4B9B-84B4-2F41BEC56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23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BCB91-E26B-4184-A421-E68A7751E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7B4D9-4861-47AB-A93D-A8ECD3EB57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2589D-FAB5-42F9-B912-E37FF8497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9E6CF-5D44-40C7-A679-4FFE8CE3A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9861-BD09-4F0D-8FF6-2FC872004FFC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251DD-C770-4006-BF51-72BD47ACF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6B549-BA5E-442D-B9DE-34B5BCAC4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FD3B-5634-4B9B-84B4-2F41BEC56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4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DDF6E-C25F-4CE6-AFB9-7F1B0336D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1A101-03F6-4EE6-A046-B4276C7BC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B6B540-3FC8-4C4F-8D76-AFC5E8536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50EDF1-10DD-4F65-A966-BC69E53CB3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0F0C5F-1DF8-42C1-B7F1-577C65F3ED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186258-50E3-417A-A611-64B896C86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9861-BD09-4F0D-8FF6-2FC872004FFC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ED34AC-8D95-47FC-B5E4-EDA396471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8D1FBD-8B6B-4FF0-A666-87804B2F1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FD3B-5634-4B9B-84B4-2F41BEC56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4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780FA-3FCA-4BDC-B539-AED8CB8B3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713962-5732-4E51-B55D-50DC7FAA5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9861-BD09-4F0D-8FF6-2FC872004FFC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19CAA-93E9-4B2D-9088-29924A917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C23075-81EF-47CC-B2D2-D6852FDF5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FD3B-5634-4B9B-84B4-2F41BEC56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5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3EC9EC-B4A4-4487-A0E5-47F79B837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9861-BD09-4F0D-8FF6-2FC872004FFC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67F1BA-822B-4BF7-BF3D-2322ED850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997C8-E143-41DF-92D9-CBD7F9879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FD3B-5634-4B9B-84B4-2F41BEC56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6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A9F39-5B36-4138-8599-194467B08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D8E27-3E54-458F-813F-8856FEDCE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F22E43-BF84-40ED-8464-304A4D24B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B7CE8-C512-45EE-8170-E9DA84B50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9861-BD09-4F0D-8FF6-2FC872004FFC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9F8A23-F5A7-41FC-974F-A06AABD07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01885-DC6B-4906-AD3D-744CE894F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FD3B-5634-4B9B-84B4-2F41BEC56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625C1-0474-4A24-A4BB-028D300DC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55CD05-6ED5-4D56-8AE4-68862C8287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91F05B-413C-45CF-AC97-09073E36C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C1AE7F-D9F6-4D94-9041-2956415B3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9861-BD09-4F0D-8FF6-2FC872004FFC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23C3A4-EBD0-4A0A-A6E7-AE79106A6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76A50F-2F92-4175-B0E3-B8ACBA1B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FD3B-5634-4B9B-84B4-2F41BEC56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2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D72C86-9838-4AA8-A98E-16FA924D4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74475-52FC-49AB-BF71-91AC7CE8D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7A78A-0735-4BCD-A1BA-13A5ACAD43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C9861-BD09-4F0D-8FF6-2FC872004FFC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49F2D-7CF1-4661-B972-7D5C0A6986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4796C-DF33-4C02-BD51-510839286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AFD3B-5634-4B9B-84B4-2F41BEC56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8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mapwv.gov/flood/map/?wkid=102100&amp;x=-8990455&amp;y=4575192&amp;l=12&amp;v=2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mapwv.gov/flood/map/?wkid=102100&amp;x=-8990455&amp;y=4575192&amp;l=12&amp;v=2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mapwv.gov/flood/map/?wkid=102100&amp;x=-8990455&amp;y=4575192&amp;l=12&amp;v=2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mapwv.gov/flood/map/?wkid=102100&amp;x=-8990455&amp;y=4575192&amp;l=12&amp;v=2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hyperlink" Target="https://www.mapwv.gov/flood/map/?wkid=102100&amp;x=-8990455&amp;y=4575192&amp;l=12&amp;v=2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azards.fema.gov/nri/report/viewer?dataLOD=Counties&amp;dataIDs=C54007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.wvgis.wvu.edu/pub/NSF/_GreenbrierStudy/3Dflood/GoogleEarth_Mitigated_Properties/" TargetMode="External"/><Relationship Id="rId3" Type="http://schemas.openxmlformats.org/officeDocument/2006/relationships/hyperlink" Target="https://data.wvgis.wvu.edu/pub/NSF/3DFlood/Movies/Rainelle_5192023.mp4" TargetMode="External"/><Relationship Id="rId7" Type="http://schemas.openxmlformats.org/officeDocument/2006/relationships/hyperlink" Target="https://data.wvgis.wvu.edu/pub/NSF/_GreenbrierStudy/3Dflood/ArcGIS_Viewshed_FloodFrequency/" TargetMode="External"/><Relationship Id="rId12" Type="http://schemas.openxmlformats.org/officeDocument/2006/relationships/hyperlink" Target="https://wvu.maps.arcgis.com/apps/Cascade/index.html?appid=8c8fd107215443b98dbd61252a9c6c40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ata.wvgis.wvu.edu/pub/NSF/3DFlood/Movies" TargetMode="External"/><Relationship Id="rId11" Type="http://schemas.openxmlformats.org/officeDocument/2006/relationships/hyperlink" Target="https://wvu.maps.arcgis.com/apps/Cascade/index.html?appid=7b98379452094cd6827dc8f09c8293bd" TargetMode="External"/><Relationship Id="rId5" Type="http://schemas.openxmlformats.org/officeDocument/2006/relationships/hyperlink" Target="https://data.wvgis.wvu.edu/pub/NSF/3DFlood/Movies/WhiteSulphur_v6_07072023_Audio_v1.mp4" TargetMode="External"/><Relationship Id="rId10" Type="http://schemas.openxmlformats.org/officeDocument/2006/relationships/hyperlink" Target="https://wvu.maps.arcgis.com/apps/Cascade/index.html?appid=32292859b21b44e99c0be706f6da8aa3" TargetMode="External"/><Relationship Id="rId4" Type="http://schemas.openxmlformats.org/officeDocument/2006/relationships/image" Target="../media/image21.png"/><Relationship Id="rId9" Type="http://schemas.openxmlformats.org/officeDocument/2006/relationships/hyperlink" Target="https://data.wvgis.wvu.edu/pub/NSF/3DFlood/SketchUp_Mitigation_BldgScal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wv.gov/wvwqip/" TargetMode="External"/><Relationship Id="rId2" Type="http://schemas.openxmlformats.org/officeDocument/2006/relationships/hyperlink" Target="https://apps.cnt.org/justice4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.census.gov/all" TargetMode="External"/><Relationship Id="rId5" Type="http://schemas.openxmlformats.org/officeDocument/2006/relationships/hyperlink" Target="https://www.statsamerica.org/USCP/comparison.aspx" TargetMode="External"/><Relationship Id="rId4" Type="http://schemas.openxmlformats.org/officeDocument/2006/relationships/hyperlink" Target="https://www.rstudio.com/products/shiny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hazards.fema.gov/nri/report/viewer?dataLOD=Counties&amp;dataIDs=C54007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14699-472E-4E0F-B560-D17ACB4DD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238" y="2397812"/>
            <a:ext cx="10515600" cy="246457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 Design for WVFRF Tool</a:t>
            </a: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D-R-A-F-T</a:t>
            </a:r>
            <a:b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1/5/2024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26955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04C17-C3AF-4AEF-BD4E-8E3EDB133E3F}"/>
              </a:ext>
            </a:extLst>
          </p:cNvPr>
          <p:cNvSpPr/>
          <p:nvPr/>
        </p:nvSpPr>
        <p:spPr>
          <a:xfrm>
            <a:off x="0" y="642762"/>
            <a:ext cx="12189278" cy="3537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53876A-1FEB-4A12-876A-27A5682E2C92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E9B4284-7904-4ECC-859C-D1320336EEC1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156356-BA2F-7F05-0853-5BC7926CEA91}"/>
                </a:ext>
              </a:extLst>
            </p:cNvPr>
            <p:cNvSpPr txBox="1"/>
            <p:nvPr/>
          </p:nvSpPr>
          <p:spPr>
            <a:xfrm>
              <a:off x="648728" y="88724"/>
              <a:ext cx="4746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Flood Resiliency Tool</a:t>
              </a:r>
              <a:endParaRPr lang="en-US" sz="20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B6D61E-31B4-34F9-DA0A-FA9635978099}"/>
                </a:ext>
              </a:extLst>
            </p:cNvPr>
            <p:cNvSpPr/>
            <p:nvPr/>
          </p:nvSpPr>
          <p:spPr>
            <a:xfrm>
              <a:off x="229012" y="94718"/>
              <a:ext cx="419716" cy="4197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Logo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427F0D2-49C7-4A95-B903-D728BD0F65A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34179913-164F-4DEA-A33F-85E3AECF73BE}"/>
              </a:ext>
            </a:extLst>
          </p:cNvPr>
          <p:cNvSpPr/>
          <p:nvPr/>
        </p:nvSpPr>
        <p:spPr>
          <a:xfrm>
            <a:off x="8576250" y="179137"/>
            <a:ext cx="1613005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Methodology/Data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F019AD02-A7CF-4E54-B70B-1F03200E7D04}"/>
              </a:ext>
            </a:extLst>
          </p:cNvPr>
          <p:cNvSpPr/>
          <p:nvPr/>
        </p:nvSpPr>
        <p:spPr>
          <a:xfrm>
            <a:off x="10266870" y="173625"/>
            <a:ext cx="1613005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Other Resources</a:t>
            </a:r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F0B09B99-900E-4CB3-9107-9B6EDEAECB0C}"/>
              </a:ext>
            </a:extLst>
          </p:cNvPr>
          <p:cNvGrpSpPr/>
          <p:nvPr/>
        </p:nvGrpSpPr>
        <p:grpSpPr>
          <a:xfrm>
            <a:off x="6091334" y="1110862"/>
            <a:ext cx="6407577" cy="1588817"/>
            <a:chOff x="153966" y="1078183"/>
            <a:chExt cx="6407577" cy="1588817"/>
          </a:xfrm>
        </p:grpSpPr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D721E965-9D15-41EA-AF05-8AE37C92A294}"/>
                </a:ext>
              </a:extLst>
            </p:cNvPr>
            <p:cNvGrpSpPr/>
            <p:nvPr/>
          </p:nvGrpSpPr>
          <p:grpSpPr>
            <a:xfrm>
              <a:off x="153966" y="1078183"/>
              <a:ext cx="6407577" cy="1588817"/>
              <a:chOff x="153966" y="1078183"/>
              <a:chExt cx="6407577" cy="1588817"/>
            </a:xfrm>
          </p:grpSpPr>
          <p:sp>
            <p:nvSpPr>
              <p:cNvPr id="222" name="Rectangle: Rounded Corners 221">
                <a:extLst>
                  <a:ext uri="{FF2B5EF4-FFF2-40B4-BE49-F238E27FC236}">
                    <a16:creationId xmlns:a16="http://schemas.microsoft.com/office/drawing/2014/main" id="{1B4786D4-A20A-414C-97EE-A327777EF416}"/>
                  </a:ext>
                </a:extLst>
              </p:cNvPr>
              <p:cNvSpPr/>
              <p:nvPr/>
            </p:nvSpPr>
            <p:spPr>
              <a:xfrm>
                <a:off x="153966" y="1078183"/>
                <a:ext cx="5759030" cy="158881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48167739-6D30-4145-B26E-04D78D6A834A}"/>
                  </a:ext>
                </a:extLst>
              </p:cNvPr>
              <p:cNvGrpSpPr/>
              <p:nvPr/>
            </p:nvGrpSpPr>
            <p:grpSpPr>
              <a:xfrm>
                <a:off x="4969089" y="1459724"/>
                <a:ext cx="1381141" cy="281231"/>
                <a:chOff x="6215001" y="1221512"/>
                <a:chExt cx="1381141" cy="281231"/>
              </a:xfrm>
            </p:grpSpPr>
            <p:grpSp>
              <p:nvGrpSpPr>
                <p:cNvPr id="260" name="Group 259">
                  <a:extLst>
                    <a:ext uri="{FF2B5EF4-FFF2-40B4-BE49-F238E27FC236}">
                      <a16:creationId xmlns:a16="http://schemas.microsoft.com/office/drawing/2014/main" id="{00732C2D-BCA5-4836-ACC7-5F59B36CB25C}"/>
                    </a:ext>
                  </a:extLst>
                </p:cNvPr>
                <p:cNvGrpSpPr/>
                <p:nvPr/>
              </p:nvGrpSpPr>
              <p:grpSpPr>
                <a:xfrm>
                  <a:off x="6215001" y="1278294"/>
                  <a:ext cx="177281" cy="177281"/>
                  <a:chOff x="6183674" y="1683924"/>
                  <a:chExt cx="177281" cy="177281"/>
                </a:xfrm>
              </p:grpSpPr>
              <p:sp>
                <p:nvSpPr>
                  <p:cNvPr id="262" name="Oval 261">
                    <a:extLst>
                      <a:ext uri="{FF2B5EF4-FFF2-40B4-BE49-F238E27FC236}">
                        <a16:creationId xmlns:a16="http://schemas.microsoft.com/office/drawing/2014/main" id="{2C8878F2-440F-4D96-A8A0-0013BD559913}"/>
                      </a:ext>
                    </a:extLst>
                  </p:cNvPr>
                  <p:cNvSpPr/>
                  <p:nvPr/>
                </p:nvSpPr>
                <p:spPr>
                  <a:xfrm>
                    <a:off x="6183674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263" name="Oval 262">
                    <a:extLst>
                      <a:ext uri="{FF2B5EF4-FFF2-40B4-BE49-F238E27FC236}">
                        <a16:creationId xmlns:a16="http://schemas.microsoft.com/office/drawing/2014/main" id="{6631B34F-597C-4355-92EF-2739989BBC5C}"/>
                      </a:ext>
                    </a:extLst>
                  </p:cNvPr>
                  <p:cNvSpPr/>
                  <p:nvPr/>
                </p:nvSpPr>
                <p:spPr>
                  <a:xfrm>
                    <a:off x="6226546" y="1726796"/>
                    <a:ext cx="91536" cy="91536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61" name="TextBox 260">
                  <a:extLst>
                    <a:ext uri="{FF2B5EF4-FFF2-40B4-BE49-F238E27FC236}">
                      <a16:creationId xmlns:a16="http://schemas.microsoft.com/office/drawing/2014/main" id="{18602463-95FE-46A7-9ED0-AE4D4FEF2867}"/>
                    </a:ext>
                  </a:extLst>
                </p:cNvPr>
                <p:cNvSpPr txBox="1"/>
                <p:nvPr/>
              </p:nvSpPr>
              <p:spPr>
                <a:xfrm>
                  <a:off x="6349409" y="1221512"/>
                  <a:ext cx="1246733" cy="2812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07000"/>
                    </a:lnSpc>
                  </a:pPr>
                  <a:r>
                    <a:rPr lang="en-US" sz="12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State</a:t>
                  </a:r>
                </a:p>
              </p:txBody>
            </p:sp>
          </p:grpSp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17CCC23F-74F7-4CDB-918D-F83285A09D0C}"/>
                  </a:ext>
                </a:extLst>
              </p:cNvPr>
              <p:cNvGrpSpPr/>
              <p:nvPr/>
            </p:nvGrpSpPr>
            <p:grpSpPr>
              <a:xfrm>
                <a:off x="4455002" y="2271572"/>
                <a:ext cx="2106541" cy="276999"/>
                <a:chOff x="4455002" y="2271572"/>
                <a:chExt cx="2106541" cy="276999"/>
              </a:xfrm>
            </p:grpSpPr>
            <p:grpSp>
              <p:nvGrpSpPr>
                <p:cNvPr id="256" name="Group 255">
                  <a:extLst>
                    <a:ext uri="{FF2B5EF4-FFF2-40B4-BE49-F238E27FC236}">
                      <a16:creationId xmlns:a16="http://schemas.microsoft.com/office/drawing/2014/main" id="{28A32AC4-898A-4942-A3D7-A82F8A8B86B4}"/>
                    </a:ext>
                  </a:extLst>
                </p:cNvPr>
                <p:cNvGrpSpPr/>
                <p:nvPr/>
              </p:nvGrpSpPr>
              <p:grpSpPr>
                <a:xfrm>
                  <a:off x="4455002" y="2328354"/>
                  <a:ext cx="177281" cy="177281"/>
                  <a:chOff x="8917745" y="1683924"/>
                  <a:chExt cx="177281" cy="177281"/>
                </a:xfrm>
              </p:grpSpPr>
              <p:sp>
                <p:nvSpPr>
                  <p:cNvPr id="258" name="Oval 257">
                    <a:extLst>
                      <a:ext uri="{FF2B5EF4-FFF2-40B4-BE49-F238E27FC236}">
                        <a16:creationId xmlns:a16="http://schemas.microsoft.com/office/drawing/2014/main" id="{310245C4-83CF-4FED-868F-B3E3C3D39814}"/>
                      </a:ext>
                    </a:extLst>
                  </p:cNvPr>
                  <p:cNvSpPr/>
                  <p:nvPr/>
                </p:nvSpPr>
                <p:spPr>
                  <a:xfrm>
                    <a:off x="8917745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" name="Oval 258">
                    <a:extLst>
                      <a:ext uri="{FF2B5EF4-FFF2-40B4-BE49-F238E27FC236}">
                        <a16:creationId xmlns:a16="http://schemas.microsoft.com/office/drawing/2014/main" id="{CFCE9AC9-4B5E-4063-A072-FA6A063A198C}"/>
                      </a:ext>
                    </a:extLst>
                  </p:cNvPr>
                  <p:cNvSpPr/>
                  <p:nvPr/>
                </p:nvSpPr>
                <p:spPr>
                  <a:xfrm>
                    <a:off x="8960300" y="1731876"/>
                    <a:ext cx="91536" cy="91536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3985E113-C920-4643-8C5E-0249D8315576}"/>
                    </a:ext>
                  </a:extLst>
                </p:cNvPr>
                <p:cNvSpPr txBox="1"/>
                <p:nvPr/>
              </p:nvSpPr>
              <p:spPr>
                <a:xfrm>
                  <a:off x="4589410" y="2271572"/>
                  <a:ext cx="197213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Watersheds</a:t>
                  </a:r>
                </a:p>
              </p:txBody>
            </p:sp>
          </p:grpSp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0BFA119D-4407-4C65-967F-F6E1926F4EDC}"/>
                  </a:ext>
                </a:extLst>
              </p:cNvPr>
              <p:cNvGrpSpPr/>
              <p:nvPr/>
            </p:nvGrpSpPr>
            <p:grpSpPr>
              <a:xfrm>
                <a:off x="2322249" y="2271571"/>
                <a:ext cx="1402632" cy="276999"/>
                <a:chOff x="5467552" y="1221512"/>
                <a:chExt cx="1402632" cy="276999"/>
              </a:xfrm>
            </p:grpSpPr>
            <p:grpSp>
              <p:nvGrpSpPr>
                <p:cNvPr id="252" name="Group 251">
                  <a:extLst>
                    <a:ext uri="{FF2B5EF4-FFF2-40B4-BE49-F238E27FC236}">
                      <a16:creationId xmlns:a16="http://schemas.microsoft.com/office/drawing/2014/main" id="{8B01CCE4-AF4F-4AF9-B361-D2CD74D067EE}"/>
                    </a:ext>
                  </a:extLst>
                </p:cNvPr>
                <p:cNvGrpSpPr/>
                <p:nvPr/>
              </p:nvGrpSpPr>
              <p:grpSpPr>
                <a:xfrm>
                  <a:off x="5467552" y="1278294"/>
                  <a:ext cx="177281" cy="177281"/>
                  <a:chOff x="5436225" y="1683924"/>
                  <a:chExt cx="177281" cy="177281"/>
                </a:xfrm>
              </p:grpSpPr>
              <p:sp>
                <p:nvSpPr>
                  <p:cNvPr id="254" name="Oval 253">
                    <a:extLst>
                      <a:ext uri="{FF2B5EF4-FFF2-40B4-BE49-F238E27FC236}">
                        <a16:creationId xmlns:a16="http://schemas.microsoft.com/office/drawing/2014/main" id="{85AEDCCA-2EE2-4E20-B7CA-7A1DF68AE118}"/>
                      </a:ext>
                    </a:extLst>
                  </p:cNvPr>
                  <p:cNvSpPr/>
                  <p:nvPr/>
                </p:nvSpPr>
                <p:spPr>
                  <a:xfrm>
                    <a:off x="5436225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5" name="Oval 254">
                    <a:extLst>
                      <a:ext uri="{FF2B5EF4-FFF2-40B4-BE49-F238E27FC236}">
                        <a16:creationId xmlns:a16="http://schemas.microsoft.com/office/drawing/2014/main" id="{2B95E7BF-58F0-4009-9006-614253493AA8}"/>
                      </a:ext>
                    </a:extLst>
                  </p:cNvPr>
                  <p:cNvSpPr/>
                  <p:nvPr/>
                </p:nvSpPr>
                <p:spPr>
                  <a:xfrm>
                    <a:off x="5478780" y="1731876"/>
                    <a:ext cx="91536" cy="91536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3" name="TextBox 252">
                  <a:extLst>
                    <a:ext uri="{FF2B5EF4-FFF2-40B4-BE49-F238E27FC236}">
                      <a16:creationId xmlns:a16="http://schemas.microsoft.com/office/drawing/2014/main" id="{21F6C5F3-BBAA-4405-965F-EF56BE6C067D}"/>
                    </a:ext>
                  </a:extLst>
                </p:cNvPr>
                <p:cNvSpPr txBox="1"/>
                <p:nvPr/>
              </p:nvSpPr>
              <p:spPr>
                <a:xfrm>
                  <a:off x="5601960" y="1221512"/>
                  <a:ext cx="126822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Major Streams</a:t>
                  </a:r>
                </a:p>
              </p:txBody>
            </p:sp>
          </p:grpSp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D753FD9B-75EF-40AC-91CD-B401B4C66BC6}"/>
                  </a:ext>
                </a:extLst>
              </p:cNvPr>
              <p:cNvGrpSpPr/>
              <p:nvPr/>
            </p:nvGrpSpPr>
            <p:grpSpPr>
              <a:xfrm>
                <a:off x="384339" y="1450112"/>
                <a:ext cx="2106541" cy="276999"/>
                <a:chOff x="6326373" y="1221512"/>
                <a:chExt cx="2106541" cy="276999"/>
              </a:xfrm>
            </p:grpSpPr>
            <p:grpSp>
              <p:nvGrpSpPr>
                <p:cNvPr id="248" name="Group 247">
                  <a:extLst>
                    <a:ext uri="{FF2B5EF4-FFF2-40B4-BE49-F238E27FC236}">
                      <a16:creationId xmlns:a16="http://schemas.microsoft.com/office/drawing/2014/main" id="{2D400205-DCEE-4503-B4AE-FA7A43730155}"/>
                    </a:ext>
                  </a:extLst>
                </p:cNvPr>
                <p:cNvGrpSpPr/>
                <p:nvPr/>
              </p:nvGrpSpPr>
              <p:grpSpPr>
                <a:xfrm>
                  <a:off x="6326373" y="1278294"/>
                  <a:ext cx="177281" cy="177281"/>
                  <a:chOff x="6295046" y="1683924"/>
                  <a:chExt cx="177281" cy="177281"/>
                </a:xfrm>
              </p:grpSpPr>
              <p:sp>
                <p:nvSpPr>
                  <p:cNvPr id="250" name="Oval 249">
                    <a:extLst>
                      <a:ext uri="{FF2B5EF4-FFF2-40B4-BE49-F238E27FC236}">
                        <a16:creationId xmlns:a16="http://schemas.microsoft.com/office/drawing/2014/main" id="{29307BB2-CE48-4F47-AEAC-DC54E0545A79}"/>
                      </a:ext>
                    </a:extLst>
                  </p:cNvPr>
                  <p:cNvSpPr/>
                  <p:nvPr/>
                </p:nvSpPr>
                <p:spPr>
                  <a:xfrm>
                    <a:off x="6295046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" name="Oval 250">
                    <a:extLst>
                      <a:ext uri="{FF2B5EF4-FFF2-40B4-BE49-F238E27FC236}">
                        <a16:creationId xmlns:a16="http://schemas.microsoft.com/office/drawing/2014/main" id="{B59E638B-A917-4025-AA8C-C31D465B8A9D}"/>
                      </a:ext>
                    </a:extLst>
                  </p:cNvPr>
                  <p:cNvSpPr/>
                  <p:nvPr/>
                </p:nvSpPr>
                <p:spPr>
                  <a:xfrm>
                    <a:off x="6337601" y="1731876"/>
                    <a:ext cx="91536" cy="91536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9CBB8F9B-12B9-48AB-B344-7757A19A8DE7}"/>
                    </a:ext>
                  </a:extLst>
                </p:cNvPr>
                <p:cNvSpPr txBox="1"/>
                <p:nvPr/>
              </p:nvSpPr>
              <p:spPr>
                <a:xfrm>
                  <a:off x="6460781" y="1221512"/>
                  <a:ext cx="197213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Communities</a:t>
                  </a:r>
                </a:p>
              </p:txBody>
            </p:sp>
          </p:grp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D08ABA1-81EF-46E8-AB8E-3BB42DEED36D}"/>
                  </a:ext>
                </a:extLst>
              </p:cNvPr>
              <p:cNvGrpSpPr/>
              <p:nvPr/>
            </p:nvGrpSpPr>
            <p:grpSpPr>
              <a:xfrm>
                <a:off x="706505" y="1697390"/>
                <a:ext cx="2305585" cy="276999"/>
                <a:chOff x="622685" y="1697390"/>
                <a:chExt cx="2305585" cy="276999"/>
              </a:xfrm>
            </p:grpSpPr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85D2C0CA-A1D4-440D-ABD1-4399CCE36CCE}"/>
                    </a:ext>
                  </a:extLst>
                </p:cNvPr>
                <p:cNvSpPr txBox="1"/>
                <p:nvPr/>
              </p:nvSpPr>
              <p:spPr>
                <a:xfrm>
                  <a:off x="761176" y="1697390"/>
                  <a:ext cx="216709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Unincorporated</a:t>
                  </a:r>
                </a:p>
              </p:txBody>
            </p:sp>
            <p:sp>
              <p:nvSpPr>
                <p:cNvPr id="246" name="Oval 245">
                  <a:extLst>
                    <a:ext uri="{FF2B5EF4-FFF2-40B4-BE49-F238E27FC236}">
                      <a16:creationId xmlns:a16="http://schemas.microsoft.com/office/drawing/2014/main" id="{041E5FEB-0B4F-485B-BF1E-06ED7B429C1A}"/>
                    </a:ext>
                  </a:extLst>
                </p:cNvPr>
                <p:cNvSpPr/>
                <p:nvPr/>
              </p:nvSpPr>
              <p:spPr>
                <a:xfrm>
                  <a:off x="622685" y="1746035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Oval 246">
                  <a:extLst>
                    <a:ext uri="{FF2B5EF4-FFF2-40B4-BE49-F238E27FC236}">
                      <a16:creationId xmlns:a16="http://schemas.microsoft.com/office/drawing/2014/main" id="{7C482F5B-994D-4CDA-B7BD-506E5031E477}"/>
                    </a:ext>
                  </a:extLst>
                </p:cNvPr>
                <p:cNvSpPr/>
                <p:nvPr/>
              </p:nvSpPr>
              <p:spPr>
                <a:xfrm>
                  <a:off x="665240" y="1793987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65FB71FE-2138-46CB-883A-D626A3E47FCF}"/>
                  </a:ext>
                </a:extLst>
              </p:cNvPr>
              <p:cNvGrpSpPr/>
              <p:nvPr/>
            </p:nvGrpSpPr>
            <p:grpSpPr>
              <a:xfrm>
                <a:off x="706505" y="1933123"/>
                <a:ext cx="2305585" cy="276999"/>
                <a:chOff x="622685" y="1933123"/>
                <a:chExt cx="2305585" cy="276999"/>
              </a:xfrm>
            </p:grpSpPr>
            <p:sp>
              <p:nvSpPr>
                <p:cNvPr id="242" name="TextBox 241">
                  <a:extLst>
                    <a:ext uri="{FF2B5EF4-FFF2-40B4-BE49-F238E27FC236}">
                      <a16:creationId xmlns:a16="http://schemas.microsoft.com/office/drawing/2014/main" id="{ACB7F58B-CE0C-471C-97D5-A9D3D9EA77F5}"/>
                    </a:ext>
                  </a:extLst>
                </p:cNvPr>
                <p:cNvSpPr txBox="1"/>
                <p:nvPr/>
              </p:nvSpPr>
              <p:spPr>
                <a:xfrm>
                  <a:off x="761176" y="1933123"/>
                  <a:ext cx="216709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Incorporated</a:t>
                  </a:r>
                </a:p>
              </p:txBody>
            </p:sp>
            <p:sp>
              <p:nvSpPr>
                <p:cNvPr id="243" name="Oval 242">
                  <a:extLst>
                    <a:ext uri="{FF2B5EF4-FFF2-40B4-BE49-F238E27FC236}">
                      <a16:creationId xmlns:a16="http://schemas.microsoft.com/office/drawing/2014/main" id="{F141EF73-1AD9-4996-A869-A9D866BDC38F}"/>
                    </a:ext>
                  </a:extLst>
                </p:cNvPr>
                <p:cNvSpPr/>
                <p:nvPr/>
              </p:nvSpPr>
              <p:spPr>
                <a:xfrm>
                  <a:off x="622685" y="1981768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Oval 243">
                  <a:extLst>
                    <a:ext uri="{FF2B5EF4-FFF2-40B4-BE49-F238E27FC236}">
                      <a16:creationId xmlns:a16="http://schemas.microsoft.com/office/drawing/2014/main" id="{177BFE58-EA5E-45F0-8091-AD0072047BEF}"/>
                    </a:ext>
                  </a:extLst>
                </p:cNvPr>
                <p:cNvSpPr/>
                <p:nvPr/>
              </p:nvSpPr>
              <p:spPr>
                <a:xfrm>
                  <a:off x="665240" y="2029720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054F8A06-45F1-4D96-8935-52C0B7919449}"/>
                  </a:ext>
                </a:extLst>
              </p:cNvPr>
              <p:cNvGrpSpPr/>
              <p:nvPr/>
            </p:nvGrpSpPr>
            <p:grpSpPr>
              <a:xfrm>
                <a:off x="3448212" y="1463956"/>
                <a:ext cx="1381141" cy="276999"/>
                <a:chOff x="3448212" y="1463956"/>
                <a:chExt cx="1381141" cy="276999"/>
              </a:xfrm>
            </p:grpSpPr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6FB7A461-D555-4FDD-879F-E5172A32A24F}"/>
                    </a:ext>
                  </a:extLst>
                </p:cNvPr>
                <p:cNvSpPr/>
                <p:nvPr/>
              </p:nvSpPr>
              <p:spPr>
                <a:xfrm>
                  <a:off x="3448212" y="1520738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4409F0CC-CA27-4828-9A41-2A8BC697F812}"/>
                    </a:ext>
                  </a:extLst>
                </p:cNvPr>
                <p:cNvSpPr/>
                <p:nvPr/>
              </p:nvSpPr>
              <p:spPr>
                <a:xfrm>
                  <a:off x="3491084" y="1563610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E4FF5D76-CF71-49DE-B93F-8902557FF6B1}"/>
                    </a:ext>
                  </a:extLst>
                </p:cNvPr>
                <p:cNvSpPr txBox="1"/>
                <p:nvPr/>
              </p:nvSpPr>
              <p:spPr>
                <a:xfrm>
                  <a:off x="3582620" y="1463956"/>
                  <a:ext cx="124673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RPDC Regions</a:t>
                  </a:r>
                </a:p>
              </p:txBody>
            </p: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98A02F22-AEC2-4C39-9606-BF8A6158E5F8}"/>
                  </a:ext>
                </a:extLst>
              </p:cNvPr>
              <p:cNvGrpSpPr/>
              <p:nvPr/>
            </p:nvGrpSpPr>
            <p:grpSpPr>
              <a:xfrm>
                <a:off x="473171" y="2269799"/>
                <a:ext cx="916134" cy="276999"/>
                <a:chOff x="473171" y="2269799"/>
                <a:chExt cx="916134" cy="276999"/>
              </a:xfrm>
            </p:grpSpPr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4E68500E-CC0F-465F-9374-D92D262828C1}"/>
                    </a:ext>
                  </a:extLst>
                </p:cNvPr>
                <p:cNvSpPr txBox="1"/>
                <p:nvPr/>
              </p:nvSpPr>
              <p:spPr>
                <a:xfrm>
                  <a:off x="607262" y="2269799"/>
                  <a:ext cx="7820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Buildings</a:t>
                  </a:r>
                </a:p>
              </p:txBody>
            </p:sp>
            <p:sp>
              <p:nvSpPr>
                <p:cNvPr id="237" name="Oval 236">
                  <a:extLst>
                    <a:ext uri="{FF2B5EF4-FFF2-40B4-BE49-F238E27FC236}">
                      <a16:creationId xmlns:a16="http://schemas.microsoft.com/office/drawing/2014/main" id="{0999A7E4-DB76-4D80-B709-F2528731F1CC}"/>
                    </a:ext>
                  </a:extLst>
                </p:cNvPr>
                <p:cNvSpPr/>
                <p:nvPr/>
              </p:nvSpPr>
              <p:spPr>
                <a:xfrm>
                  <a:off x="473171" y="2328353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Oval 237">
                  <a:extLst>
                    <a:ext uri="{FF2B5EF4-FFF2-40B4-BE49-F238E27FC236}">
                      <a16:creationId xmlns:a16="http://schemas.microsoft.com/office/drawing/2014/main" id="{AE06F95D-88A5-4160-A901-30AD2BB24108}"/>
                    </a:ext>
                  </a:extLst>
                </p:cNvPr>
                <p:cNvSpPr/>
                <p:nvPr/>
              </p:nvSpPr>
              <p:spPr>
                <a:xfrm>
                  <a:off x="515726" y="2376305"/>
                  <a:ext cx="91536" cy="91536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F0BBB5C4-148D-47A3-8A3A-95815C1EF4A8}"/>
                  </a:ext>
                </a:extLst>
              </p:cNvPr>
              <p:cNvGrpSpPr/>
              <p:nvPr/>
            </p:nvGrpSpPr>
            <p:grpSpPr>
              <a:xfrm>
                <a:off x="2309877" y="1451782"/>
                <a:ext cx="893375" cy="276999"/>
                <a:chOff x="6056735" y="1221512"/>
                <a:chExt cx="893375" cy="276999"/>
              </a:xfrm>
            </p:grpSpPr>
            <p:grpSp>
              <p:nvGrpSpPr>
                <p:cNvPr id="232" name="Group 231">
                  <a:extLst>
                    <a:ext uri="{FF2B5EF4-FFF2-40B4-BE49-F238E27FC236}">
                      <a16:creationId xmlns:a16="http://schemas.microsoft.com/office/drawing/2014/main" id="{0DF00CC7-B292-495A-9122-B3315A7DF590}"/>
                    </a:ext>
                  </a:extLst>
                </p:cNvPr>
                <p:cNvGrpSpPr/>
                <p:nvPr/>
              </p:nvGrpSpPr>
              <p:grpSpPr>
                <a:xfrm>
                  <a:off x="6056735" y="1278294"/>
                  <a:ext cx="177281" cy="177281"/>
                  <a:chOff x="6025408" y="1683924"/>
                  <a:chExt cx="177281" cy="177281"/>
                </a:xfrm>
              </p:grpSpPr>
              <p:sp>
                <p:nvSpPr>
                  <p:cNvPr id="234" name="Oval 233">
                    <a:extLst>
                      <a:ext uri="{FF2B5EF4-FFF2-40B4-BE49-F238E27FC236}">
                        <a16:creationId xmlns:a16="http://schemas.microsoft.com/office/drawing/2014/main" id="{723964D4-6B85-4E5E-A574-00A19D1F1C51}"/>
                      </a:ext>
                    </a:extLst>
                  </p:cNvPr>
                  <p:cNvSpPr/>
                  <p:nvPr/>
                </p:nvSpPr>
                <p:spPr>
                  <a:xfrm>
                    <a:off x="6025408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5" name="Oval 234">
                    <a:extLst>
                      <a:ext uri="{FF2B5EF4-FFF2-40B4-BE49-F238E27FC236}">
                        <a16:creationId xmlns:a16="http://schemas.microsoft.com/office/drawing/2014/main" id="{AFE85655-9CE6-466D-9013-3C0B0408ACA5}"/>
                      </a:ext>
                    </a:extLst>
                  </p:cNvPr>
                  <p:cNvSpPr/>
                  <p:nvPr/>
                </p:nvSpPr>
                <p:spPr>
                  <a:xfrm>
                    <a:off x="6068280" y="1726796"/>
                    <a:ext cx="91536" cy="91536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33" name="TextBox 232">
                  <a:extLst>
                    <a:ext uri="{FF2B5EF4-FFF2-40B4-BE49-F238E27FC236}">
                      <a16:creationId xmlns:a16="http://schemas.microsoft.com/office/drawing/2014/main" id="{BF039B11-BBF9-4ACA-B9D8-AD9A7638C6DF}"/>
                    </a:ext>
                  </a:extLst>
                </p:cNvPr>
                <p:cNvSpPr txBox="1"/>
                <p:nvPr/>
              </p:nvSpPr>
              <p:spPr>
                <a:xfrm>
                  <a:off x="6191143" y="1221512"/>
                  <a:ext cx="75896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Counties</a:t>
                  </a:r>
                </a:p>
              </p:txBody>
            </p:sp>
          </p:grpSp>
        </p:grp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D5E88715-581F-407F-A263-610274691665}"/>
                </a:ext>
              </a:extLst>
            </p:cNvPr>
            <p:cNvSpPr txBox="1"/>
            <p:nvPr/>
          </p:nvSpPr>
          <p:spPr>
            <a:xfrm>
              <a:off x="293164" y="1119979"/>
              <a:ext cx="15769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Select a Scale:</a:t>
              </a:r>
              <a:endParaRPr 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26C5D01-1C57-4B40-A763-FCBF9F1D572F}"/>
              </a:ext>
            </a:extLst>
          </p:cNvPr>
          <p:cNvGrpSpPr/>
          <p:nvPr/>
        </p:nvGrpSpPr>
        <p:grpSpPr>
          <a:xfrm>
            <a:off x="233252" y="690495"/>
            <a:ext cx="6720374" cy="259232"/>
            <a:chOff x="233252" y="690495"/>
            <a:chExt cx="6720374" cy="259232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9081A57E-6C64-4A28-B726-3B5B5DFB7311}"/>
                </a:ext>
              </a:extLst>
            </p:cNvPr>
            <p:cNvGrpSpPr/>
            <p:nvPr/>
          </p:nvGrpSpPr>
          <p:grpSpPr>
            <a:xfrm>
              <a:off x="233252" y="690495"/>
              <a:ext cx="6720374" cy="258140"/>
              <a:chOff x="153966" y="753716"/>
              <a:chExt cx="6720374" cy="258140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2E3C40BB-C4ED-4E50-8587-89A8E9B15A34}"/>
                  </a:ext>
                </a:extLst>
              </p:cNvPr>
              <p:cNvSpPr/>
              <p:nvPr/>
            </p:nvSpPr>
            <p:spPr>
              <a:xfrm>
                <a:off x="153966" y="754263"/>
                <a:ext cx="1613005" cy="257593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Flood Indices</a:t>
                </a:r>
              </a:p>
            </p:txBody>
          </p:sp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A994D3DA-C5E8-46F7-85ED-B76D868DD217}"/>
                  </a:ext>
                </a:extLst>
              </p:cNvPr>
              <p:cNvSpPr/>
              <p:nvPr/>
            </p:nvSpPr>
            <p:spPr>
              <a:xfrm>
                <a:off x="5261335" y="754263"/>
                <a:ext cx="1613005" cy="254808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Other Hazards</a:t>
                </a:r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DF8CD0B4-35CF-47F0-84B0-0B79B2536554}"/>
                  </a:ext>
                </a:extLst>
              </p:cNvPr>
              <p:cNvSpPr/>
              <p:nvPr/>
            </p:nvSpPr>
            <p:spPr>
              <a:xfrm>
                <a:off x="3560138" y="753716"/>
                <a:ext cx="1613005" cy="252984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2D/3D Visuals</a:t>
                </a:r>
              </a:p>
            </p:txBody>
          </p:sp>
        </p:grpSp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C7A43906-B541-4F3C-8C9D-2B7E6B7BEC50}"/>
                </a:ext>
              </a:extLst>
            </p:cNvPr>
            <p:cNvSpPr/>
            <p:nvPr/>
          </p:nvSpPr>
          <p:spPr>
            <a:xfrm>
              <a:off x="1928820" y="696743"/>
              <a:ext cx="1613005" cy="25298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Compare Risk</a:t>
              </a:r>
            </a:p>
          </p:txBody>
        </p:sp>
      </p:grpSp>
      <p:pic>
        <p:nvPicPr>
          <p:cNvPr id="97" name="Picture 96">
            <a:extLst>
              <a:ext uri="{FF2B5EF4-FFF2-40B4-BE49-F238E27FC236}">
                <a16:creationId xmlns:a16="http://schemas.microsoft.com/office/drawing/2014/main" id="{98893CCA-8A43-462D-8BAB-13356D9BA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42" y="1152658"/>
            <a:ext cx="5746452" cy="44108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DAF5CD52-8A54-4F50-8F61-9765AA9F5D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1" t="5485" r="4563" b="7459"/>
          <a:stretch/>
        </p:blipFill>
        <p:spPr>
          <a:xfrm>
            <a:off x="341636" y="1239888"/>
            <a:ext cx="222250" cy="2159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DEA887AF-82A1-46A3-B454-1DEAD40BD3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19" t="2940" r="7009" b="34258"/>
          <a:stretch/>
        </p:blipFill>
        <p:spPr>
          <a:xfrm>
            <a:off x="344811" y="1527989"/>
            <a:ext cx="219075" cy="46725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0BE1D6F3-18D0-42A6-A7F4-95E18443CB41}"/>
              </a:ext>
            </a:extLst>
          </p:cNvPr>
          <p:cNvSpPr/>
          <p:nvPr/>
        </p:nvSpPr>
        <p:spPr>
          <a:xfrm>
            <a:off x="9918700" y="688766"/>
            <a:ext cx="1952153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Download Data/Map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B037E4F-4EF3-40E5-88C5-063DEB272C05}"/>
              </a:ext>
            </a:extLst>
          </p:cNvPr>
          <p:cNvGrpSpPr/>
          <p:nvPr/>
        </p:nvGrpSpPr>
        <p:grpSpPr>
          <a:xfrm>
            <a:off x="6125335" y="3907060"/>
            <a:ext cx="5717329" cy="937190"/>
            <a:chOff x="6147809" y="4547370"/>
            <a:chExt cx="5717329" cy="937190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3407A12-3BFF-4BBF-BD68-977E10B76977}"/>
                </a:ext>
              </a:extLst>
            </p:cNvPr>
            <p:cNvSpPr/>
            <p:nvPr/>
          </p:nvSpPr>
          <p:spPr>
            <a:xfrm>
              <a:off x="6147809" y="4547370"/>
              <a:ext cx="5717329" cy="93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Essential Facilities in Floodplain</a:t>
              </a:r>
            </a:p>
            <a:p>
              <a:endPara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r>
                <a:rPr lang="en-US" sz="1200" b="1" dirty="0">
                  <a:solidFill>
                    <a:schemeClr val="tx1"/>
                  </a:solidFill>
                </a:rPr>
                <a:t>Non-Historical Community Assets in Floodplain</a:t>
              </a:r>
            </a:p>
            <a:p>
              <a:endPara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Historical Community Assets in Floodplain</a:t>
              </a:r>
            </a:p>
            <a:p>
              <a:endPara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7F74E425-62A8-46B2-8151-615ABFFC9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42341" y="5000017"/>
              <a:ext cx="213280" cy="236639"/>
            </a:xfrm>
            <a:prstGeom prst="rect">
              <a:avLst/>
            </a:prstGeom>
          </p:spPr>
        </p:pic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8F1BFBF-68B1-42F6-A8C0-B1A153AF7B12}"/>
              </a:ext>
            </a:extLst>
          </p:cNvPr>
          <p:cNvGrpSpPr/>
          <p:nvPr/>
        </p:nvGrpSpPr>
        <p:grpSpPr>
          <a:xfrm>
            <a:off x="6116755" y="3516739"/>
            <a:ext cx="5733609" cy="376328"/>
            <a:chOff x="6126086" y="4917697"/>
            <a:chExt cx="5733609" cy="376328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6BE15275-633D-4069-9DE1-84AC6E417E6C}"/>
                </a:ext>
              </a:extLst>
            </p:cNvPr>
            <p:cNvSpPr/>
            <p:nvPr/>
          </p:nvSpPr>
          <p:spPr>
            <a:xfrm>
              <a:off x="6126086" y="4917697"/>
              <a:ext cx="5733609" cy="376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25400" dist="25400" dir="2700000" algn="ctr" rotWithShape="0">
                <a:schemeClr val="bg1">
                  <a:lumMod val="75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Significant Structures</a:t>
              </a:r>
            </a:p>
          </p:txBody>
        </p:sp>
        <p:sp>
          <p:nvSpPr>
            <p:cNvPr id="113" name="Isosceles Triangle 112">
              <a:extLst>
                <a:ext uri="{FF2B5EF4-FFF2-40B4-BE49-F238E27FC236}">
                  <a16:creationId xmlns:a16="http://schemas.microsoft.com/office/drawing/2014/main" id="{426902BF-5581-422A-8FD2-071BB863F2D3}"/>
                </a:ext>
              </a:extLst>
            </p:cNvPr>
            <p:cNvSpPr/>
            <p:nvPr/>
          </p:nvSpPr>
          <p:spPr>
            <a:xfrm rot="10800000">
              <a:off x="11438430" y="5039186"/>
              <a:ext cx="224901" cy="128294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5688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04C17-C3AF-4AEF-BD4E-8E3EDB133E3F}"/>
              </a:ext>
            </a:extLst>
          </p:cNvPr>
          <p:cNvSpPr/>
          <p:nvPr/>
        </p:nvSpPr>
        <p:spPr>
          <a:xfrm>
            <a:off x="0" y="642762"/>
            <a:ext cx="12189278" cy="3537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53876A-1FEB-4A12-876A-27A5682E2C92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E9B4284-7904-4ECC-859C-D1320336EEC1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156356-BA2F-7F05-0853-5BC7926CEA91}"/>
                </a:ext>
              </a:extLst>
            </p:cNvPr>
            <p:cNvSpPr txBox="1"/>
            <p:nvPr/>
          </p:nvSpPr>
          <p:spPr>
            <a:xfrm>
              <a:off x="648728" y="88724"/>
              <a:ext cx="4746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Flood Resiliency Tool</a:t>
              </a:r>
              <a:endParaRPr lang="en-US" sz="20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B6D61E-31B4-34F9-DA0A-FA9635978099}"/>
                </a:ext>
              </a:extLst>
            </p:cNvPr>
            <p:cNvSpPr/>
            <p:nvPr/>
          </p:nvSpPr>
          <p:spPr>
            <a:xfrm>
              <a:off x="229012" y="94718"/>
              <a:ext cx="419716" cy="4197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Logo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427F0D2-49C7-4A95-B903-D728BD0F65A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34179913-164F-4DEA-A33F-85E3AECF73BE}"/>
              </a:ext>
            </a:extLst>
          </p:cNvPr>
          <p:cNvSpPr/>
          <p:nvPr/>
        </p:nvSpPr>
        <p:spPr>
          <a:xfrm>
            <a:off x="8576250" y="179137"/>
            <a:ext cx="1613005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Methodology/Data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F019AD02-A7CF-4E54-B70B-1F03200E7D04}"/>
              </a:ext>
            </a:extLst>
          </p:cNvPr>
          <p:cNvSpPr/>
          <p:nvPr/>
        </p:nvSpPr>
        <p:spPr>
          <a:xfrm>
            <a:off x="10266870" y="173625"/>
            <a:ext cx="1613005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Other Resources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27FBF874-28D8-4362-9F47-67DD41F274D8}"/>
              </a:ext>
            </a:extLst>
          </p:cNvPr>
          <p:cNvSpPr txBox="1"/>
          <p:nvPr/>
        </p:nvSpPr>
        <p:spPr>
          <a:xfrm>
            <a:off x="6075022" y="3044164"/>
            <a:ext cx="5759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Select indicators to view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F0B09B99-900E-4CB3-9107-9B6EDEAECB0C}"/>
              </a:ext>
            </a:extLst>
          </p:cNvPr>
          <p:cNvGrpSpPr/>
          <p:nvPr/>
        </p:nvGrpSpPr>
        <p:grpSpPr>
          <a:xfrm>
            <a:off x="6091334" y="1110862"/>
            <a:ext cx="6407577" cy="1588817"/>
            <a:chOff x="153966" y="1078183"/>
            <a:chExt cx="6407577" cy="1588817"/>
          </a:xfrm>
        </p:grpSpPr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D721E965-9D15-41EA-AF05-8AE37C92A294}"/>
                </a:ext>
              </a:extLst>
            </p:cNvPr>
            <p:cNvGrpSpPr/>
            <p:nvPr/>
          </p:nvGrpSpPr>
          <p:grpSpPr>
            <a:xfrm>
              <a:off x="153966" y="1078183"/>
              <a:ext cx="6407577" cy="1588817"/>
              <a:chOff x="153966" y="1078183"/>
              <a:chExt cx="6407577" cy="1588817"/>
            </a:xfrm>
          </p:grpSpPr>
          <p:sp>
            <p:nvSpPr>
              <p:cNvPr id="222" name="Rectangle: Rounded Corners 221">
                <a:extLst>
                  <a:ext uri="{FF2B5EF4-FFF2-40B4-BE49-F238E27FC236}">
                    <a16:creationId xmlns:a16="http://schemas.microsoft.com/office/drawing/2014/main" id="{1B4786D4-A20A-414C-97EE-A327777EF416}"/>
                  </a:ext>
                </a:extLst>
              </p:cNvPr>
              <p:cNvSpPr/>
              <p:nvPr/>
            </p:nvSpPr>
            <p:spPr>
              <a:xfrm>
                <a:off x="153966" y="1078183"/>
                <a:ext cx="5759030" cy="158881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48167739-6D30-4145-B26E-04D78D6A834A}"/>
                  </a:ext>
                </a:extLst>
              </p:cNvPr>
              <p:cNvGrpSpPr/>
              <p:nvPr/>
            </p:nvGrpSpPr>
            <p:grpSpPr>
              <a:xfrm>
                <a:off x="4969089" y="1459724"/>
                <a:ext cx="1381141" cy="281231"/>
                <a:chOff x="6215001" y="1221512"/>
                <a:chExt cx="1381141" cy="281231"/>
              </a:xfrm>
            </p:grpSpPr>
            <p:grpSp>
              <p:nvGrpSpPr>
                <p:cNvPr id="260" name="Group 259">
                  <a:extLst>
                    <a:ext uri="{FF2B5EF4-FFF2-40B4-BE49-F238E27FC236}">
                      <a16:creationId xmlns:a16="http://schemas.microsoft.com/office/drawing/2014/main" id="{00732C2D-BCA5-4836-ACC7-5F59B36CB25C}"/>
                    </a:ext>
                  </a:extLst>
                </p:cNvPr>
                <p:cNvGrpSpPr/>
                <p:nvPr/>
              </p:nvGrpSpPr>
              <p:grpSpPr>
                <a:xfrm>
                  <a:off x="6215001" y="1278294"/>
                  <a:ext cx="177281" cy="177281"/>
                  <a:chOff x="6183674" y="1683924"/>
                  <a:chExt cx="177281" cy="177281"/>
                </a:xfrm>
              </p:grpSpPr>
              <p:sp>
                <p:nvSpPr>
                  <p:cNvPr id="262" name="Oval 261">
                    <a:extLst>
                      <a:ext uri="{FF2B5EF4-FFF2-40B4-BE49-F238E27FC236}">
                        <a16:creationId xmlns:a16="http://schemas.microsoft.com/office/drawing/2014/main" id="{2C8878F2-440F-4D96-A8A0-0013BD559913}"/>
                      </a:ext>
                    </a:extLst>
                  </p:cNvPr>
                  <p:cNvSpPr/>
                  <p:nvPr/>
                </p:nvSpPr>
                <p:spPr>
                  <a:xfrm>
                    <a:off x="6183674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263" name="Oval 262">
                    <a:extLst>
                      <a:ext uri="{FF2B5EF4-FFF2-40B4-BE49-F238E27FC236}">
                        <a16:creationId xmlns:a16="http://schemas.microsoft.com/office/drawing/2014/main" id="{6631B34F-597C-4355-92EF-2739989BBC5C}"/>
                      </a:ext>
                    </a:extLst>
                  </p:cNvPr>
                  <p:cNvSpPr/>
                  <p:nvPr/>
                </p:nvSpPr>
                <p:spPr>
                  <a:xfrm>
                    <a:off x="6226546" y="1726796"/>
                    <a:ext cx="91536" cy="91536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61" name="TextBox 260">
                  <a:extLst>
                    <a:ext uri="{FF2B5EF4-FFF2-40B4-BE49-F238E27FC236}">
                      <a16:creationId xmlns:a16="http://schemas.microsoft.com/office/drawing/2014/main" id="{18602463-95FE-46A7-9ED0-AE4D4FEF2867}"/>
                    </a:ext>
                  </a:extLst>
                </p:cNvPr>
                <p:cNvSpPr txBox="1"/>
                <p:nvPr/>
              </p:nvSpPr>
              <p:spPr>
                <a:xfrm>
                  <a:off x="6349409" y="1221512"/>
                  <a:ext cx="1246733" cy="2812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07000"/>
                    </a:lnSpc>
                  </a:pPr>
                  <a:r>
                    <a:rPr lang="en-US" sz="12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State</a:t>
                  </a:r>
                </a:p>
              </p:txBody>
            </p:sp>
          </p:grpSp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17CCC23F-74F7-4CDB-918D-F83285A09D0C}"/>
                  </a:ext>
                </a:extLst>
              </p:cNvPr>
              <p:cNvGrpSpPr/>
              <p:nvPr/>
            </p:nvGrpSpPr>
            <p:grpSpPr>
              <a:xfrm>
                <a:off x="4455002" y="2271572"/>
                <a:ext cx="2106541" cy="276999"/>
                <a:chOff x="4455002" y="2271572"/>
                <a:chExt cx="2106541" cy="276999"/>
              </a:xfrm>
            </p:grpSpPr>
            <p:grpSp>
              <p:nvGrpSpPr>
                <p:cNvPr id="256" name="Group 255">
                  <a:extLst>
                    <a:ext uri="{FF2B5EF4-FFF2-40B4-BE49-F238E27FC236}">
                      <a16:creationId xmlns:a16="http://schemas.microsoft.com/office/drawing/2014/main" id="{28A32AC4-898A-4942-A3D7-A82F8A8B86B4}"/>
                    </a:ext>
                  </a:extLst>
                </p:cNvPr>
                <p:cNvGrpSpPr/>
                <p:nvPr/>
              </p:nvGrpSpPr>
              <p:grpSpPr>
                <a:xfrm>
                  <a:off x="4455002" y="2328354"/>
                  <a:ext cx="177281" cy="177281"/>
                  <a:chOff x="8917745" y="1683924"/>
                  <a:chExt cx="177281" cy="177281"/>
                </a:xfrm>
              </p:grpSpPr>
              <p:sp>
                <p:nvSpPr>
                  <p:cNvPr id="258" name="Oval 257">
                    <a:extLst>
                      <a:ext uri="{FF2B5EF4-FFF2-40B4-BE49-F238E27FC236}">
                        <a16:creationId xmlns:a16="http://schemas.microsoft.com/office/drawing/2014/main" id="{310245C4-83CF-4FED-868F-B3E3C3D39814}"/>
                      </a:ext>
                    </a:extLst>
                  </p:cNvPr>
                  <p:cNvSpPr/>
                  <p:nvPr/>
                </p:nvSpPr>
                <p:spPr>
                  <a:xfrm>
                    <a:off x="8917745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" name="Oval 258">
                    <a:extLst>
                      <a:ext uri="{FF2B5EF4-FFF2-40B4-BE49-F238E27FC236}">
                        <a16:creationId xmlns:a16="http://schemas.microsoft.com/office/drawing/2014/main" id="{CFCE9AC9-4B5E-4063-A072-FA6A063A198C}"/>
                      </a:ext>
                    </a:extLst>
                  </p:cNvPr>
                  <p:cNvSpPr/>
                  <p:nvPr/>
                </p:nvSpPr>
                <p:spPr>
                  <a:xfrm>
                    <a:off x="8960300" y="1731876"/>
                    <a:ext cx="91536" cy="91536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3985E113-C920-4643-8C5E-0249D8315576}"/>
                    </a:ext>
                  </a:extLst>
                </p:cNvPr>
                <p:cNvSpPr txBox="1"/>
                <p:nvPr/>
              </p:nvSpPr>
              <p:spPr>
                <a:xfrm>
                  <a:off x="4589410" y="2271572"/>
                  <a:ext cx="197213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Watersheds</a:t>
                  </a:r>
                </a:p>
              </p:txBody>
            </p:sp>
          </p:grpSp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0BFA119D-4407-4C65-967F-F6E1926F4EDC}"/>
                  </a:ext>
                </a:extLst>
              </p:cNvPr>
              <p:cNvGrpSpPr/>
              <p:nvPr/>
            </p:nvGrpSpPr>
            <p:grpSpPr>
              <a:xfrm>
                <a:off x="2322249" y="2271571"/>
                <a:ext cx="1402632" cy="276999"/>
                <a:chOff x="5467552" y="1221512"/>
                <a:chExt cx="1402632" cy="276999"/>
              </a:xfrm>
            </p:grpSpPr>
            <p:grpSp>
              <p:nvGrpSpPr>
                <p:cNvPr id="252" name="Group 251">
                  <a:extLst>
                    <a:ext uri="{FF2B5EF4-FFF2-40B4-BE49-F238E27FC236}">
                      <a16:creationId xmlns:a16="http://schemas.microsoft.com/office/drawing/2014/main" id="{8B01CCE4-AF4F-4AF9-B361-D2CD74D067EE}"/>
                    </a:ext>
                  </a:extLst>
                </p:cNvPr>
                <p:cNvGrpSpPr/>
                <p:nvPr/>
              </p:nvGrpSpPr>
              <p:grpSpPr>
                <a:xfrm>
                  <a:off x="5467552" y="1278294"/>
                  <a:ext cx="177281" cy="177281"/>
                  <a:chOff x="5436225" y="1683924"/>
                  <a:chExt cx="177281" cy="177281"/>
                </a:xfrm>
              </p:grpSpPr>
              <p:sp>
                <p:nvSpPr>
                  <p:cNvPr id="254" name="Oval 253">
                    <a:extLst>
                      <a:ext uri="{FF2B5EF4-FFF2-40B4-BE49-F238E27FC236}">
                        <a16:creationId xmlns:a16="http://schemas.microsoft.com/office/drawing/2014/main" id="{85AEDCCA-2EE2-4E20-B7CA-7A1DF68AE118}"/>
                      </a:ext>
                    </a:extLst>
                  </p:cNvPr>
                  <p:cNvSpPr/>
                  <p:nvPr/>
                </p:nvSpPr>
                <p:spPr>
                  <a:xfrm>
                    <a:off x="5436225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5" name="Oval 254">
                    <a:extLst>
                      <a:ext uri="{FF2B5EF4-FFF2-40B4-BE49-F238E27FC236}">
                        <a16:creationId xmlns:a16="http://schemas.microsoft.com/office/drawing/2014/main" id="{2B95E7BF-58F0-4009-9006-614253493AA8}"/>
                      </a:ext>
                    </a:extLst>
                  </p:cNvPr>
                  <p:cNvSpPr/>
                  <p:nvPr/>
                </p:nvSpPr>
                <p:spPr>
                  <a:xfrm>
                    <a:off x="5478780" y="1731876"/>
                    <a:ext cx="91536" cy="91536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3" name="TextBox 252">
                  <a:extLst>
                    <a:ext uri="{FF2B5EF4-FFF2-40B4-BE49-F238E27FC236}">
                      <a16:creationId xmlns:a16="http://schemas.microsoft.com/office/drawing/2014/main" id="{21F6C5F3-BBAA-4405-965F-EF56BE6C067D}"/>
                    </a:ext>
                  </a:extLst>
                </p:cNvPr>
                <p:cNvSpPr txBox="1"/>
                <p:nvPr/>
              </p:nvSpPr>
              <p:spPr>
                <a:xfrm>
                  <a:off x="5601960" y="1221512"/>
                  <a:ext cx="126822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Major Streams</a:t>
                  </a:r>
                </a:p>
              </p:txBody>
            </p:sp>
          </p:grpSp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D753FD9B-75EF-40AC-91CD-B401B4C66BC6}"/>
                  </a:ext>
                </a:extLst>
              </p:cNvPr>
              <p:cNvGrpSpPr/>
              <p:nvPr/>
            </p:nvGrpSpPr>
            <p:grpSpPr>
              <a:xfrm>
                <a:off x="384339" y="1450112"/>
                <a:ext cx="2106541" cy="276999"/>
                <a:chOff x="6326373" y="1221512"/>
                <a:chExt cx="2106541" cy="276999"/>
              </a:xfrm>
            </p:grpSpPr>
            <p:grpSp>
              <p:nvGrpSpPr>
                <p:cNvPr id="248" name="Group 247">
                  <a:extLst>
                    <a:ext uri="{FF2B5EF4-FFF2-40B4-BE49-F238E27FC236}">
                      <a16:creationId xmlns:a16="http://schemas.microsoft.com/office/drawing/2014/main" id="{2D400205-DCEE-4503-B4AE-FA7A43730155}"/>
                    </a:ext>
                  </a:extLst>
                </p:cNvPr>
                <p:cNvGrpSpPr/>
                <p:nvPr/>
              </p:nvGrpSpPr>
              <p:grpSpPr>
                <a:xfrm>
                  <a:off x="6326373" y="1278294"/>
                  <a:ext cx="177281" cy="177281"/>
                  <a:chOff x="6295046" y="1683924"/>
                  <a:chExt cx="177281" cy="177281"/>
                </a:xfrm>
              </p:grpSpPr>
              <p:sp>
                <p:nvSpPr>
                  <p:cNvPr id="250" name="Oval 249">
                    <a:extLst>
                      <a:ext uri="{FF2B5EF4-FFF2-40B4-BE49-F238E27FC236}">
                        <a16:creationId xmlns:a16="http://schemas.microsoft.com/office/drawing/2014/main" id="{29307BB2-CE48-4F47-AEAC-DC54E0545A79}"/>
                      </a:ext>
                    </a:extLst>
                  </p:cNvPr>
                  <p:cNvSpPr/>
                  <p:nvPr/>
                </p:nvSpPr>
                <p:spPr>
                  <a:xfrm>
                    <a:off x="6295046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" name="Oval 250">
                    <a:extLst>
                      <a:ext uri="{FF2B5EF4-FFF2-40B4-BE49-F238E27FC236}">
                        <a16:creationId xmlns:a16="http://schemas.microsoft.com/office/drawing/2014/main" id="{B59E638B-A917-4025-AA8C-C31D465B8A9D}"/>
                      </a:ext>
                    </a:extLst>
                  </p:cNvPr>
                  <p:cNvSpPr/>
                  <p:nvPr/>
                </p:nvSpPr>
                <p:spPr>
                  <a:xfrm>
                    <a:off x="6337601" y="1731876"/>
                    <a:ext cx="91536" cy="91536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9CBB8F9B-12B9-48AB-B344-7757A19A8DE7}"/>
                    </a:ext>
                  </a:extLst>
                </p:cNvPr>
                <p:cNvSpPr txBox="1"/>
                <p:nvPr/>
              </p:nvSpPr>
              <p:spPr>
                <a:xfrm>
                  <a:off x="6460781" y="1221512"/>
                  <a:ext cx="197213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Communities</a:t>
                  </a:r>
                </a:p>
              </p:txBody>
            </p:sp>
          </p:grp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D08ABA1-81EF-46E8-AB8E-3BB42DEED36D}"/>
                  </a:ext>
                </a:extLst>
              </p:cNvPr>
              <p:cNvGrpSpPr/>
              <p:nvPr/>
            </p:nvGrpSpPr>
            <p:grpSpPr>
              <a:xfrm>
                <a:off x="706505" y="1697390"/>
                <a:ext cx="2305585" cy="276999"/>
                <a:chOff x="622685" y="1697390"/>
                <a:chExt cx="2305585" cy="276999"/>
              </a:xfrm>
            </p:grpSpPr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85D2C0CA-A1D4-440D-ABD1-4399CCE36CCE}"/>
                    </a:ext>
                  </a:extLst>
                </p:cNvPr>
                <p:cNvSpPr txBox="1"/>
                <p:nvPr/>
              </p:nvSpPr>
              <p:spPr>
                <a:xfrm>
                  <a:off x="761176" y="1697390"/>
                  <a:ext cx="216709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Unincorporated</a:t>
                  </a:r>
                </a:p>
              </p:txBody>
            </p:sp>
            <p:sp>
              <p:nvSpPr>
                <p:cNvPr id="246" name="Oval 245">
                  <a:extLst>
                    <a:ext uri="{FF2B5EF4-FFF2-40B4-BE49-F238E27FC236}">
                      <a16:creationId xmlns:a16="http://schemas.microsoft.com/office/drawing/2014/main" id="{041E5FEB-0B4F-485B-BF1E-06ED7B429C1A}"/>
                    </a:ext>
                  </a:extLst>
                </p:cNvPr>
                <p:cNvSpPr/>
                <p:nvPr/>
              </p:nvSpPr>
              <p:spPr>
                <a:xfrm>
                  <a:off x="622685" y="1746035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Oval 246">
                  <a:extLst>
                    <a:ext uri="{FF2B5EF4-FFF2-40B4-BE49-F238E27FC236}">
                      <a16:creationId xmlns:a16="http://schemas.microsoft.com/office/drawing/2014/main" id="{7C482F5B-994D-4CDA-B7BD-506E5031E477}"/>
                    </a:ext>
                  </a:extLst>
                </p:cNvPr>
                <p:cNvSpPr/>
                <p:nvPr/>
              </p:nvSpPr>
              <p:spPr>
                <a:xfrm>
                  <a:off x="665240" y="1793987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65FB71FE-2138-46CB-883A-D626A3E47FCF}"/>
                  </a:ext>
                </a:extLst>
              </p:cNvPr>
              <p:cNvGrpSpPr/>
              <p:nvPr/>
            </p:nvGrpSpPr>
            <p:grpSpPr>
              <a:xfrm>
                <a:off x="706505" y="1933123"/>
                <a:ext cx="2305585" cy="276999"/>
                <a:chOff x="622685" y="1933123"/>
                <a:chExt cx="2305585" cy="276999"/>
              </a:xfrm>
            </p:grpSpPr>
            <p:sp>
              <p:nvSpPr>
                <p:cNvPr id="242" name="TextBox 241">
                  <a:extLst>
                    <a:ext uri="{FF2B5EF4-FFF2-40B4-BE49-F238E27FC236}">
                      <a16:creationId xmlns:a16="http://schemas.microsoft.com/office/drawing/2014/main" id="{ACB7F58B-CE0C-471C-97D5-A9D3D9EA77F5}"/>
                    </a:ext>
                  </a:extLst>
                </p:cNvPr>
                <p:cNvSpPr txBox="1"/>
                <p:nvPr/>
              </p:nvSpPr>
              <p:spPr>
                <a:xfrm>
                  <a:off x="761176" y="1933123"/>
                  <a:ext cx="216709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Incorporated</a:t>
                  </a:r>
                </a:p>
              </p:txBody>
            </p:sp>
            <p:sp>
              <p:nvSpPr>
                <p:cNvPr id="243" name="Oval 242">
                  <a:extLst>
                    <a:ext uri="{FF2B5EF4-FFF2-40B4-BE49-F238E27FC236}">
                      <a16:creationId xmlns:a16="http://schemas.microsoft.com/office/drawing/2014/main" id="{F141EF73-1AD9-4996-A869-A9D866BDC38F}"/>
                    </a:ext>
                  </a:extLst>
                </p:cNvPr>
                <p:cNvSpPr/>
                <p:nvPr/>
              </p:nvSpPr>
              <p:spPr>
                <a:xfrm>
                  <a:off x="622685" y="1981768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Oval 243">
                  <a:extLst>
                    <a:ext uri="{FF2B5EF4-FFF2-40B4-BE49-F238E27FC236}">
                      <a16:creationId xmlns:a16="http://schemas.microsoft.com/office/drawing/2014/main" id="{177BFE58-EA5E-45F0-8091-AD0072047BEF}"/>
                    </a:ext>
                  </a:extLst>
                </p:cNvPr>
                <p:cNvSpPr/>
                <p:nvPr/>
              </p:nvSpPr>
              <p:spPr>
                <a:xfrm>
                  <a:off x="665240" y="2029720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054F8A06-45F1-4D96-8935-52C0B7919449}"/>
                  </a:ext>
                </a:extLst>
              </p:cNvPr>
              <p:cNvGrpSpPr/>
              <p:nvPr/>
            </p:nvGrpSpPr>
            <p:grpSpPr>
              <a:xfrm>
                <a:off x="3448212" y="1463956"/>
                <a:ext cx="1381141" cy="276999"/>
                <a:chOff x="3448212" y="1463956"/>
                <a:chExt cx="1381141" cy="276999"/>
              </a:xfrm>
            </p:grpSpPr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6FB7A461-D555-4FDD-879F-E5172A32A24F}"/>
                    </a:ext>
                  </a:extLst>
                </p:cNvPr>
                <p:cNvSpPr/>
                <p:nvPr/>
              </p:nvSpPr>
              <p:spPr>
                <a:xfrm>
                  <a:off x="3448212" y="1520738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4409F0CC-CA27-4828-9A41-2A8BC697F812}"/>
                    </a:ext>
                  </a:extLst>
                </p:cNvPr>
                <p:cNvSpPr/>
                <p:nvPr/>
              </p:nvSpPr>
              <p:spPr>
                <a:xfrm>
                  <a:off x="3491084" y="1563610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E4FF5D76-CF71-49DE-B93F-8902557FF6B1}"/>
                    </a:ext>
                  </a:extLst>
                </p:cNvPr>
                <p:cNvSpPr txBox="1"/>
                <p:nvPr/>
              </p:nvSpPr>
              <p:spPr>
                <a:xfrm>
                  <a:off x="3582620" y="1463956"/>
                  <a:ext cx="124673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RPDC Regions</a:t>
                  </a:r>
                </a:p>
              </p:txBody>
            </p: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98A02F22-AEC2-4C39-9606-BF8A6158E5F8}"/>
                  </a:ext>
                </a:extLst>
              </p:cNvPr>
              <p:cNvGrpSpPr/>
              <p:nvPr/>
            </p:nvGrpSpPr>
            <p:grpSpPr>
              <a:xfrm>
                <a:off x="473171" y="2269799"/>
                <a:ext cx="916134" cy="276999"/>
                <a:chOff x="473171" y="2269799"/>
                <a:chExt cx="916134" cy="276999"/>
              </a:xfrm>
            </p:grpSpPr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4E68500E-CC0F-465F-9374-D92D262828C1}"/>
                    </a:ext>
                  </a:extLst>
                </p:cNvPr>
                <p:cNvSpPr txBox="1"/>
                <p:nvPr/>
              </p:nvSpPr>
              <p:spPr>
                <a:xfrm>
                  <a:off x="607262" y="2269799"/>
                  <a:ext cx="7820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Buildings</a:t>
                  </a:r>
                </a:p>
              </p:txBody>
            </p:sp>
            <p:sp>
              <p:nvSpPr>
                <p:cNvPr id="237" name="Oval 236">
                  <a:extLst>
                    <a:ext uri="{FF2B5EF4-FFF2-40B4-BE49-F238E27FC236}">
                      <a16:creationId xmlns:a16="http://schemas.microsoft.com/office/drawing/2014/main" id="{0999A7E4-DB76-4D80-B709-F2528731F1CC}"/>
                    </a:ext>
                  </a:extLst>
                </p:cNvPr>
                <p:cNvSpPr/>
                <p:nvPr/>
              </p:nvSpPr>
              <p:spPr>
                <a:xfrm>
                  <a:off x="473171" y="2328353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Oval 237">
                  <a:extLst>
                    <a:ext uri="{FF2B5EF4-FFF2-40B4-BE49-F238E27FC236}">
                      <a16:creationId xmlns:a16="http://schemas.microsoft.com/office/drawing/2014/main" id="{AE06F95D-88A5-4160-A901-30AD2BB24108}"/>
                    </a:ext>
                  </a:extLst>
                </p:cNvPr>
                <p:cNvSpPr/>
                <p:nvPr/>
              </p:nvSpPr>
              <p:spPr>
                <a:xfrm>
                  <a:off x="515726" y="2376305"/>
                  <a:ext cx="91536" cy="91536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F0BBB5C4-148D-47A3-8A3A-95815C1EF4A8}"/>
                  </a:ext>
                </a:extLst>
              </p:cNvPr>
              <p:cNvGrpSpPr/>
              <p:nvPr/>
            </p:nvGrpSpPr>
            <p:grpSpPr>
              <a:xfrm>
                <a:off x="2309877" y="1451782"/>
                <a:ext cx="893375" cy="276999"/>
                <a:chOff x="6056735" y="1221512"/>
                <a:chExt cx="893375" cy="276999"/>
              </a:xfrm>
            </p:grpSpPr>
            <p:grpSp>
              <p:nvGrpSpPr>
                <p:cNvPr id="232" name="Group 231">
                  <a:extLst>
                    <a:ext uri="{FF2B5EF4-FFF2-40B4-BE49-F238E27FC236}">
                      <a16:creationId xmlns:a16="http://schemas.microsoft.com/office/drawing/2014/main" id="{0DF00CC7-B292-495A-9122-B3315A7DF590}"/>
                    </a:ext>
                  </a:extLst>
                </p:cNvPr>
                <p:cNvGrpSpPr/>
                <p:nvPr/>
              </p:nvGrpSpPr>
              <p:grpSpPr>
                <a:xfrm>
                  <a:off x="6056735" y="1278294"/>
                  <a:ext cx="177281" cy="177281"/>
                  <a:chOff x="6025408" y="1683924"/>
                  <a:chExt cx="177281" cy="177281"/>
                </a:xfrm>
              </p:grpSpPr>
              <p:sp>
                <p:nvSpPr>
                  <p:cNvPr id="234" name="Oval 233">
                    <a:extLst>
                      <a:ext uri="{FF2B5EF4-FFF2-40B4-BE49-F238E27FC236}">
                        <a16:creationId xmlns:a16="http://schemas.microsoft.com/office/drawing/2014/main" id="{723964D4-6B85-4E5E-A574-00A19D1F1C51}"/>
                      </a:ext>
                    </a:extLst>
                  </p:cNvPr>
                  <p:cNvSpPr/>
                  <p:nvPr/>
                </p:nvSpPr>
                <p:spPr>
                  <a:xfrm>
                    <a:off x="6025408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5" name="Oval 234">
                    <a:extLst>
                      <a:ext uri="{FF2B5EF4-FFF2-40B4-BE49-F238E27FC236}">
                        <a16:creationId xmlns:a16="http://schemas.microsoft.com/office/drawing/2014/main" id="{AFE85655-9CE6-466D-9013-3C0B0408ACA5}"/>
                      </a:ext>
                    </a:extLst>
                  </p:cNvPr>
                  <p:cNvSpPr/>
                  <p:nvPr/>
                </p:nvSpPr>
                <p:spPr>
                  <a:xfrm>
                    <a:off x="6068280" y="1726796"/>
                    <a:ext cx="91536" cy="91536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33" name="TextBox 232">
                  <a:extLst>
                    <a:ext uri="{FF2B5EF4-FFF2-40B4-BE49-F238E27FC236}">
                      <a16:creationId xmlns:a16="http://schemas.microsoft.com/office/drawing/2014/main" id="{BF039B11-BBF9-4ACA-B9D8-AD9A7638C6DF}"/>
                    </a:ext>
                  </a:extLst>
                </p:cNvPr>
                <p:cNvSpPr txBox="1"/>
                <p:nvPr/>
              </p:nvSpPr>
              <p:spPr>
                <a:xfrm>
                  <a:off x="6191143" y="1221512"/>
                  <a:ext cx="75896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Counties</a:t>
                  </a:r>
                </a:p>
              </p:txBody>
            </p:sp>
          </p:grpSp>
        </p:grp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D5E88715-581F-407F-A263-610274691665}"/>
                </a:ext>
              </a:extLst>
            </p:cNvPr>
            <p:cNvSpPr txBox="1"/>
            <p:nvPr/>
          </p:nvSpPr>
          <p:spPr>
            <a:xfrm>
              <a:off x="293164" y="1119979"/>
              <a:ext cx="15769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Select a Scale:</a:t>
              </a:r>
              <a:endParaRPr 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26C5D01-1C57-4B40-A763-FCBF9F1D572F}"/>
              </a:ext>
            </a:extLst>
          </p:cNvPr>
          <p:cNvGrpSpPr/>
          <p:nvPr/>
        </p:nvGrpSpPr>
        <p:grpSpPr>
          <a:xfrm>
            <a:off x="233252" y="690495"/>
            <a:ext cx="6720374" cy="259232"/>
            <a:chOff x="233252" y="690495"/>
            <a:chExt cx="6720374" cy="259232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9081A57E-6C64-4A28-B726-3B5B5DFB7311}"/>
                </a:ext>
              </a:extLst>
            </p:cNvPr>
            <p:cNvGrpSpPr/>
            <p:nvPr/>
          </p:nvGrpSpPr>
          <p:grpSpPr>
            <a:xfrm>
              <a:off x="233252" y="690495"/>
              <a:ext cx="6720374" cy="258140"/>
              <a:chOff x="153966" y="753716"/>
              <a:chExt cx="6720374" cy="258140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2E3C40BB-C4ED-4E50-8587-89A8E9B15A34}"/>
                  </a:ext>
                </a:extLst>
              </p:cNvPr>
              <p:cNvSpPr/>
              <p:nvPr/>
            </p:nvSpPr>
            <p:spPr>
              <a:xfrm>
                <a:off x="153966" y="754263"/>
                <a:ext cx="1613005" cy="257593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Flood Indices</a:t>
                </a:r>
              </a:p>
            </p:txBody>
          </p:sp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A994D3DA-C5E8-46F7-85ED-B76D868DD217}"/>
                  </a:ext>
                </a:extLst>
              </p:cNvPr>
              <p:cNvSpPr/>
              <p:nvPr/>
            </p:nvSpPr>
            <p:spPr>
              <a:xfrm>
                <a:off x="5261335" y="754263"/>
                <a:ext cx="1613005" cy="254808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Other Hazards</a:t>
                </a:r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DF8CD0B4-35CF-47F0-84B0-0B79B2536554}"/>
                  </a:ext>
                </a:extLst>
              </p:cNvPr>
              <p:cNvSpPr/>
              <p:nvPr/>
            </p:nvSpPr>
            <p:spPr>
              <a:xfrm>
                <a:off x="3560138" y="753716"/>
                <a:ext cx="1613005" cy="252984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2D/3D Visuals</a:t>
                </a:r>
              </a:p>
            </p:txBody>
          </p:sp>
        </p:grpSp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C7A43906-B541-4F3C-8C9D-2B7E6B7BEC50}"/>
                </a:ext>
              </a:extLst>
            </p:cNvPr>
            <p:cNvSpPr/>
            <p:nvPr/>
          </p:nvSpPr>
          <p:spPr>
            <a:xfrm>
              <a:off x="1928820" y="696743"/>
              <a:ext cx="1613005" cy="25298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Compare Risk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DA34001-586E-46EE-96B4-B3B5086BF4B7}"/>
              </a:ext>
            </a:extLst>
          </p:cNvPr>
          <p:cNvGrpSpPr/>
          <p:nvPr/>
        </p:nvGrpSpPr>
        <p:grpSpPr>
          <a:xfrm>
            <a:off x="46113" y="5991326"/>
            <a:ext cx="6102177" cy="750923"/>
            <a:chOff x="-87237" y="5962751"/>
            <a:chExt cx="6102177" cy="750923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1BE1135-DF0D-4BA2-834B-25F7E6AEFC31}"/>
                </a:ext>
              </a:extLst>
            </p:cNvPr>
            <p:cNvSpPr/>
            <p:nvPr/>
          </p:nvSpPr>
          <p:spPr>
            <a:xfrm>
              <a:off x="153966" y="6008794"/>
              <a:ext cx="5607109" cy="704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18E6BD6B-6460-481B-8D2B-9AF9E7BC4BB5}"/>
                </a:ext>
              </a:extLst>
            </p:cNvPr>
            <p:cNvSpPr txBox="1"/>
            <p:nvPr/>
          </p:nvSpPr>
          <p:spPr>
            <a:xfrm>
              <a:off x="123075" y="5962751"/>
              <a:ext cx="2573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Building/Parcel Characteristics: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1672DD32-D84E-4B06-B3CF-67C6FDA705DF}"/>
                </a:ext>
              </a:extLst>
            </p:cNvPr>
            <p:cNvSpPr txBox="1"/>
            <p:nvPr/>
          </p:nvSpPr>
          <p:spPr>
            <a:xfrm>
              <a:off x="130598" y="6187040"/>
              <a:ext cx="34326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Address: </a:t>
              </a:r>
              <a:r>
                <a:rPr lang="en-US" sz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337 FIFTH ST, Rainelle, WV, 25962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82F2E2F2-0E39-4388-B456-6A707464A46C}"/>
                </a:ext>
              </a:extLst>
            </p:cNvPr>
            <p:cNvSpPr txBox="1"/>
            <p:nvPr/>
          </p:nvSpPr>
          <p:spPr>
            <a:xfrm>
              <a:off x="3436225" y="6149944"/>
              <a:ext cx="23248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Parcel ID: </a:t>
              </a:r>
              <a:r>
                <a:rPr lang="en-US" sz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13-13-0005-0329-0000 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DDCFA152-C03D-49CE-90DC-39C182DC9FD7}"/>
                </a:ext>
              </a:extLst>
            </p:cNvPr>
            <p:cNvSpPr txBox="1"/>
            <p:nvPr/>
          </p:nvSpPr>
          <p:spPr>
            <a:xfrm>
              <a:off x="-87237" y="6420660"/>
              <a:ext cx="25878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      </a:t>
              </a: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Building Value: </a:t>
              </a:r>
              <a:r>
                <a:rPr lang="en-US" sz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$37,200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B0A5C0EF-1FED-414F-82F5-4D19A82EADFE}"/>
                </a:ext>
              </a:extLst>
            </p:cNvPr>
            <p:cNvSpPr txBox="1"/>
            <p:nvPr/>
          </p:nvSpPr>
          <p:spPr>
            <a:xfrm>
              <a:off x="3427073" y="6424002"/>
              <a:ext cx="25878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First Floor Height (FFH): </a:t>
              </a:r>
              <a:r>
                <a:rPr lang="en-US" sz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3.0 ft       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F13A0E4-0EF3-434B-8E9E-BFF2D28FF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272" y="1147393"/>
            <a:ext cx="5572578" cy="48094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3901264E-BBE9-40DF-8C91-C37578942EE0}"/>
              </a:ext>
            </a:extLst>
          </p:cNvPr>
          <p:cNvSpPr txBox="1"/>
          <p:nvPr/>
        </p:nvSpPr>
        <p:spPr>
          <a:xfrm>
            <a:off x="6153472" y="4889969"/>
            <a:ext cx="5803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To download a building-level report for this structure you will need a password after clicking this </a:t>
            </a:r>
            <a:r>
              <a:rPr lang="en-US" sz="1200" b="1" u="sng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link</a:t>
            </a:r>
            <a:r>
              <a:rPr 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. Please contact the WV GIS Tech Center to receive one at (304) 293-0557</a:t>
            </a:r>
            <a:r>
              <a:rPr lang="en-US" sz="1200" i="0" dirty="0">
                <a:effectLst/>
              </a:rPr>
              <a:t>.</a:t>
            </a:r>
            <a:endParaRPr lang="en-U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9BCC052-BA38-4462-BE62-E796B5D6A84F}"/>
              </a:ext>
            </a:extLst>
          </p:cNvPr>
          <p:cNvGrpSpPr/>
          <p:nvPr/>
        </p:nvGrpSpPr>
        <p:grpSpPr>
          <a:xfrm>
            <a:off x="6126086" y="3431598"/>
            <a:ext cx="5733609" cy="376328"/>
            <a:chOff x="6126086" y="4174548"/>
            <a:chExt cx="5733609" cy="37632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55B6FC8-4000-4851-AE97-50DBA45CBE24}"/>
                </a:ext>
              </a:extLst>
            </p:cNvPr>
            <p:cNvGrpSpPr/>
            <p:nvPr/>
          </p:nvGrpSpPr>
          <p:grpSpPr>
            <a:xfrm>
              <a:off x="6126086" y="4174548"/>
              <a:ext cx="5733609" cy="376328"/>
              <a:chOff x="6126086" y="4917697"/>
              <a:chExt cx="5733609" cy="376328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27667BC-FADF-4E14-A8B3-E056A6633E20}"/>
                  </a:ext>
                </a:extLst>
              </p:cNvPr>
              <p:cNvSpPr/>
              <p:nvPr/>
            </p:nvSpPr>
            <p:spPr>
              <a:xfrm>
                <a:off x="6126086" y="4917697"/>
                <a:ext cx="5733609" cy="37632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effectLst>
                <a:outerShdw blurRad="25400" dist="50800" dir="2700000" algn="ctr" rotWithShape="0">
                  <a:schemeClr val="bg1">
                    <a:lumMod val="75000"/>
                  </a:scheme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Flood Hazard</a:t>
                </a:r>
              </a:p>
            </p:txBody>
          </p:sp>
          <p:sp>
            <p:nvSpPr>
              <p:cNvPr id="114" name="Isosceles Triangle 113">
                <a:extLst>
                  <a:ext uri="{FF2B5EF4-FFF2-40B4-BE49-F238E27FC236}">
                    <a16:creationId xmlns:a16="http://schemas.microsoft.com/office/drawing/2014/main" id="{F77680DD-D655-455C-843B-658E2F34F6AC}"/>
                  </a:ext>
                </a:extLst>
              </p:cNvPr>
              <p:cNvSpPr/>
              <p:nvPr/>
            </p:nvSpPr>
            <p:spPr>
              <a:xfrm rot="10800000">
                <a:off x="11438430" y="5039186"/>
                <a:ext cx="224901" cy="128294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5E88E948-1146-402A-AF9B-B3ED41236F59}"/>
                </a:ext>
              </a:extLst>
            </p:cNvPr>
            <p:cNvSpPr/>
            <p:nvPr/>
          </p:nvSpPr>
          <p:spPr>
            <a:xfrm>
              <a:off x="9950550" y="4210429"/>
              <a:ext cx="301508" cy="3015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!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AEC9F989-86F2-4CAE-B05B-83F6092675E2}"/>
                </a:ext>
              </a:extLst>
            </p:cNvPr>
            <p:cNvSpPr txBox="1"/>
            <p:nvPr/>
          </p:nvSpPr>
          <p:spPr>
            <a:xfrm>
              <a:off x="10156781" y="4214027"/>
              <a:ext cx="1443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C0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Meets Criteria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295542-286D-4182-95BB-33866B8BA776}"/>
              </a:ext>
            </a:extLst>
          </p:cNvPr>
          <p:cNvGrpSpPr/>
          <p:nvPr/>
        </p:nvGrpSpPr>
        <p:grpSpPr>
          <a:xfrm>
            <a:off x="6137244" y="3942716"/>
            <a:ext cx="5733609" cy="376328"/>
            <a:chOff x="6137244" y="4685666"/>
            <a:chExt cx="5733609" cy="37632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E6ED628-1F85-46C2-BF75-DBF3064838C0}"/>
                </a:ext>
              </a:extLst>
            </p:cNvPr>
            <p:cNvGrpSpPr/>
            <p:nvPr/>
          </p:nvGrpSpPr>
          <p:grpSpPr>
            <a:xfrm>
              <a:off x="6137244" y="4685666"/>
              <a:ext cx="5733609" cy="376328"/>
              <a:chOff x="6137244" y="4590416"/>
              <a:chExt cx="5733609" cy="376328"/>
            </a:xfrm>
          </p:grpSpPr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3F7C5A84-961D-4542-9275-009B3076B2C0}"/>
                  </a:ext>
                </a:extLst>
              </p:cNvPr>
              <p:cNvSpPr/>
              <p:nvPr/>
            </p:nvSpPr>
            <p:spPr>
              <a:xfrm>
                <a:off x="6137244" y="4590416"/>
                <a:ext cx="5733609" cy="37632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effectLst>
                <a:outerShdw blurRad="25400" dist="50800" dir="2700000" algn="ctr" rotWithShape="0">
                  <a:schemeClr val="bg1">
                    <a:lumMod val="75000"/>
                  </a:scheme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Risk</a:t>
                </a:r>
              </a:p>
            </p:txBody>
          </p:sp>
          <p:sp>
            <p:nvSpPr>
              <p:cNvPr id="204" name="Isosceles Triangle 203">
                <a:extLst>
                  <a:ext uri="{FF2B5EF4-FFF2-40B4-BE49-F238E27FC236}">
                    <a16:creationId xmlns:a16="http://schemas.microsoft.com/office/drawing/2014/main" id="{BF4B049B-69C0-4921-AE72-43D9DA7078FC}"/>
                  </a:ext>
                </a:extLst>
              </p:cNvPr>
              <p:cNvSpPr/>
              <p:nvPr/>
            </p:nvSpPr>
            <p:spPr>
              <a:xfrm rot="10800000">
                <a:off x="11449588" y="4716247"/>
                <a:ext cx="224901" cy="128294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48989028-0E88-42D9-A67E-BD4E199A5D52}"/>
                </a:ext>
              </a:extLst>
            </p:cNvPr>
            <p:cNvSpPr/>
            <p:nvPr/>
          </p:nvSpPr>
          <p:spPr>
            <a:xfrm>
              <a:off x="9954409" y="4720915"/>
              <a:ext cx="301508" cy="3015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!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64A06C38-9C15-459C-9396-5ACDB8C13806}"/>
                </a:ext>
              </a:extLst>
            </p:cNvPr>
            <p:cNvSpPr txBox="1"/>
            <p:nvPr/>
          </p:nvSpPr>
          <p:spPr>
            <a:xfrm>
              <a:off x="10160640" y="4724513"/>
              <a:ext cx="1443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C0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Meets Criteria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20AB471-A7CD-4B0D-A306-9BA7576D3EEC}"/>
              </a:ext>
            </a:extLst>
          </p:cNvPr>
          <p:cNvGrpSpPr/>
          <p:nvPr/>
        </p:nvGrpSpPr>
        <p:grpSpPr>
          <a:xfrm>
            <a:off x="6146266" y="4440533"/>
            <a:ext cx="5733609" cy="376328"/>
            <a:chOff x="6146266" y="5088233"/>
            <a:chExt cx="5733609" cy="376328"/>
          </a:xfrm>
        </p:grpSpPr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56BC91BC-CFAB-497E-A169-E0080EFEDE7D}"/>
                </a:ext>
              </a:extLst>
            </p:cNvPr>
            <p:cNvSpPr/>
            <p:nvPr/>
          </p:nvSpPr>
          <p:spPr>
            <a:xfrm>
              <a:off x="6146266" y="5088233"/>
              <a:ext cx="5733609" cy="376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25400" dist="50800" dir="2700000" algn="ctr" rotWithShape="0">
                <a:schemeClr val="bg1">
                  <a:lumMod val="75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Mitigation</a:t>
              </a:r>
            </a:p>
          </p:txBody>
        </p:sp>
        <p:sp>
          <p:nvSpPr>
            <p:cNvPr id="216" name="Isosceles Triangle 215">
              <a:extLst>
                <a:ext uri="{FF2B5EF4-FFF2-40B4-BE49-F238E27FC236}">
                  <a16:creationId xmlns:a16="http://schemas.microsoft.com/office/drawing/2014/main" id="{832CB8FA-9AD3-4170-BD55-108111BE7C2F}"/>
                </a:ext>
              </a:extLst>
            </p:cNvPr>
            <p:cNvSpPr/>
            <p:nvPr/>
          </p:nvSpPr>
          <p:spPr>
            <a:xfrm rot="10800000">
              <a:off x="11458610" y="5214064"/>
              <a:ext cx="224901" cy="12829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67F8D15F-E2ED-4ADB-BA10-0ADF48C878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1" t="5485" r="4563" b="7459"/>
          <a:stretch/>
        </p:blipFill>
        <p:spPr>
          <a:xfrm>
            <a:off x="5594313" y="5210146"/>
            <a:ext cx="193712" cy="18817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6D4669EB-FF95-4AA6-A131-793D41D2CE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19" t="2940" r="7009" b="34258"/>
          <a:stretch/>
        </p:blipFill>
        <p:spPr>
          <a:xfrm>
            <a:off x="5597080" y="5460671"/>
            <a:ext cx="190945" cy="40725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5028B37-92E9-45A1-96E4-254D6E024B2B}"/>
              </a:ext>
            </a:extLst>
          </p:cNvPr>
          <p:cNvGrpSpPr/>
          <p:nvPr/>
        </p:nvGrpSpPr>
        <p:grpSpPr>
          <a:xfrm>
            <a:off x="4299400" y="5632975"/>
            <a:ext cx="1204174" cy="251888"/>
            <a:chOff x="4299400" y="5632975"/>
            <a:chExt cx="1204174" cy="251888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B509BF8C-BCA2-48D1-AAC6-85786FB4F2A0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254B6C52-D84E-4E22-9AAC-6BF5E0E8EB4D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Isosceles Triangle 144">
                <a:extLst>
                  <a:ext uri="{FF2B5EF4-FFF2-40B4-BE49-F238E27FC236}">
                    <a16:creationId xmlns:a16="http://schemas.microsoft.com/office/drawing/2014/main" id="{FB41726A-D484-48CB-8F0D-604615B3579D}"/>
                  </a:ext>
                </a:extLst>
              </p:cNvPr>
              <p:cNvSpPr/>
              <p:nvPr/>
            </p:nvSpPr>
            <p:spPr>
              <a:xfrm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3D04C7D2-AD09-4714-91B8-435129895A94}"/>
                </a:ext>
              </a:extLst>
            </p:cNvPr>
            <p:cNvSpPr txBox="1"/>
            <p:nvPr/>
          </p:nvSpPr>
          <p:spPr>
            <a:xfrm>
              <a:off x="4299400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Change Base Map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24B9ECC-FEA9-4FD4-A02B-210FAA8594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3778"/>
          <a:stretch/>
        </p:blipFill>
        <p:spPr>
          <a:xfrm>
            <a:off x="4357543" y="4662896"/>
            <a:ext cx="1146031" cy="96307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8B55C99-6F9C-44C9-805B-6AB77ABF91A5}"/>
              </a:ext>
            </a:extLst>
          </p:cNvPr>
          <p:cNvGrpSpPr/>
          <p:nvPr/>
        </p:nvGrpSpPr>
        <p:grpSpPr>
          <a:xfrm>
            <a:off x="361560" y="1235107"/>
            <a:ext cx="2847761" cy="169439"/>
            <a:chOff x="2969429" y="1345803"/>
            <a:chExt cx="2847761" cy="169439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80D98493-6B0C-4C0D-9E9E-903E7B289473}"/>
                </a:ext>
              </a:extLst>
            </p:cNvPr>
            <p:cNvSpPr/>
            <p:nvPr/>
          </p:nvSpPr>
          <p:spPr>
            <a:xfrm>
              <a:off x="2969429" y="1345803"/>
              <a:ext cx="2847761" cy="1694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chemeClr val="bg2">
                      <a:lumMod val="50000"/>
                    </a:schemeClr>
                  </a:solidFill>
                </a:rPr>
                <a:t>                      </a:t>
              </a:r>
              <a:r>
                <a:rPr lang="en-US" sz="1000" dirty="0">
                  <a:solidFill>
                    <a:schemeClr val="tx1"/>
                  </a:solidFill>
                </a:rPr>
                <a:t>337 FIFTH ST, Rainelle, WV, 25962</a:t>
              </a:r>
            </a:p>
          </p:txBody>
        </p:sp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691B002E-88E3-4A51-90F0-2F5015A31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3489" r="4545" b="19990"/>
            <a:stretch/>
          </p:blipFill>
          <p:spPr>
            <a:xfrm>
              <a:off x="3010286" y="1372208"/>
              <a:ext cx="794534" cy="125169"/>
            </a:xfrm>
            <a:prstGeom prst="rect">
              <a:avLst/>
            </a:prstGeom>
          </p:spPr>
        </p:pic>
      </p:grpSp>
      <p:sp>
        <p:nvSpPr>
          <p:cNvPr id="108" name="Rectangle: Rounded Corners 107">
            <a:hlinkClick r:id="rId7"/>
            <a:extLst>
              <a:ext uri="{FF2B5EF4-FFF2-40B4-BE49-F238E27FC236}">
                <a16:creationId xmlns:a16="http://schemas.microsoft.com/office/drawing/2014/main" id="{0BE1D6F3-18D0-42A6-A7F4-95E18443CB41}"/>
              </a:ext>
            </a:extLst>
          </p:cNvPr>
          <p:cNvSpPr/>
          <p:nvPr/>
        </p:nvSpPr>
        <p:spPr>
          <a:xfrm>
            <a:off x="4808610" y="1249042"/>
            <a:ext cx="951136" cy="21063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25400" dist="508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More Detail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3C039B6E-71AE-447D-8770-CAAD6AD62115}"/>
              </a:ext>
            </a:extLst>
          </p:cNvPr>
          <p:cNvSpPr/>
          <p:nvPr/>
        </p:nvSpPr>
        <p:spPr>
          <a:xfrm>
            <a:off x="4801033" y="1590399"/>
            <a:ext cx="951136" cy="37101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25400" dist="508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3D Flood Visualization</a:t>
            </a:r>
          </a:p>
        </p:txBody>
      </p:sp>
    </p:spTree>
    <p:extLst>
      <p:ext uri="{BB962C8B-B14F-4D97-AF65-F5344CB8AC3E}">
        <p14:creationId xmlns:p14="http://schemas.microsoft.com/office/powerpoint/2010/main" val="3598935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20AB471-A7CD-4B0D-A306-9BA7576D3EEC}"/>
              </a:ext>
            </a:extLst>
          </p:cNvPr>
          <p:cNvGrpSpPr/>
          <p:nvPr/>
        </p:nvGrpSpPr>
        <p:grpSpPr>
          <a:xfrm>
            <a:off x="6146266" y="5353347"/>
            <a:ext cx="5733609" cy="376328"/>
            <a:chOff x="6146266" y="5088233"/>
            <a:chExt cx="5733609" cy="376328"/>
          </a:xfrm>
        </p:grpSpPr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56BC91BC-CFAB-497E-A169-E0080EFEDE7D}"/>
                </a:ext>
              </a:extLst>
            </p:cNvPr>
            <p:cNvSpPr/>
            <p:nvPr/>
          </p:nvSpPr>
          <p:spPr>
            <a:xfrm>
              <a:off x="6146266" y="5088233"/>
              <a:ext cx="5733609" cy="376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25400" dist="50800" dir="2700000" algn="ctr" rotWithShape="0">
                <a:schemeClr val="bg1">
                  <a:lumMod val="75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Mitigation</a:t>
              </a:r>
            </a:p>
          </p:txBody>
        </p:sp>
        <p:sp>
          <p:nvSpPr>
            <p:cNvPr id="216" name="Isosceles Triangle 215">
              <a:extLst>
                <a:ext uri="{FF2B5EF4-FFF2-40B4-BE49-F238E27FC236}">
                  <a16:creationId xmlns:a16="http://schemas.microsoft.com/office/drawing/2014/main" id="{832CB8FA-9AD3-4170-BD55-108111BE7C2F}"/>
                </a:ext>
              </a:extLst>
            </p:cNvPr>
            <p:cNvSpPr/>
            <p:nvPr/>
          </p:nvSpPr>
          <p:spPr>
            <a:xfrm rot="10800000">
              <a:off x="11458610" y="5214064"/>
              <a:ext cx="224901" cy="12829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4B04C17-C3AF-4AEF-BD4E-8E3EDB133E3F}"/>
              </a:ext>
            </a:extLst>
          </p:cNvPr>
          <p:cNvSpPr/>
          <p:nvPr/>
        </p:nvSpPr>
        <p:spPr>
          <a:xfrm>
            <a:off x="0" y="642762"/>
            <a:ext cx="12189278" cy="3537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53876A-1FEB-4A12-876A-27A5682E2C92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E9B4284-7904-4ECC-859C-D1320336EEC1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156356-BA2F-7F05-0853-5BC7926CEA91}"/>
                </a:ext>
              </a:extLst>
            </p:cNvPr>
            <p:cNvSpPr txBox="1"/>
            <p:nvPr/>
          </p:nvSpPr>
          <p:spPr>
            <a:xfrm>
              <a:off x="648728" y="88724"/>
              <a:ext cx="4746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Flood Resiliency Tool</a:t>
              </a:r>
              <a:endParaRPr lang="en-US" sz="20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B6D61E-31B4-34F9-DA0A-FA9635978099}"/>
                </a:ext>
              </a:extLst>
            </p:cNvPr>
            <p:cNvSpPr/>
            <p:nvPr/>
          </p:nvSpPr>
          <p:spPr>
            <a:xfrm>
              <a:off x="229012" y="94718"/>
              <a:ext cx="419716" cy="4197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Logo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427F0D2-49C7-4A95-B903-D728BD0F65A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34179913-164F-4DEA-A33F-85E3AECF73BE}"/>
              </a:ext>
            </a:extLst>
          </p:cNvPr>
          <p:cNvSpPr/>
          <p:nvPr/>
        </p:nvSpPr>
        <p:spPr>
          <a:xfrm>
            <a:off x="8576250" y="179137"/>
            <a:ext cx="1613005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Methodology/Data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F019AD02-A7CF-4E54-B70B-1F03200E7D04}"/>
              </a:ext>
            </a:extLst>
          </p:cNvPr>
          <p:cNvSpPr/>
          <p:nvPr/>
        </p:nvSpPr>
        <p:spPr>
          <a:xfrm>
            <a:off x="10266870" y="173625"/>
            <a:ext cx="1613005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Other Resources</a:t>
            </a:r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F0B09B99-900E-4CB3-9107-9B6EDEAECB0C}"/>
              </a:ext>
            </a:extLst>
          </p:cNvPr>
          <p:cNvGrpSpPr/>
          <p:nvPr/>
        </p:nvGrpSpPr>
        <p:grpSpPr>
          <a:xfrm>
            <a:off x="6091334" y="1110862"/>
            <a:ext cx="6407577" cy="1588817"/>
            <a:chOff x="153966" y="1078183"/>
            <a:chExt cx="6407577" cy="1588817"/>
          </a:xfrm>
        </p:grpSpPr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D721E965-9D15-41EA-AF05-8AE37C92A294}"/>
                </a:ext>
              </a:extLst>
            </p:cNvPr>
            <p:cNvGrpSpPr/>
            <p:nvPr/>
          </p:nvGrpSpPr>
          <p:grpSpPr>
            <a:xfrm>
              <a:off x="153966" y="1078183"/>
              <a:ext cx="6407577" cy="1588817"/>
              <a:chOff x="153966" y="1078183"/>
              <a:chExt cx="6407577" cy="1588817"/>
            </a:xfrm>
          </p:grpSpPr>
          <p:sp>
            <p:nvSpPr>
              <p:cNvPr id="222" name="Rectangle: Rounded Corners 221">
                <a:extLst>
                  <a:ext uri="{FF2B5EF4-FFF2-40B4-BE49-F238E27FC236}">
                    <a16:creationId xmlns:a16="http://schemas.microsoft.com/office/drawing/2014/main" id="{1B4786D4-A20A-414C-97EE-A327777EF416}"/>
                  </a:ext>
                </a:extLst>
              </p:cNvPr>
              <p:cNvSpPr/>
              <p:nvPr/>
            </p:nvSpPr>
            <p:spPr>
              <a:xfrm>
                <a:off x="153966" y="1078183"/>
                <a:ext cx="5759030" cy="158881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48167739-6D30-4145-B26E-04D78D6A834A}"/>
                  </a:ext>
                </a:extLst>
              </p:cNvPr>
              <p:cNvGrpSpPr/>
              <p:nvPr/>
            </p:nvGrpSpPr>
            <p:grpSpPr>
              <a:xfrm>
                <a:off x="4969089" y="1459724"/>
                <a:ext cx="1381141" cy="281231"/>
                <a:chOff x="6215001" y="1221512"/>
                <a:chExt cx="1381141" cy="281231"/>
              </a:xfrm>
            </p:grpSpPr>
            <p:grpSp>
              <p:nvGrpSpPr>
                <p:cNvPr id="260" name="Group 259">
                  <a:extLst>
                    <a:ext uri="{FF2B5EF4-FFF2-40B4-BE49-F238E27FC236}">
                      <a16:creationId xmlns:a16="http://schemas.microsoft.com/office/drawing/2014/main" id="{00732C2D-BCA5-4836-ACC7-5F59B36CB25C}"/>
                    </a:ext>
                  </a:extLst>
                </p:cNvPr>
                <p:cNvGrpSpPr/>
                <p:nvPr/>
              </p:nvGrpSpPr>
              <p:grpSpPr>
                <a:xfrm>
                  <a:off x="6215001" y="1278294"/>
                  <a:ext cx="177281" cy="177281"/>
                  <a:chOff x="6183674" y="1683924"/>
                  <a:chExt cx="177281" cy="177281"/>
                </a:xfrm>
              </p:grpSpPr>
              <p:sp>
                <p:nvSpPr>
                  <p:cNvPr id="262" name="Oval 261">
                    <a:extLst>
                      <a:ext uri="{FF2B5EF4-FFF2-40B4-BE49-F238E27FC236}">
                        <a16:creationId xmlns:a16="http://schemas.microsoft.com/office/drawing/2014/main" id="{2C8878F2-440F-4D96-A8A0-0013BD559913}"/>
                      </a:ext>
                    </a:extLst>
                  </p:cNvPr>
                  <p:cNvSpPr/>
                  <p:nvPr/>
                </p:nvSpPr>
                <p:spPr>
                  <a:xfrm>
                    <a:off x="6183674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263" name="Oval 262">
                    <a:extLst>
                      <a:ext uri="{FF2B5EF4-FFF2-40B4-BE49-F238E27FC236}">
                        <a16:creationId xmlns:a16="http://schemas.microsoft.com/office/drawing/2014/main" id="{6631B34F-597C-4355-92EF-2739989BBC5C}"/>
                      </a:ext>
                    </a:extLst>
                  </p:cNvPr>
                  <p:cNvSpPr/>
                  <p:nvPr/>
                </p:nvSpPr>
                <p:spPr>
                  <a:xfrm>
                    <a:off x="6226546" y="1726796"/>
                    <a:ext cx="91536" cy="91536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61" name="TextBox 260">
                  <a:extLst>
                    <a:ext uri="{FF2B5EF4-FFF2-40B4-BE49-F238E27FC236}">
                      <a16:creationId xmlns:a16="http://schemas.microsoft.com/office/drawing/2014/main" id="{18602463-95FE-46A7-9ED0-AE4D4FEF2867}"/>
                    </a:ext>
                  </a:extLst>
                </p:cNvPr>
                <p:cNvSpPr txBox="1"/>
                <p:nvPr/>
              </p:nvSpPr>
              <p:spPr>
                <a:xfrm>
                  <a:off x="6349409" y="1221512"/>
                  <a:ext cx="1246733" cy="2812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07000"/>
                    </a:lnSpc>
                  </a:pPr>
                  <a:r>
                    <a:rPr lang="en-US" sz="12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State</a:t>
                  </a:r>
                </a:p>
              </p:txBody>
            </p:sp>
          </p:grpSp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17CCC23F-74F7-4CDB-918D-F83285A09D0C}"/>
                  </a:ext>
                </a:extLst>
              </p:cNvPr>
              <p:cNvGrpSpPr/>
              <p:nvPr/>
            </p:nvGrpSpPr>
            <p:grpSpPr>
              <a:xfrm>
                <a:off x="4455002" y="2271572"/>
                <a:ext cx="2106541" cy="276999"/>
                <a:chOff x="4455002" y="2271572"/>
                <a:chExt cx="2106541" cy="276999"/>
              </a:xfrm>
            </p:grpSpPr>
            <p:grpSp>
              <p:nvGrpSpPr>
                <p:cNvPr id="256" name="Group 255">
                  <a:extLst>
                    <a:ext uri="{FF2B5EF4-FFF2-40B4-BE49-F238E27FC236}">
                      <a16:creationId xmlns:a16="http://schemas.microsoft.com/office/drawing/2014/main" id="{28A32AC4-898A-4942-A3D7-A82F8A8B86B4}"/>
                    </a:ext>
                  </a:extLst>
                </p:cNvPr>
                <p:cNvGrpSpPr/>
                <p:nvPr/>
              </p:nvGrpSpPr>
              <p:grpSpPr>
                <a:xfrm>
                  <a:off x="4455002" y="2328354"/>
                  <a:ext cx="177281" cy="177281"/>
                  <a:chOff x="8917745" y="1683924"/>
                  <a:chExt cx="177281" cy="177281"/>
                </a:xfrm>
              </p:grpSpPr>
              <p:sp>
                <p:nvSpPr>
                  <p:cNvPr id="258" name="Oval 257">
                    <a:extLst>
                      <a:ext uri="{FF2B5EF4-FFF2-40B4-BE49-F238E27FC236}">
                        <a16:creationId xmlns:a16="http://schemas.microsoft.com/office/drawing/2014/main" id="{310245C4-83CF-4FED-868F-B3E3C3D39814}"/>
                      </a:ext>
                    </a:extLst>
                  </p:cNvPr>
                  <p:cNvSpPr/>
                  <p:nvPr/>
                </p:nvSpPr>
                <p:spPr>
                  <a:xfrm>
                    <a:off x="8917745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" name="Oval 258">
                    <a:extLst>
                      <a:ext uri="{FF2B5EF4-FFF2-40B4-BE49-F238E27FC236}">
                        <a16:creationId xmlns:a16="http://schemas.microsoft.com/office/drawing/2014/main" id="{CFCE9AC9-4B5E-4063-A072-FA6A063A198C}"/>
                      </a:ext>
                    </a:extLst>
                  </p:cNvPr>
                  <p:cNvSpPr/>
                  <p:nvPr/>
                </p:nvSpPr>
                <p:spPr>
                  <a:xfrm>
                    <a:off x="8960300" y="1731876"/>
                    <a:ext cx="91536" cy="91536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3985E113-C920-4643-8C5E-0249D8315576}"/>
                    </a:ext>
                  </a:extLst>
                </p:cNvPr>
                <p:cNvSpPr txBox="1"/>
                <p:nvPr/>
              </p:nvSpPr>
              <p:spPr>
                <a:xfrm>
                  <a:off x="4589410" y="2271572"/>
                  <a:ext cx="197213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Watersheds</a:t>
                  </a:r>
                </a:p>
              </p:txBody>
            </p:sp>
          </p:grpSp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0BFA119D-4407-4C65-967F-F6E1926F4EDC}"/>
                  </a:ext>
                </a:extLst>
              </p:cNvPr>
              <p:cNvGrpSpPr/>
              <p:nvPr/>
            </p:nvGrpSpPr>
            <p:grpSpPr>
              <a:xfrm>
                <a:off x="2322249" y="2271571"/>
                <a:ext cx="1402632" cy="276999"/>
                <a:chOff x="5467552" y="1221512"/>
                <a:chExt cx="1402632" cy="276999"/>
              </a:xfrm>
            </p:grpSpPr>
            <p:grpSp>
              <p:nvGrpSpPr>
                <p:cNvPr id="252" name="Group 251">
                  <a:extLst>
                    <a:ext uri="{FF2B5EF4-FFF2-40B4-BE49-F238E27FC236}">
                      <a16:creationId xmlns:a16="http://schemas.microsoft.com/office/drawing/2014/main" id="{8B01CCE4-AF4F-4AF9-B361-D2CD74D067EE}"/>
                    </a:ext>
                  </a:extLst>
                </p:cNvPr>
                <p:cNvGrpSpPr/>
                <p:nvPr/>
              </p:nvGrpSpPr>
              <p:grpSpPr>
                <a:xfrm>
                  <a:off x="5467552" y="1278294"/>
                  <a:ext cx="177281" cy="177281"/>
                  <a:chOff x="5436225" y="1683924"/>
                  <a:chExt cx="177281" cy="177281"/>
                </a:xfrm>
              </p:grpSpPr>
              <p:sp>
                <p:nvSpPr>
                  <p:cNvPr id="254" name="Oval 253">
                    <a:extLst>
                      <a:ext uri="{FF2B5EF4-FFF2-40B4-BE49-F238E27FC236}">
                        <a16:creationId xmlns:a16="http://schemas.microsoft.com/office/drawing/2014/main" id="{85AEDCCA-2EE2-4E20-B7CA-7A1DF68AE118}"/>
                      </a:ext>
                    </a:extLst>
                  </p:cNvPr>
                  <p:cNvSpPr/>
                  <p:nvPr/>
                </p:nvSpPr>
                <p:spPr>
                  <a:xfrm>
                    <a:off x="5436225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5" name="Oval 254">
                    <a:extLst>
                      <a:ext uri="{FF2B5EF4-FFF2-40B4-BE49-F238E27FC236}">
                        <a16:creationId xmlns:a16="http://schemas.microsoft.com/office/drawing/2014/main" id="{2B95E7BF-58F0-4009-9006-614253493AA8}"/>
                      </a:ext>
                    </a:extLst>
                  </p:cNvPr>
                  <p:cNvSpPr/>
                  <p:nvPr/>
                </p:nvSpPr>
                <p:spPr>
                  <a:xfrm>
                    <a:off x="5478780" y="1731876"/>
                    <a:ext cx="91536" cy="91536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3" name="TextBox 252">
                  <a:extLst>
                    <a:ext uri="{FF2B5EF4-FFF2-40B4-BE49-F238E27FC236}">
                      <a16:creationId xmlns:a16="http://schemas.microsoft.com/office/drawing/2014/main" id="{21F6C5F3-BBAA-4405-965F-EF56BE6C067D}"/>
                    </a:ext>
                  </a:extLst>
                </p:cNvPr>
                <p:cNvSpPr txBox="1"/>
                <p:nvPr/>
              </p:nvSpPr>
              <p:spPr>
                <a:xfrm>
                  <a:off x="5601960" y="1221512"/>
                  <a:ext cx="126822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Major Streams</a:t>
                  </a:r>
                </a:p>
              </p:txBody>
            </p:sp>
          </p:grpSp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D753FD9B-75EF-40AC-91CD-B401B4C66BC6}"/>
                  </a:ext>
                </a:extLst>
              </p:cNvPr>
              <p:cNvGrpSpPr/>
              <p:nvPr/>
            </p:nvGrpSpPr>
            <p:grpSpPr>
              <a:xfrm>
                <a:off x="384339" y="1450112"/>
                <a:ext cx="2106541" cy="276999"/>
                <a:chOff x="6326373" y="1221512"/>
                <a:chExt cx="2106541" cy="276999"/>
              </a:xfrm>
            </p:grpSpPr>
            <p:grpSp>
              <p:nvGrpSpPr>
                <p:cNvPr id="248" name="Group 247">
                  <a:extLst>
                    <a:ext uri="{FF2B5EF4-FFF2-40B4-BE49-F238E27FC236}">
                      <a16:creationId xmlns:a16="http://schemas.microsoft.com/office/drawing/2014/main" id="{2D400205-DCEE-4503-B4AE-FA7A43730155}"/>
                    </a:ext>
                  </a:extLst>
                </p:cNvPr>
                <p:cNvGrpSpPr/>
                <p:nvPr/>
              </p:nvGrpSpPr>
              <p:grpSpPr>
                <a:xfrm>
                  <a:off x="6326373" y="1278294"/>
                  <a:ext cx="177281" cy="177281"/>
                  <a:chOff x="6295046" y="1683924"/>
                  <a:chExt cx="177281" cy="177281"/>
                </a:xfrm>
              </p:grpSpPr>
              <p:sp>
                <p:nvSpPr>
                  <p:cNvPr id="250" name="Oval 249">
                    <a:extLst>
                      <a:ext uri="{FF2B5EF4-FFF2-40B4-BE49-F238E27FC236}">
                        <a16:creationId xmlns:a16="http://schemas.microsoft.com/office/drawing/2014/main" id="{29307BB2-CE48-4F47-AEAC-DC54E0545A79}"/>
                      </a:ext>
                    </a:extLst>
                  </p:cNvPr>
                  <p:cNvSpPr/>
                  <p:nvPr/>
                </p:nvSpPr>
                <p:spPr>
                  <a:xfrm>
                    <a:off x="6295046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" name="Oval 250">
                    <a:extLst>
                      <a:ext uri="{FF2B5EF4-FFF2-40B4-BE49-F238E27FC236}">
                        <a16:creationId xmlns:a16="http://schemas.microsoft.com/office/drawing/2014/main" id="{B59E638B-A917-4025-AA8C-C31D465B8A9D}"/>
                      </a:ext>
                    </a:extLst>
                  </p:cNvPr>
                  <p:cNvSpPr/>
                  <p:nvPr/>
                </p:nvSpPr>
                <p:spPr>
                  <a:xfrm>
                    <a:off x="6337601" y="1731876"/>
                    <a:ext cx="91536" cy="91536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9CBB8F9B-12B9-48AB-B344-7757A19A8DE7}"/>
                    </a:ext>
                  </a:extLst>
                </p:cNvPr>
                <p:cNvSpPr txBox="1"/>
                <p:nvPr/>
              </p:nvSpPr>
              <p:spPr>
                <a:xfrm>
                  <a:off x="6460781" y="1221512"/>
                  <a:ext cx="197213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Communities</a:t>
                  </a:r>
                </a:p>
              </p:txBody>
            </p:sp>
          </p:grp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D08ABA1-81EF-46E8-AB8E-3BB42DEED36D}"/>
                  </a:ext>
                </a:extLst>
              </p:cNvPr>
              <p:cNvGrpSpPr/>
              <p:nvPr/>
            </p:nvGrpSpPr>
            <p:grpSpPr>
              <a:xfrm>
                <a:off x="706505" y="1697390"/>
                <a:ext cx="2305585" cy="276999"/>
                <a:chOff x="622685" y="1697390"/>
                <a:chExt cx="2305585" cy="276999"/>
              </a:xfrm>
            </p:grpSpPr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85D2C0CA-A1D4-440D-ABD1-4399CCE36CCE}"/>
                    </a:ext>
                  </a:extLst>
                </p:cNvPr>
                <p:cNvSpPr txBox="1"/>
                <p:nvPr/>
              </p:nvSpPr>
              <p:spPr>
                <a:xfrm>
                  <a:off x="761176" y="1697390"/>
                  <a:ext cx="216709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Unincorporated</a:t>
                  </a:r>
                </a:p>
              </p:txBody>
            </p:sp>
            <p:sp>
              <p:nvSpPr>
                <p:cNvPr id="246" name="Oval 245">
                  <a:extLst>
                    <a:ext uri="{FF2B5EF4-FFF2-40B4-BE49-F238E27FC236}">
                      <a16:creationId xmlns:a16="http://schemas.microsoft.com/office/drawing/2014/main" id="{041E5FEB-0B4F-485B-BF1E-06ED7B429C1A}"/>
                    </a:ext>
                  </a:extLst>
                </p:cNvPr>
                <p:cNvSpPr/>
                <p:nvPr/>
              </p:nvSpPr>
              <p:spPr>
                <a:xfrm>
                  <a:off x="622685" y="1746035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Oval 246">
                  <a:extLst>
                    <a:ext uri="{FF2B5EF4-FFF2-40B4-BE49-F238E27FC236}">
                      <a16:creationId xmlns:a16="http://schemas.microsoft.com/office/drawing/2014/main" id="{7C482F5B-994D-4CDA-B7BD-506E5031E477}"/>
                    </a:ext>
                  </a:extLst>
                </p:cNvPr>
                <p:cNvSpPr/>
                <p:nvPr/>
              </p:nvSpPr>
              <p:spPr>
                <a:xfrm>
                  <a:off x="665240" y="1793987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65FB71FE-2138-46CB-883A-D626A3E47FCF}"/>
                  </a:ext>
                </a:extLst>
              </p:cNvPr>
              <p:cNvGrpSpPr/>
              <p:nvPr/>
            </p:nvGrpSpPr>
            <p:grpSpPr>
              <a:xfrm>
                <a:off x="706505" y="1933123"/>
                <a:ext cx="2305585" cy="276999"/>
                <a:chOff x="622685" y="1933123"/>
                <a:chExt cx="2305585" cy="276999"/>
              </a:xfrm>
            </p:grpSpPr>
            <p:sp>
              <p:nvSpPr>
                <p:cNvPr id="242" name="TextBox 241">
                  <a:extLst>
                    <a:ext uri="{FF2B5EF4-FFF2-40B4-BE49-F238E27FC236}">
                      <a16:creationId xmlns:a16="http://schemas.microsoft.com/office/drawing/2014/main" id="{ACB7F58B-CE0C-471C-97D5-A9D3D9EA77F5}"/>
                    </a:ext>
                  </a:extLst>
                </p:cNvPr>
                <p:cNvSpPr txBox="1"/>
                <p:nvPr/>
              </p:nvSpPr>
              <p:spPr>
                <a:xfrm>
                  <a:off x="761176" y="1933123"/>
                  <a:ext cx="216709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Incorporated</a:t>
                  </a:r>
                </a:p>
              </p:txBody>
            </p:sp>
            <p:sp>
              <p:nvSpPr>
                <p:cNvPr id="243" name="Oval 242">
                  <a:extLst>
                    <a:ext uri="{FF2B5EF4-FFF2-40B4-BE49-F238E27FC236}">
                      <a16:creationId xmlns:a16="http://schemas.microsoft.com/office/drawing/2014/main" id="{F141EF73-1AD9-4996-A869-A9D866BDC38F}"/>
                    </a:ext>
                  </a:extLst>
                </p:cNvPr>
                <p:cNvSpPr/>
                <p:nvPr/>
              </p:nvSpPr>
              <p:spPr>
                <a:xfrm>
                  <a:off x="622685" y="1981768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Oval 243">
                  <a:extLst>
                    <a:ext uri="{FF2B5EF4-FFF2-40B4-BE49-F238E27FC236}">
                      <a16:creationId xmlns:a16="http://schemas.microsoft.com/office/drawing/2014/main" id="{177BFE58-EA5E-45F0-8091-AD0072047BEF}"/>
                    </a:ext>
                  </a:extLst>
                </p:cNvPr>
                <p:cNvSpPr/>
                <p:nvPr/>
              </p:nvSpPr>
              <p:spPr>
                <a:xfrm>
                  <a:off x="665240" y="2029720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054F8A06-45F1-4D96-8935-52C0B7919449}"/>
                  </a:ext>
                </a:extLst>
              </p:cNvPr>
              <p:cNvGrpSpPr/>
              <p:nvPr/>
            </p:nvGrpSpPr>
            <p:grpSpPr>
              <a:xfrm>
                <a:off x="3448212" y="1463956"/>
                <a:ext cx="1381141" cy="276999"/>
                <a:chOff x="3448212" y="1463956"/>
                <a:chExt cx="1381141" cy="276999"/>
              </a:xfrm>
            </p:grpSpPr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6FB7A461-D555-4FDD-879F-E5172A32A24F}"/>
                    </a:ext>
                  </a:extLst>
                </p:cNvPr>
                <p:cNvSpPr/>
                <p:nvPr/>
              </p:nvSpPr>
              <p:spPr>
                <a:xfrm>
                  <a:off x="3448212" y="1520738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4409F0CC-CA27-4828-9A41-2A8BC697F812}"/>
                    </a:ext>
                  </a:extLst>
                </p:cNvPr>
                <p:cNvSpPr/>
                <p:nvPr/>
              </p:nvSpPr>
              <p:spPr>
                <a:xfrm>
                  <a:off x="3491084" y="1563610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E4FF5D76-CF71-49DE-B93F-8902557FF6B1}"/>
                    </a:ext>
                  </a:extLst>
                </p:cNvPr>
                <p:cNvSpPr txBox="1"/>
                <p:nvPr/>
              </p:nvSpPr>
              <p:spPr>
                <a:xfrm>
                  <a:off x="3582620" y="1463956"/>
                  <a:ext cx="124673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RPDC Regions</a:t>
                  </a:r>
                </a:p>
              </p:txBody>
            </p: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98A02F22-AEC2-4C39-9606-BF8A6158E5F8}"/>
                  </a:ext>
                </a:extLst>
              </p:cNvPr>
              <p:cNvGrpSpPr/>
              <p:nvPr/>
            </p:nvGrpSpPr>
            <p:grpSpPr>
              <a:xfrm>
                <a:off x="473171" y="2269799"/>
                <a:ext cx="916134" cy="276999"/>
                <a:chOff x="473171" y="2269799"/>
                <a:chExt cx="916134" cy="276999"/>
              </a:xfrm>
            </p:grpSpPr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4E68500E-CC0F-465F-9374-D92D262828C1}"/>
                    </a:ext>
                  </a:extLst>
                </p:cNvPr>
                <p:cNvSpPr txBox="1"/>
                <p:nvPr/>
              </p:nvSpPr>
              <p:spPr>
                <a:xfrm>
                  <a:off x="607262" y="2269799"/>
                  <a:ext cx="7820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Buildings</a:t>
                  </a:r>
                </a:p>
              </p:txBody>
            </p:sp>
            <p:sp>
              <p:nvSpPr>
                <p:cNvPr id="237" name="Oval 236">
                  <a:extLst>
                    <a:ext uri="{FF2B5EF4-FFF2-40B4-BE49-F238E27FC236}">
                      <a16:creationId xmlns:a16="http://schemas.microsoft.com/office/drawing/2014/main" id="{0999A7E4-DB76-4D80-B709-F2528731F1CC}"/>
                    </a:ext>
                  </a:extLst>
                </p:cNvPr>
                <p:cNvSpPr/>
                <p:nvPr/>
              </p:nvSpPr>
              <p:spPr>
                <a:xfrm>
                  <a:off x="473171" y="2328353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Oval 237">
                  <a:extLst>
                    <a:ext uri="{FF2B5EF4-FFF2-40B4-BE49-F238E27FC236}">
                      <a16:creationId xmlns:a16="http://schemas.microsoft.com/office/drawing/2014/main" id="{AE06F95D-88A5-4160-A901-30AD2BB24108}"/>
                    </a:ext>
                  </a:extLst>
                </p:cNvPr>
                <p:cNvSpPr/>
                <p:nvPr/>
              </p:nvSpPr>
              <p:spPr>
                <a:xfrm>
                  <a:off x="515726" y="2376305"/>
                  <a:ext cx="91536" cy="91536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F0BBB5C4-148D-47A3-8A3A-95815C1EF4A8}"/>
                  </a:ext>
                </a:extLst>
              </p:cNvPr>
              <p:cNvGrpSpPr/>
              <p:nvPr/>
            </p:nvGrpSpPr>
            <p:grpSpPr>
              <a:xfrm>
                <a:off x="2309877" y="1451782"/>
                <a:ext cx="893375" cy="276999"/>
                <a:chOff x="6056735" y="1221512"/>
                <a:chExt cx="893375" cy="276999"/>
              </a:xfrm>
            </p:grpSpPr>
            <p:grpSp>
              <p:nvGrpSpPr>
                <p:cNvPr id="232" name="Group 231">
                  <a:extLst>
                    <a:ext uri="{FF2B5EF4-FFF2-40B4-BE49-F238E27FC236}">
                      <a16:creationId xmlns:a16="http://schemas.microsoft.com/office/drawing/2014/main" id="{0DF00CC7-B292-495A-9122-B3315A7DF590}"/>
                    </a:ext>
                  </a:extLst>
                </p:cNvPr>
                <p:cNvGrpSpPr/>
                <p:nvPr/>
              </p:nvGrpSpPr>
              <p:grpSpPr>
                <a:xfrm>
                  <a:off x="6056735" y="1278294"/>
                  <a:ext cx="177281" cy="177281"/>
                  <a:chOff x="6025408" y="1683924"/>
                  <a:chExt cx="177281" cy="177281"/>
                </a:xfrm>
              </p:grpSpPr>
              <p:sp>
                <p:nvSpPr>
                  <p:cNvPr id="234" name="Oval 233">
                    <a:extLst>
                      <a:ext uri="{FF2B5EF4-FFF2-40B4-BE49-F238E27FC236}">
                        <a16:creationId xmlns:a16="http://schemas.microsoft.com/office/drawing/2014/main" id="{723964D4-6B85-4E5E-A574-00A19D1F1C51}"/>
                      </a:ext>
                    </a:extLst>
                  </p:cNvPr>
                  <p:cNvSpPr/>
                  <p:nvPr/>
                </p:nvSpPr>
                <p:spPr>
                  <a:xfrm>
                    <a:off x="6025408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5" name="Oval 234">
                    <a:extLst>
                      <a:ext uri="{FF2B5EF4-FFF2-40B4-BE49-F238E27FC236}">
                        <a16:creationId xmlns:a16="http://schemas.microsoft.com/office/drawing/2014/main" id="{AFE85655-9CE6-466D-9013-3C0B0408ACA5}"/>
                      </a:ext>
                    </a:extLst>
                  </p:cNvPr>
                  <p:cNvSpPr/>
                  <p:nvPr/>
                </p:nvSpPr>
                <p:spPr>
                  <a:xfrm>
                    <a:off x="6068280" y="1726796"/>
                    <a:ext cx="91536" cy="91536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33" name="TextBox 232">
                  <a:extLst>
                    <a:ext uri="{FF2B5EF4-FFF2-40B4-BE49-F238E27FC236}">
                      <a16:creationId xmlns:a16="http://schemas.microsoft.com/office/drawing/2014/main" id="{BF039B11-BBF9-4ACA-B9D8-AD9A7638C6DF}"/>
                    </a:ext>
                  </a:extLst>
                </p:cNvPr>
                <p:cNvSpPr txBox="1"/>
                <p:nvPr/>
              </p:nvSpPr>
              <p:spPr>
                <a:xfrm>
                  <a:off x="6191143" y="1221512"/>
                  <a:ext cx="75896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Counties</a:t>
                  </a:r>
                </a:p>
              </p:txBody>
            </p:sp>
          </p:grpSp>
        </p:grp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D5E88715-581F-407F-A263-610274691665}"/>
                </a:ext>
              </a:extLst>
            </p:cNvPr>
            <p:cNvSpPr txBox="1"/>
            <p:nvPr/>
          </p:nvSpPr>
          <p:spPr>
            <a:xfrm>
              <a:off x="293164" y="1119979"/>
              <a:ext cx="15769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Select a Scale:</a:t>
              </a:r>
              <a:endParaRPr 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26C5D01-1C57-4B40-A763-FCBF9F1D572F}"/>
              </a:ext>
            </a:extLst>
          </p:cNvPr>
          <p:cNvGrpSpPr/>
          <p:nvPr/>
        </p:nvGrpSpPr>
        <p:grpSpPr>
          <a:xfrm>
            <a:off x="233252" y="690495"/>
            <a:ext cx="6720374" cy="259232"/>
            <a:chOff x="233252" y="690495"/>
            <a:chExt cx="6720374" cy="259232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9081A57E-6C64-4A28-B726-3B5B5DFB7311}"/>
                </a:ext>
              </a:extLst>
            </p:cNvPr>
            <p:cNvGrpSpPr/>
            <p:nvPr/>
          </p:nvGrpSpPr>
          <p:grpSpPr>
            <a:xfrm>
              <a:off x="233252" y="690495"/>
              <a:ext cx="6720374" cy="258140"/>
              <a:chOff x="153966" y="753716"/>
              <a:chExt cx="6720374" cy="258140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2E3C40BB-C4ED-4E50-8587-89A8E9B15A34}"/>
                  </a:ext>
                </a:extLst>
              </p:cNvPr>
              <p:cNvSpPr/>
              <p:nvPr/>
            </p:nvSpPr>
            <p:spPr>
              <a:xfrm>
                <a:off x="153966" y="754263"/>
                <a:ext cx="1613005" cy="257593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Flood Indices</a:t>
                </a:r>
              </a:p>
            </p:txBody>
          </p:sp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A994D3DA-C5E8-46F7-85ED-B76D868DD217}"/>
                  </a:ext>
                </a:extLst>
              </p:cNvPr>
              <p:cNvSpPr/>
              <p:nvPr/>
            </p:nvSpPr>
            <p:spPr>
              <a:xfrm>
                <a:off x="5261335" y="754263"/>
                <a:ext cx="1613005" cy="254808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Other Hazards</a:t>
                </a:r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DF8CD0B4-35CF-47F0-84B0-0B79B2536554}"/>
                  </a:ext>
                </a:extLst>
              </p:cNvPr>
              <p:cNvSpPr/>
              <p:nvPr/>
            </p:nvSpPr>
            <p:spPr>
              <a:xfrm>
                <a:off x="3560138" y="753716"/>
                <a:ext cx="1613005" cy="252984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2D/3D Visuals</a:t>
                </a:r>
              </a:p>
            </p:txBody>
          </p:sp>
        </p:grpSp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C7A43906-B541-4F3C-8C9D-2B7E6B7BEC50}"/>
                </a:ext>
              </a:extLst>
            </p:cNvPr>
            <p:cNvSpPr/>
            <p:nvPr/>
          </p:nvSpPr>
          <p:spPr>
            <a:xfrm>
              <a:off x="1928820" y="696743"/>
              <a:ext cx="1613005" cy="25298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Compare Risk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DA34001-586E-46EE-96B4-B3B5086BF4B7}"/>
              </a:ext>
            </a:extLst>
          </p:cNvPr>
          <p:cNvGrpSpPr/>
          <p:nvPr/>
        </p:nvGrpSpPr>
        <p:grpSpPr>
          <a:xfrm>
            <a:off x="46113" y="5991326"/>
            <a:ext cx="6102177" cy="750923"/>
            <a:chOff x="-87237" y="5962751"/>
            <a:chExt cx="6102177" cy="750923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1BE1135-DF0D-4BA2-834B-25F7E6AEFC31}"/>
                </a:ext>
              </a:extLst>
            </p:cNvPr>
            <p:cNvSpPr/>
            <p:nvPr/>
          </p:nvSpPr>
          <p:spPr>
            <a:xfrm>
              <a:off x="153966" y="6008794"/>
              <a:ext cx="5607109" cy="704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18E6BD6B-6460-481B-8D2B-9AF9E7BC4BB5}"/>
                </a:ext>
              </a:extLst>
            </p:cNvPr>
            <p:cNvSpPr txBox="1"/>
            <p:nvPr/>
          </p:nvSpPr>
          <p:spPr>
            <a:xfrm>
              <a:off x="123075" y="5962751"/>
              <a:ext cx="2573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Building/Parcel Characteristics: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1672DD32-D84E-4B06-B3CF-67C6FDA705DF}"/>
                </a:ext>
              </a:extLst>
            </p:cNvPr>
            <p:cNvSpPr txBox="1"/>
            <p:nvPr/>
          </p:nvSpPr>
          <p:spPr>
            <a:xfrm>
              <a:off x="130598" y="6187040"/>
              <a:ext cx="34326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Address: </a:t>
              </a:r>
              <a:r>
                <a:rPr lang="en-US" sz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337 FIFTH ST, Rainelle, WV, 25962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82F2E2F2-0E39-4388-B456-6A707464A46C}"/>
                </a:ext>
              </a:extLst>
            </p:cNvPr>
            <p:cNvSpPr txBox="1"/>
            <p:nvPr/>
          </p:nvSpPr>
          <p:spPr>
            <a:xfrm>
              <a:off x="3436225" y="6149944"/>
              <a:ext cx="23248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Parcel ID: </a:t>
              </a:r>
              <a:r>
                <a:rPr lang="en-US" sz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13-13-0005-0329-0000 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DDCFA152-C03D-49CE-90DC-39C182DC9FD7}"/>
                </a:ext>
              </a:extLst>
            </p:cNvPr>
            <p:cNvSpPr txBox="1"/>
            <p:nvPr/>
          </p:nvSpPr>
          <p:spPr>
            <a:xfrm>
              <a:off x="-87237" y="6420660"/>
              <a:ext cx="25878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      </a:t>
              </a: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Building Value: </a:t>
              </a:r>
              <a:r>
                <a:rPr lang="en-US" sz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$37,200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B0A5C0EF-1FED-414F-82F5-4D19A82EADFE}"/>
                </a:ext>
              </a:extLst>
            </p:cNvPr>
            <p:cNvSpPr txBox="1"/>
            <p:nvPr/>
          </p:nvSpPr>
          <p:spPr>
            <a:xfrm>
              <a:off x="3427073" y="6424002"/>
              <a:ext cx="25878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First Floor Height (FFH): </a:t>
              </a:r>
              <a:r>
                <a:rPr lang="en-US" sz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3.0 ft       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F13A0E4-0EF3-434B-8E9E-BFF2D28FF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272" y="1147393"/>
            <a:ext cx="5572578" cy="48094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81944A17-55F5-4DF1-A895-F768103186A6}"/>
              </a:ext>
            </a:extLst>
          </p:cNvPr>
          <p:cNvSpPr txBox="1"/>
          <p:nvPr/>
        </p:nvSpPr>
        <p:spPr>
          <a:xfrm>
            <a:off x="6186584" y="3842475"/>
            <a:ext cx="1319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Flood Zone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F3E8DA7-0DB3-44FB-B3FC-F0FB4DF6791A}"/>
              </a:ext>
            </a:extLst>
          </p:cNvPr>
          <p:cNvSpPr txBox="1"/>
          <p:nvPr/>
        </p:nvSpPr>
        <p:spPr>
          <a:xfrm>
            <a:off x="8118963" y="3865213"/>
            <a:ext cx="154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80F2B8A-5A3A-4975-85FD-9EB988767E79}"/>
              </a:ext>
            </a:extLst>
          </p:cNvPr>
          <p:cNvSpPr txBox="1"/>
          <p:nvPr/>
        </p:nvSpPr>
        <p:spPr>
          <a:xfrm>
            <a:off x="10933168" y="3877346"/>
            <a:ext cx="982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More Info.</a:t>
            </a:r>
            <a:endParaRPr lang="en-US" sz="1200" u="sng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B231A65-2C08-4F7E-9669-1D77966C7503}"/>
              </a:ext>
            </a:extLst>
          </p:cNvPr>
          <p:cNvSpPr txBox="1"/>
          <p:nvPr/>
        </p:nvSpPr>
        <p:spPr>
          <a:xfrm>
            <a:off x="6186584" y="4261466"/>
            <a:ext cx="1319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Floodway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FCB8354-9E8D-4381-95AD-70D7B5D24559}"/>
              </a:ext>
            </a:extLst>
          </p:cNvPr>
          <p:cNvSpPr txBox="1"/>
          <p:nvPr/>
        </p:nvSpPr>
        <p:spPr>
          <a:xfrm>
            <a:off x="8118963" y="4284204"/>
            <a:ext cx="154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Yes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50C736E-2AEB-4505-9C93-5BCF18FDBAEF}"/>
              </a:ext>
            </a:extLst>
          </p:cNvPr>
          <p:cNvSpPr txBox="1"/>
          <p:nvPr/>
        </p:nvSpPr>
        <p:spPr>
          <a:xfrm>
            <a:off x="10933169" y="4305866"/>
            <a:ext cx="982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More Info.</a:t>
            </a:r>
            <a:endParaRPr lang="en-US" sz="1200" u="sng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81801DD-58CB-4287-8F34-47FC541842C2}"/>
              </a:ext>
            </a:extLst>
          </p:cNvPr>
          <p:cNvSpPr txBox="1"/>
          <p:nvPr/>
        </p:nvSpPr>
        <p:spPr>
          <a:xfrm>
            <a:off x="6186584" y="4490019"/>
            <a:ext cx="1319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Flood Depth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29A480F-B965-46B4-8315-078797F03D83}"/>
              </a:ext>
            </a:extLst>
          </p:cNvPr>
          <p:cNvSpPr txBox="1"/>
          <p:nvPr/>
        </p:nvSpPr>
        <p:spPr>
          <a:xfrm>
            <a:off x="8118963" y="4512757"/>
            <a:ext cx="154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2.3 ft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B350745-DD3C-48C0-B933-B331F706FAF9}"/>
              </a:ext>
            </a:extLst>
          </p:cNvPr>
          <p:cNvSpPr txBox="1"/>
          <p:nvPr/>
        </p:nvSpPr>
        <p:spPr>
          <a:xfrm>
            <a:off x="10933169" y="4521815"/>
            <a:ext cx="982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More Info.</a:t>
            </a:r>
            <a:endParaRPr lang="en-US" sz="1200" u="sng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0242E0-7A0F-48E1-B42F-58FAB8B309A7}"/>
              </a:ext>
            </a:extLst>
          </p:cNvPr>
          <p:cNvGrpSpPr/>
          <p:nvPr/>
        </p:nvGrpSpPr>
        <p:grpSpPr>
          <a:xfrm>
            <a:off x="6126086" y="3438138"/>
            <a:ext cx="5733609" cy="376328"/>
            <a:chOff x="6126086" y="4174548"/>
            <a:chExt cx="5733609" cy="37632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55B6FC8-4000-4851-AE97-50DBA45CBE24}"/>
                </a:ext>
              </a:extLst>
            </p:cNvPr>
            <p:cNvGrpSpPr/>
            <p:nvPr/>
          </p:nvGrpSpPr>
          <p:grpSpPr>
            <a:xfrm>
              <a:off x="6126086" y="4174548"/>
              <a:ext cx="5733609" cy="376328"/>
              <a:chOff x="6126086" y="4917697"/>
              <a:chExt cx="5733609" cy="376328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27667BC-FADF-4E14-A8B3-E056A6633E20}"/>
                  </a:ext>
                </a:extLst>
              </p:cNvPr>
              <p:cNvSpPr/>
              <p:nvPr/>
            </p:nvSpPr>
            <p:spPr>
              <a:xfrm>
                <a:off x="6126086" y="4917697"/>
                <a:ext cx="5733609" cy="37632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effectLst>
                <a:outerShdw blurRad="25400" dist="25400" dir="2700000" algn="ctr" rotWithShape="0">
                  <a:schemeClr val="bg1">
                    <a:lumMod val="75000"/>
                  </a:scheme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Flood Hazard</a:t>
                </a:r>
              </a:p>
            </p:txBody>
          </p:sp>
          <p:sp>
            <p:nvSpPr>
              <p:cNvPr id="114" name="Isosceles Triangle 113">
                <a:extLst>
                  <a:ext uri="{FF2B5EF4-FFF2-40B4-BE49-F238E27FC236}">
                    <a16:creationId xmlns:a16="http://schemas.microsoft.com/office/drawing/2014/main" id="{F77680DD-D655-455C-843B-658E2F34F6AC}"/>
                  </a:ext>
                </a:extLst>
              </p:cNvPr>
              <p:cNvSpPr/>
              <p:nvPr/>
            </p:nvSpPr>
            <p:spPr>
              <a:xfrm rot="10800000">
                <a:off x="11438430" y="5039186"/>
                <a:ext cx="224901" cy="128294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E494078-F0D7-4BAD-8B52-0FB9BA452585}"/>
                </a:ext>
              </a:extLst>
            </p:cNvPr>
            <p:cNvSpPr/>
            <p:nvPr/>
          </p:nvSpPr>
          <p:spPr>
            <a:xfrm>
              <a:off x="9959881" y="4216545"/>
              <a:ext cx="301508" cy="3015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!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BF49548-926D-4A0C-B0E6-10772362A960}"/>
                </a:ext>
              </a:extLst>
            </p:cNvPr>
            <p:cNvSpPr txBox="1"/>
            <p:nvPr/>
          </p:nvSpPr>
          <p:spPr>
            <a:xfrm>
              <a:off x="10166112" y="4220143"/>
              <a:ext cx="1443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C0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Meets Criteria</a:t>
              </a:r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160A23B9-5ABC-4996-B085-F1D85492B688}"/>
              </a:ext>
            </a:extLst>
          </p:cNvPr>
          <p:cNvSpPr txBox="1"/>
          <p:nvPr/>
        </p:nvSpPr>
        <p:spPr>
          <a:xfrm>
            <a:off x="6153472" y="5787899"/>
            <a:ext cx="5803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To download a building-level report for this structure you will need a password after clicking this </a:t>
            </a:r>
            <a:r>
              <a:rPr lang="en-US" sz="1200" b="1" u="sng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link</a:t>
            </a:r>
            <a:r>
              <a:rPr 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. Please contact the WV GIS Tech Center to receive one at (304) 293-0557</a:t>
            </a:r>
            <a:r>
              <a:rPr lang="en-US" sz="1200" i="0" dirty="0">
                <a:effectLst/>
              </a:rPr>
              <a:t>.</a:t>
            </a:r>
            <a:endParaRPr lang="en-U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349A52E5-EFED-47C7-A9D5-A6237E5D22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1" t="5485" r="4563" b="7459"/>
          <a:stretch/>
        </p:blipFill>
        <p:spPr>
          <a:xfrm>
            <a:off x="5594313" y="5210146"/>
            <a:ext cx="193712" cy="18817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183A61FA-F999-4B8B-A842-59CDA27D7D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19" t="2940" r="7009" b="34258"/>
          <a:stretch/>
        </p:blipFill>
        <p:spPr>
          <a:xfrm>
            <a:off x="5597080" y="5460671"/>
            <a:ext cx="190945" cy="40725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E72EDDF-860F-4104-8310-9F9A86775FE1}"/>
              </a:ext>
            </a:extLst>
          </p:cNvPr>
          <p:cNvGrpSpPr/>
          <p:nvPr/>
        </p:nvGrpSpPr>
        <p:grpSpPr>
          <a:xfrm>
            <a:off x="4299400" y="5632975"/>
            <a:ext cx="1204174" cy="251888"/>
            <a:chOff x="4299400" y="5632975"/>
            <a:chExt cx="1204174" cy="251888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CF015870-3272-475F-807A-5AF943E15767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7206F500-E5B6-420F-AB19-0A014B42AD00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Isosceles Triangle 130">
                <a:extLst>
                  <a:ext uri="{FF2B5EF4-FFF2-40B4-BE49-F238E27FC236}">
                    <a16:creationId xmlns:a16="http://schemas.microsoft.com/office/drawing/2014/main" id="{D1C35ABF-2D39-4552-A1A0-E092F00AD8DC}"/>
                  </a:ext>
                </a:extLst>
              </p:cNvPr>
              <p:cNvSpPr/>
              <p:nvPr/>
            </p:nvSpPr>
            <p:spPr>
              <a:xfrm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62F78B17-204E-4761-9408-36D780D931BC}"/>
                </a:ext>
              </a:extLst>
            </p:cNvPr>
            <p:cNvSpPr txBox="1"/>
            <p:nvPr/>
          </p:nvSpPr>
          <p:spPr>
            <a:xfrm>
              <a:off x="4299400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Change Base Map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pic>
        <p:nvPicPr>
          <p:cNvPr id="132" name="Picture 131">
            <a:extLst>
              <a:ext uri="{FF2B5EF4-FFF2-40B4-BE49-F238E27FC236}">
                <a16:creationId xmlns:a16="http://schemas.microsoft.com/office/drawing/2014/main" id="{D5321808-16C6-4D54-B035-EA95EDF3B0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3778"/>
          <a:stretch/>
        </p:blipFill>
        <p:spPr>
          <a:xfrm>
            <a:off x="4357543" y="4662896"/>
            <a:ext cx="1146031" cy="96307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grpSp>
        <p:nvGrpSpPr>
          <p:cNvPr id="133" name="Group 132">
            <a:extLst>
              <a:ext uri="{FF2B5EF4-FFF2-40B4-BE49-F238E27FC236}">
                <a16:creationId xmlns:a16="http://schemas.microsoft.com/office/drawing/2014/main" id="{E2BE22A6-5C97-4C2E-B60E-A0D9299B48FB}"/>
              </a:ext>
            </a:extLst>
          </p:cNvPr>
          <p:cNvGrpSpPr/>
          <p:nvPr/>
        </p:nvGrpSpPr>
        <p:grpSpPr>
          <a:xfrm>
            <a:off x="361560" y="1235107"/>
            <a:ext cx="2847761" cy="169439"/>
            <a:chOff x="2969429" y="1345803"/>
            <a:chExt cx="2847761" cy="169439"/>
          </a:xfrm>
        </p:grpSpPr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45389A1B-2FC9-40BF-B7B6-C07F293178A4}"/>
                </a:ext>
              </a:extLst>
            </p:cNvPr>
            <p:cNvSpPr/>
            <p:nvPr/>
          </p:nvSpPr>
          <p:spPr>
            <a:xfrm>
              <a:off x="2969429" y="1345803"/>
              <a:ext cx="2847761" cy="1694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chemeClr val="bg2">
                      <a:lumMod val="50000"/>
                    </a:schemeClr>
                  </a:solidFill>
                </a:rPr>
                <a:t>                      </a:t>
              </a:r>
              <a:r>
                <a:rPr lang="en-US" sz="1000" dirty="0">
                  <a:solidFill>
                    <a:schemeClr val="bg2">
                      <a:lumMod val="50000"/>
                    </a:schemeClr>
                  </a:solidFill>
                </a:rPr>
                <a:t>e.g., 123 street name, city, state, zip</a:t>
              </a:r>
            </a:p>
          </p:txBody>
        </p:sp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23DEAB25-0B1D-4080-B57E-1FF696F9CF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3489" r="4545" b="19990"/>
            <a:stretch/>
          </p:blipFill>
          <p:spPr>
            <a:xfrm>
              <a:off x="3010286" y="1372208"/>
              <a:ext cx="794534" cy="125169"/>
            </a:xfrm>
            <a:prstGeom prst="rect">
              <a:avLst/>
            </a:prstGeom>
          </p:spPr>
        </p:pic>
      </p:grpSp>
      <p:sp>
        <p:nvSpPr>
          <p:cNvPr id="136" name="Rectangle: Rounded Corners 135">
            <a:hlinkClick r:id="rId7"/>
            <a:extLst>
              <a:ext uri="{FF2B5EF4-FFF2-40B4-BE49-F238E27FC236}">
                <a16:creationId xmlns:a16="http://schemas.microsoft.com/office/drawing/2014/main" id="{CD93E6DE-D286-4D8F-B8CE-EB08626B0C51}"/>
              </a:ext>
            </a:extLst>
          </p:cNvPr>
          <p:cNvSpPr/>
          <p:nvPr/>
        </p:nvSpPr>
        <p:spPr>
          <a:xfrm>
            <a:off x="4808610" y="1249042"/>
            <a:ext cx="951136" cy="21063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25400" dist="508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More Detail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AAB29EB0-B3EC-4D7B-A983-2E3A73AFEAAE}"/>
              </a:ext>
            </a:extLst>
          </p:cNvPr>
          <p:cNvSpPr txBox="1"/>
          <p:nvPr/>
        </p:nvSpPr>
        <p:spPr>
          <a:xfrm>
            <a:off x="6075022" y="3044164"/>
            <a:ext cx="5759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Select indicators to view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E18FDE-4121-4778-892E-EB0BED821819}"/>
              </a:ext>
            </a:extLst>
          </p:cNvPr>
          <p:cNvGrpSpPr/>
          <p:nvPr/>
        </p:nvGrpSpPr>
        <p:grpSpPr>
          <a:xfrm>
            <a:off x="6137244" y="4855530"/>
            <a:ext cx="5733609" cy="376328"/>
            <a:chOff x="6137244" y="4645980"/>
            <a:chExt cx="5733609" cy="37632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E6ED628-1F85-46C2-BF75-DBF3064838C0}"/>
                </a:ext>
              </a:extLst>
            </p:cNvPr>
            <p:cNvGrpSpPr/>
            <p:nvPr/>
          </p:nvGrpSpPr>
          <p:grpSpPr>
            <a:xfrm>
              <a:off x="6137244" y="4645980"/>
              <a:ext cx="5733609" cy="376328"/>
              <a:chOff x="6137244" y="4590416"/>
              <a:chExt cx="5733609" cy="376328"/>
            </a:xfrm>
          </p:grpSpPr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3F7C5A84-961D-4542-9275-009B3076B2C0}"/>
                  </a:ext>
                </a:extLst>
              </p:cNvPr>
              <p:cNvSpPr/>
              <p:nvPr/>
            </p:nvSpPr>
            <p:spPr>
              <a:xfrm>
                <a:off x="6137244" y="4590416"/>
                <a:ext cx="5733609" cy="37632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effectLst>
                <a:outerShdw blurRad="25400" dist="50800" dir="2700000" algn="ctr" rotWithShape="0">
                  <a:schemeClr val="bg1">
                    <a:lumMod val="75000"/>
                  </a:scheme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Risk</a:t>
                </a:r>
              </a:p>
            </p:txBody>
          </p:sp>
          <p:sp>
            <p:nvSpPr>
              <p:cNvPr id="204" name="Isosceles Triangle 203">
                <a:extLst>
                  <a:ext uri="{FF2B5EF4-FFF2-40B4-BE49-F238E27FC236}">
                    <a16:creationId xmlns:a16="http://schemas.microsoft.com/office/drawing/2014/main" id="{BF4B049B-69C0-4921-AE72-43D9DA7078FC}"/>
                  </a:ext>
                </a:extLst>
              </p:cNvPr>
              <p:cNvSpPr/>
              <p:nvPr/>
            </p:nvSpPr>
            <p:spPr>
              <a:xfrm rot="10800000">
                <a:off x="11449588" y="4716247"/>
                <a:ext cx="224901" cy="128294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1F7E8359-6193-4F99-B886-0628F879905E}"/>
                </a:ext>
              </a:extLst>
            </p:cNvPr>
            <p:cNvSpPr/>
            <p:nvPr/>
          </p:nvSpPr>
          <p:spPr>
            <a:xfrm>
              <a:off x="9971912" y="4687184"/>
              <a:ext cx="301508" cy="3015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!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16DC1538-077B-4407-A92F-6C303AEC6682}"/>
                </a:ext>
              </a:extLst>
            </p:cNvPr>
            <p:cNvSpPr txBox="1"/>
            <p:nvPr/>
          </p:nvSpPr>
          <p:spPr>
            <a:xfrm>
              <a:off x="10178143" y="4690782"/>
              <a:ext cx="1443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C0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Meets Criteria</a:t>
              </a:r>
            </a:p>
          </p:txBody>
        </p:sp>
      </p:grp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B6880CCB-22EA-42CF-B4D2-23F1872A808E}"/>
              </a:ext>
            </a:extLst>
          </p:cNvPr>
          <p:cNvSpPr/>
          <p:nvPr/>
        </p:nvSpPr>
        <p:spPr>
          <a:xfrm>
            <a:off x="4801033" y="1590399"/>
            <a:ext cx="951136" cy="37101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25400" dist="508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3D Flood Visualization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CF57D64B-FACD-4F9E-9E58-F9F3E215961C}"/>
              </a:ext>
            </a:extLst>
          </p:cNvPr>
          <p:cNvSpPr txBox="1"/>
          <p:nvPr/>
        </p:nvSpPr>
        <p:spPr>
          <a:xfrm>
            <a:off x="6162144" y="4051978"/>
            <a:ext cx="55123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(1% Annual Chance of Flooding, 26% Chance of Flooding in a 30-Year Mortgage Term)</a:t>
            </a:r>
          </a:p>
        </p:txBody>
      </p:sp>
    </p:spTree>
    <p:extLst>
      <p:ext uri="{BB962C8B-B14F-4D97-AF65-F5344CB8AC3E}">
        <p14:creationId xmlns:p14="http://schemas.microsoft.com/office/powerpoint/2010/main" val="1996738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20AB471-A7CD-4B0D-A306-9BA7576D3EEC}"/>
              </a:ext>
            </a:extLst>
          </p:cNvPr>
          <p:cNvGrpSpPr/>
          <p:nvPr/>
        </p:nvGrpSpPr>
        <p:grpSpPr>
          <a:xfrm>
            <a:off x="6146266" y="5788835"/>
            <a:ext cx="5733609" cy="376328"/>
            <a:chOff x="6146266" y="5088233"/>
            <a:chExt cx="5733609" cy="376328"/>
          </a:xfrm>
        </p:grpSpPr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56BC91BC-CFAB-497E-A169-E0080EFEDE7D}"/>
                </a:ext>
              </a:extLst>
            </p:cNvPr>
            <p:cNvSpPr/>
            <p:nvPr/>
          </p:nvSpPr>
          <p:spPr>
            <a:xfrm>
              <a:off x="6146266" y="5088233"/>
              <a:ext cx="5733609" cy="376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25400" dist="50800" dir="2700000" algn="ctr" rotWithShape="0">
                <a:schemeClr val="bg1">
                  <a:lumMod val="75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Mitigation</a:t>
              </a:r>
            </a:p>
          </p:txBody>
        </p:sp>
        <p:sp>
          <p:nvSpPr>
            <p:cNvPr id="216" name="Isosceles Triangle 215">
              <a:extLst>
                <a:ext uri="{FF2B5EF4-FFF2-40B4-BE49-F238E27FC236}">
                  <a16:creationId xmlns:a16="http://schemas.microsoft.com/office/drawing/2014/main" id="{832CB8FA-9AD3-4170-BD55-108111BE7C2F}"/>
                </a:ext>
              </a:extLst>
            </p:cNvPr>
            <p:cNvSpPr/>
            <p:nvPr/>
          </p:nvSpPr>
          <p:spPr>
            <a:xfrm rot="10800000">
              <a:off x="11458610" y="5214064"/>
              <a:ext cx="224901" cy="12829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4B04C17-C3AF-4AEF-BD4E-8E3EDB133E3F}"/>
              </a:ext>
            </a:extLst>
          </p:cNvPr>
          <p:cNvSpPr/>
          <p:nvPr/>
        </p:nvSpPr>
        <p:spPr>
          <a:xfrm>
            <a:off x="0" y="642762"/>
            <a:ext cx="12189278" cy="3537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53876A-1FEB-4A12-876A-27A5682E2C92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E9B4284-7904-4ECC-859C-D1320336EEC1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156356-BA2F-7F05-0853-5BC7926CEA91}"/>
                </a:ext>
              </a:extLst>
            </p:cNvPr>
            <p:cNvSpPr txBox="1"/>
            <p:nvPr/>
          </p:nvSpPr>
          <p:spPr>
            <a:xfrm>
              <a:off x="648728" y="88724"/>
              <a:ext cx="4746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Flood Resiliency Tool</a:t>
              </a:r>
              <a:endParaRPr lang="en-US" sz="20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B6D61E-31B4-34F9-DA0A-FA9635978099}"/>
                </a:ext>
              </a:extLst>
            </p:cNvPr>
            <p:cNvSpPr/>
            <p:nvPr/>
          </p:nvSpPr>
          <p:spPr>
            <a:xfrm>
              <a:off x="229012" y="94718"/>
              <a:ext cx="419716" cy="4197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Logo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427F0D2-49C7-4A95-B903-D728BD0F65A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34179913-164F-4DEA-A33F-85E3AECF73BE}"/>
              </a:ext>
            </a:extLst>
          </p:cNvPr>
          <p:cNvSpPr/>
          <p:nvPr/>
        </p:nvSpPr>
        <p:spPr>
          <a:xfrm>
            <a:off x="8576250" y="179137"/>
            <a:ext cx="1613005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Methodology/Data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F019AD02-A7CF-4E54-B70B-1F03200E7D04}"/>
              </a:ext>
            </a:extLst>
          </p:cNvPr>
          <p:cNvSpPr/>
          <p:nvPr/>
        </p:nvSpPr>
        <p:spPr>
          <a:xfrm>
            <a:off x="10266870" y="173625"/>
            <a:ext cx="1613005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Other Resources</a:t>
            </a:r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F0B09B99-900E-4CB3-9107-9B6EDEAECB0C}"/>
              </a:ext>
            </a:extLst>
          </p:cNvPr>
          <p:cNvGrpSpPr/>
          <p:nvPr/>
        </p:nvGrpSpPr>
        <p:grpSpPr>
          <a:xfrm>
            <a:off x="6091334" y="1110862"/>
            <a:ext cx="6407577" cy="1588817"/>
            <a:chOff x="153966" y="1078183"/>
            <a:chExt cx="6407577" cy="1588817"/>
          </a:xfrm>
        </p:grpSpPr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D721E965-9D15-41EA-AF05-8AE37C92A294}"/>
                </a:ext>
              </a:extLst>
            </p:cNvPr>
            <p:cNvGrpSpPr/>
            <p:nvPr/>
          </p:nvGrpSpPr>
          <p:grpSpPr>
            <a:xfrm>
              <a:off x="153966" y="1078183"/>
              <a:ext cx="6407577" cy="1588817"/>
              <a:chOff x="153966" y="1078183"/>
              <a:chExt cx="6407577" cy="1588817"/>
            </a:xfrm>
          </p:grpSpPr>
          <p:sp>
            <p:nvSpPr>
              <p:cNvPr id="222" name="Rectangle: Rounded Corners 221">
                <a:extLst>
                  <a:ext uri="{FF2B5EF4-FFF2-40B4-BE49-F238E27FC236}">
                    <a16:creationId xmlns:a16="http://schemas.microsoft.com/office/drawing/2014/main" id="{1B4786D4-A20A-414C-97EE-A327777EF416}"/>
                  </a:ext>
                </a:extLst>
              </p:cNvPr>
              <p:cNvSpPr/>
              <p:nvPr/>
            </p:nvSpPr>
            <p:spPr>
              <a:xfrm>
                <a:off x="153966" y="1078183"/>
                <a:ext cx="5759030" cy="158881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48167739-6D30-4145-B26E-04D78D6A834A}"/>
                  </a:ext>
                </a:extLst>
              </p:cNvPr>
              <p:cNvGrpSpPr/>
              <p:nvPr/>
            </p:nvGrpSpPr>
            <p:grpSpPr>
              <a:xfrm>
                <a:off x="4969089" y="1459724"/>
                <a:ext cx="1381141" cy="281231"/>
                <a:chOff x="6215001" y="1221512"/>
                <a:chExt cx="1381141" cy="281231"/>
              </a:xfrm>
            </p:grpSpPr>
            <p:grpSp>
              <p:nvGrpSpPr>
                <p:cNvPr id="260" name="Group 259">
                  <a:extLst>
                    <a:ext uri="{FF2B5EF4-FFF2-40B4-BE49-F238E27FC236}">
                      <a16:creationId xmlns:a16="http://schemas.microsoft.com/office/drawing/2014/main" id="{00732C2D-BCA5-4836-ACC7-5F59B36CB25C}"/>
                    </a:ext>
                  </a:extLst>
                </p:cNvPr>
                <p:cNvGrpSpPr/>
                <p:nvPr/>
              </p:nvGrpSpPr>
              <p:grpSpPr>
                <a:xfrm>
                  <a:off x="6215001" y="1278294"/>
                  <a:ext cx="177281" cy="177281"/>
                  <a:chOff x="6183674" y="1683924"/>
                  <a:chExt cx="177281" cy="177281"/>
                </a:xfrm>
              </p:grpSpPr>
              <p:sp>
                <p:nvSpPr>
                  <p:cNvPr id="262" name="Oval 261">
                    <a:extLst>
                      <a:ext uri="{FF2B5EF4-FFF2-40B4-BE49-F238E27FC236}">
                        <a16:creationId xmlns:a16="http://schemas.microsoft.com/office/drawing/2014/main" id="{2C8878F2-440F-4D96-A8A0-0013BD559913}"/>
                      </a:ext>
                    </a:extLst>
                  </p:cNvPr>
                  <p:cNvSpPr/>
                  <p:nvPr/>
                </p:nvSpPr>
                <p:spPr>
                  <a:xfrm>
                    <a:off x="6183674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263" name="Oval 262">
                    <a:extLst>
                      <a:ext uri="{FF2B5EF4-FFF2-40B4-BE49-F238E27FC236}">
                        <a16:creationId xmlns:a16="http://schemas.microsoft.com/office/drawing/2014/main" id="{6631B34F-597C-4355-92EF-2739989BBC5C}"/>
                      </a:ext>
                    </a:extLst>
                  </p:cNvPr>
                  <p:cNvSpPr/>
                  <p:nvPr/>
                </p:nvSpPr>
                <p:spPr>
                  <a:xfrm>
                    <a:off x="6226546" y="1726796"/>
                    <a:ext cx="91536" cy="91536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61" name="TextBox 260">
                  <a:extLst>
                    <a:ext uri="{FF2B5EF4-FFF2-40B4-BE49-F238E27FC236}">
                      <a16:creationId xmlns:a16="http://schemas.microsoft.com/office/drawing/2014/main" id="{18602463-95FE-46A7-9ED0-AE4D4FEF2867}"/>
                    </a:ext>
                  </a:extLst>
                </p:cNvPr>
                <p:cNvSpPr txBox="1"/>
                <p:nvPr/>
              </p:nvSpPr>
              <p:spPr>
                <a:xfrm>
                  <a:off x="6349409" y="1221512"/>
                  <a:ext cx="1246733" cy="2812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07000"/>
                    </a:lnSpc>
                  </a:pPr>
                  <a:r>
                    <a:rPr lang="en-US" sz="12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State</a:t>
                  </a:r>
                </a:p>
              </p:txBody>
            </p:sp>
          </p:grpSp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17CCC23F-74F7-4CDB-918D-F83285A09D0C}"/>
                  </a:ext>
                </a:extLst>
              </p:cNvPr>
              <p:cNvGrpSpPr/>
              <p:nvPr/>
            </p:nvGrpSpPr>
            <p:grpSpPr>
              <a:xfrm>
                <a:off x="4455002" y="2271572"/>
                <a:ext cx="2106541" cy="276999"/>
                <a:chOff x="4455002" y="2271572"/>
                <a:chExt cx="2106541" cy="276999"/>
              </a:xfrm>
            </p:grpSpPr>
            <p:grpSp>
              <p:nvGrpSpPr>
                <p:cNvPr id="256" name="Group 255">
                  <a:extLst>
                    <a:ext uri="{FF2B5EF4-FFF2-40B4-BE49-F238E27FC236}">
                      <a16:creationId xmlns:a16="http://schemas.microsoft.com/office/drawing/2014/main" id="{28A32AC4-898A-4942-A3D7-A82F8A8B86B4}"/>
                    </a:ext>
                  </a:extLst>
                </p:cNvPr>
                <p:cNvGrpSpPr/>
                <p:nvPr/>
              </p:nvGrpSpPr>
              <p:grpSpPr>
                <a:xfrm>
                  <a:off x="4455002" y="2328354"/>
                  <a:ext cx="177281" cy="177281"/>
                  <a:chOff x="8917745" y="1683924"/>
                  <a:chExt cx="177281" cy="177281"/>
                </a:xfrm>
              </p:grpSpPr>
              <p:sp>
                <p:nvSpPr>
                  <p:cNvPr id="258" name="Oval 257">
                    <a:extLst>
                      <a:ext uri="{FF2B5EF4-FFF2-40B4-BE49-F238E27FC236}">
                        <a16:creationId xmlns:a16="http://schemas.microsoft.com/office/drawing/2014/main" id="{310245C4-83CF-4FED-868F-B3E3C3D39814}"/>
                      </a:ext>
                    </a:extLst>
                  </p:cNvPr>
                  <p:cNvSpPr/>
                  <p:nvPr/>
                </p:nvSpPr>
                <p:spPr>
                  <a:xfrm>
                    <a:off x="8917745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" name="Oval 258">
                    <a:extLst>
                      <a:ext uri="{FF2B5EF4-FFF2-40B4-BE49-F238E27FC236}">
                        <a16:creationId xmlns:a16="http://schemas.microsoft.com/office/drawing/2014/main" id="{CFCE9AC9-4B5E-4063-A072-FA6A063A198C}"/>
                      </a:ext>
                    </a:extLst>
                  </p:cNvPr>
                  <p:cNvSpPr/>
                  <p:nvPr/>
                </p:nvSpPr>
                <p:spPr>
                  <a:xfrm>
                    <a:off x="8960300" y="1731876"/>
                    <a:ext cx="91536" cy="91536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3985E113-C920-4643-8C5E-0249D8315576}"/>
                    </a:ext>
                  </a:extLst>
                </p:cNvPr>
                <p:cNvSpPr txBox="1"/>
                <p:nvPr/>
              </p:nvSpPr>
              <p:spPr>
                <a:xfrm>
                  <a:off x="4589410" y="2271572"/>
                  <a:ext cx="197213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Watersheds</a:t>
                  </a:r>
                </a:p>
              </p:txBody>
            </p:sp>
          </p:grpSp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0BFA119D-4407-4C65-967F-F6E1926F4EDC}"/>
                  </a:ext>
                </a:extLst>
              </p:cNvPr>
              <p:cNvGrpSpPr/>
              <p:nvPr/>
            </p:nvGrpSpPr>
            <p:grpSpPr>
              <a:xfrm>
                <a:off x="2322249" y="2271571"/>
                <a:ext cx="1402632" cy="276999"/>
                <a:chOff x="5467552" y="1221512"/>
                <a:chExt cx="1402632" cy="276999"/>
              </a:xfrm>
            </p:grpSpPr>
            <p:grpSp>
              <p:nvGrpSpPr>
                <p:cNvPr id="252" name="Group 251">
                  <a:extLst>
                    <a:ext uri="{FF2B5EF4-FFF2-40B4-BE49-F238E27FC236}">
                      <a16:creationId xmlns:a16="http://schemas.microsoft.com/office/drawing/2014/main" id="{8B01CCE4-AF4F-4AF9-B361-D2CD74D067EE}"/>
                    </a:ext>
                  </a:extLst>
                </p:cNvPr>
                <p:cNvGrpSpPr/>
                <p:nvPr/>
              </p:nvGrpSpPr>
              <p:grpSpPr>
                <a:xfrm>
                  <a:off x="5467552" y="1278294"/>
                  <a:ext cx="177281" cy="177281"/>
                  <a:chOff x="5436225" y="1683924"/>
                  <a:chExt cx="177281" cy="177281"/>
                </a:xfrm>
              </p:grpSpPr>
              <p:sp>
                <p:nvSpPr>
                  <p:cNvPr id="254" name="Oval 253">
                    <a:extLst>
                      <a:ext uri="{FF2B5EF4-FFF2-40B4-BE49-F238E27FC236}">
                        <a16:creationId xmlns:a16="http://schemas.microsoft.com/office/drawing/2014/main" id="{85AEDCCA-2EE2-4E20-B7CA-7A1DF68AE118}"/>
                      </a:ext>
                    </a:extLst>
                  </p:cNvPr>
                  <p:cNvSpPr/>
                  <p:nvPr/>
                </p:nvSpPr>
                <p:spPr>
                  <a:xfrm>
                    <a:off x="5436225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5" name="Oval 254">
                    <a:extLst>
                      <a:ext uri="{FF2B5EF4-FFF2-40B4-BE49-F238E27FC236}">
                        <a16:creationId xmlns:a16="http://schemas.microsoft.com/office/drawing/2014/main" id="{2B95E7BF-58F0-4009-9006-614253493AA8}"/>
                      </a:ext>
                    </a:extLst>
                  </p:cNvPr>
                  <p:cNvSpPr/>
                  <p:nvPr/>
                </p:nvSpPr>
                <p:spPr>
                  <a:xfrm>
                    <a:off x="5478780" y="1731876"/>
                    <a:ext cx="91536" cy="91536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3" name="TextBox 252">
                  <a:extLst>
                    <a:ext uri="{FF2B5EF4-FFF2-40B4-BE49-F238E27FC236}">
                      <a16:creationId xmlns:a16="http://schemas.microsoft.com/office/drawing/2014/main" id="{21F6C5F3-BBAA-4405-965F-EF56BE6C067D}"/>
                    </a:ext>
                  </a:extLst>
                </p:cNvPr>
                <p:cNvSpPr txBox="1"/>
                <p:nvPr/>
              </p:nvSpPr>
              <p:spPr>
                <a:xfrm>
                  <a:off x="5601960" y="1221512"/>
                  <a:ext cx="126822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Major Streams</a:t>
                  </a:r>
                </a:p>
              </p:txBody>
            </p:sp>
          </p:grpSp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D753FD9B-75EF-40AC-91CD-B401B4C66BC6}"/>
                  </a:ext>
                </a:extLst>
              </p:cNvPr>
              <p:cNvGrpSpPr/>
              <p:nvPr/>
            </p:nvGrpSpPr>
            <p:grpSpPr>
              <a:xfrm>
                <a:off x="384339" y="1450112"/>
                <a:ext cx="2106541" cy="276999"/>
                <a:chOff x="6326373" y="1221512"/>
                <a:chExt cx="2106541" cy="276999"/>
              </a:xfrm>
            </p:grpSpPr>
            <p:grpSp>
              <p:nvGrpSpPr>
                <p:cNvPr id="248" name="Group 247">
                  <a:extLst>
                    <a:ext uri="{FF2B5EF4-FFF2-40B4-BE49-F238E27FC236}">
                      <a16:creationId xmlns:a16="http://schemas.microsoft.com/office/drawing/2014/main" id="{2D400205-DCEE-4503-B4AE-FA7A43730155}"/>
                    </a:ext>
                  </a:extLst>
                </p:cNvPr>
                <p:cNvGrpSpPr/>
                <p:nvPr/>
              </p:nvGrpSpPr>
              <p:grpSpPr>
                <a:xfrm>
                  <a:off x="6326373" y="1278294"/>
                  <a:ext cx="177281" cy="177281"/>
                  <a:chOff x="6295046" y="1683924"/>
                  <a:chExt cx="177281" cy="177281"/>
                </a:xfrm>
              </p:grpSpPr>
              <p:sp>
                <p:nvSpPr>
                  <p:cNvPr id="250" name="Oval 249">
                    <a:extLst>
                      <a:ext uri="{FF2B5EF4-FFF2-40B4-BE49-F238E27FC236}">
                        <a16:creationId xmlns:a16="http://schemas.microsoft.com/office/drawing/2014/main" id="{29307BB2-CE48-4F47-AEAC-DC54E0545A79}"/>
                      </a:ext>
                    </a:extLst>
                  </p:cNvPr>
                  <p:cNvSpPr/>
                  <p:nvPr/>
                </p:nvSpPr>
                <p:spPr>
                  <a:xfrm>
                    <a:off x="6295046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" name="Oval 250">
                    <a:extLst>
                      <a:ext uri="{FF2B5EF4-FFF2-40B4-BE49-F238E27FC236}">
                        <a16:creationId xmlns:a16="http://schemas.microsoft.com/office/drawing/2014/main" id="{B59E638B-A917-4025-AA8C-C31D465B8A9D}"/>
                      </a:ext>
                    </a:extLst>
                  </p:cNvPr>
                  <p:cNvSpPr/>
                  <p:nvPr/>
                </p:nvSpPr>
                <p:spPr>
                  <a:xfrm>
                    <a:off x="6337601" y="1731876"/>
                    <a:ext cx="91536" cy="91536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9CBB8F9B-12B9-48AB-B344-7757A19A8DE7}"/>
                    </a:ext>
                  </a:extLst>
                </p:cNvPr>
                <p:cNvSpPr txBox="1"/>
                <p:nvPr/>
              </p:nvSpPr>
              <p:spPr>
                <a:xfrm>
                  <a:off x="6460781" y="1221512"/>
                  <a:ext cx="197213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Communities</a:t>
                  </a:r>
                </a:p>
              </p:txBody>
            </p:sp>
          </p:grp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D08ABA1-81EF-46E8-AB8E-3BB42DEED36D}"/>
                  </a:ext>
                </a:extLst>
              </p:cNvPr>
              <p:cNvGrpSpPr/>
              <p:nvPr/>
            </p:nvGrpSpPr>
            <p:grpSpPr>
              <a:xfrm>
                <a:off x="706505" y="1697390"/>
                <a:ext cx="2305585" cy="276999"/>
                <a:chOff x="622685" y="1697390"/>
                <a:chExt cx="2305585" cy="276999"/>
              </a:xfrm>
            </p:grpSpPr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85D2C0CA-A1D4-440D-ABD1-4399CCE36CCE}"/>
                    </a:ext>
                  </a:extLst>
                </p:cNvPr>
                <p:cNvSpPr txBox="1"/>
                <p:nvPr/>
              </p:nvSpPr>
              <p:spPr>
                <a:xfrm>
                  <a:off x="761176" y="1697390"/>
                  <a:ext cx="216709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Unincorporated</a:t>
                  </a:r>
                </a:p>
              </p:txBody>
            </p:sp>
            <p:sp>
              <p:nvSpPr>
                <p:cNvPr id="246" name="Oval 245">
                  <a:extLst>
                    <a:ext uri="{FF2B5EF4-FFF2-40B4-BE49-F238E27FC236}">
                      <a16:creationId xmlns:a16="http://schemas.microsoft.com/office/drawing/2014/main" id="{041E5FEB-0B4F-485B-BF1E-06ED7B429C1A}"/>
                    </a:ext>
                  </a:extLst>
                </p:cNvPr>
                <p:cNvSpPr/>
                <p:nvPr/>
              </p:nvSpPr>
              <p:spPr>
                <a:xfrm>
                  <a:off x="622685" y="1746035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Oval 246">
                  <a:extLst>
                    <a:ext uri="{FF2B5EF4-FFF2-40B4-BE49-F238E27FC236}">
                      <a16:creationId xmlns:a16="http://schemas.microsoft.com/office/drawing/2014/main" id="{7C482F5B-994D-4CDA-B7BD-506E5031E477}"/>
                    </a:ext>
                  </a:extLst>
                </p:cNvPr>
                <p:cNvSpPr/>
                <p:nvPr/>
              </p:nvSpPr>
              <p:spPr>
                <a:xfrm>
                  <a:off x="665240" y="1793987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65FB71FE-2138-46CB-883A-D626A3E47FCF}"/>
                  </a:ext>
                </a:extLst>
              </p:cNvPr>
              <p:cNvGrpSpPr/>
              <p:nvPr/>
            </p:nvGrpSpPr>
            <p:grpSpPr>
              <a:xfrm>
                <a:off x="706505" y="1933123"/>
                <a:ext cx="2305585" cy="276999"/>
                <a:chOff x="622685" y="1933123"/>
                <a:chExt cx="2305585" cy="276999"/>
              </a:xfrm>
            </p:grpSpPr>
            <p:sp>
              <p:nvSpPr>
                <p:cNvPr id="242" name="TextBox 241">
                  <a:extLst>
                    <a:ext uri="{FF2B5EF4-FFF2-40B4-BE49-F238E27FC236}">
                      <a16:creationId xmlns:a16="http://schemas.microsoft.com/office/drawing/2014/main" id="{ACB7F58B-CE0C-471C-97D5-A9D3D9EA77F5}"/>
                    </a:ext>
                  </a:extLst>
                </p:cNvPr>
                <p:cNvSpPr txBox="1"/>
                <p:nvPr/>
              </p:nvSpPr>
              <p:spPr>
                <a:xfrm>
                  <a:off x="761176" y="1933123"/>
                  <a:ext cx="216709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Incorporated</a:t>
                  </a:r>
                </a:p>
              </p:txBody>
            </p:sp>
            <p:sp>
              <p:nvSpPr>
                <p:cNvPr id="243" name="Oval 242">
                  <a:extLst>
                    <a:ext uri="{FF2B5EF4-FFF2-40B4-BE49-F238E27FC236}">
                      <a16:creationId xmlns:a16="http://schemas.microsoft.com/office/drawing/2014/main" id="{F141EF73-1AD9-4996-A869-A9D866BDC38F}"/>
                    </a:ext>
                  </a:extLst>
                </p:cNvPr>
                <p:cNvSpPr/>
                <p:nvPr/>
              </p:nvSpPr>
              <p:spPr>
                <a:xfrm>
                  <a:off x="622685" y="1981768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Oval 243">
                  <a:extLst>
                    <a:ext uri="{FF2B5EF4-FFF2-40B4-BE49-F238E27FC236}">
                      <a16:creationId xmlns:a16="http://schemas.microsoft.com/office/drawing/2014/main" id="{177BFE58-EA5E-45F0-8091-AD0072047BEF}"/>
                    </a:ext>
                  </a:extLst>
                </p:cNvPr>
                <p:cNvSpPr/>
                <p:nvPr/>
              </p:nvSpPr>
              <p:spPr>
                <a:xfrm>
                  <a:off x="665240" y="2029720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054F8A06-45F1-4D96-8935-52C0B7919449}"/>
                  </a:ext>
                </a:extLst>
              </p:cNvPr>
              <p:cNvGrpSpPr/>
              <p:nvPr/>
            </p:nvGrpSpPr>
            <p:grpSpPr>
              <a:xfrm>
                <a:off x="3448212" y="1463956"/>
                <a:ext cx="1381141" cy="276999"/>
                <a:chOff x="3448212" y="1463956"/>
                <a:chExt cx="1381141" cy="276999"/>
              </a:xfrm>
            </p:grpSpPr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6FB7A461-D555-4FDD-879F-E5172A32A24F}"/>
                    </a:ext>
                  </a:extLst>
                </p:cNvPr>
                <p:cNvSpPr/>
                <p:nvPr/>
              </p:nvSpPr>
              <p:spPr>
                <a:xfrm>
                  <a:off x="3448212" y="1520738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4409F0CC-CA27-4828-9A41-2A8BC697F812}"/>
                    </a:ext>
                  </a:extLst>
                </p:cNvPr>
                <p:cNvSpPr/>
                <p:nvPr/>
              </p:nvSpPr>
              <p:spPr>
                <a:xfrm>
                  <a:off x="3491084" y="1563610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E4FF5D76-CF71-49DE-B93F-8902557FF6B1}"/>
                    </a:ext>
                  </a:extLst>
                </p:cNvPr>
                <p:cNvSpPr txBox="1"/>
                <p:nvPr/>
              </p:nvSpPr>
              <p:spPr>
                <a:xfrm>
                  <a:off x="3582620" y="1463956"/>
                  <a:ext cx="124673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RPDC Regions</a:t>
                  </a:r>
                </a:p>
              </p:txBody>
            </p: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98A02F22-AEC2-4C39-9606-BF8A6158E5F8}"/>
                  </a:ext>
                </a:extLst>
              </p:cNvPr>
              <p:cNvGrpSpPr/>
              <p:nvPr/>
            </p:nvGrpSpPr>
            <p:grpSpPr>
              <a:xfrm>
                <a:off x="473171" y="2269799"/>
                <a:ext cx="916134" cy="276999"/>
                <a:chOff x="473171" y="2269799"/>
                <a:chExt cx="916134" cy="276999"/>
              </a:xfrm>
            </p:grpSpPr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4E68500E-CC0F-465F-9374-D92D262828C1}"/>
                    </a:ext>
                  </a:extLst>
                </p:cNvPr>
                <p:cNvSpPr txBox="1"/>
                <p:nvPr/>
              </p:nvSpPr>
              <p:spPr>
                <a:xfrm>
                  <a:off x="607262" y="2269799"/>
                  <a:ext cx="7820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Buildings</a:t>
                  </a:r>
                </a:p>
              </p:txBody>
            </p:sp>
            <p:sp>
              <p:nvSpPr>
                <p:cNvPr id="237" name="Oval 236">
                  <a:extLst>
                    <a:ext uri="{FF2B5EF4-FFF2-40B4-BE49-F238E27FC236}">
                      <a16:creationId xmlns:a16="http://schemas.microsoft.com/office/drawing/2014/main" id="{0999A7E4-DB76-4D80-B709-F2528731F1CC}"/>
                    </a:ext>
                  </a:extLst>
                </p:cNvPr>
                <p:cNvSpPr/>
                <p:nvPr/>
              </p:nvSpPr>
              <p:spPr>
                <a:xfrm>
                  <a:off x="473171" y="2328353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Oval 237">
                  <a:extLst>
                    <a:ext uri="{FF2B5EF4-FFF2-40B4-BE49-F238E27FC236}">
                      <a16:creationId xmlns:a16="http://schemas.microsoft.com/office/drawing/2014/main" id="{AE06F95D-88A5-4160-A901-30AD2BB24108}"/>
                    </a:ext>
                  </a:extLst>
                </p:cNvPr>
                <p:cNvSpPr/>
                <p:nvPr/>
              </p:nvSpPr>
              <p:spPr>
                <a:xfrm>
                  <a:off x="515726" y="2376305"/>
                  <a:ext cx="91536" cy="91536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F0BBB5C4-148D-47A3-8A3A-95815C1EF4A8}"/>
                  </a:ext>
                </a:extLst>
              </p:cNvPr>
              <p:cNvGrpSpPr/>
              <p:nvPr/>
            </p:nvGrpSpPr>
            <p:grpSpPr>
              <a:xfrm>
                <a:off x="2309877" y="1451782"/>
                <a:ext cx="893375" cy="276999"/>
                <a:chOff x="6056735" y="1221512"/>
                <a:chExt cx="893375" cy="276999"/>
              </a:xfrm>
            </p:grpSpPr>
            <p:grpSp>
              <p:nvGrpSpPr>
                <p:cNvPr id="232" name="Group 231">
                  <a:extLst>
                    <a:ext uri="{FF2B5EF4-FFF2-40B4-BE49-F238E27FC236}">
                      <a16:creationId xmlns:a16="http://schemas.microsoft.com/office/drawing/2014/main" id="{0DF00CC7-B292-495A-9122-B3315A7DF590}"/>
                    </a:ext>
                  </a:extLst>
                </p:cNvPr>
                <p:cNvGrpSpPr/>
                <p:nvPr/>
              </p:nvGrpSpPr>
              <p:grpSpPr>
                <a:xfrm>
                  <a:off x="6056735" y="1278294"/>
                  <a:ext cx="177281" cy="177281"/>
                  <a:chOff x="6025408" y="1683924"/>
                  <a:chExt cx="177281" cy="177281"/>
                </a:xfrm>
              </p:grpSpPr>
              <p:sp>
                <p:nvSpPr>
                  <p:cNvPr id="234" name="Oval 233">
                    <a:extLst>
                      <a:ext uri="{FF2B5EF4-FFF2-40B4-BE49-F238E27FC236}">
                        <a16:creationId xmlns:a16="http://schemas.microsoft.com/office/drawing/2014/main" id="{723964D4-6B85-4E5E-A574-00A19D1F1C51}"/>
                      </a:ext>
                    </a:extLst>
                  </p:cNvPr>
                  <p:cNvSpPr/>
                  <p:nvPr/>
                </p:nvSpPr>
                <p:spPr>
                  <a:xfrm>
                    <a:off x="6025408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5" name="Oval 234">
                    <a:extLst>
                      <a:ext uri="{FF2B5EF4-FFF2-40B4-BE49-F238E27FC236}">
                        <a16:creationId xmlns:a16="http://schemas.microsoft.com/office/drawing/2014/main" id="{AFE85655-9CE6-466D-9013-3C0B0408ACA5}"/>
                      </a:ext>
                    </a:extLst>
                  </p:cNvPr>
                  <p:cNvSpPr/>
                  <p:nvPr/>
                </p:nvSpPr>
                <p:spPr>
                  <a:xfrm>
                    <a:off x="6068280" y="1726796"/>
                    <a:ext cx="91536" cy="91536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33" name="TextBox 232">
                  <a:extLst>
                    <a:ext uri="{FF2B5EF4-FFF2-40B4-BE49-F238E27FC236}">
                      <a16:creationId xmlns:a16="http://schemas.microsoft.com/office/drawing/2014/main" id="{BF039B11-BBF9-4ACA-B9D8-AD9A7638C6DF}"/>
                    </a:ext>
                  </a:extLst>
                </p:cNvPr>
                <p:cNvSpPr txBox="1"/>
                <p:nvPr/>
              </p:nvSpPr>
              <p:spPr>
                <a:xfrm>
                  <a:off x="6191143" y="1221512"/>
                  <a:ext cx="75896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Counties</a:t>
                  </a:r>
                </a:p>
              </p:txBody>
            </p:sp>
          </p:grpSp>
        </p:grp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D5E88715-581F-407F-A263-610274691665}"/>
                </a:ext>
              </a:extLst>
            </p:cNvPr>
            <p:cNvSpPr txBox="1"/>
            <p:nvPr/>
          </p:nvSpPr>
          <p:spPr>
            <a:xfrm>
              <a:off x="293164" y="1119979"/>
              <a:ext cx="15769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Select a Scale:</a:t>
              </a:r>
              <a:endParaRPr 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26C5D01-1C57-4B40-A763-FCBF9F1D572F}"/>
              </a:ext>
            </a:extLst>
          </p:cNvPr>
          <p:cNvGrpSpPr/>
          <p:nvPr/>
        </p:nvGrpSpPr>
        <p:grpSpPr>
          <a:xfrm>
            <a:off x="233252" y="690495"/>
            <a:ext cx="6720374" cy="259232"/>
            <a:chOff x="233252" y="690495"/>
            <a:chExt cx="6720374" cy="259232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9081A57E-6C64-4A28-B726-3B5B5DFB7311}"/>
                </a:ext>
              </a:extLst>
            </p:cNvPr>
            <p:cNvGrpSpPr/>
            <p:nvPr/>
          </p:nvGrpSpPr>
          <p:grpSpPr>
            <a:xfrm>
              <a:off x="233252" y="690495"/>
              <a:ext cx="6720374" cy="258140"/>
              <a:chOff x="153966" y="753716"/>
              <a:chExt cx="6720374" cy="258140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2E3C40BB-C4ED-4E50-8587-89A8E9B15A34}"/>
                  </a:ext>
                </a:extLst>
              </p:cNvPr>
              <p:cNvSpPr/>
              <p:nvPr/>
            </p:nvSpPr>
            <p:spPr>
              <a:xfrm>
                <a:off x="153966" y="754263"/>
                <a:ext cx="1613005" cy="257593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Flood Indices</a:t>
                </a:r>
              </a:p>
            </p:txBody>
          </p:sp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A994D3DA-C5E8-46F7-85ED-B76D868DD217}"/>
                  </a:ext>
                </a:extLst>
              </p:cNvPr>
              <p:cNvSpPr/>
              <p:nvPr/>
            </p:nvSpPr>
            <p:spPr>
              <a:xfrm>
                <a:off x="5261335" y="754263"/>
                <a:ext cx="1613005" cy="254808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Other Hazards</a:t>
                </a:r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DF8CD0B4-35CF-47F0-84B0-0B79B2536554}"/>
                  </a:ext>
                </a:extLst>
              </p:cNvPr>
              <p:cNvSpPr/>
              <p:nvPr/>
            </p:nvSpPr>
            <p:spPr>
              <a:xfrm>
                <a:off x="3560138" y="753716"/>
                <a:ext cx="1613005" cy="252984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2D/3D Visuals</a:t>
                </a:r>
              </a:p>
            </p:txBody>
          </p:sp>
        </p:grpSp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C7A43906-B541-4F3C-8C9D-2B7E6B7BEC50}"/>
                </a:ext>
              </a:extLst>
            </p:cNvPr>
            <p:cNvSpPr/>
            <p:nvPr/>
          </p:nvSpPr>
          <p:spPr>
            <a:xfrm>
              <a:off x="1928820" y="696743"/>
              <a:ext cx="1613005" cy="25298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Compare Risk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DA34001-586E-46EE-96B4-B3B5086BF4B7}"/>
              </a:ext>
            </a:extLst>
          </p:cNvPr>
          <p:cNvGrpSpPr/>
          <p:nvPr/>
        </p:nvGrpSpPr>
        <p:grpSpPr>
          <a:xfrm>
            <a:off x="46113" y="5991326"/>
            <a:ext cx="6102177" cy="750923"/>
            <a:chOff x="-87237" y="5962751"/>
            <a:chExt cx="6102177" cy="750923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1BE1135-DF0D-4BA2-834B-25F7E6AEFC31}"/>
                </a:ext>
              </a:extLst>
            </p:cNvPr>
            <p:cNvSpPr/>
            <p:nvPr/>
          </p:nvSpPr>
          <p:spPr>
            <a:xfrm>
              <a:off x="153966" y="6008794"/>
              <a:ext cx="5607109" cy="704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18E6BD6B-6460-481B-8D2B-9AF9E7BC4BB5}"/>
                </a:ext>
              </a:extLst>
            </p:cNvPr>
            <p:cNvSpPr txBox="1"/>
            <p:nvPr/>
          </p:nvSpPr>
          <p:spPr>
            <a:xfrm>
              <a:off x="123075" y="5962751"/>
              <a:ext cx="2573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Building/Parcel Characteristics: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1672DD32-D84E-4B06-B3CF-67C6FDA705DF}"/>
                </a:ext>
              </a:extLst>
            </p:cNvPr>
            <p:cNvSpPr txBox="1"/>
            <p:nvPr/>
          </p:nvSpPr>
          <p:spPr>
            <a:xfrm>
              <a:off x="130598" y="6187040"/>
              <a:ext cx="34326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Address: </a:t>
              </a:r>
              <a:r>
                <a:rPr lang="en-US" sz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337 FIFTH ST, Rainelle, WV, 25962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82F2E2F2-0E39-4388-B456-6A707464A46C}"/>
                </a:ext>
              </a:extLst>
            </p:cNvPr>
            <p:cNvSpPr txBox="1"/>
            <p:nvPr/>
          </p:nvSpPr>
          <p:spPr>
            <a:xfrm>
              <a:off x="3436225" y="6149944"/>
              <a:ext cx="23248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Parcel ID: </a:t>
              </a:r>
              <a:r>
                <a:rPr lang="en-US" sz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13-13-0005-0329-0000 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DDCFA152-C03D-49CE-90DC-39C182DC9FD7}"/>
                </a:ext>
              </a:extLst>
            </p:cNvPr>
            <p:cNvSpPr txBox="1"/>
            <p:nvPr/>
          </p:nvSpPr>
          <p:spPr>
            <a:xfrm>
              <a:off x="-87237" y="6420660"/>
              <a:ext cx="25878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      </a:t>
              </a: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Building Value: </a:t>
              </a:r>
              <a:r>
                <a:rPr lang="en-US" sz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$37,200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B0A5C0EF-1FED-414F-82F5-4D19A82EADFE}"/>
                </a:ext>
              </a:extLst>
            </p:cNvPr>
            <p:cNvSpPr txBox="1"/>
            <p:nvPr/>
          </p:nvSpPr>
          <p:spPr>
            <a:xfrm>
              <a:off x="3427073" y="6424002"/>
              <a:ext cx="25878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First Floor Height (FFH): </a:t>
              </a:r>
              <a:r>
                <a:rPr lang="en-US" sz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3.0 ft       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F13A0E4-0EF3-434B-8E9E-BFF2D28FF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272" y="1147393"/>
            <a:ext cx="5572578" cy="48094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81944A17-55F5-4DF1-A895-F768103186A6}"/>
              </a:ext>
            </a:extLst>
          </p:cNvPr>
          <p:cNvSpPr txBox="1"/>
          <p:nvPr/>
        </p:nvSpPr>
        <p:spPr>
          <a:xfrm>
            <a:off x="6175426" y="4319281"/>
            <a:ext cx="1632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One-story Building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F3E8DA7-0DB3-44FB-B3FC-F0FB4DF6791A}"/>
              </a:ext>
            </a:extLst>
          </p:cNvPr>
          <p:cNvSpPr txBox="1"/>
          <p:nvPr/>
        </p:nvSpPr>
        <p:spPr>
          <a:xfrm>
            <a:off x="8107805" y="4342019"/>
            <a:ext cx="154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Yes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80F2B8A-5A3A-4975-85FD-9EB988767E79}"/>
              </a:ext>
            </a:extLst>
          </p:cNvPr>
          <p:cNvSpPr txBox="1"/>
          <p:nvPr/>
        </p:nvSpPr>
        <p:spPr>
          <a:xfrm>
            <a:off x="10922010" y="4354152"/>
            <a:ext cx="982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More Info.</a:t>
            </a:r>
            <a:endParaRPr lang="en-US" sz="1200" u="sng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B231A65-2C08-4F7E-9669-1D77966C7503}"/>
              </a:ext>
            </a:extLst>
          </p:cNvPr>
          <p:cNvSpPr txBox="1"/>
          <p:nvPr/>
        </p:nvSpPr>
        <p:spPr>
          <a:xfrm>
            <a:off x="6175426" y="4535289"/>
            <a:ext cx="1787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Subgrade Basement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FCB8354-9E8D-4381-95AD-70D7B5D24559}"/>
              </a:ext>
            </a:extLst>
          </p:cNvPr>
          <p:cNvSpPr txBox="1"/>
          <p:nvPr/>
        </p:nvSpPr>
        <p:spPr>
          <a:xfrm>
            <a:off x="8107805" y="4558027"/>
            <a:ext cx="154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50C736E-2AEB-4505-9C93-5BCF18FDBAEF}"/>
              </a:ext>
            </a:extLst>
          </p:cNvPr>
          <p:cNvSpPr txBox="1"/>
          <p:nvPr/>
        </p:nvSpPr>
        <p:spPr>
          <a:xfrm>
            <a:off x="10922011" y="4579689"/>
            <a:ext cx="982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More Info.</a:t>
            </a:r>
            <a:endParaRPr lang="en-US" sz="1200" u="sng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81801DD-58CB-4287-8F34-47FC541842C2}"/>
              </a:ext>
            </a:extLst>
          </p:cNvPr>
          <p:cNvSpPr txBox="1"/>
          <p:nvPr/>
        </p:nvSpPr>
        <p:spPr>
          <a:xfrm>
            <a:off x="6175426" y="4770192"/>
            <a:ext cx="1319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Mobile Home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29A480F-B965-46B4-8315-078797F03D83}"/>
              </a:ext>
            </a:extLst>
          </p:cNvPr>
          <p:cNvSpPr txBox="1"/>
          <p:nvPr/>
        </p:nvSpPr>
        <p:spPr>
          <a:xfrm>
            <a:off x="8107805" y="4792930"/>
            <a:ext cx="154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B350745-DD3C-48C0-B933-B331F706FAF9}"/>
              </a:ext>
            </a:extLst>
          </p:cNvPr>
          <p:cNvSpPr txBox="1"/>
          <p:nvPr/>
        </p:nvSpPr>
        <p:spPr>
          <a:xfrm>
            <a:off x="10922011" y="4801988"/>
            <a:ext cx="982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More Info.</a:t>
            </a:r>
            <a:endParaRPr lang="en-US" sz="1200" u="sng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0242E0-7A0F-48E1-B42F-58FAB8B309A7}"/>
              </a:ext>
            </a:extLst>
          </p:cNvPr>
          <p:cNvGrpSpPr/>
          <p:nvPr/>
        </p:nvGrpSpPr>
        <p:grpSpPr>
          <a:xfrm>
            <a:off x="6126086" y="3438138"/>
            <a:ext cx="5733609" cy="376328"/>
            <a:chOff x="6126086" y="4174548"/>
            <a:chExt cx="5733609" cy="37632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55B6FC8-4000-4851-AE97-50DBA45CBE24}"/>
                </a:ext>
              </a:extLst>
            </p:cNvPr>
            <p:cNvGrpSpPr/>
            <p:nvPr/>
          </p:nvGrpSpPr>
          <p:grpSpPr>
            <a:xfrm>
              <a:off x="6126086" y="4174548"/>
              <a:ext cx="5733609" cy="376328"/>
              <a:chOff x="6126086" y="4917697"/>
              <a:chExt cx="5733609" cy="376328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27667BC-FADF-4E14-A8B3-E056A6633E20}"/>
                  </a:ext>
                </a:extLst>
              </p:cNvPr>
              <p:cNvSpPr/>
              <p:nvPr/>
            </p:nvSpPr>
            <p:spPr>
              <a:xfrm>
                <a:off x="6126086" y="4917697"/>
                <a:ext cx="5733609" cy="37632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effectLst>
                <a:outerShdw blurRad="25400" dist="50800" dir="2700000" algn="ctr" rotWithShape="0">
                  <a:schemeClr val="bg1">
                    <a:lumMod val="75000"/>
                  </a:scheme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Flood Hazard</a:t>
                </a:r>
              </a:p>
            </p:txBody>
          </p:sp>
          <p:sp>
            <p:nvSpPr>
              <p:cNvPr id="114" name="Isosceles Triangle 113">
                <a:extLst>
                  <a:ext uri="{FF2B5EF4-FFF2-40B4-BE49-F238E27FC236}">
                    <a16:creationId xmlns:a16="http://schemas.microsoft.com/office/drawing/2014/main" id="{F77680DD-D655-455C-843B-658E2F34F6AC}"/>
                  </a:ext>
                </a:extLst>
              </p:cNvPr>
              <p:cNvSpPr/>
              <p:nvPr/>
            </p:nvSpPr>
            <p:spPr>
              <a:xfrm rot="10800000">
                <a:off x="11438430" y="5039186"/>
                <a:ext cx="224901" cy="128294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E494078-F0D7-4BAD-8B52-0FB9BA452585}"/>
                </a:ext>
              </a:extLst>
            </p:cNvPr>
            <p:cNvSpPr/>
            <p:nvPr/>
          </p:nvSpPr>
          <p:spPr>
            <a:xfrm>
              <a:off x="9959881" y="4216545"/>
              <a:ext cx="301508" cy="3015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!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BF49548-926D-4A0C-B0E6-10772362A960}"/>
                </a:ext>
              </a:extLst>
            </p:cNvPr>
            <p:cNvSpPr txBox="1"/>
            <p:nvPr/>
          </p:nvSpPr>
          <p:spPr>
            <a:xfrm>
              <a:off x="10166112" y="4220143"/>
              <a:ext cx="1443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C0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Meets Criteria</a:t>
              </a:r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160A23B9-5ABC-4996-B085-F1D85492B688}"/>
              </a:ext>
            </a:extLst>
          </p:cNvPr>
          <p:cNvSpPr txBox="1"/>
          <p:nvPr/>
        </p:nvSpPr>
        <p:spPr>
          <a:xfrm>
            <a:off x="6153472" y="6223387"/>
            <a:ext cx="5803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To download a building-level report for this structure you will need a password after clicking this </a:t>
            </a:r>
            <a:r>
              <a:rPr lang="en-US" sz="1200" b="1" u="sng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link</a:t>
            </a:r>
            <a:r>
              <a:rPr 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. Please contact the WV GIS Tech Center to receive one at (304) 293-0557</a:t>
            </a:r>
            <a:r>
              <a:rPr lang="en-US" sz="1200" i="0" dirty="0">
                <a:effectLst/>
              </a:rPr>
              <a:t>.</a:t>
            </a:r>
            <a:endParaRPr lang="en-U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349A52E5-EFED-47C7-A9D5-A6237E5D22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1" t="5485" r="4563" b="7459"/>
          <a:stretch/>
        </p:blipFill>
        <p:spPr>
          <a:xfrm>
            <a:off x="5594313" y="5210146"/>
            <a:ext cx="193712" cy="18817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183A61FA-F999-4B8B-A842-59CDA27D7D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19" t="2940" r="7009" b="34258"/>
          <a:stretch/>
        </p:blipFill>
        <p:spPr>
          <a:xfrm>
            <a:off x="5597080" y="5460671"/>
            <a:ext cx="190945" cy="40725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E72EDDF-860F-4104-8310-9F9A86775FE1}"/>
              </a:ext>
            </a:extLst>
          </p:cNvPr>
          <p:cNvGrpSpPr/>
          <p:nvPr/>
        </p:nvGrpSpPr>
        <p:grpSpPr>
          <a:xfrm>
            <a:off x="4299400" y="5632975"/>
            <a:ext cx="1204174" cy="251888"/>
            <a:chOff x="4299400" y="5632975"/>
            <a:chExt cx="1204174" cy="251888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CF015870-3272-475F-807A-5AF943E15767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7206F500-E5B6-420F-AB19-0A014B42AD00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Isosceles Triangle 130">
                <a:extLst>
                  <a:ext uri="{FF2B5EF4-FFF2-40B4-BE49-F238E27FC236}">
                    <a16:creationId xmlns:a16="http://schemas.microsoft.com/office/drawing/2014/main" id="{D1C35ABF-2D39-4552-A1A0-E092F00AD8DC}"/>
                  </a:ext>
                </a:extLst>
              </p:cNvPr>
              <p:cNvSpPr/>
              <p:nvPr/>
            </p:nvSpPr>
            <p:spPr>
              <a:xfrm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62F78B17-204E-4761-9408-36D780D931BC}"/>
                </a:ext>
              </a:extLst>
            </p:cNvPr>
            <p:cNvSpPr txBox="1"/>
            <p:nvPr/>
          </p:nvSpPr>
          <p:spPr>
            <a:xfrm>
              <a:off x="4299400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Change Base Map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pic>
        <p:nvPicPr>
          <p:cNvPr id="132" name="Picture 131">
            <a:extLst>
              <a:ext uri="{FF2B5EF4-FFF2-40B4-BE49-F238E27FC236}">
                <a16:creationId xmlns:a16="http://schemas.microsoft.com/office/drawing/2014/main" id="{D5321808-16C6-4D54-B035-EA95EDF3B0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3778"/>
          <a:stretch/>
        </p:blipFill>
        <p:spPr>
          <a:xfrm>
            <a:off x="4357543" y="4662896"/>
            <a:ext cx="1146031" cy="96307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grpSp>
        <p:nvGrpSpPr>
          <p:cNvPr id="133" name="Group 132">
            <a:extLst>
              <a:ext uri="{FF2B5EF4-FFF2-40B4-BE49-F238E27FC236}">
                <a16:creationId xmlns:a16="http://schemas.microsoft.com/office/drawing/2014/main" id="{E2BE22A6-5C97-4C2E-B60E-A0D9299B48FB}"/>
              </a:ext>
            </a:extLst>
          </p:cNvPr>
          <p:cNvGrpSpPr/>
          <p:nvPr/>
        </p:nvGrpSpPr>
        <p:grpSpPr>
          <a:xfrm>
            <a:off x="361560" y="1235107"/>
            <a:ext cx="2847761" cy="169439"/>
            <a:chOff x="2969429" y="1345803"/>
            <a:chExt cx="2847761" cy="169439"/>
          </a:xfrm>
        </p:grpSpPr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45389A1B-2FC9-40BF-B7B6-C07F293178A4}"/>
                </a:ext>
              </a:extLst>
            </p:cNvPr>
            <p:cNvSpPr/>
            <p:nvPr/>
          </p:nvSpPr>
          <p:spPr>
            <a:xfrm>
              <a:off x="2969429" y="1345803"/>
              <a:ext cx="2847761" cy="1694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chemeClr val="bg2">
                      <a:lumMod val="50000"/>
                    </a:schemeClr>
                  </a:solidFill>
                </a:rPr>
                <a:t>                      </a:t>
              </a:r>
              <a:r>
                <a:rPr lang="en-US" sz="1000" dirty="0">
                  <a:solidFill>
                    <a:schemeClr val="bg2">
                      <a:lumMod val="50000"/>
                    </a:schemeClr>
                  </a:solidFill>
                </a:rPr>
                <a:t>e.g., 123 street name, city, state, zip</a:t>
              </a:r>
            </a:p>
          </p:txBody>
        </p:sp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23DEAB25-0B1D-4080-B57E-1FF696F9CF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3489" r="4545" b="19990"/>
            <a:stretch/>
          </p:blipFill>
          <p:spPr>
            <a:xfrm>
              <a:off x="3010286" y="1372208"/>
              <a:ext cx="794534" cy="125169"/>
            </a:xfrm>
            <a:prstGeom prst="rect">
              <a:avLst/>
            </a:prstGeom>
          </p:spPr>
        </p:pic>
      </p:grpSp>
      <p:sp>
        <p:nvSpPr>
          <p:cNvPr id="136" name="Rectangle: Rounded Corners 135">
            <a:hlinkClick r:id="rId7"/>
            <a:extLst>
              <a:ext uri="{FF2B5EF4-FFF2-40B4-BE49-F238E27FC236}">
                <a16:creationId xmlns:a16="http://schemas.microsoft.com/office/drawing/2014/main" id="{CD93E6DE-D286-4D8F-B8CE-EB08626B0C51}"/>
              </a:ext>
            </a:extLst>
          </p:cNvPr>
          <p:cNvSpPr/>
          <p:nvPr/>
        </p:nvSpPr>
        <p:spPr>
          <a:xfrm>
            <a:off x="4808610" y="1249042"/>
            <a:ext cx="951136" cy="21063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25400" dist="508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More Detail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AAB29EB0-B3EC-4D7B-A983-2E3A73AFEAAE}"/>
              </a:ext>
            </a:extLst>
          </p:cNvPr>
          <p:cNvSpPr txBox="1"/>
          <p:nvPr/>
        </p:nvSpPr>
        <p:spPr>
          <a:xfrm>
            <a:off x="6075022" y="3044164"/>
            <a:ext cx="5759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Select indicators to view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3D011B3-BC6E-45CF-972A-C94369B54E18}"/>
              </a:ext>
            </a:extLst>
          </p:cNvPr>
          <p:cNvSpPr txBox="1"/>
          <p:nvPr/>
        </p:nvSpPr>
        <p:spPr>
          <a:xfrm>
            <a:off x="6175426" y="4991741"/>
            <a:ext cx="1319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Building Year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E4AA463-87E4-4B02-BA70-AE5ED2715A30}"/>
              </a:ext>
            </a:extLst>
          </p:cNvPr>
          <p:cNvSpPr txBox="1"/>
          <p:nvPr/>
        </p:nvSpPr>
        <p:spPr>
          <a:xfrm>
            <a:off x="8107805" y="5014479"/>
            <a:ext cx="154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dirty="0">
                <a:solidFill>
                  <a:srgbClr val="C00000"/>
                </a:solidFill>
                <a:effectLst/>
                <a:latin typeface="Helvetica Neue"/>
              </a:rPr>
              <a:t>1928 (Pre-FIRM)</a:t>
            </a:r>
            <a:endParaRPr lang="en-US" sz="1400" b="1" dirty="0">
              <a:solidFill>
                <a:srgbClr val="C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2602841-A994-4AE1-869D-C829FCBC1446}"/>
              </a:ext>
            </a:extLst>
          </p:cNvPr>
          <p:cNvSpPr txBox="1"/>
          <p:nvPr/>
        </p:nvSpPr>
        <p:spPr>
          <a:xfrm>
            <a:off x="10922011" y="5023537"/>
            <a:ext cx="982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More Info.</a:t>
            </a:r>
            <a:endParaRPr lang="en-US" sz="1200" u="sng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CD3A16C-9931-481D-A650-8400D4F0912E}"/>
              </a:ext>
            </a:extLst>
          </p:cNvPr>
          <p:cNvSpPr txBox="1"/>
          <p:nvPr/>
        </p:nvSpPr>
        <p:spPr>
          <a:xfrm>
            <a:off x="6175426" y="5208319"/>
            <a:ext cx="1854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Building (%) Damage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C58C781-6D7F-4298-B1F5-8C26DD3B9358}"/>
              </a:ext>
            </a:extLst>
          </p:cNvPr>
          <p:cNvSpPr txBox="1"/>
          <p:nvPr/>
        </p:nvSpPr>
        <p:spPr>
          <a:xfrm>
            <a:off x="7977299" y="5231057"/>
            <a:ext cx="1899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dirty="0">
                <a:solidFill>
                  <a:srgbClr val="2C2C2C"/>
                </a:solidFill>
                <a:effectLst/>
                <a:latin typeface="Helvetica Neue"/>
              </a:rPr>
              <a:t>6% (Slight Damage)</a:t>
            </a:r>
            <a:endParaRPr lang="en-US" sz="1400" b="1" dirty="0">
              <a:solidFill>
                <a:srgbClr val="C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48DCD19-5635-4673-A0AF-6110EBDDE6CF}"/>
              </a:ext>
            </a:extLst>
          </p:cNvPr>
          <p:cNvSpPr txBox="1"/>
          <p:nvPr/>
        </p:nvSpPr>
        <p:spPr>
          <a:xfrm>
            <a:off x="10922011" y="5240115"/>
            <a:ext cx="982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More Info.</a:t>
            </a:r>
            <a:endParaRPr lang="en-US" sz="1200" u="sng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0F0C95D9-5FE0-4152-9F71-0FECF2D1DB3D}"/>
              </a:ext>
            </a:extLst>
          </p:cNvPr>
          <p:cNvSpPr txBox="1"/>
          <p:nvPr/>
        </p:nvSpPr>
        <p:spPr>
          <a:xfrm>
            <a:off x="6175426" y="5449931"/>
            <a:ext cx="1854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People Displaced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68C99253-B9DA-4FE3-8196-450C0B9D4FD5}"/>
              </a:ext>
            </a:extLst>
          </p:cNvPr>
          <p:cNvSpPr txBox="1"/>
          <p:nvPr/>
        </p:nvSpPr>
        <p:spPr>
          <a:xfrm>
            <a:off x="7972183" y="5472669"/>
            <a:ext cx="1899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 persons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4AD355A-C7D7-4EB6-902A-EEFD122E8E6D}"/>
              </a:ext>
            </a:extLst>
          </p:cNvPr>
          <p:cNvSpPr txBox="1"/>
          <p:nvPr/>
        </p:nvSpPr>
        <p:spPr>
          <a:xfrm>
            <a:off x="10922011" y="5481727"/>
            <a:ext cx="982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More Info.</a:t>
            </a:r>
            <a:endParaRPr lang="en-US" sz="1200" u="sng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1D41673-5B84-4D94-9767-98244CA46E68}"/>
              </a:ext>
            </a:extLst>
          </p:cNvPr>
          <p:cNvGrpSpPr/>
          <p:nvPr/>
        </p:nvGrpSpPr>
        <p:grpSpPr>
          <a:xfrm>
            <a:off x="6126086" y="3936579"/>
            <a:ext cx="5733609" cy="376328"/>
            <a:chOff x="6126086" y="3936579"/>
            <a:chExt cx="5733609" cy="37632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E6ED628-1F85-46C2-BF75-DBF3064838C0}"/>
                </a:ext>
              </a:extLst>
            </p:cNvPr>
            <p:cNvGrpSpPr/>
            <p:nvPr/>
          </p:nvGrpSpPr>
          <p:grpSpPr>
            <a:xfrm>
              <a:off x="6126086" y="3936579"/>
              <a:ext cx="5733609" cy="376328"/>
              <a:chOff x="6137244" y="4590416"/>
              <a:chExt cx="5733609" cy="376328"/>
            </a:xfrm>
          </p:grpSpPr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3F7C5A84-961D-4542-9275-009B3076B2C0}"/>
                  </a:ext>
                </a:extLst>
              </p:cNvPr>
              <p:cNvSpPr/>
              <p:nvPr/>
            </p:nvSpPr>
            <p:spPr>
              <a:xfrm>
                <a:off x="6137244" y="4590416"/>
                <a:ext cx="5733609" cy="37632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effectLst>
                <a:outerShdw blurRad="25400" dist="25400" dir="2700000" algn="ctr" rotWithShape="0">
                  <a:schemeClr val="bg1">
                    <a:lumMod val="75000"/>
                  </a:scheme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Risk</a:t>
                </a:r>
              </a:p>
            </p:txBody>
          </p:sp>
          <p:sp>
            <p:nvSpPr>
              <p:cNvPr id="204" name="Isosceles Triangle 203">
                <a:extLst>
                  <a:ext uri="{FF2B5EF4-FFF2-40B4-BE49-F238E27FC236}">
                    <a16:creationId xmlns:a16="http://schemas.microsoft.com/office/drawing/2014/main" id="{BF4B049B-69C0-4921-AE72-43D9DA7078FC}"/>
                  </a:ext>
                </a:extLst>
              </p:cNvPr>
              <p:cNvSpPr/>
              <p:nvPr/>
            </p:nvSpPr>
            <p:spPr>
              <a:xfrm rot="10800000">
                <a:off x="11449588" y="4716247"/>
                <a:ext cx="224901" cy="128294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D0012817-201A-4615-8850-536BD78DA26E}"/>
                </a:ext>
              </a:extLst>
            </p:cNvPr>
            <p:cNvSpPr/>
            <p:nvPr/>
          </p:nvSpPr>
          <p:spPr>
            <a:xfrm>
              <a:off x="9971912" y="3976341"/>
              <a:ext cx="301508" cy="3015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!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C8E1A08E-DFDE-4D9C-8F51-8F4558A21581}"/>
                </a:ext>
              </a:extLst>
            </p:cNvPr>
            <p:cNvSpPr txBox="1"/>
            <p:nvPr/>
          </p:nvSpPr>
          <p:spPr>
            <a:xfrm>
              <a:off x="10178143" y="3979939"/>
              <a:ext cx="1443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C0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Meets Criteria</a:t>
              </a:r>
            </a:p>
          </p:txBody>
        </p:sp>
      </p:grp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C044BBA1-4F19-4956-8C61-9490BFD1BCB7}"/>
              </a:ext>
            </a:extLst>
          </p:cNvPr>
          <p:cNvSpPr/>
          <p:nvPr/>
        </p:nvSpPr>
        <p:spPr>
          <a:xfrm>
            <a:off x="4801033" y="1590399"/>
            <a:ext cx="951136" cy="37101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25400" dist="508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3D Flood Visualization</a:t>
            </a:r>
          </a:p>
        </p:txBody>
      </p:sp>
    </p:spTree>
    <p:extLst>
      <p:ext uri="{BB962C8B-B14F-4D97-AF65-F5344CB8AC3E}">
        <p14:creationId xmlns:p14="http://schemas.microsoft.com/office/powerpoint/2010/main" val="3002719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20AB471-A7CD-4B0D-A306-9BA7576D3EEC}"/>
              </a:ext>
            </a:extLst>
          </p:cNvPr>
          <p:cNvGrpSpPr/>
          <p:nvPr/>
        </p:nvGrpSpPr>
        <p:grpSpPr>
          <a:xfrm>
            <a:off x="6146266" y="4450599"/>
            <a:ext cx="5733609" cy="376328"/>
            <a:chOff x="6146266" y="5088233"/>
            <a:chExt cx="5733609" cy="376328"/>
          </a:xfrm>
        </p:grpSpPr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56BC91BC-CFAB-497E-A169-E0080EFEDE7D}"/>
                </a:ext>
              </a:extLst>
            </p:cNvPr>
            <p:cNvSpPr/>
            <p:nvPr/>
          </p:nvSpPr>
          <p:spPr>
            <a:xfrm>
              <a:off x="6146266" y="5088233"/>
              <a:ext cx="5733609" cy="376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25400" dist="25400" dir="2700000" algn="ctr" rotWithShape="0">
                <a:schemeClr val="bg1">
                  <a:lumMod val="75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Mitigation</a:t>
              </a:r>
            </a:p>
          </p:txBody>
        </p:sp>
        <p:sp>
          <p:nvSpPr>
            <p:cNvPr id="216" name="Isosceles Triangle 215">
              <a:extLst>
                <a:ext uri="{FF2B5EF4-FFF2-40B4-BE49-F238E27FC236}">
                  <a16:creationId xmlns:a16="http://schemas.microsoft.com/office/drawing/2014/main" id="{832CB8FA-9AD3-4170-BD55-108111BE7C2F}"/>
                </a:ext>
              </a:extLst>
            </p:cNvPr>
            <p:cNvSpPr/>
            <p:nvPr/>
          </p:nvSpPr>
          <p:spPr>
            <a:xfrm rot="10800000">
              <a:off x="11458610" y="5214064"/>
              <a:ext cx="224901" cy="128294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4B04C17-C3AF-4AEF-BD4E-8E3EDB133E3F}"/>
              </a:ext>
            </a:extLst>
          </p:cNvPr>
          <p:cNvSpPr/>
          <p:nvPr/>
        </p:nvSpPr>
        <p:spPr>
          <a:xfrm>
            <a:off x="0" y="642762"/>
            <a:ext cx="12189278" cy="3537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53876A-1FEB-4A12-876A-27A5682E2C92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E9B4284-7904-4ECC-859C-D1320336EEC1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156356-BA2F-7F05-0853-5BC7926CEA91}"/>
                </a:ext>
              </a:extLst>
            </p:cNvPr>
            <p:cNvSpPr txBox="1"/>
            <p:nvPr/>
          </p:nvSpPr>
          <p:spPr>
            <a:xfrm>
              <a:off x="648728" y="88724"/>
              <a:ext cx="4746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Flood Resiliency Tool</a:t>
              </a:r>
              <a:endParaRPr lang="en-US" sz="20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B6D61E-31B4-34F9-DA0A-FA9635978099}"/>
                </a:ext>
              </a:extLst>
            </p:cNvPr>
            <p:cNvSpPr/>
            <p:nvPr/>
          </p:nvSpPr>
          <p:spPr>
            <a:xfrm>
              <a:off x="229012" y="94718"/>
              <a:ext cx="419716" cy="4197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Logo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427F0D2-49C7-4A95-B903-D728BD0F65A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34179913-164F-4DEA-A33F-85E3AECF73BE}"/>
              </a:ext>
            </a:extLst>
          </p:cNvPr>
          <p:cNvSpPr/>
          <p:nvPr/>
        </p:nvSpPr>
        <p:spPr>
          <a:xfrm>
            <a:off x="8576250" y="179137"/>
            <a:ext cx="1613005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Methodology/Data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F019AD02-A7CF-4E54-B70B-1F03200E7D04}"/>
              </a:ext>
            </a:extLst>
          </p:cNvPr>
          <p:cNvSpPr/>
          <p:nvPr/>
        </p:nvSpPr>
        <p:spPr>
          <a:xfrm>
            <a:off x="10266870" y="173625"/>
            <a:ext cx="1613005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Other Resources</a:t>
            </a:r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F0B09B99-900E-4CB3-9107-9B6EDEAECB0C}"/>
              </a:ext>
            </a:extLst>
          </p:cNvPr>
          <p:cNvGrpSpPr/>
          <p:nvPr/>
        </p:nvGrpSpPr>
        <p:grpSpPr>
          <a:xfrm>
            <a:off x="6091334" y="1110862"/>
            <a:ext cx="6407577" cy="1588817"/>
            <a:chOff x="153966" y="1078183"/>
            <a:chExt cx="6407577" cy="1588817"/>
          </a:xfrm>
        </p:grpSpPr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D721E965-9D15-41EA-AF05-8AE37C92A294}"/>
                </a:ext>
              </a:extLst>
            </p:cNvPr>
            <p:cNvGrpSpPr/>
            <p:nvPr/>
          </p:nvGrpSpPr>
          <p:grpSpPr>
            <a:xfrm>
              <a:off x="153966" y="1078183"/>
              <a:ext cx="6407577" cy="1588817"/>
              <a:chOff x="153966" y="1078183"/>
              <a:chExt cx="6407577" cy="1588817"/>
            </a:xfrm>
          </p:grpSpPr>
          <p:sp>
            <p:nvSpPr>
              <p:cNvPr id="222" name="Rectangle: Rounded Corners 221">
                <a:extLst>
                  <a:ext uri="{FF2B5EF4-FFF2-40B4-BE49-F238E27FC236}">
                    <a16:creationId xmlns:a16="http://schemas.microsoft.com/office/drawing/2014/main" id="{1B4786D4-A20A-414C-97EE-A327777EF416}"/>
                  </a:ext>
                </a:extLst>
              </p:cNvPr>
              <p:cNvSpPr/>
              <p:nvPr/>
            </p:nvSpPr>
            <p:spPr>
              <a:xfrm>
                <a:off x="153966" y="1078183"/>
                <a:ext cx="5759030" cy="158881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48167739-6D30-4145-B26E-04D78D6A834A}"/>
                  </a:ext>
                </a:extLst>
              </p:cNvPr>
              <p:cNvGrpSpPr/>
              <p:nvPr/>
            </p:nvGrpSpPr>
            <p:grpSpPr>
              <a:xfrm>
                <a:off x="4969089" y="1459724"/>
                <a:ext cx="1381141" cy="281231"/>
                <a:chOff x="6215001" y="1221512"/>
                <a:chExt cx="1381141" cy="281231"/>
              </a:xfrm>
            </p:grpSpPr>
            <p:grpSp>
              <p:nvGrpSpPr>
                <p:cNvPr id="260" name="Group 259">
                  <a:extLst>
                    <a:ext uri="{FF2B5EF4-FFF2-40B4-BE49-F238E27FC236}">
                      <a16:creationId xmlns:a16="http://schemas.microsoft.com/office/drawing/2014/main" id="{00732C2D-BCA5-4836-ACC7-5F59B36CB25C}"/>
                    </a:ext>
                  </a:extLst>
                </p:cNvPr>
                <p:cNvGrpSpPr/>
                <p:nvPr/>
              </p:nvGrpSpPr>
              <p:grpSpPr>
                <a:xfrm>
                  <a:off x="6215001" y="1278294"/>
                  <a:ext cx="177281" cy="177281"/>
                  <a:chOff x="6183674" y="1683924"/>
                  <a:chExt cx="177281" cy="177281"/>
                </a:xfrm>
              </p:grpSpPr>
              <p:sp>
                <p:nvSpPr>
                  <p:cNvPr id="262" name="Oval 261">
                    <a:extLst>
                      <a:ext uri="{FF2B5EF4-FFF2-40B4-BE49-F238E27FC236}">
                        <a16:creationId xmlns:a16="http://schemas.microsoft.com/office/drawing/2014/main" id="{2C8878F2-440F-4D96-A8A0-0013BD559913}"/>
                      </a:ext>
                    </a:extLst>
                  </p:cNvPr>
                  <p:cNvSpPr/>
                  <p:nvPr/>
                </p:nvSpPr>
                <p:spPr>
                  <a:xfrm>
                    <a:off x="6183674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263" name="Oval 262">
                    <a:extLst>
                      <a:ext uri="{FF2B5EF4-FFF2-40B4-BE49-F238E27FC236}">
                        <a16:creationId xmlns:a16="http://schemas.microsoft.com/office/drawing/2014/main" id="{6631B34F-597C-4355-92EF-2739989BBC5C}"/>
                      </a:ext>
                    </a:extLst>
                  </p:cNvPr>
                  <p:cNvSpPr/>
                  <p:nvPr/>
                </p:nvSpPr>
                <p:spPr>
                  <a:xfrm>
                    <a:off x="6226546" y="1726796"/>
                    <a:ext cx="91536" cy="91536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61" name="TextBox 260">
                  <a:extLst>
                    <a:ext uri="{FF2B5EF4-FFF2-40B4-BE49-F238E27FC236}">
                      <a16:creationId xmlns:a16="http://schemas.microsoft.com/office/drawing/2014/main" id="{18602463-95FE-46A7-9ED0-AE4D4FEF2867}"/>
                    </a:ext>
                  </a:extLst>
                </p:cNvPr>
                <p:cNvSpPr txBox="1"/>
                <p:nvPr/>
              </p:nvSpPr>
              <p:spPr>
                <a:xfrm>
                  <a:off x="6349409" y="1221512"/>
                  <a:ext cx="1246733" cy="2812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07000"/>
                    </a:lnSpc>
                  </a:pPr>
                  <a:r>
                    <a:rPr lang="en-US" sz="12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State</a:t>
                  </a:r>
                </a:p>
              </p:txBody>
            </p:sp>
          </p:grpSp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17CCC23F-74F7-4CDB-918D-F83285A09D0C}"/>
                  </a:ext>
                </a:extLst>
              </p:cNvPr>
              <p:cNvGrpSpPr/>
              <p:nvPr/>
            </p:nvGrpSpPr>
            <p:grpSpPr>
              <a:xfrm>
                <a:off x="4455002" y="2271572"/>
                <a:ext cx="2106541" cy="276999"/>
                <a:chOff x="4455002" y="2271572"/>
                <a:chExt cx="2106541" cy="276999"/>
              </a:xfrm>
            </p:grpSpPr>
            <p:grpSp>
              <p:nvGrpSpPr>
                <p:cNvPr id="256" name="Group 255">
                  <a:extLst>
                    <a:ext uri="{FF2B5EF4-FFF2-40B4-BE49-F238E27FC236}">
                      <a16:creationId xmlns:a16="http://schemas.microsoft.com/office/drawing/2014/main" id="{28A32AC4-898A-4942-A3D7-A82F8A8B86B4}"/>
                    </a:ext>
                  </a:extLst>
                </p:cNvPr>
                <p:cNvGrpSpPr/>
                <p:nvPr/>
              </p:nvGrpSpPr>
              <p:grpSpPr>
                <a:xfrm>
                  <a:off x="4455002" y="2328354"/>
                  <a:ext cx="177281" cy="177281"/>
                  <a:chOff x="8917745" y="1683924"/>
                  <a:chExt cx="177281" cy="177281"/>
                </a:xfrm>
              </p:grpSpPr>
              <p:sp>
                <p:nvSpPr>
                  <p:cNvPr id="258" name="Oval 257">
                    <a:extLst>
                      <a:ext uri="{FF2B5EF4-FFF2-40B4-BE49-F238E27FC236}">
                        <a16:creationId xmlns:a16="http://schemas.microsoft.com/office/drawing/2014/main" id="{310245C4-83CF-4FED-868F-B3E3C3D39814}"/>
                      </a:ext>
                    </a:extLst>
                  </p:cNvPr>
                  <p:cNvSpPr/>
                  <p:nvPr/>
                </p:nvSpPr>
                <p:spPr>
                  <a:xfrm>
                    <a:off x="8917745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" name="Oval 258">
                    <a:extLst>
                      <a:ext uri="{FF2B5EF4-FFF2-40B4-BE49-F238E27FC236}">
                        <a16:creationId xmlns:a16="http://schemas.microsoft.com/office/drawing/2014/main" id="{CFCE9AC9-4B5E-4063-A072-FA6A063A198C}"/>
                      </a:ext>
                    </a:extLst>
                  </p:cNvPr>
                  <p:cNvSpPr/>
                  <p:nvPr/>
                </p:nvSpPr>
                <p:spPr>
                  <a:xfrm>
                    <a:off x="8960300" y="1731876"/>
                    <a:ext cx="91536" cy="91536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3985E113-C920-4643-8C5E-0249D8315576}"/>
                    </a:ext>
                  </a:extLst>
                </p:cNvPr>
                <p:cNvSpPr txBox="1"/>
                <p:nvPr/>
              </p:nvSpPr>
              <p:spPr>
                <a:xfrm>
                  <a:off x="4589410" y="2271572"/>
                  <a:ext cx="197213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Watersheds</a:t>
                  </a:r>
                </a:p>
              </p:txBody>
            </p:sp>
          </p:grpSp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0BFA119D-4407-4C65-967F-F6E1926F4EDC}"/>
                  </a:ext>
                </a:extLst>
              </p:cNvPr>
              <p:cNvGrpSpPr/>
              <p:nvPr/>
            </p:nvGrpSpPr>
            <p:grpSpPr>
              <a:xfrm>
                <a:off x="2322249" y="2271571"/>
                <a:ext cx="1402632" cy="276999"/>
                <a:chOff x="5467552" y="1221512"/>
                <a:chExt cx="1402632" cy="276999"/>
              </a:xfrm>
            </p:grpSpPr>
            <p:grpSp>
              <p:nvGrpSpPr>
                <p:cNvPr id="252" name="Group 251">
                  <a:extLst>
                    <a:ext uri="{FF2B5EF4-FFF2-40B4-BE49-F238E27FC236}">
                      <a16:creationId xmlns:a16="http://schemas.microsoft.com/office/drawing/2014/main" id="{8B01CCE4-AF4F-4AF9-B361-D2CD74D067EE}"/>
                    </a:ext>
                  </a:extLst>
                </p:cNvPr>
                <p:cNvGrpSpPr/>
                <p:nvPr/>
              </p:nvGrpSpPr>
              <p:grpSpPr>
                <a:xfrm>
                  <a:off x="5467552" y="1278294"/>
                  <a:ext cx="177281" cy="177281"/>
                  <a:chOff x="5436225" y="1683924"/>
                  <a:chExt cx="177281" cy="177281"/>
                </a:xfrm>
              </p:grpSpPr>
              <p:sp>
                <p:nvSpPr>
                  <p:cNvPr id="254" name="Oval 253">
                    <a:extLst>
                      <a:ext uri="{FF2B5EF4-FFF2-40B4-BE49-F238E27FC236}">
                        <a16:creationId xmlns:a16="http://schemas.microsoft.com/office/drawing/2014/main" id="{85AEDCCA-2EE2-4E20-B7CA-7A1DF68AE118}"/>
                      </a:ext>
                    </a:extLst>
                  </p:cNvPr>
                  <p:cNvSpPr/>
                  <p:nvPr/>
                </p:nvSpPr>
                <p:spPr>
                  <a:xfrm>
                    <a:off x="5436225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5" name="Oval 254">
                    <a:extLst>
                      <a:ext uri="{FF2B5EF4-FFF2-40B4-BE49-F238E27FC236}">
                        <a16:creationId xmlns:a16="http://schemas.microsoft.com/office/drawing/2014/main" id="{2B95E7BF-58F0-4009-9006-614253493AA8}"/>
                      </a:ext>
                    </a:extLst>
                  </p:cNvPr>
                  <p:cNvSpPr/>
                  <p:nvPr/>
                </p:nvSpPr>
                <p:spPr>
                  <a:xfrm>
                    <a:off x="5478780" y="1731876"/>
                    <a:ext cx="91536" cy="91536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3" name="TextBox 252">
                  <a:extLst>
                    <a:ext uri="{FF2B5EF4-FFF2-40B4-BE49-F238E27FC236}">
                      <a16:creationId xmlns:a16="http://schemas.microsoft.com/office/drawing/2014/main" id="{21F6C5F3-BBAA-4405-965F-EF56BE6C067D}"/>
                    </a:ext>
                  </a:extLst>
                </p:cNvPr>
                <p:cNvSpPr txBox="1"/>
                <p:nvPr/>
              </p:nvSpPr>
              <p:spPr>
                <a:xfrm>
                  <a:off x="5601960" y="1221512"/>
                  <a:ext cx="126822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Major Streams</a:t>
                  </a:r>
                </a:p>
              </p:txBody>
            </p:sp>
          </p:grpSp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D753FD9B-75EF-40AC-91CD-B401B4C66BC6}"/>
                  </a:ext>
                </a:extLst>
              </p:cNvPr>
              <p:cNvGrpSpPr/>
              <p:nvPr/>
            </p:nvGrpSpPr>
            <p:grpSpPr>
              <a:xfrm>
                <a:off x="384339" y="1450112"/>
                <a:ext cx="2106541" cy="276999"/>
                <a:chOff x="6326373" y="1221512"/>
                <a:chExt cx="2106541" cy="276999"/>
              </a:xfrm>
            </p:grpSpPr>
            <p:grpSp>
              <p:nvGrpSpPr>
                <p:cNvPr id="248" name="Group 247">
                  <a:extLst>
                    <a:ext uri="{FF2B5EF4-FFF2-40B4-BE49-F238E27FC236}">
                      <a16:creationId xmlns:a16="http://schemas.microsoft.com/office/drawing/2014/main" id="{2D400205-DCEE-4503-B4AE-FA7A43730155}"/>
                    </a:ext>
                  </a:extLst>
                </p:cNvPr>
                <p:cNvGrpSpPr/>
                <p:nvPr/>
              </p:nvGrpSpPr>
              <p:grpSpPr>
                <a:xfrm>
                  <a:off x="6326373" y="1278294"/>
                  <a:ext cx="177281" cy="177281"/>
                  <a:chOff x="6295046" y="1683924"/>
                  <a:chExt cx="177281" cy="177281"/>
                </a:xfrm>
              </p:grpSpPr>
              <p:sp>
                <p:nvSpPr>
                  <p:cNvPr id="250" name="Oval 249">
                    <a:extLst>
                      <a:ext uri="{FF2B5EF4-FFF2-40B4-BE49-F238E27FC236}">
                        <a16:creationId xmlns:a16="http://schemas.microsoft.com/office/drawing/2014/main" id="{29307BB2-CE48-4F47-AEAC-DC54E0545A79}"/>
                      </a:ext>
                    </a:extLst>
                  </p:cNvPr>
                  <p:cNvSpPr/>
                  <p:nvPr/>
                </p:nvSpPr>
                <p:spPr>
                  <a:xfrm>
                    <a:off x="6295046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" name="Oval 250">
                    <a:extLst>
                      <a:ext uri="{FF2B5EF4-FFF2-40B4-BE49-F238E27FC236}">
                        <a16:creationId xmlns:a16="http://schemas.microsoft.com/office/drawing/2014/main" id="{B59E638B-A917-4025-AA8C-C31D465B8A9D}"/>
                      </a:ext>
                    </a:extLst>
                  </p:cNvPr>
                  <p:cNvSpPr/>
                  <p:nvPr/>
                </p:nvSpPr>
                <p:spPr>
                  <a:xfrm>
                    <a:off x="6337601" y="1731876"/>
                    <a:ext cx="91536" cy="91536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9CBB8F9B-12B9-48AB-B344-7757A19A8DE7}"/>
                    </a:ext>
                  </a:extLst>
                </p:cNvPr>
                <p:cNvSpPr txBox="1"/>
                <p:nvPr/>
              </p:nvSpPr>
              <p:spPr>
                <a:xfrm>
                  <a:off x="6460781" y="1221512"/>
                  <a:ext cx="197213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Communities</a:t>
                  </a:r>
                </a:p>
              </p:txBody>
            </p:sp>
          </p:grp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D08ABA1-81EF-46E8-AB8E-3BB42DEED36D}"/>
                  </a:ext>
                </a:extLst>
              </p:cNvPr>
              <p:cNvGrpSpPr/>
              <p:nvPr/>
            </p:nvGrpSpPr>
            <p:grpSpPr>
              <a:xfrm>
                <a:off x="706505" y="1697390"/>
                <a:ext cx="2305585" cy="276999"/>
                <a:chOff x="622685" y="1697390"/>
                <a:chExt cx="2305585" cy="276999"/>
              </a:xfrm>
            </p:grpSpPr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85D2C0CA-A1D4-440D-ABD1-4399CCE36CCE}"/>
                    </a:ext>
                  </a:extLst>
                </p:cNvPr>
                <p:cNvSpPr txBox="1"/>
                <p:nvPr/>
              </p:nvSpPr>
              <p:spPr>
                <a:xfrm>
                  <a:off x="761176" y="1697390"/>
                  <a:ext cx="216709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Unincorporated</a:t>
                  </a:r>
                </a:p>
              </p:txBody>
            </p:sp>
            <p:sp>
              <p:nvSpPr>
                <p:cNvPr id="246" name="Oval 245">
                  <a:extLst>
                    <a:ext uri="{FF2B5EF4-FFF2-40B4-BE49-F238E27FC236}">
                      <a16:creationId xmlns:a16="http://schemas.microsoft.com/office/drawing/2014/main" id="{041E5FEB-0B4F-485B-BF1E-06ED7B429C1A}"/>
                    </a:ext>
                  </a:extLst>
                </p:cNvPr>
                <p:cNvSpPr/>
                <p:nvPr/>
              </p:nvSpPr>
              <p:spPr>
                <a:xfrm>
                  <a:off x="622685" y="1746035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Oval 246">
                  <a:extLst>
                    <a:ext uri="{FF2B5EF4-FFF2-40B4-BE49-F238E27FC236}">
                      <a16:creationId xmlns:a16="http://schemas.microsoft.com/office/drawing/2014/main" id="{7C482F5B-994D-4CDA-B7BD-506E5031E477}"/>
                    </a:ext>
                  </a:extLst>
                </p:cNvPr>
                <p:cNvSpPr/>
                <p:nvPr/>
              </p:nvSpPr>
              <p:spPr>
                <a:xfrm>
                  <a:off x="665240" y="1793987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65FB71FE-2138-46CB-883A-D626A3E47FCF}"/>
                  </a:ext>
                </a:extLst>
              </p:cNvPr>
              <p:cNvGrpSpPr/>
              <p:nvPr/>
            </p:nvGrpSpPr>
            <p:grpSpPr>
              <a:xfrm>
                <a:off x="706505" y="1933123"/>
                <a:ext cx="2305585" cy="276999"/>
                <a:chOff x="622685" y="1933123"/>
                <a:chExt cx="2305585" cy="276999"/>
              </a:xfrm>
            </p:grpSpPr>
            <p:sp>
              <p:nvSpPr>
                <p:cNvPr id="242" name="TextBox 241">
                  <a:extLst>
                    <a:ext uri="{FF2B5EF4-FFF2-40B4-BE49-F238E27FC236}">
                      <a16:creationId xmlns:a16="http://schemas.microsoft.com/office/drawing/2014/main" id="{ACB7F58B-CE0C-471C-97D5-A9D3D9EA77F5}"/>
                    </a:ext>
                  </a:extLst>
                </p:cNvPr>
                <p:cNvSpPr txBox="1"/>
                <p:nvPr/>
              </p:nvSpPr>
              <p:spPr>
                <a:xfrm>
                  <a:off x="761176" y="1933123"/>
                  <a:ext cx="216709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Incorporated</a:t>
                  </a:r>
                </a:p>
              </p:txBody>
            </p:sp>
            <p:sp>
              <p:nvSpPr>
                <p:cNvPr id="243" name="Oval 242">
                  <a:extLst>
                    <a:ext uri="{FF2B5EF4-FFF2-40B4-BE49-F238E27FC236}">
                      <a16:creationId xmlns:a16="http://schemas.microsoft.com/office/drawing/2014/main" id="{F141EF73-1AD9-4996-A869-A9D866BDC38F}"/>
                    </a:ext>
                  </a:extLst>
                </p:cNvPr>
                <p:cNvSpPr/>
                <p:nvPr/>
              </p:nvSpPr>
              <p:spPr>
                <a:xfrm>
                  <a:off x="622685" y="1981768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Oval 243">
                  <a:extLst>
                    <a:ext uri="{FF2B5EF4-FFF2-40B4-BE49-F238E27FC236}">
                      <a16:creationId xmlns:a16="http://schemas.microsoft.com/office/drawing/2014/main" id="{177BFE58-EA5E-45F0-8091-AD0072047BEF}"/>
                    </a:ext>
                  </a:extLst>
                </p:cNvPr>
                <p:cNvSpPr/>
                <p:nvPr/>
              </p:nvSpPr>
              <p:spPr>
                <a:xfrm>
                  <a:off x="665240" y="2029720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054F8A06-45F1-4D96-8935-52C0B7919449}"/>
                  </a:ext>
                </a:extLst>
              </p:cNvPr>
              <p:cNvGrpSpPr/>
              <p:nvPr/>
            </p:nvGrpSpPr>
            <p:grpSpPr>
              <a:xfrm>
                <a:off x="3448212" y="1463956"/>
                <a:ext cx="1381141" cy="276999"/>
                <a:chOff x="3448212" y="1463956"/>
                <a:chExt cx="1381141" cy="276999"/>
              </a:xfrm>
            </p:grpSpPr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6FB7A461-D555-4FDD-879F-E5172A32A24F}"/>
                    </a:ext>
                  </a:extLst>
                </p:cNvPr>
                <p:cNvSpPr/>
                <p:nvPr/>
              </p:nvSpPr>
              <p:spPr>
                <a:xfrm>
                  <a:off x="3448212" y="1520738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4409F0CC-CA27-4828-9A41-2A8BC697F812}"/>
                    </a:ext>
                  </a:extLst>
                </p:cNvPr>
                <p:cNvSpPr/>
                <p:nvPr/>
              </p:nvSpPr>
              <p:spPr>
                <a:xfrm>
                  <a:off x="3491084" y="1563610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E4FF5D76-CF71-49DE-B93F-8902557FF6B1}"/>
                    </a:ext>
                  </a:extLst>
                </p:cNvPr>
                <p:cNvSpPr txBox="1"/>
                <p:nvPr/>
              </p:nvSpPr>
              <p:spPr>
                <a:xfrm>
                  <a:off x="3582620" y="1463956"/>
                  <a:ext cx="124673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RPDC Regions</a:t>
                  </a:r>
                </a:p>
              </p:txBody>
            </p: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98A02F22-AEC2-4C39-9606-BF8A6158E5F8}"/>
                  </a:ext>
                </a:extLst>
              </p:cNvPr>
              <p:cNvGrpSpPr/>
              <p:nvPr/>
            </p:nvGrpSpPr>
            <p:grpSpPr>
              <a:xfrm>
                <a:off x="473171" y="2269799"/>
                <a:ext cx="916134" cy="276999"/>
                <a:chOff x="473171" y="2269799"/>
                <a:chExt cx="916134" cy="276999"/>
              </a:xfrm>
            </p:grpSpPr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4E68500E-CC0F-465F-9374-D92D262828C1}"/>
                    </a:ext>
                  </a:extLst>
                </p:cNvPr>
                <p:cNvSpPr txBox="1"/>
                <p:nvPr/>
              </p:nvSpPr>
              <p:spPr>
                <a:xfrm>
                  <a:off x="607262" y="2269799"/>
                  <a:ext cx="7820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Buildings</a:t>
                  </a:r>
                </a:p>
              </p:txBody>
            </p:sp>
            <p:sp>
              <p:nvSpPr>
                <p:cNvPr id="237" name="Oval 236">
                  <a:extLst>
                    <a:ext uri="{FF2B5EF4-FFF2-40B4-BE49-F238E27FC236}">
                      <a16:creationId xmlns:a16="http://schemas.microsoft.com/office/drawing/2014/main" id="{0999A7E4-DB76-4D80-B709-F2528731F1CC}"/>
                    </a:ext>
                  </a:extLst>
                </p:cNvPr>
                <p:cNvSpPr/>
                <p:nvPr/>
              </p:nvSpPr>
              <p:spPr>
                <a:xfrm>
                  <a:off x="473171" y="2328353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Oval 237">
                  <a:extLst>
                    <a:ext uri="{FF2B5EF4-FFF2-40B4-BE49-F238E27FC236}">
                      <a16:creationId xmlns:a16="http://schemas.microsoft.com/office/drawing/2014/main" id="{AE06F95D-88A5-4160-A901-30AD2BB24108}"/>
                    </a:ext>
                  </a:extLst>
                </p:cNvPr>
                <p:cNvSpPr/>
                <p:nvPr/>
              </p:nvSpPr>
              <p:spPr>
                <a:xfrm>
                  <a:off x="515726" y="2376305"/>
                  <a:ext cx="91536" cy="91536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F0BBB5C4-148D-47A3-8A3A-95815C1EF4A8}"/>
                  </a:ext>
                </a:extLst>
              </p:cNvPr>
              <p:cNvGrpSpPr/>
              <p:nvPr/>
            </p:nvGrpSpPr>
            <p:grpSpPr>
              <a:xfrm>
                <a:off x="2309877" y="1451782"/>
                <a:ext cx="893375" cy="276999"/>
                <a:chOff x="6056735" y="1221512"/>
                <a:chExt cx="893375" cy="276999"/>
              </a:xfrm>
            </p:grpSpPr>
            <p:grpSp>
              <p:nvGrpSpPr>
                <p:cNvPr id="232" name="Group 231">
                  <a:extLst>
                    <a:ext uri="{FF2B5EF4-FFF2-40B4-BE49-F238E27FC236}">
                      <a16:creationId xmlns:a16="http://schemas.microsoft.com/office/drawing/2014/main" id="{0DF00CC7-B292-495A-9122-B3315A7DF590}"/>
                    </a:ext>
                  </a:extLst>
                </p:cNvPr>
                <p:cNvGrpSpPr/>
                <p:nvPr/>
              </p:nvGrpSpPr>
              <p:grpSpPr>
                <a:xfrm>
                  <a:off x="6056735" y="1278294"/>
                  <a:ext cx="177281" cy="177281"/>
                  <a:chOff x="6025408" y="1683924"/>
                  <a:chExt cx="177281" cy="177281"/>
                </a:xfrm>
              </p:grpSpPr>
              <p:sp>
                <p:nvSpPr>
                  <p:cNvPr id="234" name="Oval 233">
                    <a:extLst>
                      <a:ext uri="{FF2B5EF4-FFF2-40B4-BE49-F238E27FC236}">
                        <a16:creationId xmlns:a16="http://schemas.microsoft.com/office/drawing/2014/main" id="{723964D4-6B85-4E5E-A574-00A19D1F1C51}"/>
                      </a:ext>
                    </a:extLst>
                  </p:cNvPr>
                  <p:cNvSpPr/>
                  <p:nvPr/>
                </p:nvSpPr>
                <p:spPr>
                  <a:xfrm>
                    <a:off x="6025408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5" name="Oval 234">
                    <a:extLst>
                      <a:ext uri="{FF2B5EF4-FFF2-40B4-BE49-F238E27FC236}">
                        <a16:creationId xmlns:a16="http://schemas.microsoft.com/office/drawing/2014/main" id="{AFE85655-9CE6-466D-9013-3C0B0408ACA5}"/>
                      </a:ext>
                    </a:extLst>
                  </p:cNvPr>
                  <p:cNvSpPr/>
                  <p:nvPr/>
                </p:nvSpPr>
                <p:spPr>
                  <a:xfrm>
                    <a:off x="6068280" y="1726796"/>
                    <a:ext cx="91536" cy="91536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33" name="TextBox 232">
                  <a:extLst>
                    <a:ext uri="{FF2B5EF4-FFF2-40B4-BE49-F238E27FC236}">
                      <a16:creationId xmlns:a16="http://schemas.microsoft.com/office/drawing/2014/main" id="{BF039B11-BBF9-4ACA-B9D8-AD9A7638C6DF}"/>
                    </a:ext>
                  </a:extLst>
                </p:cNvPr>
                <p:cNvSpPr txBox="1"/>
                <p:nvPr/>
              </p:nvSpPr>
              <p:spPr>
                <a:xfrm>
                  <a:off x="6191143" y="1221512"/>
                  <a:ext cx="75896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Counties</a:t>
                  </a:r>
                </a:p>
              </p:txBody>
            </p:sp>
          </p:grpSp>
        </p:grp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D5E88715-581F-407F-A263-610274691665}"/>
                </a:ext>
              </a:extLst>
            </p:cNvPr>
            <p:cNvSpPr txBox="1"/>
            <p:nvPr/>
          </p:nvSpPr>
          <p:spPr>
            <a:xfrm>
              <a:off x="293164" y="1119979"/>
              <a:ext cx="15769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Select a Scale:</a:t>
              </a:r>
              <a:endParaRPr 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26C5D01-1C57-4B40-A763-FCBF9F1D572F}"/>
              </a:ext>
            </a:extLst>
          </p:cNvPr>
          <p:cNvGrpSpPr/>
          <p:nvPr/>
        </p:nvGrpSpPr>
        <p:grpSpPr>
          <a:xfrm>
            <a:off x="233252" y="690495"/>
            <a:ext cx="6720374" cy="259232"/>
            <a:chOff x="233252" y="690495"/>
            <a:chExt cx="6720374" cy="259232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9081A57E-6C64-4A28-B726-3B5B5DFB7311}"/>
                </a:ext>
              </a:extLst>
            </p:cNvPr>
            <p:cNvGrpSpPr/>
            <p:nvPr/>
          </p:nvGrpSpPr>
          <p:grpSpPr>
            <a:xfrm>
              <a:off x="233252" y="690495"/>
              <a:ext cx="6720374" cy="258140"/>
              <a:chOff x="153966" y="753716"/>
              <a:chExt cx="6720374" cy="258140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2E3C40BB-C4ED-4E50-8587-89A8E9B15A34}"/>
                  </a:ext>
                </a:extLst>
              </p:cNvPr>
              <p:cNvSpPr/>
              <p:nvPr/>
            </p:nvSpPr>
            <p:spPr>
              <a:xfrm>
                <a:off x="153966" y="754263"/>
                <a:ext cx="1613005" cy="257593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Flood Indices</a:t>
                </a:r>
              </a:p>
            </p:txBody>
          </p:sp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A994D3DA-C5E8-46F7-85ED-B76D868DD217}"/>
                  </a:ext>
                </a:extLst>
              </p:cNvPr>
              <p:cNvSpPr/>
              <p:nvPr/>
            </p:nvSpPr>
            <p:spPr>
              <a:xfrm>
                <a:off x="5261335" y="754263"/>
                <a:ext cx="1613005" cy="254808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Other Hazards</a:t>
                </a:r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DF8CD0B4-35CF-47F0-84B0-0B79B2536554}"/>
                  </a:ext>
                </a:extLst>
              </p:cNvPr>
              <p:cNvSpPr/>
              <p:nvPr/>
            </p:nvSpPr>
            <p:spPr>
              <a:xfrm>
                <a:off x="3560138" y="753716"/>
                <a:ext cx="1613005" cy="252984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2D/3D Visuals</a:t>
                </a:r>
              </a:p>
            </p:txBody>
          </p:sp>
        </p:grpSp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C7A43906-B541-4F3C-8C9D-2B7E6B7BEC50}"/>
                </a:ext>
              </a:extLst>
            </p:cNvPr>
            <p:cNvSpPr/>
            <p:nvPr/>
          </p:nvSpPr>
          <p:spPr>
            <a:xfrm>
              <a:off x="1928820" y="696743"/>
              <a:ext cx="1613005" cy="25298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Compare Risk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DA34001-586E-46EE-96B4-B3B5086BF4B7}"/>
              </a:ext>
            </a:extLst>
          </p:cNvPr>
          <p:cNvGrpSpPr/>
          <p:nvPr/>
        </p:nvGrpSpPr>
        <p:grpSpPr>
          <a:xfrm>
            <a:off x="46113" y="5991326"/>
            <a:ext cx="6102177" cy="750923"/>
            <a:chOff x="-87237" y="5962751"/>
            <a:chExt cx="6102177" cy="750923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1BE1135-DF0D-4BA2-834B-25F7E6AEFC31}"/>
                </a:ext>
              </a:extLst>
            </p:cNvPr>
            <p:cNvSpPr/>
            <p:nvPr/>
          </p:nvSpPr>
          <p:spPr>
            <a:xfrm>
              <a:off x="153966" y="6008794"/>
              <a:ext cx="5607109" cy="704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18E6BD6B-6460-481B-8D2B-9AF9E7BC4BB5}"/>
                </a:ext>
              </a:extLst>
            </p:cNvPr>
            <p:cNvSpPr txBox="1"/>
            <p:nvPr/>
          </p:nvSpPr>
          <p:spPr>
            <a:xfrm>
              <a:off x="123075" y="5962751"/>
              <a:ext cx="2573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Building/Parcel Characteristics: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1672DD32-D84E-4B06-B3CF-67C6FDA705DF}"/>
                </a:ext>
              </a:extLst>
            </p:cNvPr>
            <p:cNvSpPr txBox="1"/>
            <p:nvPr/>
          </p:nvSpPr>
          <p:spPr>
            <a:xfrm>
              <a:off x="130598" y="6187040"/>
              <a:ext cx="34326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Address: </a:t>
              </a:r>
              <a:r>
                <a:rPr lang="en-US" sz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337 FIFTH ST, Rainelle, WV, 25962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82F2E2F2-0E39-4388-B456-6A707464A46C}"/>
                </a:ext>
              </a:extLst>
            </p:cNvPr>
            <p:cNvSpPr txBox="1"/>
            <p:nvPr/>
          </p:nvSpPr>
          <p:spPr>
            <a:xfrm>
              <a:off x="3436225" y="6149944"/>
              <a:ext cx="23248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Parcel ID: </a:t>
              </a:r>
              <a:r>
                <a:rPr lang="en-US" sz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13-13-0005-0329-0000 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DDCFA152-C03D-49CE-90DC-39C182DC9FD7}"/>
                </a:ext>
              </a:extLst>
            </p:cNvPr>
            <p:cNvSpPr txBox="1"/>
            <p:nvPr/>
          </p:nvSpPr>
          <p:spPr>
            <a:xfrm>
              <a:off x="-87237" y="6420660"/>
              <a:ext cx="25878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      </a:t>
              </a: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Building Value: </a:t>
              </a:r>
              <a:r>
                <a:rPr lang="en-US" sz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$37,200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B0A5C0EF-1FED-414F-82F5-4D19A82EADFE}"/>
                </a:ext>
              </a:extLst>
            </p:cNvPr>
            <p:cNvSpPr txBox="1"/>
            <p:nvPr/>
          </p:nvSpPr>
          <p:spPr>
            <a:xfrm>
              <a:off x="3427073" y="6424002"/>
              <a:ext cx="25878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First Floor Height (FFH): </a:t>
              </a:r>
              <a:r>
                <a:rPr lang="en-US" sz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3.0 ft       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F13A0E4-0EF3-434B-8E9E-BFF2D28FF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272" y="1147393"/>
            <a:ext cx="5572578" cy="48094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81944A17-55F5-4DF1-A895-F768103186A6}"/>
              </a:ext>
            </a:extLst>
          </p:cNvPr>
          <p:cNvSpPr txBox="1"/>
          <p:nvPr/>
        </p:nvSpPr>
        <p:spPr>
          <a:xfrm>
            <a:off x="6175425" y="4868463"/>
            <a:ext cx="2323209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Elevated to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Design Flood Elevation (DFE)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F3E8DA7-0DB3-44FB-B3FC-F0FB4DF6791A}"/>
              </a:ext>
            </a:extLst>
          </p:cNvPr>
          <p:cNvSpPr txBox="1"/>
          <p:nvPr/>
        </p:nvSpPr>
        <p:spPr>
          <a:xfrm>
            <a:off x="8381653" y="4935967"/>
            <a:ext cx="154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80F2B8A-5A3A-4975-85FD-9EB988767E79}"/>
              </a:ext>
            </a:extLst>
          </p:cNvPr>
          <p:cNvSpPr txBox="1"/>
          <p:nvPr/>
        </p:nvSpPr>
        <p:spPr>
          <a:xfrm>
            <a:off x="10922010" y="4948100"/>
            <a:ext cx="982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More Info.</a:t>
            </a:r>
            <a:endParaRPr lang="en-US" sz="1200" u="sng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B231A65-2C08-4F7E-9669-1D77966C7503}"/>
              </a:ext>
            </a:extLst>
          </p:cNvPr>
          <p:cNvSpPr txBox="1"/>
          <p:nvPr/>
        </p:nvSpPr>
        <p:spPr>
          <a:xfrm>
            <a:off x="6175426" y="5269080"/>
            <a:ext cx="246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Qualify for Wet Flood Proofing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FCB8354-9E8D-4381-95AD-70D7B5D24559}"/>
              </a:ext>
            </a:extLst>
          </p:cNvPr>
          <p:cNvSpPr txBox="1"/>
          <p:nvPr/>
        </p:nvSpPr>
        <p:spPr>
          <a:xfrm>
            <a:off x="8381653" y="5291818"/>
            <a:ext cx="154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50C736E-2AEB-4505-9C93-5BCF18FDBAEF}"/>
              </a:ext>
            </a:extLst>
          </p:cNvPr>
          <p:cNvSpPr txBox="1"/>
          <p:nvPr/>
        </p:nvSpPr>
        <p:spPr>
          <a:xfrm>
            <a:off x="10922011" y="5313480"/>
            <a:ext cx="982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More Info.</a:t>
            </a:r>
            <a:endParaRPr lang="en-US" sz="1200" u="sng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0242E0-7A0F-48E1-B42F-58FAB8B309A7}"/>
              </a:ext>
            </a:extLst>
          </p:cNvPr>
          <p:cNvGrpSpPr/>
          <p:nvPr/>
        </p:nvGrpSpPr>
        <p:grpSpPr>
          <a:xfrm>
            <a:off x="6126086" y="3438138"/>
            <a:ext cx="5733609" cy="376328"/>
            <a:chOff x="6126086" y="4174548"/>
            <a:chExt cx="5733609" cy="37632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55B6FC8-4000-4851-AE97-50DBA45CBE24}"/>
                </a:ext>
              </a:extLst>
            </p:cNvPr>
            <p:cNvGrpSpPr/>
            <p:nvPr/>
          </p:nvGrpSpPr>
          <p:grpSpPr>
            <a:xfrm>
              <a:off x="6126086" y="4174548"/>
              <a:ext cx="5733609" cy="376328"/>
              <a:chOff x="6126086" y="4917697"/>
              <a:chExt cx="5733609" cy="376328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27667BC-FADF-4E14-A8B3-E056A6633E20}"/>
                  </a:ext>
                </a:extLst>
              </p:cNvPr>
              <p:cNvSpPr/>
              <p:nvPr/>
            </p:nvSpPr>
            <p:spPr>
              <a:xfrm>
                <a:off x="6126086" y="4917697"/>
                <a:ext cx="5733609" cy="37632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effectLst>
                <a:outerShdw blurRad="25400" dist="50800" dir="2700000" algn="ctr" rotWithShape="0">
                  <a:schemeClr val="bg1">
                    <a:lumMod val="75000"/>
                  </a:scheme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Flood Hazard</a:t>
                </a:r>
              </a:p>
            </p:txBody>
          </p:sp>
          <p:sp>
            <p:nvSpPr>
              <p:cNvPr id="114" name="Isosceles Triangle 113">
                <a:extLst>
                  <a:ext uri="{FF2B5EF4-FFF2-40B4-BE49-F238E27FC236}">
                    <a16:creationId xmlns:a16="http://schemas.microsoft.com/office/drawing/2014/main" id="{F77680DD-D655-455C-843B-658E2F34F6AC}"/>
                  </a:ext>
                </a:extLst>
              </p:cNvPr>
              <p:cNvSpPr/>
              <p:nvPr/>
            </p:nvSpPr>
            <p:spPr>
              <a:xfrm rot="10800000">
                <a:off x="11438430" y="5039186"/>
                <a:ext cx="224901" cy="128294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E494078-F0D7-4BAD-8B52-0FB9BA452585}"/>
                </a:ext>
              </a:extLst>
            </p:cNvPr>
            <p:cNvSpPr/>
            <p:nvPr/>
          </p:nvSpPr>
          <p:spPr>
            <a:xfrm>
              <a:off x="9959881" y="4216545"/>
              <a:ext cx="301508" cy="3015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!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BF49548-926D-4A0C-B0E6-10772362A960}"/>
                </a:ext>
              </a:extLst>
            </p:cNvPr>
            <p:cNvSpPr txBox="1"/>
            <p:nvPr/>
          </p:nvSpPr>
          <p:spPr>
            <a:xfrm>
              <a:off x="10166112" y="4220143"/>
              <a:ext cx="1443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C0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Meets Criteria</a:t>
              </a:r>
            </a:p>
          </p:txBody>
        </p:sp>
      </p:grpSp>
      <p:pic>
        <p:nvPicPr>
          <p:cNvPr id="106" name="Picture 105">
            <a:extLst>
              <a:ext uri="{FF2B5EF4-FFF2-40B4-BE49-F238E27FC236}">
                <a16:creationId xmlns:a16="http://schemas.microsoft.com/office/drawing/2014/main" id="{349A52E5-EFED-47C7-A9D5-A6237E5D22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1" t="5485" r="4563" b="7459"/>
          <a:stretch/>
        </p:blipFill>
        <p:spPr>
          <a:xfrm>
            <a:off x="5594313" y="5210146"/>
            <a:ext cx="193712" cy="18817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183A61FA-F999-4B8B-A842-59CDA27D7D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19" t="2940" r="7009" b="34258"/>
          <a:stretch/>
        </p:blipFill>
        <p:spPr>
          <a:xfrm>
            <a:off x="5597080" y="5460671"/>
            <a:ext cx="190945" cy="40725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E72EDDF-860F-4104-8310-9F9A86775FE1}"/>
              </a:ext>
            </a:extLst>
          </p:cNvPr>
          <p:cNvGrpSpPr/>
          <p:nvPr/>
        </p:nvGrpSpPr>
        <p:grpSpPr>
          <a:xfrm>
            <a:off x="4299400" y="5632975"/>
            <a:ext cx="1204174" cy="251888"/>
            <a:chOff x="4299400" y="5632975"/>
            <a:chExt cx="1204174" cy="251888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CF015870-3272-475F-807A-5AF943E15767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7206F500-E5B6-420F-AB19-0A014B42AD00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Isosceles Triangle 130">
                <a:extLst>
                  <a:ext uri="{FF2B5EF4-FFF2-40B4-BE49-F238E27FC236}">
                    <a16:creationId xmlns:a16="http://schemas.microsoft.com/office/drawing/2014/main" id="{D1C35ABF-2D39-4552-A1A0-E092F00AD8DC}"/>
                  </a:ext>
                </a:extLst>
              </p:cNvPr>
              <p:cNvSpPr/>
              <p:nvPr/>
            </p:nvSpPr>
            <p:spPr>
              <a:xfrm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62F78B17-204E-4761-9408-36D780D931BC}"/>
                </a:ext>
              </a:extLst>
            </p:cNvPr>
            <p:cNvSpPr txBox="1"/>
            <p:nvPr/>
          </p:nvSpPr>
          <p:spPr>
            <a:xfrm>
              <a:off x="4299400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Change Base Map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pic>
        <p:nvPicPr>
          <p:cNvPr id="132" name="Picture 131">
            <a:extLst>
              <a:ext uri="{FF2B5EF4-FFF2-40B4-BE49-F238E27FC236}">
                <a16:creationId xmlns:a16="http://schemas.microsoft.com/office/drawing/2014/main" id="{D5321808-16C6-4D54-B035-EA95EDF3B0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3778"/>
          <a:stretch/>
        </p:blipFill>
        <p:spPr>
          <a:xfrm>
            <a:off x="4357543" y="4662896"/>
            <a:ext cx="1146031" cy="96307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grpSp>
        <p:nvGrpSpPr>
          <p:cNvPr id="133" name="Group 132">
            <a:extLst>
              <a:ext uri="{FF2B5EF4-FFF2-40B4-BE49-F238E27FC236}">
                <a16:creationId xmlns:a16="http://schemas.microsoft.com/office/drawing/2014/main" id="{E2BE22A6-5C97-4C2E-B60E-A0D9299B48FB}"/>
              </a:ext>
            </a:extLst>
          </p:cNvPr>
          <p:cNvGrpSpPr/>
          <p:nvPr/>
        </p:nvGrpSpPr>
        <p:grpSpPr>
          <a:xfrm>
            <a:off x="361560" y="1235107"/>
            <a:ext cx="2847761" cy="169439"/>
            <a:chOff x="2969429" y="1345803"/>
            <a:chExt cx="2847761" cy="169439"/>
          </a:xfrm>
        </p:grpSpPr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45389A1B-2FC9-40BF-B7B6-C07F293178A4}"/>
                </a:ext>
              </a:extLst>
            </p:cNvPr>
            <p:cNvSpPr/>
            <p:nvPr/>
          </p:nvSpPr>
          <p:spPr>
            <a:xfrm>
              <a:off x="2969429" y="1345803"/>
              <a:ext cx="2847761" cy="1694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chemeClr val="bg2">
                      <a:lumMod val="50000"/>
                    </a:schemeClr>
                  </a:solidFill>
                </a:rPr>
                <a:t>                      </a:t>
              </a:r>
              <a:r>
                <a:rPr lang="en-US" sz="1000" dirty="0">
                  <a:solidFill>
                    <a:schemeClr val="bg2">
                      <a:lumMod val="50000"/>
                    </a:schemeClr>
                  </a:solidFill>
                </a:rPr>
                <a:t>e.g., 123 street name, city, state, zip</a:t>
              </a:r>
            </a:p>
          </p:txBody>
        </p:sp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23DEAB25-0B1D-4080-B57E-1FF696F9CF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3489" r="4545" b="19990"/>
            <a:stretch/>
          </p:blipFill>
          <p:spPr>
            <a:xfrm>
              <a:off x="3010286" y="1372208"/>
              <a:ext cx="794534" cy="125169"/>
            </a:xfrm>
            <a:prstGeom prst="rect">
              <a:avLst/>
            </a:prstGeom>
          </p:spPr>
        </p:pic>
      </p:grpSp>
      <p:sp>
        <p:nvSpPr>
          <p:cNvPr id="136" name="Rectangle: Rounded Corners 135">
            <a:hlinkClick r:id="rId7"/>
            <a:extLst>
              <a:ext uri="{FF2B5EF4-FFF2-40B4-BE49-F238E27FC236}">
                <a16:creationId xmlns:a16="http://schemas.microsoft.com/office/drawing/2014/main" id="{CD93E6DE-D286-4D8F-B8CE-EB08626B0C51}"/>
              </a:ext>
            </a:extLst>
          </p:cNvPr>
          <p:cNvSpPr/>
          <p:nvPr/>
        </p:nvSpPr>
        <p:spPr>
          <a:xfrm>
            <a:off x="4808610" y="1249042"/>
            <a:ext cx="951136" cy="21063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25400" dist="508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More Detail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AAB29EB0-B3EC-4D7B-A983-2E3A73AFEAAE}"/>
              </a:ext>
            </a:extLst>
          </p:cNvPr>
          <p:cNvSpPr txBox="1"/>
          <p:nvPr/>
        </p:nvSpPr>
        <p:spPr>
          <a:xfrm>
            <a:off x="6075022" y="3044164"/>
            <a:ext cx="5759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Select indicators to view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CAE976F-CFB6-4187-B270-7BFF0ED09204}"/>
              </a:ext>
            </a:extLst>
          </p:cNvPr>
          <p:cNvGrpSpPr/>
          <p:nvPr/>
        </p:nvGrpSpPr>
        <p:grpSpPr>
          <a:xfrm>
            <a:off x="6126086" y="3936579"/>
            <a:ext cx="5733609" cy="376328"/>
            <a:chOff x="6126086" y="3936579"/>
            <a:chExt cx="5733609" cy="37632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E6ED628-1F85-46C2-BF75-DBF3064838C0}"/>
                </a:ext>
              </a:extLst>
            </p:cNvPr>
            <p:cNvGrpSpPr/>
            <p:nvPr/>
          </p:nvGrpSpPr>
          <p:grpSpPr>
            <a:xfrm>
              <a:off x="6126086" y="3936579"/>
              <a:ext cx="5733609" cy="376328"/>
              <a:chOff x="6137244" y="4590416"/>
              <a:chExt cx="5733609" cy="376328"/>
            </a:xfrm>
          </p:grpSpPr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3F7C5A84-961D-4542-9275-009B3076B2C0}"/>
                  </a:ext>
                </a:extLst>
              </p:cNvPr>
              <p:cNvSpPr/>
              <p:nvPr/>
            </p:nvSpPr>
            <p:spPr>
              <a:xfrm>
                <a:off x="6137244" y="4590416"/>
                <a:ext cx="5733609" cy="37632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effectLst>
                <a:outerShdw blurRad="25400" dist="50800" dir="2700000" algn="ctr" rotWithShape="0">
                  <a:schemeClr val="bg1">
                    <a:lumMod val="75000"/>
                  </a:scheme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Risk</a:t>
                </a:r>
              </a:p>
            </p:txBody>
          </p:sp>
          <p:sp>
            <p:nvSpPr>
              <p:cNvPr id="204" name="Isosceles Triangle 203">
                <a:extLst>
                  <a:ext uri="{FF2B5EF4-FFF2-40B4-BE49-F238E27FC236}">
                    <a16:creationId xmlns:a16="http://schemas.microsoft.com/office/drawing/2014/main" id="{BF4B049B-69C0-4921-AE72-43D9DA7078FC}"/>
                  </a:ext>
                </a:extLst>
              </p:cNvPr>
              <p:cNvSpPr/>
              <p:nvPr/>
            </p:nvSpPr>
            <p:spPr>
              <a:xfrm rot="10800000">
                <a:off x="11449588" y="4716247"/>
                <a:ext cx="224901" cy="128294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C03B555D-E078-418D-A444-3D39830930B7}"/>
                </a:ext>
              </a:extLst>
            </p:cNvPr>
            <p:cNvSpPr/>
            <p:nvPr/>
          </p:nvSpPr>
          <p:spPr>
            <a:xfrm>
              <a:off x="9971912" y="3976341"/>
              <a:ext cx="301508" cy="3015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!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4204E1FF-BCC4-4D07-9453-D6D108846533}"/>
                </a:ext>
              </a:extLst>
            </p:cNvPr>
            <p:cNvSpPr txBox="1"/>
            <p:nvPr/>
          </p:nvSpPr>
          <p:spPr>
            <a:xfrm>
              <a:off x="10178143" y="3979939"/>
              <a:ext cx="1443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C0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Meets Criteria</a:t>
              </a:r>
            </a:p>
          </p:txBody>
        </p:sp>
      </p:grp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E251DBB3-A6AA-4C2C-B976-ED00F7AE2A6B}"/>
              </a:ext>
            </a:extLst>
          </p:cNvPr>
          <p:cNvSpPr/>
          <p:nvPr/>
        </p:nvSpPr>
        <p:spPr>
          <a:xfrm>
            <a:off x="4801033" y="1590399"/>
            <a:ext cx="951136" cy="37101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25400" dist="508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3D Flood Visualization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8EA310BB-F914-4503-94CF-7E652E771E57}"/>
              </a:ext>
            </a:extLst>
          </p:cNvPr>
          <p:cNvSpPr txBox="1"/>
          <p:nvPr/>
        </p:nvSpPr>
        <p:spPr>
          <a:xfrm>
            <a:off x="6175426" y="5545100"/>
            <a:ext cx="246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Qualify for Dry Flood Proofing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19065055-0B05-40EB-A694-CDEAB9E80F19}"/>
              </a:ext>
            </a:extLst>
          </p:cNvPr>
          <p:cNvSpPr txBox="1"/>
          <p:nvPr/>
        </p:nvSpPr>
        <p:spPr>
          <a:xfrm>
            <a:off x="8381653" y="5567838"/>
            <a:ext cx="154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5A26D905-F096-4604-9C7C-704C07929E77}"/>
              </a:ext>
            </a:extLst>
          </p:cNvPr>
          <p:cNvSpPr txBox="1"/>
          <p:nvPr/>
        </p:nvSpPr>
        <p:spPr>
          <a:xfrm>
            <a:off x="10922011" y="5589500"/>
            <a:ext cx="982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More Info.</a:t>
            </a:r>
            <a:endParaRPr lang="en-US" sz="1200" u="sng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445FE7F1-D288-46BD-9D29-6FA248A66C79}"/>
              </a:ext>
            </a:extLst>
          </p:cNvPr>
          <p:cNvSpPr txBox="1"/>
          <p:nvPr/>
        </p:nvSpPr>
        <p:spPr>
          <a:xfrm>
            <a:off x="6175426" y="5809867"/>
            <a:ext cx="246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Community in CRS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F79D2FE-2476-4986-A76F-FA1E7F9BE7E7}"/>
              </a:ext>
            </a:extLst>
          </p:cNvPr>
          <p:cNvSpPr txBox="1"/>
          <p:nvPr/>
        </p:nvSpPr>
        <p:spPr>
          <a:xfrm>
            <a:off x="8381653" y="5832605"/>
            <a:ext cx="154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CF3DAE71-652F-4CF4-A3FB-EC26AD5A84D8}"/>
              </a:ext>
            </a:extLst>
          </p:cNvPr>
          <p:cNvSpPr txBox="1"/>
          <p:nvPr/>
        </p:nvSpPr>
        <p:spPr>
          <a:xfrm>
            <a:off x="10922011" y="5854267"/>
            <a:ext cx="982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More Info.</a:t>
            </a:r>
            <a:endParaRPr lang="en-US" sz="1200" u="sng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26F3DB16-2290-4A59-B5DF-7087CCA09B3C}"/>
              </a:ext>
            </a:extLst>
          </p:cNvPr>
          <p:cNvSpPr txBox="1"/>
          <p:nvPr/>
        </p:nvSpPr>
        <p:spPr>
          <a:xfrm>
            <a:off x="6175426" y="6050806"/>
            <a:ext cx="246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Freeboard (above BFE)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C9C804DD-5966-49BD-8037-AAE430AF1E84}"/>
              </a:ext>
            </a:extLst>
          </p:cNvPr>
          <p:cNvSpPr txBox="1"/>
          <p:nvPr/>
        </p:nvSpPr>
        <p:spPr>
          <a:xfrm>
            <a:off x="8381653" y="6073544"/>
            <a:ext cx="154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 ft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99EA8527-748E-4A4C-87A6-C86866E850D5}"/>
              </a:ext>
            </a:extLst>
          </p:cNvPr>
          <p:cNvSpPr txBox="1"/>
          <p:nvPr/>
        </p:nvSpPr>
        <p:spPr>
          <a:xfrm>
            <a:off x="10922011" y="6095206"/>
            <a:ext cx="982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More Info.</a:t>
            </a:r>
            <a:endParaRPr lang="en-US" sz="1200" u="sng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88BBDF49-02F8-4ED9-9A67-43CA51855A58}"/>
              </a:ext>
            </a:extLst>
          </p:cNvPr>
          <p:cNvSpPr txBox="1"/>
          <p:nvPr/>
        </p:nvSpPr>
        <p:spPr>
          <a:xfrm>
            <a:off x="6175426" y="6272612"/>
            <a:ext cx="246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Flood Disclosure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32F91191-AE3C-4083-BABE-5FD8B65C16D8}"/>
              </a:ext>
            </a:extLst>
          </p:cNvPr>
          <p:cNvSpPr txBox="1"/>
          <p:nvPr/>
        </p:nvSpPr>
        <p:spPr>
          <a:xfrm>
            <a:off x="8381653" y="6295350"/>
            <a:ext cx="154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A7CD3A36-7219-4F4E-B826-5EA2129EF2C4}"/>
              </a:ext>
            </a:extLst>
          </p:cNvPr>
          <p:cNvSpPr txBox="1"/>
          <p:nvPr/>
        </p:nvSpPr>
        <p:spPr>
          <a:xfrm>
            <a:off x="10922011" y="6317012"/>
            <a:ext cx="982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More Info.</a:t>
            </a:r>
            <a:endParaRPr lang="en-US" sz="1200" u="sng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888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04C17-C3AF-4AEF-BD4E-8E3EDB133E3F}"/>
              </a:ext>
            </a:extLst>
          </p:cNvPr>
          <p:cNvSpPr/>
          <p:nvPr/>
        </p:nvSpPr>
        <p:spPr>
          <a:xfrm>
            <a:off x="0" y="642762"/>
            <a:ext cx="12189278" cy="3537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53876A-1FEB-4A12-876A-27A5682E2C92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E9B4284-7904-4ECC-859C-D1320336EEC1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156356-BA2F-7F05-0853-5BC7926CEA91}"/>
                </a:ext>
              </a:extLst>
            </p:cNvPr>
            <p:cNvSpPr txBox="1"/>
            <p:nvPr/>
          </p:nvSpPr>
          <p:spPr>
            <a:xfrm>
              <a:off x="648728" y="88724"/>
              <a:ext cx="4746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Flood Resiliency Tool</a:t>
              </a:r>
              <a:endParaRPr lang="en-US" sz="20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B6D61E-31B4-34F9-DA0A-FA9635978099}"/>
                </a:ext>
              </a:extLst>
            </p:cNvPr>
            <p:cNvSpPr/>
            <p:nvPr/>
          </p:nvSpPr>
          <p:spPr>
            <a:xfrm>
              <a:off x="229012" y="94718"/>
              <a:ext cx="419716" cy="4197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Logo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427F0D2-49C7-4A95-B903-D728BD0F65A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34179913-164F-4DEA-A33F-85E3AECF73BE}"/>
              </a:ext>
            </a:extLst>
          </p:cNvPr>
          <p:cNvSpPr/>
          <p:nvPr/>
        </p:nvSpPr>
        <p:spPr>
          <a:xfrm>
            <a:off x="8576250" y="179137"/>
            <a:ext cx="1613005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Methodology/Data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F019AD02-A7CF-4E54-B70B-1F03200E7D04}"/>
              </a:ext>
            </a:extLst>
          </p:cNvPr>
          <p:cNvSpPr/>
          <p:nvPr/>
        </p:nvSpPr>
        <p:spPr>
          <a:xfrm>
            <a:off x="10266870" y="173625"/>
            <a:ext cx="1613005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Other Resources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26C5D01-1C57-4B40-A763-FCBF9F1D572F}"/>
              </a:ext>
            </a:extLst>
          </p:cNvPr>
          <p:cNvGrpSpPr/>
          <p:nvPr/>
        </p:nvGrpSpPr>
        <p:grpSpPr>
          <a:xfrm>
            <a:off x="233252" y="690495"/>
            <a:ext cx="6720374" cy="259232"/>
            <a:chOff x="233252" y="690495"/>
            <a:chExt cx="6720374" cy="259232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9081A57E-6C64-4A28-B726-3B5B5DFB7311}"/>
                </a:ext>
              </a:extLst>
            </p:cNvPr>
            <p:cNvGrpSpPr/>
            <p:nvPr/>
          </p:nvGrpSpPr>
          <p:grpSpPr>
            <a:xfrm>
              <a:off x="233252" y="690495"/>
              <a:ext cx="6720374" cy="258140"/>
              <a:chOff x="153966" y="753716"/>
              <a:chExt cx="6720374" cy="258140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2E3C40BB-C4ED-4E50-8587-89A8E9B15A34}"/>
                  </a:ext>
                </a:extLst>
              </p:cNvPr>
              <p:cNvSpPr/>
              <p:nvPr/>
            </p:nvSpPr>
            <p:spPr>
              <a:xfrm>
                <a:off x="153966" y="754263"/>
                <a:ext cx="1613005" cy="257593"/>
              </a:xfrm>
              <a:prstGeom prst="roundRect">
                <a:avLst/>
              </a:prstGeom>
              <a:solidFill>
                <a:srgbClr val="2F559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Flood Indices</a:t>
                </a:r>
              </a:p>
            </p:txBody>
          </p:sp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A994D3DA-C5E8-46F7-85ED-B76D868DD217}"/>
                  </a:ext>
                </a:extLst>
              </p:cNvPr>
              <p:cNvSpPr/>
              <p:nvPr/>
            </p:nvSpPr>
            <p:spPr>
              <a:xfrm>
                <a:off x="5261335" y="754263"/>
                <a:ext cx="1613005" cy="254808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Other Hazards</a:t>
                </a:r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DF8CD0B4-35CF-47F0-84B0-0B79B2536554}"/>
                  </a:ext>
                </a:extLst>
              </p:cNvPr>
              <p:cNvSpPr/>
              <p:nvPr/>
            </p:nvSpPr>
            <p:spPr>
              <a:xfrm>
                <a:off x="3560138" y="753716"/>
                <a:ext cx="1613005" cy="252984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2D/3D Visuals</a:t>
                </a:r>
              </a:p>
            </p:txBody>
          </p:sp>
        </p:grpSp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C7A43906-B541-4F3C-8C9D-2B7E6B7BEC50}"/>
                </a:ext>
              </a:extLst>
            </p:cNvPr>
            <p:cNvSpPr/>
            <p:nvPr/>
          </p:nvSpPr>
          <p:spPr>
            <a:xfrm>
              <a:off x="1928820" y="696743"/>
              <a:ext cx="1613005" cy="25298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Compare Risk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DA34001-586E-46EE-96B4-B3B5086BF4B7}"/>
              </a:ext>
            </a:extLst>
          </p:cNvPr>
          <p:cNvGrpSpPr/>
          <p:nvPr/>
        </p:nvGrpSpPr>
        <p:grpSpPr>
          <a:xfrm>
            <a:off x="46113" y="5991326"/>
            <a:ext cx="6102177" cy="750923"/>
            <a:chOff x="-87237" y="5962751"/>
            <a:chExt cx="6102177" cy="750923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1BE1135-DF0D-4BA2-834B-25F7E6AEFC31}"/>
                </a:ext>
              </a:extLst>
            </p:cNvPr>
            <p:cNvSpPr/>
            <p:nvPr/>
          </p:nvSpPr>
          <p:spPr>
            <a:xfrm>
              <a:off x="153966" y="6008794"/>
              <a:ext cx="5607109" cy="704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18E6BD6B-6460-481B-8D2B-9AF9E7BC4BB5}"/>
                </a:ext>
              </a:extLst>
            </p:cNvPr>
            <p:cNvSpPr txBox="1"/>
            <p:nvPr/>
          </p:nvSpPr>
          <p:spPr>
            <a:xfrm>
              <a:off x="123075" y="5962751"/>
              <a:ext cx="2573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Building/Parcel Characteristics: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1672DD32-D84E-4B06-B3CF-67C6FDA705DF}"/>
                </a:ext>
              </a:extLst>
            </p:cNvPr>
            <p:cNvSpPr txBox="1"/>
            <p:nvPr/>
          </p:nvSpPr>
          <p:spPr>
            <a:xfrm>
              <a:off x="130598" y="6187040"/>
              <a:ext cx="34326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Address: </a:t>
              </a:r>
              <a:r>
                <a:rPr lang="en-US" sz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337 FIFTH ST, Rainelle, WV, 25962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82F2E2F2-0E39-4388-B456-6A707464A46C}"/>
                </a:ext>
              </a:extLst>
            </p:cNvPr>
            <p:cNvSpPr txBox="1"/>
            <p:nvPr/>
          </p:nvSpPr>
          <p:spPr>
            <a:xfrm>
              <a:off x="3436225" y="6149944"/>
              <a:ext cx="23248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Parcel ID: </a:t>
              </a:r>
              <a:r>
                <a:rPr lang="en-US" sz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13-13-0005-0329-0000 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DDCFA152-C03D-49CE-90DC-39C182DC9FD7}"/>
                </a:ext>
              </a:extLst>
            </p:cNvPr>
            <p:cNvSpPr txBox="1"/>
            <p:nvPr/>
          </p:nvSpPr>
          <p:spPr>
            <a:xfrm>
              <a:off x="-87237" y="6420660"/>
              <a:ext cx="25878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      </a:t>
              </a: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Building Value: </a:t>
              </a:r>
              <a:r>
                <a:rPr lang="en-US" sz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$37,200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B0A5C0EF-1FED-414F-82F5-4D19A82EADFE}"/>
                </a:ext>
              </a:extLst>
            </p:cNvPr>
            <p:cNvSpPr txBox="1"/>
            <p:nvPr/>
          </p:nvSpPr>
          <p:spPr>
            <a:xfrm>
              <a:off x="3427073" y="6424002"/>
              <a:ext cx="25878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First Floor Height (FFH): </a:t>
              </a:r>
              <a:r>
                <a:rPr lang="en-US" sz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3.0 ft       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F13A0E4-0EF3-434B-8E9E-BFF2D28FF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272" y="1147393"/>
            <a:ext cx="5572578" cy="48094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349A52E5-EFED-47C7-A9D5-A6237E5D22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1" t="5485" r="4563" b="7459"/>
          <a:stretch/>
        </p:blipFill>
        <p:spPr>
          <a:xfrm>
            <a:off x="5594313" y="5210146"/>
            <a:ext cx="193712" cy="18817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183A61FA-F999-4B8B-A842-59CDA27D7D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19" t="2940" r="7009" b="34258"/>
          <a:stretch/>
        </p:blipFill>
        <p:spPr>
          <a:xfrm>
            <a:off x="5597080" y="5460671"/>
            <a:ext cx="190945" cy="40725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E72EDDF-860F-4104-8310-9F9A86775FE1}"/>
              </a:ext>
            </a:extLst>
          </p:cNvPr>
          <p:cNvGrpSpPr/>
          <p:nvPr/>
        </p:nvGrpSpPr>
        <p:grpSpPr>
          <a:xfrm>
            <a:off x="4299400" y="5632975"/>
            <a:ext cx="1204174" cy="251888"/>
            <a:chOff x="4299400" y="5632975"/>
            <a:chExt cx="1204174" cy="251888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CF015870-3272-475F-807A-5AF943E15767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7206F500-E5B6-420F-AB19-0A014B42AD00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Isosceles Triangle 130">
                <a:extLst>
                  <a:ext uri="{FF2B5EF4-FFF2-40B4-BE49-F238E27FC236}">
                    <a16:creationId xmlns:a16="http://schemas.microsoft.com/office/drawing/2014/main" id="{D1C35ABF-2D39-4552-A1A0-E092F00AD8DC}"/>
                  </a:ext>
                </a:extLst>
              </p:cNvPr>
              <p:cNvSpPr/>
              <p:nvPr/>
            </p:nvSpPr>
            <p:spPr>
              <a:xfrm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62F78B17-204E-4761-9408-36D780D931BC}"/>
                </a:ext>
              </a:extLst>
            </p:cNvPr>
            <p:cNvSpPr txBox="1"/>
            <p:nvPr/>
          </p:nvSpPr>
          <p:spPr>
            <a:xfrm>
              <a:off x="4299400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Change Base Map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pic>
        <p:nvPicPr>
          <p:cNvPr id="132" name="Picture 131">
            <a:extLst>
              <a:ext uri="{FF2B5EF4-FFF2-40B4-BE49-F238E27FC236}">
                <a16:creationId xmlns:a16="http://schemas.microsoft.com/office/drawing/2014/main" id="{D5321808-16C6-4D54-B035-EA95EDF3B0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3778"/>
          <a:stretch/>
        </p:blipFill>
        <p:spPr>
          <a:xfrm>
            <a:off x="4357543" y="4662896"/>
            <a:ext cx="1146031" cy="96307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grpSp>
        <p:nvGrpSpPr>
          <p:cNvPr id="133" name="Group 132">
            <a:extLst>
              <a:ext uri="{FF2B5EF4-FFF2-40B4-BE49-F238E27FC236}">
                <a16:creationId xmlns:a16="http://schemas.microsoft.com/office/drawing/2014/main" id="{E2BE22A6-5C97-4C2E-B60E-A0D9299B48FB}"/>
              </a:ext>
            </a:extLst>
          </p:cNvPr>
          <p:cNvGrpSpPr/>
          <p:nvPr/>
        </p:nvGrpSpPr>
        <p:grpSpPr>
          <a:xfrm>
            <a:off x="361560" y="1235107"/>
            <a:ext cx="2847761" cy="169439"/>
            <a:chOff x="2969429" y="1345803"/>
            <a:chExt cx="2847761" cy="169439"/>
          </a:xfrm>
        </p:grpSpPr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45389A1B-2FC9-40BF-B7B6-C07F293178A4}"/>
                </a:ext>
              </a:extLst>
            </p:cNvPr>
            <p:cNvSpPr/>
            <p:nvPr/>
          </p:nvSpPr>
          <p:spPr>
            <a:xfrm>
              <a:off x="2969429" y="1345803"/>
              <a:ext cx="2847761" cy="1694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chemeClr val="bg2">
                      <a:lumMod val="50000"/>
                    </a:schemeClr>
                  </a:solidFill>
                </a:rPr>
                <a:t>                      </a:t>
              </a:r>
              <a:r>
                <a:rPr lang="en-US" sz="1000" dirty="0">
                  <a:solidFill>
                    <a:schemeClr val="bg2">
                      <a:lumMod val="50000"/>
                    </a:schemeClr>
                  </a:solidFill>
                </a:rPr>
                <a:t>e.g., 123 street name, city, state, zip</a:t>
              </a:r>
            </a:p>
          </p:txBody>
        </p:sp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23DEAB25-0B1D-4080-B57E-1FF696F9CF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3489" r="4545" b="19990"/>
            <a:stretch/>
          </p:blipFill>
          <p:spPr>
            <a:xfrm>
              <a:off x="3010286" y="1372208"/>
              <a:ext cx="794534" cy="125169"/>
            </a:xfrm>
            <a:prstGeom prst="rect">
              <a:avLst/>
            </a:prstGeom>
          </p:spPr>
        </p:pic>
      </p:grpSp>
      <p:sp>
        <p:nvSpPr>
          <p:cNvPr id="136" name="Rectangle: Rounded Corners 135">
            <a:hlinkClick r:id="rId7"/>
            <a:extLst>
              <a:ext uri="{FF2B5EF4-FFF2-40B4-BE49-F238E27FC236}">
                <a16:creationId xmlns:a16="http://schemas.microsoft.com/office/drawing/2014/main" id="{CD93E6DE-D286-4D8F-B8CE-EB08626B0C51}"/>
              </a:ext>
            </a:extLst>
          </p:cNvPr>
          <p:cNvSpPr/>
          <p:nvPr/>
        </p:nvSpPr>
        <p:spPr>
          <a:xfrm>
            <a:off x="4808610" y="1249042"/>
            <a:ext cx="951136" cy="21063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25400" dist="508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More Detail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E251DBB3-A6AA-4C2C-B976-ED00F7AE2A6B}"/>
              </a:ext>
            </a:extLst>
          </p:cNvPr>
          <p:cNvSpPr/>
          <p:nvPr/>
        </p:nvSpPr>
        <p:spPr>
          <a:xfrm>
            <a:off x="4801033" y="1590399"/>
            <a:ext cx="951136" cy="371018"/>
          </a:xfrm>
          <a:prstGeom prst="roundRect">
            <a:avLst/>
          </a:prstGeom>
          <a:solidFill>
            <a:srgbClr val="2F5597"/>
          </a:solidFill>
          <a:ln>
            <a:solidFill>
              <a:schemeClr val="bg1"/>
            </a:solidFill>
          </a:ln>
          <a:effectLst>
            <a:outerShdw blurRad="25400" dist="254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3D Flood Visualization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999EE8-583F-4359-91A2-500EB7D1D8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2739" y="1677961"/>
            <a:ext cx="5709159" cy="407901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2B8725A-AE68-4D60-A757-6FCC60CBA7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0783" y="1641451"/>
            <a:ext cx="150826" cy="19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89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04C17-C3AF-4AEF-BD4E-8E3EDB133E3F}"/>
              </a:ext>
            </a:extLst>
          </p:cNvPr>
          <p:cNvSpPr/>
          <p:nvPr/>
        </p:nvSpPr>
        <p:spPr>
          <a:xfrm>
            <a:off x="0" y="642762"/>
            <a:ext cx="12189278" cy="3537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53876A-1FEB-4A12-876A-27A5682E2C92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E9B4284-7904-4ECC-859C-D1320336EEC1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156356-BA2F-7F05-0853-5BC7926CEA91}"/>
                </a:ext>
              </a:extLst>
            </p:cNvPr>
            <p:cNvSpPr txBox="1"/>
            <p:nvPr/>
          </p:nvSpPr>
          <p:spPr>
            <a:xfrm>
              <a:off x="648728" y="88724"/>
              <a:ext cx="4746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Flood Resiliency Tool</a:t>
              </a:r>
              <a:endParaRPr lang="en-US" sz="20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B6D61E-31B4-34F9-DA0A-FA9635978099}"/>
                </a:ext>
              </a:extLst>
            </p:cNvPr>
            <p:cNvSpPr/>
            <p:nvPr/>
          </p:nvSpPr>
          <p:spPr>
            <a:xfrm>
              <a:off x="229012" y="94718"/>
              <a:ext cx="419716" cy="4197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Logo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427F0D2-49C7-4A95-B903-D728BD0F65A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060FE21-9736-43DD-8787-F85D12F495B1}"/>
              </a:ext>
            </a:extLst>
          </p:cNvPr>
          <p:cNvGrpSpPr/>
          <p:nvPr/>
        </p:nvGrpSpPr>
        <p:grpSpPr>
          <a:xfrm>
            <a:off x="6100665" y="2808594"/>
            <a:ext cx="5759030" cy="827686"/>
            <a:chOff x="6096000" y="2829915"/>
            <a:chExt cx="5759030" cy="82768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2B77070-377D-4126-955D-F3FF5AFA24BE}"/>
                </a:ext>
              </a:extLst>
            </p:cNvPr>
            <p:cNvGrpSpPr/>
            <p:nvPr/>
          </p:nvGrpSpPr>
          <p:grpSpPr>
            <a:xfrm>
              <a:off x="6096000" y="2829915"/>
              <a:ext cx="5759030" cy="827686"/>
              <a:chOff x="6096000" y="2829915"/>
              <a:chExt cx="5759030" cy="827686"/>
            </a:xfrm>
          </p:grpSpPr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6216E1CE-B575-4788-AE23-1540391AA639}"/>
                  </a:ext>
                </a:extLst>
              </p:cNvPr>
              <p:cNvSpPr/>
              <p:nvPr/>
            </p:nvSpPr>
            <p:spPr>
              <a:xfrm>
                <a:off x="6096000" y="2829915"/>
                <a:ext cx="5759030" cy="82768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C0811EA5-D046-4CB9-9A50-2EF0D591A3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369310" y="3235928"/>
                <a:ext cx="1198998" cy="210214"/>
              </a:xfrm>
              <a:prstGeom prst="rect">
                <a:avLst/>
              </a:prstGeom>
            </p:spPr>
          </p:pic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F596D16-6416-4AA6-9CF5-36D14F15DC7C}"/>
                  </a:ext>
                </a:extLst>
              </p:cNvPr>
              <p:cNvSpPr txBox="1"/>
              <p:nvPr/>
            </p:nvSpPr>
            <p:spPr>
              <a:xfrm>
                <a:off x="6285729" y="2914278"/>
                <a:ext cx="37233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Select a county or click on the map:</a:t>
                </a:r>
                <a:endParaRPr lang="en-US" sz="1400" dirty="0"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DABE0FD-9166-4A0C-B915-8CD095647A5E}"/>
                </a:ext>
              </a:extLst>
            </p:cNvPr>
            <p:cNvSpPr/>
            <p:nvPr/>
          </p:nvSpPr>
          <p:spPr>
            <a:xfrm>
              <a:off x="7774337" y="3242735"/>
              <a:ext cx="3723396" cy="1694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chemeClr val="bg2">
                      <a:lumMod val="50000"/>
                    </a:schemeClr>
                  </a:solidFill>
                </a:rPr>
                <a:t>Enter a county name</a:t>
              </a:r>
            </a:p>
          </p:txBody>
        </p:sp>
      </p:grp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34179913-164F-4DEA-A33F-85E3AECF73BE}"/>
              </a:ext>
            </a:extLst>
          </p:cNvPr>
          <p:cNvSpPr/>
          <p:nvPr/>
        </p:nvSpPr>
        <p:spPr>
          <a:xfrm>
            <a:off x="8576250" y="179137"/>
            <a:ext cx="1613005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Methodology/Data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F019AD02-A7CF-4E54-B70B-1F03200E7D04}"/>
              </a:ext>
            </a:extLst>
          </p:cNvPr>
          <p:cNvSpPr/>
          <p:nvPr/>
        </p:nvSpPr>
        <p:spPr>
          <a:xfrm>
            <a:off x="10266870" y="173625"/>
            <a:ext cx="1613005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Other Resources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7E9415-39A5-48C3-9DDE-72863623769D}"/>
              </a:ext>
            </a:extLst>
          </p:cNvPr>
          <p:cNvGrpSpPr/>
          <p:nvPr/>
        </p:nvGrpSpPr>
        <p:grpSpPr>
          <a:xfrm>
            <a:off x="233252" y="690495"/>
            <a:ext cx="6720374" cy="259232"/>
            <a:chOff x="233252" y="690495"/>
            <a:chExt cx="6720374" cy="259232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A1A3F633-DC0E-4A39-87CD-2D6CB94FF332}"/>
                </a:ext>
              </a:extLst>
            </p:cNvPr>
            <p:cNvGrpSpPr/>
            <p:nvPr/>
          </p:nvGrpSpPr>
          <p:grpSpPr>
            <a:xfrm>
              <a:off x="233252" y="690495"/>
              <a:ext cx="6720374" cy="258140"/>
              <a:chOff x="153966" y="753716"/>
              <a:chExt cx="6720374" cy="258140"/>
            </a:xfrm>
          </p:grpSpPr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89E12542-2EB7-4913-B42F-DB4D9B920D5F}"/>
                  </a:ext>
                </a:extLst>
              </p:cNvPr>
              <p:cNvSpPr/>
              <p:nvPr/>
            </p:nvSpPr>
            <p:spPr>
              <a:xfrm>
                <a:off x="153966" y="754263"/>
                <a:ext cx="1613005" cy="257593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Flood Indices</a:t>
                </a:r>
              </a:p>
            </p:txBody>
          </p:sp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37C2658B-9F5D-4A29-9A79-FCC8B1481539}"/>
                  </a:ext>
                </a:extLst>
              </p:cNvPr>
              <p:cNvSpPr/>
              <p:nvPr/>
            </p:nvSpPr>
            <p:spPr>
              <a:xfrm>
                <a:off x="5261335" y="754263"/>
                <a:ext cx="1613005" cy="254808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Other Hazards</a:t>
                </a:r>
              </a:p>
            </p:txBody>
          </p:sp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C15F54D8-FE16-4ACD-AAFF-2065E904EFF6}"/>
                  </a:ext>
                </a:extLst>
              </p:cNvPr>
              <p:cNvSpPr/>
              <p:nvPr/>
            </p:nvSpPr>
            <p:spPr>
              <a:xfrm>
                <a:off x="3560138" y="753716"/>
                <a:ext cx="1613005" cy="252984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2D/3D Visuals</a:t>
                </a:r>
              </a:p>
            </p:txBody>
          </p:sp>
        </p:grp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EA65B5AA-C882-43F8-B461-31286CA1AF88}"/>
                </a:ext>
              </a:extLst>
            </p:cNvPr>
            <p:cNvSpPr/>
            <p:nvPr/>
          </p:nvSpPr>
          <p:spPr>
            <a:xfrm>
              <a:off x="1928820" y="696743"/>
              <a:ext cx="1613005" cy="25298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Compare Risk</a:t>
              </a: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588505B4-8EE7-461B-8FAD-0262F41DA9BA}"/>
              </a:ext>
            </a:extLst>
          </p:cNvPr>
          <p:cNvSpPr txBox="1"/>
          <p:nvPr/>
        </p:nvSpPr>
        <p:spPr>
          <a:xfrm>
            <a:off x="186677" y="1039005"/>
            <a:ext cx="5759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Side-by-Side Comparison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01" name="Table 10">
            <a:extLst>
              <a:ext uri="{FF2B5EF4-FFF2-40B4-BE49-F238E27FC236}">
                <a16:creationId xmlns:a16="http://schemas.microsoft.com/office/drawing/2014/main" id="{693E90DF-5589-470A-A723-60AA2926ECC7}"/>
              </a:ext>
            </a:extLst>
          </p:cNvPr>
          <p:cNvGraphicFramePr>
            <a:graphicFrameLocks noGrp="1"/>
          </p:cNvGraphicFramePr>
          <p:nvPr/>
        </p:nvGraphicFramePr>
        <p:xfrm>
          <a:off x="257162" y="1411530"/>
          <a:ext cx="5735280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09">
                  <a:extLst>
                    <a:ext uri="{9D8B030D-6E8A-4147-A177-3AD203B41FA5}">
                      <a16:colId xmlns:a16="http://schemas.microsoft.com/office/drawing/2014/main" val="3416642839"/>
                    </a:ext>
                  </a:extLst>
                </a:gridCol>
                <a:gridCol w="1032224">
                  <a:extLst>
                    <a:ext uri="{9D8B030D-6E8A-4147-A177-3AD203B41FA5}">
                      <a16:colId xmlns:a16="http://schemas.microsoft.com/office/drawing/2014/main" val="1019181089"/>
                    </a:ext>
                  </a:extLst>
                </a:gridCol>
                <a:gridCol w="819739">
                  <a:extLst>
                    <a:ext uri="{9D8B030D-6E8A-4147-A177-3AD203B41FA5}">
                      <a16:colId xmlns:a16="http://schemas.microsoft.com/office/drawing/2014/main" val="3597228798"/>
                    </a:ext>
                  </a:extLst>
                </a:gridCol>
                <a:gridCol w="1118704">
                  <a:extLst>
                    <a:ext uri="{9D8B030D-6E8A-4147-A177-3AD203B41FA5}">
                      <a16:colId xmlns:a16="http://schemas.microsoft.com/office/drawing/2014/main" val="3832052371"/>
                    </a:ext>
                  </a:extLst>
                </a:gridCol>
                <a:gridCol w="1118704">
                  <a:extLst>
                    <a:ext uri="{9D8B030D-6E8A-4147-A177-3AD203B41FA5}">
                      <a16:colId xmlns:a16="http://schemas.microsoft.com/office/drawing/2014/main" val="34859568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Selected Indicator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Statewide Statistics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(Counties)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Braxton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Monongalia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McDowell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748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 Flood Hazard Area (SFHA) Ratio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2.0%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7.0%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47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Floodplain Length Ratio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5.1%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4.1%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6.2%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717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Maximum Flood Depth (feet)    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38.6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18.5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26.2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0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Declared Flood Disasters since 1989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81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Poverty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18.8%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27.5%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979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 Change Ratio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-3.2%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-14.3%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10.0%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-14.2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786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Displaced to Community Population Ratio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6.7%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1.3%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31.6%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914784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D55B6FC8-4000-4851-AE97-50DBA45CBE24}"/>
              </a:ext>
            </a:extLst>
          </p:cNvPr>
          <p:cNvGrpSpPr/>
          <p:nvPr/>
        </p:nvGrpSpPr>
        <p:grpSpPr>
          <a:xfrm>
            <a:off x="6126086" y="4165023"/>
            <a:ext cx="5733609" cy="376328"/>
            <a:chOff x="6126086" y="4917697"/>
            <a:chExt cx="5733609" cy="376328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A27667BC-FADF-4E14-A8B3-E056A6633E20}"/>
                </a:ext>
              </a:extLst>
            </p:cNvPr>
            <p:cNvSpPr/>
            <p:nvPr/>
          </p:nvSpPr>
          <p:spPr>
            <a:xfrm>
              <a:off x="6126086" y="4917697"/>
              <a:ext cx="5733609" cy="376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25400" dist="50800" dir="2700000" algn="ctr" rotWithShape="0">
                <a:schemeClr val="bg1">
                  <a:lumMod val="75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Flood Hazard Risk</a:t>
              </a:r>
            </a:p>
          </p:txBody>
        </p:sp>
        <p:sp>
          <p:nvSpPr>
            <p:cNvPr id="114" name="Isosceles Triangle 113">
              <a:extLst>
                <a:ext uri="{FF2B5EF4-FFF2-40B4-BE49-F238E27FC236}">
                  <a16:creationId xmlns:a16="http://schemas.microsoft.com/office/drawing/2014/main" id="{F77680DD-D655-455C-843B-658E2F34F6AC}"/>
                </a:ext>
              </a:extLst>
            </p:cNvPr>
            <p:cNvSpPr/>
            <p:nvPr/>
          </p:nvSpPr>
          <p:spPr>
            <a:xfrm rot="10800000">
              <a:off x="11438430" y="5039186"/>
              <a:ext cx="224901" cy="12829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1" name="Picture 120">
            <a:extLst>
              <a:ext uri="{FF2B5EF4-FFF2-40B4-BE49-F238E27FC236}">
                <a16:creationId xmlns:a16="http://schemas.microsoft.com/office/drawing/2014/main" id="{6536A010-5CE4-4EDD-A89E-789064018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051399" y="3292076"/>
            <a:ext cx="139659" cy="5759030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02E3479D-90CD-4951-A7DC-0513C0177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7" y="1392250"/>
            <a:ext cx="139659" cy="4657320"/>
          </a:xfrm>
          <a:prstGeom prst="rect">
            <a:avLst/>
          </a:prstGeom>
        </p:spPr>
      </p:pic>
      <p:sp>
        <p:nvSpPr>
          <p:cNvPr id="194" name="TextBox 193">
            <a:extLst>
              <a:ext uri="{FF2B5EF4-FFF2-40B4-BE49-F238E27FC236}">
                <a16:creationId xmlns:a16="http://schemas.microsoft.com/office/drawing/2014/main" id="{27FBF874-28D8-4362-9F47-67DD41F274D8}"/>
              </a:ext>
            </a:extLst>
          </p:cNvPr>
          <p:cNvSpPr txBox="1"/>
          <p:nvPr/>
        </p:nvSpPr>
        <p:spPr>
          <a:xfrm>
            <a:off x="6075022" y="3777589"/>
            <a:ext cx="5759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Select indicators to compare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6ED628-1F85-46C2-BF75-DBF3064838C0}"/>
              </a:ext>
            </a:extLst>
          </p:cNvPr>
          <p:cNvGrpSpPr/>
          <p:nvPr/>
        </p:nvGrpSpPr>
        <p:grpSpPr>
          <a:xfrm>
            <a:off x="6137244" y="4676141"/>
            <a:ext cx="5733609" cy="376328"/>
            <a:chOff x="6137244" y="4590416"/>
            <a:chExt cx="5733609" cy="376328"/>
          </a:xfrm>
        </p:grpSpPr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3F7C5A84-961D-4542-9275-009B3076B2C0}"/>
                </a:ext>
              </a:extLst>
            </p:cNvPr>
            <p:cNvSpPr/>
            <p:nvPr/>
          </p:nvSpPr>
          <p:spPr>
            <a:xfrm>
              <a:off x="6137244" y="4590416"/>
              <a:ext cx="5733609" cy="376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25400" dist="50800" dir="2700000" algn="ctr" rotWithShape="0">
                <a:schemeClr val="bg1">
                  <a:lumMod val="75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Structure Risk</a:t>
              </a:r>
            </a:p>
          </p:txBody>
        </p:sp>
        <p:sp>
          <p:nvSpPr>
            <p:cNvPr id="204" name="Isosceles Triangle 203">
              <a:extLst>
                <a:ext uri="{FF2B5EF4-FFF2-40B4-BE49-F238E27FC236}">
                  <a16:creationId xmlns:a16="http://schemas.microsoft.com/office/drawing/2014/main" id="{BF4B049B-69C0-4921-AE72-43D9DA7078FC}"/>
                </a:ext>
              </a:extLst>
            </p:cNvPr>
            <p:cNvSpPr/>
            <p:nvPr/>
          </p:nvSpPr>
          <p:spPr>
            <a:xfrm rot="10800000">
              <a:off x="11449588" y="4716247"/>
              <a:ext cx="224901" cy="12829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20AB471-A7CD-4B0D-A306-9BA7576D3EEC}"/>
              </a:ext>
            </a:extLst>
          </p:cNvPr>
          <p:cNvGrpSpPr/>
          <p:nvPr/>
        </p:nvGrpSpPr>
        <p:grpSpPr>
          <a:xfrm>
            <a:off x="6146266" y="5173958"/>
            <a:ext cx="5733609" cy="376328"/>
            <a:chOff x="6146266" y="5088233"/>
            <a:chExt cx="5733609" cy="376328"/>
          </a:xfrm>
        </p:grpSpPr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56BC91BC-CFAB-497E-A169-E0080EFEDE7D}"/>
                </a:ext>
              </a:extLst>
            </p:cNvPr>
            <p:cNvSpPr/>
            <p:nvPr/>
          </p:nvSpPr>
          <p:spPr>
            <a:xfrm>
              <a:off x="6146266" y="5088233"/>
              <a:ext cx="5733609" cy="376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25400" dist="50800" dir="2700000" algn="ctr" rotWithShape="0">
                <a:schemeClr val="bg1">
                  <a:lumMod val="75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People/Social Risk</a:t>
              </a:r>
            </a:p>
          </p:txBody>
        </p:sp>
        <p:sp>
          <p:nvSpPr>
            <p:cNvPr id="216" name="Isosceles Triangle 215">
              <a:extLst>
                <a:ext uri="{FF2B5EF4-FFF2-40B4-BE49-F238E27FC236}">
                  <a16:creationId xmlns:a16="http://schemas.microsoft.com/office/drawing/2014/main" id="{832CB8FA-9AD3-4170-BD55-108111BE7C2F}"/>
                </a:ext>
              </a:extLst>
            </p:cNvPr>
            <p:cNvSpPr/>
            <p:nvPr/>
          </p:nvSpPr>
          <p:spPr>
            <a:xfrm rot="10800000">
              <a:off x="11458610" y="5214064"/>
              <a:ext cx="224901" cy="12829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730C4D-7676-441B-A424-1E56ADDF8464}"/>
              </a:ext>
            </a:extLst>
          </p:cNvPr>
          <p:cNvGrpSpPr/>
          <p:nvPr/>
        </p:nvGrpSpPr>
        <p:grpSpPr>
          <a:xfrm>
            <a:off x="6146266" y="5676814"/>
            <a:ext cx="5733609" cy="376328"/>
            <a:chOff x="6146266" y="5591089"/>
            <a:chExt cx="5733609" cy="376328"/>
          </a:xfrm>
        </p:grpSpPr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F1E4B34E-9C97-42F5-AAEE-6C2D1276109D}"/>
                </a:ext>
              </a:extLst>
            </p:cNvPr>
            <p:cNvSpPr/>
            <p:nvPr/>
          </p:nvSpPr>
          <p:spPr>
            <a:xfrm>
              <a:off x="6146266" y="5591089"/>
              <a:ext cx="5733609" cy="376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25400" dist="50800" dir="2700000" algn="ctr" rotWithShape="0">
                <a:schemeClr val="bg1">
                  <a:lumMod val="75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Mitigation Measures</a:t>
              </a:r>
            </a:p>
          </p:txBody>
        </p:sp>
        <p:sp>
          <p:nvSpPr>
            <p:cNvPr id="218" name="Isosceles Triangle 217">
              <a:extLst>
                <a:ext uri="{FF2B5EF4-FFF2-40B4-BE49-F238E27FC236}">
                  <a16:creationId xmlns:a16="http://schemas.microsoft.com/office/drawing/2014/main" id="{93750EEB-F73C-4A6D-8957-B34C322E141F}"/>
                </a:ext>
              </a:extLst>
            </p:cNvPr>
            <p:cNvSpPr/>
            <p:nvPr/>
          </p:nvSpPr>
          <p:spPr>
            <a:xfrm rot="10800000">
              <a:off x="11458610" y="5707395"/>
              <a:ext cx="224901" cy="12829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F0B09B99-900E-4CB3-9107-9B6EDEAECB0C}"/>
              </a:ext>
            </a:extLst>
          </p:cNvPr>
          <p:cNvGrpSpPr/>
          <p:nvPr/>
        </p:nvGrpSpPr>
        <p:grpSpPr>
          <a:xfrm>
            <a:off x="6091334" y="1110862"/>
            <a:ext cx="6407577" cy="1588817"/>
            <a:chOff x="153966" y="1078183"/>
            <a:chExt cx="6407577" cy="1588817"/>
          </a:xfrm>
        </p:grpSpPr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D721E965-9D15-41EA-AF05-8AE37C92A294}"/>
                </a:ext>
              </a:extLst>
            </p:cNvPr>
            <p:cNvGrpSpPr/>
            <p:nvPr/>
          </p:nvGrpSpPr>
          <p:grpSpPr>
            <a:xfrm>
              <a:off x="153966" y="1078183"/>
              <a:ext cx="6407577" cy="1588817"/>
              <a:chOff x="153966" y="1078183"/>
              <a:chExt cx="6407577" cy="1588817"/>
            </a:xfrm>
          </p:grpSpPr>
          <p:sp>
            <p:nvSpPr>
              <p:cNvPr id="222" name="Rectangle: Rounded Corners 221">
                <a:extLst>
                  <a:ext uri="{FF2B5EF4-FFF2-40B4-BE49-F238E27FC236}">
                    <a16:creationId xmlns:a16="http://schemas.microsoft.com/office/drawing/2014/main" id="{1B4786D4-A20A-414C-97EE-A327777EF416}"/>
                  </a:ext>
                </a:extLst>
              </p:cNvPr>
              <p:cNvSpPr/>
              <p:nvPr/>
            </p:nvSpPr>
            <p:spPr>
              <a:xfrm>
                <a:off x="153966" y="1078183"/>
                <a:ext cx="5759030" cy="158881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48167739-6D30-4145-B26E-04D78D6A834A}"/>
                  </a:ext>
                </a:extLst>
              </p:cNvPr>
              <p:cNvGrpSpPr/>
              <p:nvPr/>
            </p:nvGrpSpPr>
            <p:grpSpPr>
              <a:xfrm>
                <a:off x="4969089" y="1459724"/>
                <a:ext cx="1381141" cy="281231"/>
                <a:chOff x="6215001" y="1221512"/>
                <a:chExt cx="1381141" cy="281231"/>
              </a:xfrm>
            </p:grpSpPr>
            <p:grpSp>
              <p:nvGrpSpPr>
                <p:cNvPr id="260" name="Group 259">
                  <a:extLst>
                    <a:ext uri="{FF2B5EF4-FFF2-40B4-BE49-F238E27FC236}">
                      <a16:creationId xmlns:a16="http://schemas.microsoft.com/office/drawing/2014/main" id="{00732C2D-BCA5-4836-ACC7-5F59B36CB25C}"/>
                    </a:ext>
                  </a:extLst>
                </p:cNvPr>
                <p:cNvGrpSpPr/>
                <p:nvPr/>
              </p:nvGrpSpPr>
              <p:grpSpPr>
                <a:xfrm>
                  <a:off x="6215001" y="1278294"/>
                  <a:ext cx="177281" cy="177281"/>
                  <a:chOff x="6183674" y="1683924"/>
                  <a:chExt cx="177281" cy="177281"/>
                </a:xfrm>
              </p:grpSpPr>
              <p:sp>
                <p:nvSpPr>
                  <p:cNvPr id="262" name="Oval 261">
                    <a:extLst>
                      <a:ext uri="{FF2B5EF4-FFF2-40B4-BE49-F238E27FC236}">
                        <a16:creationId xmlns:a16="http://schemas.microsoft.com/office/drawing/2014/main" id="{2C8878F2-440F-4D96-A8A0-0013BD559913}"/>
                      </a:ext>
                    </a:extLst>
                  </p:cNvPr>
                  <p:cNvSpPr/>
                  <p:nvPr/>
                </p:nvSpPr>
                <p:spPr>
                  <a:xfrm>
                    <a:off x="6183674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263" name="Oval 262">
                    <a:extLst>
                      <a:ext uri="{FF2B5EF4-FFF2-40B4-BE49-F238E27FC236}">
                        <a16:creationId xmlns:a16="http://schemas.microsoft.com/office/drawing/2014/main" id="{6631B34F-597C-4355-92EF-2739989BBC5C}"/>
                      </a:ext>
                    </a:extLst>
                  </p:cNvPr>
                  <p:cNvSpPr/>
                  <p:nvPr/>
                </p:nvSpPr>
                <p:spPr>
                  <a:xfrm>
                    <a:off x="6226546" y="1726796"/>
                    <a:ext cx="91536" cy="91536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61" name="TextBox 260">
                  <a:extLst>
                    <a:ext uri="{FF2B5EF4-FFF2-40B4-BE49-F238E27FC236}">
                      <a16:creationId xmlns:a16="http://schemas.microsoft.com/office/drawing/2014/main" id="{18602463-95FE-46A7-9ED0-AE4D4FEF2867}"/>
                    </a:ext>
                  </a:extLst>
                </p:cNvPr>
                <p:cNvSpPr txBox="1"/>
                <p:nvPr/>
              </p:nvSpPr>
              <p:spPr>
                <a:xfrm>
                  <a:off x="6349409" y="1221512"/>
                  <a:ext cx="1246733" cy="2812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07000"/>
                    </a:lnSpc>
                  </a:pPr>
                  <a:r>
                    <a:rPr lang="en-US" sz="1200" b="1" dirty="0">
                      <a:solidFill>
                        <a:schemeClr val="bg1">
                          <a:lumMod val="6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State</a:t>
                  </a:r>
                </a:p>
              </p:txBody>
            </p:sp>
          </p:grpSp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17CCC23F-74F7-4CDB-918D-F83285A09D0C}"/>
                  </a:ext>
                </a:extLst>
              </p:cNvPr>
              <p:cNvGrpSpPr/>
              <p:nvPr/>
            </p:nvGrpSpPr>
            <p:grpSpPr>
              <a:xfrm>
                <a:off x="4455002" y="2271572"/>
                <a:ext cx="2106541" cy="276999"/>
                <a:chOff x="4455002" y="2271572"/>
                <a:chExt cx="2106541" cy="276999"/>
              </a:xfrm>
            </p:grpSpPr>
            <p:grpSp>
              <p:nvGrpSpPr>
                <p:cNvPr id="256" name="Group 255">
                  <a:extLst>
                    <a:ext uri="{FF2B5EF4-FFF2-40B4-BE49-F238E27FC236}">
                      <a16:creationId xmlns:a16="http://schemas.microsoft.com/office/drawing/2014/main" id="{28A32AC4-898A-4942-A3D7-A82F8A8B86B4}"/>
                    </a:ext>
                  </a:extLst>
                </p:cNvPr>
                <p:cNvGrpSpPr/>
                <p:nvPr/>
              </p:nvGrpSpPr>
              <p:grpSpPr>
                <a:xfrm>
                  <a:off x="4455002" y="2328354"/>
                  <a:ext cx="177281" cy="177281"/>
                  <a:chOff x="8917745" y="1683924"/>
                  <a:chExt cx="177281" cy="177281"/>
                </a:xfrm>
              </p:grpSpPr>
              <p:sp>
                <p:nvSpPr>
                  <p:cNvPr id="258" name="Oval 257">
                    <a:extLst>
                      <a:ext uri="{FF2B5EF4-FFF2-40B4-BE49-F238E27FC236}">
                        <a16:creationId xmlns:a16="http://schemas.microsoft.com/office/drawing/2014/main" id="{310245C4-83CF-4FED-868F-B3E3C3D39814}"/>
                      </a:ext>
                    </a:extLst>
                  </p:cNvPr>
                  <p:cNvSpPr/>
                  <p:nvPr/>
                </p:nvSpPr>
                <p:spPr>
                  <a:xfrm>
                    <a:off x="8917745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" name="Oval 258">
                    <a:extLst>
                      <a:ext uri="{FF2B5EF4-FFF2-40B4-BE49-F238E27FC236}">
                        <a16:creationId xmlns:a16="http://schemas.microsoft.com/office/drawing/2014/main" id="{CFCE9AC9-4B5E-4063-A072-FA6A063A198C}"/>
                      </a:ext>
                    </a:extLst>
                  </p:cNvPr>
                  <p:cNvSpPr/>
                  <p:nvPr/>
                </p:nvSpPr>
                <p:spPr>
                  <a:xfrm>
                    <a:off x="8960300" y="1731876"/>
                    <a:ext cx="91536" cy="91536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3985E113-C920-4643-8C5E-0249D8315576}"/>
                    </a:ext>
                  </a:extLst>
                </p:cNvPr>
                <p:cNvSpPr txBox="1"/>
                <p:nvPr/>
              </p:nvSpPr>
              <p:spPr>
                <a:xfrm>
                  <a:off x="4589410" y="2271572"/>
                  <a:ext cx="197213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Watersheds</a:t>
                  </a:r>
                </a:p>
              </p:txBody>
            </p:sp>
          </p:grpSp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0BFA119D-4407-4C65-967F-F6E1926F4EDC}"/>
                  </a:ext>
                </a:extLst>
              </p:cNvPr>
              <p:cNvGrpSpPr/>
              <p:nvPr/>
            </p:nvGrpSpPr>
            <p:grpSpPr>
              <a:xfrm>
                <a:off x="2322249" y="2271571"/>
                <a:ext cx="1402632" cy="276999"/>
                <a:chOff x="5467552" y="1221512"/>
                <a:chExt cx="1402632" cy="276999"/>
              </a:xfrm>
            </p:grpSpPr>
            <p:grpSp>
              <p:nvGrpSpPr>
                <p:cNvPr id="252" name="Group 251">
                  <a:extLst>
                    <a:ext uri="{FF2B5EF4-FFF2-40B4-BE49-F238E27FC236}">
                      <a16:creationId xmlns:a16="http://schemas.microsoft.com/office/drawing/2014/main" id="{8B01CCE4-AF4F-4AF9-B361-D2CD74D067EE}"/>
                    </a:ext>
                  </a:extLst>
                </p:cNvPr>
                <p:cNvGrpSpPr/>
                <p:nvPr/>
              </p:nvGrpSpPr>
              <p:grpSpPr>
                <a:xfrm>
                  <a:off x="5467552" y="1278294"/>
                  <a:ext cx="177281" cy="177281"/>
                  <a:chOff x="5436225" y="1683924"/>
                  <a:chExt cx="177281" cy="177281"/>
                </a:xfrm>
              </p:grpSpPr>
              <p:sp>
                <p:nvSpPr>
                  <p:cNvPr id="254" name="Oval 253">
                    <a:extLst>
                      <a:ext uri="{FF2B5EF4-FFF2-40B4-BE49-F238E27FC236}">
                        <a16:creationId xmlns:a16="http://schemas.microsoft.com/office/drawing/2014/main" id="{85AEDCCA-2EE2-4E20-B7CA-7A1DF68AE118}"/>
                      </a:ext>
                    </a:extLst>
                  </p:cNvPr>
                  <p:cNvSpPr/>
                  <p:nvPr/>
                </p:nvSpPr>
                <p:spPr>
                  <a:xfrm>
                    <a:off x="5436225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5" name="Oval 254">
                    <a:extLst>
                      <a:ext uri="{FF2B5EF4-FFF2-40B4-BE49-F238E27FC236}">
                        <a16:creationId xmlns:a16="http://schemas.microsoft.com/office/drawing/2014/main" id="{2B95E7BF-58F0-4009-9006-614253493AA8}"/>
                      </a:ext>
                    </a:extLst>
                  </p:cNvPr>
                  <p:cNvSpPr/>
                  <p:nvPr/>
                </p:nvSpPr>
                <p:spPr>
                  <a:xfrm>
                    <a:off x="5478780" y="1731876"/>
                    <a:ext cx="91536" cy="91536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3" name="TextBox 252">
                  <a:extLst>
                    <a:ext uri="{FF2B5EF4-FFF2-40B4-BE49-F238E27FC236}">
                      <a16:creationId xmlns:a16="http://schemas.microsoft.com/office/drawing/2014/main" id="{21F6C5F3-BBAA-4405-965F-EF56BE6C067D}"/>
                    </a:ext>
                  </a:extLst>
                </p:cNvPr>
                <p:cNvSpPr txBox="1"/>
                <p:nvPr/>
              </p:nvSpPr>
              <p:spPr>
                <a:xfrm>
                  <a:off x="5601960" y="1221512"/>
                  <a:ext cx="126822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Major Streams</a:t>
                  </a:r>
                </a:p>
              </p:txBody>
            </p:sp>
          </p:grpSp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D753FD9B-75EF-40AC-91CD-B401B4C66BC6}"/>
                  </a:ext>
                </a:extLst>
              </p:cNvPr>
              <p:cNvGrpSpPr/>
              <p:nvPr/>
            </p:nvGrpSpPr>
            <p:grpSpPr>
              <a:xfrm>
                <a:off x="384339" y="1450112"/>
                <a:ext cx="2106541" cy="276999"/>
                <a:chOff x="6326373" y="1221512"/>
                <a:chExt cx="2106541" cy="276999"/>
              </a:xfrm>
            </p:grpSpPr>
            <p:grpSp>
              <p:nvGrpSpPr>
                <p:cNvPr id="248" name="Group 247">
                  <a:extLst>
                    <a:ext uri="{FF2B5EF4-FFF2-40B4-BE49-F238E27FC236}">
                      <a16:creationId xmlns:a16="http://schemas.microsoft.com/office/drawing/2014/main" id="{2D400205-DCEE-4503-B4AE-FA7A43730155}"/>
                    </a:ext>
                  </a:extLst>
                </p:cNvPr>
                <p:cNvGrpSpPr/>
                <p:nvPr/>
              </p:nvGrpSpPr>
              <p:grpSpPr>
                <a:xfrm>
                  <a:off x="6326373" y="1278294"/>
                  <a:ext cx="177281" cy="177281"/>
                  <a:chOff x="6295046" y="1683924"/>
                  <a:chExt cx="177281" cy="177281"/>
                </a:xfrm>
              </p:grpSpPr>
              <p:sp>
                <p:nvSpPr>
                  <p:cNvPr id="250" name="Oval 249">
                    <a:extLst>
                      <a:ext uri="{FF2B5EF4-FFF2-40B4-BE49-F238E27FC236}">
                        <a16:creationId xmlns:a16="http://schemas.microsoft.com/office/drawing/2014/main" id="{29307BB2-CE48-4F47-AEAC-DC54E0545A79}"/>
                      </a:ext>
                    </a:extLst>
                  </p:cNvPr>
                  <p:cNvSpPr/>
                  <p:nvPr/>
                </p:nvSpPr>
                <p:spPr>
                  <a:xfrm>
                    <a:off x="6295046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" name="Oval 250">
                    <a:extLst>
                      <a:ext uri="{FF2B5EF4-FFF2-40B4-BE49-F238E27FC236}">
                        <a16:creationId xmlns:a16="http://schemas.microsoft.com/office/drawing/2014/main" id="{B59E638B-A917-4025-AA8C-C31D465B8A9D}"/>
                      </a:ext>
                    </a:extLst>
                  </p:cNvPr>
                  <p:cNvSpPr/>
                  <p:nvPr/>
                </p:nvSpPr>
                <p:spPr>
                  <a:xfrm>
                    <a:off x="6337601" y="1731876"/>
                    <a:ext cx="91536" cy="91536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9CBB8F9B-12B9-48AB-B344-7757A19A8DE7}"/>
                    </a:ext>
                  </a:extLst>
                </p:cNvPr>
                <p:cNvSpPr txBox="1"/>
                <p:nvPr/>
              </p:nvSpPr>
              <p:spPr>
                <a:xfrm>
                  <a:off x="6460781" y="1221512"/>
                  <a:ext cx="197213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Communities</a:t>
                  </a:r>
                </a:p>
              </p:txBody>
            </p:sp>
          </p:grp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D08ABA1-81EF-46E8-AB8E-3BB42DEED36D}"/>
                  </a:ext>
                </a:extLst>
              </p:cNvPr>
              <p:cNvGrpSpPr/>
              <p:nvPr/>
            </p:nvGrpSpPr>
            <p:grpSpPr>
              <a:xfrm>
                <a:off x="706505" y="1697390"/>
                <a:ext cx="2305585" cy="276999"/>
                <a:chOff x="622685" y="1697390"/>
                <a:chExt cx="2305585" cy="276999"/>
              </a:xfrm>
            </p:grpSpPr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85D2C0CA-A1D4-440D-ABD1-4399CCE36CCE}"/>
                    </a:ext>
                  </a:extLst>
                </p:cNvPr>
                <p:cNvSpPr txBox="1"/>
                <p:nvPr/>
              </p:nvSpPr>
              <p:spPr>
                <a:xfrm>
                  <a:off x="761176" y="1697390"/>
                  <a:ext cx="216709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Unincorporated</a:t>
                  </a:r>
                </a:p>
              </p:txBody>
            </p:sp>
            <p:sp>
              <p:nvSpPr>
                <p:cNvPr id="246" name="Oval 245">
                  <a:extLst>
                    <a:ext uri="{FF2B5EF4-FFF2-40B4-BE49-F238E27FC236}">
                      <a16:creationId xmlns:a16="http://schemas.microsoft.com/office/drawing/2014/main" id="{041E5FEB-0B4F-485B-BF1E-06ED7B429C1A}"/>
                    </a:ext>
                  </a:extLst>
                </p:cNvPr>
                <p:cNvSpPr/>
                <p:nvPr/>
              </p:nvSpPr>
              <p:spPr>
                <a:xfrm>
                  <a:off x="622685" y="1746035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Oval 246">
                  <a:extLst>
                    <a:ext uri="{FF2B5EF4-FFF2-40B4-BE49-F238E27FC236}">
                      <a16:creationId xmlns:a16="http://schemas.microsoft.com/office/drawing/2014/main" id="{7C482F5B-994D-4CDA-B7BD-506E5031E477}"/>
                    </a:ext>
                  </a:extLst>
                </p:cNvPr>
                <p:cNvSpPr/>
                <p:nvPr/>
              </p:nvSpPr>
              <p:spPr>
                <a:xfrm>
                  <a:off x="665240" y="1793987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65FB71FE-2138-46CB-883A-D626A3E47FCF}"/>
                  </a:ext>
                </a:extLst>
              </p:cNvPr>
              <p:cNvGrpSpPr/>
              <p:nvPr/>
            </p:nvGrpSpPr>
            <p:grpSpPr>
              <a:xfrm>
                <a:off x="706505" y="1933123"/>
                <a:ext cx="2305585" cy="276999"/>
                <a:chOff x="622685" y="1933123"/>
                <a:chExt cx="2305585" cy="276999"/>
              </a:xfrm>
            </p:grpSpPr>
            <p:sp>
              <p:nvSpPr>
                <p:cNvPr id="242" name="TextBox 241">
                  <a:extLst>
                    <a:ext uri="{FF2B5EF4-FFF2-40B4-BE49-F238E27FC236}">
                      <a16:creationId xmlns:a16="http://schemas.microsoft.com/office/drawing/2014/main" id="{ACB7F58B-CE0C-471C-97D5-A9D3D9EA77F5}"/>
                    </a:ext>
                  </a:extLst>
                </p:cNvPr>
                <p:cNvSpPr txBox="1"/>
                <p:nvPr/>
              </p:nvSpPr>
              <p:spPr>
                <a:xfrm>
                  <a:off x="761176" y="1933123"/>
                  <a:ext cx="216709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Incorporated</a:t>
                  </a:r>
                </a:p>
              </p:txBody>
            </p:sp>
            <p:sp>
              <p:nvSpPr>
                <p:cNvPr id="243" name="Oval 242">
                  <a:extLst>
                    <a:ext uri="{FF2B5EF4-FFF2-40B4-BE49-F238E27FC236}">
                      <a16:creationId xmlns:a16="http://schemas.microsoft.com/office/drawing/2014/main" id="{F141EF73-1AD9-4996-A869-A9D866BDC38F}"/>
                    </a:ext>
                  </a:extLst>
                </p:cNvPr>
                <p:cNvSpPr/>
                <p:nvPr/>
              </p:nvSpPr>
              <p:spPr>
                <a:xfrm>
                  <a:off x="622685" y="1981768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Oval 243">
                  <a:extLst>
                    <a:ext uri="{FF2B5EF4-FFF2-40B4-BE49-F238E27FC236}">
                      <a16:creationId xmlns:a16="http://schemas.microsoft.com/office/drawing/2014/main" id="{177BFE58-EA5E-45F0-8091-AD0072047BEF}"/>
                    </a:ext>
                  </a:extLst>
                </p:cNvPr>
                <p:cNvSpPr/>
                <p:nvPr/>
              </p:nvSpPr>
              <p:spPr>
                <a:xfrm>
                  <a:off x="665240" y="2029720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054F8A06-45F1-4D96-8935-52C0B7919449}"/>
                  </a:ext>
                </a:extLst>
              </p:cNvPr>
              <p:cNvGrpSpPr/>
              <p:nvPr/>
            </p:nvGrpSpPr>
            <p:grpSpPr>
              <a:xfrm>
                <a:off x="3448212" y="1463956"/>
                <a:ext cx="1381141" cy="276999"/>
                <a:chOff x="3448212" y="1463956"/>
                <a:chExt cx="1381141" cy="276999"/>
              </a:xfrm>
            </p:grpSpPr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6FB7A461-D555-4FDD-879F-E5172A32A24F}"/>
                    </a:ext>
                  </a:extLst>
                </p:cNvPr>
                <p:cNvSpPr/>
                <p:nvPr/>
              </p:nvSpPr>
              <p:spPr>
                <a:xfrm>
                  <a:off x="3448212" y="1520738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4409F0CC-CA27-4828-9A41-2A8BC697F812}"/>
                    </a:ext>
                  </a:extLst>
                </p:cNvPr>
                <p:cNvSpPr/>
                <p:nvPr/>
              </p:nvSpPr>
              <p:spPr>
                <a:xfrm>
                  <a:off x="3491084" y="1563610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E4FF5D76-CF71-49DE-B93F-8902557FF6B1}"/>
                    </a:ext>
                  </a:extLst>
                </p:cNvPr>
                <p:cNvSpPr txBox="1"/>
                <p:nvPr/>
              </p:nvSpPr>
              <p:spPr>
                <a:xfrm>
                  <a:off x="3582620" y="1463956"/>
                  <a:ext cx="124673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RPDC Regions</a:t>
                  </a:r>
                </a:p>
              </p:txBody>
            </p: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98A02F22-AEC2-4C39-9606-BF8A6158E5F8}"/>
                  </a:ext>
                </a:extLst>
              </p:cNvPr>
              <p:cNvGrpSpPr/>
              <p:nvPr/>
            </p:nvGrpSpPr>
            <p:grpSpPr>
              <a:xfrm>
                <a:off x="473171" y="2269799"/>
                <a:ext cx="916134" cy="276999"/>
                <a:chOff x="473171" y="2269799"/>
                <a:chExt cx="916134" cy="276999"/>
              </a:xfrm>
            </p:grpSpPr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4E68500E-CC0F-465F-9374-D92D262828C1}"/>
                    </a:ext>
                  </a:extLst>
                </p:cNvPr>
                <p:cNvSpPr txBox="1"/>
                <p:nvPr/>
              </p:nvSpPr>
              <p:spPr>
                <a:xfrm>
                  <a:off x="607262" y="2269799"/>
                  <a:ext cx="7820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Buildings</a:t>
                  </a:r>
                </a:p>
              </p:txBody>
            </p:sp>
            <p:sp>
              <p:nvSpPr>
                <p:cNvPr id="237" name="Oval 236">
                  <a:extLst>
                    <a:ext uri="{FF2B5EF4-FFF2-40B4-BE49-F238E27FC236}">
                      <a16:creationId xmlns:a16="http://schemas.microsoft.com/office/drawing/2014/main" id="{0999A7E4-DB76-4D80-B709-F2528731F1CC}"/>
                    </a:ext>
                  </a:extLst>
                </p:cNvPr>
                <p:cNvSpPr/>
                <p:nvPr/>
              </p:nvSpPr>
              <p:spPr>
                <a:xfrm>
                  <a:off x="473171" y="2328353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Oval 237">
                  <a:extLst>
                    <a:ext uri="{FF2B5EF4-FFF2-40B4-BE49-F238E27FC236}">
                      <a16:creationId xmlns:a16="http://schemas.microsoft.com/office/drawing/2014/main" id="{AE06F95D-88A5-4160-A901-30AD2BB24108}"/>
                    </a:ext>
                  </a:extLst>
                </p:cNvPr>
                <p:cNvSpPr/>
                <p:nvPr/>
              </p:nvSpPr>
              <p:spPr>
                <a:xfrm>
                  <a:off x="515726" y="2376305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F0BBB5C4-148D-47A3-8A3A-95815C1EF4A8}"/>
                  </a:ext>
                </a:extLst>
              </p:cNvPr>
              <p:cNvGrpSpPr/>
              <p:nvPr/>
            </p:nvGrpSpPr>
            <p:grpSpPr>
              <a:xfrm>
                <a:off x="2309877" y="1451782"/>
                <a:ext cx="893375" cy="276999"/>
                <a:chOff x="6056735" y="1221512"/>
                <a:chExt cx="893375" cy="276999"/>
              </a:xfrm>
            </p:grpSpPr>
            <p:grpSp>
              <p:nvGrpSpPr>
                <p:cNvPr id="232" name="Group 231">
                  <a:extLst>
                    <a:ext uri="{FF2B5EF4-FFF2-40B4-BE49-F238E27FC236}">
                      <a16:creationId xmlns:a16="http://schemas.microsoft.com/office/drawing/2014/main" id="{0DF00CC7-B292-495A-9122-B3315A7DF590}"/>
                    </a:ext>
                  </a:extLst>
                </p:cNvPr>
                <p:cNvGrpSpPr/>
                <p:nvPr/>
              </p:nvGrpSpPr>
              <p:grpSpPr>
                <a:xfrm>
                  <a:off x="6056735" y="1278294"/>
                  <a:ext cx="177281" cy="177281"/>
                  <a:chOff x="6025408" y="1683924"/>
                  <a:chExt cx="177281" cy="177281"/>
                </a:xfrm>
              </p:grpSpPr>
              <p:sp>
                <p:nvSpPr>
                  <p:cNvPr id="234" name="Oval 233">
                    <a:extLst>
                      <a:ext uri="{FF2B5EF4-FFF2-40B4-BE49-F238E27FC236}">
                        <a16:creationId xmlns:a16="http://schemas.microsoft.com/office/drawing/2014/main" id="{723964D4-6B85-4E5E-A574-00A19D1F1C51}"/>
                      </a:ext>
                    </a:extLst>
                  </p:cNvPr>
                  <p:cNvSpPr/>
                  <p:nvPr/>
                </p:nvSpPr>
                <p:spPr>
                  <a:xfrm>
                    <a:off x="6025408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5" name="Oval 234">
                    <a:extLst>
                      <a:ext uri="{FF2B5EF4-FFF2-40B4-BE49-F238E27FC236}">
                        <a16:creationId xmlns:a16="http://schemas.microsoft.com/office/drawing/2014/main" id="{AFE85655-9CE6-466D-9013-3C0B0408ACA5}"/>
                      </a:ext>
                    </a:extLst>
                  </p:cNvPr>
                  <p:cNvSpPr/>
                  <p:nvPr/>
                </p:nvSpPr>
                <p:spPr>
                  <a:xfrm>
                    <a:off x="6068280" y="1726796"/>
                    <a:ext cx="91536" cy="91536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33" name="TextBox 232">
                  <a:extLst>
                    <a:ext uri="{FF2B5EF4-FFF2-40B4-BE49-F238E27FC236}">
                      <a16:creationId xmlns:a16="http://schemas.microsoft.com/office/drawing/2014/main" id="{BF039B11-BBF9-4ACA-B9D8-AD9A7638C6DF}"/>
                    </a:ext>
                  </a:extLst>
                </p:cNvPr>
                <p:cNvSpPr txBox="1"/>
                <p:nvPr/>
              </p:nvSpPr>
              <p:spPr>
                <a:xfrm>
                  <a:off x="6191143" y="1221512"/>
                  <a:ext cx="75896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Counties</a:t>
                  </a:r>
                </a:p>
              </p:txBody>
            </p:sp>
          </p:grpSp>
        </p:grp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D5E88715-581F-407F-A263-610274691665}"/>
                </a:ext>
              </a:extLst>
            </p:cNvPr>
            <p:cNvSpPr txBox="1"/>
            <p:nvPr/>
          </p:nvSpPr>
          <p:spPr>
            <a:xfrm>
              <a:off x="293164" y="1119979"/>
              <a:ext cx="15769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Select a Scale:</a:t>
              </a:r>
              <a:endParaRPr 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sp>
        <p:nvSpPr>
          <p:cNvPr id="264" name="Rectangle 263">
            <a:hlinkClick r:id="rId4"/>
            <a:extLst>
              <a:ext uri="{FF2B5EF4-FFF2-40B4-BE49-F238E27FC236}">
                <a16:creationId xmlns:a16="http://schemas.microsoft.com/office/drawing/2014/main" id="{21699222-0F73-4071-80EA-570B9013757B}"/>
              </a:ext>
            </a:extLst>
          </p:cNvPr>
          <p:cNvSpPr/>
          <p:nvPr/>
        </p:nvSpPr>
        <p:spPr>
          <a:xfrm>
            <a:off x="4156364" y="1066671"/>
            <a:ext cx="1836079" cy="2746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5400" dist="508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View Comparison Report</a:t>
            </a:r>
          </a:p>
        </p:txBody>
      </p:sp>
    </p:spTree>
    <p:extLst>
      <p:ext uri="{BB962C8B-B14F-4D97-AF65-F5344CB8AC3E}">
        <p14:creationId xmlns:p14="http://schemas.microsoft.com/office/powerpoint/2010/main" val="2090552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04C17-C3AF-4AEF-BD4E-8E3EDB133E3F}"/>
              </a:ext>
            </a:extLst>
          </p:cNvPr>
          <p:cNvSpPr/>
          <p:nvPr/>
        </p:nvSpPr>
        <p:spPr>
          <a:xfrm>
            <a:off x="0" y="642762"/>
            <a:ext cx="12189278" cy="3537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53876A-1FEB-4A12-876A-27A5682E2C92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E9B4284-7904-4ECC-859C-D1320336EEC1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156356-BA2F-7F05-0853-5BC7926CEA91}"/>
                </a:ext>
              </a:extLst>
            </p:cNvPr>
            <p:cNvSpPr txBox="1"/>
            <p:nvPr/>
          </p:nvSpPr>
          <p:spPr>
            <a:xfrm>
              <a:off x="648728" y="88724"/>
              <a:ext cx="4746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Flood Resiliency Tool</a:t>
              </a:r>
              <a:endParaRPr lang="en-US" sz="20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B6D61E-31B4-34F9-DA0A-FA9635978099}"/>
                </a:ext>
              </a:extLst>
            </p:cNvPr>
            <p:cNvSpPr/>
            <p:nvPr/>
          </p:nvSpPr>
          <p:spPr>
            <a:xfrm>
              <a:off x="229012" y="94718"/>
              <a:ext cx="419716" cy="4197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Logo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427F0D2-49C7-4A95-B903-D728BD0F65A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34179913-164F-4DEA-A33F-85E3AECF73BE}"/>
              </a:ext>
            </a:extLst>
          </p:cNvPr>
          <p:cNvSpPr/>
          <p:nvPr/>
        </p:nvSpPr>
        <p:spPr>
          <a:xfrm>
            <a:off x="8576250" y="179137"/>
            <a:ext cx="1613005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Methodology/Data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F019AD02-A7CF-4E54-B70B-1F03200E7D04}"/>
              </a:ext>
            </a:extLst>
          </p:cNvPr>
          <p:cNvSpPr/>
          <p:nvPr/>
        </p:nvSpPr>
        <p:spPr>
          <a:xfrm>
            <a:off x="10266870" y="173625"/>
            <a:ext cx="1613005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Other Resources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7E9415-39A5-48C3-9DDE-72863623769D}"/>
              </a:ext>
            </a:extLst>
          </p:cNvPr>
          <p:cNvGrpSpPr/>
          <p:nvPr/>
        </p:nvGrpSpPr>
        <p:grpSpPr>
          <a:xfrm>
            <a:off x="233252" y="690495"/>
            <a:ext cx="6720374" cy="259232"/>
            <a:chOff x="233252" y="690495"/>
            <a:chExt cx="6720374" cy="259232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A1A3F633-DC0E-4A39-87CD-2D6CB94FF332}"/>
                </a:ext>
              </a:extLst>
            </p:cNvPr>
            <p:cNvGrpSpPr/>
            <p:nvPr/>
          </p:nvGrpSpPr>
          <p:grpSpPr>
            <a:xfrm>
              <a:off x="233252" y="690495"/>
              <a:ext cx="6720374" cy="258140"/>
              <a:chOff x="153966" y="753716"/>
              <a:chExt cx="6720374" cy="258140"/>
            </a:xfrm>
          </p:grpSpPr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89E12542-2EB7-4913-B42F-DB4D9B920D5F}"/>
                  </a:ext>
                </a:extLst>
              </p:cNvPr>
              <p:cNvSpPr/>
              <p:nvPr/>
            </p:nvSpPr>
            <p:spPr>
              <a:xfrm>
                <a:off x="153966" y="754263"/>
                <a:ext cx="1613005" cy="257593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Flood Indices</a:t>
                </a:r>
              </a:p>
            </p:txBody>
          </p:sp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37C2658B-9F5D-4A29-9A79-FCC8B1481539}"/>
                  </a:ext>
                </a:extLst>
              </p:cNvPr>
              <p:cNvSpPr/>
              <p:nvPr/>
            </p:nvSpPr>
            <p:spPr>
              <a:xfrm>
                <a:off x="5261335" y="754263"/>
                <a:ext cx="1613005" cy="254808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Other Hazards</a:t>
                </a:r>
              </a:p>
            </p:txBody>
          </p:sp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C15F54D8-FE16-4ACD-AAFF-2065E904EFF6}"/>
                  </a:ext>
                </a:extLst>
              </p:cNvPr>
              <p:cNvSpPr/>
              <p:nvPr/>
            </p:nvSpPr>
            <p:spPr>
              <a:xfrm>
                <a:off x="3560138" y="753716"/>
                <a:ext cx="1613005" cy="252984"/>
              </a:xfrm>
              <a:prstGeom prst="roundRect">
                <a:avLst/>
              </a:prstGeom>
              <a:solidFill>
                <a:srgbClr val="2F559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2D/3D Visuals</a:t>
                </a:r>
              </a:p>
            </p:txBody>
          </p:sp>
        </p:grp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EA65B5AA-C882-43F8-B461-31286CA1AF88}"/>
                </a:ext>
              </a:extLst>
            </p:cNvPr>
            <p:cNvSpPr/>
            <p:nvPr/>
          </p:nvSpPr>
          <p:spPr>
            <a:xfrm>
              <a:off x="1928820" y="696743"/>
              <a:ext cx="1613005" cy="25298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Compare Risk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D5F1F81-4862-40EA-8246-471B7DC44432}"/>
              </a:ext>
            </a:extLst>
          </p:cNvPr>
          <p:cNvGrpSpPr/>
          <p:nvPr/>
        </p:nvGrpSpPr>
        <p:grpSpPr>
          <a:xfrm>
            <a:off x="1667795" y="3864375"/>
            <a:ext cx="2494432" cy="1394347"/>
            <a:chOff x="772025" y="1528405"/>
            <a:chExt cx="3301465" cy="1845465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52B311E7-D63A-462D-A49B-1A90C42BD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2025" y="1528405"/>
              <a:ext cx="3301465" cy="1845465"/>
            </a:xfrm>
            <a:prstGeom prst="rect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88" name="Action Button: Go Forward or Next 87">
              <a:hlinkClick r:id="rId3"/>
              <a:extLst>
                <a:ext uri="{FF2B5EF4-FFF2-40B4-BE49-F238E27FC236}">
                  <a16:creationId xmlns:a16="http://schemas.microsoft.com/office/drawing/2014/main" id="{BB24184C-9352-4885-ADE5-CBA57A2ED20C}"/>
                </a:ext>
              </a:extLst>
            </p:cNvPr>
            <p:cNvSpPr/>
            <p:nvPr/>
          </p:nvSpPr>
          <p:spPr>
            <a:xfrm>
              <a:off x="2156094" y="2200312"/>
              <a:ext cx="517488" cy="517488"/>
            </a:xfrm>
            <a:prstGeom prst="actionButtonForwardNex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accent1"/>
              </a:solidFill>
            </a:ln>
            <a:effectLst>
              <a:outerShdw blurRad="50800" dist="50800" dir="2700000" algn="ctr" rotWithShape="0">
                <a:schemeClr val="tx1">
                  <a:lumMod val="95000"/>
                  <a:lumOff val="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1FDFD78-E3A6-4AD9-A00F-07856C0D7781}"/>
              </a:ext>
            </a:extLst>
          </p:cNvPr>
          <p:cNvGrpSpPr/>
          <p:nvPr/>
        </p:nvGrpSpPr>
        <p:grpSpPr>
          <a:xfrm>
            <a:off x="1667795" y="2000364"/>
            <a:ext cx="2494432" cy="1392544"/>
            <a:chOff x="4361382" y="1528405"/>
            <a:chExt cx="3301465" cy="1843079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DBB39AC1-D8FF-4CF3-91FF-1A56BE62D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1382" y="1528405"/>
              <a:ext cx="3301465" cy="1843079"/>
            </a:xfrm>
            <a:prstGeom prst="rect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91" name="Action Button: Go Forward or Next 90">
              <a:hlinkClick r:id="rId5"/>
              <a:extLst>
                <a:ext uri="{FF2B5EF4-FFF2-40B4-BE49-F238E27FC236}">
                  <a16:creationId xmlns:a16="http://schemas.microsoft.com/office/drawing/2014/main" id="{5F453A1A-CD91-4D59-9B17-FA2EAD1879E7}"/>
                </a:ext>
              </a:extLst>
            </p:cNvPr>
            <p:cNvSpPr/>
            <p:nvPr/>
          </p:nvSpPr>
          <p:spPr>
            <a:xfrm>
              <a:off x="5705235" y="2200312"/>
              <a:ext cx="517488" cy="517488"/>
            </a:xfrm>
            <a:prstGeom prst="actionButtonForwardNex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accent1"/>
              </a:solidFill>
            </a:ln>
            <a:effectLst>
              <a:outerShdw blurRad="50800" dist="50800" dir="2700000" algn="ctr" rotWithShape="0">
                <a:schemeClr val="tx1">
                  <a:lumMod val="95000"/>
                  <a:lumOff val="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F217F3A0-CD35-4B87-893E-A1F6FA3C83E5}"/>
              </a:ext>
            </a:extLst>
          </p:cNvPr>
          <p:cNvSpPr txBox="1"/>
          <p:nvPr/>
        </p:nvSpPr>
        <p:spPr>
          <a:xfrm>
            <a:off x="1547608" y="1335178"/>
            <a:ext cx="3597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hlinkClick r:id="rId6"/>
              </a:rPr>
              <a:t>3D Flood Risk Visualization Movies (Community-Level):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371C256-9350-4CF9-8809-4425EB701546}"/>
              </a:ext>
            </a:extLst>
          </p:cNvPr>
          <p:cNvSpPr txBox="1"/>
          <p:nvPr/>
        </p:nvSpPr>
        <p:spPr>
          <a:xfrm>
            <a:off x="1545402" y="3406676"/>
            <a:ext cx="2144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 Sulphur Springs Movie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630F222-52D6-4FD0-BB76-FAE7734AA286}"/>
              </a:ext>
            </a:extLst>
          </p:cNvPr>
          <p:cNvSpPr txBox="1"/>
          <p:nvPr/>
        </p:nvSpPr>
        <p:spPr>
          <a:xfrm>
            <a:off x="1560307" y="5264173"/>
            <a:ext cx="2144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Rainelle Movie 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A366179-0930-4BA0-A9A3-D4318DC0DED2}"/>
              </a:ext>
            </a:extLst>
          </p:cNvPr>
          <p:cNvSpPr/>
          <p:nvPr/>
        </p:nvSpPr>
        <p:spPr>
          <a:xfrm>
            <a:off x="1140325" y="1409928"/>
            <a:ext cx="411852" cy="4118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cs typeface="Arial" panose="020B0604020202020204" pitchFamily="34" charset="0"/>
              </a:rPr>
              <a:t>Icon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6595FC7-09A1-4A2E-B29F-66A59811F413}"/>
              </a:ext>
            </a:extLst>
          </p:cNvPr>
          <p:cNvSpPr txBox="1"/>
          <p:nvPr/>
        </p:nvSpPr>
        <p:spPr>
          <a:xfrm>
            <a:off x="1559100" y="5833799"/>
            <a:ext cx="3597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hlinkClick r:id="rId7"/>
              </a:rPr>
              <a:t>3D Viewsheds of Flood Inundation Scenarios</a:t>
            </a:r>
          </a:p>
          <a:p>
            <a:pPr>
              <a:defRPr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hlinkClick r:id="rId7"/>
              </a:rPr>
              <a:t>(Community-Level)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533B123-AA61-40D1-88AF-4538FE275BC4}"/>
              </a:ext>
            </a:extLst>
          </p:cNvPr>
          <p:cNvSpPr/>
          <p:nvPr/>
        </p:nvSpPr>
        <p:spPr>
          <a:xfrm>
            <a:off x="1151818" y="5908549"/>
            <a:ext cx="411852" cy="4118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cs typeface="Arial" panose="020B0604020202020204" pitchFamily="34" charset="0"/>
              </a:rPr>
              <a:t>Icon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FD64DF6-9A71-4617-9D15-BE92DA766E09}"/>
              </a:ext>
            </a:extLst>
          </p:cNvPr>
          <p:cNvSpPr txBox="1"/>
          <p:nvPr/>
        </p:nvSpPr>
        <p:spPr>
          <a:xfrm>
            <a:off x="6080354" y="1334421"/>
            <a:ext cx="412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hlinkClick r:id="rId8"/>
              </a:rPr>
              <a:t>Obliques Views of Mitigated/Unmitigated Structures</a:t>
            </a:r>
          </a:p>
          <a:p>
            <a:pPr>
              <a:defRPr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hlinkClick r:id="rId8"/>
              </a:rPr>
              <a:t>(Neighborhood-Level)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C891841-3FD1-4876-A424-EFCA1946FF7B}"/>
              </a:ext>
            </a:extLst>
          </p:cNvPr>
          <p:cNvSpPr/>
          <p:nvPr/>
        </p:nvSpPr>
        <p:spPr>
          <a:xfrm>
            <a:off x="5673072" y="1409171"/>
            <a:ext cx="411852" cy="4118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cs typeface="Arial" panose="020B0604020202020204" pitchFamily="34" charset="0"/>
              </a:rPr>
              <a:t>Icon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52CF20B-97F7-4451-8995-67FE440DFADB}"/>
              </a:ext>
            </a:extLst>
          </p:cNvPr>
          <p:cNvSpPr txBox="1"/>
          <p:nvPr/>
        </p:nvSpPr>
        <p:spPr>
          <a:xfrm>
            <a:off x="6080354" y="3171082"/>
            <a:ext cx="412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hlinkClick r:id="rId9"/>
              </a:rPr>
              <a:t>Structure-Level Visualizations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F0361469-8A6D-4043-AEEF-00DF8F8D4DD3}"/>
              </a:ext>
            </a:extLst>
          </p:cNvPr>
          <p:cNvSpPr/>
          <p:nvPr/>
        </p:nvSpPr>
        <p:spPr>
          <a:xfrm>
            <a:off x="5673072" y="3119045"/>
            <a:ext cx="411852" cy="4118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cs typeface="Arial" panose="020B0604020202020204" pitchFamily="34" charset="0"/>
              </a:rPr>
              <a:t>Icon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FC7F954-50C9-4CB6-AFF7-6DC266D601D4}"/>
              </a:ext>
            </a:extLst>
          </p:cNvPr>
          <p:cNvSpPr txBox="1"/>
          <p:nvPr/>
        </p:nvSpPr>
        <p:spPr>
          <a:xfrm>
            <a:off x="6080354" y="4840858"/>
            <a:ext cx="412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Story Maps: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8E8A648-CFB8-4965-BEE2-F44F52BFC0A2}"/>
              </a:ext>
            </a:extLst>
          </p:cNvPr>
          <p:cNvSpPr/>
          <p:nvPr/>
        </p:nvSpPr>
        <p:spPr>
          <a:xfrm>
            <a:off x="5673072" y="4788821"/>
            <a:ext cx="411852" cy="4118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cs typeface="Arial" panose="020B0604020202020204" pitchFamily="34" charset="0"/>
              </a:rPr>
              <a:t>Icon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5254EA8-9979-4CD1-9641-1C5C5F4C6DCA}"/>
              </a:ext>
            </a:extLst>
          </p:cNvPr>
          <p:cNvSpPr txBox="1"/>
          <p:nvPr/>
        </p:nvSpPr>
        <p:spPr>
          <a:xfrm>
            <a:off x="6080354" y="5193886"/>
            <a:ext cx="5124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hlinkClick r:id="rId10"/>
              </a:rPr>
              <a:t>Flood Risk in West Virginia:  What We Learned from the June 2016 Flood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hlinkClick r:id="rId11"/>
              </a:rPr>
              <a:t>WV Flooded Towns, June 2016. The Historic Flooding of Southern West Virginia on June 23, 2016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hlinkClick r:id="rId12"/>
              </a:rPr>
              <a:t>1985 Flood: The Historic WV Flooding of November 4-5 1985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35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85B26DF-1DB9-4DD1-823B-AB98A2D47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052144"/>
              </p:ext>
            </p:extLst>
          </p:nvPr>
        </p:nvGraphicFramePr>
        <p:xfrm>
          <a:off x="858790" y="114188"/>
          <a:ext cx="10781275" cy="6119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276">
                  <a:extLst>
                    <a:ext uri="{9D8B030D-6E8A-4147-A177-3AD203B41FA5}">
                      <a16:colId xmlns:a16="http://schemas.microsoft.com/office/drawing/2014/main" val="254393354"/>
                    </a:ext>
                  </a:extLst>
                </a:gridCol>
                <a:gridCol w="6663173">
                  <a:extLst>
                    <a:ext uri="{9D8B030D-6E8A-4147-A177-3AD203B41FA5}">
                      <a16:colId xmlns:a16="http://schemas.microsoft.com/office/drawing/2014/main" val="3694709188"/>
                    </a:ext>
                  </a:extLst>
                </a:gridCol>
                <a:gridCol w="1161539">
                  <a:extLst>
                    <a:ext uri="{9D8B030D-6E8A-4147-A177-3AD203B41FA5}">
                      <a16:colId xmlns:a16="http://schemas.microsoft.com/office/drawing/2014/main" val="1903498844"/>
                    </a:ext>
                  </a:extLst>
                </a:gridCol>
                <a:gridCol w="1118287">
                  <a:extLst>
                    <a:ext uri="{9D8B030D-6E8A-4147-A177-3AD203B41FA5}">
                      <a16:colId xmlns:a16="http://schemas.microsoft.com/office/drawing/2014/main" val="2619737296"/>
                    </a:ext>
                  </a:extLst>
                </a:gridCol>
              </a:tblGrid>
              <a:tr h="18855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Combination of 4 Main Geo-Analytical Parts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Results Type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GIS Map Frame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1303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Analysis / Risk Index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Dynamic / Static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319847"/>
                  </a:ext>
                </a:extLst>
              </a:tr>
              <a:tr h="0"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variables community* profile (Tables &amp; Maps)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(Indicators in rows)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Cumulative Risk Index combining individual indicators/groups of indicators</a:t>
                      </a:r>
                      <a:endParaRPr lang="en-US" sz="12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403232"/>
                  </a:ext>
                </a:extLst>
              </a:tr>
              <a:tr h="18268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One geographic entity</a:t>
                      </a:r>
                      <a:endParaRPr lang="en-US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32332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Multiple geographic scales</a:t>
                      </a:r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1968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Map filters (radio buttons)?</a:t>
                      </a:r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0856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Subsets of indicators</a:t>
                      </a:r>
                      <a:endParaRPr lang="en-US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58454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Percent ranks (based on normalized indicators)</a:t>
                      </a:r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61313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Links to downloadable Risk / Mitigation Dashboards for various scales </a:t>
                      </a:r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611834"/>
                  </a:ext>
                </a:extLst>
              </a:tr>
              <a:tr h="42745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Side-by-Side Comparison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(Spatial units in columns, indicators in rows)</a:t>
                      </a:r>
                      <a:endParaRPr lang="en-US" sz="12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Dynamic / Static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144210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Community* comparison profile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Specific to scale with statewide thresholds for each scale; Includes composite index</a:t>
                      </a:r>
                      <a:endParaRPr lang="en-US" sz="12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1536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Downloadable profile tables</a:t>
                      </a:r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21666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Tabular / Non-spatial presentation? </a:t>
                      </a:r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03978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Risk Indicator Rankings</a:t>
                      </a:r>
                      <a:endParaRPr lang="en-US" sz="12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Dynamic / Static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808463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Ranking tables for each indicator and major indicator groups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Based on normalized / non-normalized indicators</a:t>
                      </a:r>
                      <a:endParaRPr lang="en-US" sz="12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4893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Multiple geographic scales</a:t>
                      </a:r>
                      <a:endParaRPr lang="en-US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02829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Tabular / Non-spatial presentation? </a:t>
                      </a:r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06077088"/>
                  </a:ext>
                </a:extLst>
              </a:tr>
              <a:tr h="43454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Thematic Risk / Mitigation / Recovery Factors</a:t>
                      </a:r>
                      <a:endParaRPr lang="en-US" sz="12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Dynamic / Static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784616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Map-based charts, thematic maps, clusters on maps, etc.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Risk / Resilience themes / Top buildings</a:t>
                      </a:r>
                      <a:endParaRPr lang="en-US" sz="12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3790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Static / Interactive views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38142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Downloadable static / dynamic maps / charts</a:t>
                      </a:r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36709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Graphical / Spatial presentation</a:t>
                      </a:r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78604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3E801E1-687E-429B-BBDA-6EC14D0F67CC}"/>
              </a:ext>
            </a:extLst>
          </p:cNvPr>
          <p:cNvSpPr txBox="1"/>
          <p:nvPr/>
        </p:nvSpPr>
        <p:spPr>
          <a:xfrm>
            <a:off x="858790" y="6314426"/>
            <a:ext cx="9607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Times New Roman" panose="02020603050405020304" pitchFamily="18" charset="0"/>
              </a:rPr>
              <a:t>* Not limited to communities, other scales too</a:t>
            </a:r>
          </a:p>
          <a:p>
            <a:r>
              <a:rPr lang="en-US" sz="1000" dirty="0">
                <a:latin typeface="Calibri" panose="020F0502020204030204" pitchFamily="34" charset="0"/>
                <a:cs typeface="Times New Roman" panose="02020603050405020304" pitchFamily="18" charset="0"/>
              </a:rPr>
              <a:t>** Weblinks to Indicator Descriptions &amp; Criteria /  Rationales / Data Sources in addition to methodology links should be provided For all the above parts.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8EDD16-2FF2-4856-9457-D7761590A098}"/>
              </a:ext>
            </a:extLst>
          </p:cNvPr>
          <p:cNvSpPr txBox="1"/>
          <p:nvPr/>
        </p:nvSpPr>
        <p:spPr>
          <a:xfrm>
            <a:off x="4522567" y="395415"/>
            <a:ext cx="37070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Example: Justice 40 </a:t>
            </a:r>
            <a:r>
              <a:rPr lang="en-US" sz="1100" kern="1200" dirty="0">
                <a:solidFill>
                  <a:schemeClr val="dk1"/>
                </a:solidFill>
                <a:latin typeface="+mn-lt"/>
                <a:ea typeface="+mn-ea"/>
                <a:cs typeface="Times New Roman" panose="02020603050405020304" pitchFamily="18" charset="0"/>
                <a:hlinkClick r:id="rId2"/>
              </a:rPr>
              <a:t>https://apps.cnt.org/justice40/</a:t>
            </a:r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D2B1C0-AF1C-446F-A281-674E430B3823}"/>
              </a:ext>
            </a:extLst>
          </p:cNvPr>
          <p:cNvSpPr txBox="1"/>
          <p:nvPr/>
        </p:nvSpPr>
        <p:spPr>
          <a:xfrm>
            <a:off x="4522567" y="3709886"/>
            <a:ext cx="54369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Examples: Google spreadsheets / Our previous Word rankings</a:t>
            </a:r>
            <a:endParaRPr lang="en-US" sz="11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00D0DE-B88A-4220-A11C-76DB77F85379}"/>
              </a:ext>
            </a:extLst>
          </p:cNvPr>
          <p:cNvSpPr txBox="1"/>
          <p:nvPr/>
        </p:nvSpPr>
        <p:spPr>
          <a:xfrm>
            <a:off x="4522567" y="4748485"/>
            <a:ext cx="54369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Examples: WV Water Quality Impact Portal </a:t>
            </a:r>
            <a:r>
              <a:rPr lang="en-US" sz="11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https://www.mapwv.gov/wvwqip/</a:t>
            </a:r>
            <a:endParaRPr lang="en-US" sz="1100" b="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Shiny Example </a:t>
            </a:r>
            <a:r>
              <a:rPr lang="en-US" sz="1100" b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https://www.rstudio.com/products/shiny/</a:t>
            </a:r>
            <a:endParaRPr lang="en-US" sz="1100" b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B524288-C150-4A6D-B3E3-BF018B219738}"/>
              </a:ext>
            </a:extLst>
          </p:cNvPr>
          <p:cNvGrpSpPr/>
          <p:nvPr/>
        </p:nvGrpSpPr>
        <p:grpSpPr>
          <a:xfrm>
            <a:off x="285729" y="395415"/>
            <a:ext cx="498927" cy="5837839"/>
            <a:chOff x="409295" y="395415"/>
            <a:chExt cx="498927" cy="609691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D43643-8493-45EC-B885-8CE8D615BE5B}"/>
                </a:ext>
              </a:extLst>
            </p:cNvPr>
            <p:cNvSpPr txBox="1"/>
            <p:nvPr/>
          </p:nvSpPr>
          <p:spPr>
            <a:xfrm rot="16200000">
              <a:off x="-416032" y="3164763"/>
              <a:ext cx="19276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cs typeface="Times New Roman" panose="02020603050405020304" pitchFamily="18" charset="0"/>
                </a:rPr>
                <a:t>Overlaps among all parts</a:t>
              </a:r>
              <a:endParaRPr lang="en-US" sz="1200" b="1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2" name="Left Bracket 11">
              <a:extLst>
                <a:ext uri="{FF2B5EF4-FFF2-40B4-BE49-F238E27FC236}">
                  <a16:creationId xmlns:a16="http://schemas.microsoft.com/office/drawing/2014/main" id="{2B284F2C-D203-425B-BE05-7B0C1D78484B}"/>
                </a:ext>
              </a:extLst>
            </p:cNvPr>
            <p:cNvSpPr/>
            <p:nvPr/>
          </p:nvSpPr>
          <p:spPr>
            <a:xfrm>
              <a:off x="707918" y="395415"/>
              <a:ext cx="200304" cy="6096919"/>
            </a:xfrm>
            <a:prstGeom prst="leftBracket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FB75B64-BAC4-2CF6-A32F-24192DD14EB5}"/>
              </a:ext>
            </a:extLst>
          </p:cNvPr>
          <p:cNvSpPr txBox="1"/>
          <p:nvPr/>
        </p:nvSpPr>
        <p:spPr>
          <a:xfrm>
            <a:off x="4522567" y="2488431"/>
            <a:ext cx="54369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Examples: </a:t>
            </a:r>
            <a:r>
              <a:rPr lang="en-US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Stats America </a:t>
            </a:r>
            <a:r>
              <a:rPr lang="en-US" sz="1100" dirty="0">
                <a:latin typeface="+mn-lt"/>
                <a:cs typeface="Times New Roman" panose="02020603050405020304" pitchFamily="18" charset="0"/>
                <a:hlinkClick r:id="rId5"/>
              </a:rPr>
              <a:t>https://www.statsamerica.org/USCP/comparison.aspx</a:t>
            </a:r>
            <a:endParaRPr lang="en-US" sz="1100" dirty="0">
              <a:latin typeface="+mn-l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en-US" sz="1100" dirty="0">
                <a:latin typeface="+mn-lt"/>
                <a:cs typeface="Times New Roman" panose="02020603050405020304" pitchFamily="18" charset="0"/>
              </a:rPr>
              <a:t>Census Advanced Search </a:t>
            </a:r>
            <a:r>
              <a:rPr lang="en-US" sz="1100" dirty="0">
                <a:latin typeface="+mn-lt"/>
                <a:cs typeface="Times New Roman" panose="02020603050405020304" pitchFamily="18" charset="0"/>
                <a:hlinkClick r:id="rId6"/>
              </a:rPr>
              <a:t>https://data.census.gov/all</a:t>
            </a:r>
            <a:endParaRPr lang="en-US" sz="1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831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3CF03F0-FA3F-405C-8211-87FF7439B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871940"/>
              </p:ext>
            </p:extLst>
          </p:nvPr>
        </p:nvGraphicFramePr>
        <p:xfrm>
          <a:off x="1282009" y="957458"/>
          <a:ext cx="9133944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980">
                  <a:extLst>
                    <a:ext uri="{9D8B030D-6E8A-4147-A177-3AD203B41FA5}">
                      <a16:colId xmlns:a16="http://schemas.microsoft.com/office/drawing/2014/main" val="254393354"/>
                    </a:ext>
                  </a:extLst>
                </a:gridCol>
                <a:gridCol w="5982964">
                  <a:extLst>
                    <a:ext uri="{9D8B030D-6E8A-4147-A177-3AD203B41FA5}">
                      <a16:colId xmlns:a16="http://schemas.microsoft.com/office/drawing/2014/main" val="2524162528"/>
                    </a:ext>
                  </a:extLst>
                </a:gridCol>
              </a:tblGrid>
              <a:tr h="14673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Additional Parts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1303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5) 2D /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3D Visualizations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- 3D Visualizations / Movies (Map Index)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56015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Story Maps (Map Index)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6745805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6) Other Flood Risk Resources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Flood Tool links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1442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Supplementary (detailed) data / BLRA (GIS data and tables)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481739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Reports / Publications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115913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External links to other tools and datasets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6737922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7) Resources for Other Hazards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Landslide (WV Landslide Tool)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95827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Karst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058487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Dams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0102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704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1565ED-54BC-4D4B-BF47-87E3E5005479}"/>
              </a:ext>
            </a:extLst>
          </p:cNvPr>
          <p:cNvSpPr txBox="1"/>
          <p:nvPr/>
        </p:nvSpPr>
        <p:spPr>
          <a:xfrm>
            <a:off x="988541" y="321995"/>
            <a:ext cx="1005681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Unique Features of WVFRF Tool:</a:t>
            </a: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Presents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various but overlapping spatial and non-spatial attributes for each spatial unit as well as for multiple units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compare and produces dynamic and static results (Existing tools are usually dynamic or static)</a:t>
            </a: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Combines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aspects of flood risk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including hazard characteristics, physical exposure/vulnerability, human exposure/vulnerability, loss/impacts, and mitigation efforts (Existing tools usually focus on only one or two aspect)</a:t>
            </a: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Presents detailed indicators for the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whole state</a:t>
            </a: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Building-level flood risk inventory enables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aggregation on community-level and various other spatial scales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(Existing tools are usually at one level such as census tracts)</a:t>
            </a: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Separate indicator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values for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unincorporated areas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 the inventory or calculated based on census data (Not seen in other tools)</a:t>
            </a: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Separate indicator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values available for each part of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split communities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 two counties) from the inventory or calculated based on census data (Not seen in other tools)</a:t>
            </a:r>
          </a:p>
        </p:txBody>
      </p:sp>
    </p:spTree>
    <p:extLst>
      <p:ext uri="{BB962C8B-B14F-4D97-AF65-F5344CB8AC3E}">
        <p14:creationId xmlns:p14="http://schemas.microsoft.com/office/powerpoint/2010/main" val="279213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1565ED-54BC-4D4B-BF47-87E3E5005479}"/>
              </a:ext>
            </a:extLst>
          </p:cNvPr>
          <p:cNvSpPr txBox="1"/>
          <p:nvPr/>
        </p:nvSpPr>
        <p:spPr>
          <a:xfrm>
            <a:off x="988541" y="107387"/>
            <a:ext cx="10056816" cy="658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Aggregation Scales: </a:t>
            </a:r>
          </a:p>
          <a:p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Political Scales:</a:t>
            </a:r>
          </a:p>
          <a:p>
            <a:pPr marL="228600" indent="-2286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Communities</a:t>
            </a:r>
          </a:p>
          <a:p>
            <a:pPr marL="685800" indent="-2286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Incorporated*</a:t>
            </a:r>
          </a:p>
          <a:p>
            <a:pPr marL="685800" indent="-2286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Unincorporated</a:t>
            </a:r>
          </a:p>
          <a:p>
            <a:pPr marL="228600" indent="-2286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Counties</a:t>
            </a:r>
          </a:p>
          <a:p>
            <a:pPr marL="228600" indent="-2286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Regions</a:t>
            </a:r>
          </a:p>
          <a:p>
            <a:pPr marL="228600" indent="-2286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</a:p>
          <a:p>
            <a:pPr marL="228600" indent="-2286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 (for some indicators)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Geographic Scales: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Watersheds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Major Streams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endParaRPr 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Building Level:</a:t>
            </a:r>
          </a:p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All Structures in Floodplains</a:t>
            </a:r>
          </a:p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Significant Structures in Floodplains</a:t>
            </a:r>
          </a:p>
          <a:p>
            <a:endParaRPr 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* Exclusion of communities with low numbers of exposed structures from rankings (threshold defined later)</a:t>
            </a:r>
          </a:p>
        </p:txBody>
      </p:sp>
    </p:spTree>
    <p:extLst>
      <p:ext uri="{BB962C8B-B14F-4D97-AF65-F5344CB8AC3E}">
        <p14:creationId xmlns:p14="http://schemas.microsoft.com/office/powerpoint/2010/main" val="3497198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8532D72-9D07-47B6-9A5A-FFDE4B884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337829"/>
              </p:ext>
            </p:extLst>
          </p:nvPr>
        </p:nvGraphicFramePr>
        <p:xfrm>
          <a:off x="340840" y="486423"/>
          <a:ext cx="11510319" cy="6167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960">
                  <a:extLst>
                    <a:ext uri="{9D8B030D-6E8A-4147-A177-3AD203B41FA5}">
                      <a16:colId xmlns:a16="http://schemas.microsoft.com/office/drawing/2014/main" val="2941045474"/>
                    </a:ext>
                  </a:extLst>
                </a:gridCol>
                <a:gridCol w="1878227">
                  <a:extLst>
                    <a:ext uri="{9D8B030D-6E8A-4147-A177-3AD203B41FA5}">
                      <a16:colId xmlns:a16="http://schemas.microsoft.com/office/drawing/2014/main" val="1447268311"/>
                    </a:ext>
                  </a:extLst>
                </a:gridCol>
                <a:gridCol w="9287132">
                  <a:extLst>
                    <a:ext uri="{9D8B030D-6E8A-4147-A177-3AD203B41FA5}">
                      <a16:colId xmlns:a16="http://schemas.microsoft.com/office/drawing/2014/main" val="1895283625"/>
                    </a:ext>
                  </a:extLst>
                </a:gridCol>
              </a:tblGrid>
              <a:tr h="1810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#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5" marR="51855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SYSTEM COMPONENT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5" marR="51855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971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   DESCRIPTION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5" marR="51855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610942"/>
                  </a:ext>
                </a:extLst>
              </a:tr>
              <a:tr h="8576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5" marR="518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Views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5" marR="51855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9 Scales:  Building-Level and 8 aggregate levels (incorporated place, unincorporated place, community, county, region, state, watershed, stream/river).  Pull-down menu or panel.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Special building-level functions may include 3D Flood Visualization and Areas of Interest tools.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Specific scales disabled if no risk indicator data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Link to WV Flood Tool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5" marR="51855" marT="0" marB="0"/>
                </a:tc>
                <a:extLst>
                  <a:ext uri="{0D108BD9-81ED-4DB2-BD59-A6C34878D82A}">
                    <a16:rowId xmlns:a16="http://schemas.microsoft.com/office/drawing/2014/main" val="3931648775"/>
                  </a:ext>
                </a:extLst>
              </a:tr>
              <a:tr h="7343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5" marR="518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Map Frame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5" marR="51855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Thematic Layers for Risk Indicators and Mitigation Measures (depended on data availability at aggregate scale).  Pull-down menu.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Street and Aerial Imagery Background Layers.  Transparency function.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General information for community (Population, Area, Households, etc.)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Find Address Tool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5" marR="51855" marT="0" marB="0"/>
                </a:tc>
                <a:extLst>
                  <a:ext uri="{0D108BD9-81ED-4DB2-BD59-A6C34878D82A}">
                    <a16:rowId xmlns:a16="http://schemas.microsoft.com/office/drawing/2014/main" val="1466653238"/>
                  </a:ext>
                </a:extLst>
              </a:tr>
              <a:tr h="15974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5" marR="518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Query Results Panel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5" marR="51855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Statistical Rankings</a:t>
                      </a:r>
                    </a:p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300" dirty="0">
                          <a:effectLst/>
                        </a:rPr>
                        <a:t>Ordinal Ranking</a:t>
                      </a:r>
                    </a:p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300" dirty="0">
                          <a:effectLst/>
                        </a:rPr>
                        <a:t>Percentage Rank</a:t>
                      </a:r>
                    </a:p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300" dirty="0">
                          <a:effectLst/>
                        </a:rPr>
                        <a:t>Cumulative Rank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Logical (True/False)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Central Tendency Statistics: Mean, median, maximum. For some indicators, national statistics available.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Tabular and contextual information about risk and mitigation indicators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Resiliency Indicator Explanations</a:t>
                      </a:r>
                    </a:p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300" dirty="0">
                          <a:effectLst/>
                        </a:rPr>
                        <a:t>Description</a:t>
                      </a:r>
                    </a:p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300" dirty="0">
                          <a:effectLst/>
                        </a:rPr>
                        <a:t>Rationale</a:t>
                      </a:r>
                    </a:p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300" dirty="0">
                          <a:effectLst/>
                        </a:rPr>
                        <a:t>Recommendations (community and property owners)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Charts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5" marR="51855" marT="0" marB="0"/>
                </a:tc>
                <a:extLst>
                  <a:ext uri="{0D108BD9-81ED-4DB2-BD59-A6C34878D82A}">
                    <a16:rowId xmlns:a16="http://schemas.microsoft.com/office/drawing/2014/main" val="1476333331"/>
                  </a:ext>
                </a:extLst>
              </a:tr>
              <a:tr h="15420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5" marR="5185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Reports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(Web &amp; PDF)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5" marR="51855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Web format responsive to screen size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Export as PDF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Web links to share full report.  Internal web links within report.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Two report format types: singe geographic unit and comparing multiple units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Specialized reports to support local hazard mitigation plans for Regions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Building-level Reports which may require permission.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Contextual text with statistics</a:t>
                      </a:r>
                    </a:p>
                  </a:txBody>
                  <a:tcPr marL="51855" marR="51855" marT="0" marB="0"/>
                </a:tc>
                <a:extLst>
                  <a:ext uri="{0D108BD9-81ED-4DB2-BD59-A6C34878D82A}">
                    <a16:rowId xmlns:a16="http://schemas.microsoft.com/office/drawing/2014/main" val="323738153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D95CB54-F1A6-4008-81E4-C6A3C0F215BD}"/>
              </a:ext>
            </a:extLst>
          </p:cNvPr>
          <p:cNvSpPr txBox="1"/>
          <p:nvPr/>
        </p:nvSpPr>
        <p:spPr>
          <a:xfrm>
            <a:off x="254858" y="-291"/>
            <a:ext cx="60949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Design Components for WVFRF: </a:t>
            </a:r>
          </a:p>
        </p:txBody>
      </p:sp>
    </p:spTree>
    <p:extLst>
      <p:ext uri="{BB962C8B-B14F-4D97-AF65-F5344CB8AC3E}">
        <p14:creationId xmlns:p14="http://schemas.microsoft.com/office/powerpoint/2010/main" val="2415409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8532D72-9D07-47B6-9A5A-FFDE4B884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922400"/>
              </p:ext>
            </p:extLst>
          </p:nvPr>
        </p:nvGraphicFramePr>
        <p:xfrm>
          <a:off x="340840" y="486423"/>
          <a:ext cx="11510319" cy="3917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960">
                  <a:extLst>
                    <a:ext uri="{9D8B030D-6E8A-4147-A177-3AD203B41FA5}">
                      <a16:colId xmlns:a16="http://schemas.microsoft.com/office/drawing/2014/main" val="2941045474"/>
                    </a:ext>
                  </a:extLst>
                </a:gridCol>
                <a:gridCol w="1878227">
                  <a:extLst>
                    <a:ext uri="{9D8B030D-6E8A-4147-A177-3AD203B41FA5}">
                      <a16:colId xmlns:a16="http://schemas.microsoft.com/office/drawing/2014/main" val="1447268311"/>
                    </a:ext>
                  </a:extLst>
                </a:gridCol>
                <a:gridCol w="9287132">
                  <a:extLst>
                    <a:ext uri="{9D8B030D-6E8A-4147-A177-3AD203B41FA5}">
                      <a16:colId xmlns:a16="http://schemas.microsoft.com/office/drawing/2014/main" val="1895283625"/>
                    </a:ext>
                  </a:extLst>
                </a:gridCol>
              </a:tblGrid>
              <a:tr h="1810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#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5" marR="51855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SYSTEM COMPONENT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5" marR="51855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971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   DESCRIPTION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5" marR="51855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610942"/>
                  </a:ext>
                </a:extLst>
              </a:tr>
              <a:tr h="169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 Export Utility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Download Data/Maps (Excel or CSV)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1648775"/>
                  </a:ext>
                </a:extLst>
              </a:tr>
              <a:tr h="988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Other Functions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Comparison Tool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6653238"/>
                  </a:ext>
                </a:extLst>
              </a:tr>
              <a:tr h="1530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View Data Function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Similar to CDC SVI tool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6333331"/>
                  </a:ext>
                </a:extLst>
              </a:tr>
              <a:tr h="201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Static Map Viewer Tool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Useful static maps that are not part of online thematic maps viewable on Map Frame (Building-level, Feature-level, and Community-level)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7381536"/>
                  </a:ext>
                </a:extLst>
              </a:tr>
              <a:tr h="6919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Geo-Visualization Tool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Building Flood Profiles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Community Flood Frequency Birds-Eye views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3D Flood Movies for select communities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Story Maps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1398975"/>
                  </a:ext>
                </a:extLst>
              </a:tr>
              <a:tr h="6919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Documentation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 Dictionary / Metadata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Methodology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Frequently Asked Questions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3980345"/>
                  </a:ext>
                </a:extLst>
              </a:tr>
              <a:tr h="5791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Flood Education Resources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Similar to First Street Foundation Flood Risk Factor tool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Auto-generated community Risk Dashboards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9069384"/>
                  </a:ext>
                </a:extLst>
              </a:tr>
              <a:tr h="5359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Other Flood Related Application Tools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Simple viewing applications and links for Dam Failures, Landslides, and Karst.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4847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696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>
            <a:extLst>
              <a:ext uri="{FF2B5EF4-FFF2-40B4-BE49-F238E27FC236}">
                <a16:creationId xmlns:a16="http://schemas.microsoft.com/office/drawing/2014/main" id="{F439D839-E32F-4CCD-B638-98765A080524}"/>
              </a:ext>
            </a:extLst>
          </p:cNvPr>
          <p:cNvGrpSpPr/>
          <p:nvPr/>
        </p:nvGrpSpPr>
        <p:grpSpPr>
          <a:xfrm>
            <a:off x="394146" y="1110862"/>
            <a:ext cx="5399720" cy="4849975"/>
            <a:chOff x="276092" y="1087514"/>
            <a:chExt cx="5399720" cy="4849975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1C823CDF-EEC7-41FE-8E02-E94A384792EA}"/>
                </a:ext>
              </a:extLst>
            </p:cNvPr>
            <p:cNvGrpSpPr/>
            <p:nvPr/>
          </p:nvGrpSpPr>
          <p:grpSpPr>
            <a:xfrm>
              <a:off x="276092" y="1087514"/>
              <a:ext cx="5399720" cy="4849975"/>
              <a:chOff x="318427" y="858914"/>
              <a:chExt cx="5399720" cy="4849975"/>
            </a:xfrm>
          </p:grpSpPr>
          <p:pic>
            <p:nvPicPr>
              <p:cNvPr id="176" name="Picture 175">
                <a:extLst>
                  <a:ext uri="{FF2B5EF4-FFF2-40B4-BE49-F238E27FC236}">
                    <a16:creationId xmlns:a16="http://schemas.microsoft.com/office/drawing/2014/main" id="{E49DB0FB-1A0C-4088-A0A7-E85C121637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8427" y="858914"/>
                <a:ext cx="5399720" cy="4849975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</p:pic>
          <p:pic>
            <p:nvPicPr>
              <p:cNvPr id="177" name="Picture 176">
                <a:extLst>
                  <a:ext uri="{FF2B5EF4-FFF2-40B4-BE49-F238E27FC236}">
                    <a16:creationId xmlns:a16="http://schemas.microsoft.com/office/drawing/2014/main" id="{59E6F402-D486-4C7D-B47C-310D2EB5BD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821" t="5485" r="4563" b="7459"/>
              <a:stretch/>
            </p:blipFill>
            <p:spPr>
              <a:xfrm>
                <a:off x="5410644" y="4958198"/>
                <a:ext cx="193712" cy="188177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</p:pic>
          <p:pic>
            <p:nvPicPr>
              <p:cNvPr id="178" name="Picture 177">
                <a:extLst>
                  <a:ext uri="{FF2B5EF4-FFF2-40B4-BE49-F238E27FC236}">
                    <a16:creationId xmlns:a16="http://schemas.microsoft.com/office/drawing/2014/main" id="{D947BF52-71A8-4FC7-8669-65AAB6A5F8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6919" t="2940" r="7009" b="34258"/>
              <a:stretch/>
            </p:blipFill>
            <p:spPr>
              <a:xfrm>
                <a:off x="5413411" y="5208723"/>
                <a:ext cx="190945" cy="407253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</p:pic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C5B16925-7D42-49C6-97E7-BFF3BD781CFF}"/>
                </a:ext>
              </a:extLst>
            </p:cNvPr>
            <p:cNvGrpSpPr/>
            <p:nvPr/>
          </p:nvGrpSpPr>
          <p:grpSpPr>
            <a:xfrm>
              <a:off x="3392335" y="1190988"/>
              <a:ext cx="2143263" cy="274690"/>
              <a:chOff x="3534323" y="953357"/>
              <a:chExt cx="2047852" cy="180307"/>
            </a:xfrm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AE76BF55-97C9-4034-ABFE-128E28BA881F}"/>
                  </a:ext>
                </a:extLst>
              </p:cNvPr>
              <p:cNvSpPr/>
              <p:nvPr/>
            </p:nvSpPr>
            <p:spPr>
              <a:xfrm>
                <a:off x="3534323" y="953361"/>
                <a:ext cx="824826" cy="18030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" dist="25400" dir="2700000" algn="ctr" rotWithShape="0">
                  <a:schemeClr val="bg1">
                    <a:lumMod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Risk Index</a:t>
                </a: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C22BFE37-147D-4E7E-9F1E-7A9AAC140B1A}"/>
                  </a:ext>
                </a:extLst>
              </p:cNvPr>
              <p:cNvSpPr/>
              <p:nvPr/>
            </p:nvSpPr>
            <p:spPr>
              <a:xfrm>
                <a:off x="4364506" y="953357"/>
                <a:ext cx="1217669" cy="1803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25400" dist="50800" dir="2700000" algn="ctr" rotWithShape="0">
                  <a:schemeClr val="bg1">
                    <a:lumMod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Mitigation Index</a:t>
                </a:r>
              </a:p>
            </p:txBody>
          </p:sp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4B04C17-C3AF-4AEF-BD4E-8E3EDB133E3F}"/>
              </a:ext>
            </a:extLst>
          </p:cNvPr>
          <p:cNvSpPr/>
          <p:nvPr/>
        </p:nvSpPr>
        <p:spPr>
          <a:xfrm>
            <a:off x="0" y="642762"/>
            <a:ext cx="12189278" cy="3537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53876A-1FEB-4A12-876A-27A5682E2C92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E9B4284-7904-4ECC-859C-D1320336EEC1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156356-BA2F-7F05-0853-5BC7926CEA91}"/>
                </a:ext>
              </a:extLst>
            </p:cNvPr>
            <p:cNvSpPr txBox="1"/>
            <p:nvPr/>
          </p:nvSpPr>
          <p:spPr>
            <a:xfrm>
              <a:off x="648728" y="88724"/>
              <a:ext cx="4746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Flood Resiliency Tool</a:t>
              </a:r>
              <a:endParaRPr lang="en-US" sz="20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B6D61E-31B4-34F9-DA0A-FA9635978099}"/>
                </a:ext>
              </a:extLst>
            </p:cNvPr>
            <p:cNvSpPr/>
            <p:nvPr/>
          </p:nvSpPr>
          <p:spPr>
            <a:xfrm>
              <a:off x="229012" y="94718"/>
              <a:ext cx="419716" cy="4197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Logo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427F0D2-49C7-4A95-B903-D728BD0F65A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773DDF-A402-469E-936A-6629C780C3FC}"/>
              </a:ext>
            </a:extLst>
          </p:cNvPr>
          <p:cNvGrpSpPr/>
          <p:nvPr/>
        </p:nvGrpSpPr>
        <p:grpSpPr>
          <a:xfrm>
            <a:off x="-9331" y="6075203"/>
            <a:ext cx="12201331" cy="783696"/>
            <a:chOff x="-9331" y="6075203"/>
            <a:chExt cx="12201331" cy="783696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5F0B6E1-FABF-4BEF-9364-C63488EBF0A6}"/>
                </a:ext>
              </a:extLst>
            </p:cNvPr>
            <p:cNvSpPr/>
            <p:nvPr/>
          </p:nvSpPr>
          <p:spPr>
            <a:xfrm>
              <a:off x="-2722" y="6121781"/>
              <a:ext cx="12192000" cy="7371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55B6EEE-F5BD-4962-8271-56411A929F1E}"/>
                </a:ext>
              </a:extLst>
            </p:cNvPr>
            <p:cNvCxnSpPr>
              <a:cxnSpLocks/>
            </p:cNvCxnSpPr>
            <p:nvPr/>
          </p:nvCxnSpPr>
          <p:spPr>
            <a:xfrm>
              <a:off x="-9331" y="6105239"/>
              <a:ext cx="12201331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189E796-6C89-424D-AA1F-5C6FB7C8CF70}"/>
                </a:ext>
              </a:extLst>
            </p:cNvPr>
            <p:cNvSpPr txBox="1"/>
            <p:nvPr/>
          </p:nvSpPr>
          <p:spPr>
            <a:xfrm>
              <a:off x="2825309" y="6075203"/>
              <a:ext cx="648855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Team information and logos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Aaaaaaaaaaaaaaaaaaaaaaaaaaaaaaaaaaabbbbbbbbbbbbbbbbbbbbbbbbbbbbbbbbbbbbbbbbbbcccccccccccccccccccccccdddddddddddddddddddddddddddddddddddddddddd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57A8370-D96A-427F-87F9-ED8171A1FCBF}"/>
              </a:ext>
            </a:extLst>
          </p:cNvPr>
          <p:cNvGrpSpPr/>
          <p:nvPr/>
        </p:nvGrpSpPr>
        <p:grpSpPr>
          <a:xfrm>
            <a:off x="6091334" y="1110862"/>
            <a:ext cx="6407577" cy="1588817"/>
            <a:chOff x="153966" y="1078183"/>
            <a:chExt cx="6407577" cy="1588817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06DAEB6-A279-411C-B44C-649904C102DC}"/>
                </a:ext>
              </a:extLst>
            </p:cNvPr>
            <p:cNvGrpSpPr/>
            <p:nvPr/>
          </p:nvGrpSpPr>
          <p:grpSpPr>
            <a:xfrm>
              <a:off x="153966" y="1078183"/>
              <a:ext cx="6407577" cy="1588817"/>
              <a:chOff x="153966" y="1078183"/>
              <a:chExt cx="6407577" cy="1588817"/>
            </a:xfrm>
          </p:grpSpPr>
          <p:sp>
            <p:nvSpPr>
              <p:cNvPr id="126" name="Rectangle: Rounded Corners 125">
                <a:extLst>
                  <a:ext uri="{FF2B5EF4-FFF2-40B4-BE49-F238E27FC236}">
                    <a16:creationId xmlns:a16="http://schemas.microsoft.com/office/drawing/2014/main" id="{5E2DF3C1-2AD7-4A3E-A88E-688BB65707E6}"/>
                  </a:ext>
                </a:extLst>
              </p:cNvPr>
              <p:cNvSpPr/>
              <p:nvPr/>
            </p:nvSpPr>
            <p:spPr>
              <a:xfrm>
                <a:off x="153966" y="1078183"/>
                <a:ext cx="5759030" cy="158881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A4421F24-D1B4-4698-A81C-15D2AAD87438}"/>
                  </a:ext>
                </a:extLst>
              </p:cNvPr>
              <p:cNvGrpSpPr/>
              <p:nvPr/>
            </p:nvGrpSpPr>
            <p:grpSpPr>
              <a:xfrm>
                <a:off x="4969089" y="1459724"/>
                <a:ext cx="1381141" cy="281231"/>
                <a:chOff x="6215001" y="1221512"/>
                <a:chExt cx="1381141" cy="281231"/>
              </a:xfrm>
            </p:grpSpPr>
            <p:grpSp>
              <p:nvGrpSpPr>
                <p:cNvPr id="164" name="Group 163">
                  <a:extLst>
                    <a:ext uri="{FF2B5EF4-FFF2-40B4-BE49-F238E27FC236}">
                      <a16:creationId xmlns:a16="http://schemas.microsoft.com/office/drawing/2014/main" id="{72A20AAC-D2F7-4E82-BB50-5F5725D63C2B}"/>
                    </a:ext>
                  </a:extLst>
                </p:cNvPr>
                <p:cNvGrpSpPr/>
                <p:nvPr/>
              </p:nvGrpSpPr>
              <p:grpSpPr>
                <a:xfrm>
                  <a:off x="6215001" y="1278294"/>
                  <a:ext cx="177281" cy="177281"/>
                  <a:chOff x="6183674" y="1683924"/>
                  <a:chExt cx="177281" cy="177281"/>
                </a:xfrm>
              </p:grpSpPr>
              <p:sp>
                <p:nvSpPr>
                  <p:cNvPr id="166" name="Oval 165">
                    <a:extLst>
                      <a:ext uri="{FF2B5EF4-FFF2-40B4-BE49-F238E27FC236}">
                        <a16:creationId xmlns:a16="http://schemas.microsoft.com/office/drawing/2014/main" id="{3CC4D522-70A0-4D47-A9A7-10B975E8A4C2}"/>
                      </a:ext>
                    </a:extLst>
                  </p:cNvPr>
                  <p:cNvSpPr/>
                  <p:nvPr/>
                </p:nvSpPr>
                <p:spPr>
                  <a:xfrm>
                    <a:off x="6183674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167" name="Oval 166">
                    <a:extLst>
                      <a:ext uri="{FF2B5EF4-FFF2-40B4-BE49-F238E27FC236}">
                        <a16:creationId xmlns:a16="http://schemas.microsoft.com/office/drawing/2014/main" id="{F6484829-B8EC-4256-B6EA-37EF9724D4FA}"/>
                      </a:ext>
                    </a:extLst>
                  </p:cNvPr>
                  <p:cNvSpPr/>
                  <p:nvPr/>
                </p:nvSpPr>
                <p:spPr>
                  <a:xfrm>
                    <a:off x="6226546" y="1726796"/>
                    <a:ext cx="91536" cy="91536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9068C500-E7B6-44B8-91B4-B4F795872E6E}"/>
                    </a:ext>
                  </a:extLst>
                </p:cNvPr>
                <p:cNvSpPr txBox="1"/>
                <p:nvPr/>
              </p:nvSpPr>
              <p:spPr>
                <a:xfrm>
                  <a:off x="6349409" y="1221512"/>
                  <a:ext cx="1246733" cy="2812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07000"/>
                    </a:lnSpc>
                  </a:pPr>
                  <a:r>
                    <a:rPr lang="en-US" sz="12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State</a:t>
                  </a:r>
                </a:p>
              </p:txBody>
            </p: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EB951FDC-8BE2-4D1D-B05E-088495F81699}"/>
                  </a:ext>
                </a:extLst>
              </p:cNvPr>
              <p:cNvGrpSpPr/>
              <p:nvPr/>
            </p:nvGrpSpPr>
            <p:grpSpPr>
              <a:xfrm>
                <a:off x="4455002" y="2271572"/>
                <a:ext cx="2106541" cy="276999"/>
                <a:chOff x="4455002" y="2271572"/>
                <a:chExt cx="2106541" cy="276999"/>
              </a:xfrm>
            </p:grpSpPr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AC15CF31-6939-401C-B957-994484DF0466}"/>
                    </a:ext>
                  </a:extLst>
                </p:cNvPr>
                <p:cNvGrpSpPr/>
                <p:nvPr/>
              </p:nvGrpSpPr>
              <p:grpSpPr>
                <a:xfrm>
                  <a:off x="4455002" y="2328354"/>
                  <a:ext cx="177281" cy="177281"/>
                  <a:chOff x="8917745" y="1683924"/>
                  <a:chExt cx="177281" cy="177281"/>
                </a:xfrm>
              </p:grpSpPr>
              <p:sp>
                <p:nvSpPr>
                  <p:cNvPr id="162" name="Oval 161">
                    <a:extLst>
                      <a:ext uri="{FF2B5EF4-FFF2-40B4-BE49-F238E27FC236}">
                        <a16:creationId xmlns:a16="http://schemas.microsoft.com/office/drawing/2014/main" id="{B2B0EA0D-1A40-49EB-81E2-83C6695B1A52}"/>
                      </a:ext>
                    </a:extLst>
                  </p:cNvPr>
                  <p:cNvSpPr/>
                  <p:nvPr/>
                </p:nvSpPr>
                <p:spPr>
                  <a:xfrm>
                    <a:off x="8917745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Oval 162">
                    <a:extLst>
                      <a:ext uri="{FF2B5EF4-FFF2-40B4-BE49-F238E27FC236}">
                        <a16:creationId xmlns:a16="http://schemas.microsoft.com/office/drawing/2014/main" id="{D5711859-C866-454C-9B72-9C7A7E75744D}"/>
                      </a:ext>
                    </a:extLst>
                  </p:cNvPr>
                  <p:cNvSpPr/>
                  <p:nvPr/>
                </p:nvSpPr>
                <p:spPr>
                  <a:xfrm>
                    <a:off x="8960300" y="1731876"/>
                    <a:ext cx="91536" cy="91536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DA224EAA-F072-456E-9BDB-244CB73F3746}"/>
                    </a:ext>
                  </a:extLst>
                </p:cNvPr>
                <p:cNvSpPr txBox="1"/>
                <p:nvPr/>
              </p:nvSpPr>
              <p:spPr>
                <a:xfrm>
                  <a:off x="4589410" y="2271572"/>
                  <a:ext cx="197213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Watersheds</a:t>
                  </a:r>
                </a:p>
              </p:txBody>
            </p: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C7192577-B7DA-470F-B5A8-235E562A6FEE}"/>
                  </a:ext>
                </a:extLst>
              </p:cNvPr>
              <p:cNvGrpSpPr/>
              <p:nvPr/>
            </p:nvGrpSpPr>
            <p:grpSpPr>
              <a:xfrm>
                <a:off x="2322249" y="2271571"/>
                <a:ext cx="1402632" cy="276999"/>
                <a:chOff x="5467552" y="1221512"/>
                <a:chExt cx="1402632" cy="276999"/>
              </a:xfrm>
            </p:grpSpPr>
            <p:grpSp>
              <p:nvGrpSpPr>
                <p:cNvPr id="156" name="Group 155">
                  <a:extLst>
                    <a:ext uri="{FF2B5EF4-FFF2-40B4-BE49-F238E27FC236}">
                      <a16:creationId xmlns:a16="http://schemas.microsoft.com/office/drawing/2014/main" id="{6258B7CC-51C6-449D-8796-BEB49039D3ED}"/>
                    </a:ext>
                  </a:extLst>
                </p:cNvPr>
                <p:cNvGrpSpPr/>
                <p:nvPr/>
              </p:nvGrpSpPr>
              <p:grpSpPr>
                <a:xfrm>
                  <a:off x="5467552" y="1278294"/>
                  <a:ext cx="177281" cy="177281"/>
                  <a:chOff x="5436225" y="1683924"/>
                  <a:chExt cx="177281" cy="177281"/>
                </a:xfrm>
              </p:grpSpPr>
              <p:sp>
                <p:nvSpPr>
                  <p:cNvPr id="158" name="Oval 157">
                    <a:extLst>
                      <a:ext uri="{FF2B5EF4-FFF2-40B4-BE49-F238E27FC236}">
                        <a16:creationId xmlns:a16="http://schemas.microsoft.com/office/drawing/2014/main" id="{A9E6DDC7-9B0A-4256-83A9-65DD1B3F5C0C}"/>
                      </a:ext>
                    </a:extLst>
                  </p:cNvPr>
                  <p:cNvSpPr/>
                  <p:nvPr/>
                </p:nvSpPr>
                <p:spPr>
                  <a:xfrm>
                    <a:off x="5436225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Oval 158">
                    <a:extLst>
                      <a:ext uri="{FF2B5EF4-FFF2-40B4-BE49-F238E27FC236}">
                        <a16:creationId xmlns:a16="http://schemas.microsoft.com/office/drawing/2014/main" id="{A4CE65D8-3DF1-42FF-A0AF-733CC06B9AFF}"/>
                      </a:ext>
                    </a:extLst>
                  </p:cNvPr>
                  <p:cNvSpPr/>
                  <p:nvPr/>
                </p:nvSpPr>
                <p:spPr>
                  <a:xfrm>
                    <a:off x="5478780" y="1731876"/>
                    <a:ext cx="91536" cy="91536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75E4986C-D861-45B7-9A95-29653791E995}"/>
                    </a:ext>
                  </a:extLst>
                </p:cNvPr>
                <p:cNvSpPr txBox="1"/>
                <p:nvPr/>
              </p:nvSpPr>
              <p:spPr>
                <a:xfrm>
                  <a:off x="5601960" y="1221512"/>
                  <a:ext cx="126822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Major Streams</a:t>
                  </a:r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54CC0C3B-5CA7-45C8-AC1F-68666EC470F2}"/>
                  </a:ext>
                </a:extLst>
              </p:cNvPr>
              <p:cNvGrpSpPr/>
              <p:nvPr/>
            </p:nvGrpSpPr>
            <p:grpSpPr>
              <a:xfrm>
                <a:off x="384339" y="1450112"/>
                <a:ext cx="2106541" cy="276999"/>
                <a:chOff x="6326373" y="1221512"/>
                <a:chExt cx="2106541" cy="276999"/>
              </a:xfrm>
            </p:grpSpPr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8D6F4A5C-CE41-42DC-BD3C-B72CC966B1A2}"/>
                    </a:ext>
                  </a:extLst>
                </p:cNvPr>
                <p:cNvGrpSpPr/>
                <p:nvPr/>
              </p:nvGrpSpPr>
              <p:grpSpPr>
                <a:xfrm>
                  <a:off x="6326373" y="1278294"/>
                  <a:ext cx="177281" cy="177281"/>
                  <a:chOff x="6295046" y="1683924"/>
                  <a:chExt cx="177281" cy="177281"/>
                </a:xfrm>
              </p:grpSpPr>
              <p:sp>
                <p:nvSpPr>
                  <p:cNvPr id="154" name="Oval 153">
                    <a:extLst>
                      <a:ext uri="{FF2B5EF4-FFF2-40B4-BE49-F238E27FC236}">
                        <a16:creationId xmlns:a16="http://schemas.microsoft.com/office/drawing/2014/main" id="{E1F98724-F37C-46E9-A252-65D39EFE6844}"/>
                      </a:ext>
                    </a:extLst>
                  </p:cNvPr>
                  <p:cNvSpPr/>
                  <p:nvPr/>
                </p:nvSpPr>
                <p:spPr>
                  <a:xfrm>
                    <a:off x="6295046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Oval 154">
                    <a:extLst>
                      <a:ext uri="{FF2B5EF4-FFF2-40B4-BE49-F238E27FC236}">
                        <a16:creationId xmlns:a16="http://schemas.microsoft.com/office/drawing/2014/main" id="{6A4181B3-3A07-4E3F-8BEC-E2098FC7E197}"/>
                      </a:ext>
                    </a:extLst>
                  </p:cNvPr>
                  <p:cNvSpPr/>
                  <p:nvPr/>
                </p:nvSpPr>
                <p:spPr>
                  <a:xfrm>
                    <a:off x="6337601" y="1731876"/>
                    <a:ext cx="91536" cy="91536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2A059907-AD05-48AA-B6E3-7054EBCBFFC0}"/>
                    </a:ext>
                  </a:extLst>
                </p:cNvPr>
                <p:cNvSpPr txBox="1"/>
                <p:nvPr/>
              </p:nvSpPr>
              <p:spPr>
                <a:xfrm>
                  <a:off x="6460781" y="1221512"/>
                  <a:ext cx="197213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Communities</a:t>
                  </a:r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77A8F554-C031-4F0D-A71E-F5B6637E8644}"/>
                  </a:ext>
                </a:extLst>
              </p:cNvPr>
              <p:cNvGrpSpPr/>
              <p:nvPr/>
            </p:nvGrpSpPr>
            <p:grpSpPr>
              <a:xfrm>
                <a:off x="706505" y="1697390"/>
                <a:ext cx="2305585" cy="276999"/>
                <a:chOff x="622685" y="1697390"/>
                <a:chExt cx="2305585" cy="276999"/>
              </a:xfrm>
            </p:grpSpPr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818B389B-AD0D-45AC-8671-63B3B044622B}"/>
                    </a:ext>
                  </a:extLst>
                </p:cNvPr>
                <p:cNvSpPr txBox="1"/>
                <p:nvPr/>
              </p:nvSpPr>
              <p:spPr>
                <a:xfrm>
                  <a:off x="761176" y="1697390"/>
                  <a:ext cx="216709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Unincorporated</a:t>
                  </a:r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7DB8B7B6-2C7F-47CD-9C4C-6622D1EB4C50}"/>
                    </a:ext>
                  </a:extLst>
                </p:cNvPr>
                <p:cNvSpPr/>
                <p:nvPr/>
              </p:nvSpPr>
              <p:spPr>
                <a:xfrm>
                  <a:off x="622685" y="1746035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3BF70DD0-2CDC-456A-AF8F-F3ACE22AF7EA}"/>
                    </a:ext>
                  </a:extLst>
                </p:cNvPr>
                <p:cNvSpPr/>
                <p:nvPr/>
              </p:nvSpPr>
              <p:spPr>
                <a:xfrm>
                  <a:off x="665240" y="1793987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28CA3FE4-0820-4739-A3C3-9A5AB3C85802}"/>
                  </a:ext>
                </a:extLst>
              </p:cNvPr>
              <p:cNvGrpSpPr/>
              <p:nvPr/>
            </p:nvGrpSpPr>
            <p:grpSpPr>
              <a:xfrm>
                <a:off x="706505" y="1933123"/>
                <a:ext cx="2305585" cy="276999"/>
                <a:chOff x="622685" y="1933123"/>
                <a:chExt cx="2305585" cy="276999"/>
              </a:xfrm>
            </p:grpSpPr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E624A62C-F895-4B2A-8B2E-8DB4BB0B4750}"/>
                    </a:ext>
                  </a:extLst>
                </p:cNvPr>
                <p:cNvSpPr txBox="1"/>
                <p:nvPr/>
              </p:nvSpPr>
              <p:spPr>
                <a:xfrm>
                  <a:off x="761176" y="1933123"/>
                  <a:ext cx="216709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Incorporated</a:t>
                  </a:r>
                </a:p>
              </p:txBody>
            </p:sp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DE7B6B15-54E4-450B-A9C1-70F58E8B0726}"/>
                    </a:ext>
                  </a:extLst>
                </p:cNvPr>
                <p:cNvSpPr/>
                <p:nvPr/>
              </p:nvSpPr>
              <p:spPr>
                <a:xfrm>
                  <a:off x="622685" y="1981768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848744BF-4286-4E14-B448-AA477A0039CE}"/>
                    </a:ext>
                  </a:extLst>
                </p:cNvPr>
                <p:cNvSpPr/>
                <p:nvPr/>
              </p:nvSpPr>
              <p:spPr>
                <a:xfrm>
                  <a:off x="665240" y="2029720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6CC39111-29C8-44E1-827A-F89900729C65}"/>
                  </a:ext>
                </a:extLst>
              </p:cNvPr>
              <p:cNvGrpSpPr/>
              <p:nvPr/>
            </p:nvGrpSpPr>
            <p:grpSpPr>
              <a:xfrm>
                <a:off x="3448212" y="1463956"/>
                <a:ext cx="1381141" cy="276999"/>
                <a:chOff x="3448212" y="1463956"/>
                <a:chExt cx="1381141" cy="276999"/>
              </a:xfrm>
            </p:grpSpPr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DA1D3902-F0D2-4509-AA74-4EDD3E3DE8C6}"/>
                    </a:ext>
                  </a:extLst>
                </p:cNvPr>
                <p:cNvSpPr/>
                <p:nvPr/>
              </p:nvSpPr>
              <p:spPr>
                <a:xfrm>
                  <a:off x="3448212" y="1520738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16A0A0F1-B257-4B14-994C-4A03C608A153}"/>
                    </a:ext>
                  </a:extLst>
                </p:cNvPr>
                <p:cNvSpPr/>
                <p:nvPr/>
              </p:nvSpPr>
              <p:spPr>
                <a:xfrm>
                  <a:off x="3491084" y="1563610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26073D27-80F0-4DF3-B109-ED1312F5AA84}"/>
                    </a:ext>
                  </a:extLst>
                </p:cNvPr>
                <p:cNvSpPr txBox="1"/>
                <p:nvPr/>
              </p:nvSpPr>
              <p:spPr>
                <a:xfrm>
                  <a:off x="3582620" y="1463956"/>
                  <a:ext cx="124673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RPDC Regions</a:t>
                  </a:r>
                </a:p>
              </p:txBody>
            </p:sp>
          </p:grp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EA50E677-7019-436A-9D9C-D926D65ADE4E}"/>
                  </a:ext>
                </a:extLst>
              </p:cNvPr>
              <p:cNvGrpSpPr/>
              <p:nvPr/>
            </p:nvGrpSpPr>
            <p:grpSpPr>
              <a:xfrm>
                <a:off x="473171" y="2269799"/>
                <a:ext cx="916134" cy="276999"/>
                <a:chOff x="473171" y="2269799"/>
                <a:chExt cx="916134" cy="276999"/>
              </a:xfrm>
            </p:grpSpPr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511F0CAE-6D53-49CB-B208-90D6F4CC04AE}"/>
                    </a:ext>
                  </a:extLst>
                </p:cNvPr>
                <p:cNvSpPr txBox="1"/>
                <p:nvPr/>
              </p:nvSpPr>
              <p:spPr>
                <a:xfrm>
                  <a:off x="607262" y="2269799"/>
                  <a:ext cx="7820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Buildings</a:t>
                  </a:r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EA378C4C-94AD-4F58-A297-109A05D7C6E7}"/>
                    </a:ext>
                  </a:extLst>
                </p:cNvPr>
                <p:cNvSpPr/>
                <p:nvPr/>
              </p:nvSpPr>
              <p:spPr>
                <a:xfrm>
                  <a:off x="473171" y="2328353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19767AF2-F64F-4BAD-8360-B1314562AA3F}"/>
                    </a:ext>
                  </a:extLst>
                </p:cNvPr>
                <p:cNvSpPr/>
                <p:nvPr/>
              </p:nvSpPr>
              <p:spPr>
                <a:xfrm>
                  <a:off x="515726" y="2376305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C2E544E0-6C92-49CC-89FD-E7BD11430DC8}"/>
                  </a:ext>
                </a:extLst>
              </p:cNvPr>
              <p:cNvGrpSpPr/>
              <p:nvPr/>
            </p:nvGrpSpPr>
            <p:grpSpPr>
              <a:xfrm>
                <a:off x="2309877" y="1451782"/>
                <a:ext cx="893375" cy="276999"/>
                <a:chOff x="6056735" y="1221512"/>
                <a:chExt cx="893375" cy="276999"/>
              </a:xfrm>
            </p:grpSpPr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26C0102A-3F15-4895-88ED-738E05DBF3CA}"/>
                    </a:ext>
                  </a:extLst>
                </p:cNvPr>
                <p:cNvGrpSpPr/>
                <p:nvPr/>
              </p:nvGrpSpPr>
              <p:grpSpPr>
                <a:xfrm>
                  <a:off x="6056735" y="1278294"/>
                  <a:ext cx="177281" cy="177281"/>
                  <a:chOff x="6025408" y="1683924"/>
                  <a:chExt cx="177281" cy="177281"/>
                </a:xfrm>
              </p:grpSpPr>
              <p:sp>
                <p:nvSpPr>
                  <p:cNvPr id="138" name="Oval 137">
                    <a:extLst>
                      <a:ext uri="{FF2B5EF4-FFF2-40B4-BE49-F238E27FC236}">
                        <a16:creationId xmlns:a16="http://schemas.microsoft.com/office/drawing/2014/main" id="{5C372ED7-FA4D-4613-A1C6-696C439081DC}"/>
                      </a:ext>
                    </a:extLst>
                  </p:cNvPr>
                  <p:cNvSpPr/>
                  <p:nvPr/>
                </p:nvSpPr>
                <p:spPr>
                  <a:xfrm>
                    <a:off x="6025408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" name="Oval 138">
                    <a:extLst>
                      <a:ext uri="{FF2B5EF4-FFF2-40B4-BE49-F238E27FC236}">
                        <a16:creationId xmlns:a16="http://schemas.microsoft.com/office/drawing/2014/main" id="{E3A78107-24D8-4E1E-B23A-12167C0BB25C}"/>
                      </a:ext>
                    </a:extLst>
                  </p:cNvPr>
                  <p:cNvSpPr/>
                  <p:nvPr/>
                </p:nvSpPr>
                <p:spPr>
                  <a:xfrm>
                    <a:off x="6068280" y="1726796"/>
                    <a:ext cx="91536" cy="91536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2D892F90-5A42-411E-914D-1CE74D09647A}"/>
                    </a:ext>
                  </a:extLst>
                </p:cNvPr>
                <p:cNvSpPr txBox="1"/>
                <p:nvPr/>
              </p:nvSpPr>
              <p:spPr>
                <a:xfrm>
                  <a:off x="6191143" y="1221512"/>
                  <a:ext cx="75896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Counties</a:t>
                  </a:r>
                </a:p>
              </p:txBody>
            </p:sp>
          </p:grpSp>
        </p:grp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28D37345-A1E2-4836-8385-F23D57B6AF38}"/>
                </a:ext>
              </a:extLst>
            </p:cNvPr>
            <p:cNvSpPr txBox="1"/>
            <p:nvPr/>
          </p:nvSpPr>
          <p:spPr>
            <a:xfrm>
              <a:off x="293164" y="1119979"/>
              <a:ext cx="15769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Select a Scale:</a:t>
              </a:r>
              <a:endParaRPr 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F93BE27A-2741-4445-A799-334884DE44C8}"/>
              </a:ext>
            </a:extLst>
          </p:cNvPr>
          <p:cNvSpPr txBox="1"/>
          <p:nvPr/>
        </p:nvSpPr>
        <p:spPr>
          <a:xfrm>
            <a:off x="6096000" y="3122165"/>
            <a:ext cx="575903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West Virginia Resilience Framework (WVRFR):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general introduction of the WVRFR, this tool, risk and mitigation indices will appear here. aaaaaaaaaaaaaaabbbbbbbbbbbbbbbbbbbbbbbbbbbbbbbbbbbbbbbbbbbbbbbbbbbbbbbbbbbbbbbbbbbbbbbbbbbbbbbcccccccccccccccccccccccccccccccccccccccccccccccccccccccccccccccccccccccccccccccccccccccccccccccccccccccccccccccccccccccccdddddddddddddddddddddddd.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eeeeeeeeeeeeeeeeeeeeeeeeeeeeeeeeeeeeeeeeeeeeeeeefffffffffffffffffffffffffffffffffffffffffffffffffffffffffffffffffffffffffffffffffffffffffffffffffffffffggggggggggggggggggggggggggggggggggggggg.</a:t>
            </a:r>
            <a:endParaRPr lang="en-US" sz="1600" u="sng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FDF3CAFF-21D5-45D7-83C2-1D3D6D9FBA04}"/>
              </a:ext>
            </a:extLst>
          </p:cNvPr>
          <p:cNvSpPr/>
          <p:nvPr/>
        </p:nvSpPr>
        <p:spPr>
          <a:xfrm>
            <a:off x="8576250" y="179137"/>
            <a:ext cx="1613005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Methodology/Data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DE60106E-9AE0-4FD2-B1F9-534B6CAB3215}"/>
              </a:ext>
            </a:extLst>
          </p:cNvPr>
          <p:cNvSpPr/>
          <p:nvPr/>
        </p:nvSpPr>
        <p:spPr>
          <a:xfrm>
            <a:off x="10266870" y="173625"/>
            <a:ext cx="1613005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Other Resources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64B7C283-4E84-494A-9122-E452704D1241}"/>
              </a:ext>
            </a:extLst>
          </p:cNvPr>
          <p:cNvSpPr/>
          <p:nvPr/>
        </p:nvSpPr>
        <p:spPr>
          <a:xfrm>
            <a:off x="9918700" y="688766"/>
            <a:ext cx="1952153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Download Data/Map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D4E037C-9556-4BB3-946B-BA6337CA1B7D}"/>
              </a:ext>
            </a:extLst>
          </p:cNvPr>
          <p:cNvGrpSpPr/>
          <p:nvPr/>
        </p:nvGrpSpPr>
        <p:grpSpPr>
          <a:xfrm>
            <a:off x="233252" y="690495"/>
            <a:ext cx="5834085" cy="259232"/>
            <a:chOff x="233252" y="690495"/>
            <a:chExt cx="5834085" cy="259232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8DC3F09F-C2F8-4CCC-8DAC-00A92FC73B10}"/>
                </a:ext>
              </a:extLst>
            </p:cNvPr>
            <p:cNvGrpSpPr/>
            <p:nvPr/>
          </p:nvGrpSpPr>
          <p:grpSpPr>
            <a:xfrm>
              <a:off x="233252" y="690495"/>
              <a:ext cx="5834085" cy="258140"/>
              <a:chOff x="153966" y="753716"/>
              <a:chExt cx="5834085" cy="258140"/>
            </a:xfrm>
          </p:grpSpPr>
          <p:sp>
            <p:nvSpPr>
              <p:cNvPr id="118" name="Rectangle: Rounded Corners 117">
                <a:extLst>
                  <a:ext uri="{FF2B5EF4-FFF2-40B4-BE49-F238E27FC236}">
                    <a16:creationId xmlns:a16="http://schemas.microsoft.com/office/drawing/2014/main" id="{1F2217D7-03B5-4D0A-B960-6F005B13CC20}"/>
                  </a:ext>
                </a:extLst>
              </p:cNvPr>
              <p:cNvSpPr/>
              <p:nvPr/>
            </p:nvSpPr>
            <p:spPr>
              <a:xfrm>
                <a:off x="153966" y="754263"/>
                <a:ext cx="1395427" cy="257593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Flood Indices</a:t>
                </a:r>
              </a:p>
            </p:txBody>
          </p:sp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4F57D881-094E-4754-8A63-60CD7CA74638}"/>
                  </a:ext>
                </a:extLst>
              </p:cNvPr>
              <p:cNvSpPr/>
              <p:nvPr/>
            </p:nvSpPr>
            <p:spPr>
              <a:xfrm>
                <a:off x="4588384" y="754263"/>
                <a:ext cx="1399667" cy="254808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Other Hazards</a:t>
                </a:r>
              </a:p>
            </p:txBody>
          </p:sp>
          <p:sp>
            <p:nvSpPr>
              <p:cNvPr id="120" name="Rectangle: Rounded Corners 119">
                <a:extLst>
                  <a:ext uri="{FF2B5EF4-FFF2-40B4-BE49-F238E27FC236}">
                    <a16:creationId xmlns:a16="http://schemas.microsoft.com/office/drawing/2014/main" id="{ECE90C6E-E13B-455C-A011-D9A1F40FFB3B}"/>
                  </a:ext>
                </a:extLst>
              </p:cNvPr>
              <p:cNvSpPr/>
              <p:nvPr/>
            </p:nvSpPr>
            <p:spPr>
              <a:xfrm>
                <a:off x="3103046" y="753716"/>
                <a:ext cx="1399667" cy="252984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2D/3D Visuals</a:t>
                </a:r>
              </a:p>
            </p:txBody>
          </p:sp>
        </p:grpSp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6E19C026-EBD6-42B7-9FDC-904F8E5829FC}"/>
                </a:ext>
              </a:extLst>
            </p:cNvPr>
            <p:cNvSpPr/>
            <p:nvPr/>
          </p:nvSpPr>
          <p:spPr>
            <a:xfrm>
              <a:off x="1705803" y="696743"/>
              <a:ext cx="1395427" cy="25298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Compare Risk</a:t>
              </a: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7031AF21-DA5B-4A98-9CF5-159C95486375}"/>
              </a:ext>
            </a:extLst>
          </p:cNvPr>
          <p:cNvGrpSpPr/>
          <p:nvPr/>
        </p:nvGrpSpPr>
        <p:grpSpPr>
          <a:xfrm>
            <a:off x="4214935" y="4086454"/>
            <a:ext cx="1301789" cy="1548233"/>
            <a:chOff x="605286" y="1260360"/>
            <a:chExt cx="1301789" cy="1548233"/>
          </a:xfrm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A984F062-069E-4FB9-8AB1-4860730F27E9}"/>
                </a:ext>
              </a:extLst>
            </p:cNvPr>
            <p:cNvSpPr/>
            <p:nvPr/>
          </p:nvSpPr>
          <p:spPr>
            <a:xfrm>
              <a:off x="633595" y="1260360"/>
              <a:ext cx="1151607" cy="154823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63AF194D-956C-4B2A-A7F0-35C18A4F93F7}"/>
                </a:ext>
              </a:extLst>
            </p:cNvPr>
            <p:cNvSpPr/>
            <p:nvPr/>
          </p:nvSpPr>
          <p:spPr>
            <a:xfrm>
              <a:off x="702051" y="1773728"/>
              <a:ext cx="160720" cy="160720"/>
            </a:xfrm>
            <a:prstGeom prst="rect">
              <a:avLst/>
            </a:prstGeom>
            <a:solidFill>
              <a:srgbClr val="FBBEB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8C120040-2D89-45EB-8B9D-7D5C4FAE6F1B}"/>
                </a:ext>
              </a:extLst>
            </p:cNvPr>
            <p:cNvSpPr/>
            <p:nvPr/>
          </p:nvSpPr>
          <p:spPr>
            <a:xfrm>
              <a:off x="707913" y="2044285"/>
              <a:ext cx="160720" cy="160720"/>
            </a:xfrm>
            <a:prstGeom prst="rect">
              <a:avLst/>
            </a:prstGeom>
            <a:solidFill>
              <a:srgbClr val="FEF2B6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FA622880-A9BC-4BEF-91CF-4AE93BC242EC}"/>
                </a:ext>
              </a:extLst>
            </p:cNvPr>
            <p:cNvSpPr txBox="1"/>
            <p:nvPr/>
          </p:nvSpPr>
          <p:spPr>
            <a:xfrm>
              <a:off x="861450" y="1457488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Very High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B4AB8BC7-3B1A-46D1-9FDC-1CA3A268CC6F}"/>
                </a:ext>
              </a:extLst>
            </p:cNvPr>
            <p:cNvSpPr txBox="1"/>
            <p:nvPr/>
          </p:nvSpPr>
          <p:spPr>
            <a:xfrm>
              <a:off x="853946" y="1729141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Relatively High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B92A8D7D-6352-44CE-AB66-375DC2653660}"/>
                </a:ext>
              </a:extLst>
            </p:cNvPr>
            <p:cNvSpPr txBox="1"/>
            <p:nvPr/>
          </p:nvSpPr>
          <p:spPr>
            <a:xfrm>
              <a:off x="854728" y="2001783"/>
              <a:ext cx="7108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Moderate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885A1898-8C74-4A69-8BB9-BE8255ED2CBE}"/>
                </a:ext>
              </a:extLst>
            </p:cNvPr>
            <p:cNvSpPr/>
            <p:nvPr/>
          </p:nvSpPr>
          <p:spPr>
            <a:xfrm>
              <a:off x="702051" y="1501954"/>
              <a:ext cx="160720" cy="160720"/>
            </a:xfrm>
            <a:prstGeom prst="rect">
              <a:avLst/>
            </a:prstGeom>
            <a:solidFill>
              <a:srgbClr val="E998A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3FE963E4-3573-4B50-9186-BCB8182D0309}"/>
                </a:ext>
              </a:extLst>
            </p:cNvPr>
            <p:cNvSpPr/>
            <p:nvPr/>
          </p:nvSpPr>
          <p:spPr>
            <a:xfrm>
              <a:off x="707131" y="2319559"/>
              <a:ext cx="160720" cy="160720"/>
            </a:xfrm>
            <a:prstGeom prst="rect">
              <a:avLst/>
            </a:prstGeom>
            <a:solidFill>
              <a:srgbClr val="BEE4F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6D13AC1A-9DED-4B4F-928D-514A68B6AA98}"/>
                </a:ext>
              </a:extLst>
            </p:cNvPr>
            <p:cNvSpPr txBox="1"/>
            <p:nvPr/>
          </p:nvSpPr>
          <p:spPr>
            <a:xfrm>
              <a:off x="853946" y="2277057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Relatively Low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D6698829-888E-4802-94C1-84281BC0AEE2}"/>
                </a:ext>
              </a:extLst>
            </p:cNvPr>
            <p:cNvSpPr/>
            <p:nvPr/>
          </p:nvSpPr>
          <p:spPr>
            <a:xfrm>
              <a:off x="713881" y="2588580"/>
              <a:ext cx="160720" cy="160720"/>
            </a:xfrm>
            <a:prstGeom prst="rect">
              <a:avLst/>
            </a:prstGeom>
            <a:solidFill>
              <a:srgbClr val="A5BE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C94A9FE4-671E-4E13-8FE7-462631251FD8}"/>
                </a:ext>
              </a:extLst>
            </p:cNvPr>
            <p:cNvSpPr txBox="1"/>
            <p:nvPr/>
          </p:nvSpPr>
          <p:spPr>
            <a:xfrm>
              <a:off x="860696" y="2546078"/>
              <a:ext cx="7920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Very Low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07FE52BF-3809-4B8B-B68F-C296A63D10A4}"/>
                </a:ext>
              </a:extLst>
            </p:cNvPr>
            <p:cNvSpPr txBox="1"/>
            <p:nvPr/>
          </p:nvSpPr>
          <p:spPr>
            <a:xfrm>
              <a:off x="605286" y="1260366"/>
              <a:ext cx="1301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Risk Level: </a:t>
              </a:r>
              <a:endParaRPr lang="en-US" sz="1100" b="1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7013A892-6D3F-4D3F-AEE9-83245A2B1E98}"/>
              </a:ext>
            </a:extLst>
          </p:cNvPr>
          <p:cNvGrpSpPr/>
          <p:nvPr/>
        </p:nvGrpSpPr>
        <p:grpSpPr>
          <a:xfrm>
            <a:off x="4198482" y="5632975"/>
            <a:ext cx="1204174" cy="251888"/>
            <a:chOff x="4299400" y="5632975"/>
            <a:chExt cx="1204174" cy="251888"/>
          </a:xfrm>
        </p:grpSpPr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9D24CE4C-38AD-4DFA-9AD4-C26BA6DCE4C4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C6487D41-049D-4C7A-A746-7964D6DBB09C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4" name="Isosceles Triangle 203">
                <a:extLst>
                  <a:ext uri="{FF2B5EF4-FFF2-40B4-BE49-F238E27FC236}">
                    <a16:creationId xmlns:a16="http://schemas.microsoft.com/office/drawing/2014/main" id="{893A077B-FECB-4566-9FF2-43E66A550779}"/>
                  </a:ext>
                </a:extLst>
              </p:cNvPr>
              <p:cNvSpPr/>
              <p:nvPr/>
            </p:nvSpPr>
            <p:spPr>
              <a:xfrm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42B8BC9F-68CC-446E-B746-6B22625D7931}"/>
                </a:ext>
              </a:extLst>
            </p:cNvPr>
            <p:cNvSpPr txBox="1"/>
            <p:nvPr/>
          </p:nvSpPr>
          <p:spPr>
            <a:xfrm>
              <a:off x="4299400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Change Base Map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CDFCEA5A-0CCE-44B8-99F4-15447FD312AB}"/>
              </a:ext>
            </a:extLst>
          </p:cNvPr>
          <p:cNvGrpSpPr/>
          <p:nvPr/>
        </p:nvGrpSpPr>
        <p:grpSpPr>
          <a:xfrm>
            <a:off x="3718117" y="1611524"/>
            <a:ext cx="1925917" cy="248154"/>
            <a:chOff x="3745992" y="1637673"/>
            <a:chExt cx="1925917" cy="248154"/>
          </a:xfrm>
        </p:grpSpPr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D3E02B9B-5ECD-49D1-87AA-3CA854CC1236}"/>
                </a:ext>
              </a:extLst>
            </p:cNvPr>
            <p:cNvSpPr/>
            <p:nvPr/>
          </p:nvSpPr>
          <p:spPr>
            <a:xfrm>
              <a:off x="3745992" y="1637673"/>
              <a:ext cx="1687218" cy="248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Select Indicator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C3B02320-4BFE-42D8-AD48-03474125C08B}"/>
                </a:ext>
              </a:extLst>
            </p:cNvPr>
            <p:cNvSpPr/>
            <p:nvPr/>
          </p:nvSpPr>
          <p:spPr>
            <a:xfrm rot="10800000">
              <a:off x="5435070" y="1637825"/>
              <a:ext cx="236839" cy="24800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09" name="Isosceles Triangle 208">
              <a:extLst>
                <a:ext uri="{FF2B5EF4-FFF2-40B4-BE49-F238E27FC236}">
                  <a16:creationId xmlns:a16="http://schemas.microsoft.com/office/drawing/2014/main" id="{0F8387B6-A621-4E12-9802-B7F1C4ADFBB6}"/>
                </a:ext>
              </a:extLst>
            </p:cNvPr>
            <p:cNvSpPr/>
            <p:nvPr/>
          </p:nvSpPr>
          <p:spPr>
            <a:xfrm rot="10800000">
              <a:off x="5509427" y="1738285"/>
              <a:ext cx="97219" cy="55458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10" name="Picture 209">
            <a:extLst>
              <a:ext uri="{FF2B5EF4-FFF2-40B4-BE49-F238E27FC236}">
                <a16:creationId xmlns:a16="http://schemas.microsoft.com/office/drawing/2014/main" id="{B9AD4E19-7B30-4AA2-B30B-06A932BF65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574" b="5581"/>
          <a:stretch/>
        </p:blipFill>
        <p:spPr>
          <a:xfrm>
            <a:off x="478728" y="1202195"/>
            <a:ext cx="1543005" cy="26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47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roup 272">
            <a:extLst>
              <a:ext uri="{FF2B5EF4-FFF2-40B4-BE49-F238E27FC236}">
                <a16:creationId xmlns:a16="http://schemas.microsoft.com/office/drawing/2014/main" id="{24A4A8C9-D50A-4DDA-B637-016D95ACCC88}"/>
              </a:ext>
            </a:extLst>
          </p:cNvPr>
          <p:cNvGrpSpPr/>
          <p:nvPr/>
        </p:nvGrpSpPr>
        <p:grpSpPr>
          <a:xfrm>
            <a:off x="258741" y="1087709"/>
            <a:ext cx="5634469" cy="4859306"/>
            <a:chOff x="153966" y="1087709"/>
            <a:chExt cx="5634469" cy="4859306"/>
          </a:xfrm>
        </p:grpSpPr>
        <p:pic>
          <p:nvPicPr>
            <p:cNvPr id="274" name="Picture 273">
              <a:extLst>
                <a:ext uri="{FF2B5EF4-FFF2-40B4-BE49-F238E27FC236}">
                  <a16:creationId xmlns:a16="http://schemas.microsoft.com/office/drawing/2014/main" id="{CD68FE6B-B2A6-46C0-A244-C89C533D4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4" b="494"/>
            <a:stretch/>
          </p:blipFill>
          <p:spPr>
            <a:xfrm>
              <a:off x="153966" y="1087709"/>
              <a:ext cx="5634469" cy="4859306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1C478923-EA9D-4732-8B72-857F5DB57DCF}"/>
                </a:ext>
              </a:extLst>
            </p:cNvPr>
            <p:cNvSpPr/>
            <p:nvPr/>
          </p:nvSpPr>
          <p:spPr>
            <a:xfrm>
              <a:off x="543953" y="1793123"/>
              <a:ext cx="2633775" cy="6369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>
                  <a:solidFill>
                    <a:schemeClr val="tx1"/>
                  </a:solidFill>
                </a:rPr>
                <a:t>Braxton County:</a:t>
              </a:r>
            </a:p>
            <a:p>
              <a:r>
                <a:rPr lang="en-US" sz="1200" b="1" dirty="0">
                  <a:solidFill>
                    <a:srgbClr val="C00000"/>
                  </a:solidFill>
                </a:rPr>
                <a:t>High Flood Risk</a:t>
              </a:r>
            </a:p>
            <a:p>
              <a:r>
                <a:rPr lang="en-US" sz="1200" dirty="0">
                  <a:solidFill>
                    <a:schemeClr val="tx1"/>
                  </a:solidFill>
                </a:rPr>
                <a:t>Total Flood Risk Index Score: </a:t>
              </a:r>
              <a:r>
                <a:rPr lang="en-US" sz="1200" b="1" dirty="0">
                  <a:solidFill>
                    <a:srgbClr val="C00000"/>
                  </a:solidFill>
                </a:rPr>
                <a:t>86 </a:t>
              </a:r>
              <a:r>
                <a:rPr lang="en-US" sz="1200" dirty="0">
                  <a:solidFill>
                    <a:schemeClr val="tx1"/>
                  </a:solidFill>
                </a:rPr>
                <a:t>of 100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7BE72C5-7C97-4D5B-B9A5-CD98D4E4BA04}"/>
              </a:ext>
            </a:extLst>
          </p:cNvPr>
          <p:cNvSpPr/>
          <p:nvPr/>
        </p:nvSpPr>
        <p:spPr>
          <a:xfrm>
            <a:off x="6121421" y="2785489"/>
            <a:ext cx="5738274" cy="392818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04C17-C3AF-4AEF-BD4E-8E3EDB133E3F}"/>
              </a:ext>
            </a:extLst>
          </p:cNvPr>
          <p:cNvSpPr/>
          <p:nvPr/>
        </p:nvSpPr>
        <p:spPr>
          <a:xfrm>
            <a:off x="0" y="642762"/>
            <a:ext cx="12189278" cy="3537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53876A-1FEB-4A12-876A-27A5682E2C92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E9B4284-7904-4ECC-859C-D1320336EEC1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156356-BA2F-7F05-0853-5BC7926CEA91}"/>
                </a:ext>
              </a:extLst>
            </p:cNvPr>
            <p:cNvSpPr txBox="1"/>
            <p:nvPr/>
          </p:nvSpPr>
          <p:spPr>
            <a:xfrm>
              <a:off x="648728" y="88724"/>
              <a:ext cx="4746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Flood Resiliency Tool</a:t>
              </a:r>
              <a:endParaRPr lang="en-US" sz="20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B6D61E-31B4-34F9-DA0A-FA9635978099}"/>
                </a:ext>
              </a:extLst>
            </p:cNvPr>
            <p:cNvSpPr/>
            <p:nvPr/>
          </p:nvSpPr>
          <p:spPr>
            <a:xfrm>
              <a:off x="229012" y="94718"/>
              <a:ext cx="419716" cy="4197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Logo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427F0D2-49C7-4A95-B903-D728BD0F65A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21EFF4C6-64A8-4690-A41E-0CD994759434}"/>
              </a:ext>
            </a:extLst>
          </p:cNvPr>
          <p:cNvSpPr txBox="1"/>
          <p:nvPr/>
        </p:nvSpPr>
        <p:spPr>
          <a:xfrm>
            <a:off x="6128313" y="3426164"/>
            <a:ext cx="5759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High-Risk Indicators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47CE800-07E8-49F4-A6D6-E36BBD5B2BB5}"/>
              </a:ext>
            </a:extLst>
          </p:cNvPr>
          <p:cNvSpPr txBox="1"/>
          <p:nvPr/>
        </p:nvSpPr>
        <p:spPr>
          <a:xfrm>
            <a:off x="6191250" y="4343325"/>
            <a:ext cx="3483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SFHA Ratio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AE7D008-5422-4A0E-89B0-62DFF81374C7}"/>
              </a:ext>
            </a:extLst>
          </p:cNvPr>
          <p:cNvSpPr txBox="1"/>
          <p:nvPr/>
        </p:nvSpPr>
        <p:spPr>
          <a:xfrm>
            <a:off x="7934211" y="4340787"/>
            <a:ext cx="907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15%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06924A9-9118-4ED5-A4E7-E73BEF54BB66}"/>
              </a:ext>
            </a:extLst>
          </p:cNvPr>
          <p:cNvSpPr txBox="1"/>
          <p:nvPr/>
        </p:nvSpPr>
        <p:spPr>
          <a:xfrm>
            <a:off x="9193753" y="4327963"/>
            <a:ext cx="1443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83 (Very High)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B58E83D-BF23-486D-AFD5-2A3D58BC7683}"/>
              </a:ext>
            </a:extLst>
          </p:cNvPr>
          <p:cNvSpPr txBox="1"/>
          <p:nvPr/>
        </p:nvSpPr>
        <p:spPr>
          <a:xfrm>
            <a:off x="8962275" y="4146199"/>
            <a:ext cx="1972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Percentile Rank  (0 to 100)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20115EF-4941-43B6-BCD3-DB7218CCD69B}"/>
              </a:ext>
            </a:extLst>
          </p:cNvPr>
          <p:cNvSpPr txBox="1"/>
          <p:nvPr/>
        </p:nvSpPr>
        <p:spPr>
          <a:xfrm>
            <a:off x="10744196" y="4331985"/>
            <a:ext cx="982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More Info.</a:t>
            </a:r>
            <a:endParaRPr lang="en-US" sz="1200" u="sng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65E8C576-7667-488B-931B-CE77C2D7E6FC}"/>
              </a:ext>
            </a:extLst>
          </p:cNvPr>
          <p:cNvSpPr txBox="1"/>
          <p:nvPr/>
        </p:nvSpPr>
        <p:spPr>
          <a:xfrm>
            <a:off x="6186584" y="5247737"/>
            <a:ext cx="3483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Non-Historical Community Assets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8B895BC1-0F5A-4CE9-8A50-7773BD54EBEB}"/>
              </a:ext>
            </a:extLst>
          </p:cNvPr>
          <p:cNvSpPr txBox="1"/>
          <p:nvPr/>
        </p:nvSpPr>
        <p:spPr>
          <a:xfrm>
            <a:off x="9045148" y="5270475"/>
            <a:ext cx="154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 in Depths &gt;= 3 ft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F67C2DEA-2139-4ADF-8E2A-816B906CEE76}"/>
              </a:ext>
            </a:extLst>
          </p:cNvPr>
          <p:cNvSpPr txBox="1"/>
          <p:nvPr/>
        </p:nvSpPr>
        <p:spPr>
          <a:xfrm>
            <a:off x="10739530" y="5274497"/>
            <a:ext cx="982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More Info.</a:t>
            </a:r>
            <a:endParaRPr lang="en-US" sz="1200" u="sng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FBD9CC-561D-4C1D-AB3E-887FAF4566CC}"/>
              </a:ext>
            </a:extLst>
          </p:cNvPr>
          <p:cNvGrpSpPr/>
          <p:nvPr/>
        </p:nvGrpSpPr>
        <p:grpSpPr>
          <a:xfrm>
            <a:off x="6230533" y="3770653"/>
            <a:ext cx="5445863" cy="376328"/>
            <a:chOff x="6230533" y="4651624"/>
            <a:chExt cx="5445863" cy="376328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797E4E82-18E2-4C56-8058-2DCDDE96CF96}"/>
                </a:ext>
              </a:extLst>
            </p:cNvPr>
            <p:cNvSpPr/>
            <p:nvPr/>
          </p:nvSpPr>
          <p:spPr>
            <a:xfrm>
              <a:off x="6230533" y="4651624"/>
              <a:ext cx="5370918" cy="376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25400" dist="25400" dir="2700000" algn="ctr" rotWithShape="0">
                <a:schemeClr val="bg1">
                  <a:lumMod val="75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Hazard Risk</a:t>
              </a:r>
              <a:endParaRPr lang="en-US" sz="14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49DFA4B7-8C8C-4411-95C5-E6FCA5067EDE}"/>
                </a:ext>
              </a:extLst>
            </p:cNvPr>
            <p:cNvSpPr/>
            <p:nvPr/>
          </p:nvSpPr>
          <p:spPr>
            <a:xfrm>
              <a:off x="10026238" y="4692510"/>
              <a:ext cx="301508" cy="3015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!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A1709B6C-33C8-4C1E-A46C-95D61C5776FF}"/>
                </a:ext>
              </a:extLst>
            </p:cNvPr>
            <p:cNvSpPr txBox="1"/>
            <p:nvPr/>
          </p:nvSpPr>
          <p:spPr>
            <a:xfrm>
              <a:off x="10232469" y="4696108"/>
              <a:ext cx="1443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C0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Meets Criteria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863FDF0-F214-4E1D-9AE0-3E450F3767C0}"/>
              </a:ext>
            </a:extLst>
          </p:cNvPr>
          <p:cNvGrpSpPr/>
          <p:nvPr/>
        </p:nvGrpSpPr>
        <p:grpSpPr>
          <a:xfrm>
            <a:off x="6290394" y="4826009"/>
            <a:ext cx="5389959" cy="376328"/>
            <a:chOff x="6290394" y="5738990"/>
            <a:chExt cx="5389959" cy="376328"/>
          </a:xfrm>
        </p:grpSpPr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35DA5C7B-0590-4AAB-9E87-56E0AFD7792A}"/>
                </a:ext>
              </a:extLst>
            </p:cNvPr>
            <p:cNvSpPr/>
            <p:nvPr/>
          </p:nvSpPr>
          <p:spPr>
            <a:xfrm>
              <a:off x="6290394" y="5738990"/>
              <a:ext cx="5311057" cy="376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25400" dist="25400" dir="2700000" algn="ctr" rotWithShape="0">
                <a:schemeClr val="bg1">
                  <a:lumMod val="75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Structure Risk</a:t>
              </a:r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CA77D078-406B-451B-9E93-146C9C801234}"/>
                </a:ext>
              </a:extLst>
            </p:cNvPr>
            <p:cNvSpPr/>
            <p:nvPr/>
          </p:nvSpPr>
          <p:spPr>
            <a:xfrm>
              <a:off x="10030195" y="5778074"/>
              <a:ext cx="301508" cy="3015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!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D4967844-539D-4B66-9B37-BA1ECBB04315}"/>
                </a:ext>
              </a:extLst>
            </p:cNvPr>
            <p:cNvSpPr txBox="1"/>
            <p:nvPr/>
          </p:nvSpPr>
          <p:spPr>
            <a:xfrm>
              <a:off x="10236426" y="5781672"/>
              <a:ext cx="1443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C0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Meets Criteria</a:t>
              </a:r>
            </a:p>
          </p:txBody>
        </p:sp>
      </p:grpSp>
      <p:sp>
        <p:nvSpPr>
          <p:cNvPr id="256" name="Rectangle: Rounded Corners 255">
            <a:extLst>
              <a:ext uri="{FF2B5EF4-FFF2-40B4-BE49-F238E27FC236}">
                <a16:creationId xmlns:a16="http://schemas.microsoft.com/office/drawing/2014/main" id="{F676516B-C883-4835-901E-00E668542315}"/>
              </a:ext>
            </a:extLst>
          </p:cNvPr>
          <p:cNvSpPr/>
          <p:nvPr/>
        </p:nvSpPr>
        <p:spPr>
          <a:xfrm>
            <a:off x="8576250" y="179137"/>
            <a:ext cx="1613005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Methodology/Data</a:t>
            </a:r>
          </a:p>
        </p:txBody>
      </p:sp>
      <p:sp>
        <p:nvSpPr>
          <p:cNvPr id="257" name="Rectangle: Rounded Corners 256">
            <a:extLst>
              <a:ext uri="{FF2B5EF4-FFF2-40B4-BE49-F238E27FC236}">
                <a16:creationId xmlns:a16="http://schemas.microsoft.com/office/drawing/2014/main" id="{B5783BB5-D6FC-4B1D-87D4-DF798EC28D2D}"/>
              </a:ext>
            </a:extLst>
          </p:cNvPr>
          <p:cNvSpPr/>
          <p:nvPr/>
        </p:nvSpPr>
        <p:spPr>
          <a:xfrm>
            <a:off x="10266870" y="173625"/>
            <a:ext cx="1613005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Other Resources</a:t>
            </a:r>
          </a:p>
        </p:txBody>
      </p: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09A65B52-79F5-4A01-A615-9197FA0678FE}"/>
              </a:ext>
            </a:extLst>
          </p:cNvPr>
          <p:cNvGrpSpPr/>
          <p:nvPr/>
        </p:nvGrpSpPr>
        <p:grpSpPr>
          <a:xfrm>
            <a:off x="233252" y="690495"/>
            <a:ext cx="6720374" cy="259232"/>
            <a:chOff x="233252" y="690495"/>
            <a:chExt cx="6720374" cy="259232"/>
          </a:xfrm>
        </p:grpSpPr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D71479A3-4ABE-45BE-BCC1-9225AE9CD30E}"/>
                </a:ext>
              </a:extLst>
            </p:cNvPr>
            <p:cNvGrpSpPr/>
            <p:nvPr/>
          </p:nvGrpSpPr>
          <p:grpSpPr>
            <a:xfrm>
              <a:off x="233252" y="690495"/>
              <a:ext cx="6720374" cy="258140"/>
              <a:chOff x="153966" y="753716"/>
              <a:chExt cx="6720374" cy="258140"/>
            </a:xfrm>
          </p:grpSpPr>
          <p:sp>
            <p:nvSpPr>
              <p:cNvPr id="262" name="Rectangle: Rounded Corners 261">
                <a:extLst>
                  <a:ext uri="{FF2B5EF4-FFF2-40B4-BE49-F238E27FC236}">
                    <a16:creationId xmlns:a16="http://schemas.microsoft.com/office/drawing/2014/main" id="{BF971CCC-DC44-4074-AF79-6A76D9243302}"/>
                  </a:ext>
                </a:extLst>
              </p:cNvPr>
              <p:cNvSpPr/>
              <p:nvPr/>
            </p:nvSpPr>
            <p:spPr>
              <a:xfrm>
                <a:off x="153966" y="754263"/>
                <a:ext cx="1613005" cy="257593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Flood Indices</a:t>
                </a:r>
              </a:p>
            </p:txBody>
          </p:sp>
          <p:sp>
            <p:nvSpPr>
              <p:cNvPr id="263" name="Rectangle: Rounded Corners 262">
                <a:extLst>
                  <a:ext uri="{FF2B5EF4-FFF2-40B4-BE49-F238E27FC236}">
                    <a16:creationId xmlns:a16="http://schemas.microsoft.com/office/drawing/2014/main" id="{557282C3-75C9-4E9B-B727-6C4056348E2E}"/>
                  </a:ext>
                </a:extLst>
              </p:cNvPr>
              <p:cNvSpPr/>
              <p:nvPr/>
            </p:nvSpPr>
            <p:spPr>
              <a:xfrm>
                <a:off x="5261335" y="754263"/>
                <a:ext cx="1613005" cy="254808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Other Hazards</a:t>
                </a:r>
              </a:p>
            </p:txBody>
          </p:sp>
          <p:sp>
            <p:nvSpPr>
              <p:cNvPr id="264" name="Rectangle: Rounded Corners 263">
                <a:extLst>
                  <a:ext uri="{FF2B5EF4-FFF2-40B4-BE49-F238E27FC236}">
                    <a16:creationId xmlns:a16="http://schemas.microsoft.com/office/drawing/2014/main" id="{380A25D8-C966-4721-9EE4-A189A25B1932}"/>
                  </a:ext>
                </a:extLst>
              </p:cNvPr>
              <p:cNvSpPr/>
              <p:nvPr/>
            </p:nvSpPr>
            <p:spPr>
              <a:xfrm>
                <a:off x="3560138" y="753716"/>
                <a:ext cx="1613005" cy="252984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2D/3D Visuals</a:t>
                </a:r>
              </a:p>
            </p:txBody>
          </p:sp>
        </p:grpSp>
        <p:sp>
          <p:nvSpPr>
            <p:cNvPr id="261" name="Rectangle: Rounded Corners 260">
              <a:extLst>
                <a:ext uri="{FF2B5EF4-FFF2-40B4-BE49-F238E27FC236}">
                  <a16:creationId xmlns:a16="http://schemas.microsoft.com/office/drawing/2014/main" id="{995629C1-B080-45A9-B9FC-C7762EBDCA4B}"/>
                </a:ext>
              </a:extLst>
            </p:cNvPr>
            <p:cNvSpPr/>
            <p:nvPr/>
          </p:nvSpPr>
          <p:spPr>
            <a:xfrm>
              <a:off x="1928820" y="696743"/>
              <a:ext cx="1613005" cy="25298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Compare Risk</a:t>
              </a:r>
            </a:p>
          </p:txBody>
        </p: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09D5F8FF-6AC3-4F04-8411-F280219C53B1}"/>
              </a:ext>
            </a:extLst>
          </p:cNvPr>
          <p:cNvGrpSpPr/>
          <p:nvPr/>
        </p:nvGrpSpPr>
        <p:grpSpPr>
          <a:xfrm>
            <a:off x="6091334" y="1110862"/>
            <a:ext cx="6407577" cy="1588817"/>
            <a:chOff x="153966" y="1078183"/>
            <a:chExt cx="6407577" cy="1588817"/>
          </a:xfrm>
        </p:grpSpPr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D989BF58-BF29-41C5-8D30-D87DEB6EF91E}"/>
                </a:ext>
              </a:extLst>
            </p:cNvPr>
            <p:cNvGrpSpPr/>
            <p:nvPr/>
          </p:nvGrpSpPr>
          <p:grpSpPr>
            <a:xfrm>
              <a:off x="153966" y="1078183"/>
              <a:ext cx="6407577" cy="1588817"/>
              <a:chOff x="153966" y="1078183"/>
              <a:chExt cx="6407577" cy="1588817"/>
            </a:xfrm>
          </p:grpSpPr>
          <p:sp>
            <p:nvSpPr>
              <p:cNvPr id="285" name="Rectangle: Rounded Corners 284">
                <a:extLst>
                  <a:ext uri="{FF2B5EF4-FFF2-40B4-BE49-F238E27FC236}">
                    <a16:creationId xmlns:a16="http://schemas.microsoft.com/office/drawing/2014/main" id="{F2875E46-45D9-4EE6-A948-19B8D6DEE085}"/>
                  </a:ext>
                </a:extLst>
              </p:cNvPr>
              <p:cNvSpPr/>
              <p:nvPr/>
            </p:nvSpPr>
            <p:spPr>
              <a:xfrm>
                <a:off x="153966" y="1078183"/>
                <a:ext cx="5759030" cy="158881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F509E8BB-3256-4B3E-B58D-F531180C1DBA}"/>
                  </a:ext>
                </a:extLst>
              </p:cNvPr>
              <p:cNvGrpSpPr/>
              <p:nvPr/>
            </p:nvGrpSpPr>
            <p:grpSpPr>
              <a:xfrm>
                <a:off x="4969089" y="1459724"/>
                <a:ext cx="1381141" cy="281231"/>
                <a:chOff x="6215001" y="1221512"/>
                <a:chExt cx="1381141" cy="281231"/>
              </a:xfrm>
            </p:grpSpPr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39D4CAD1-F7CD-4B76-ABAA-FE6A59E58BFE}"/>
                    </a:ext>
                  </a:extLst>
                </p:cNvPr>
                <p:cNvGrpSpPr/>
                <p:nvPr/>
              </p:nvGrpSpPr>
              <p:grpSpPr>
                <a:xfrm>
                  <a:off x="6215001" y="1278294"/>
                  <a:ext cx="177281" cy="177281"/>
                  <a:chOff x="6183674" y="1683924"/>
                  <a:chExt cx="177281" cy="177281"/>
                </a:xfrm>
              </p:grpSpPr>
              <p:sp>
                <p:nvSpPr>
                  <p:cNvPr id="325" name="Oval 324">
                    <a:extLst>
                      <a:ext uri="{FF2B5EF4-FFF2-40B4-BE49-F238E27FC236}">
                        <a16:creationId xmlns:a16="http://schemas.microsoft.com/office/drawing/2014/main" id="{DB11B2D6-EEF5-4764-92C3-D6E20F5BADEE}"/>
                      </a:ext>
                    </a:extLst>
                  </p:cNvPr>
                  <p:cNvSpPr/>
                  <p:nvPr/>
                </p:nvSpPr>
                <p:spPr>
                  <a:xfrm>
                    <a:off x="6183674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326" name="Oval 325">
                    <a:extLst>
                      <a:ext uri="{FF2B5EF4-FFF2-40B4-BE49-F238E27FC236}">
                        <a16:creationId xmlns:a16="http://schemas.microsoft.com/office/drawing/2014/main" id="{138924F2-EE04-409B-BB21-96A56E9F812F}"/>
                      </a:ext>
                    </a:extLst>
                  </p:cNvPr>
                  <p:cNvSpPr/>
                  <p:nvPr/>
                </p:nvSpPr>
                <p:spPr>
                  <a:xfrm>
                    <a:off x="6226546" y="1726796"/>
                    <a:ext cx="91536" cy="91536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24" name="TextBox 323">
                  <a:extLst>
                    <a:ext uri="{FF2B5EF4-FFF2-40B4-BE49-F238E27FC236}">
                      <a16:creationId xmlns:a16="http://schemas.microsoft.com/office/drawing/2014/main" id="{15CEF75B-8961-46E9-B5B9-C78093BE333B}"/>
                    </a:ext>
                  </a:extLst>
                </p:cNvPr>
                <p:cNvSpPr txBox="1"/>
                <p:nvPr/>
              </p:nvSpPr>
              <p:spPr>
                <a:xfrm>
                  <a:off x="6349409" y="1221512"/>
                  <a:ext cx="1246733" cy="2812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07000"/>
                    </a:lnSpc>
                  </a:pPr>
                  <a:r>
                    <a:rPr lang="en-US" sz="12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State</a:t>
                  </a:r>
                </a:p>
              </p:txBody>
            </p:sp>
          </p:grpSp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A8C63D9B-B34A-420F-88FC-78BA94A8E814}"/>
                  </a:ext>
                </a:extLst>
              </p:cNvPr>
              <p:cNvGrpSpPr/>
              <p:nvPr/>
            </p:nvGrpSpPr>
            <p:grpSpPr>
              <a:xfrm>
                <a:off x="4455002" y="2271572"/>
                <a:ext cx="2106541" cy="276999"/>
                <a:chOff x="4455002" y="2271572"/>
                <a:chExt cx="2106541" cy="276999"/>
              </a:xfrm>
            </p:grpSpPr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DC57FB7A-6CBE-4708-A903-FF2D62B4BE3F}"/>
                    </a:ext>
                  </a:extLst>
                </p:cNvPr>
                <p:cNvGrpSpPr/>
                <p:nvPr/>
              </p:nvGrpSpPr>
              <p:grpSpPr>
                <a:xfrm>
                  <a:off x="4455002" y="2328354"/>
                  <a:ext cx="177281" cy="177281"/>
                  <a:chOff x="8917745" y="1683924"/>
                  <a:chExt cx="177281" cy="177281"/>
                </a:xfrm>
              </p:grpSpPr>
              <p:sp>
                <p:nvSpPr>
                  <p:cNvPr id="321" name="Oval 320">
                    <a:extLst>
                      <a:ext uri="{FF2B5EF4-FFF2-40B4-BE49-F238E27FC236}">
                        <a16:creationId xmlns:a16="http://schemas.microsoft.com/office/drawing/2014/main" id="{A132BC77-6459-4D31-8CD4-4E5C3A5BC11A}"/>
                      </a:ext>
                    </a:extLst>
                  </p:cNvPr>
                  <p:cNvSpPr/>
                  <p:nvPr/>
                </p:nvSpPr>
                <p:spPr>
                  <a:xfrm>
                    <a:off x="8917745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2" name="Oval 321">
                    <a:extLst>
                      <a:ext uri="{FF2B5EF4-FFF2-40B4-BE49-F238E27FC236}">
                        <a16:creationId xmlns:a16="http://schemas.microsoft.com/office/drawing/2014/main" id="{0AAAE60C-E2C0-492E-84A8-45C1DB3CD74B}"/>
                      </a:ext>
                    </a:extLst>
                  </p:cNvPr>
                  <p:cNvSpPr/>
                  <p:nvPr/>
                </p:nvSpPr>
                <p:spPr>
                  <a:xfrm>
                    <a:off x="8960300" y="1731876"/>
                    <a:ext cx="91536" cy="91536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20" name="TextBox 319">
                  <a:extLst>
                    <a:ext uri="{FF2B5EF4-FFF2-40B4-BE49-F238E27FC236}">
                      <a16:creationId xmlns:a16="http://schemas.microsoft.com/office/drawing/2014/main" id="{A882FFAC-CD2C-4004-AD2D-1F7886163303}"/>
                    </a:ext>
                  </a:extLst>
                </p:cNvPr>
                <p:cNvSpPr txBox="1"/>
                <p:nvPr/>
              </p:nvSpPr>
              <p:spPr>
                <a:xfrm>
                  <a:off x="4589410" y="2271572"/>
                  <a:ext cx="197213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Watersheds</a:t>
                  </a:r>
                </a:p>
              </p:txBody>
            </p:sp>
          </p:grp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A5307A3B-F05A-472A-B3CD-A7D29ECB3BB5}"/>
                  </a:ext>
                </a:extLst>
              </p:cNvPr>
              <p:cNvGrpSpPr/>
              <p:nvPr/>
            </p:nvGrpSpPr>
            <p:grpSpPr>
              <a:xfrm>
                <a:off x="2322249" y="2271571"/>
                <a:ext cx="1402632" cy="276999"/>
                <a:chOff x="5467552" y="1221512"/>
                <a:chExt cx="1402632" cy="276999"/>
              </a:xfrm>
            </p:grpSpPr>
            <p:grpSp>
              <p:nvGrpSpPr>
                <p:cNvPr id="315" name="Group 314">
                  <a:extLst>
                    <a:ext uri="{FF2B5EF4-FFF2-40B4-BE49-F238E27FC236}">
                      <a16:creationId xmlns:a16="http://schemas.microsoft.com/office/drawing/2014/main" id="{DF6C59C4-DE03-42B9-8D20-8EFC488485A3}"/>
                    </a:ext>
                  </a:extLst>
                </p:cNvPr>
                <p:cNvGrpSpPr/>
                <p:nvPr/>
              </p:nvGrpSpPr>
              <p:grpSpPr>
                <a:xfrm>
                  <a:off x="5467552" y="1278294"/>
                  <a:ext cx="177281" cy="177281"/>
                  <a:chOff x="5436225" y="1683924"/>
                  <a:chExt cx="177281" cy="177281"/>
                </a:xfrm>
              </p:grpSpPr>
              <p:sp>
                <p:nvSpPr>
                  <p:cNvPr id="317" name="Oval 316">
                    <a:extLst>
                      <a:ext uri="{FF2B5EF4-FFF2-40B4-BE49-F238E27FC236}">
                        <a16:creationId xmlns:a16="http://schemas.microsoft.com/office/drawing/2014/main" id="{9F503ABF-FE14-4F23-BF40-5F02603B07F5}"/>
                      </a:ext>
                    </a:extLst>
                  </p:cNvPr>
                  <p:cNvSpPr/>
                  <p:nvPr/>
                </p:nvSpPr>
                <p:spPr>
                  <a:xfrm>
                    <a:off x="5436225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8" name="Oval 317">
                    <a:extLst>
                      <a:ext uri="{FF2B5EF4-FFF2-40B4-BE49-F238E27FC236}">
                        <a16:creationId xmlns:a16="http://schemas.microsoft.com/office/drawing/2014/main" id="{B8EE2BFA-93DA-4713-A209-44456E7DF5AC}"/>
                      </a:ext>
                    </a:extLst>
                  </p:cNvPr>
                  <p:cNvSpPr/>
                  <p:nvPr/>
                </p:nvSpPr>
                <p:spPr>
                  <a:xfrm>
                    <a:off x="5478780" y="1731876"/>
                    <a:ext cx="91536" cy="91536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16" name="TextBox 315">
                  <a:extLst>
                    <a:ext uri="{FF2B5EF4-FFF2-40B4-BE49-F238E27FC236}">
                      <a16:creationId xmlns:a16="http://schemas.microsoft.com/office/drawing/2014/main" id="{4186ECC7-9030-4CE8-BBC8-882109105EF8}"/>
                    </a:ext>
                  </a:extLst>
                </p:cNvPr>
                <p:cNvSpPr txBox="1"/>
                <p:nvPr/>
              </p:nvSpPr>
              <p:spPr>
                <a:xfrm>
                  <a:off x="5601960" y="1221512"/>
                  <a:ext cx="126822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Major Streams</a:t>
                  </a:r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7A67745B-9B26-4D59-BF2D-6C37BBCD6E05}"/>
                  </a:ext>
                </a:extLst>
              </p:cNvPr>
              <p:cNvGrpSpPr/>
              <p:nvPr/>
            </p:nvGrpSpPr>
            <p:grpSpPr>
              <a:xfrm>
                <a:off x="384339" y="1450112"/>
                <a:ext cx="2106541" cy="276999"/>
                <a:chOff x="6326373" y="1221512"/>
                <a:chExt cx="2106541" cy="276999"/>
              </a:xfrm>
            </p:grpSpPr>
            <p:grpSp>
              <p:nvGrpSpPr>
                <p:cNvPr id="311" name="Group 310">
                  <a:extLst>
                    <a:ext uri="{FF2B5EF4-FFF2-40B4-BE49-F238E27FC236}">
                      <a16:creationId xmlns:a16="http://schemas.microsoft.com/office/drawing/2014/main" id="{D64F97E3-6FDC-4E05-87DF-26BA9D954634}"/>
                    </a:ext>
                  </a:extLst>
                </p:cNvPr>
                <p:cNvGrpSpPr/>
                <p:nvPr/>
              </p:nvGrpSpPr>
              <p:grpSpPr>
                <a:xfrm>
                  <a:off x="6326373" y="1278294"/>
                  <a:ext cx="177281" cy="177281"/>
                  <a:chOff x="6295046" y="1683924"/>
                  <a:chExt cx="177281" cy="177281"/>
                </a:xfrm>
              </p:grpSpPr>
              <p:sp>
                <p:nvSpPr>
                  <p:cNvPr id="313" name="Oval 312">
                    <a:extLst>
                      <a:ext uri="{FF2B5EF4-FFF2-40B4-BE49-F238E27FC236}">
                        <a16:creationId xmlns:a16="http://schemas.microsoft.com/office/drawing/2014/main" id="{188A8E10-73B6-4B73-852F-37722220D01B}"/>
                      </a:ext>
                    </a:extLst>
                  </p:cNvPr>
                  <p:cNvSpPr/>
                  <p:nvPr/>
                </p:nvSpPr>
                <p:spPr>
                  <a:xfrm>
                    <a:off x="6295046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4" name="Oval 313">
                    <a:extLst>
                      <a:ext uri="{FF2B5EF4-FFF2-40B4-BE49-F238E27FC236}">
                        <a16:creationId xmlns:a16="http://schemas.microsoft.com/office/drawing/2014/main" id="{0FCE4053-55A9-483E-A25B-E53A05775170}"/>
                      </a:ext>
                    </a:extLst>
                  </p:cNvPr>
                  <p:cNvSpPr/>
                  <p:nvPr/>
                </p:nvSpPr>
                <p:spPr>
                  <a:xfrm>
                    <a:off x="6337601" y="1731876"/>
                    <a:ext cx="91536" cy="91536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12" name="TextBox 311">
                  <a:extLst>
                    <a:ext uri="{FF2B5EF4-FFF2-40B4-BE49-F238E27FC236}">
                      <a16:creationId xmlns:a16="http://schemas.microsoft.com/office/drawing/2014/main" id="{A936C5B2-776B-4D84-BAF4-12567D667AE6}"/>
                    </a:ext>
                  </a:extLst>
                </p:cNvPr>
                <p:cNvSpPr txBox="1"/>
                <p:nvPr/>
              </p:nvSpPr>
              <p:spPr>
                <a:xfrm>
                  <a:off x="6460781" y="1221512"/>
                  <a:ext cx="197213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Communities</a:t>
                  </a:r>
                </a:p>
              </p:txBody>
            </p:sp>
          </p:grpSp>
          <p:grpSp>
            <p:nvGrpSpPr>
              <p:cNvPr id="290" name="Group 289">
                <a:extLst>
                  <a:ext uri="{FF2B5EF4-FFF2-40B4-BE49-F238E27FC236}">
                    <a16:creationId xmlns:a16="http://schemas.microsoft.com/office/drawing/2014/main" id="{AF0F9652-E40B-4432-8DE0-06D3F7757EED}"/>
                  </a:ext>
                </a:extLst>
              </p:cNvPr>
              <p:cNvGrpSpPr/>
              <p:nvPr/>
            </p:nvGrpSpPr>
            <p:grpSpPr>
              <a:xfrm>
                <a:off x="706505" y="1697390"/>
                <a:ext cx="2305585" cy="276999"/>
                <a:chOff x="622685" y="1697390"/>
                <a:chExt cx="2305585" cy="276999"/>
              </a:xfrm>
            </p:grpSpPr>
            <p:sp>
              <p:nvSpPr>
                <p:cNvPr id="308" name="TextBox 307">
                  <a:extLst>
                    <a:ext uri="{FF2B5EF4-FFF2-40B4-BE49-F238E27FC236}">
                      <a16:creationId xmlns:a16="http://schemas.microsoft.com/office/drawing/2014/main" id="{08D4D911-06E1-4574-9235-C1A434A6580E}"/>
                    </a:ext>
                  </a:extLst>
                </p:cNvPr>
                <p:cNvSpPr txBox="1"/>
                <p:nvPr/>
              </p:nvSpPr>
              <p:spPr>
                <a:xfrm>
                  <a:off x="761176" y="1697390"/>
                  <a:ext cx="216709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Unincorporated</a:t>
                  </a:r>
                </a:p>
              </p:txBody>
            </p:sp>
            <p:sp>
              <p:nvSpPr>
                <p:cNvPr id="309" name="Oval 308">
                  <a:extLst>
                    <a:ext uri="{FF2B5EF4-FFF2-40B4-BE49-F238E27FC236}">
                      <a16:creationId xmlns:a16="http://schemas.microsoft.com/office/drawing/2014/main" id="{71DB6128-C53F-429B-8D84-22FD4DB7D01E}"/>
                    </a:ext>
                  </a:extLst>
                </p:cNvPr>
                <p:cNvSpPr/>
                <p:nvPr/>
              </p:nvSpPr>
              <p:spPr>
                <a:xfrm>
                  <a:off x="622685" y="1746035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0" name="Oval 309">
                  <a:extLst>
                    <a:ext uri="{FF2B5EF4-FFF2-40B4-BE49-F238E27FC236}">
                      <a16:creationId xmlns:a16="http://schemas.microsoft.com/office/drawing/2014/main" id="{B1F8AD71-ACCE-4F73-A079-D00C0C064E0E}"/>
                    </a:ext>
                  </a:extLst>
                </p:cNvPr>
                <p:cNvSpPr/>
                <p:nvPr/>
              </p:nvSpPr>
              <p:spPr>
                <a:xfrm>
                  <a:off x="665240" y="1793987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1" name="Group 290">
                <a:extLst>
                  <a:ext uri="{FF2B5EF4-FFF2-40B4-BE49-F238E27FC236}">
                    <a16:creationId xmlns:a16="http://schemas.microsoft.com/office/drawing/2014/main" id="{FAEF05B2-5723-4D07-9A7F-07B8974D7E42}"/>
                  </a:ext>
                </a:extLst>
              </p:cNvPr>
              <p:cNvGrpSpPr/>
              <p:nvPr/>
            </p:nvGrpSpPr>
            <p:grpSpPr>
              <a:xfrm>
                <a:off x="706505" y="1933123"/>
                <a:ext cx="2305585" cy="276999"/>
                <a:chOff x="622685" y="1933123"/>
                <a:chExt cx="2305585" cy="276999"/>
              </a:xfrm>
            </p:grpSpPr>
            <p:sp>
              <p:nvSpPr>
                <p:cNvPr id="305" name="TextBox 304">
                  <a:extLst>
                    <a:ext uri="{FF2B5EF4-FFF2-40B4-BE49-F238E27FC236}">
                      <a16:creationId xmlns:a16="http://schemas.microsoft.com/office/drawing/2014/main" id="{366AA133-2B48-4FA0-8D22-2216DFFE899E}"/>
                    </a:ext>
                  </a:extLst>
                </p:cNvPr>
                <p:cNvSpPr txBox="1"/>
                <p:nvPr/>
              </p:nvSpPr>
              <p:spPr>
                <a:xfrm>
                  <a:off x="761176" y="1933123"/>
                  <a:ext cx="216709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Incorporated</a:t>
                  </a:r>
                </a:p>
              </p:txBody>
            </p:sp>
            <p:sp>
              <p:nvSpPr>
                <p:cNvPr id="306" name="Oval 305">
                  <a:extLst>
                    <a:ext uri="{FF2B5EF4-FFF2-40B4-BE49-F238E27FC236}">
                      <a16:creationId xmlns:a16="http://schemas.microsoft.com/office/drawing/2014/main" id="{13B176F9-ECD4-4666-A13C-2CBD55FCCF97}"/>
                    </a:ext>
                  </a:extLst>
                </p:cNvPr>
                <p:cNvSpPr/>
                <p:nvPr/>
              </p:nvSpPr>
              <p:spPr>
                <a:xfrm>
                  <a:off x="622685" y="1981768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7" name="Oval 306">
                  <a:extLst>
                    <a:ext uri="{FF2B5EF4-FFF2-40B4-BE49-F238E27FC236}">
                      <a16:creationId xmlns:a16="http://schemas.microsoft.com/office/drawing/2014/main" id="{21CB3754-FDF8-49F7-953D-C1A53A78F6E2}"/>
                    </a:ext>
                  </a:extLst>
                </p:cNvPr>
                <p:cNvSpPr/>
                <p:nvPr/>
              </p:nvSpPr>
              <p:spPr>
                <a:xfrm>
                  <a:off x="665240" y="2029720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2" name="Group 291">
                <a:extLst>
                  <a:ext uri="{FF2B5EF4-FFF2-40B4-BE49-F238E27FC236}">
                    <a16:creationId xmlns:a16="http://schemas.microsoft.com/office/drawing/2014/main" id="{B5D0FD3F-5E51-4CAB-9FC3-AFEF944A5BD0}"/>
                  </a:ext>
                </a:extLst>
              </p:cNvPr>
              <p:cNvGrpSpPr/>
              <p:nvPr/>
            </p:nvGrpSpPr>
            <p:grpSpPr>
              <a:xfrm>
                <a:off x="3448212" y="1463956"/>
                <a:ext cx="1381141" cy="276999"/>
                <a:chOff x="3448212" y="1463956"/>
                <a:chExt cx="1381141" cy="276999"/>
              </a:xfrm>
            </p:grpSpPr>
            <p:sp>
              <p:nvSpPr>
                <p:cNvPr id="302" name="Oval 301">
                  <a:extLst>
                    <a:ext uri="{FF2B5EF4-FFF2-40B4-BE49-F238E27FC236}">
                      <a16:creationId xmlns:a16="http://schemas.microsoft.com/office/drawing/2014/main" id="{D8AC86E0-457F-4B9A-AB9E-CAB1868202C0}"/>
                    </a:ext>
                  </a:extLst>
                </p:cNvPr>
                <p:cNvSpPr/>
                <p:nvPr/>
              </p:nvSpPr>
              <p:spPr>
                <a:xfrm>
                  <a:off x="3448212" y="1520738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Oval 302">
                  <a:extLst>
                    <a:ext uri="{FF2B5EF4-FFF2-40B4-BE49-F238E27FC236}">
                      <a16:creationId xmlns:a16="http://schemas.microsoft.com/office/drawing/2014/main" id="{54C48EDF-1D66-4F18-96EB-C7E21420B10F}"/>
                    </a:ext>
                  </a:extLst>
                </p:cNvPr>
                <p:cNvSpPr/>
                <p:nvPr/>
              </p:nvSpPr>
              <p:spPr>
                <a:xfrm>
                  <a:off x="3491084" y="1563610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5D98E5A0-4AB8-435D-9E75-501349B3446A}"/>
                    </a:ext>
                  </a:extLst>
                </p:cNvPr>
                <p:cNvSpPr txBox="1"/>
                <p:nvPr/>
              </p:nvSpPr>
              <p:spPr>
                <a:xfrm>
                  <a:off x="3582620" y="1463956"/>
                  <a:ext cx="124673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RPDC Regions</a:t>
                  </a:r>
                </a:p>
              </p:txBody>
            </p:sp>
          </p:grpSp>
          <p:grpSp>
            <p:nvGrpSpPr>
              <p:cNvPr id="293" name="Group 292">
                <a:extLst>
                  <a:ext uri="{FF2B5EF4-FFF2-40B4-BE49-F238E27FC236}">
                    <a16:creationId xmlns:a16="http://schemas.microsoft.com/office/drawing/2014/main" id="{D8772F01-D8BE-4B8A-98E4-3D9107D6B4C6}"/>
                  </a:ext>
                </a:extLst>
              </p:cNvPr>
              <p:cNvGrpSpPr/>
              <p:nvPr/>
            </p:nvGrpSpPr>
            <p:grpSpPr>
              <a:xfrm>
                <a:off x="473171" y="2269799"/>
                <a:ext cx="916134" cy="276999"/>
                <a:chOff x="473171" y="2269799"/>
                <a:chExt cx="916134" cy="276999"/>
              </a:xfrm>
            </p:grpSpPr>
            <p:sp>
              <p:nvSpPr>
                <p:cNvPr id="299" name="TextBox 298">
                  <a:extLst>
                    <a:ext uri="{FF2B5EF4-FFF2-40B4-BE49-F238E27FC236}">
                      <a16:creationId xmlns:a16="http://schemas.microsoft.com/office/drawing/2014/main" id="{E2CAF9E3-8B1E-4B5A-BAD6-7CD250DF0D14}"/>
                    </a:ext>
                  </a:extLst>
                </p:cNvPr>
                <p:cNvSpPr txBox="1"/>
                <p:nvPr/>
              </p:nvSpPr>
              <p:spPr>
                <a:xfrm>
                  <a:off x="607262" y="2269799"/>
                  <a:ext cx="7820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Buildings</a:t>
                  </a:r>
                </a:p>
              </p:txBody>
            </p:sp>
            <p:sp>
              <p:nvSpPr>
                <p:cNvPr id="300" name="Oval 299">
                  <a:extLst>
                    <a:ext uri="{FF2B5EF4-FFF2-40B4-BE49-F238E27FC236}">
                      <a16:creationId xmlns:a16="http://schemas.microsoft.com/office/drawing/2014/main" id="{348066CA-C83B-4F53-AC3F-9B15D790FC1E}"/>
                    </a:ext>
                  </a:extLst>
                </p:cNvPr>
                <p:cNvSpPr/>
                <p:nvPr/>
              </p:nvSpPr>
              <p:spPr>
                <a:xfrm>
                  <a:off x="473171" y="2328353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Oval 300">
                  <a:extLst>
                    <a:ext uri="{FF2B5EF4-FFF2-40B4-BE49-F238E27FC236}">
                      <a16:creationId xmlns:a16="http://schemas.microsoft.com/office/drawing/2014/main" id="{B6E171DA-1895-48F5-A76C-EBAB710ABFB1}"/>
                    </a:ext>
                  </a:extLst>
                </p:cNvPr>
                <p:cNvSpPr/>
                <p:nvPr/>
              </p:nvSpPr>
              <p:spPr>
                <a:xfrm>
                  <a:off x="515726" y="2376305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37356BDA-80C7-49EF-B846-F7F29D5DF838}"/>
                  </a:ext>
                </a:extLst>
              </p:cNvPr>
              <p:cNvGrpSpPr/>
              <p:nvPr/>
            </p:nvGrpSpPr>
            <p:grpSpPr>
              <a:xfrm>
                <a:off x="2309877" y="1451782"/>
                <a:ext cx="893375" cy="276999"/>
                <a:chOff x="6056735" y="1221512"/>
                <a:chExt cx="893375" cy="276999"/>
              </a:xfrm>
            </p:grpSpPr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F45C4FC7-A39B-4FD8-A541-0A89D991E811}"/>
                    </a:ext>
                  </a:extLst>
                </p:cNvPr>
                <p:cNvGrpSpPr/>
                <p:nvPr/>
              </p:nvGrpSpPr>
              <p:grpSpPr>
                <a:xfrm>
                  <a:off x="6056735" y="1278294"/>
                  <a:ext cx="177281" cy="177281"/>
                  <a:chOff x="6025408" y="1683924"/>
                  <a:chExt cx="177281" cy="177281"/>
                </a:xfrm>
              </p:grpSpPr>
              <p:sp>
                <p:nvSpPr>
                  <p:cNvPr id="297" name="Oval 296">
                    <a:extLst>
                      <a:ext uri="{FF2B5EF4-FFF2-40B4-BE49-F238E27FC236}">
                        <a16:creationId xmlns:a16="http://schemas.microsoft.com/office/drawing/2014/main" id="{EAEE114B-87B2-4B8C-A2C0-650ECC8FD81B}"/>
                      </a:ext>
                    </a:extLst>
                  </p:cNvPr>
                  <p:cNvSpPr/>
                  <p:nvPr/>
                </p:nvSpPr>
                <p:spPr>
                  <a:xfrm>
                    <a:off x="6025408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" name="Oval 297">
                    <a:extLst>
                      <a:ext uri="{FF2B5EF4-FFF2-40B4-BE49-F238E27FC236}">
                        <a16:creationId xmlns:a16="http://schemas.microsoft.com/office/drawing/2014/main" id="{C3C88ECC-D25B-4D4F-91A8-A8AF0E498A5E}"/>
                      </a:ext>
                    </a:extLst>
                  </p:cNvPr>
                  <p:cNvSpPr/>
                  <p:nvPr/>
                </p:nvSpPr>
                <p:spPr>
                  <a:xfrm>
                    <a:off x="6068280" y="1726796"/>
                    <a:ext cx="91536" cy="91536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96" name="TextBox 295">
                  <a:extLst>
                    <a:ext uri="{FF2B5EF4-FFF2-40B4-BE49-F238E27FC236}">
                      <a16:creationId xmlns:a16="http://schemas.microsoft.com/office/drawing/2014/main" id="{3019EC59-85C2-43BF-8F51-547A85505F13}"/>
                    </a:ext>
                  </a:extLst>
                </p:cNvPr>
                <p:cNvSpPr txBox="1"/>
                <p:nvPr/>
              </p:nvSpPr>
              <p:spPr>
                <a:xfrm>
                  <a:off x="6191143" y="1221512"/>
                  <a:ext cx="75896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Counties</a:t>
                  </a:r>
                </a:p>
              </p:txBody>
            </p:sp>
          </p:grpSp>
        </p:grp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99D89D1F-80CA-4A4C-83DD-1174135B0702}"/>
                </a:ext>
              </a:extLst>
            </p:cNvPr>
            <p:cNvSpPr txBox="1"/>
            <p:nvPr/>
          </p:nvSpPr>
          <p:spPr>
            <a:xfrm>
              <a:off x="293164" y="1119979"/>
              <a:ext cx="15769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Select a Scale:</a:t>
              </a:r>
              <a:endParaRPr 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sp>
        <p:nvSpPr>
          <p:cNvPr id="327" name="TextBox 326">
            <a:extLst>
              <a:ext uri="{FF2B5EF4-FFF2-40B4-BE49-F238E27FC236}">
                <a16:creationId xmlns:a16="http://schemas.microsoft.com/office/drawing/2014/main" id="{2565A870-32A0-443A-A70C-F13B9B6A6BED}"/>
              </a:ext>
            </a:extLst>
          </p:cNvPr>
          <p:cNvSpPr txBox="1"/>
          <p:nvPr/>
        </p:nvSpPr>
        <p:spPr>
          <a:xfrm>
            <a:off x="6108711" y="2761680"/>
            <a:ext cx="5777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High-risk indicators meeting the defined criteria, as explained in More Info., are listed.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For complete information including all indicators, please view the report.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Click on More Info. 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 view the indicator descriptions, rationale, and recommendations.</a:t>
            </a:r>
          </a:p>
        </p:txBody>
      </p:sp>
      <p:sp>
        <p:nvSpPr>
          <p:cNvPr id="330" name="Rectangle: Rounded Corners 329">
            <a:extLst>
              <a:ext uri="{FF2B5EF4-FFF2-40B4-BE49-F238E27FC236}">
                <a16:creationId xmlns:a16="http://schemas.microsoft.com/office/drawing/2014/main" id="{E8E2B011-61BC-4A31-BD33-C7A4D631E181}"/>
              </a:ext>
            </a:extLst>
          </p:cNvPr>
          <p:cNvSpPr/>
          <p:nvPr/>
        </p:nvSpPr>
        <p:spPr>
          <a:xfrm>
            <a:off x="9918700" y="688766"/>
            <a:ext cx="1952153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Download Data/Map</a:t>
            </a:r>
          </a:p>
        </p:txBody>
      </p: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1FB831A2-E618-4D7F-9627-706E47409120}"/>
              </a:ext>
            </a:extLst>
          </p:cNvPr>
          <p:cNvGrpSpPr/>
          <p:nvPr/>
        </p:nvGrpSpPr>
        <p:grpSpPr>
          <a:xfrm>
            <a:off x="206798" y="5962751"/>
            <a:ext cx="5837979" cy="750923"/>
            <a:chOff x="102023" y="5962751"/>
            <a:chExt cx="5837979" cy="750923"/>
          </a:xfrm>
        </p:grpSpPr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ABFCECF1-6119-46F9-9C62-BAE63FA676A1}"/>
                </a:ext>
              </a:extLst>
            </p:cNvPr>
            <p:cNvSpPr/>
            <p:nvPr/>
          </p:nvSpPr>
          <p:spPr>
            <a:xfrm>
              <a:off x="153966" y="6008794"/>
              <a:ext cx="5641183" cy="704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6C51C928-B81F-41FC-A7C2-E557935D376D}"/>
                </a:ext>
              </a:extLst>
            </p:cNvPr>
            <p:cNvSpPr txBox="1"/>
            <p:nvPr/>
          </p:nvSpPr>
          <p:spPr>
            <a:xfrm>
              <a:off x="123076" y="5962751"/>
              <a:ext cx="1742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General</a:t>
              </a:r>
              <a:r>
                <a:rPr 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Information</a:t>
              </a:r>
            </a:p>
          </p:txBody>
        </p: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ADAC89CD-56A6-495C-AB53-DC990403B545}"/>
                </a:ext>
              </a:extLst>
            </p:cNvPr>
            <p:cNvSpPr txBox="1"/>
            <p:nvPr/>
          </p:nvSpPr>
          <p:spPr>
            <a:xfrm>
              <a:off x="102023" y="6187040"/>
              <a:ext cx="1986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Total Population: </a:t>
              </a:r>
              <a:r>
                <a:rPr lang="en-US" sz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12,702</a:t>
              </a:r>
            </a:p>
          </p:txBody>
        </p: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0308DEEA-6188-4360-82F5-9E4CE3CA6F8F}"/>
                </a:ext>
              </a:extLst>
            </p:cNvPr>
            <p:cNvSpPr txBox="1"/>
            <p:nvPr/>
          </p:nvSpPr>
          <p:spPr>
            <a:xfrm>
              <a:off x="1859808" y="6187040"/>
              <a:ext cx="17427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Total Area (sq mi): </a:t>
              </a:r>
              <a:r>
                <a:rPr lang="en-US" sz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516</a:t>
              </a:r>
            </a:p>
          </p:txBody>
        </p: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8DC6BB1C-67FA-4435-B6A5-DEF0CABB4B03}"/>
                </a:ext>
              </a:extLst>
            </p:cNvPr>
            <p:cNvSpPr txBox="1"/>
            <p:nvPr/>
          </p:nvSpPr>
          <p:spPr>
            <a:xfrm>
              <a:off x="3484841" y="6186435"/>
              <a:ext cx="24551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Population Density (per sq mi): </a:t>
              </a:r>
              <a:r>
                <a:rPr lang="en-US" sz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25</a:t>
              </a:r>
            </a:p>
          </p:txBody>
        </p:sp>
        <p:sp>
          <p:nvSpPr>
            <p:cNvPr id="337" name="TextBox 336">
              <a:extLst>
                <a:ext uri="{FF2B5EF4-FFF2-40B4-BE49-F238E27FC236}">
                  <a16:creationId xmlns:a16="http://schemas.microsoft.com/office/drawing/2014/main" id="{0585D60D-D512-496A-98D9-1037C7560B45}"/>
                </a:ext>
              </a:extLst>
            </p:cNvPr>
            <p:cNvSpPr txBox="1"/>
            <p:nvPr/>
          </p:nvSpPr>
          <p:spPr>
            <a:xfrm>
              <a:off x="108679" y="6420660"/>
              <a:ext cx="25878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Number of Households: </a:t>
              </a:r>
              <a:r>
                <a:rPr lang="en-US" sz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4,532</a:t>
              </a:r>
            </a:p>
          </p:txBody>
        </p:sp>
        <p:sp>
          <p:nvSpPr>
            <p:cNvPr id="338" name="TextBox 337">
              <a:extLst>
                <a:ext uri="{FF2B5EF4-FFF2-40B4-BE49-F238E27FC236}">
                  <a16:creationId xmlns:a16="http://schemas.microsoft.com/office/drawing/2014/main" id="{95566147-8893-4129-B804-1C9F8D326B7B}"/>
                </a:ext>
              </a:extLst>
            </p:cNvPr>
            <p:cNvSpPr txBox="1"/>
            <p:nvPr/>
          </p:nvSpPr>
          <p:spPr>
            <a:xfrm>
              <a:off x="2162397" y="6424002"/>
              <a:ext cx="25878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Average Household Size: </a:t>
              </a:r>
              <a:r>
                <a:rPr lang="en-US" sz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2.7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09C183D-5D51-49FC-832D-5C0416A7D6E0}"/>
              </a:ext>
            </a:extLst>
          </p:cNvPr>
          <p:cNvGrpSpPr/>
          <p:nvPr/>
        </p:nvGrpSpPr>
        <p:grpSpPr>
          <a:xfrm>
            <a:off x="3618339" y="1214336"/>
            <a:ext cx="2143263" cy="274690"/>
            <a:chOff x="3618339" y="1214336"/>
            <a:chExt cx="2143263" cy="274690"/>
          </a:xfrm>
        </p:grpSpPr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D7BEB647-AA79-4433-A24F-CF96D2E058AE}"/>
                </a:ext>
              </a:extLst>
            </p:cNvPr>
            <p:cNvSpPr/>
            <p:nvPr/>
          </p:nvSpPr>
          <p:spPr>
            <a:xfrm>
              <a:off x="3618339" y="1214342"/>
              <a:ext cx="863255" cy="27468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25400" dist="25400" dir="27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Risk Index</a:t>
              </a:r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79EDE40D-0A33-4FA4-8C27-118135F8A78E}"/>
                </a:ext>
              </a:extLst>
            </p:cNvPr>
            <p:cNvSpPr/>
            <p:nvPr/>
          </p:nvSpPr>
          <p:spPr>
            <a:xfrm>
              <a:off x="4487201" y="1214336"/>
              <a:ext cx="1274401" cy="2746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25400" dist="50800" dir="27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Mitigation Index</a:t>
              </a:r>
            </a:p>
          </p:txBody>
        </p:sp>
      </p:grpSp>
      <p:pic>
        <p:nvPicPr>
          <p:cNvPr id="342" name="Picture 341">
            <a:extLst>
              <a:ext uri="{FF2B5EF4-FFF2-40B4-BE49-F238E27FC236}">
                <a16:creationId xmlns:a16="http://schemas.microsoft.com/office/drawing/2014/main" id="{5F22891E-090E-4063-B034-8D4B5F255A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1" t="5485" r="4563" b="7459"/>
          <a:stretch/>
        </p:blipFill>
        <p:spPr>
          <a:xfrm>
            <a:off x="5594313" y="5210146"/>
            <a:ext cx="193712" cy="18817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43" name="Picture 342">
            <a:extLst>
              <a:ext uri="{FF2B5EF4-FFF2-40B4-BE49-F238E27FC236}">
                <a16:creationId xmlns:a16="http://schemas.microsoft.com/office/drawing/2014/main" id="{C93D8BE2-5805-40AE-B576-FBAA48371A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19" t="2940" r="7009" b="34258"/>
          <a:stretch/>
        </p:blipFill>
        <p:spPr>
          <a:xfrm>
            <a:off x="5597080" y="5460671"/>
            <a:ext cx="190945" cy="40725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grpSp>
        <p:nvGrpSpPr>
          <p:cNvPr id="344" name="Group 343">
            <a:extLst>
              <a:ext uri="{FF2B5EF4-FFF2-40B4-BE49-F238E27FC236}">
                <a16:creationId xmlns:a16="http://schemas.microsoft.com/office/drawing/2014/main" id="{1319B1B9-2754-45D5-875C-3844CB2DFF2E}"/>
              </a:ext>
            </a:extLst>
          </p:cNvPr>
          <p:cNvGrpSpPr/>
          <p:nvPr/>
        </p:nvGrpSpPr>
        <p:grpSpPr>
          <a:xfrm>
            <a:off x="4322885" y="4086454"/>
            <a:ext cx="1301789" cy="1548233"/>
            <a:chOff x="605286" y="1260360"/>
            <a:chExt cx="1301789" cy="1548233"/>
          </a:xfrm>
        </p:grpSpPr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B3644B1E-4F75-415A-8DF5-BDD171DC7238}"/>
                </a:ext>
              </a:extLst>
            </p:cNvPr>
            <p:cNvSpPr/>
            <p:nvPr/>
          </p:nvSpPr>
          <p:spPr>
            <a:xfrm>
              <a:off x="633595" y="1260360"/>
              <a:ext cx="1151607" cy="154823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C7C7D2CD-D51A-44D6-92F0-68034F93101A}"/>
                </a:ext>
              </a:extLst>
            </p:cNvPr>
            <p:cNvSpPr/>
            <p:nvPr/>
          </p:nvSpPr>
          <p:spPr>
            <a:xfrm>
              <a:off x="702051" y="1773728"/>
              <a:ext cx="160720" cy="160720"/>
            </a:xfrm>
            <a:prstGeom prst="rect">
              <a:avLst/>
            </a:prstGeom>
            <a:solidFill>
              <a:srgbClr val="FBBEB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C18FA30B-3268-409B-A499-C69B20247E8D}"/>
                </a:ext>
              </a:extLst>
            </p:cNvPr>
            <p:cNvSpPr/>
            <p:nvPr/>
          </p:nvSpPr>
          <p:spPr>
            <a:xfrm>
              <a:off x="707913" y="2044285"/>
              <a:ext cx="160720" cy="160720"/>
            </a:xfrm>
            <a:prstGeom prst="rect">
              <a:avLst/>
            </a:prstGeom>
            <a:solidFill>
              <a:srgbClr val="FEF2B6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TextBox 347">
              <a:extLst>
                <a:ext uri="{FF2B5EF4-FFF2-40B4-BE49-F238E27FC236}">
                  <a16:creationId xmlns:a16="http://schemas.microsoft.com/office/drawing/2014/main" id="{CCC5E4AD-B22F-4741-B4F8-83DE07CC8414}"/>
                </a:ext>
              </a:extLst>
            </p:cNvPr>
            <p:cNvSpPr txBox="1"/>
            <p:nvPr/>
          </p:nvSpPr>
          <p:spPr>
            <a:xfrm>
              <a:off x="861450" y="1457488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Very High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349" name="TextBox 348">
              <a:extLst>
                <a:ext uri="{FF2B5EF4-FFF2-40B4-BE49-F238E27FC236}">
                  <a16:creationId xmlns:a16="http://schemas.microsoft.com/office/drawing/2014/main" id="{C3C484CA-3467-4DD7-A5B9-53C55FDD8FA0}"/>
                </a:ext>
              </a:extLst>
            </p:cNvPr>
            <p:cNvSpPr txBox="1"/>
            <p:nvPr/>
          </p:nvSpPr>
          <p:spPr>
            <a:xfrm>
              <a:off x="853946" y="1729141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Relatively High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EF3AF572-9178-4838-9AFC-D2F8E53C7621}"/>
                </a:ext>
              </a:extLst>
            </p:cNvPr>
            <p:cNvSpPr txBox="1"/>
            <p:nvPr/>
          </p:nvSpPr>
          <p:spPr>
            <a:xfrm>
              <a:off x="854728" y="2001783"/>
              <a:ext cx="7108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Moderate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277C59E4-D88E-43C5-B1C1-30AA5F5C42A4}"/>
                </a:ext>
              </a:extLst>
            </p:cNvPr>
            <p:cNvSpPr/>
            <p:nvPr/>
          </p:nvSpPr>
          <p:spPr>
            <a:xfrm>
              <a:off x="702051" y="1501954"/>
              <a:ext cx="160720" cy="160720"/>
            </a:xfrm>
            <a:prstGeom prst="rect">
              <a:avLst/>
            </a:prstGeom>
            <a:solidFill>
              <a:srgbClr val="E998A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id="{9B4B43C9-2707-4E51-90C2-4D4693C4A218}"/>
                </a:ext>
              </a:extLst>
            </p:cNvPr>
            <p:cNvSpPr/>
            <p:nvPr/>
          </p:nvSpPr>
          <p:spPr>
            <a:xfrm>
              <a:off x="707131" y="2319559"/>
              <a:ext cx="160720" cy="160720"/>
            </a:xfrm>
            <a:prstGeom prst="rect">
              <a:avLst/>
            </a:prstGeom>
            <a:solidFill>
              <a:srgbClr val="BEE4F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TextBox 352">
              <a:extLst>
                <a:ext uri="{FF2B5EF4-FFF2-40B4-BE49-F238E27FC236}">
                  <a16:creationId xmlns:a16="http://schemas.microsoft.com/office/drawing/2014/main" id="{2A8FFB2D-D7B2-4C81-B7CA-451A66C5EE91}"/>
                </a:ext>
              </a:extLst>
            </p:cNvPr>
            <p:cNvSpPr txBox="1"/>
            <p:nvPr/>
          </p:nvSpPr>
          <p:spPr>
            <a:xfrm>
              <a:off x="853946" y="2277057"/>
              <a:ext cx="959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Relatively Low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F925086B-59A1-4F59-B39A-1C2823A2061E}"/>
                </a:ext>
              </a:extLst>
            </p:cNvPr>
            <p:cNvSpPr/>
            <p:nvPr/>
          </p:nvSpPr>
          <p:spPr>
            <a:xfrm>
              <a:off x="713881" y="2588580"/>
              <a:ext cx="160720" cy="160720"/>
            </a:xfrm>
            <a:prstGeom prst="rect">
              <a:avLst/>
            </a:prstGeom>
            <a:solidFill>
              <a:srgbClr val="A5BE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79787642-F6FB-4DE1-9A1C-D41A25CA3F1A}"/>
                </a:ext>
              </a:extLst>
            </p:cNvPr>
            <p:cNvSpPr txBox="1"/>
            <p:nvPr/>
          </p:nvSpPr>
          <p:spPr>
            <a:xfrm>
              <a:off x="860696" y="2546078"/>
              <a:ext cx="7920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Very Low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356" name="TextBox 355">
              <a:extLst>
                <a:ext uri="{FF2B5EF4-FFF2-40B4-BE49-F238E27FC236}">
                  <a16:creationId xmlns:a16="http://schemas.microsoft.com/office/drawing/2014/main" id="{97FFF8AE-9227-4A06-896B-75AA0C648EFC}"/>
                </a:ext>
              </a:extLst>
            </p:cNvPr>
            <p:cNvSpPr txBox="1"/>
            <p:nvPr/>
          </p:nvSpPr>
          <p:spPr>
            <a:xfrm>
              <a:off x="605286" y="1260366"/>
              <a:ext cx="13017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Risk Level: </a:t>
              </a:r>
              <a:endParaRPr lang="en-US" sz="1100" b="1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3A2755-F899-4913-9683-E801EAC48142}"/>
              </a:ext>
            </a:extLst>
          </p:cNvPr>
          <p:cNvGrpSpPr/>
          <p:nvPr/>
        </p:nvGrpSpPr>
        <p:grpSpPr>
          <a:xfrm>
            <a:off x="4299400" y="5632975"/>
            <a:ext cx="1204174" cy="251888"/>
            <a:chOff x="4299400" y="5632975"/>
            <a:chExt cx="1204174" cy="251888"/>
          </a:xfrm>
        </p:grpSpPr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id="{48AB0554-EBA8-46F3-A0BA-C6CF124834B4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48E17F05-A571-4932-A05B-8FF5AA2C7E2E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0" name="Isosceles Triangle 359">
                <a:extLst>
                  <a:ext uri="{FF2B5EF4-FFF2-40B4-BE49-F238E27FC236}">
                    <a16:creationId xmlns:a16="http://schemas.microsoft.com/office/drawing/2014/main" id="{B394DBA6-7F8C-4333-8CB3-EC669780A3BA}"/>
                  </a:ext>
                </a:extLst>
              </p:cNvPr>
              <p:cNvSpPr/>
              <p:nvPr/>
            </p:nvSpPr>
            <p:spPr>
              <a:xfrm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57" name="TextBox 356">
              <a:extLst>
                <a:ext uri="{FF2B5EF4-FFF2-40B4-BE49-F238E27FC236}">
                  <a16:creationId xmlns:a16="http://schemas.microsoft.com/office/drawing/2014/main" id="{41DEF99D-3CFC-4C5C-89D2-9AA9DC7D2518}"/>
                </a:ext>
              </a:extLst>
            </p:cNvPr>
            <p:cNvSpPr txBox="1"/>
            <p:nvPr/>
          </p:nvSpPr>
          <p:spPr>
            <a:xfrm>
              <a:off x="4299400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Change Base Map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E1F6D48C-6CC8-494A-BC43-826E63B91A6E}"/>
              </a:ext>
            </a:extLst>
          </p:cNvPr>
          <p:cNvGrpSpPr/>
          <p:nvPr/>
        </p:nvGrpSpPr>
        <p:grpSpPr>
          <a:xfrm>
            <a:off x="6290395" y="5737721"/>
            <a:ext cx="5409008" cy="376328"/>
            <a:chOff x="6290395" y="5738990"/>
            <a:chExt cx="5409008" cy="376328"/>
          </a:xfrm>
        </p:grpSpPr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C050E13B-6DBD-4A48-BC50-06F8F1020513}"/>
                </a:ext>
              </a:extLst>
            </p:cNvPr>
            <p:cNvSpPr/>
            <p:nvPr/>
          </p:nvSpPr>
          <p:spPr>
            <a:xfrm>
              <a:off x="6290395" y="5738990"/>
              <a:ext cx="5345622" cy="376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25400" dist="25400" dir="2700000" algn="ctr" rotWithShape="0">
                <a:schemeClr val="bg1">
                  <a:lumMod val="75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People/Social Risk</a:t>
              </a:r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7DC10953-B0CB-4DA1-A06F-12266492BABB}"/>
                </a:ext>
              </a:extLst>
            </p:cNvPr>
            <p:cNvSpPr/>
            <p:nvPr/>
          </p:nvSpPr>
          <p:spPr>
            <a:xfrm>
              <a:off x="10049245" y="5778074"/>
              <a:ext cx="301508" cy="3015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!</a:t>
              </a:r>
            </a:p>
          </p:txBody>
        </p: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31875EDE-8576-475D-8230-473B6547C48F}"/>
                </a:ext>
              </a:extLst>
            </p:cNvPr>
            <p:cNvSpPr txBox="1"/>
            <p:nvPr/>
          </p:nvSpPr>
          <p:spPr>
            <a:xfrm>
              <a:off x="10255476" y="5781672"/>
              <a:ext cx="1443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C0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Meets Criteria</a:t>
              </a:r>
            </a:p>
          </p:txBody>
        </p:sp>
      </p:grpSp>
      <p:sp>
        <p:nvSpPr>
          <p:cNvPr id="365" name="TextBox 364">
            <a:extLst>
              <a:ext uri="{FF2B5EF4-FFF2-40B4-BE49-F238E27FC236}">
                <a16:creationId xmlns:a16="http://schemas.microsoft.com/office/drawing/2014/main" id="{077C69ED-291E-4831-99CC-5B1738D9CA8E}"/>
              </a:ext>
            </a:extLst>
          </p:cNvPr>
          <p:cNvSpPr txBox="1"/>
          <p:nvPr/>
        </p:nvSpPr>
        <p:spPr>
          <a:xfrm>
            <a:off x="6216972" y="6286045"/>
            <a:ext cx="3483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Social Vulnerability Index Score</a:t>
            </a: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0E0C69E9-E968-461C-998E-84756D6BD44D}"/>
              </a:ext>
            </a:extLst>
          </p:cNvPr>
          <p:cNvSpPr txBox="1"/>
          <p:nvPr/>
        </p:nvSpPr>
        <p:spPr>
          <a:xfrm>
            <a:off x="9326268" y="6308783"/>
            <a:ext cx="1267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87 (Very High)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8A2325EB-A574-4702-BB91-70CDC9080907}"/>
              </a:ext>
            </a:extLst>
          </p:cNvPr>
          <p:cNvSpPr txBox="1"/>
          <p:nvPr/>
        </p:nvSpPr>
        <p:spPr>
          <a:xfrm>
            <a:off x="8987997" y="6127019"/>
            <a:ext cx="1972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Percentile Rank  (0 to 100)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87635359-7AF5-4478-A8D7-54C913061063}"/>
              </a:ext>
            </a:extLst>
          </p:cNvPr>
          <p:cNvSpPr txBox="1"/>
          <p:nvPr/>
        </p:nvSpPr>
        <p:spPr>
          <a:xfrm>
            <a:off x="10744518" y="6312805"/>
            <a:ext cx="982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More Info.</a:t>
            </a:r>
            <a:endParaRPr lang="en-US" sz="1200" u="sng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3" name="Picture 192">
            <a:extLst>
              <a:ext uri="{FF2B5EF4-FFF2-40B4-BE49-F238E27FC236}">
                <a16:creationId xmlns:a16="http://schemas.microsoft.com/office/drawing/2014/main" id="{C9132A12-FFF3-4B5A-8B91-2F0BC30342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3664" y="3774455"/>
            <a:ext cx="173853" cy="2909920"/>
          </a:xfrm>
          <a:prstGeom prst="rect">
            <a:avLst/>
          </a:prstGeom>
        </p:spPr>
      </p:pic>
      <p:sp>
        <p:nvSpPr>
          <p:cNvPr id="369" name="Rectangle 368">
            <a:hlinkClick r:id="rId6"/>
            <a:extLst>
              <a:ext uri="{FF2B5EF4-FFF2-40B4-BE49-F238E27FC236}">
                <a16:creationId xmlns:a16="http://schemas.microsoft.com/office/drawing/2014/main" id="{4FAE556B-F140-4C3D-82AB-26BF136AAEC6}"/>
              </a:ext>
            </a:extLst>
          </p:cNvPr>
          <p:cNvSpPr/>
          <p:nvPr/>
        </p:nvSpPr>
        <p:spPr>
          <a:xfrm>
            <a:off x="10588434" y="3385974"/>
            <a:ext cx="1013017" cy="2746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5400" dist="508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View Report</a:t>
            </a:r>
          </a:p>
        </p:txBody>
      </p: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6EBF0DA7-9377-4405-B93A-22478DEEDF27}"/>
              </a:ext>
            </a:extLst>
          </p:cNvPr>
          <p:cNvGrpSpPr/>
          <p:nvPr/>
        </p:nvGrpSpPr>
        <p:grpSpPr>
          <a:xfrm>
            <a:off x="3834886" y="1578512"/>
            <a:ext cx="1925917" cy="248154"/>
            <a:chOff x="3745992" y="1637673"/>
            <a:chExt cx="1925917" cy="248154"/>
          </a:xfrm>
        </p:grpSpPr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1647ABE6-9234-4069-AA74-AB9AAA6FBE94}"/>
                </a:ext>
              </a:extLst>
            </p:cNvPr>
            <p:cNvSpPr/>
            <p:nvPr/>
          </p:nvSpPr>
          <p:spPr>
            <a:xfrm>
              <a:off x="3745992" y="1637673"/>
              <a:ext cx="1687218" cy="248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Select Indicator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78" name="Rectangle 377">
              <a:extLst>
                <a:ext uri="{FF2B5EF4-FFF2-40B4-BE49-F238E27FC236}">
                  <a16:creationId xmlns:a16="http://schemas.microsoft.com/office/drawing/2014/main" id="{4D0FA209-075B-4707-BAB8-2C98848BC42F}"/>
                </a:ext>
              </a:extLst>
            </p:cNvPr>
            <p:cNvSpPr/>
            <p:nvPr/>
          </p:nvSpPr>
          <p:spPr>
            <a:xfrm rot="10800000">
              <a:off x="5435070" y="1637825"/>
              <a:ext cx="236839" cy="24800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79" name="Isosceles Triangle 378">
              <a:extLst>
                <a:ext uri="{FF2B5EF4-FFF2-40B4-BE49-F238E27FC236}">
                  <a16:creationId xmlns:a16="http://schemas.microsoft.com/office/drawing/2014/main" id="{282E03B7-D031-45D9-9191-4FDD6A175B1A}"/>
                </a:ext>
              </a:extLst>
            </p:cNvPr>
            <p:cNvSpPr/>
            <p:nvPr/>
          </p:nvSpPr>
          <p:spPr>
            <a:xfrm rot="10800000">
              <a:off x="5509427" y="1738285"/>
              <a:ext cx="97219" cy="55458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80" name="Picture 379">
            <a:extLst>
              <a:ext uri="{FF2B5EF4-FFF2-40B4-BE49-F238E27FC236}">
                <a16:creationId xmlns:a16="http://schemas.microsoft.com/office/drawing/2014/main" id="{8449DA08-591E-45A3-A65F-3C30FA4A170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574" b="5581"/>
          <a:stretch/>
        </p:blipFill>
        <p:spPr>
          <a:xfrm>
            <a:off x="385815" y="1202195"/>
            <a:ext cx="1543005" cy="269670"/>
          </a:xfrm>
          <a:prstGeom prst="rect">
            <a:avLst/>
          </a:prstGeom>
        </p:spPr>
      </p:pic>
      <p:pic>
        <p:nvPicPr>
          <p:cNvPr id="11" name="Picture 10" descr="A mouse cursor with a pink background&#10;&#10;Description automatically generated">
            <a:extLst>
              <a:ext uri="{FF2B5EF4-FFF2-40B4-BE49-F238E27FC236}">
                <a16:creationId xmlns:a16="http://schemas.microsoft.com/office/drawing/2014/main" id="{81BC2C84-23E9-4A0C-8C62-C39BBB543D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327" y="2918025"/>
            <a:ext cx="282097" cy="31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34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04C17-C3AF-4AEF-BD4E-8E3EDB133E3F}"/>
              </a:ext>
            </a:extLst>
          </p:cNvPr>
          <p:cNvSpPr/>
          <p:nvPr/>
        </p:nvSpPr>
        <p:spPr>
          <a:xfrm>
            <a:off x="0" y="642762"/>
            <a:ext cx="12189278" cy="3537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53876A-1FEB-4A12-876A-27A5682E2C92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E9B4284-7904-4ECC-859C-D1320336EEC1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156356-BA2F-7F05-0853-5BC7926CEA91}"/>
                </a:ext>
              </a:extLst>
            </p:cNvPr>
            <p:cNvSpPr txBox="1"/>
            <p:nvPr/>
          </p:nvSpPr>
          <p:spPr>
            <a:xfrm>
              <a:off x="648728" y="88724"/>
              <a:ext cx="4746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Flood Resiliency Tool</a:t>
              </a:r>
              <a:endParaRPr lang="en-US" sz="20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B6D61E-31B4-34F9-DA0A-FA9635978099}"/>
                </a:ext>
              </a:extLst>
            </p:cNvPr>
            <p:cNvSpPr/>
            <p:nvPr/>
          </p:nvSpPr>
          <p:spPr>
            <a:xfrm>
              <a:off x="229012" y="94718"/>
              <a:ext cx="419716" cy="4197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Logo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427F0D2-49C7-4A95-B903-D728BD0F65A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750ED068-3580-470A-9F32-D01693C0848D}"/>
              </a:ext>
            </a:extLst>
          </p:cNvPr>
          <p:cNvSpPr/>
          <p:nvPr/>
        </p:nvSpPr>
        <p:spPr>
          <a:xfrm>
            <a:off x="8576250" y="179137"/>
            <a:ext cx="1613005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Methodology/Data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31EDE7B8-FC7E-4491-BCBB-1F22BF89CEEF}"/>
              </a:ext>
            </a:extLst>
          </p:cNvPr>
          <p:cNvSpPr/>
          <p:nvPr/>
        </p:nvSpPr>
        <p:spPr>
          <a:xfrm>
            <a:off x="10266870" y="173625"/>
            <a:ext cx="1613005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Other Resources</a:t>
            </a:r>
          </a:p>
        </p:txBody>
      </p: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3252CA3C-E78A-48D3-BC68-C6AE36624002}"/>
              </a:ext>
            </a:extLst>
          </p:cNvPr>
          <p:cNvGrpSpPr/>
          <p:nvPr/>
        </p:nvGrpSpPr>
        <p:grpSpPr>
          <a:xfrm>
            <a:off x="233252" y="690495"/>
            <a:ext cx="6720374" cy="259232"/>
            <a:chOff x="233252" y="690495"/>
            <a:chExt cx="6720374" cy="259232"/>
          </a:xfrm>
        </p:grpSpPr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03A6306E-54AA-44F2-B76C-E34A0ED3F494}"/>
                </a:ext>
              </a:extLst>
            </p:cNvPr>
            <p:cNvGrpSpPr/>
            <p:nvPr/>
          </p:nvGrpSpPr>
          <p:grpSpPr>
            <a:xfrm>
              <a:off x="233252" y="690495"/>
              <a:ext cx="6720374" cy="258140"/>
              <a:chOff x="153966" y="753716"/>
              <a:chExt cx="6720374" cy="258140"/>
            </a:xfrm>
          </p:grpSpPr>
          <p:sp>
            <p:nvSpPr>
              <p:cNvPr id="223" name="Rectangle: Rounded Corners 222">
                <a:extLst>
                  <a:ext uri="{FF2B5EF4-FFF2-40B4-BE49-F238E27FC236}">
                    <a16:creationId xmlns:a16="http://schemas.microsoft.com/office/drawing/2014/main" id="{D31755B6-D2E2-4DFC-9ECC-EC5F0621EA84}"/>
                  </a:ext>
                </a:extLst>
              </p:cNvPr>
              <p:cNvSpPr/>
              <p:nvPr/>
            </p:nvSpPr>
            <p:spPr>
              <a:xfrm>
                <a:off x="153966" y="754263"/>
                <a:ext cx="1613005" cy="257593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Flood Indices</a:t>
                </a:r>
              </a:p>
            </p:txBody>
          </p:sp>
          <p:sp>
            <p:nvSpPr>
              <p:cNvPr id="224" name="Rectangle: Rounded Corners 223">
                <a:extLst>
                  <a:ext uri="{FF2B5EF4-FFF2-40B4-BE49-F238E27FC236}">
                    <a16:creationId xmlns:a16="http://schemas.microsoft.com/office/drawing/2014/main" id="{5EB82D28-9E43-4A29-B8FD-BB0B7F1D0E19}"/>
                  </a:ext>
                </a:extLst>
              </p:cNvPr>
              <p:cNvSpPr/>
              <p:nvPr/>
            </p:nvSpPr>
            <p:spPr>
              <a:xfrm>
                <a:off x="5261335" y="754263"/>
                <a:ext cx="1613005" cy="254808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Other Hazards</a:t>
                </a:r>
              </a:p>
            </p:txBody>
          </p:sp>
          <p:sp>
            <p:nvSpPr>
              <p:cNvPr id="225" name="Rectangle: Rounded Corners 224">
                <a:extLst>
                  <a:ext uri="{FF2B5EF4-FFF2-40B4-BE49-F238E27FC236}">
                    <a16:creationId xmlns:a16="http://schemas.microsoft.com/office/drawing/2014/main" id="{E74E4FFF-778D-4D3A-8B52-578D5E422F17}"/>
                  </a:ext>
                </a:extLst>
              </p:cNvPr>
              <p:cNvSpPr/>
              <p:nvPr/>
            </p:nvSpPr>
            <p:spPr>
              <a:xfrm>
                <a:off x="3560138" y="753716"/>
                <a:ext cx="1613005" cy="252984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2D/3D Visuals</a:t>
                </a:r>
              </a:p>
            </p:txBody>
          </p:sp>
        </p:grpSp>
        <p:sp>
          <p:nvSpPr>
            <p:cNvPr id="222" name="Rectangle: Rounded Corners 221">
              <a:extLst>
                <a:ext uri="{FF2B5EF4-FFF2-40B4-BE49-F238E27FC236}">
                  <a16:creationId xmlns:a16="http://schemas.microsoft.com/office/drawing/2014/main" id="{AE37FA49-85C0-4974-BE29-318FCFD7EDB5}"/>
                </a:ext>
              </a:extLst>
            </p:cNvPr>
            <p:cNvSpPr/>
            <p:nvPr/>
          </p:nvSpPr>
          <p:spPr>
            <a:xfrm>
              <a:off x="1928820" y="696743"/>
              <a:ext cx="1613005" cy="25298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Compare Risk</a:t>
              </a:r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C0C7DDC4-45E8-4D51-B8AC-5D25D47EB79D}"/>
              </a:ext>
            </a:extLst>
          </p:cNvPr>
          <p:cNvGrpSpPr/>
          <p:nvPr/>
        </p:nvGrpSpPr>
        <p:grpSpPr>
          <a:xfrm>
            <a:off x="6091334" y="1110862"/>
            <a:ext cx="6407577" cy="1588817"/>
            <a:chOff x="153966" y="1078183"/>
            <a:chExt cx="6407577" cy="1588817"/>
          </a:xfrm>
        </p:grpSpPr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CA70CB9A-661B-446F-98C8-EAA96B148FA0}"/>
                </a:ext>
              </a:extLst>
            </p:cNvPr>
            <p:cNvGrpSpPr/>
            <p:nvPr/>
          </p:nvGrpSpPr>
          <p:grpSpPr>
            <a:xfrm>
              <a:off x="153966" y="1078183"/>
              <a:ext cx="6407577" cy="1588817"/>
              <a:chOff x="153966" y="1078183"/>
              <a:chExt cx="6407577" cy="1588817"/>
            </a:xfrm>
          </p:grpSpPr>
          <p:sp>
            <p:nvSpPr>
              <p:cNvPr id="291" name="Rectangle: Rounded Corners 290">
                <a:extLst>
                  <a:ext uri="{FF2B5EF4-FFF2-40B4-BE49-F238E27FC236}">
                    <a16:creationId xmlns:a16="http://schemas.microsoft.com/office/drawing/2014/main" id="{E3C8B5CE-AB1B-4526-B7A8-41E5CA99F557}"/>
                  </a:ext>
                </a:extLst>
              </p:cNvPr>
              <p:cNvSpPr/>
              <p:nvPr/>
            </p:nvSpPr>
            <p:spPr>
              <a:xfrm>
                <a:off x="153966" y="1078183"/>
                <a:ext cx="5759030" cy="158881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92" name="Group 291">
                <a:extLst>
                  <a:ext uri="{FF2B5EF4-FFF2-40B4-BE49-F238E27FC236}">
                    <a16:creationId xmlns:a16="http://schemas.microsoft.com/office/drawing/2014/main" id="{2E8C7E02-3C24-4D9A-A11B-FAA57FDEABF4}"/>
                  </a:ext>
                </a:extLst>
              </p:cNvPr>
              <p:cNvGrpSpPr/>
              <p:nvPr/>
            </p:nvGrpSpPr>
            <p:grpSpPr>
              <a:xfrm>
                <a:off x="4969089" y="1459724"/>
                <a:ext cx="1381141" cy="281231"/>
                <a:chOff x="6215001" y="1221512"/>
                <a:chExt cx="1381141" cy="281231"/>
              </a:xfrm>
            </p:grpSpPr>
            <p:grpSp>
              <p:nvGrpSpPr>
                <p:cNvPr id="329" name="Group 328">
                  <a:extLst>
                    <a:ext uri="{FF2B5EF4-FFF2-40B4-BE49-F238E27FC236}">
                      <a16:creationId xmlns:a16="http://schemas.microsoft.com/office/drawing/2014/main" id="{F27CCA38-E125-4DA9-A1B4-309A96191126}"/>
                    </a:ext>
                  </a:extLst>
                </p:cNvPr>
                <p:cNvGrpSpPr/>
                <p:nvPr/>
              </p:nvGrpSpPr>
              <p:grpSpPr>
                <a:xfrm>
                  <a:off x="6215001" y="1278294"/>
                  <a:ext cx="177281" cy="177281"/>
                  <a:chOff x="6183674" y="1683924"/>
                  <a:chExt cx="177281" cy="177281"/>
                </a:xfrm>
              </p:grpSpPr>
              <p:sp>
                <p:nvSpPr>
                  <p:cNvPr id="331" name="Oval 330">
                    <a:extLst>
                      <a:ext uri="{FF2B5EF4-FFF2-40B4-BE49-F238E27FC236}">
                        <a16:creationId xmlns:a16="http://schemas.microsoft.com/office/drawing/2014/main" id="{04C38993-706F-4818-A45D-5AFE8EB2ED75}"/>
                      </a:ext>
                    </a:extLst>
                  </p:cNvPr>
                  <p:cNvSpPr/>
                  <p:nvPr/>
                </p:nvSpPr>
                <p:spPr>
                  <a:xfrm>
                    <a:off x="6183674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332" name="Oval 331">
                    <a:extLst>
                      <a:ext uri="{FF2B5EF4-FFF2-40B4-BE49-F238E27FC236}">
                        <a16:creationId xmlns:a16="http://schemas.microsoft.com/office/drawing/2014/main" id="{F590566D-D1EE-46E1-99D5-92C04B262961}"/>
                      </a:ext>
                    </a:extLst>
                  </p:cNvPr>
                  <p:cNvSpPr/>
                  <p:nvPr/>
                </p:nvSpPr>
                <p:spPr>
                  <a:xfrm>
                    <a:off x="6226546" y="1726796"/>
                    <a:ext cx="91536" cy="91536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30" name="TextBox 329">
                  <a:extLst>
                    <a:ext uri="{FF2B5EF4-FFF2-40B4-BE49-F238E27FC236}">
                      <a16:creationId xmlns:a16="http://schemas.microsoft.com/office/drawing/2014/main" id="{1007E8FD-0FF7-4C5B-AF37-221272687777}"/>
                    </a:ext>
                  </a:extLst>
                </p:cNvPr>
                <p:cNvSpPr txBox="1"/>
                <p:nvPr/>
              </p:nvSpPr>
              <p:spPr>
                <a:xfrm>
                  <a:off x="6349409" y="1221512"/>
                  <a:ext cx="1246733" cy="2812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07000"/>
                    </a:lnSpc>
                  </a:pPr>
                  <a:r>
                    <a:rPr lang="en-US" sz="12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State</a:t>
                  </a:r>
                </a:p>
              </p:txBody>
            </p:sp>
          </p:grpSp>
          <p:grpSp>
            <p:nvGrpSpPr>
              <p:cNvPr id="293" name="Group 292">
                <a:extLst>
                  <a:ext uri="{FF2B5EF4-FFF2-40B4-BE49-F238E27FC236}">
                    <a16:creationId xmlns:a16="http://schemas.microsoft.com/office/drawing/2014/main" id="{B4659DD0-2CA5-4D6D-A0F5-83E70E191C13}"/>
                  </a:ext>
                </a:extLst>
              </p:cNvPr>
              <p:cNvGrpSpPr/>
              <p:nvPr/>
            </p:nvGrpSpPr>
            <p:grpSpPr>
              <a:xfrm>
                <a:off x="4455002" y="2271572"/>
                <a:ext cx="2106541" cy="276999"/>
                <a:chOff x="4455002" y="2271572"/>
                <a:chExt cx="2106541" cy="276999"/>
              </a:xfrm>
            </p:grpSpPr>
            <p:grpSp>
              <p:nvGrpSpPr>
                <p:cNvPr id="325" name="Group 324">
                  <a:extLst>
                    <a:ext uri="{FF2B5EF4-FFF2-40B4-BE49-F238E27FC236}">
                      <a16:creationId xmlns:a16="http://schemas.microsoft.com/office/drawing/2014/main" id="{CDAE2FF7-6FA8-4E31-8A80-E225E3D25D14}"/>
                    </a:ext>
                  </a:extLst>
                </p:cNvPr>
                <p:cNvGrpSpPr/>
                <p:nvPr/>
              </p:nvGrpSpPr>
              <p:grpSpPr>
                <a:xfrm>
                  <a:off x="4455002" y="2328354"/>
                  <a:ext cx="177281" cy="177281"/>
                  <a:chOff x="8917745" y="1683924"/>
                  <a:chExt cx="177281" cy="177281"/>
                </a:xfrm>
              </p:grpSpPr>
              <p:sp>
                <p:nvSpPr>
                  <p:cNvPr id="327" name="Oval 326">
                    <a:extLst>
                      <a:ext uri="{FF2B5EF4-FFF2-40B4-BE49-F238E27FC236}">
                        <a16:creationId xmlns:a16="http://schemas.microsoft.com/office/drawing/2014/main" id="{D6417F42-FB6F-4C5D-BDB9-6DA015C931DE}"/>
                      </a:ext>
                    </a:extLst>
                  </p:cNvPr>
                  <p:cNvSpPr/>
                  <p:nvPr/>
                </p:nvSpPr>
                <p:spPr>
                  <a:xfrm>
                    <a:off x="8917745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8" name="Oval 327">
                    <a:extLst>
                      <a:ext uri="{FF2B5EF4-FFF2-40B4-BE49-F238E27FC236}">
                        <a16:creationId xmlns:a16="http://schemas.microsoft.com/office/drawing/2014/main" id="{0A26235E-CFDE-485A-AEBB-AEA6F1AE39DC}"/>
                      </a:ext>
                    </a:extLst>
                  </p:cNvPr>
                  <p:cNvSpPr/>
                  <p:nvPr/>
                </p:nvSpPr>
                <p:spPr>
                  <a:xfrm>
                    <a:off x="8960300" y="1731876"/>
                    <a:ext cx="91536" cy="91536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26" name="TextBox 325">
                  <a:extLst>
                    <a:ext uri="{FF2B5EF4-FFF2-40B4-BE49-F238E27FC236}">
                      <a16:creationId xmlns:a16="http://schemas.microsoft.com/office/drawing/2014/main" id="{DCB3AF35-F56E-43AD-9E93-A2D3AFE4D22E}"/>
                    </a:ext>
                  </a:extLst>
                </p:cNvPr>
                <p:cNvSpPr txBox="1"/>
                <p:nvPr/>
              </p:nvSpPr>
              <p:spPr>
                <a:xfrm>
                  <a:off x="4589410" y="2271572"/>
                  <a:ext cx="197213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Watersheds</a:t>
                  </a:r>
                </a:p>
              </p:txBody>
            </p:sp>
          </p:grpSp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E76A06E2-33D6-456C-AA50-1D860337BEBF}"/>
                  </a:ext>
                </a:extLst>
              </p:cNvPr>
              <p:cNvGrpSpPr/>
              <p:nvPr/>
            </p:nvGrpSpPr>
            <p:grpSpPr>
              <a:xfrm>
                <a:off x="2322249" y="2271571"/>
                <a:ext cx="1402632" cy="276999"/>
                <a:chOff x="5467552" y="1221512"/>
                <a:chExt cx="1402632" cy="276999"/>
              </a:xfrm>
            </p:grpSpPr>
            <p:grpSp>
              <p:nvGrpSpPr>
                <p:cNvPr id="321" name="Group 320">
                  <a:extLst>
                    <a:ext uri="{FF2B5EF4-FFF2-40B4-BE49-F238E27FC236}">
                      <a16:creationId xmlns:a16="http://schemas.microsoft.com/office/drawing/2014/main" id="{9C3256D2-6794-4A44-9A78-1603E640D553}"/>
                    </a:ext>
                  </a:extLst>
                </p:cNvPr>
                <p:cNvGrpSpPr/>
                <p:nvPr/>
              </p:nvGrpSpPr>
              <p:grpSpPr>
                <a:xfrm>
                  <a:off x="5467552" y="1278294"/>
                  <a:ext cx="177281" cy="177281"/>
                  <a:chOff x="5436225" y="1683924"/>
                  <a:chExt cx="177281" cy="177281"/>
                </a:xfrm>
              </p:grpSpPr>
              <p:sp>
                <p:nvSpPr>
                  <p:cNvPr id="323" name="Oval 322">
                    <a:extLst>
                      <a:ext uri="{FF2B5EF4-FFF2-40B4-BE49-F238E27FC236}">
                        <a16:creationId xmlns:a16="http://schemas.microsoft.com/office/drawing/2014/main" id="{9AE3E36C-9E8F-481E-8828-E1A85C331098}"/>
                      </a:ext>
                    </a:extLst>
                  </p:cNvPr>
                  <p:cNvSpPr/>
                  <p:nvPr/>
                </p:nvSpPr>
                <p:spPr>
                  <a:xfrm>
                    <a:off x="5436225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Oval 323">
                    <a:extLst>
                      <a:ext uri="{FF2B5EF4-FFF2-40B4-BE49-F238E27FC236}">
                        <a16:creationId xmlns:a16="http://schemas.microsoft.com/office/drawing/2014/main" id="{07F2A45D-5DBD-4D7D-8531-14BF17CCCAAA}"/>
                      </a:ext>
                    </a:extLst>
                  </p:cNvPr>
                  <p:cNvSpPr/>
                  <p:nvPr/>
                </p:nvSpPr>
                <p:spPr>
                  <a:xfrm>
                    <a:off x="5478780" y="1731876"/>
                    <a:ext cx="91536" cy="91536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22" name="TextBox 321">
                  <a:extLst>
                    <a:ext uri="{FF2B5EF4-FFF2-40B4-BE49-F238E27FC236}">
                      <a16:creationId xmlns:a16="http://schemas.microsoft.com/office/drawing/2014/main" id="{F11C1774-FC4F-455F-9C88-6D3B104C9E08}"/>
                    </a:ext>
                  </a:extLst>
                </p:cNvPr>
                <p:cNvSpPr txBox="1"/>
                <p:nvPr/>
              </p:nvSpPr>
              <p:spPr>
                <a:xfrm>
                  <a:off x="5601960" y="1221512"/>
                  <a:ext cx="126822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Major Streams</a:t>
                  </a:r>
                </a:p>
              </p:txBody>
            </p:sp>
          </p:grpSp>
          <p:grpSp>
            <p:nvGrpSpPr>
              <p:cNvPr id="295" name="Group 294">
                <a:extLst>
                  <a:ext uri="{FF2B5EF4-FFF2-40B4-BE49-F238E27FC236}">
                    <a16:creationId xmlns:a16="http://schemas.microsoft.com/office/drawing/2014/main" id="{99D405EB-A9CA-4EC3-908D-17471BFC13D8}"/>
                  </a:ext>
                </a:extLst>
              </p:cNvPr>
              <p:cNvGrpSpPr/>
              <p:nvPr/>
            </p:nvGrpSpPr>
            <p:grpSpPr>
              <a:xfrm>
                <a:off x="384339" y="1450112"/>
                <a:ext cx="2106541" cy="276999"/>
                <a:chOff x="6326373" y="1221512"/>
                <a:chExt cx="2106541" cy="276999"/>
              </a:xfrm>
            </p:grpSpPr>
            <p:grpSp>
              <p:nvGrpSpPr>
                <p:cNvPr id="317" name="Group 316">
                  <a:extLst>
                    <a:ext uri="{FF2B5EF4-FFF2-40B4-BE49-F238E27FC236}">
                      <a16:creationId xmlns:a16="http://schemas.microsoft.com/office/drawing/2014/main" id="{2406A348-8426-4F84-9008-FE60EF2284AD}"/>
                    </a:ext>
                  </a:extLst>
                </p:cNvPr>
                <p:cNvGrpSpPr/>
                <p:nvPr/>
              </p:nvGrpSpPr>
              <p:grpSpPr>
                <a:xfrm>
                  <a:off x="6326373" y="1278294"/>
                  <a:ext cx="177281" cy="177281"/>
                  <a:chOff x="6295046" y="1683924"/>
                  <a:chExt cx="177281" cy="177281"/>
                </a:xfrm>
              </p:grpSpPr>
              <p:sp>
                <p:nvSpPr>
                  <p:cNvPr id="319" name="Oval 318">
                    <a:extLst>
                      <a:ext uri="{FF2B5EF4-FFF2-40B4-BE49-F238E27FC236}">
                        <a16:creationId xmlns:a16="http://schemas.microsoft.com/office/drawing/2014/main" id="{89DEB74F-7073-4B37-B34C-509C5179C040}"/>
                      </a:ext>
                    </a:extLst>
                  </p:cNvPr>
                  <p:cNvSpPr/>
                  <p:nvPr/>
                </p:nvSpPr>
                <p:spPr>
                  <a:xfrm>
                    <a:off x="6295046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0" name="Oval 319">
                    <a:extLst>
                      <a:ext uri="{FF2B5EF4-FFF2-40B4-BE49-F238E27FC236}">
                        <a16:creationId xmlns:a16="http://schemas.microsoft.com/office/drawing/2014/main" id="{968451A5-D4E2-4048-8103-3388847F84B4}"/>
                      </a:ext>
                    </a:extLst>
                  </p:cNvPr>
                  <p:cNvSpPr/>
                  <p:nvPr/>
                </p:nvSpPr>
                <p:spPr>
                  <a:xfrm>
                    <a:off x="6337601" y="1731876"/>
                    <a:ext cx="91536" cy="91536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18" name="TextBox 317">
                  <a:extLst>
                    <a:ext uri="{FF2B5EF4-FFF2-40B4-BE49-F238E27FC236}">
                      <a16:creationId xmlns:a16="http://schemas.microsoft.com/office/drawing/2014/main" id="{D8F5ECDC-3812-4E91-84BD-C164395C4FEE}"/>
                    </a:ext>
                  </a:extLst>
                </p:cNvPr>
                <p:cNvSpPr txBox="1"/>
                <p:nvPr/>
              </p:nvSpPr>
              <p:spPr>
                <a:xfrm>
                  <a:off x="6460781" y="1221512"/>
                  <a:ext cx="197213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Communities</a:t>
                  </a:r>
                </a:p>
              </p:txBody>
            </p:sp>
          </p:grpSp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A3CBE360-FBD1-4165-94D1-DF45F7C32D47}"/>
                  </a:ext>
                </a:extLst>
              </p:cNvPr>
              <p:cNvGrpSpPr/>
              <p:nvPr/>
            </p:nvGrpSpPr>
            <p:grpSpPr>
              <a:xfrm>
                <a:off x="706505" y="1697390"/>
                <a:ext cx="2305585" cy="276999"/>
                <a:chOff x="622685" y="1697390"/>
                <a:chExt cx="2305585" cy="276999"/>
              </a:xfrm>
            </p:grpSpPr>
            <p:sp>
              <p:nvSpPr>
                <p:cNvPr id="314" name="TextBox 313">
                  <a:extLst>
                    <a:ext uri="{FF2B5EF4-FFF2-40B4-BE49-F238E27FC236}">
                      <a16:creationId xmlns:a16="http://schemas.microsoft.com/office/drawing/2014/main" id="{A3FB574E-9E2C-4321-9E29-5DEB5AEB4D41}"/>
                    </a:ext>
                  </a:extLst>
                </p:cNvPr>
                <p:cNvSpPr txBox="1"/>
                <p:nvPr/>
              </p:nvSpPr>
              <p:spPr>
                <a:xfrm>
                  <a:off x="761176" y="1697390"/>
                  <a:ext cx="216709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Unincorporated</a:t>
                  </a:r>
                </a:p>
              </p:txBody>
            </p:sp>
            <p:sp>
              <p:nvSpPr>
                <p:cNvPr id="315" name="Oval 314">
                  <a:extLst>
                    <a:ext uri="{FF2B5EF4-FFF2-40B4-BE49-F238E27FC236}">
                      <a16:creationId xmlns:a16="http://schemas.microsoft.com/office/drawing/2014/main" id="{BF6AF594-123F-4FD0-9046-5252DC128DB7}"/>
                    </a:ext>
                  </a:extLst>
                </p:cNvPr>
                <p:cNvSpPr/>
                <p:nvPr/>
              </p:nvSpPr>
              <p:spPr>
                <a:xfrm>
                  <a:off x="622685" y="1746035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6" name="Oval 315">
                  <a:extLst>
                    <a:ext uri="{FF2B5EF4-FFF2-40B4-BE49-F238E27FC236}">
                      <a16:creationId xmlns:a16="http://schemas.microsoft.com/office/drawing/2014/main" id="{12491D3E-BF29-4E66-AC50-5BADB6F4CE0A}"/>
                    </a:ext>
                  </a:extLst>
                </p:cNvPr>
                <p:cNvSpPr/>
                <p:nvPr/>
              </p:nvSpPr>
              <p:spPr>
                <a:xfrm>
                  <a:off x="665240" y="1793987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7" name="Group 296">
                <a:extLst>
                  <a:ext uri="{FF2B5EF4-FFF2-40B4-BE49-F238E27FC236}">
                    <a16:creationId xmlns:a16="http://schemas.microsoft.com/office/drawing/2014/main" id="{EDA2994F-A748-4B94-A0BA-0396E0666B1A}"/>
                  </a:ext>
                </a:extLst>
              </p:cNvPr>
              <p:cNvGrpSpPr/>
              <p:nvPr/>
            </p:nvGrpSpPr>
            <p:grpSpPr>
              <a:xfrm>
                <a:off x="706505" y="1933123"/>
                <a:ext cx="2305585" cy="276999"/>
                <a:chOff x="622685" y="1933123"/>
                <a:chExt cx="2305585" cy="276999"/>
              </a:xfrm>
            </p:grpSpPr>
            <p:sp>
              <p:nvSpPr>
                <p:cNvPr id="311" name="TextBox 310">
                  <a:extLst>
                    <a:ext uri="{FF2B5EF4-FFF2-40B4-BE49-F238E27FC236}">
                      <a16:creationId xmlns:a16="http://schemas.microsoft.com/office/drawing/2014/main" id="{95FF4DC5-0A08-4D6B-8CC0-CF1FC5C9805F}"/>
                    </a:ext>
                  </a:extLst>
                </p:cNvPr>
                <p:cNvSpPr txBox="1"/>
                <p:nvPr/>
              </p:nvSpPr>
              <p:spPr>
                <a:xfrm>
                  <a:off x="761176" y="1933123"/>
                  <a:ext cx="216709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Incorporated</a:t>
                  </a:r>
                </a:p>
              </p:txBody>
            </p:sp>
            <p:sp>
              <p:nvSpPr>
                <p:cNvPr id="312" name="Oval 311">
                  <a:extLst>
                    <a:ext uri="{FF2B5EF4-FFF2-40B4-BE49-F238E27FC236}">
                      <a16:creationId xmlns:a16="http://schemas.microsoft.com/office/drawing/2014/main" id="{88C8765A-DF13-4C74-9F5E-75251ED0B312}"/>
                    </a:ext>
                  </a:extLst>
                </p:cNvPr>
                <p:cNvSpPr/>
                <p:nvPr/>
              </p:nvSpPr>
              <p:spPr>
                <a:xfrm>
                  <a:off x="622685" y="1981768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Oval 312">
                  <a:extLst>
                    <a:ext uri="{FF2B5EF4-FFF2-40B4-BE49-F238E27FC236}">
                      <a16:creationId xmlns:a16="http://schemas.microsoft.com/office/drawing/2014/main" id="{421E4F85-123A-40CC-9AC8-B743F19D1188}"/>
                    </a:ext>
                  </a:extLst>
                </p:cNvPr>
                <p:cNvSpPr/>
                <p:nvPr/>
              </p:nvSpPr>
              <p:spPr>
                <a:xfrm>
                  <a:off x="665240" y="2029720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8" name="Group 297">
                <a:extLst>
                  <a:ext uri="{FF2B5EF4-FFF2-40B4-BE49-F238E27FC236}">
                    <a16:creationId xmlns:a16="http://schemas.microsoft.com/office/drawing/2014/main" id="{BF1E6D1A-B6F4-44E9-8A1D-EFA3989E554C}"/>
                  </a:ext>
                </a:extLst>
              </p:cNvPr>
              <p:cNvGrpSpPr/>
              <p:nvPr/>
            </p:nvGrpSpPr>
            <p:grpSpPr>
              <a:xfrm>
                <a:off x="3448212" y="1463956"/>
                <a:ext cx="1381141" cy="276999"/>
                <a:chOff x="3448212" y="1463956"/>
                <a:chExt cx="1381141" cy="276999"/>
              </a:xfrm>
            </p:grpSpPr>
            <p:sp>
              <p:nvSpPr>
                <p:cNvPr id="308" name="Oval 307">
                  <a:extLst>
                    <a:ext uri="{FF2B5EF4-FFF2-40B4-BE49-F238E27FC236}">
                      <a16:creationId xmlns:a16="http://schemas.microsoft.com/office/drawing/2014/main" id="{9E2D7B0A-F993-478C-8853-EC6ED7BD74A0}"/>
                    </a:ext>
                  </a:extLst>
                </p:cNvPr>
                <p:cNvSpPr/>
                <p:nvPr/>
              </p:nvSpPr>
              <p:spPr>
                <a:xfrm>
                  <a:off x="3448212" y="1520738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9" name="Oval 308">
                  <a:extLst>
                    <a:ext uri="{FF2B5EF4-FFF2-40B4-BE49-F238E27FC236}">
                      <a16:creationId xmlns:a16="http://schemas.microsoft.com/office/drawing/2014/main" id="{002D0704-0F0E-45CE-BF25-82E11D9B003F}"/>
                    </a:ext>
                  </a:extLst>
                </p:cNvPr>
                <p:cNvSpPr/>
                <p:nvPr/>
              </p:nvSpPr>
              <p:spPr>
                <a:xfrm>
                  <a:off x="3491084" y="1563610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0" name="TextBox 309">
                  <a:extLst>
                    <a:ext uri="{FF2B5EF4-FFF2-40B4-BE49-F238E27FC236}">
                      <a16:creationId xmlns:a16="http://schemas.microsoft.com/office/drawing/2014/main" id="{73F4ACD6-CFC1-49B4-BE66-2408B0C81940}"/>
                    </a:ext>
                  </a:extLst>
                </p:cNvPr>
                <p:cNvSpPr txBox="1"/>
                <p:nvPr/>
              </p:nvSpPr>
              <p:spPr>
                <a:xfrm>
                  <a:off x="3582620" y="1463956"/>
                  <a:ext cx="124673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RPDC Regions</a:t>
                  </a:r>
                </a:p>
              </p:txBody>
            </p:sp>
          </p:grpSp>
          <p:grpSp>
            <p:nvGrpSpPr>
              <p:cNvPr id="299" name="Group 298">
                <a:extLst>
                  <a:ext uri="{FF2B5EF4-FFF2-40B4-BE49-F238E27FC236}">
                    <a16:creationId xmlns:a16="http://schemas.microsoft.com/office/drawing/2014/main" id="{BD3CB0E3-82C7-4526-9491-48C537DF069A}"/>
                  </a:ext>
                </a:extLst>
              </p:cNvPr>
              <p:cNvGrpSpPr/>
              <p:nvPr/>
            </p:nvGrpSpPr>
            <p:grpSpPr>
              <a:xfrm>
                <a:off x="473171" y="2269799"/>
                <a:ext cx="916134" cy="276999"/>
                <a:chOff x="473171" y="2269799"/>
                <a:chExt cx="916134" cy="276999"/>
              </a:xfrm>
            </p:grpSpPr>
            <p:sp>
              <p:nvSpPr>
                <p:cNvPr id="305" name="TextBox 304">
                  <a:extLst>
                    <a:ext uri="{FF2B5EF4-FFF2-40B4-BE49-F238E27FC236}">
                      <a16:creationId xmlns:a16="http://schemas.microsoft.com/office/drawing/2014/main" id="{A6033B34-3937-4F67-9538-9F976B39B1F6}"/>
                    </a:ext>
                  </a:extLst>
                </p:cNvPr>
                <p:cNvSpPr txBox="1"/>
                <p:nvPr/>
              </p:nvSpPr>
              <p:spPr>
                <a:xfrm>
                  <a:off x="607262" y="2269799"/>
                  <a:ext cx="7820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Buildings</a:t>
                  </a:r>
                </a:p>
              </p:txBody>
            </p:sp>
            <p:sp>
              <p:nvSpPr>
                <p:cNvPr id="306" name="Oval 305">
                  <a:extLst>
                    <a:ext uri="{FF2B5EF4-FFF2-40B4-BE49-F238E27FC236}">
                      <a16:creationId xmlns:a16="http://schemas.microsoft.com/office/drawing/2014/main" id="{87A00D21-79F4-426F-BD01-F18A11F05BD3}"/>
                    </a:ext>
                  </a:extLst>
                </p:cNvPr>
                <p:cNvSpPr/>
                <p:nvPr/>
              </p:nvSpPr>
              <p:spPr>
                <a:xfrm>
                  <a:off x="473171" y="2328353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7" name="Oval 306">
                  <a:extLst>
                    <a:ext uri="{FF2B5EF4-FFF2-40B4-BE49-F238E27FC236}">
                      <a16:creationId xmlns:a16="http://schemas.microsoft.com/office/drawing/2014/main" id="{94EE0D87-6B44-44AF-B250-A8073D1F9AC9}"/>
                    </a:ext>
                  </a:extLst>
                </p:cNvPr>
                <p:cNvSpPr/>
                <p:nvPr/>
              </p:nvSpPr>
              <p:spPr>
                <a:xfrm>
                  <a:off x="515726" y="2376305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0" name="Group 299">
                <a:extLst>
                  <a:ext uri="{FF2B5EF4-FFF2-40B4-BE49-F238E27FC236}">
                    <a16:creationId xmlns:a16="http://schemas.microsoft.com/office/drawing/2014/main" id="{1A3FF3A9-3AFC-4BD5-8BD4-9A4E76E1313F}"/>
                  </a:ext>
                </a:extLst>
              </p:cNvPr>
              <p:cNvGrpSpPr/>
              <p:nvPr/>
            </p:nvGrpSpPr>
            <p:grpSpPr>
              <a:xfrm>
                <a:off x="2309877" y="1451782"/>
                <a:ext cx="893375" cy="276999"/>
                <a:chOff x="6056735" y="1221512"/>
                <a:chExt cx="893375" cy="276999"/>
              </a:xfrm>
            </p:grpSpPr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7E830873-4483-4E51-9427-7C27795D5793}"/>
                    </a:ext>
                  </a:extLst>
                </p:cNvPr>
                <p:cNvGrpSpPr/>
                <p:nvPr/>
              </p:nvGrpSpPr>
              <p:grpSpPr>
                <a:xfrm>
                  <a:off x="6056735" y="1278294"/>
                  <a:ext cx="177281" cy="177281"/>
                  <a:chOff x="6025408" y="1683924"/>
                  <a:chExt cx="177281" cy="177281"/>
                </a:xfrm>
              </p:grpSpPr>
              <p:sp>
                <p:nvSpPr>
                  <p:cNvPr id="303" name="Oval 302">
                    <a:extLst>
                      <a:ext uri="{FF2B5EF4-FFF2-40B4-BE49-F238E27FC236}">
                        <a16:creationId xmlns:a16="http://schemas.microsoft.com/office/drawing/2014/main" id="{62D81462-3B6A-4190-A27B-321743AB5B73}"/>
                      </a:ext>
                    </a:extLst>
                  </p:cNvPr>
                  <p:cNvSpPr/>
                  <p:nvPr/>
                </p:nvSpPr>
                <p:spPr>
                  <a:xfrm>
                    <a:off x="6025408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4" name="Oval 303">
                    <a:extLst>
                      <a:ext uri="{FF2B5EF4-FFF2-40B4-BE49-F238E27FC236}">
                        <a16:creationId xmlns:a16="http://schemas.microsoft.com/office/drawing/2014/main" id="{4BA104E0-F036-4379-A92B-CFE325A38A04}"/>
                      </a:ext>
                    </a:extLst>
                  </p:cNvPr>
                  <p:cNvSpPr/>
                  <p:nvPr/>
                </p:nvSpPr>
                <p:spPr>
                  <a:xfrm>
                    <a:off x="6068280" y="1726796"/>
                    <a:ext cx="91536" cy="91536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02" name="TextBox 301">
                  <a:extLst>
                    <a:ext uri="{FF2B5EF4-FFF2-40B4-BE49-F238E27FC236}">
                      <a16:creationId xmlns:a16="http://schemas.microsoft.com/office/drawing/2014/main" id="{D4F28063-E149-42F4-A814-F6D505BCC4AC}"/>
                    </a:ext>
                  </a:extLst>
                </p:cNvPr>
                <p:cNvSpPr txBox="1"/>
                <p:nvPr/>
              </p:nvSpPr>
              <p:spPr>
                <a:xfrm>
                  <a:off x="6191143" y="1221512"/>
                  <a:ext cx="75896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Counties</a:t>
                  </a:r>
                </a:p>
              </p:txBody>
            </p:sp>
          </p:grpSp>
        </p:grp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4DB381E2-B51C-48E2-8D24-1B3E97E12786}"/>
                </a:ext>
              </a:extLst>
            </p:cNvPr>
            <p:cNvSpPr txBox="1"/>
            <p:nvPr/>
          </p:nvSpPr>
          <p:spPr>
            <a:xfrm>
              <a:off x="293164" y="1119979"/>
              <a:ext cx="15769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Select a Scale:</a:t>
              </a:r>
              <a:endParaRPr 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89F219B-12DF-49F4-B624-446E6E7C1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554" y="1144621"/>
            <a:ext cx="5634198" cy="48340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249CF807-9FF8-4081-B555-FE675035F147}"/>
              </a:ext>
            </a:extLst>
          </p:cNvPr>
          <p:cNvSpPr/>
          <p:nvPr/>
        </p:nvSpPr>
        <p:spPr>
          <a:xfrm>
            <a:off x="9918700" y="688766"/>
            <a:ext cx="1952153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Download Data/Map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1523CF-C48E-48D3-97D2-31F694E7A258}"/>
              </a:ext>
            </a:extLst>
          </p:cNvPr>
          <p:cNvGrpSpPr/>
          <p:nvPr/>
        </p:nvGrpSpPr>
        <p:grpSpPr>
          <a:xfrm>
            <a:off x="387676" y="1197180"/>
            <a:ext cx="1764929" cy="285611"/>
            <a:chOff x="387676" y="1197180"/>
            <a:chExt cx="1764929" cy="285611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32935BC1-6140-4336-B1AC-5FFB3C404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676" y="1197180"/>
              <a:ext cx="1764929" cy="285611"/>
            </a:xfrm>
            <a:prstGeom prst="rect">
              <a:avLst/>
            </a:prstGeom>
          </p:spPr>
        </p:pic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7BFE8666-1419-4FCD-85A0-F54D7E6A351C}"/>
                </a:ext>
              </a:extLst>
            </p:cNvPr>
            <p:cNvSpPr/>
            <p:nvPr/>
          </p:nvSpPr>
          <p:spPr>
            <a:xfrm>
              <a:off x="637020" y="1259376"/>
              <a:ext cx="1260049" cy="169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</a:rPr>
                <a:t>search communities…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56D0B6B0-AD80-4E07-A497-42672810EE8D}"/>
              </a:ext>
            </a:extLst>
          </p:cNvPr>
          <p:cNvGrpSpPr/>
          <p:nvPr/>
        </p:nvGrpSpPr>
        <p:grpSpPr>
          <a:xfrm>
            <a:off x="3618339" y="1214336"/>
            <a:ext cx="2143263" cy="274690"/>
            <a:chOff x="3618339" y="1214336"/>
            <a:chExt cx="2143263" cy="274690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7C75FA7-6DA8-4460-9D75-D18C1159CA67}"/>
                </a:ext>
              </a:extLst>
            </p:cNvPr>
            <p:cNvSpPr/>
            <p:nvPr/>
          </p:nvSpPr>
          <p:spPr>
            <a:xfrm>
              <a:off x="3618339" y="1214342"/>
              <a:ext cx="863255" cy="27468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25400" dist="25400" dir="27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Risk Index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97FB4FD8-5C3C-4DA0-9F6D-5974616E22CE}"/>
                </a:ext>
              </a:extLst>
            </p:cNvPr>
            <p:cNvSpPr/>
            <p:nvPr/>
          </p:nvSpPr>
          <p:spPr>
            <a:xfrm>
              <a:off x="4487201" y="1214336"/>
              <a:ext cx="1274401" cy="2746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25400" dist="50800" dir="27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Mitigation Index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5F7BC5E2-63FD-41D8-B8E5-58FECD3F0E23}"/>
              </a:ext>
            </a:extLst>
          </p:cNvPr>
          <p:cNvGrpSpPr/>
          <p:nvPr/>
        </p:nvGrpSpPr>
        <p:grpSpPr>
          <a:xfrm>
            <a:off x="3834886" y="1578512"/>
            <a:ext cx="1925917" cy="248154"/>
            <a:chOff x="3745992" y="1637673"/>
            <a:chExt cx="1925917" cy="248154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C2314B10-3731-43D7-97E4-36AA84682E41}"/>
                </a:ext>
              </a:extLst>
            </p:cNvPr>
            <p:cNvSpPr/>
            <p:nvPr/>
          </p:nvSpPr>
          <p:spPr>
            <a:xfrm>
              <a:off x="3745992" y="1637673"/>
              <a:ext cx="1687218" cy="248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Select Indicator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B25B4D7-0F6F-485F-A7F1-B78304A5761E}"/>
                </a:ext>
              </a:extLst>
            </p:cNvPr>
            <p:cNvSpPr/>
            <p:nvPr/>
          </p:nvSpPr>
          <p:spPr>
            <a:xfrm rot="10800000">
              <a:off x="5435070" y="1637825"/>
              <a:ext cx="236839" cy="24800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4" name="Isosceles Triangle 133">
              <a:extLst>
                <a:ext uri="{FF2B5EF4-FFF2-40B4-BE49-F238E27FC236}">
                  <a16:creationId xmlns:a16="http://schemas.microsoft.com/office/drawing/2014/main" id="{E46F33FD-3034-444B-B798-8EA51A78F711}"/>
                </a:ext>
              </a:extLst>
            </p:cNvPr>
            <p:cNvSpPr/>
            <p:nvPr/>
          </p:nvSpPr>
          <p:spPr>
            <a:xfrm rot="10800000">
              <a:off x="5509427" y="1738285"/>
              <a:ext cx="97219" cy="55458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40" name="Picture 139">
            <a:extLst>
              <a:ext uri="{FF2B5EF4-FFF2-40B4-BE49-F238E27FC236}">
                <a16:creationId xmlns:a16="http://schemas.microsoft.com/office/drawing/2014/main" id="{036C4037-9662-4DE0-A780-539401A392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21" t="5485" r="4563" b="7459"/>
          <a:stretch/>
        </p:blipFill>
        <p:spPr>
          <a:xfrm>
            <a:off x="5594313" y="5210146"/>
            <a:ext cx="193712" cy="18817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040B6A9F-9AB1-4D63-8CE4-31E4C8BB49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9" t="2940" r="7009" b="34258"/>
          <a:stretch/>
        </p:blipFill>
        <p:spPr>
          <a:xfrm>
            <a:off x="5597080" y="5460671"/>
            <a:ext cx="190945" cy="40725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6295A53-33A5-4540-82CD-A219378C7308}"/>
              </a:ext>
            </a:extLst>
          </p:cNvPr>
          <p:cNvGrpSpPr/>
          <p:nvPr/>
        </p:nvGrpSpPr>
        <p:grpSpPr>
          <a:xfrm>
            <a:off x="4299400" y="5632975"/>
            <a:ext cx="1204174" cy="251888"/>
            <a:chOff x="4299400" y="5632975"/>
            <a:chExt cx="1204174" cy="251888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4B5638C3-2F04-40DE-8F0C-4A4F071D837C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0B44BEC0-5CA6-4DD3-88BF-92E87E421A48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Isosceles Triangle 145">
                <a:extLst>
                  <a:ext uri="{FF2B5EF4-FFF2-40B4-BE49-F238E27FC236}">
                    <a16:creationId xmlns:a16="http://schemas.microsoft.com/office/drawing/2014/main" id="{CEB98803-8443-4E5C-92D2-E41DFC13477F}"/>
                  </a:ext>
                </a:extLst>
              </p:cNvPr>
              <p:cNvSpPr/>
              <p:nvPr/>
            </p:nvSpPr>
            <p:spPr>
              <a:xfrm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A2DA9F29-236E-46F2-8C0D-30D4EF8AD1C2}"/>
                </a:ext>
              </a:extLst>
            </p:cNvPr>
            <p:cNvSpPr txBox="1"/>
            <p:nvPr/>
          </p:nvSpPr>
          <p:spPr>
            <a:xfrm>
              <a:off x="4299400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Change Base Map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12" descr="A screenshot of a chart&#10;&#10;Description automatically generated">
            <a:extLst>
              <a:ext uri="{FF2B5EF4-FFF2-40B4-BE49-F238E27FC236}">
                <a16:creationId xmlns:a16="http://schemas.microsoft.com/office/drawing/2014/main" id="{6BF6EA2E-5B25-4AEF-8BC0-3A8079F205B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50"/>
          <a:stretch/>
        </p:blipFill>
        <p:spPr>
          <a:xfrm>
            <a:off x="4351193" y="3270352"/>
            <a:ext cx="1152381" cy="235549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EFF2334-47DB-4FE6-AC0D-8D5DEBE92E56}"/>
              </a:ext>
            </a:extLst>
          </p:cNvPr>
          <p:cNvGrpSpPr/>
          <p:nvPr/>
        </p:nvGrpSpPr>
        <p:grpSpPr>
          <a:xfrm>
            <a:off x="3834885" y="1828692"/>
            <a:ext cx="1916291" cy="1937788"/>
            <a:chOff x="3834885" y="1491212"/>
            <a:chExt cx="1916291" cy="1937788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1C235AD9-9B6D-4B12-AF7D-B03176977D0F}"/>
                </a:ext>
              </a:extLst>
            </p:cNvPr>
            <p:cNvSpPr/>
            <p:nvPr/>
          </p:nvSpPr>
          <p:spPr>
            <a:xfrm>
              <a:off x="3834885" y="1491212"/>
              <a:ext cx="1916291" cy="19377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Building Loss Ratio</a:t>
              </a:r>
            </a:p>
            <a:p>
              <a:endPara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r>
                <a:rPr 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Median Individual Building Damage</a:t>
              </a:r>
            </a:p>
            <a:p>
              <a:pPr algn="ctr"/>
              <a:endPara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r>
                <a:rPr lang="en-US" sz="1000" b="1" dirty="0">
                  <a:solidFill>
                    <a:schemeClr val="tx1"/>
                  </a:solidFill>
                </a:rPr>
                <a:t>Median Percent Damage</a:t>
              </a:r>
            </a:p>
            <a:p>
              <a:pPr algn="ctr"/>
              <a:endPara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r>
                <a:rPr 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Substantial Damage Ratio</a:t>
              </a:r>
            </a:p>
            <a:p>
              <a:endPara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r>
                <a:rPr 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High Damage Ratio</a:t>
              </a:r>
            </a:p>
            <a:p>
              <a:endPara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r>
                <a:rPr 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Previous Paid Losses </a:t>
              </a:r>
            </a:p>
          </p:txBody>
        </p:sp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67697B8E-1DF8-4CDE-AEB6-A31275578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4573" y="2331352"/>
              <a:ext cx="213280" cy="2366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0D6090-C2C7-400E-B839-5B9136200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42531" y="1504303"/>
              <a:ext cx="104642" cy="1905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0551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04C17-C3AF-4AEF-BD4E-8E3EDB133E3F}"/>
              </a:ext>
            </a:extLst>
          </p:cNvPr>
          <p:cNvSpPr/>
          <p:nvPr/>
        </p:nvSpPr>
        <p:spPr>
          <a:xfrm>
            <a:off x="0" y="642762"/>
            <a:ext cx="12189278" cy="3537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53876A-1FEB-4A12-876A-27A5682E2C92}"/>
              </a:ext>
            </a:extLst>
          </p:cNvPr>
          <p:cNvGrpSpPr/>
          <p:nvPr/>
        </p:nvGrpSpPr>
        <p:grpSpPr>
          <a:xfrm>
            <a:off x="0" y="0"/>
            <a:ext cx="12201331" cy="616579"/>
            <a:chOff x="0" y="0"/>
            <a:chExt cx="12201331" cy="61657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E9B4284-7904-4ECC-859C-D1320336EEC1}"/>
                </a:ext>
              </a:extLst>
            </p:cNvPr>
            <p:cNvSpPr/>
            <p:nvPr/>
          </p:nvSpPr>
          <p:spPr>
            <a:xfrm>
              <a:off x="0" y="0"/>
              <a:ext cx="12192000" cy="59139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156356-BA2F-7F05-0853-5BC7926CEA91}"/>
                </a:ext>
              </a:extLst>
            </p:cNvPr>
            <p:cNvSpPr txBox="1"/>
            <p:nvPr/>
          </p:nvSpPr>
          <p:spPr>
            <a:xfrm>
              <a:off x="648728" y="88724"/>
              <a:ext cx="4746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Flood Resiliency Tool</a:t>
              </a:r>
              <a:endParaRPr lang="en-US" sz="20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B6D61E-31B4-34F9-DA0A-FA9635978099}"/>
                </a:ext>
              </a:extLst>
            </p:cNvPr>
            <p:cNvSpPr/>
            <p:nvPr/>
          </p:nvSpPr>
          <p:spPr>
            <a:xfrm>
              <a:off x="229012" y="94718"/>
              <a:ext cx="419716" cy="4197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Logo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427F0D2-49C7-4A95-B903-D728BD0F65A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6579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34179913-164F-4DEA-A33F-85E3AECF73BE}"/>
              </a:ext>
            </a:extLst>
          </p:cNvPr>
          <p:cNvSpPr/>
          <p:nvPr/>
        </p:nvSpPr>
        <p:spPr>
          <a:xfrm>
            <a:off x="8576250" y="179137"/>
            <a:ext cx="1613005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Methodology/Data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F019AD02-A7CF-4E54-B70B-1F03200E7D04}"/>
              </a:ext>
            </a:extLst>
          </p:cNvPr>
          <p:cNvSpPr/>
          <p:nvPr/>
        </p:nvSpPr>
        <p:spPr>
          <a:xfrm>
            <a:off x="10266870" y="173625"/>
            <a:ext cx="1613005" cy="2548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Other Resources</a:t>
            </a:r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F0B09B99-900E-4CB3-9107-9B6EDEAECB0C}"/>
              </a:ext>
            </a:extLst>
          </p:cNvPr>
          <p:cNvGrpSpPr/>
          <p:nvPr/>
        </p:nvGrpSpPr>
        <p:grpSpPr>
          <a:xfrm>
            <a:off x="6091334" y="1110862"/>
            <a:ext cx="6407577" cy="1588817"/>
            <a:chOff x="153966" y="1078183"/>
            <a:chExt cx="6407577" cy="1588817"/>
          </a:xfrm>
        </p:grpSpPr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D721E965-9D15-41EA-AF05-8AE37C92A294}"/>
                </a:ext>
              </a:extLst>
            </p:cNvPr>
            <p:cNvGrpSpPr/>
            <p:nvPr/>
          </p:nvGrpSpPr>
          <p:grpSpPr>
            <a:xfrm>
              <a:off x="153966" y="1078183"/>
              <a:ext cx="6407577" cy="1588817"/>
              <a:chOff x="153966" y="1078183"/>
              <a:chExt cx="6407577" cy="1588817"/>
            </a:xfrm>
          </p:grpSpPr>
          <p:sp>
            <p:nvSpPr>
              <p:cNvPr id="222" name="Rectangle: Rounded Corners 221">
                <a:extLst>
                  <a:ext uri="{FF2B5EF4-FFF2-40B4-BE49-F238E27FC236}">
                    <a16:creationId xmlns:a16="http://schemas.microsoft.com/office/drawing/2014/main" id="{1B4786D4-A20A-414C-97EE-A327777EF416}"/>
                  </a:ext>
                </a:extLst>
              </p:cNvPr>
              <p:cNvSpPr/>
              <p:nvPr/>
            </p:nvSpPr>
            <p:spPr>
              <a:xfrm>
                <a:off x="153966" y="1078183"/>
                <a:ext cx="5759030" cy="158881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48167739-6D30-4145-B26E-04D78D6A834A}"/>
                  </a:ext>
                </a:extLst>
              </p:cNvPr>
              <p:cNvGrpSpPr/>
              <p:nvPr/>
            </p:nvGrpSpPr>
            <p:grpSpPr>
              <a:xfrm>
                <a:off x="4969089" y="1459724"/>
                <a:ext cx="1381141" cy="281231"/>
                <a:chOff x="6215001" y="1221512"/>
                <a:chExt cx="1381141" cy="281231"/>
              </a:xfrm>
            </p:grpSpPr>
            <p:grpSp>
              <p:nvGrpSpPr>
                <p:cNvPr id="260" name="Group 259">
                  <a:extLst>
                    <a:ext uri="{FF2B5EF4-FFF2-40B4-BE49-F238E27FC236}">
                      <a16:creationId xmlns:a16="http://schemas.microsoft.com/office/drawing/2014/main" id="{00732C2D-BCA5-4836-ACC7-5F59B36CB25C}"/>
                    </a:ext>
                  </a:extLst>
                </p:cNvPr>
                <p:cNvGrpSpPr/>
                <p:nvPr/>
              </p:nvGrpSpPr>
              <p:grpSpPr>
                <a:xfrm>
                  <a:off x="6215001" y="1278294"/>
                  <a:ext cx="177281" cy="177281"/>
                  <a:chOff x="6183674" y="1683924"/>
                  <a:chExt cx="177281" cy="177281"/>
                </a:xfrm>
              </p:grpSpPr>
              <p:sp>
                <p:nvSpPr>
                  <p:cNvPr id="262" name="Oval 261">
                    <a:extLst>
                      <a:ext uri="{FF2B5EF4-FFF2-40B4-BE49-F238E27FC236}">
                        <a16:creationId xmlns:a16="http://schemas.microsoft.com/office/drawing/2014/main" id="{2C8878F2-440F-4D96-A8A0-0013BD559913}"/>
                      </a:ext>
                    </a:extLst>
                  </p:cNvPr>
                  <p:cNvSpPr/>
                  <p:nvPr/>
                </p:nvSpPr>
                <p:spPr>
                  <a:xfrm>
                    <a:off x="6183674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263" name="Oval 262">
                    <a:extLst>
                      <a:ext uri="{FF2B5EF4-FFF2-40B4-BE49-F238E27FC236}">
                        <a16:creationId xmlns:a16="http://schemas.microsoft.com/office/drawing/2014/main" id="{6631B34F-597C-4355-92EF-2739989BBC5C}"/>
                      </a:ext>
                    </a:extLst>
                  </p:cNvPr>
                  <p:cNvSpPr/>
                  <p:nvPr/>
                </p:nvSpPr>
                <p:spPr>
                  <a:xfrm>
                    <a:off x="6226546" y="1726796"/>
                    <a:ext cx="91536" cy="91536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61" name="TextBox 260">
                  <a:extLst>
                    <a:ext uri="{FF2B5EF4-FFF2-40B4-BE49-F238E27FC236}">
                      <a16:creationId xmlns:a16="http://schemas.microsoft.com/office/drawing/2014/main" id="{18602463-95FE-46A7-9ED0-AE4D4FEF2867}"/>
                    </a:ext>
                  </a:extLst>
                </p:cNvPr>
                <p:cNvSpPr txBox="1"/>
                <p:nvPr/>
              </p:nvSpPr>
              <p:spPr>
                <a:xfrm>
                  <a:off x="6349409" y="1221512"/>
                  <a:ext cx="1246733" cy="2812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07000"/>
                    </a:lnSpc>
                  </a:pPr>
                  <a:r>
                    <a:rPr lang="en-US" sz="12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State</a:t>
                  </a:r>
                </a:p>
              </p:txBody>
            </p:sp>
          </p:grpSp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17CCC23F-74F7-4CDB-918D-F83285A09D0C}"/>
                  </a:ext>
                </a:extLst>
              </p:cNvPr>
              <p:cNvGrpSpPr/>
              <p:nvPr/>
            </p:nvGrpSpPr>
            <p:grpSpPr>
              <a:xfrm>
                <a:off x="4455002" y="2271572"/>
                <a:ext cx="2106541" cy="276999"/>
                <a:chOff x="4455002" y="2271572"/>
                <a:chExt cx="2106541" cy="276999"/>
              </a:xfrm>
            </p:grpSpPr>
            <p:grpSp>
              <p:nvGrpSpPr>
                <p:cNvPr id="256" name="Group 255">
                  <a:extLst>
                    <a:ext uri="{FF2B5EF4-FFF2-40B4-BE49-F238E27FC236}">
                      <a16:creationId xmlns:a16="http://schemas.microsoft.com/office/drawing/2014/main" id="{28A32AC4-898A-4942-A3D7-A82F8A8B86B4}"/>
                    </a:ext>
                  </a:extLst>
                </p:cNvPr>
                <p:cNvGrpSpPr/>
                <p:nvPr/>
              </p:nvGrpSpPr>
              <p:grpSpPr>
                <a:xfrm>
                  <a:off x="4455002" y="2328354"/>
                  <a:ext cx="177281" cy="177281"/>
                  <a:chOff x="8917745" y="1683924"/>
                  <a:chExt cx="177281" cy="177281"/>
                </a:xfrm>
              </p:grpSpPr>
              <p:sp>
                <p:nvSpPr>
                  <p:cNvPr id="258" name="Oval 257">
                    <a:extLst>
                      <a:ext uri="{FF2B5EF4-FFF2-40B4-BE49-F238E27FC236}">
                        <a16:creationId xmlns:a16="http://schemas.microsoft.com/office/drawing/2014/main" id="{310245C4-83CF-4FED-868F-B3E3C3D39814}"/>
                      </a:ext>
                    </a:extLst>
                  </p:cNvPr>
                  <p:cNvSpPr/>
                  <p:nvPr/>
                </p:nvSpPr>
                <p:spPr>
                  <a:xfrm>
                    <a:off x="8917745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" name="Oval 258">
                    <a:extLst>
                      <a:ext uri="{FF2B5EF4-FFF2-40B4-BE49-F238E27FC236}">
                        <a16:creationId xmlns:a16="http://schemas.microsoft.com/office/drawing/2014/main" id="{CFCE9AC9-4B5E-4063-A072-FA6A063A198C}"/>
                      </a:ext>
                    </a:extLst>
                  </p:cNvPr>
                  <p:cNvSpPr/>
                  <p:nvPr/>
                </p:nvSpPr>
                <p:spPr>
                  <a:xfrm>
                    <a:off x="8960300" y="1731876"/>
                    <a:ext cx="91536" cy="91536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3985E113-C920-4643-8C5E-0249D8315576}"/>
                    </a:ext>
                  </a:extLst>
                </p:cNvPr>
                <p:cNvSpPr txBox="1"/>
                <p:nvPr/>
              </p:nvSpPr>
              <p:spPr>
                <a:xfrm>
                  <a:off x="4589410" y="2271572"/>
                  <a:ext cx="197213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Watersheds</a:t>
                  </a:r>
                </a:p>
              </p:txBody>
            </p:sp>
          </p:grpSp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0BFA119D-4407-4C65-967F-F6E1926F4EDC}"/>
                  </a:ext>
                </a:extLst>
              </p:cNvPr>
              <p:cNvGrpSpPr/>
              <p:nvPr/>
            </p:nvGrpSpPr>
            <p:grpSpPr>
              <a:xfrm>
                <a:off x="2322249" y="2271571"/>
                <a:ext cx="1402632" cy="276999"/>
                <a:chOff x="5467552" y="1221512"/>
                <a:chExt cx="1402632" cy="276999"/>
              </a:xfrm>
            </p:grpSpPr>
            <p:grpSp>
              <p:nvGrpSpPr>
                <p:cNvPr id="252" name="Group 251">
                  <a:extLst>
                    <a:ext uri="{FF2B5EF4-FFF2-40B4-BE49-F238E27FC236}">
                      <a16:creationId xmlns:a16="http://schemas.microsoft.com/office/drawing/2014/main" id="{8B01CCE4-AF4F-4AF9-B361-D2CD74D067EE}"/>
                    </a:ext>
                  </a:extLst>
                </p:cNvPr>
                <p:cNvGrpSpPr/>
                <p:nvPr/>
              </p:nvGrpSpPr>
              <p:grpSpPr>
                <a:xfrm>
                  <a:off x="5467552" y="1278294"/>
                  <a:ext cx="177281" cy="177281"/>
                  <a:chOff x="5436225" y="1683924"/>
                  <a:chExt cx="177281" cy="177281"/>
                </a:xfrm>
              </p:grpSpPr>
              <p:sp>
                <p:nvSpPr>
                  <p:cNvPr id="254" name="Oval 253">
                    <a:extLst>
                      <a:ext uri="{FF2B5EF4-FFF2-40B4-BE49-F238E27FC236}">
                        <a16:creationId xmlns:a16="http://schemas.microsoft.com/office/drawing/2014/main" id="{85AEDCCA-2EE2-4E20-B7CA-7A1DF68AE118}"/>
                      </a:ext>
                    </a:extLst>
                  </p:cNvPr>
                  <p:cNvSpPr/>
                  <p:nvPr/>
                </p:nvSpPr>
                <p:spPr>
                  <a:xfrm>
                    <a:off x="5436225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5" name="Oval 254">
                    <a:extLst>
                      <a:ext uri="{FF2B5EF4-FFF2-40B4-BE49-F238E27FC236}">
                        <a16:creationId xmlns:a16="http://schemas.microsoft.com/office/drawing/2014/main" id="{2B95E7BF-58F0-4009-9006-614253493AA8}"/>
                      </a:ext>
                    </a:extLst>
                  </p:cNvPr>
                  <p:cNvSpPr/>
                  <p:nvPr/>
                </p:nvSpPr>
                <p:spPr>
                  <a:xfrm>
                    <a:off x="5478780" y="1731876"/>
                    <a:ext cx="91536" cy="91536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3" name="TextBox 252">
                  <a:extLst>
                    <a:ext uri="{FF2B5EF4-FFF2-40B4-BE49-F238E27FC236}">
                      <a16:creationId xmlns:a16="http://schemas.microsoft.com/office/drawing/2014/main" id="{21F6C5F3-BBAA-4405-965F-EF56BE6C067D}"/>
                    </a:ext>
                  </a:extLst>
                </p:cNvPr>
                <p:cNvSpPr txBox="1"/>
                <p:nvPr/>
              </p:nvSpPr>
              <p:spPr>
                <a:xfrm>
                  <a:off x="5601960" y="1221512"/>
                  <a:ext cx="126822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Major Streams</a:t>
                  </a:r>
                </a:p>
              </p:txBody>
            </p:sp>
          </p:grpSp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D753FD9B-75EF-40AC-91CD-B401B4C66BC6}"/>
                  </a:ext>
                </a:extLst>
              </p:cNvPr>
              <p:cNvGrpSpPr/>
              <p:nvPr/>
            </p:nvGrpSpPr>
            <p:grpSpPr>
              <a:xfrm>
                <a:off x="384339" y="1450112"/>
                <a:ext cx="2106541" cy="276999"/>
                <a:chOff x="6326373" y="1221512"/>
                <a:chExt cx="2106541" cy="276999"/>
              </a:xfrm>
            </p:grpSpPr>
            <p:grpSp>
              <p:nvGrpSpPr>
                <p:cNvPr id="248" name="Group 247">
                  <a:extLst>
                    <a:ext uri="{FF2B5EF4-FFF2-40B4-BE49-F238E27FC236}">
                      <a16:creationId xmlns:a16="http://schemas.microsoft.com/office/drawing/2014/main" id="{2D400205-DCEE-4503-B4AE-FA7A43730155}"/>
                    </a:ext>
                  </a:extLst>
                </p:cNvPr>
                <p:cNvGrpSpPr/>
                <p:nvPr/>
              </p:nvGrpSpPr>
              <p:grpSpPr>
                <a:xfrm>
                  <a:off x="6326373" y="1278294"/>
                  <a:ext cx="177281" cy="177281"/>
                  <a:chOff x="6295046" y="1683924"/>
                  <a:chExt cx="177281" cy="177281"/>
                </a:xfrm>
              </p:grpSpPr>
              <p:sp>
                <p:nvSpPr>
                  <p:cNvPr id="250" name="Oval 249">
                    <a:extLst>
                      <a:ext uri="{FF2B5EF4-FFF2-40B4-BE49-F238E27FC236}">
                        <a16:creationId xmlns:a16="http://schemas.microsoft.com/office/drawing/2014/main" id="{29307BB2-CE48-4F47-AEAC-DC54E0545A79}"/>
                      </a:ext>
                    </a:extLst>
                  </p:cNvPr>
                  <p:cNvSpPr/>
                  <p:nvPr/>
                </p:nvSpPr>
                <p:spPr>
                  <a:xfrm>
                    <a:off x="6295046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" name="Oval 250">
                    <a:extLst>
                      <a:ext uri="{FF2B5EF4-FFF2-40B4-BE49-F238E27FC236}">
                        <a16:creationId xmlns:a16="http://schemas.microsoft.com/office/drawing/2014/main" id="{B59E638B-A917-4025-AA8C-C31D465B8A9D}"/>
                      </a:ext>
                    </a:extLst>
                  </p:cNvPr>
                  <p:cNvSpPr/>
                  <p:nvPr/>
                </p:nvSpPr>
                <p:spPr>
                  <a:xfrm>
                    <a:off x="6337601" y="1731876"/>
                    <a:ext cx="91536" cy="91536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9CBB8F9B-12B9-48AB-B344-7757A19A8DE7}"/>
                    </a:ext>
                  </a:extLst>
                </p:cNvPr>
                <p:cNvSpPr txBox="1"/>
                <p:nvPr/>
              </p:nvSpPr>
              <p:spPr>
                <a:xfrm>
                  <a:off x="6460781" y="1221512"/>
                  <a:ext cx="197213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Communities</a:t>
                  </a:r>
                </a:p>
              </p:txBody>
            </p:sp>
          </p:grp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D08ABA1-81EF-46E8-AB8E-3BB42DEED36D}"/>
                  </a:ext>
                </a:extLst>
              </p:cNvPr>
              <p:cNvGrpSpPr/>
              <p:nvPr/>
            </p:nvGrpSpPr>
            <p:grpSpPr>
              <a:xfrm>
                <a:off x="706505" y="1697390"/>
                <a:ext cx="2305585" cy="276999"/>
                <a:chOff x="622685" y="1697390"/>
                <a:chExt cx="2305585" cy="276999"/>
              </a:xfrm>
            </p:grpSpPr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85D2C0CA-A1D4-440D-ABD1-4399CCE36CCE}"/>
                    </a:ext>
                  </a:extLst>
                </p:cNvPr>
                <p:cNvSpPr txBox="1"/>
                <p:nvPr/>
              </p:nvSpPr>
              <p:spPr>
                <a:xfrm>
                  <a:off x="761176" y="1697390"/>
                  <a:ext cx="216709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Unincorporated</a:t>
                  </a:r>
                </a:p>
              </p:txBody>
            </p:sp>
            <p:sp>
              <p:nvSpPr>
                <p:cNvPr id="246" name="Oval 245">
                  <a:extLst>
                    <a:ext uri="{FF2B5EF4-FFF2-40B4-BE49-F238E27FC236}">
                      <a16:creationId xmlns:a16="http://schemas.microsoft.com/office/drawing/2014/main" id="{041E5FEB-0B4F-485B-BF1E-06ED7B429C1A}"/>
                    </a:ext>
                  </a:extLst>
                </p:cNvPr>
                <p:cNvSpPr/>
                <p:nvPr/>
              </p:nvSpPr>
              <p:spPr>
                <a:xfrm>
                  <a:off x="622685" y="1746035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Oval 246">
                  <a:extLst>
                    <a:ext uri="{FF2B5EF4-FFF2-40B4-BE49-F238E27FC236}">
                      <a16:creationId xmlns:a16="http://schemas.microsoft.com/office/drawing/2014/main" id="{7C482F5B-994D-4CDA-B7BD-506E5031E477}"/>
                    </a:ext>
                  </a:extLst>
                </p:cNvPr>
                <p:cNvSpPr/>
                <p:nvPr/>
              </p:nvSpPr>
              <p:spPr>
                <a:xfrm>
                  <a:off x="665240" y="1793987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65FB71FE-2138-46CB-883A-D626A3E47FCF}"/>
                  </a:ext>
                </a:extLst>
              </p:cNvPr>
              <p:cNvGrpSpPr/>
              <p:nvPr/>
            </p:nvGrpSpPr>
            <p:grpSpPr>
              <a:xfrm>
                <a:off x="706505" y="1933123"/>
                <a:ext cx="2305585" cy="276999"/>
                <a:chOff x="622685" y="1933123"/>
                <a:chExt cx="2305585" cy="276999"/>
              </a:xfrm>
            </p:grpSpPr>
            <p:sp>
              <p:nvSpPr>
                <p:cNvPr id="242" name="TextBox 241">
                  <a:extLst>
                    <a:ext uri="{FF2B5EF4-FFF2-40B4-BE49-F238E27FC236}">
                      <a16:creationId xmlns:a16="http://schemas.microsoft.com/office/drawing/2014/main" id="{ACB7F58B-CE0C-471C-97D5-A9D3D9EA77F5}"/>
                    </a:ext>
                  </a:extLst>
                </p:cNvPr>
                <p:cNvSpPr txBox="1"/>
                <p:nvPr/>
              </p:nvSpPr>
              <p:spPr>
                <a:xfrm>
                  <a:off x="761176" y="1933123"/>
                  <a:ext cx="216709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Incorporated</a:t>
                  </a:r>
                </a:p>
              </p:txBody>
            </p:sp>
            <p:sp>
              <p:nvSpPr>
                <p:cNvPr id="243" name="Oval 242">
                  <a:extLst>
                    <a:ext uri="{FF2B5EF4-FFF2-40B4-BE49-F238E27FC236}">
                      <a16:creationId xmlns:a16="http://schemas.microsoft.com/office/drawing/2014/main" id="{F141EF73-1AD9-4996-A869-A9D866BDC38F}"/>
                    </a:ext>
                  </a:extLst>
                </p:cNvPr>
                <p:cNvSpPr/>
                <p:nvPr/>
              </p:nvSpPr>
              <p:spPr>
                <a:xfrm>
                  <a:off x="622685" y="1981768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Oval 243">
                  <a:extLst>
                    <a:ext uri="{FF2B5EF4-FFF2-40B4-BE49-F238E27FC236}">
                      <a16:creationId xmlns:a16="http://schemas.microsoft.com/office/drawing/2014/main" id="{177BFE58-EA5E-45F0-8091-AD0072047BEF}"/>
                    </a:ext>
                  </a:extLst>
                </p:cNvPr>
                <p:cNvSpPr/>
                <p:nvPr/>
              </p:nvSpPr>
              <p:spPr>
                <a:xfrm>
                  <a:off x="665240" y="2029720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054F8A06-45F1-4D96-8935-52C0B7919449}"/>
                  </a:ext>
                </a:extLst>
              </p:cNvPr>
              <p:cNvGrpSpPr/>
              <p:nvPr/>
            </p:nvGrpSpPr>
            <p:grpSpPr>
              <a:xfrm>
                <a:off x="3448212" y="1463956"/>
                <a:ext cx="1381141" cy="276999"/>
                <a:chOff x="3448212" y="1463956"/>
                <a:chExt cx="1381141" cy="276999"/>
              </a:xfrm>
            </p:grpSpPr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6FB7A461-D555-4FDD-879F-E5172A32A24F}"/>
                    </a:ext>
                  </a:extLst>
                </p:cNvPr>
                <p:cNvSpPr/>
                <p:nvPr/>
              </p:nvSpPr>
              <p:spPr>
                <a:xfrm>
                  <a:off x="3448212" y="1520738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4409F0CC-CA27-4828-9A41-2A8BC697F812}"/>
                    </a:ext>
                  </a:extLst>
                </p:cNvPr>
                <p:cNvSpPr/>
                <p:nvPr/>
              </p:nvSpPr>
              <p:spPr>
                <a:xfrm>
                  <a:off x="3491084" y="1563610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E4FF5D76-CF71-49DE-B93F-8902557FF6B1}"/>
                    </a:ext>
                  </a:extLst>
                </p:cNvPr>
                <p:cNvSpPr txBox="1"/>
                <p:nvPr/>
              </p:nvSpPr>
              <p:spPr>
                <a:xfrm>
                  <a:off x="3582620" y="1463956"/>
                  <a:ext cx="124673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RPDC Regions</a:t>
                  </a:r>
                </a:p>
              </p:txBody>
            </p: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98A02F22-AEC2-4C39-9606-BF8A6158E5F8}"/>
                  </a:ext>
                </a:extLst>
              </p:cNvPr>
              <p:cNvGrpSpPr/>
              <p:nvPr/>
            </p:nvGrpSpPr>
            <p:grpSpPr>
              <a:xfrm>
                <a:off x="473171" y="2269799"/>
                <a:ext cx="916134" cy="276999"/>
                <a:chOff x="473171" y="2269799"/>
                <a:chExt cx="916134" cy="276999"/>
              </a:xfrm>
            </p:grpSpPr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4E68500E-CC0F-465F-9374-D92D262828C1}"/>
                    </a:ext>
                  </a:extLst>
                </p:cNvPr>
                <p:cNvSpPr txBox="1"/>
                <p:nvPr/>
              </p:nvSpPr>
              <p:spPr>
                <a:xfrm>
                  <a:off x="607262" y="2269799"/>
                  <a:ext cx="7820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Buildings</a:t>
                  </a:r>
                </a:p>
              </p:txBody>
            </p:sp>
            <p:sp>
              <p:nvSpPr>
                <p:cNvPr id="237" name="Oval 236">
                  <a:extLst>
                    <a:ext uri="{FF2B5EF4-FFF2-40B4-BE49-F238E27FC236}">
                      <a16:creationId xmlns:a16="http://schemas.microsoft.com/office/drawing/2014/main" id="{0999A7E4-DB76-4D80-B709-F2528731F1CC}"/>
                    </a:ext>
                  </a:extLst>
                </p:cNvPr>
                <p:cNvSpPr/>
                <p:nvPr/>
              </p:nvSpPr>
              <p:spPr>
                <a:xfrm>
                  <a:off x="473171" y="2328353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Oval 237">
                  <a:extLst>
                    <a:ext uri="{FF2B5EF4-FFF2-40B4-BE49-F238E27FC236}">
                      <a16:creationId xmlns:a16="http://schemas.microsoft.com/office/drawing/2014/main" id="{AE06F95D-88A5-4160-A901-30AD2BB24108}"/>
                    </a:ext>
                  </a:extLst>
                </p:cNvPr>
                <p:cNvSpPr/>
                <p:nvPr/>
              </p:nvSpPr>
              <p:spPr>
                <a:xfrm>
                  <a:off x="515726" y="2376305"/>
                  <a:ext cx="91536" cy="91536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F0BBB5C4-148D-47A3-8A3A-95815C1EF4A8}"/>
                  </a:ext>
                </a:extLst>
              </p:cNvPr>
              <p:cNvGrpSpPr/>
              <p:nvPr/>
            </p:nvGrpSpPr>
            <p:grpSpPr>
              <a:xfrm>
                <a:off x="2309877" y="1451782"/>
                <a:ext cx="893375" cy="276999"/>
                <a:chOff x="6056735" y="1221512"/>
                <a:chExt cx="893375" cy="276999"/>
              </a:xfrm>
            </p:grpSpPr>
            <p:grpSp>
              <p:nvGrpSpPr>
                <p:cNvPr id="232" name="Group 231">
                  <a:extLst>
                    <a:ext uri="{FF2B5EF4-FFF2-40B4-BE49-F238E27FC236}">
                      <a16:creationId xmlns:a16="http://schemas.microsoft.com/office/drawing/2014/main" id="{0DF00CC7-B292-495A-9122-B3315A7DF590}"/>
                    </a:ext>
                  </a:extLst>
                </p:cNvPr>
                <p:cNvGrpSpPr/>
                <p:nvPr/>
              </p:nvGrpSpPr>
              <p:grpSpPr>
                <a:xfrm>
                  <a:off x="6056735" y="1278294"/>
                  <a:ext cx="177281" cy="177281"/>
                  <a:chOff x="6025408" y="1683924"/>
                  <a:chExt cx="177281" cy="177281"/>
                </a:xfrm>
              </p:grpSpPr>
              <p:sp>
                <p:nvSpPr>
                  <p:cNvPr id="234" name="Oval 233">
                    <a:extLst>
                      <a:ext uri="{FF2B5EF4-FFF2-40B4-BE49-F238E27FC236}">
                        <a16:creationId xmlns:a16="http://schemas.microsoft.com/office/drawing/2014/main" id="{723964D4-6B85-4E5E-A574-00A19D1F1C51}"/>
                      </a:ext>
                    </a:extLst>
                  </p:cNvPr>
                  <p:cNvSpPr/>
                  <p:nvPr/>
                </p:nvSpPr>
                <p:spPr>
                  <a:xfrm>
                    <a:off x="6025408" y="1683924"/>
                    <a:ext cx="177281" cy="177281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5" name="Oval 234">
                    <a:extLst>
                      <a:ext uri="{FF2B5EF4-FFF2-40B4-BE49-F238E27FC236}">
                        <a16:creationId xmlns:a16="http://schemas.microsoft.com/office/drawing/2014/main" id="{AFE85655-9CE6-466D-9013-3C0B0408ACA5}"/>
                      </a:ext>
                    </a:extLst>
                  </p:cNvPr>
                  <p:cNvSpPr/>
                  <p:nvPr/>
                </p:nvSpPr>
                <p:spPr>
                  <a:xfrm>
                    <a:off x="6068280" y="1726796"/>
                    <a:ext cx="91536" cy="91536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33" name="TextBox 232">
                  <a:extLst>
                    <a:ext uri="{FF2B5EF4-FFF2-40B4-BE49-F238E27FC236}">
                      <a16:creationId xmlns:a16="http://schemas.microsoft.com/office/drawing/2014/main" id="{BF039B11-BBF9-4ACA-B9D8-AD9A7638C6DF}"/>
                    </a:ext>
                  </a:extLst>
                </p:cNvPr>
                <p:cNvSpPr txBox="1"/>
                <p:nvPr/>
              </p:nvSpPr>
              <p:spPr>
                <a:xfrm>
                  <a:off x="6191143" y="1221512"/>
                  <a:ext cx="75896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Counties</a:t>
                  </a:r>
                </a:p>
              </p:txBody>
            </p:sp>
          </p:grpSp>
        </p:grp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D5E88715-581F-407F-A263-610274691665}"/>
                </a:ext>
              </a:extLst>
            </p:cNvPr>
            <p:cNvSpPr txBox="1"/>
            <p:nvPr/>
          </p:nvSpPr>
          <p:spPr>
            <a:xfrm>
              <a:off x="293164" y="1119979"/>
              <a:ext cx="15769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Select a Scale:</a:t>
              </a:r>
              <a:endParaRPr 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26C5D01-1C57-4B40-A763-FCBF9F1D572F}"/>
              </a:ext>
            </a:extLst>
          </p:cNvPr>
          <p:cNvGrpSpPr/>
          <p:nvPr/>
        </p:nvGrpSpPr>
        <p:grpSpPr>
          <a:xfrm>
            <a:off x="233252" y="690495"/>
            <a:ext cx="6720374" cy="259232"/>
            <a:chOff x="233252" y="690495"/>
            <a:chExt cx="6720374" cy="259232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9081A57E-6C64-4A28-B726-3B5B5DFB7311}"/>
                </a:ext>
              </a:extLst>
            </p:cNvPr>
            <p:cNvGrpSpPr/>
            <p:nvPr/>
          </p:nvGrpSpPr>
          <p:grpSpPr>
            <a:xfrm>
              <a:off x="233252" y="690495"/>
              <a:ext cx="6720374" cy="258140"/>
              <a:chOff x="153966" y="753716"/>
              <a:chExt cx="6720374" cy="258140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2E3C40BB-C4ED-4E50-8587-89A8E9B15A34}"/>
                  </a:ext>
                </a:extLst>
              </p:cNvPr>
              <p:cNvSpPr/>
              <p:nvPr/>
            </p:nvSpPr>
            <p:spPr>
              <a:xfrm>
                <a:off x="153966" y="754263"/>
                <a:ext cx="1613005" cy="257593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Flood Indices</a:t>
                </a:r>
              </a:p>
            </p:txBody>
          </p:sp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A994D3DA-C5E8-46F7-85ED-B76D868DD217}"/>
                  </a:ext>
                </a:extLst>
              </p:cNvPr>
              <p:cNvSpPr/>
              <p:nvPr/>
            </p:nvSpPr>
            <p:spPr>
              <a:xfrm>
                <a:off x="5261335" y="754263"/>
                <a:ext cx="1613005" cy="254808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Other Hazards</a:t>
                </a:r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DF8CD0B4-35CF-47F0-84B0-0B79B2536554}"/>
                  </a:ext>
                </a:extLst>
              </p:cNvPr>
              <p:cNvSpPr/>
              <p:nvPr/>
            </p:nvSpPr>
            <p:spPr>
              <a:xfrm>
                <a:off x="3560138" y="753716"/>
                <a:ext cx="1613005" cy="252984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2D/3D Visuals</a:t>
                </a:r>
              </a:p>
            </p:txBody>
          </p:sp>
        </p:grpSp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C7A43906-B541-4F3C-8C9D-2B7E6B7BEC50}"/>
                </a:ext>
              </a:extLst>
            </p:cNvPr>
            <p:cNvSpPr/>
            <p:nvPr/>
          </p:nvSpPr>
          <p:spPr>
            <a:xfrm>
              <a:off x="1928820" y="696743"/>
              <a:ext cx="1613005" cy="25298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Compare Risk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F13A0E4-0EF3-434B-8E9E-BFF2D28FF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021" y="1133645"/>
            <a:ext cx="5636234" cy="490520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2401806-CB32-48A6-BF1F-B5AA6A89501E}"/>
              </a:ext>
            </a:extLst>
          </p:cNvPr>
          <p:cNvGrpSpPr/>
          <p:nvPr/>
        </p:nvGrpSpPr>
        <p:grpSpPr>
          <a:xfrm>
            <a:off x="361560" y="1235107"/>
            <a:ext cx="2847761" cy="169439"/>
            <a:chOff x="2969429" y="1345803"/>
            <a:chExt cx="2847761" cy="169439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7ADA26CC-F7C1-40A0-83CA-BF7D7B8BC359}"/>
                </a:ext>
              </a:extLst>
            </p:cNvPr>
            <p:cNvSpPr/>
            <p:nvPr/>
          </p:nvSpPr>
          <p:spPr>
            <a:xfrm>
              <a:off x="2969429" y="1345803"/>
              <a:ext cx="2847761" cy="1694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chemeClr val="bg2">
                      <a:lumMod val="50000"/>
                    </a:schemeClr>
                  </a:solidFill>
                </a:rPr>
                <a:t>                      </a:t>
              </a:r>
              <a:r>
                <a:rPr lang="en-US" sz="1000" dirty="0">
                  <a:solidFill>
                    <a:schemeClr val="bg2">
                      <a:lumMod val="50000"/>
                    </a:schemeClr>
                  </a:solidFill>
                </a:rPr>
                <a:t>e.g., 123 street name, city, state, zip</a:t>
              </a: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4CE4378C-E7FC-408E-A8E3-F13DCEBC8A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3489" r="4545" b="19990"/>
            <a:stretch/>
          </p:blipFill>
          <p:spPr>
            <a:xfrm>
              <a:off x="3010286" y="1372208"/>
              <a:ext cx="794534" cy="125169"/>
            </a:xfrm>
            <a:prstGeom prst="rect">
              <a:avLst/>
            </a:prstGeom>
          </p:spPr>
        </p:pic>
      </p:grpSp>
      <p:pic>
        <p:nvPicPr>
          <p:cNvPr id="138" name="Picture 137">
            <a:extLst>
              <a:ext uri="{FF2B5EF4-FFF2-40B4-BE49-F238E27FC236}">
                <a16:creationId xmlns:a16="http://schemas.microsoft.com/office/drawing/2014/main" id="{FB1E4EE6-5580-4119-A3B3-AF4B24DECB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21" t="5485" r="4563" b="7459"/>
          <a:stretch/>
        </p:blipFill>
        <p:spPr>
          <a:xfrm>
            <a:off x="5594313" y="5210146"/>
            <a:ext cx="193712" cy="18817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503C8AF4-0ADF-4324-BB31-25FF007797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9" t="2940" r="7009" b="34258"/>
          <a:stretch/>
        </p:blipFill>
        <p:spPr>
          <a:xfrm>
            <a:off x="5597080" y="5460671"/>
            <a:ext cx="190945" cy="40725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grpSp>
        <p:nvGrpSpPr>
          <p:cNvPr id="140" name="Group 139">
            <a:extLst>
              <a:ext uri="{FF2B5EF4-FFF2-40B4-BE49-F238E27FC236}">
                <a16:creationId xmlns:a16="http://schemas.microsoft.com/office/drawing/2014/main" id="{6E3F7FF2-D035-4F4F-A5D8-E599A6E994D6}"/>
              </a:ext>
            </a:extLst>
          </p:cNvPr>
          <p:cNvGrpSpPr/>
          <p:nvPr/>
        </p:nvGrpSpPr>
        <p:grpSpPr>
          <a:xfrm>
            <a:off x="4299400" y="5632975"/>
            <a:ext cx="1204174" cy="251888"/>
            <a:chOff x="4299400" y="5632975"/>
            <a:chExt cx="1204174" cy="251888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BA46187D-1B2D-48A3-BD4F-2061E39F1F1D}"/>
                </a:ext>
              </a:extLst>
            </p:cNvPr>
            <p:cNvGrpSpPr/>
            <p:nvPr/>
          </p:nvGrpSpPr>
          <p:grpSpPr>
            <a:xfrm>
              <a:off x="4351193" y="5632975"/>
              <a:ext cx="1152381" cy="248002"/>
              <a:chOff x="4170218" y="5575825"/>
              <a:chExt cx="1152381" cy="248002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B0263568-3D19-46C7-8335-AE32640856CA}"/>
                  </a:ext>
                </a:extLst>
              </p:cNvPr>
              <p:cNvSpPr/>
              <p:nvPr/>
            </p:nvSpPr>
            <p:spPr>
              <a:xfrm>
                <a:off x="4170218" y="5575825"/>
                <a:ext cx="1152381" cy="24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Isosceles Triangle 143">
                <a:extLst>
                  <a:ext uri="{FF2B5EF4-FFF2-40B4-BE49-F238E27FC236}">
                    <a16:creationId xmlns:a16="http://schemas.microsoft.com/office/drawing/2014/main" id="{EDF631B9-2B0B-4E6C-B9D2-E9298366312E}"/>
                  </a:ext>
                </a:extLst>
              </p:cNvPr>
              <p:cNvSpPr/>
              <p:nvPr/>
            </p:nvSpPr>
            <p:spPr>
              <a:xfrm>
                <a:off x="5176178" y="5685502"/>
                <a:ext cx="97219" cy="5545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BEEA696C-B74E-4669-8968-6FD459E004EE}"/>
                </a:ext>
              </a:extLst>
            </p:cNvPr>
            <p:cNvSpPr txBox="1"/>
            <p:nvPr/>
          </p:nvSpPr>
          <p:spPr>
            <a:xfrm>
              <a:off x="4299400" y="5638642"/>
              <a:ext cx="115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Change Base Map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454A594E-0390-45F0-9379-F1C7D312D413}"/>
              </a:ext>
            </a:extLst>
          </p:cNvPr>
          <p:cNvGrpSpPr/>
          <p:nvPr/>
        </p:nvGrpSpPr>
        <p:grpSpPr>
          <a:xfrm>
            <a:off x="6116755" y="3516739"/>
            <a:ext cx="5733609" cy="376328"/>
            <a:chOff x="6126086" y="4917697"/>
            <a:chExt cx="5733609" cy="376328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EF9DD931-B8F1-4612-A723-B98F6D539525}"/>
                </a:ext>
              </a:extLst>
            </p:cNvPr>
            <p:cNvSpPr/>
            <p:nvPr/>
          </p:nvSpPr>
          <p:spPr>
            <a:xfrm>
              <a:off x="6126086" y="4917697"/>
              <a:ext cx="5733609" cy="376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25400" dist="50800" dir="2700000" algn="ctr" rotWithShape="0">
                <a:schemeClr val="bg1">
                  <a:lumMod val="75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Significant Structures</a:t>
              </a:r>
            </a:p>
          </p:txBody>
        </p:sp>
        <p:sp>
          <p:nvSpPr>
            <p:cNvPr id="150" name="Isosceles Triangle 149">
              <a:extLst>
                <a:ext uri="{FF2B5EF4-FFF2-40B4-BE49-F238E27FC236}">
                  <a16:creationId xmlns:a16="http://schemas.microsoft.com/office/drawing/2014/main" id="{6BB4B15F-376E-4F20-A442-F07B3BA447CF}"/>
                </a:ext>
              </a:extLst>
            </p:cNvPr>
            <p:cNvSpPr/>
            <p:nvPr/>
          </p:nvSpPr>
          <p:spPr>
            <a:xfrm rot="10800000">
              <a:off x="11438430" y="5039186"/>
              <a:ext cx="224901" cy="12829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154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16563</TotalTime>
  <Words>2534</Words>
  <Application>Microsoft Office PowerPoint</Application>
  <PresentationFormat>Widescreen</PresentationFormat>
  <Paragraphs>649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Helvetica Neue</vt:lpstr>
      <vt:lpstr>Symbol</vt:lpstr>
      <vt:lpstr>Wingdings</vt:lpstr>
      <vt:lpstr>Office Theme</vt:lpstr>
      <vt:lpstr>System Design for WVFRF Tool  D-R-A-F-T  1/5/2024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Virginia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Behrang Bidadian</dc:creator>
  <cp:lastModifiedBy>Behrang Bidadian</cp:lastModifiedBy>
  <cp:revision>596</cp:revision>
  <cp:lastPrinted>2023-11-13T22:40:18Z</cp:lastPrinted>
  <dcterms:created xsi:type="dcterms:W3CDTF">2023-11-08T19:59:52Z</dcterms:created>
  <dcterms:modified xsi:type="dcterms:W3CDTF">2024-01-05T19:43:55Z</dcterms:modified>
</cp:coreProperties>
</file>