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4FA63-522E-434F-A256-7E0128EBBC27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DBD9-1B34-459A-B726-B24A58ACF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E02A-DC5B-42DD-897E-06D8301A1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6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6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1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1716-E12D-41CD-8D43-EB38518EA82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F25E-A92C-4094-B289-95CCF73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4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488821" y="3169606"/>
            <a:ext cx="4733729" cy="8463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  Building </a:t>
            </a:r>
            <a:r>
              <a:rPr lang="en-US" sz="1600" dirty="0" smtClean="0"/>
              <a:t>Inventory - </a:t>
            </a:r>
            <a:r>
              <a:rPr lang="en-US" sz="1600" dirty="0"/>
              <a:t>Enhanced (BIE)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FF0000"/>
                </a:solidFill>
              </a:rPr>
              <a:t>Building Inventory Enhanced (BIE) Table #1 (iterative process to fix errors)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FF0000"/>
                </a:solidFill>
              </a:rPr>
              <a:t>Building Input FAST (BIF) Table #2 for OpenHazus Flood Loss Utility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Re-execute Building Inventory Enhanced Script (</a:t>
            </a:r>
            <a:r>
              <a:rPr lang="en-US" sz="1100" i="1" dirty="0"/>
              <a:t>BIE Script</a:t>
            </a:r>
            <a:r>
              <a:rPr lang="en-US" sz="1100" dirty="0"/>
              <a:t>) to fix errors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Inventory Workflow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4220" y="993328"/>
            <a:ext cx="4736790" cy="18081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Building </a:t>
            </a:r>
            <a:r>
              <a:rPr lang="en-US" sz="1600" dirty="0" smtClean="0"/>
              <a:t>Inventory - </a:t>
            </a:r>
            <a:r>
              <a:rPr lang="en-US" sz="1600" dirty="0"/>
              <a:t>Processing (BIP)</a:t>
            </a:r>
            <a:endParaRPr lang="en-US" sz="11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70C0"/>
                </a:solidFill>
              </a:rPr>
              <a:t>Building Inventory Processing (BIP) Feature Class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0070C0"/>
                </a:solidFill>
              </a:rPr>
              <a:t>Primary Insurable Structure Identification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0070C0"/>
                </a:solidFill>
              </a:rPr>
              <a:t>Modified User-Defined Values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rgbClr val="0070C0"/>
                </a:solidFill>
              </a:rPr>
              <a:t>Location Identifiers (Parcel ID, E-911 Address)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rgbClr val="0070C0"/>
                </a:solidFill>
              </a:rPr>
              <a:t>Building Characteristics (Occupancy Class, Stories, Basement, Foundation, First Floor Height, Area, Cost)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0070C0"/>
                </a:solidFill>
              </a:rPr>
              <a:t>Data Error </a:t>
            </a:r>
            <a:r>
              <a:rPr lang="en-US" sz="1050" dirty="0" smtClean="0">
                <a:solidFill>
                  <a:srgbClr val="0070C0"/>
                </a:solidFill>
              </a:rPr>
              <a:t>Flags </a:t>
            </a:r>
            <a:endParaRPr lang="en-US" sz="1050" dirty="0">
              <a:solidFill>
                <a:srgbClr val="0070C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0070C0"/>
                </a:solidFill>
              </a:rPr>
              <a:t>Quality Control Checks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Execute Building Inventory Enhanced Script (</a:t>
            </a:r>
            <a:r>
              <a:rPr lang="en-US" sz="1100" i="1" dirty="0"/>
              <a:t>BIE Script</a:t>
            </a:r>
            <a:r>
              <a:rPr lang="en-US" sz="1100" dirty="0"/>
              <a:t>)</a:t>
            </a:r>
          </a:p>
        </p:txBody>
      </p:sp>
      <p:sp>
        <p:nvSpPr>
          <p:cNvPr id="15" name="Bent-Up Arrow 14"/>
          <p:cNvSpPr/>
          <p:nvPr/>
        </p:nvSpPr>
        <p:spPr>
          <a:xfrm rot="16200000">
            <a:off x="5625322" y="3242051"/>
            <a:ext cx="4995548" cy="1395323"/>
          </a:xfrm>
          <a:prstGeom prst="bentUpArrow">
            <a:avLst>
              <a:gd name="adj1" fmla="val 25000"/>
              <a:gd name="adj2" fmla="val 25000"/>
              <a:gd name="adj3" fmla="val 2406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66124" y="969941"/>
            <a:ext cx="1511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Blue Text: GIS File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Red Text:  Tables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79235" y="4518568"/>
            <a:ext cx="1395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Unit of work at </a:t>
            </a: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county scale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22931" y="6057900"/>
            <a:ext cx="1197827" cy="3795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98709" y="1015334"/>
            <a:ext cx="373740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1648" y="4395940"/>
            <a:ext cx="4706906" cy="8771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  Hazus Flood </a:t>
            </a:r>
            <a:r>
              <a:rPr lang="en-US" sz="1600" dirty="0" smtClean="0"/>
              <a:t>Loss Models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Inputs:  </a:t>
            </a:r>
            <a:r>
              <a:rPr lang="en-US" sz="1100" dirty="0">
                <a:solidFill>
                  <a:srgbClr val="FF0000"/>
                </a:solidFill>
              </a:rPr>
              <a:t>Building Input FAST (BIF) Table #2, DDF Table, </a:t>
            </a:r>
            <a:r>
              <a:rPr lang="en-US" sz="1100" dirty="0">
                <a:solidFill>
                  <a:srgbClr val="0070C0"/>
                </a:solidFill>
              </a:rPr>
              <a:t>Depth Grids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Output:  </a:t>
            </a:r>
            <a:r>
              <a:rPr lang="en-US" sz="1100" dirty="0">
                <a:solidFill>
                  <a:srgbClr val="FF0000"/>
                </a:solidFill>
              </a:rPr>
              <a:t>Building Output FAST (BOF) Table #3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Execute </a:t>
            </a:r>
            <a:r>
              <a:rPr lang="en-US" sz="1100" dirty="0" smtClean="0"/>
              <a:t>FEMA’s </a:t>
            </a:r>
            <a:r>
              <a:rPr lang="en-US" sz="1100" dirty="0" err="1" smtClean="0"/>
              <a:t>OpenHazus</a:t>
            </a:r>
            <a:r>
              <a:rPr lang="en-US" sz="1100" dirty="0" smtClean="0"/>
              <a:t> </a:t>
            </a:r>
            <a:r>
              <a:rPr lang="en-US" sz="1100" dirty="0"/>
              <a:t>Flood Assessment Structure Tool (FAST)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4599565" y="2885620"/>
            <a:ext cx="181157" cy="187535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88821" y="5610623"/>
            <a:ext cx="4703358" cy="118494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Building-Level </a:t>
            </a:r>
            <a:r>
              <a:rPr lang="en-US" sz="1600" dirty="0" smtClean="0"/>
              <a:t>Risk Assessment (BLRA)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Join </a:t>
            </a:r>
            <a:r>
              <a:rPr lang="en-US" sz="1100" dirty="0">
                <a:solidFill>
                  <a:srgbClr val="FF0000"/>
                </a:solidFill>
              </a:rPr>
              <a:t>Building Inventory Enhanced (BIE) Table #1 </a:t>
            </a:r>
            <a:r>
              <a:rPr lang="en-US" sz="1100" dirty="0"/>
              <a:t>and </a:t>
            </a:r>
            <a:r>
              <a:rPr lang="en-US" sz="1100" dirty="0">
                <a:solidFill>
                  <a:srgbClr val="FF0000"/>
                </a:solidFill>
              </a:rPr>
              <a:t>Building Output FAST (BOF) Table #3 </a:t>
            </a:r>
            <a:r>
              <a:rPr lang="en-US" sz="1100" dirty="0"/>
              <a:t>to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0070C0"/>
                </a:solidFill>
              </a:rPr>
              <a:t>Building Inventory GIS Feature </a:t>
            </a:r>
            <a:r>
              <a:rPr lang="en-US" sz="1100" dirty="0" smtClean="0">
                <a:solidFill>
                  <a:srgbClr val="0070C0"/>
                </a:solidFill>
              </a:rPr>
              <a:t>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Add Future Map Conditions for Advisory Floodplains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GIS Product:  </a:t>
            </a:r>
            <a:r>
              <a:rPr lang="en-US" sz="1100" dirty="0">
                <a:solidFill>
                  <a:srgbClr val="0070C0"/>
                </a:solidFill>
              </a:rPr>
              <a:t>Building-Level Risk Assessment (BLRA) Feature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Table Product:  </a:t>
            </a:r>
            <a:r>
              <a:rPr lang="en-US" sz="1100" dirty="0" smtClean="0">
                <a:solidFill>
                  <a:srgbClr val="FF0000"/>
                </a:solidFill>
              </a:rPr>
              <a:t>Community Level (CL) and Building Level (BL) Tables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9875" y="5623680"/>
            <a:ext cx="231408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9875" y="4416330"/>
            <a:ext cx="231408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7563" y="3192243"/>
            <a:ext cx="373740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568622" y="4129325"/>
            <a:ext cx="181157" cy="187535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580818" y="5360319"/>
            <a:ext cx="181157" cy="187535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3BB0BB3B-0D73-4895-8938-AF251346C5DE}"/>
              </a:ext>
            </a:extLst>
          </p:cNvPr>
          <p:cNvSpPr/>
          <p:nvPr/>
        </p:nvSpPr>
        <p:spPr>
          <a:xfrm rot="16200000">
            <a:off x="7226488" y="2605271"/>
            <a:ext cx="1149977" cy="698430"/>
          </a:xfrm>
          <a:prstGeom prst="curvedUp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9236" y="5528305"/>
            <a:ext cx="1395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Unit of work at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state </a:t>
            </a: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scale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28" y="1184416"/>
            <a:ext cx="1613004" cy="1662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930" y="4987417"/>
            <a:ext cx="1667102" cy="17476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088" y="3008268"/>
            <a:ext cx="1812535" cy="186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6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253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1</cp:revision>
  <dcterms:created xsi:type="dcterms:W3CDTF">2022-01-25T17:49:04Z</dcterms:created>
  <dcterms:modified xsi:type="dcterms:W3CDTF">2022-01-25T17:50:31Z</dcterms:modified>
</cp:coreProperties>
</file>