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9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1473D-F9E2-4A15-995E-96C0A25CD962}" type="doc">
      <dgm:prSet loTypeId="urn:microsoft.com/office/officeart/2005/8/layout/cycle2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78DFFBD-0D7E-444E-942F-B49E5F8005EC}">
      <dgm:prSet phldrT="[Text]" custT="1"/>
      <dgm:spPr/>
      <dgm:t>
        <a:bodyPr/>
        <a:lstStyle/>
        <a:p>
          <a:pPr algn="ctr"/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>BUILDING INVENTORY</a:t>
          </a:r>
          <a:endParaRPr lang="en-US" sz="1400" b="1" u="sng" dirty="0"/>
        </a:p>
        <a:p>
          <a:pPr algn="ctr"/>
          <a:r>
            <a:rPr lang="en-US" sz="1000" b="0" dirty="0"/>
            <a:t>Primary Building</a:t>
          </a:r>
          <a:br>
            <a:rPr lang="en-US" sz="1000" b="0" dirty="0"/>
          </a:br>
          <a:r>
            <a:rPr lang="en-US" sz="1000" b="0" dirty="0"/>
            <a:t> Identification &amp;</a:t>
          </a:r>
          <a:br>
            <a:rPr lang="en-US" sz="1000" b="0" dirty="0"/>
          </a:br>
          <a:r>
            <a:rPr lang="en-US" sz="1000" b="0" dirty="0"/>
            <a:t>Hazus Attributes</a:t>
          </a:r>
          <a:br>
            <a:rPr lang="en-US" sz="1000" b="0" dirty="0"/>
          </a:br>
          <a:r>
            <a:rPr lang="en-US" sz="1000" b="0" dirty="0"/>
            <a:t/>
          </a:r>
          <a:br>
            <a:rPr lang="en-US" sz="1000" b="0" dirty="0"/>
          </a:br>
          <a:r>
            <a:rPr lang="en-US" sz="1000" b="0" dirty="0"/>
            <a:t>Essential Facilities &amp; Community Assets</a:t>
          </a:r>
          <a:r>
            <a:rPr lang="en-US" sz="1050" b="0" dirty="0"/>
            <a:t/>
          </a:r>
          <a:br>
            <a:rPr lang="en-US" sz="1050" b="0" dirty="0"/>
          </a:br>
          <a:r>
            <a:rPr lang="en-US" sz="1100" b="0" dirty="0"/>
            <a:t/>
          </a:r>
          <a:br>
            <a:rPr lang="en-US" sz="1100" b="0" dirty="0"/>
          </a:br>
          <a:r>
            <a:rPr lang="en-US" sz="1100" b="0" dirty="0"/>
            <a:t/>
          </a:r>
          <a:br>
            <a:rPr lang="en-US" sz="1100" b="0" dirty="0"/>
          </a:br>
          <a:r>
            <a:rPr lang="en-US" sz="1100" b="0" i="1" dirty="0"/>
            <a:t/>
          </a:r>
          <a:br>
            <a:rPr lang="en-US" sz="1100" b="0" i="1" dirty="0"/>
          </a:br>
          <a:endParaRPr lang="en-US" sz="1100" b="0" dirty="0"/>
        </a:p>
      </dgm:t>
    </dgm:pt>
    <dgm:pt modelId="{300F7BB8-D09C-4ED5-BD2F-A3BF48B7B5E2}" type="parTrans" cxnId="{95D01EE1-A9F1-4E8C-B192-6C6242672857}">
      <dgm:prSet/>
      <dgm:spPr/>
      <dgm:t>
        <a:bodyPr/>
        <a:lstStyle/>
        <a:p>
          <a:endParaRPr lang="en-US"/>
        </a:p>
      </dgm:t>
    </dgm:pt>
    <dgm:pt modelId="{DA7B5C63-B22F-40E7-BB9B-92B50551D557}" type="sibTrans" cxnId="{95D01EE1-A9F1-4E8C-B192-6C6242672857}">
      <dgm:prSet/>
      <dgm:spPr/>
      <dgm:t>
        <a:bodyPr/>
        <a:lstStyle/>
        <a:p>
          <a:endParaRPr lang="en-US"/>
        </a:p>
      </dgm:t>
    </dgm:pt>
    <dgm:pt modelId="{F02D4C08-56FC-4760-BF3B-72D3F2350B6E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>FLOOD LOSS MODELS</a:t>
          </a:r>
          <a:r>
            <a:rPr lang="en-US" sz="1100" b="1" dirty="0"/>
            <a:t/>
          </a:r>
          <a:br>
            <a:rPr lang="en-US" sz="1100" b="1" dirty="0"/>
          </a:br>
          <a:r>
            <a:rPr lang="en-US" sz="1100" b="1" dirty="0"/>
            <a:t/>
          </a:r>
          <a:br>
            <a:rPr lang="en-US" sz="1100" b="1" dirty="0"/>
          </a:br>
          <a:r>
            <a:rPr lang="en-US" sz="1000" b="0" dirty="0"/>
            <a:t>Open Hazus FAST</a:t>
          </a:r>
        </a:p>
        <a:p>
          <a:r>
            <a:rPr lang="en-US" sz="1000" b="0" dirty="0"/>
            <a:t/>
          </a:r>
          <a:br>
            <a:rPr lang="en-US" sz="1000" b="0" dirty="0"/>
          </a:br>
          <a:r>
            <a:rPr lang="en-US" sz="1000" b="0" dirty="0"/>
            <a:t>Flood Depths</a:t>
          </a:r>
          <a:br>
            <a:rPr lang="en-US" sz="1000" b="0" dirty="0"/>
          </a:br>
          <a:r>
            <a:rPr lang="en-US" sz="1000" b="0" dirty="0"/>
            <a:t/>
          </a:r>
          <a:br>
            <a:rPr lang="en-US" sz="1000" b="0" dirty="0"/>
          </a:br>
          <a:r>
            <a:rPr lang="en-US" sz="1000" b="0" dirty="0"/>
            <a:t>Building Damage Estimates </a:t>
          </a:r>
        </a:p>
        <a:p>
          <a:endParaRPr lang="en-US" sz="1000" b="0" dirty="0"/>
        </a:p>
      </dgm:t>
    </dgm:pt>
    <dgm:pt modelId="{312CB6A3-2971-4B44-9E19-08C4BA24DE3D}" type="parTrans" cxnId="{81C41306-EBBC-4CA1-855D-515496BE075F}">
      <dgm:prSet/>
      <dgm:spPr/>
      <dgm:t>
        <a:bodyPr/>
        <a:lstStyle/>
        <a:p>
          <a:endParaRPr lang="en-US"/>
        </a:p>
      </dgm:t>
    </dgm:pt>
    <dgm:pt modelId="{8CB5D809-C449-40F4-B154-F3EE97A430A1}" type="sibTrans" cxnId="{81C41306-EBBC-4CA1-855D-515496BE075F}">
      <dgm:prSet/>
      <dgm:spPr/>
      <dgm:t>
        <a:bodyPr/>
        <a:lstStyle/>
        <a:p>
          <a:endParaRPr lang="en-US"/>
        </a:p>
      </dgm:t>
    </dgm:pt>
    <dgm:pt modelId="{A181FAC5-20D2-4394-8C6F-6C96CE3700A0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>COMMUNITY ENGAGEMENT</a:t>
          </a:r>
        </a:p>
        <a:p>
          <a:r>
            <a:rPr lang="en-US" sz="1000" dirty="0"/>
            <a:t>Risk Assessment</a:t>
          </a:r>
          <a:br>
            <a:rPr lang="en-US" sz="1000" dirty="0"/>
          </a:br>
          <a:r>
            <a:rPr lang="en-US" sz="1000" dirty="0"/>
            <a:t> Data Verification</a:t>
          </a:r>
          <a:br>
            <a:rPr lang="en-US" sz="1000" dirty="0"/>
          </a:br>
          <a:endParaRPr lang="en-US" sz="1000" dirty="0"/>
        </a:p>
        <a:p>
          <a:r>
            <a:rPr lang="en-US" sz="1000" dirty="0"/>
            <a:t>Mitigation Actions Identified </a:t>
          </a:r>
        </a:p>
        <a:p>
          <a:endParaRPr lang="en-US" sz="1100" dirty="0"/>
        </a:p>
      </dgm:t>
    </dgm:pt>
    <dgm:pt modelId="{9CFA1DDD-D4CC-454C-9F33-BD2252D084E0}" type="parTrans" cxnId="{F91C8AD1-589D-4961-8832-26F6C65D1C03}">
      <dgm:prSet/>
      <dgm:spPr/>
      <dgm:t>
        <a:bodyPr/>
        <a:lstStyle/>
        <a:p>
          <a:endParaRPr lang="en-US"/>
        </a:p>
      </dgm:t>
    </dgm:pt>
    <dgm:pt modelId="{C45563D0-A152-49F5-8637-E499FCEEE805}" type="sibTrans" cxnId="{F91C8AD1-589D-4961-8832-26F6C65D1C03}">
      <dgm:prSet/>
      <dgm:spPr/>
      <dgm:t>
        <a:bodyPr/>
        <a:lstStyle/>
        <a:p>
          <a:endParaRPr lang="en-US"/>
        </a:p>
      </dgm:t>
    </dgm:pt>
    <dgm:pt modelId="{694BCF86-BAF3-4894-BC6F-00746716E93B}">
      <dgm:prSet phldrT="[Text]" custT="1"/>
      <dgm:spPr>
        <a:solidFill>
          <a:srgbClr val="A50021"/>
        </a:solidFill>
      </dgm:spPr>
      <dgm:t>
        <a:bodyPr/>
        <a:lstStyle/>
        <a:p>
          <a:r>
            <a:rPr lang="en-US" sz="1400" b="1" dirty="0"/>
            <a:t/>
          </a:r>
          <a:br>
            <a:rPr lang="en-US" sz="1400" b="1" dirty="0"/>
          </a:br>
          <a:r>
            <a:rPr lang="en-US" sz="1400" b="1" dirty="0"/>
            <a:t>BLDG. LEVEL RISK ASSESSMENT (BLRA) DATABASE</a:t>
          </a:r>
        </a:p>
        <a:p>
          <a:r>
            <a:rPr lang="en-US" sz="1000" b="0" dirty="0"/>
            <a:t/>
          </a:r>
          <a:br>
            <a:rPr lang="en-US" sz="1000" b="0" dirty="0"/>
          </a:br>
          <a:r>
            <a:rPr lang="en-US" sz="1000" b="0" dirty="0"/>
            <a:t/>
          </a:r>
          <a:br>
            <a:rPr lang="en-US" sz="1000" b="0" dirty="0"/>
          </a:br>
          <a:r>
            <a:rPr lang="en-US" sz="1000" b="0" dirty="0"/>
            <a:t>Building Level &amp; Community Level Outputs</a:t>
          </a:r>
        </a:p>
      </dgm:t>
    </dgm:pt>
    <dgm:pt modelId="{436DCAD8-18E1-4745-8115-174893CE7639}" type="sibTrans" cxnId="{21793CA6-B570-4637-A6C2-BEAC1D3B68FC}">
      <dgm:prSet/>
      <dgm:spPr/>
      <dgm:t>
        <a:bodyPr/>
        <a:lstStyle/>
        <a:p>
          <a:endParaRPr lang="en-US"/>
        </a:p>
      </dgm:t>
    </dgm:pt>
    <dgm:pt modelId="{0501E75A-9694-4038-8897-1F0E2E9F4E94}" type="parTrans" cxnId="{21793CA6-B570-4637-A6C2-BEAC1D3B68FC}">
      <dgm:prSet/>
      <dgm:spPr/>
      <dgm:t>
        <a:bodyPr/>
        <a:lstStyle/>
        <a:p>
          <a:endParaRPr lang="en-US"/>
        </a:p>
      </dgm:t>
    </dgm:pt>
    <dgm:pt modelId="{1DEE2415-090A-446F-B542-F2CCEE16BCEC}" type="pres">
      <dgm:prSet presAssocID="{2F61473D-F9E2-4A15-995E-96C0A25CD96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245900-9449-4828-857C-53809E2A5AD6}" type="pres">
      <dgm:prSet presAssocID="{678DFFBD-0D7E-444E-942F-B49E5F8005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60405-850B-4F71-ABB5-8371E5DF8E08}" type="pres">
      <dgm:prSet presAssocID="{DA7B5C63-B22F-40E7-BB9B-92B50551D55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A2802EF2-6880-4772-BA2B-16AF7673042C}" type="pres">
      <dgm:prSet presAssocID="{DA7B5C63-B22F-40E7-BB9B-92B50551D55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1C55C5ED-4E94-4142-ADFB-CFD1E6E0310D}" type="pres">
      <dgm:prSet presAssocID="{F02D4C08-56FC-4760-BF3B-72D3F2350B6E}" presName="node" presStyleLbl="node1" presStyleIdx="1" presStyleCnt="4" custRadScaleRad="99769" custRadScaleInc="5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C9C4BB-54CC-4167-926B-E358BF2A4D97}" type="pres">
      <dgm:prSet presAssocID="{8CB5D809-C449-40F4-B154-F3EE97A430A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95E6FF8-F6BA-44AC-B494-1F92DC0204D1}" type="pres">
      <dgm:prSet presAssocID="{8CB5D809-C449-40F4-B154-F3EE97A430A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8C86ADF5-645A-404E-8D4A-AD301322C662}" type="pres">
      <dgm:prSet presAssocID="{694BCF86-BAF3-4894-BC6F-00746716E93B}" presName="node" presStyleLbl="node1" presStyleIdx="2" presStyleCnt="4" custScaleX="104534" custScaleY="109020" custRadScaleRad="97690" custRadScaleInc="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C15DA-5D7C-4C5A-B73E-6788D5DBB780}" type="pres">
      <dgm:prSet presAssocID="{436DCAD8-18E1-4745-8115-174893CE763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9B3C594-9993-4272-AFB0-E613CBEA6EB8}" type="pres">
      <dgm:prSet presAssocID="{436DCAD8-18E1-4745-8115-174893CE763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34C508D-41D8-4EAE-8D6A-1507C301F0BE}" type="pres">
      <dgm:prSet presAssocID="{A181FAC5-20D2-4394-8C6F-6C96CE3700A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B04CF-B769-4D2D-9C4D-491927806A79}" type="pres">
      <dgm:prSet presAssocID="{C45563D0-A152-49F5-8637-E499FCEEE805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5C34F58-A8C4-43DF-BD19-9EC01308B07B}" type="pres">
      <dgm:prSet presAssocID="{C45563D0-A152-49F5-8637-E499FCEEE805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D4AA60F-9C16-4A3E-A57F-43165C704E85}" type="presOf" srcId="{678DFFBD-0D7E-444E-942F-B49E5F8005EC}" destId="{06245900-9449-4828-857C-53809E2A5AD6}" srcOrd="0" destOrd="0" presId="urn:microsoft.com/office/officeart/2005/8/layout/cycle2"/>
    <dgm:cxn modelId="{3272C56B-C45E-4B4A-9CC3-E8B1AB346AF4}" type="presOf" srcId="{436DCAD8-18E1-4745-8115-174893CE7639}" destId="{F1CC15DA-5D7C-4C5A-B73E-6788D5DBB780}" srcOrd="0" destOrd="0" presId="urn:microsoft.com/office/officeart/2005/8/layout/cycle2"/>
    <dgm:cxn modelId="{81C41306-EBBC-4CA1-855D-515496BE075F}" srcId="{2F61473D-F9E2-4A15-995E-96C0A25CD962}" destId="{F02D4C08-56FC-4760-BF3B-72D3F2350B6E}" srcOrd="1" destOrd="0" parTransId="{312CB6A3-2971-4B44-9E19-08C4BA24DE3D}" sibTransId="{8CB5D809-C449-40F4-B154-F3EE97A430A1}"/>
    <dgm:cxn modelId="{6C3C833E-9746-4FCE-9178-0E481CC2CBF6}" type="presOf" srcId="{DA7B5C63-B22F-40E7-BB9B-92B50551D557}" destId="{A2802EF2-6880-4772-BA2B-16AF7673042C}" srcOrd="1" destOrd="0" presId="urn:microsoft.com/office/officeart/2005/8/layout/cycle2"/>
    <dgm:cxn modelId="{B9F7F216-0A86-46F3-AC92-6FF67E97C14A}" type="presOf" srcId="{8CB5D809-C449-40F4-B154-F3EE97A430A1}" destId="{D8C9C4BB-54CC-4167-926B-E358BF2A4D97}" srcOrd="0" destOrd="0" presId="urn:microsoft.com/office/officeart/2005/8/layout/cycle2"/>
    <dgm:cxn modelId="{77E82E12-08C4-4EE8-91BD-39D6CD4D6B52}" type="presOf" srcId="{F02D4C08-56FC-4760-BF3B-72D3F2350B6E}" destId="{1C55C5ED-4E94-4142-ADFB-CFD1E6E0310D}" srcOrd="0" destOrd="0" presId="urn:microsoft.com/office/officeart/2005/8/layout/cycle2"/>
    <dgm:cxn modelId="{F91C8AD1-589D-4961-8832-26F6C65D1C03}" srcId="{2F61473D-F9E2-4A15-995E-96C0A25CD962}" destId="{A181FAC5-20D2-4394-8C6F-6C96CE3700A0}" srcOrd="3" destOrd="0" parTransId="{9CFA1DDD-D4CC-454C-9F33-BD2252D084E0}" sibTransId="{C45563D0-A152-49F5-8637-E499FCEEE805}"/>
    <dgm:cxn modelId="{BB951297-6293-46BA-B4DB-14B040B21DC2}" type="presOf" srcId="{C45563D0-A152-49F5-8637-E499FCEEE805}" destId="{E5C34F58-A8C4-43DF-BD19-9EC01308B07B}" srcOrd="1" destOrd="0" presId="urn:microsoft.com/office/officeart/2005/8/layout/cycle2"/>
    <dgm:cxn modelId="{373A6F73-A14A-4EA9-ACE3-D4699C30F9AB}" type="presOf" srcId="{C45563D0-A152-49F5-8637-E499FCEEE805}" destId="{0ECB04CF-B769-4D2D-9C4D-491927806A79}" srcOrd="0" destOrd="0" presId="urn:microsoft.com/office/officeart/2005/8/layout/cycle2"/>
    <dgm:cxn modelId="{ED82072E-D948-4DEA-B1B1-966136236A73}" type="presOf" srcId="{8CB5D809-C449-40F4-B154-F3EE97A430A1}" destId="{795E6FF8-F6BA-44AC-B494-1F92DC0204D1}" srcOrd="1" destOrd="0" presId="urn:microsoft.com/office/officeart/2005/8/layout/cycle2"/>
    <dgm:cxn modelId="{7C4D5F55-AC4E-4A76-9E30-350EDC11BFE6}" type="presOf" srcId="{436DCAD8-18E1-4745-8115-174893CE7639}" destId="{C9B3C594-9993-4272-AFB0-E613CBEA6EB8}" srcOrd="1" destOrd="0" presId="urn:microsoft.com/office/officeart/2005/8/layout/cycle2"/>
    <dgm:cxn modelId="{59379EBB-D410-4246-9670-E0F497476DCA}" type="presOf" srcId="{A181FAC5-20D2-4394-8C6F-6C96CE3700A0}" destId="{C34C508D-41D8-4EAE-8D6A-1507C301F0BE}" srcOrd="0" destOrd="0" presId="urn:microsoft.com/office/officeart/2005/8/layout/cycle2"/>
    <dgm:cxn modelId="{95D01EE1-A9F1-4E8C-B192-6C6242672857}" srcId="{2F61473D-F9E2-4A15-995E-96C0A25CD962}" destId="{678DFFBD-0D7E-444E-942F-B49E5F8005EC}" srcOrd="0" destOrd="0" parTransId="{300F7BB8-D09C-4ED5-BD2F-A3BF48B7B5E2}" sibTransId="{DA7B5C63-B22F-40E7-BB9B-92B50551D557}"/>
    <dgm:cxn modelId="{FA9BF8BF-488E-4B9D-A728-10696E140B07}" type="presOf" srcId="{DA7B5C63-B22F-40E7-BB9B-92B50551D557}" destId="{E5B60405-850B-4F71-ABB5-8371E5DF8E08}" srcOrd="0" destOrd="0" presId="urn:microsoft.com/office/officeart/2005/8/layout/cycle2"/>
    <dgm:cxn modelId="{E9E87F20-29AA-48BC-9256-93A5BD8DAC68}" type="presOf" srcId="{2F61473D-F9E2-4A15-995E-96C0A25CD962}" destId="{1DEE2415-090A-446F-B542-F2CCEE16BCEC}" srcOrd="0" destOrd="0" presId="urn:microsoft.com/office/officeart/2005/8/layout/cycle2"/>
    <dgm:cxn modelId="{D6996F46-266D-4168-9A63-BC9D1FE51195}" type="presOf" srcId="{694BCF86-BAF3-4894-BC6F-00746716E93B}" destId="{8C86ADF5-645A-404E-8D4A-AD301322C662}" srcOrd="0" destOrd="0" presId="urn:microsoft.com/office/officeart/2005/8/layout/cycle2"/>
    <dgm:cxn modelId="{21793CA6-B570-4637-A6C2-BEAC1D3B68FC}" srcId="{2F61473D-F9E2-4A15-995E-96C0A25CD962}" destId="{694BCF86-BAF3-4894-BC6F-00746716E93B}" srcOrd="2" destOrd="0" parTransId="{0501E75A-9694-4038-8897-1F0E2E9F4E94}" sibTransId="{436DCAD8-18E1-4745-8115-174893CE7639}"/>
    <dgm:cxn modelId="{7775C85F-BE50-4D3E-8F25-A9EE856AFC84}" type="presParOf" srcId="{1DEE2415-090A-446F-B542-F2CCEE16BCEC}" destId="{06245900-9449-4828-857C-53809E2A5AD6}" srcOrd="0" destOrd="0" presId="urn:microsoft.com/office/officeart/2005/8/layout/cycle2"/>
    <dgm:cxn modelId="{50716540-5EE7-41BF-BEB3-E4FA14DB6C22}" type="presParOf" srcId="{1DEE2415-090A-446F-B542-F2CCEE16BCEC}" destId="{E5B60405-850B-4F71-ABB5-8371E5DF8E08}" srcOrd="1" destOrd="0" presId="urn:microsoft.com/office/officeart/2005/8/layout/cycle2"/>
    <dgm:cxn modelId="{B53895A5-C2FC-4D5B-B0CD-C672216E2C04}" type="presParOf" srcId="{E5B60405-850B-4F71-ABB5-8371E5DF8E08}" destId="{A2802EF2-6880-4772-BA2B-16AF7673042C}" srcOrd="0" destOrd="0" presId="urn:microsoft.com/office/officeart/2005/8/layout/cycle2"/>
    <dgm:cxn modelId="{A1D6FF58-B0FA-4330-B2A5-4B9390ABA3E2}" type="presParOf" srcId="{1DEE2415-090A-446F-B542-F2CCEE16BCEC}" destId="{1C55C5ED-4E94-4142-ADFB-CFD1E6E0310D}" srcOrd="2" destOrd="0" presId="urn:microsoft.com/office/officeart/2005/8/layout/cycle2"/>
    <dgm:cxn modelId="{92BF1AD9-1B81-4CB7-B4D5-F5899AD1C430}" type="presParOf" srcId="{1DEE2415-090A-446F-B542-F2CCEE16BCEC}" destId="{D8C9C4BB-54CC-4167-926B-E358BF2A4D97}" srcOrd="3" destOrd="0" presId="urn:microsoft.com/office/officeart/2005/8/layout/cycle2"/>
    <dgm:cxn modelId="{3FCAA6B9-B621-49FB-8684-31A3357CA5E1}" type="presParOf" srcId="{D8C9C4BB-54CC-4167-926B-E358BF2A4D97}" destId="{795E6FF8-F6BA-44AC-B494-1F92DC0204D1}" srcOrd="0" destOrd="0" presId="urn:microsoft.com/office/officeart/2005/8/layout/cycle2"/>
    <dgm:cxn modelId="{E7AC59E5-B251-42C8-9ACD-D20693105000}" type="presParOf" srcId="{1DEE2415-090A-446F-B542-F2CCEE16BCEC}" destId="{8C86ADF5-645A-404E-8D4A-AD301322C662}" srcOrd="4" destOrd="0" presId="urn:microsoft.com/office/officeart/2005/8/layout/cycle2"/>
    <dgm:cxn modelId="{FB3D3396-01AE-4270-BC90-8B922FADFF51}" type="presParOf" srcId="{1DEE2415-090A-446F-B542-F2CCEE16BCEC}" destId="{F1CC15DA-5D7C-4C5A-B73E-6788D5DBB780}" srcOrd="5" destOrd="0" presId="urn:microsoft.com/office/officeart/2005/8/layout/cycle2"/>
    <dgm:cxn modelId="{6F477EB3-2A10-4E32-8CD4-CC96BCB77D75}" type="presParOf" srcId="{F1CC15DA-5D7C-4C5A-B73E-6788D5DBB780}" destId="{C9B3C594-9993-4272-AFB0-E613CBEA6EB8}" srcOrd="0" destOrd="0" presId="urn:microsoft.com/office/officeart/2005/8/layout/cycle2"/>
    <dgm:cxn modelId="{F96EE096-1212-4DAB-8690-8A28B7433782}" type="presParOf" srcId="{1DEE2415-090A-446F-B542-F2CCEE16BCEC}" destId="{C34C508D-41D8-4EAE-8D6A-1507C301F0BE}" srcOrd="6" destOrd="0" presId="urn:microsoft.com/office/officeart/2005/8/layout/cycle2"/>
    <dgm:cxn modelId="{366ABDCA-B95A-4A1C-8DF9-F97B721A66A4}" type="presParOf" srcId="{1DEE2415-090A-446F-B542-F2CCEE16BCEC}" destId="{0ECB04CF-B769-4D2D-9C4D-491927806A79}" srcOrd="7" destOrd="0" presId="urn:microsoft.com/office/officeart/2005/8/layout/cycle2"/>
    <dgm:cxn modelId="{B8B376BB-F491-43FA-A8D0-90C0DB612F2B}" type="presParOf" srcId="{0ECB04CF-B769-4D2D-9C4D-491927806A79}" destId="{E5C34F58-A8C4-43DF-BD19-9EC01308B0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45900-9449-4828-857C-53809E2A5AD6}">
      <dsp:nvSpPr>
        <dsp:cNvPr id="0" name=""/>
        <dsp:cNvSpPr/>
      </dsp:nvSpPr>
      <dsp:spPr>
        <a:xfrm>
          <a:off x="3232329" y="-39171"/>
          <a:ext cx="1833442" cy="183344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>BUILDING INVENTORY</a:t>
          </a:r>
          <a:endParaRPr lang="en-US" sz="1400" b="1" u="sng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/>
            <a:t>Primary Building</a:t>
          </a:r>
          <a:br>
            <a:rPr lang="en-US" sz="1000" b="0" kern="1200" dirty="0"/>
          </a:br>
          <a:r>
            <a:rPr lang="en-US" sz="1000" b="0" kern="1200" dirty="0"/>
            <a:t> Identification &amp;</a:t>
          </a:r>
          <a:br>
            <a:rPr lang="en-US" sz="1000" b="0" kern="1200" dirty="0"/>
          </a:br>
          <a:r>
            <a:rPr lang="en-US" sz="1000" b="0" kern="1200" dirty="0"/>
            <a:t>Hazus Attributes</a:t>
          </a:r>
          <a:br>
            <a:rPr lang="en-US" sz="1000" b="0" kern="1200" dirty="0"/>
          </a:br>
          <a:r>
            <a:rPr lang="en-US" sz="1000" b="0" kern="1200" dirty="0"/>
            <a:t/>
          </a:r>
          <a:br>
            <a:rPr lang="en-US" sz="1000" b="0" kern="1200" dirty="0"/>
          </a:br>
          <a:r>
            <a:rPr lang="en-US" sz="1000" b="0" kern="1200" dirty="0"/>
            <a:t>Essential Facilities &amp; Community Assets</a:t>
          </a:r>
          <a:r>
            <a:rPr lang="en-US" sz="1050" b="0" kern="1200" dirty="0"/>
            <a:t/>
          </a:r>
          <a:br>
            <a:rPr lang="en-US" sz="1050" b="0" kern="1200" dirty="0"/>
          </a:br>
          <a:r>
            <a:rPr lang="en-US" sz="1100" b="0" kern="1200" dirty="0"/>
            <a:t/>
          </a:r>
          <a:br>
            <a:rPr lang="en-US" sz="1100" b="0" kern="1200" dirty="0"/>
          </a:br>
          <a:r>
            <a:rPr lang="en-US" sz="1100" b="0" kern="1200" dirty="0"/>
            <a:t/>
          </a:r>
          <a:br>
            <a:rPr lang="en-US" sz="1100" b="0" kern="1200" dirty="0"/>
          </a:br>
          <a:r>
            <a:rPr lang="en-US" sz="1100" b="0" i="1" kern="1200" dirty="0"/>
            <a:t/>
          </a:r>
          <a:br>
            <a:rPr lang="en-US" sz="1100" b="0" i="1" kern="1200" dirty="0"/>
          </a:br>
          <a:endParaRPr lang="en-US" sz="1100" b="0" kern="1200" dirty="0"/>
        </a:p>
      </dsp:txBody>
      <dsp:txXfrm>
        <a:off x="3500830" y="229330"/>
        <a:ext cx="1296440" cy="1296440"/>
      </dsp:txXfrm>
    </dsp:sp>
    <dsp:sp modelId="{E5B60405-850B-4F71-ABB5-8371E5DF8E08}">
      <dsp:nvSpPr>
        <dsp:cNvPr id="0" name=""/>
        <dsp:cNvSpPr/>
      </dsp:nvSpPr>
      <dsp:spPr>
        <a:xfrm rot="2777343">
          <a:off x="4850783" y="1571943"/>
          <a:ext cx="515748" cy="61878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4874686" y="1639780"/>
        <a:ext cx="361024" cy="371272"/>
      </dsp:txXfrm>
    </dsp:sp>
    <dsp:sp modelId="{1C55C5ED-4E94-4142-ADFB-CFD1E6E0310D}">
      <dsp:nvSpPr>
        <dsp:cNvPr id="0" name=""/>
        <dsp:cNvSpPr/>
      </dsp:nvSpPr>
      <dsp:spPr>
        <a:xfrm>
          <a:off x="5171716" y="1989504"/>
          <a:ext cx="1833442" cy="1833442"/>
        </a:xfrm>
        <a:prstGeom prst="ellipse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>FLOOD LOSS MODELS</a:t>
          </a:r>
          <a:r>
            <a:rPr lang="en-US" sz="1100" b="1" kern="1200" dirty="0"/>
            <a:t/>
          </a:r>
          <a:br>
            <a:rPr lang="en-US" sz="1100" b="1" kern="1200" dirty="0"/>
          </a:br>
          <a:r>
            <a:rPr lang="en-US" sz="1100" b="1" kern="1200" dirty="0"/>
            <a:t/>
          </a:r>
          <a:br>
            <a:rPr lang="en-US" sz="1100" b="1" kern="1200" dirty="0"/>
          </a:br>
          <a:r>
            <a:rPr lang="en-US" sz="1000" b="0" kern="1200" dirty="0"/>
            <a:t>Open Hazus FAST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/>
            <a:t/>
          </a:r>
          <a:br>
            <a:rPr lang="en-US" sz="1000" b="0" kern="1200" dirty="0"/>
          </a:br>
          <a:r>
            <a:rPr lang="en-US" sz="1000" b="0" kern="1200" dirty="0"/>
            <a:t>Flood Depths</a:t>
          </a:r>
          <a:br>
            <a:rPr lang="en-US" sz="1000" b="0" kern="1200" dirty="0"/>
          </a:br>
          <a:r>
            <a:rPr lang="en-US" sz="1000" b="0" kern="1200" dirty="0"/>
            <a:t/>
          </a:r>
          <a:br>
            <a:rPr lang="en-US" sz="1000" b="0" kern="1200" dirty="0"/>
          </a:br>
          <a:r>
            <a:rPr lang="en-US" sz="1000" b="0" kern="1200" dirty="0"/>
            <a:t>Building Damage Estimates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/>
        </a:p>
      </dsp:txBody>
      <dsp:txXfrm>
        <a:off x="5440217" y="2258005"/>
        <a:ext cx="1296440" cy="1296440"/>
      </dsp:txXfrm>
    </dsp:sp>
    <dsp:sp modelId="{D8C9C4BB-54CC-4167-926B-E358BF2A4D97}">
      <dsp:nvSpPr>
        <dsp:cNvPr id="0" name=""/>
        <dsp:cNvSpPr/>
      </dsp:nvSpPr>
      <dsp:spPr>
        <a:xfrm rot="8212882">
          <a:off x="4945258" y="3477276"/>
          <a:ext cx="405857" cy="61878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 rot="10800000">
        <a:off x="5050574" y="3559422"/>
        <a:ext cx="284100" cy="371272"/>
      </dsp:txXfrm>
    </dsp:sp>
    <dsp:sp modelId="{8C86ADF5-645A-404E-8D4A-AD301322C662}">
      <dsp:nvSpPr>
        <dsp:cNvPr id="0" name=""/>
        <dsp:cNvSpPr/>
      </dsp:nvSpPr>
      <dsp:spPr>
        <a:xfrm>
          <a:off x="3188988" y="3724509"/>
          <a:ext cx="1916571" cy="1998819"/>
        </a:xfrm>
        <a:prstGeom prst="ellipse">
          <a:avLst/>
        </a:prstGeom>
        <a:solidFill>
          <a:srgbClr val="A5002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>BLDG. LEVEL RISK ASSESSMENT (BLRA) DATABASE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/>
            <a:t/>
          </a:r>
          <a:br>
            <a:rPr lang="en-US" sz="1000" b="0" kern="1200" dirty="0"/>
          </a:br>
          <a:r>
            <a:rPr lang="en-US" sz="1000" b="0" kern="1200" dirty="0"/>
            <a:t/>
          </a:r>
          <a:br>
            <a:rPr lang="en-US" sz="1000" b="0" kern="1200" dirty="0"/>
          </a:br>
          <a:r>
            <a:rPr lang="en-US" sz="1000" b="0" kern="1200" dirty="0"/>
            <a:t>Building Level &amp; Community Level Outputs</a:t>
          </a:r>
        </a:p>
      </dsp:txBody>
      <dsp:txXfrm>
        <a:off x="3469663" y="4017229"/>
        <a:ext cx="1355221" cy="1413379"/>
      </dsp:txXfrm>
    </dsp:sp>
    <dsp:sp modelId="{F1CC15DA-5D7C-4C5A-B73E-6788D5DBB780}">
      <dsp:nvSpPr>
        <dsp:cNvPr id="0" name=""/>
        <dsp:cNvSpPr/>
      </dsp:nvSpPr>
      <dsp:spPr>
        <a:xfrm rot="13461401">
          <a:off x="2943934" y="3451483"/>
          <a:ext cx="436851" cy="61878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 rot="10800000">
        <a:off x="3056314" y="3621052"/>
        <a:ext cx="305796" cy="371272"/>
      </dsp:txXfrm>
    </dsp:sp>
    <dsp:sp modelId="{C34C508D-41D8-4EAE-8D6A-1507C301F0BE}">
      <dsp:nvSpPr>
        <dsp:cNvPr id="0" name=""/>
        <dsp:cNvSpPr/>
      </dsp:nvSpPr>
      <dsp:spPr>
        <a:xfrm>
          <a:off x="1286672" y="1906485"/>
          <a:ext cx="1833442" cy="1833442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/>
          </a:r>
          <a:br>
            <a:rPr lang="en-US" sz="1400" b="1" kern="1200" dirty="0"/>
          </a:br>
          <a:r>
            <a:rPr lang="en-US" sz="1400" b="1" kern="1200" dirty="0"/>
            <a:t>COMMUNITY ENGAGEMENT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Risk Assessment</a:t>
          </a:r>
          <a:br>
            <a:rPr lang="en-US" sz="1000" kern="1200" dirty="0"/>
          </a:br>
          <a:r>
            <a:rPr lang="en-US" sz="1000" kern="1200" dirty="0"/>
            <a:t> Data Verification</a:t>
          </a:r>
          <a:br>
            <a:rPr lang="en-US" sz="1000" kern="1200" dirty="0"/>
          </a:br>
          <a:endParaRPr lang="en-US" sz="10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Mitigation Actions Identified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555173" y="2174986"/>
        <a:ext cx="1296440" cy="1296440"/>
      </dsp:txXfrm>
    </dsp:sp>
    <dsp:sp modelId="{0ECB04CF-B769-4D2D-9C4D-491927806A79}">
      <dsp:nvSpPr>
        <dsp:cNvPr id="0" name=""/>
        <dsp:cNvSpPr/>
      </dsp:nvSpPr>
      <dsp:spPr>
        <a:xfrm rot="18900000">
          <a:off x="2923179" y="1550723"/>
          <a:ext cx="486609" cy="61878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2944558" y="1726093"/>
        <a:ext cx="340626" cy="3712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B1A8E-5A23-4355-AADE-5195FAFCC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84BD7-88B4-4BA6-BCD0-D636DDD94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3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0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4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8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7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1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8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8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2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5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9D46A-9478-4A83-AF17-53E1E37B703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961A7-6AE3-4D97-AD48-ADF67DF50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2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 Building-Level Flood Risk Assessment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59807903"/>
              </p:ext>
            </p:extLst>
          </p:nvPr>
        </p:nvGraphicFramePr>
        <p:xfrm>
          <a:off x="1894113" y="1035591"/>
          <a:ext cx="8298102" cy="5729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2596" y="5301447"/>
            <a:ext cx="2556588" cy="1415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Methodology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Consistent methodology statewide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Semi-automated workflows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Continuous cycle to improve and update assessments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2596" y="1079477"/>
            <a:ext cx="2556588" cy="1446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Building-Level Flood Risk Assessments support: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Hazard Mitigation Plans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Floodplain Management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Community Assisted Visits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Community Rating System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596" y="2755888"/>
            <a:ext cx="2556588" cy="22775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Benefits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More detailed and accurate assessments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Automated scripts generate outputs quickly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Cost savings through efficiencies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Helps multiple stakeholders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Comprehensive Building Risk Spatial Database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45341" y="3143572"/>
            <a:ext cx="16404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Building-Level Risk Assessment (BLRA) Cycle</a:t>
            </a:r>
            <a:br>
              <a:rPr lang="en-US" sz="1600" dirty="0"/>
            </a:br>
            <a:endParaRPr lang="en-US" sz="9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1201" y="1035591"/>
            <a:ext cx="23140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10030" y="3048254"/>
            <a:ext cx="23140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12050" y="4812263"/>
            <a:ext cx="23140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4021" y="3048254"/>
            <a:ext cx="23140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8815E4-ECE6-429B-A2D8-02B4A6FB213A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965" t="5238" r="9886" b="3882"/>
          <a:stretch/>
        </p:blipFill>
        <p:spPr>
          <a:xfrm>
            <a:off x="7097073" y="5319970"/>
            <a:ext cx="1804331" cy="1314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9607252-A067-43AF-83ED-75177EADFD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63243" y="5393164"/>
            <a:ext cx="1954386" cy="138455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6A3AE2A-B197-4537-AAF4-6A311B3D3B9D}"/>
              </a:ext>
            </a:extLst>
          </p:cNvPr>
          <p:cNvSpPr txBox="1"/>
          <p:nvPr/>
        </p:nvSpPr>
        <p:spPr>
          <a:xfrm>
            <a:off x="3294382" y="5336216"/>
            <a:ext cx="1147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Tabular Output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76B673-EB6A-4286-A005-1AE27455F917}"/>
              </a:ext>
            </a:extLst>
          </p:cNvPr>
          <p:cNvSpPr txBox="1"/>
          <p:nvPr/>
        </p:nvSpPr>
        <p:spPr>
          <a:xfrm>
            <a:off x="7692061" y="5235208"/>
            <a:ext cx="1147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Map Output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C92D24A-4505-4BA2-95B6-000BC3B66BC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48113" y="3998691"/>
            <a:ext cx="740683" cy="6376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192588" y="5861930"/>
            <a:ext cx="1851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solidFill>
                  <a:srgbClr val="FFFF00"/>
                </a:solidFill>
              </a:rPr>
              <a:t>Published to WV Flood Tool</a:t>
            </a:r>
          </a:p>
        </p:txBody>
      </p:sp>
    </p:spTree>
    <p:extLst>
      <p:ext uri="{BB962C8B-B14F-4D97-AF65-F5344CB8AC3E}">
        <p14:creationId xmlns:p14="http://schemas.microsoft.com/office/powerpoint/2010/main" val="2022421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2079</TotalTime>
  <Words>156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12</cp:revision>
  <dcterms:created xsi:type="dcterms:W3CDTF">2022-01-10T03:14:11Z</dcterms:created>
  <dcterms:modified xsi:type="dcterms:W3CDTF">2022-01-14T21:21:05Z</dcterms:modified>
</cp:coreProperties>
</file>