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0"/>
  </p:notesMasterIdLst>
  <p:sldIdLst>
    <p:sldId id="860" r:id="rId2"/>
    <p:sldId id="806" r:id="rId3"/>
    <p:sldId id="738" r:id="rId4"/>
    <p:sldId id="739" r:id="rId5"/>
    <p:sldId id="802" r:id="rId6"/>
    <p:sldId id="742" r:id="rId7"/>
    <p:sldId id="816" r:id="rId8"/>
    <p:sldId id="805" r:id="rId9"/>
    <p:sldId id="804" r:id="rId10"/>
    <p:sldId id="857" r:id="rId11"/>
    <p:sldId id="859" r:id="rId12"/>
    <p:sldId id="735" r:id="rId13"/>
    <p:sldId id="694" r:id="rId14"/>
    <p:sldId id="807" r:id="rId15"/>
    <p:sldId id="736" r:id="rId16"/>
    <p:sldId id="636" r:id="rId17"/>
    <p:sldId id="737" r:id="rId18"/>
    <p:sldId id="695" r:id="rId19"/>
    <p:sldId id="734" r:id="rId20"/>
    <p:sldId id="814" r:id="rId21"/>
    <p:sldId id="815" r:id="rId22"/>
    <p:sldId id="808" r:id="rId23"/>
    <p:sldId id="276" r:id="rId24"/>
    <p:sldId id="277" r:id="rId25"/>
    <p:sldId id="278" r:id="rId26"/>
    <p:sldId id="279" r:id="rId27"/>
    <p:sldId id="746" r:id="rId28"/>
    <p:sldId id="696" r:id="rId29"/>
    <p:sldId id="809" r:id="rId30"/>
    <p:sldId id="813" r:id="rId31"/>
    <p:sldId id="259" r:id="rId32"/>
    <p:sldId id="284" r:id="rId33"/>
    <p:sldId id="399" r:id="rId34"/>
    <p:sldId id="538" r:id="rId35"/>
    <p:sldId id="812" r:id="rId36"/>
    <p:sldId id="810" r:id="rId37"/>
    <p:sldId id="811" r:id="rId38"/>
    <p:sldId id="612" r:id="rId3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B75E1"/>
    <a:srgbClr val="FFC000"/>
    <a:srgbClr val="C40CA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00" autoAdjust="0"/>
    <p:restoredTop sz="94660"/>
  </p:normalViewPr>
  <p:slideViewPr>
    <p:cSldViewPr snapToGrid="0">
      <p:cViewPr varScale="1">
        <p:scale>
          <a:sx n="100" d="100"/>
          <a:sy n="100" d="100"/>
        </p:scale>
        <p:origin x="102" y="180"/>
      </p:cViewPr>
      <p:guideLst/>
    </p:cSldViewPr>
  </p:slideViewPr>
  <p:notesTextViewPr>
    <p:cViewPr>
      <p:scale>
        <a:sx n="1" d="1"/>
        <a:sy n="1" d="1"/>
      </p:scale>
      <p:origin x="0" y="0"/>
    </p:cViewPr>
  </p:notesTextViewPr>
  <p:sorterViewPr>
    <p:cViewPr>
      <p:scale>
        <a:sx n="89" d="100"/>
        <a:sy n="89" d="100"/>
      </p:scale>
      <p:origin x="0" y="-16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7"/>
      <dgm:spPr/>
    </dgm:pt>
    <dgm:pt modelId="{8A00E599-438E-4EF3-A344-A1912D8C35AD}" type="pres">
      <dgm:prSet presAssocID="{968E08FB-C26D-421E-898B-3A0D1703EFC0}" presName="connectorText" presStyleLbl="sibTrans2D1" presStyleIdx="0" presStyleCnt="7"/>
      <dgm:spPr/>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7"/>
      <dgm:spPr/>
    </dgm:pt>
    <dgm:pt modelId="{E496A7FA-6CD6-4387-B11E-21C9F6717968}" type="pres">
      <dgm:prSet presAssocID="{9C97CBF2-46C7-408B-840D-1AF3347FE7FA}" presName="connectorText" presStyleLbl="sibTrans2D1" presStyleIdx="1" presStyleCnt="7"/>
      <dgm:spPr/>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pt>
    <dgm:pt modelId="{AC2F6264-B81C-4824-959A-308FB4267A5D}" type="pres">
      <dgm:prSet presAssocID="{C6C26E91-CCEC-47F0-A4C6-8D6FE4905B17}" presName="sibTrans" presStyleLbl="sibTrans2D1" presStyleIdx="2" presStyleCnt="7"/>
      <dgm:spPr/>
    </dgm:pt>
    <dgm:pt modelId="{3102E7A2-56CC-4667-81A2-2CF994802F73}" type="pres">
      <dgm:prSet presAssocID="{C6C26E91-CCEC-47F0-A4C6-8D6FE4905B17}" presName="connectorText" presStyleLbl="sibTrans2D1" presStyleIdx="2" presStyleCnt="7"/>
      <dgm:spPr/>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pt>
    <dgm:pt modelId="{DED3C07E-BA0D-466C-A448-F8D94C4690E6}" type="pres">
      <dgm:prSet presAssocID="{9269F137-EBFE-45D0-95E3-01DAC569E3E2}" presName="sibTrans" presStyleLbl="sibTrans2D1" presStyleIdx="3" presStyleCnt="7"/>
      <dgm:spPr/>
    </dgm:pt>
    <dgm:pt modelId="{D843EF3A-B945-4634-AFE3-353B42C2AA9A}" type="pres">
      <dgm:prSet presAssocID="{9269F137-EBFE-45D0-95E3-01DAC569E3E2}" presName="connectorText" presStyleLbl="sibTrans2D1" presStyleIdx="3" presStyleCnt="7"/>
      <dgm:spPr/>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pt>
    <dgm:pt modelId="{CF097D60-1F59-45CC-AFC0-F038F2B07FA6}" type="pres">
      <dgm:prSet presAssocID="{AB0DE83C-3AA1-43C0-A270-9E5518F3CB36}" presName="sibTrans" presStyleLbl="sibTrans2D1" presStyleIdx="4" presStyleCnt="7" custScaleX="70417" custScaleY="95883" custLinFactNeighborX="-26802" custLinFactNeighborY="9185"/>
      <dgm:spPr/>
    </dgm:pt>
    <dgm:pt modelId="{A6964673-B3F3-45E7-9531-25BAF4834383}" type="pres">
      <dgm:prSet presAssocID="{AB0DE83C-3AA1-43C0-A270-9E5518F3CB36}" presName="connectorText" presStyleLbl="sibTrans2D1" presStyleIdx="4" presStyleCnt="7"/>
      <dgm:spPr/>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pt>
    <dgm:pt modelId="{116976CF-3B69-4377-A2DC-A48623A8FAC2}" type="pres">
      <dgm:prSet presAssocID="{1C002680-6CFE-45FB-8887-033462CF20FD}" presName="sibTrans" presStyleLbl="sibTrans2D1" presStyleIdx="5" presStyleCnt="7"/>
      <dgm:spPr/>
    </dgm:pt>
    <dgm:pt modelId="{5C95357C-960C-4CE0-B5B5-2E9AB1C6EAAC}" type="pres">
      <dgm:prSet presAssocID="{1C002680-6CFE-45FB-8887-033462CF20FD}" presName="connectorText" presStyleLbl="sibTrans2D1" presStyleIdx="5" presStyleCnt="7"/>
      <dgm:spPr/>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pt>
    <dgm:pt modelId="{A2755418-655E-4418-B810-B15AFCAC001E}" type="pres">
      <dgm:prSet presAssocID="{A2ECAECE-0BC3-4984-9514-FF52517BC0A2}" presName="sibTrans" presStyleLbl="sibTrans2D1" presStyleIdx="6" presStyleCnt="7"/>
      <dgm:spPr/>
    </dgm:pt>
    <dgm:pt modelId="{2DC31458-0F28-4D91-8136-56DED91B29DB}" type="pres">
      <dgm:prSet presAssocID="{A2ECAECE-0BC3-4984-9514-FF52517BC0A2}" presName="connectorText" presStyleLbl="sibTrans2D1" presStyleIdx="6" presStyleCnt="7"/>
      <dgm:spPr/>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pt>
  </dgm:ptLst>
  <dgm:cxnLst>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E5C90F42-3260-4CCC-96FF-276D3E1DC46A}" type="presOf" srcId="{AB0DE83C-3AA1-43C0-A270-9E5518F3CB36}" destId="{A6964673-B3F3-45E7-9531-25BAF4834383}" srcOrd="1"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28ABC37D-2B94-4865-BCA2-240361CA4E3F}" srcId="{074CCE12-ABCE-4441-B828-28CAEC5B8481}" destId="{DBD61211-8025-43A2-B237-7D864D2DEBE9}" srcOrd="4" destOrd="0" parTransId="{14B7F7BF-25E0-4EA7-AD22-0A2D25A9E3F7}" sibTransId="{AB0DE83C-3AA1-43C0-A270-9E5518F3CB36}"/>
    <dgm:cxn modelId="{A3FE2E87-3489-44BB-B2E3-1E9695294E2E}" srcId="{074CCE12-ABCE-4441-B828-28CAEC5B8481}" destId="{360E5478-7165-4EF8-9E05-2A2D845B4829}" srcOrd="3" destOrd="0" parTransId="{485C33BD-2A46-4F9F-98D6-0FB118750A02}" sibTransId="{9269F137-EBFE-45D0-95E3-01DAC569E3E2}"/>
    <dgm:cxn modelId="{307EC1A3-C687-4C04-920D-347F730A8817}" type="presOf" srcId="{DBD61211-8025-43A2-B237-7D864D2DEBE9}" destId="{67F695CC-C38D-4690-8311-4356DA54FE25}"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AFA4EFBA-6898-498F-97C0-BB60A3ED8D79}" type="presOf" srcId="{360E5478-7165-4EF8-9E05-2A2D845B4829}" destId="{97E3209C-EF51-4390-A4C7-971EAEB99CFC}"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7"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4CCE12-ABCE-4441-B828-28CAEC5B8481}" type="doc">
      <dgm:prSet loTypeId="urn:microsoft.com/office/officeart/2005/8/layout/process1" loCatId="process" qsTypeId="urn:microsoft.com/office/officeart/2005/8/quickstyle/simple1" qsCatId="simple" csTypeId="urn:microsoft.com/office/officeart/2005/8/colors/colorful2" csCatId="colorful" phldr="1"/>
      <dgm:spPr/>
    </dgm:pt>
    <dgm:pt modelId="{13226DB7-4B6E-48DF-9594-B0C8BECCD2F5}">
      <dgm:prSet phldrT="[Text]" custT="1"/>
      <dgm:spPr>
        <a:solidFill>
          <a:srgbClr val="C00000"/>
        </a:solidFill>
      </dgm:spPr>
      <dgm:t>
        <a:bodyPr/>
        <a:lstStyle/>
        <a:p>
          <a:r>
            <a:rPr lang="en-US" sz="1100" b="1" u="sng" dirty="0"/>
            <a:t>HIGH:</a:t>
          </a:r>
          <a:br>
            <a:rPr lang="en-US" sz="1100" dirty="0"/>
          </a:br>
          <a:endParaRPr lang="en-US" sz="1100" dirty="0"/>
        </a:p>
        <a:p>
          <a:r>
            <a:rPr lang="en-US" sz="1100" dirty="0"/>
            <a:t>100-YR Effective Floodplain</a:t>
          </a:r>
        </a:p>
      </dgm:t>
    </dgm:pt>
    <dgm:pt modelId="{4F2CBA8F-FB73-4672-9A81-B0B288718B5F}" type="parTrans" cxnId="{7EAB6C3B-85EA-4739-BF85-DB99D7B050AC}">
      <dgm:prSet/>
      <dgm:spPr/>
      <dgm:t>
        <a:bodyPr/>
        <a:lstStyle/>
        <a:p>
          <a:endParaRPr lang="en-US"/>
        </a:p>
      </dgm:t>
    </dgm:pt>
    <dgm:pt modelId="{968E08FB-C26D-421E-898B-3A0D1703EFC0}" type="sibTrans" cxnId="{7EAB6C3B-85EA-4739-BF85-DB99D7B050AC}">
      <dgm:prSet/>
      <dgm:spPr/>
      <dgm:t>
        <a:bodyPr/>
        <a:lstStyle/>
        <a:p>
          <a:endParaRPr lang="en-US" dirty="0"/>
        </a:p>
      </dgm:t>
    </dgm:pt>
    <dgm:pt modelId="{F15E6B0D-6C46-4898-A8C3-85D17D80E0F0}">
      <dgm:prSet phldrT="[Text]" custT="1"/>
      <dgm:spPr>
        <a:solidFill>
          <a:schemeClr val="accent2">
            <a:lumMod val="75000"/>
          </a:schemeClr>
        </a:solidFill>
      </dgm:spPr>
      <dgm:t>
        <a:bodyPr/>
        <a:lstStyle/>
        <a:p>
          <a:r>
            <a:rPr lang="en-US" sz="1100" b="1" u="sng" dirty="0"/>
            <a:t>HIGH:</a:t>
          </a:r>
        </a:p>
        <a:p>
          <a:r>
            <a:rPr lang="en-US" sz="1100" dirty="0"/>
            <a:t>Preliminary NFHL</a:t>
          </a:r>
          <a:br>
            <a:rPr lang="en-US" sz="1100" dirty="0"/>
          </a:br>
          <a:br>
            <a:rPr lang="en-US" sz="1100" dirty="0"/>
          </a:br>
          <a:r>
            <a:rPr lang="en-US" sz="1100" dirty="0"/>
            <a:t> (AE  or A)</a:t>
          </a:r>
        </a:p>
      </dgm:t>
    </dgm:pt>
    <dgm:pt modelId="{F15850C0-7C6D-4000-817F-8F3AFF5578C6}" type="parTrans" cxnId="{813677FD-625F-4838-A948-3F7E28B2ED47}">
      <dgm:prSet/>
      <dgm:spPr/>
      <dgm:t>
        <a:bodyPr/>
        <a:lstStyle/>
        <a:p>
          <a:endParaRPr lang="en-US"/>
        </a:p>
      </dgm:t>
    </dgm:pt>
    <dgm:pt modelId="{9C97CBF2-46C7-408B-840D-1AF3347FE7FA}" type="sibTrans" cxnId="{813677FD-625F-4838-A948-3F7E28B2ED47}">
      <dgm:prSet/>
      <dgm:spPr/>
      <dgm:t>
        <a:bodyPr/>
        <a:lstStyle/>
        <a:p>
          <a:endParaRPr lang="en-US"/>
        </a:p>
      </dgm:t>
    </dgm:pt>
    <dgm:pt modelId="{73951C67-4CF6-401B-BE6D-1BF780A1445D}">
      <dgm:prSet phldrT="[Text]" custT="1"/>
      <dgm:spPr>
        <a:solidFill>
          <a:srgbClr val="FFFF00"/>
        </a:solidFill>
      </dgm:spPr>
      <dgm:t>
        <a:bodyPr/>
        <a:lstStyle/>
        <a:p>
          <a:r>
            <a:rPr lang="en-US" sz="1100" b="1" u="sng" dirty="0">
              <a:solidFill>
                <a:schemeClr val="tx1"/>
              </a:solidFill>
            </a:rPr>
            <a:t>MODERATE:</a:t>
          </a:r>
          <a:br>
            <a:rPr lang="en-US" sz="1100" b="1" u="sng" dirty="0">
              <a:solidFill>
                <a:schemeClr val="tx1"/>
              </a:solidFill>
            </a:rPr>
          </a:br>
          <a:r>
            <a:rPr lang="en-US" sz="1100" dirty="0">
              <a:solidFill>
                <a:schemeClr val="tx1"/>
              </a:solidFill>
            </a:rPr>
            <a:t>500-YR Effective</a:t>
          </a:r>
          <a:br>
            <a:rPr lang="en-US" sz="1100" dirty="0">
              <a:solidFill>
                <a:schemeClr val="tx1"/>
              </a:solidFill>
            </a:rPr>
          </a:br>
          <a:r>
            <a:rPr lang="en-US" sz="1100" dirty="0">
              <a:solidFill>
                <a:schemeClr val="tx1"/>
              </a:solidFill>
            </a:rPr>
            <a:t>Floodplain &amp; Levee Reduced Risk</a:t>
          </a:r>
        </a:p>
      </dgm:t>
    </dgm:pt>
    <dgm:pt modelId="{9979D351-DC08-4ED3-91D8-6B9A19CD025C}" type="parTrans" cxnId="{CB311F54-0EA8-4E69-8BF1-699D8A37A6BA}">
      <dgm:prSet/>
      <dgm:spPr/>
      <dgm:t>
        <a:bodyPr/>
        <a:lstStyle/>
        <a:p>
          <a:endParaRPr lang="en-US"/>
        </a:p>
      </dgm:t>
    </dgm:pt>
    <dgm:pt modelId="{1C002680-6CFE-45FB-8887-033462CF20FD}" type="sibTrans" cxnId="{CB311F54-0EA8-4E69-8BF1-699D8A37A6BA}">
      <dgm:prSet/>
      <dgm:spPr/>
      <dgm:t>
        <a:bodyPr/>
        <a:lstStyle/>
        <a:p>
          <a:endParaRPr lang="en-US"/>
        </a:p>
      </dgm:t>
    </dgm:pt>
    <dgm:pt modelId="{CD5D6620-C3EA-4135-A5A0-BF817C5BD3E6}">
      <dgm:prSet custT="1"/>
      <dgm:spPr>
        <a:solidFill>
          <a:srgbClr val="FFFF00"/>
        </a:solidFill>
      </dgm:spPr>
      <dgm:t>
        <a:bodyPr/>
        <a:lstStyle/>
        <a:p>
          <a:r>
            <a:rPr lang="en-US" sz="1100" b="1" u="sng" dirty="0">
              <a:solidFill>
                <a:schemeClr val="tx1"/>
              </a:solidFill>
            </a:rPr>
            <a:t>MODERATE:</a:t>
          </a:r>
        </a:p>
        <a:p>
          <a:r>
            <a:rPr lang="en-US" sz="1100" dirty="0">
              <a:solidFill>
                <a:schemeClr val="tx1"/>
              </a:solidFill>
            </a:rPr>
            <a:t>Within 75-ft of Flood Zone</a:t>
          </a:r>
        </a:p>
      </dgm:t>
    </dgm:pt>
    <dgm:pt modelId="{174DB35D-BFEF-4339-ADC2-0CAFC42E443D}" type="parTrans" cxnId="{85CD7A43-B8B1-4469-988A-FC28D876E81B}">
      <dgm:prSet/>
      <dgm:spPr/>
      <dgm:t>
        <a:bodyPr/>
        <a:lstStyle/>
        <a:p>
          <a:endParaRPr lang="en-US"/>
        </a:p>
      </dgm:t>
    </dgm:pt>
    <dgm:pt modelId="{A2ECAECE-0BC3-4984-9514-FF52517BC0A2}" type="sibTrans" cxnId="{85CD7A43-B8B1-4469-988A-FC28D876E81B}">
      <dgm:prSet/>
      <dgm:spPr/>
      <dgm:t>
        <a:bodyPr/>
        <a:lstStyle/>
        <a:p>
          <a:endParaRPr lang="en-US"/>
        </a:p>
      </dgm:t>
    </dgm:pt>
    <dgm:pt modelId="{0F4AEEE7-3AF8-41C8-9B83-CB3A7691D675}">
      <dgm:prSet custT="1"/>
      <dgm:spPr>
        <a:solidFill>
          <a:schemeClr val="accent6">
            <a:lumMod val="50000"/>
          </a:schemeClr>
        </a:solidFill>
      </dgm:spPr>
      <dgm:t>
        <a:bodyPr/>
        <a:lstStyle/>
        <a:p>
          <a:r>
            <a:rPr lang="en-US" sz="1100" b="1" u="sng" dirty="0"/>
            <a:t>LOW:</a:t>
          </a:r>
        </a:p>
        <a:p>
          <a:br>
            <a:rPr lang="en-US" sz="1100" dirty="0"/>
          </a:br>
          <a:r>
            <a:rPr lang="en-US" sz="1100" dirty="0"/>
            <a:t>No identified Flood Risk</a:t>
          </a:r>
        </a:p>
      </dgm:t>
    </dgm:pt>
    <dgm:pt modelId="{044F9079-A09C-4671-8CC0-EC23BA358940}" type="parTrans" cxnId="{211F78DE-C079-42AE-AF08-D1AA7B0EC899}">
      <dgm:prSet/>
      <dgm:spPr/>
      <dgm:t>
        <a:bodyPr/>
        <a:lstStyle/>
        <a:p>
          <a:endParaRPr lang="en-US"/>
        </a:p>
      </dgm:t>
    </dgm:pt>
    <dgm:pt modelId="{0983AF2E-EF81-4848-982A-C070B14EADA3}" type="sibTrans" cxnId="{211F78DE-C079-42AE-AF08-D1AA7B0EC899}">
      <dgm:prSet/>
      <dgm:spPr/>
      <dgm:t>
        <a:bodyPr/>
        <a:lstStyle/>
        <a:p>
          <a:endParaRPr lang="en-US"/>
        </a:p>
      </dgm:t>
    </dgm:pt>
    <dgm:pt modelId="{7781C100-667E-4478-9F93-A80FDB1A0AFE}">
      <dgm:prSet custT="1"/>
      <dgm:spPr>
        <a:solidFill>
          <a:schemeClr val="accent2">
            <a:lumMod val="75000"/>
          </a:schemeClr>
        </a:solidFill>
      </dgm:spPr>
      <dgm:t>
        <a:bodyPr/>
        <a:lstStyle/>
        <a:p>
          <a:r>
            <a:rPr lang="en-US" sz="1100" b="1" u="sng" dirty="0"/>
            <a:t>HIGH</a:t>
          </a:r>
        </a:p>
        <a:p>
          <a:r>
            <a:rPr lang="en-US" sz="1100" dirty="0"/>
            <a:t>Draft NFHL</a:t>
          </a:r>
          <a:br>
            <a:rPr lang="en-US" sz="1100" dirty="0"/>
          </a:br>
          <a:br>
            <a:rPr lang="en-US" sz="1100" dirty="0"/>
          </a:br>
          <a:r>
            <a:rPr lang="en-US" sz="1100" dirty="0"/>
            <a:t> (AE  or A)</a:t>
          </a:r>
        </a:p>
      </dgm:t>
    </dgm:pt>
    <dgm:pt modelId="{826EC733-6414-4CDA-BEFA-14F98AADAAEF}" type="parTrans" cxnId="{AE1B3DF7-CC0C-41C3-AD91-801F8E570779}">
      <dgm:prSet/>
      <dgm:spPr/>
      <dgm:t>
        <a:bodyPr/>
        <a:lstStyle/>
        <a:p>
          <a:endParaRPr lang="en-US"/>
        </a:p>
      </dgm:t>
    </dgm:pt>
    <dgm:pt modelId="{C6C26E91-CCEC-47F0-A4C6-8D6FE4905B17}" type="sibTrans" cxnId="{AE1B3DF7-CC0C-41C3-AD91-801F8E570779}">
      <dgm:prSet/>
      <dgm:spPr/>
      <dgm:t>
        <a:bodyPr/>
        <a:lstStyle/>
        <a:p>
          <a:endParaRPr lang="en-US"/>
        </a:p>
      </dgm:t>
    </dgm:pt>
    <dgm:pt modelId="{DBD61211-8025-43A2-B237-7D864D2DEBE9}">
      <dgm:prSet custT="1"/>
      <dgm:spPr>
        <a:solidFill>
          <a:schemeClr val="accent2">
            <a:lumMod val="75000"/>
          </a:schemeClr>
        </a:solidFill>
      </dgm:spPr>
      <dgm:t>
        <a:bodyPr/>
        <a:lstStyle/>
        <a:p>
          <a:r>
            <a:rPr lang="en-US" sz="1100" b="1" u="sng" dirty="0"/>
            <a:t>HIGH</a:t>
          </a:r>
        </a:p>
        <a:p>
          <a:r>
            <a:rPr lang="en-US" sz="1100" dirty="0"/>
            <a:t>Advisory A</a:t>
          </a:r>
        </a:p>
        <a:p>
          <a:endParaRPr lang="en-US" sz="1100" dirty="0"/>
        </a:p>
        <a:p>
          <a:r>
            <a:rPr lang="en-US" sz="1100" dirty="0"/>
            <a:t>Non-Regulatory</a:t>
          </a:r>
        </a:p>
      </dgm:t>
    </dgm:pt>
    <dgm:pt modelId="{14B7F7BF-25E0-4EA7-AD22-0A2D25A9E3F7}" type="parTrans" cxnId="{28ABC37D-2B94-4865-BCA2-240361CA4E3F}">
      <dgm:prSet/>
      <dgm:spPr/>
      <dgm:t>
        <a:bodyPr/>
        <a:lstStyle/>
        <a:p>
          <a:endParaRPr lang="en-US"/>
        </a:p>
      </dgm:t>
    </dgm:pt>
    <dgm:pt modelId="{AB0DE83C-3AA1-43C0-A270-9E5518F3CB36}" type="sibTrans" cxnId="{28ABC37D-2B94-4865-BCA2-240361CA4E3F}">
      <dgm:prSet/>
      <dgm:spPr/>
      <dgm:t>
        <a:bodyPr/>
        <a:lstStyle/>
        <a:p>
          <a:endParaRPr lang="en-US"/>
        </a:p>
      </dgm:t>
    </dgm:pt>
    <dgm:pt modelId="{360E5478-7165-4EF8-9E05-2A2D845B4829}">
      <dgm:prSet custT="1"/>
      <dgm:spPr>
        <a:solidFill>
          <a:schemeClr val="accent2">
            <a:lumMod val="75000"/>
          </a:schemeClr>
        </a:solidFill>
      </dgm:spPr>
      <dgm:t>
        <a:bodyPr/>
        <a:lstStyle/>
        <a:p>
          <a:r>
            <a:rPr lang="en-US" sz="1100" b="1" u="sng" dirty="0"/>
            <a:t>HIGH</a:t>
          </a:r>
        </a:p>
        <a:p>
          <a:r>
            <a:rPr lang="en-US" sz="1100" dirty="0"/>
            <a:t>Updated AE</a:t>
          </a:r>
        </a:p>
        <a:p>
          <a:endParaRPr lang="en-US" sz="1100" dirty="0"/>
        </a:p>
        <a:p>
          <a:r>
            <a:rPr lang="en-US" sz="1100" dirty="0"/>
            <a:t>Non-Regulatory</a:t>
          </a:r>
        </a:p>
        <a:p>
          <a:endParaRPr lang="en-US" sz="800" b="1" u="sng" dirty="0"/>
        </a:p>
      </dgm:t>
    </dgm:pt>
    <dgm:pt modelId="{485C33BD-2A46-4F9F-98D6-0FB118750A02}" type="parTrans" cxnId="{A3FE2E87-3489-44BB-B2E3-1E9695294E2E}">
      <dgm:prSet/>
      <dgm:spPr/>
      <dgm:t>
        <a:bodyPr/>
        <a:lstStyle/>
        <a:p>
          <a:endParaRPr lang="en-US"/>
        </a:p>
      </dgm:t>
    </dgm:pt>
    <dgm:pt modelId="{9269F137-EBFE-45D0-95E3-01DAC569E3E2}" type="sibTrans" cxnId="{A3FE2E87-3489-44BB-B2E3-1E9695294E2E}">
      <dgm:prSet/>
      <dgm:spPr/>
      <dgm:t>
        <a:bodyPr/>
        <a:lstStyle/>
        <a:p>
          <a:endParaRPr lang="en-US"/>
        </a:p>
      </dgm:t>
    </dgm:pt>
    <dgm:pt modelId="{CEE559A3-0D94-4959-BEAE-D4FD301F1BCD}" type="pres">
      <dgm:prSet presAssocID="{074CCE12-ABCE-4441-B828-28CAEC5B8481}" presName="Name0" presStyleCnt="0">
        <dgm:presLayoutVars>
          <dgm:dir/>
          <dgm:resizeHandles val="exact"/>
        </dgm:presLayoutVars>
      </dgm:prSet>
      <dgm:spPr/>
    </dgm:pt>
    <dgm:pt modelId="{2046C497-CA07-4A10-84C3-760E72A20103}" type="pres">
      <dgm:prSet presAssocID="{13226DB7-4B6E-48DF-9594-B0C8BECCD2F5}" presName="node" presStyleLbl="node1" presStyleIdx="0" presStyleCnt="8" custScaleX="175799" custLinFactY="-93224" custLinFactNeighborX="10096" custLinFactNeighborY="-100000">
        <dgm:presLayoutVars>
          <dgm:bulletEnabled val="1"/>
        </dgm:presLayoutVars>
      </dgm:prSet>
      <dgm:spPr/>
    </dgm:pt>
    <dgm:pt modelId="{F2BD0086-82E1-433D-8126-0B37D06E2B39}" type="pres">
      <dgm:prSet presAssocID="{968E08FB-C26D-421E-898B-3A0D1703EFC0}" presName="sibTrans" presStyleLbl="sibTrans2D1" presStyleIdx="0" presStyleCnt="7"/>
      <dgm:spPr/>
    </dgm:pt>
    <dgm:pt modelId="{8A00E599-438E-4EF3-A344-A1912D8C35AD}" type="pres">
      <dgm:prSet presAssocID="{968E08FB-C26D-421E-898B-3A0D1703EFC0}" presName="connectorText" presStyleLbl="sibTrans2D1" presStyleIdx="0" presStyleCnt="7"/>
      <dgm:spPr/>
    </dgm:pt>
    <dgm:pt modelId="{557C9FDE-491D-466A-A5F4-CC018A2E5E54}" type="pres">
      <dgm:prSet presAssocID="{F15E6B0D-6C46-4898-A8C3-85D17D80E0F0}" presName="node" presStyleLbl="node1" presStyleIdx="1" presStyleCnt="8" custScaleX="172350" custLinFactY="-3772" custLinFactNeighborX="25005" custLinFactNeighborY="-100000">
        <dgm:presLayoutVars>
          <dgm:bulletEnabled val="1"/>
        </dgm:presLayoutVars>
      </dgm:prSet>
      <dgm:spPr/>
    </dgm:pt>
    <dgm:pt modelId="{EF87B22C-FF6F-4C49-B439-630636EB1A22}" type="pres">
      <dgm:prSet presAssocID="{9C97CBF2-46C7-408B-840D-1AF3347FE7FA}" presName="sibTrans" presStyleLbl="sibTrans2D1" presStyleIdx="1" presStyleCnt="7"/>
      <dgm:spPr/>
    </dgm:pt>
    <dgm:pt modelId="{E496A7FA-6CD6-4387-B11E-21C9F6717968}" type="pres">
      <dgm:prSet presAssocID="{9C97CBF2-46C7-408B-840D-1AF3347FE7FA}" presName="connectorText" presStyleLbl="sibTrans2D1" presStyleIdx="1" presStyleCnt="7"/>
      <dgm:spPr/>
    </dgm:pt>
    <dgm:pt modelId="{1831B8B3-CD2C-480C-9F5F-9E6365DBE4FC}" type="pres">
      <dgm:prSet presAssocID="{7781C100-667E-4478-9F93-A80FDB1A0AFE}" presName="node" presStyleLbl="node1" presStyleIdx="2" presStyleCnt="8" custScaleX="163424" custLinFactNeighborX="55708" custLinFactNeighborY="-89300">
        <dgm:presLayoutVars>
          <dgm:bulletEnabled val="1"/>
        </dgm:presLayoutVars>
      </dgm:prSet>
      <dgm:spPr/>
    </dgm:pt>
    <dgm:pt modelId="{AC2F6264-B81C-4824-959A-308FB4267A5D}" type="pres">
      <dgm:prSet presAssocID="{C6C26E91-CCEC-47F0-A4C6-8D6FE4905B17}" presName="sibTrans" presStyleLbl="sibTrans2D1" presStyleIdx="2" presStyleCnt="7"/>
      <dgm:spPr/>
    </dgm:pt>
    <dgm:pt modelId="{3102E7A2-56CC-4667-81A2-2CF994802F73}" type="pres">
      <dgm:prSet presAssocID="{C6C26E91-CCEC-47F0-A4C6-8D6FE4905B17}" presName="connectorText" presStyleLbl="sibTrans2D1" presStyleIdx="2" presStyleCnt="7"/>
      <dgm:spPr/>
    </dgm:pt>
    <dgm:pt modelId="{97E3209C-EF51-4390-A4C7-971EAEB99CFC}" type="pres">
      <dgm:prSet presAssocID="{360E5478-7165-4EF8-9E05-2A2D845B4829}" presName="node" presStyleLbl="node1" presStyleIdx="3" presStyleCnt="8" custScaleX="184681" custLinFactX="1733" custLinFactNeighborX="100000" custLinFactNeighborY="-72965">
        <dgm:presLayoutVars>
          <dgm:bulletEnabled val="1"/>
        </dgm:presLayoutVars>
      </dgm:prSet>
      <dgm:spPr/>
    </dgm:pt>
    <dgm:pt modelId="{DED3C07E-BA0D-466C-A448-F8D94C4690E6}" type="pres">
      <dgm:prSet presAssocID="{9269F137-EBFE-45D0-95E3-01DAC569E3E2}" presName="sibTrans" presStyleLbl="sibTrans2D1" presStyleIdx="3" presStyleCnt="7"/>
      <dgm:spPr/>
    </dgm:pt>
    <dgm:pt modelId="{D843EF3A-B945-4634-AFE3-353B42C2AA9A}" type="pres">
      <dgm:prSet presAssocID="{9269F137-EBFE-45D0-95E3-01DAC569E3E2}" presName="connectorText" presStyleLbl="sibTrans2D1" presStyleIdx="3" presStyleCnt="7"/>
      <dgm:spPr/>
    </dgm:pt>
    <dgm:pt modelId="{67F695CC-C38D-4690-8311-4356DA54FE25}" type="pres">
      <dgm:prSet presAssocID="{DBD61211-8025-43A2-B237-7D864D2DEBE9}" presName="node" presStyleLbl="node1" presStyleIdx="4" presStyleCnt="8" custScaleX="163638" custScaleY="99686" custLinFactX="19244" custLinFactNeighborX="100000" custLinFactNeighborY="-72766">
        <dgm:presLayoutVars>
          <dgm:bulletEnabled val="1"/>
        </dgm:presLayoutVars>
      </dgm:prSet>
      <dgm:spPr/>
    </dgm:pt>
    <dgm:pt modelId="{CF097D60-1F59-45CC-AFC0-F038F2B07FA6}" type="pres">
      <dgm:prSet presAssocID="{AB0DE83C-3AA1-43C0-A270-9E5518F3CB36}" presName="sibTrans" presStyleLbl="sibTrans2D1" presStyleIdx="4" presStyleCnt="7" custScaleX="70417" custScaleY="95883" custLinFactNeighborX="-26802" custLinFactNeighborY="9185"/>
      <dgm:spPr/>
    </dgm:pt>
    <dgm:pt modelId="{A6964673-B3F3-45E7-9531-25BAF4834383}" type="pres">
      <dgm:prSet presAssocID="{AB0DE83C-3AA1-43C0-A270-9E5518F3CB36}" presName="connectorText" presStyleLbl="sibTrans2D1" presStyleIdx="4" presStyleCnt="7"/>
      <dgm:spPr/>
    </dgm:pt>
    <dgm:pt modelId="{3482CC7E-E8E8-4155-8817-956DAAC72549}" type="pres">
      <dgm:prSet presAssocID="{73951C67-4CF6-401B-BE6D-1BF780A1445D}" presName="node" presStyleLbl="node1" presStyleIdx="5" presStyleCnt="8" custScaleX="176903" custLinFactX="76686" custLinFactNeighborX="100000" custLinFactNeighborY="-65111">
        <dgm:presLayoutVars>
          <dgm:bulletEnabled val="1"/>
        </dgm:presLayoutVars>
      </dgm:prSet>
      <dgm:spPr/>
    </dgm:pt>
    <dgm:pt modelId="{116976CF-3B69-4377-A2DC-A48623A8FAC2}" type="pres">
      <dgm:prSet presAssocID="{1C002680-6CFE-45FB-8887-033462CF20FD}" presName="sibTrans" presStyleLbl="sibTrans2D1" presStyleIdx="5" presStyleCnt="7"/>
      <dgm:spPr/>
    </dgm:pt>
    <dgm:pt modelId="{5C95357C-960C-4CE0-B5B5-2E9AB1C6EAAC}" type="pres">
      <dgm:prSet presAssocID="{1C002680-6CFE-45FB-8887-033462CF20FD}" presName="connectorText" presStyleLbl="sibTrans2D1" presStyleIdx="5" presStyleCnt="7"/>
      <dgm:spPr/>
    </dgm:pt>
    <dgm:pt modelId="{B139B83D-2FA5-4763-BF61-2C498DDEB941}" type="pres">
      <dgm:prSet presAssocID="{CD5D6620-C3EA-4135-A5A0-BF817C5BD3E6}" presName="node" presStyleLbl="node1" presStyleIdx="6" presStyleCnt="8" custScaleX="187545" custScaleY="93073" custLinFactX="23494" custLinFactNeighborX="100000" custLinFactNeighborY="54323">
        <dgm:presLayoutVars>
          <dgm:bulletEnabled val="1"/>
        </dgm:presLayoutVars>
      </dgm:prSet>
      <dgm:spPr/>
    </dgm:pt>
    <dgm:pt modelId="{A2755418-655E-4418-B810-B15AFCAC001E}" type="pres">
      <dgm:prSet presAssocID="{A2ECAECE-0BC3-4984-9514-FF52517BC0A2}" presName="sibTrans" presStyleLbl="sibTrans2D1" presStyleIdx="6" presStyleCnt="7"/>
      <dgm:spPr/>
    </dgm:pt>
    <dgm:pt modelId="{2DC31458-0F28-4D91-8136-56DED91B29DB}" type="pres">
      <dgm:prSet presAssocID="{A2ECAECE-0BC3-4984-9514-FF52517BC0A2}" presName="connectorText" presStyleLbl="sibTrans2D1" presStyleIdx="6" presStyleCnt="7"/>
      <dgm:spPr/>
    </dgm:pt>
    <dgm:pt modelId="{373EF5AF-72B5-4A29-A866-0DAEF1C3ADBA}" type="pres">
      <dgm:prSet presAssocID="{0F4AEEE7-3AF8-41C8-9B83-CB3A7691D675}" presName="node" presStyleLbl="node1" presStyleIdx="7" presStyleCnt="8" custScaleX="149491" custScaleY="93861" custLinFactY="100000" custLinFactNeighborX="-78709" custLinFactNeighborY="131503">
        <dgm:presLayoutVars>
          <dgm:bulletEnabled val="1"/>
        </dgm:presLayoutVars>
      </dgm:prSet>
      <dgm:spPr/>
    </dgm:pt>
  </dgm:ptLst>
  <dgm:cxnLst>
    <dgm:cxn modelId="{4285FD08-636E-4A11-94D7-730F5627FF92}" type="presOf" srcId="{A2ECAECE-0BC3-4984-9514-FF52517BC0A2}" destId="{2DC31458-0F28-4D91-8136-56DED91B29DB}" srcOrd="1" destOrd="0" presId="urn:microsoft.com/office/officeart/2005/8/layout/process1"/>
    <dgm:cxn modelId="{CFAE6A15-FBE8-4854-962A-17C5E0E3ED96}" type="presOf" srcId="{968E08FB-C26D-421E-898B-3A0D1703EFC0}" destId="{F2BD0086-82E1-433D-8126-0B37D06E2B39}" srcOrd="0" destOrd="0" presId="urn:microsoft.com/office/officeart/2005/8/layout/process1"/>
    <dgm:cxn modelId="{32824128-3C6B-44CC-B001-4243CCFE71ED}" type="presOf" srcId="{73951C67-4CF6-401B-BE6D-1BF780A1445D}" destId="{3482CC7E-E8E8-4155-8817-956DAAC72549}" srcOrd="0" destOrd="0" presId="urn:microsoft.com/office/officeart/2005/8/layout/process1"/>
    <dgm:cxn modelId="{747C592A-B282-4578-8B9E-D8C73C4293E8}" type="presOf" srcId="{13226DB7-4B6E-48DF-9594-B0C8BECCD2F5}" destId="{2046C497-CA07-4A10-84C3-760E72A20103}" srcOrd="0" destOrd="0" presId="urn:microsoft.com/office/officeart/2005/8/layout/process1"/>
    <dgm:cxn modelId="{EF8ED62F-7D6B-470A-8AE1-E9EDC64C31EB}" type="presOf" srcId="{9269F137-EBFE-45D0-95E3-01DAC569E3E2}" destId="{DED3C07E-BA0D-466C-A448-F8D94C4690E6}" srcOrd="0" destOrd="0" presId="urn:microsoft.com/office/officeart/2005/8/layout/process1"/>
    <dgm:cxn modelId="{B56F9437-E04F-4CB4-8ADD-F18AA35BB534}" type="presOf" srcId="{1C002680-6CFE-45FB-8887-033462CF20FD}" destId="{116976CF-3B69-4377-A2DC-A48623A8FAC2}" srcOrd="0" destOrd="0" presId="urn:microsoft.com/office/officeart/2005/8/layout/process1"/>
    <dgm:cxn modelId="{E031F438-967C-4F61-BDD5-BF4C210C8690}" type="presOf" srcId="{0F4AEEE7-3AF8-41C8-9B83-CB3A7691D675}" destId="{373EF5AF-72B5-4A29-A866-0DAEF1C3ADBA}" srcOrd="0" destOrd="0" presId="urn:microsoft.com/office/officeart/2005/8/layout/process1"/>
    <dgm:cxn modelId="{7EAB6C3B-85EA-4739-BF85-DB99D7B050AC}" srcId="{074CCE12-ABCE-4441-B828-28CAEC5B8481}" destId="{13226DB7-4B6E-48DF-9594-B0C8BECCD2F5}" srcOrd="0" destOrd="0" parTransId="{4F2CBA8F-FB73-4672-9A81-B0B288718B5F}" sibTransId="{968E08FB-C26D-421E-898B-3A0D1703EFC0}"/>
    <dgm:cxn modelId="{E5C90F42-3260-4CCC-96FF-276D3E1DC46A}" type="presOf" srcId="{AB0DE83C-3AA1-43C0-A270-9E5518F3CB36}" destId="{A6964673-B3F3-45E7-9531-25BAF4834383}" srcOrd="1" destOrd="0" presId="urn:microsoft.com/office/officeart/2005/8/layout/process1"/>
    <dgm:cxn modelId="{85CD7A43-B8B1-4469-988A-FC28D876E81B}" srcId="{074CCE12-ABCE-4441-B828-28CAEC5B8481}" destId="{CD5D6620-C3EA-4135-A5A0-BF817C5BD3E6}" srcOrd="6" destOrd="0" parTransId="{174DB35D-BFEF-4339-ADC2-0CAFC42E443D}" sibTransId="{A2ECAECE-0BC3-4984-9514-FF52517BC0A2}"/>
    <dgm:cxn modelId="{2B5D8C43-09B8-4D58-9B21-56480138C7D9}" type="presOf" srcId="{7781C100-667E-4478-9F93-A80FDB1A0AFE}" destId="{1831B8B3-CD2C-480C-9F5F-9E6365DBE4FC}" srcOrd="0" destOrd="0" presId="urn:microsoft.com/office/officeart/2005/8/layout/process1"/>
    <dgm:cxn modelId="{7F8AEC43-9373-41BC-8451-FC755970654D}" type="presOf" srcId="{A2ECAECE-0BC3-4984-9514-FF52517BC0A2}" destId="{A2755418-655E-4418-B810-B15AFCAC001E}" srcOrd="0" destOrd="0" presId="urn:microsoft.com/office/officeart/2005/8/layout/process1"/>
    <dgm:cxn modelId="{E261CF49-686A-40C9-A90F-F80070955624}" type="presOf" srcId="{9269F137-EBFE-45D0-95E3-01DAC569E3E2}" destId="{D843EF3A-B945-4634-AFE3-353B42C2AA9A}" srcOrd="1" destOrd="0" presId="urn:microsoft.com/office/officeart/2005/8/layout/process1"/>
    <dgm:cxn modelId="{C8D68A51-5C0A-454A-9E10-997590E333B4}" type="presOf" srcId="{C6C26E91-CCEC-47F0-A4C6-8D6FE4905B17}" destId="{AC2F6264-B81C-4824-959A-308FB4267A5D}" srcOrd="0" destOrd="0" presId="urn:microsoft.com/office/officeart/2005/8/layout/process1"/>
    <dgm:cxn modelId="{CB311F54-0EA8-4E69-8BF1-699D8A37A6BA}" srcId="{074CCE12-ABCE-4441-B828-28CAEC5B8481}" destId="{73951C67-4CF6-401B-BE6D-1BF780A1445D}" srcOrd="5" destOrd="0" parTransId="{9979D351-DC08-4ED3-91D8-6B9A19CD025C}" sibTransId="{1C002680-6CFE-45FB-8887-033462CF20FD}"/>
    <dgm:cxn modelId="{28ABC37D-2B94-4865-BCA2-240361CA4E3F}" srcId="{074CCE12-ABCE-4441-B828-28CAEC5B8481}" destId="{DBD61211-8025-43A2-B237-7D864D2DEBE9}" srcOrd="4" destOrd="0" parTransId="{14B7F7BF-25E0-4EA7-AD22-0A2D25A9E3F7}" sibTransId="{AB0DE83C-3AA1-43C0-A270-9E5518F3CB36}"/>
    <dgm:cxn modelId="{A3FE2E87-3489-44BB-B2E3-1E9695294E2E}" srcId="{074CCE12-ABCE-4441-B828-28CAEC5B8481}" destId="{360E5478-7165-4EF8-9E05-2A2D845B4829}" srcOrd="3" destOrd="0" parTransId="{485C33BD-2A46-4F9F-98D6-0FB118750A02}" sibTransId="{9269F137-EBFE-45D0-95E3-01DAC569E3E2}"/>
    <dgm:cxn modelId="{307EC1A3-C687-4C04-920D-347F730A8817}" type="presOf" srcId="{DBD61211-8025-43A2-B237-7D864D2DEBE9}" destId="{67F695CC-C38D-4690-8311-4356DA54FE25}" srcOrd="0" destOrd="0" presId="urn:microsoft.com/office/officeart/2005/8/layout/process1"/>
    <dgm:cxn modelId="{C6CF59B6-AC77-4C60-B369-7CA0E3B5ED32}" type="presOf" srcId="{074CCE12-ABCE-4441-B828-28CAEC5B8481}" destId="{CEE559A3-0D94-4959-BEAE-D4FD301F1BCD}" srcOrd="0" destOrd="0" presId="urn:microsoft.com/office/officeart/2005/8/layout/process1"/>
    <dgm:cxn modelId="{AFA4EFBA-6898-498F-97C0-BB60A3ED8D79}" type="presOf" srcId="{360E5478-7165-4EF8-9E05-2A2D845B4829}" destId="{97E3209C-EF51-4390-A4C7-971EAEB99CFC}" srcOrd="0" destOrd="0" presId="urn:microsoft.com/office/officeart/2005/8/layout/process1"/>
    <dgm:cxn modelId="{E35C02CA-0234-45A3-B656-781600195857}" type="presOf" srcId="{9C97CBF2-46C7-408B-840D-1AF3347FE7FA}" destId="{EF87B22C-FF6F-4C49-B439-630636EB1A22}" srcOrd="0" destOrd="0" presId="urn:microsoft.com/office/officeart/2005/8/layout/process1"/>
    <dgm:cxn modelId="{611CBFCA-6264-47CD-A722-D38542580FCC}" type="presOf" srcId="{9C97CBF2-46C7-408B-840D-1AF3347FE7FA}" destId="{E496A7FA-6CD6-4387-B11E-21C9F6717968}" srcOrd="1" destOrd="0" presId="urn:microsoft.com/office/officeart/2005/8/layout/process1"/>
    <dgm:cxn modelId="{79ED69D4-93ED-4EA7-B437-552EF4582076}" type="presOf" srcId="{968E08FB-C26D-421E-898B-3A0D1703EFC0}" destId="{8A00E599-438E-4EF3-A344-A1912D8C35AD}" srcOrd="1" destOrd="0" presId="urn:microsoft.com/office/officeart/2005/8/layout/process1"/>
    <dgm:cxn modelId="{9C7867D5-E90C-4F8E-95E5-C5A58DF44FDF}" type="presOf" srcId="{F15E6B0D-6C46-4898-A8C3-85D17D80E0F0}" destId="{557C9FDE-491D-466A-A5F4-CC018A2E5E54}" srcOrd="0" destOrd="0" presId="urn:microsoft.com/office/officeart/2005/8/layout/process1"/>
    <dgm:cxn modelId="{28E750DB-D965-4AA4-9D70-4693262A6B64}" type="presOf" srcId="{C6C26E91-CCEC-47F0-A4C6-8D6FE4905B17}" destId="{3102E7A2-56CC-4667-81A2-2CF994802F73}" srcOrd="1" destOrd="0" presId="urn:microsoft.com/office/officeart/2005/8/layout/process1"/>
    <dgm:cxn modelId="{211F78DE-C079-42AE-AF08-D1AA7B0EC899}" srcId="{074CCE12-ABCE-4441-B828-28CAEC5B8481}" destId="{0F4AEEE7-3AF8-41C8-9B83-CB3A7691D675}" srcOrd="7" destOrd="0" parTransId="{044F9079-A09C-4671-8CC0-EC23BA358940}" sibTransId="{0983AF2E-EF81-4848-982A-C070B14EADA3}"/>
    <dgm:cxn modelId="{29411AE0-2167-498B-AB9D-7DB57FF5767E}" type="presOf" srcId="{CD5D6620-C3EA-4135-A5A0-BF817C5BD3E6}" destId="{B139B83D-2FA5-4763-BF61-2C498DDEB941}" srcOrd="0" destOrd="0" presId="urn:microsoft.com/office/officeart/2005/8/layout/process1"/>
    <dgm:cxn modelId="{97644EE0-8E25-44E2-A052-B1A719C36F22}" type="presOf" srcId="{1C002680-6CFE-45FB-8887-033462CF20FD}" destId="{5C95357C-960C-4CE0-B5B5-2E9AB1C6EAAC}" srcOrd="1" destOrd="0" presId="urn:microsoft.com/office/officeart/2005/8/layout/process1"/>
    <dgm:cxn modelId="{86AB57E0-34B1-47C7-B34A-A7A87482F583}" type="presOf" srcId="{AB0DE83C-3AA1-43C0-A270-9E5518F3CB36}" destId="{CF097D60-1F59-45CC-AFC0-F038F2B07FA6}" srcOrd="0" destOrd="0" presId="urn:microsoft.com/office/officeart/2005/8/layout/process1"/>
    <dgm:cxn modelId="{AE1B3DF7-CC0C-41C3-AD91-801F8E570779}" srcId="{074CCE12-ABCE-4441-B828-28CAEC5B8481}" destId="{7781C100-667E-4478-9F93-A80FDB1A0AFE}" srcOrd="2" destOrd="0" parTransId="{826EC733-6414-4CDA-BEFA-14F98AADAAEF}" sibTransId="{C6C26E91-CCEC-47F0-A4C6-8D6FE4905B17}"/>
    <dgm:cxn modelId="{813677FD-625F-4838-A948-3F7E28B2ED47}" srcId="{074CCE12-ABCE-4441-B828-28CAEC5B8481}" destId="{F15E6B0D-6C46-4898-A8C3-85D17D80E0F0}" srcOrd="1" destOrd="0" parTransId="{F15850C0-7C6D-4000-817F-8F3AFF5578C6}" sibTransId="{9C97CBF2-46C7-408B-840D-1AF3347FE7FA}"/>
    <dgm:cxn modelId="{2AC1639F-657A-4757-951E-2CBFEA4F1F8E}" type="presParOf" srcId="{CEE559A3-0D94-4959-BEAE-D4FD301F1BCD}" destId="{2046C497-CA07-4A10-84C3-760E72A20103}" srcOrd="0" destOrd="0" presId="urn:microsoft.com/office/officeart/2005/8/layout/process1"/>
    <dgm:cxn modelId="{76C47FF6-8C43-46B5-8DDB-383CF7D1203F}" type="presParOf" srcId="{CEE559A3-0D94-4959-BEAE-D4FD301F1BCD}" destId="{F2BD0086-82E1-433D-8126-0B37D06E2B39}" srcOrd="1" destOrd="0" presId="urn:microsoft.com/office/officeart/2005/8/layout/process1"/>
    <dgm:cxn modelId="{ABE373AA-E9FF-4ABE-8B97-635B20F24900}" type="presParOf" srcId="{F2BD0086-82E1-433D-8126-0B37D06E2B39}" destId="{8A00E599-438E-4EF3-A344-A1912D8C35AD}" srcOrd="0" destOrd="0" presId="urn:microsoft.com/office/officeart/2005/8/layout/process1"/>
    <dgm:cxn modelId="{B07E24C2-16EF-49DD-AD60-0A783FB77D3E}" type="presParOf" srcId="{CEE559A3-0D94-4959-BEAE-D4FD301F1BCD}" destId="{557C9FDE-491D-466A-A5F4-CC018A2E5E54}" srcOrd="2" destOrd="0" presId="urn:microsoft.com/office/officeart/2005/8/layout/process1"/>
    <dgm:cxn modelId="{8A7063F6-9C25-418D-A658-E9E6756C227F}" type="presParOf" srcId="{CEE559A3-0D94-4959-BEAE-D4FD301F1BCD}" destId="{EF87B22C-FF6F-4C49-B439-630636EB1A22}" srcOrd="3" destOrd="0" presId="urn:microsoft.com/office/officeart/2005/8/layout/process1"/>
    <dgm:cxn modelId="{DFEE7232-A1F9-4667-8AA0-F680454D425A}" type="presParOf" srcId="{EF87B22C-FF6F-4C49-B439-630636EB1A22}" destId="{E496A7FA-6CD6-4387-B11E-21C9F6717968}" srcOrd="0" destOrd="0" presId="urn:microsoft.com/office/officeart/2005/8/layout/process1"/>
    <dgm:cxn modelId="{CEFC16FB-F757-48E1-BD0E-62F40207C04F}" type="presParOf" srcId="{CEE559A3-0D94-4959-BEAE-D4FD301F1BCD}" destId="{1831B8B3-CD2C-480C-9F5F-9E6365DBE4FC}" srcOrd="4" destOrd="0" presId="urn:microsoft.com/office/officeart/2005/8/layout/process1"/>
    <dgm:cxn modelId="{504E997A-0301-4AE9-9D15-D13AA90A1575}" type="presParOf" srcId="{CEE559A3-0D94-4959-BEAE-D4FD301F1BCD}" destId="{AC2F6264-B81C-4824-959A-308FB4267A5D}" srcOrd="5" destOrd="0" presId="urn:microsoft.com/office/officeart/2005/8/layout/process1"/>
    <dgm:cxn modelId="{2018442C-06BC-4E17-84AE-EFB84B188CBB}" type="presParOf" srcId="{AC2F6264-B81C-4824-959A-308FB4267A5D}" destId="{3102E7A2-56CC-4667-81A2-2CF994802F73}" srcOrd="0" destOrd="0" presId="urn:microsoft.com/office/officeart/2005/8/layout/process1"/>
    <dgm:cxn modelId="{C03D75D9-7016-4543-8D57-B8AB632C5C74}" type="presParOf" srcId="{CEE559A3-0D94-4959-BEAE-D4FD301F1BCD}" destId="{97E3209C-EF51-4390-A4C7-971EAEB99CFC}" srcOrd="6" destOrd="0" presId="urn:microsoft.com/office/officeart/2005/8/layout/process1"/>
    <dgm:cxn modelId="{DB4FDB4E-166D-43CB-8FC5-3C66B284C604}" type="presParOf" srcId="{CEE559A3-0D94-4959-BEAE-D4FD301F1BCD}" destId="{DED3C07E-BA0D-466C-A448-F8D94C4690E6}" srcOrd="7" destOrd="0" presId="urn:microsoft.com/office/officeart/2005/8/layout/process1"/>
    <dgm:cxn modelId="{7573C25D-9023-47F1-80E2-06758697D741}" type="presParOf" srcId="{DED3C07E-BA0D-466C-A448-F8D94C4690E6}" destId="{D843EF3A-B945-4634-AFE3-353B42C2AA9A}" srcOrd="0" destOrd="0" presId="urn:microsoft.com/office/officeart/2005/8/layout/process1"/>
    <dgm:cxn modelId="{ACE26118-CC2E-4EA1-B41D-A5A23DC4A9BF}" type="presParOf" srcId="{CEE559A3-0D94-4959-BEAE-D4FD301F1BCD}" destId="{67F695CC-C38D-4690-8311-4356DA54FE25}" srcOrd="8" destOrd="0" presId="urn:microsoft.com/office/officeart/2005/8/layout/process1"/>
    <dgm:cxn modelId="{3BEFC51E-AB6C-4146-8484-12FB8885367C}" type="presParOf" srcId="{CEE559A3-0D94-4959-BEAE-D4FD301F1BCD}" destId="{CF097D60-1F59-45CC-AFC0-F038F2B07FA6}" srcOrd="9" destOrd="0" presId="urn:microsoft.com/office/officeart/2005/8/layout/process1"/>
    <dgm:cxn modelId="{AB7EA28D-B3A7-484C-8702-4CFECA5DD5ED}" type="presParOf" srcId="{CF097D60-1F59-45CC-AFC0-F038F2B07FA6}" destId="{A6964673-B3F3-45E7-9531-25BAF4834383}" srcOrd="0" destOrd="0" presId="urn:microsoft.com/office/officeart/2005/8/layout/process1"/>
    <dgm:cxn modelId="{60FA6F61-12F9-4581-A3B5-D70766C3242D}" type="presParOf" srcId="{CEE559A3-0D94-4959-BEAE-D4FD301F1BCD}" destId="{3482CC7E-E8E8-4155-8817-956DAAC72549}" srcOrd="10" destOrd="0" presId="urn:microsoft.com/office/officeart/2005/8/layout/process1"/>
    <dgm:cxn modelId="{A1C5C04B-5FEF-4F17-B16E-C262187BA459}" type="presParOf" srcId="{CEE559A3-0D94-4959-BEAE-D4FD301F1BCD}" destId="{116976CF-3B69-4377-A2DC-A48623A8FAC2}" srcOrd="11" destOrd="0" presId="urn:microsoft.com/office/officeart/2005/8/layout/process1"/>
    <dgm:cxn modelId="{A17E9F40-E148-45C0-A50B-A67204B741B4}" type="presParOf" srcId="{116976CF-3B69-4377-A2DC-A48623A8FAC2}" destId="{5C95357C-960C-4CE0-B5B5-2E9AB1C6EAAC}" srcOrd="0" destOrd="0" presId="urn:microsoft.com/office/officeart/2005/8/layout/process1"/>
    <dgm:cxn modelId="{0491847D-7675-46C9-8DA5-33A8D6C40065}" type="presParOf" srcId="{CEE559A3-0D94-4959-BEAE-D4FD301F1BCD}" destId="{B139B83D-2FA5-4763-BF61-2C498DDEB941}" srcOrd="12" destOrd="0" presId="urn:microsoft.com/office/officeart/2005/8/layout/process1"/>
    <dgm:cxn modelId="{2DFAEB63-7792-4DDA-99A8-0DD41D425A8C}" type="presParOf" srcId="{CEE559A3-0D94-4959-BEAE-D4FD301F1BCD}" destId="{A2755418-655E-4418-B810-B15AFCAC001E}" srcOrd="13" destOrd="0" presId="urn:microsoft.com/office/officeart/2005/8/layout/process1"/>
    <dgm:cxn modelId="{B16CCBAA-B876-4CAD-9C92-EBFFEE548C56}" type="presParOf" srcId="{A2755418-655E-4418-B810-B15AFCAC001E}" destId="{2DC31458-0F28-4D91-8136-56DED91B29DB}" srcOrd="0" destOrd="0" presId="urn:microsoft.com/office/officeart/2005/8/layout/process1"/>
    <dgm:cxn modelId="{B9104AB3-DE12-486D-AB3A-29704E5E2902}" type="presParOf" srcId="{CEE559A3-0D94-4959-BEAE-D4FD301F1BCD}" destId="{373EF5AF-72B5-4A29-A866-0DAEF1C3ADBA}" srcOrd="1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NFHL</a:t>
          </a:r>
          <a:br>
            <a:rPr lang="en-US" sz="1100" kern="1200" dirty="0"/>
          </a:b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Draft NFHL</a:t>
          </a:r>
          <a:br>
            <a:rPr lang="en-US" sz="1100" kern="1200" dirty="0"/>
          </a:b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Updated AE</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a:p>
          <a:pPr marL="0" lvl="0" indent="0" algn="ctr" defTabSz="488950">
            <a:lnSpc>
              <a:spcPct val="90000"/>
            </a:lnSpc>
            <a:spcBef>
              <a:spcPct val="0"/>
            </a:spcBef>
            <a:spcAft>
              <a:spcPct val="35000"/>
            </a:spcAft>
            <a:buNone/>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Advisory A</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570130" y="4233673"/>
        <a:ext cx="720527" cy="106423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C497-CA07-4A10-84C3-760E72A20103}">
      <dsp:nvSpPr>
        <dsp:cNvPr id="0" name=""/>
        <dsp:cNvSpPr/>
      </dsp:nvSpPr>
      <dsp:spPr>
        <a:xfrm>
          <a:off x="27680" y="0"/>
          <a:ext cx="900053" cy="1181608"/>
        </a:xfrm>
        <a:prstGeom prst="roundRect">
          <a:avLst>
            <a:gd name="adj" fmla="val 10000"/>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br>
            <a:rPr lang="en-US" sz="1100" kern="1200" dirty="0"/>
          </a:br>
          <a:endParaRPr lang="en-US" sz="1100" kern="1200" dirty="0"/>
        </a:p>
        <a:p>
          <a:pPr marL="0" lvl="0" indent="0" algn="ctr" defTabSz="488950">
            <a:lnSpc>
              <a:spcPct val="90000"/>
            </a:lnSpc>
            <a:spcBef>
              <a:spcPct val="0"/>
            </a:spcBef>
            <a:spcAft>
              <a:spcPct val="35000"/>
            </a:spcAft>
            <a:buNone/>
          </a:pPr>
          <a:r>
            <a:rPr lang="en-US" sz="1100" kern="1200" dirty="0"/>
            <a:t>100-YR Effective Floodplain</a:t>
          </a:r>
        </a:p>
      </dsp:txBody>
      <dsp:txXfrm>
        <a:off x="54042" y="26362"/>
        <a:ext cx="847329" cy="1128884"/>
      </dsp:txXfrm>
    </dsp:sp>
    <dsp:sp modelId="{F2BD0086-82E1-433D-8126-0B37D06E2B39}">
      <dsp:nvSpPr>
        <dsp:cNvPr id="0" name=""/>
        <dsp:cNvSpPr/>
      </dsp:nvSpPr>
      <dsp:spPr>
        <a:xfrm rot="2208811">
          <a:off x="971031" y="954854"/>
          <a:ext cx="155787" cy="126970"/>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dirty="0"/>
        </a:p>
      </dsp:txBody>
      <dsp:txXfrm>
        <a:off x="974829" y="968836"/>
        <a:ext cx="117696" cy="76182"/>
      </dsp:txXfrm>
    </dsp:sp>
    <dsp:sp modelId="{557C9FDE-491D-466A-A5F4-CC018A2E5E54}">
      <dsp:nvSpPr>
        <dsp:cNvPr id="0" name=""/>
        <dsp:cNvSpPr/>
      </dsp:nvSpPr>
      <dsp:spPr>
        <a:xfrm>
          <a:off x="1163057" y="843179"/>
          <a:ext cx="8823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Preliminary NFHL</a:t>
          </a:r>
          <a:br>
            <a:rPr lang="en-US" sz="1100" kern="1200" dirty="0"/>
          </a:br>
          <a:br>
            <a:rPr lang="en-US" sz="1100" kern="1200" dirty="0"/>
          </a:br>
          <a:r>
            <a:rPr lang="en-US" sz="1100" kern="1200" dirty="0"/>
            <a:t> (AE  or A)</a:t>
          </a:r>
        </a:p>
      </dsp:txBody>
      <dsp:txXfrm>
        <a:off x="1188901" y="869023"/>
        <a:ext cx="830707" cy="1129920"/>
      </dsp:txXfrm>
    </dsp:sp>
    <dsp:sp modelId="{EF87B22C-FF6F-4C49-B439-630636EB1A22}">
      <dsp:nvSpPr>
        <dsp:cNvPr id="0" name=""/>
        <dsp:cNvSpPr/>
      </dsp:nvSpPr>
      <dsp:spPr>
        <a:xfrm rot="517572">
          <a:off x="2111557" y="1458342"/>
          <a:ext cx="143487" cy="126970"/>
        </a:xfrm>
        <a:prstGeom prst="rightArrow">
          <a:avLst>
            <a:gd name="adj1" fmla="val 60000"/>
            <a:gd name="adj2" fmla="val 50000"/>
          </a:avLst>
        </a:prstGeom>
        <a:solidFill>
          <a:schemeClr val="accent2">
            <a:hueOff val="-242561"/>
            <a:satOff val="-13988"/>
            <a:lumOff val="143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2111772" y="1480879"/>
        <a:ext cx="105396" cy="76182"/>
      </dsp:txXfrm>
    </dsp:sp>
    <dsp:sp modelId="{1831B8B3-CD2C-480C-9F5F-9E6365DBE4FC}">
      <dsp:nvSpPr>
        <dsp:cNvPr id="0" name=""/>
        <dsp:cNvSpPr/>
      </dsp:nvSpPr>
      <dsp:spPr>
        <a:xfrm>
          <a:off x="2313120" y="1014182"/>
          <a:ext cx="836695"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Draft NFHL</a:t>
          </a:r>
          <a:br>
            <a:rPr lang="en-US" sz="1100" kern="1200" dirty="0"/>
          </a:br>
          <a:br>
            <a:rPr lang="en-US" sz="1100" kern="1200" dirty="0"/>
          </a:br>
          <a:r>
            <a:rPr lang="en-US" sz="1100" kern="1200" dirty="0"/>
            <a:t> (AE  or A)</a:t>
          </a:r>
        </a:p>
      </dsp:txBody>
      <dsp:txXfrm>
        <a:off x="2337626" y="1038688"/>
        <a:ext cx="787683" cy="1132596"/>
      </dsp:txXfrm>
    </dsp:sp>
    <dsp:sp modelId="{AC2F6264-B81C-4824-959A-308FB4267A5D}">
      <dsp:nvSpPr>
        <dsp:cNvPr id="0" name=""/>
        <dsp:cNvSpPr/>
      </dsp:nvSpPr>
      <dsp:spPr>
        <a:xfrm rot="550290">
          <a:off x="3224864" y="1634353"/>
          <a:ext cx="163405" cy="126970"/>
        </a:xfrm>
        <a:prstGeom prst="rightArrow">
          <a:avLst>
            <a:gd name="adj1" fmla="val 60000"/>
            <a:gd name="adj2" fmla="val 50000"/>
          </a:avLst>
        </a:prstGeom>
        <a:solidFill>
          <a:schemeClr val="accent2">
            <a:hueOff val="-485121"/>
            <a:satOff val="-27976"/>
            <a:lumOff val="2876"/>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3225107" y="1656711"/>
        <a:ext cx="125314" cy="76182"/>
      </dsp:txXfrm>
    </dsp:sp>
    <dsp:sp modelId="{97E3209C-EF51-4390-A4C7-971EAEB99CFC}">
      <dsp:nvSpPr>
        <dsp:cNvPr id="0" name=""/>
        <dsp:cNvSpPr/>
      </dsp:nvSpPr>
      <dsp:spPr>
        <a:xfrm>
          <a:off x="3454186" y="1207198"/>
          <a:ext cx="945527" cy="118160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Updated AE</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a:p>
          <a:pPr marL="0" lvl="0" indent="0" algn="ctr" defTabSz="488950">
            <a:lnSpc>
              <a:spcPct val="90000"/>
            </a:lnSpc>
            <a:spcBef>
              <a:spcPct val="0"/>
            </a:spcBef>
            <a:spcAft>
              <a:spcPct val="35000"/>
            </a:spcAft>
            <a:buNone/>
          </a:pPr>
          <a:endParaRPr lang="en-US" sz="800" b="1" u="sng" kern="1200" dirty="0"/>
        </a:p>
      </dsp:txBody>
      <dsp:txXfrm>
        <a:off x="3481880" y="1234892"/>
        <a:ext cx="890139" cy="1126220"/>
      </dsp:txXfrm>
    </dsp:sp>
    <dsp:sp modelId="{DED3C07E-BA0D-466C-A448-F8D94C4690E6}">
      <dsp:nvSpPr>
        <dsp:cNvPr id="0" name=""/>
        <dsp:cNvSpPr/>
      </dsp:nvSpPr>
      <dsp:spPr>
        <a:xfrm rot="6354">
          <a:off x="4494833" y="1735753"/>
          <a:ext cx="201654" cy="126970"/>
        </a:xfrm>
        <a:prstGeom prst="rightArrow">
          <a:avLst>
            <a:gd name="adj1" fmla="val 60000"/>
            <a:gd name="adj2" fmla="val 50000"/>
          </a:avLst>
        </a:prstGeom>
        <a:solidFill>
          <a:schemeClr val="accent2">
            <a:hueOff val="-727682"/>
            <a:satOff val="-41964"/>
            <a:lumOff val="4314"/>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4494833" y="1761112"/>
        <a:ext cx="163563" cy="76182"/>
      </dsp:txXfrm>
    </dsp:sp>
    <dsp:sp modelId="{67F695CC-C38D-4690-8311-4356DA54FE25}">
      <dsp:nvSpPr>
        <dsp:cNvPr id="0" name=""/>
        <dsp:cNvSpPr/>
      </dsp:nvSpPr>
      <dsp:spPr>
        <a:xfrm>
          <a:off x="4780193" y="1211404"/>
          <a:ext cx="837791" cy="1177898"/>
        </a:xfrm>
        <a:prstGeom prst="roundRect">
          <a:avLst>
            <a:gd name="adj" fmla="val 10000"/>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HIGH</a:t>
          </a:r>
        </a:p>
        <a:p>
          <a:pPr marL="0" lvl="0" indent="0" algn="ctr" defTabSz="488950">
            <a:lnSpc>
              <a:spcPct val="90000"/>
            </a:lnSpc>
            <a:spcBef>
              <a:spcPct val="0"/>
            </a:spcBef>
            <a:spcAft>
              <a:spcPct val="35000"/>
            </a:spcAft>
            <a:buNone/>
          </a:pPr>
          <a:r>
            <a:rPr lang="en-US" sz="1100" kern="1200" dirty="0"/>
            <a:t>Advisory A</a:t>
          </a:r>
        </a:p>
        <a:p>
          <a:pPr marL="0" lvl="0" indent="0" algn="ctr" defTabSz="488950">
            <a:lnSpc>
              <a:spcPct val="90000"/>
            </a:lnSpc>
            <a:spcBef>
              <a:spcPct val="0"/>
            </a:spcBef>
            <a:spcAft>
              <a:spcPct val="35000"/>
            </a:spcAft>
            <a:buNone/>
          </a:pPr>
          <a:endParaRPr lang="en-US" sz="1100" kern="1200" dirty="0"/>
        </a:p>
        <a:p>
          <a:pPr marL="0" lvl="0" indent="0" algn="ctr" defTabSz="488950">
            <a:lnSpc>
              <a:spcPct val="90000"/>
            </a:lnSpc>
            <a:spcBef>
              <a:spcPct val="0"/>
            </a:spcBef>
            <a:spcAft>
              <a:spcPct val="35000"/>
            </a:spcAft>
            <a:buNone/>
          </a:pPr>
          <a:r>
            <a:rPr lang="en-US" sz="1100" kern="1200" dirty="0"/>
            <a:t>Non-Regulatory</a:t>
          </a:r>
        </a:p>
      </dsp:txBody>
      <dsp:txXfrm>
        <a:off x="4804731" y="1235942"/>
        <a:ext cx="788715" cy="1128822"/>
      </dsp:txXfrm>
    </dsp:sp>
    <dsp:sp modelId="{CF097D60-1F59-45CC-AFC0-F038F2B07FA6}">
      <dsp:nvSpPr>
        <dsp:cNvPr id="0" name=""/>
        <dsp:cNvSpPr/>
      </dsp:nvSpPr>
      <dsp:spPr>
        <a:xfrm rot="241663">
          <a:off x="5694580" y="1795610"/>
          <a:ext cx="154460" cy="121743"/>
        </a:xfrm>
        <a:prstGeom prst="rightArrow">
          <a:avLst>
            <a:gd name="adj1" fmla="val 60000"/>
            <a:gd name="adj2" fmla="val 50000"/>
          </a:avLst>
        </a:prstGeom>
        <a:solidFill>
          <a:schemeClr val="accent2">
            <a:hueOff val="-970242"/>
            <a:satOff val="-55952"/>
            <a:lumOff val="5752"/>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5694625" y="1818676"/>
        <a:ext cx="117937" cy="73045"/>
      </dsp:txXfrm>
    </dsp:sp>
    <dsp:sp modelId="{3482CC7E-E8E8-4155-8817-956DAAC72549}">
      <dsp:nvSpPr>
        <dsp:cNvPr id="0" name=""/>
        <dsp:cNvSpPr/>
      </dsp:nvSpPr>
      <dsp:spPr>
        <a:xfrm>
          <a:off x="6030831" y="1300001"/>
          <a:ext cx="905705" cy="118160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br>
            <a:rPr lang="en-US" sz="1100" b="1" u="sng" kern="1200" dirty="0">
              <a:solidFill>
                <a:schemeClr val="tx1"/>
              </a:solidFill>
            </a:rPr>
          </a:br>
          <a:r>
            <a:rPr lang="en-US" sz="1100" kern="1200" dirty="0">
              <a:solidFill>
                <a:schemeClr val="tx1"/>
              </a:solidFill>
            </a:rPr>
            <a:t>500-YR Effective</a:t>
          </a:r>
          <a:br>
            <a:rPr lang="en-US" sz="1100" kern="1200" dirty="0">
              <a:solidFill>
                <a:schemeClr val="tx1"/>
              </a:solidFill>
            </a:rPr>
          </a:br>
          <a:r>
            <a:rPr lang="en-US" sz="1100" kern="1200" dirty="0">
              <a:solidFill>
                <a:schemeClr val="tx1"/>
              </a:solidFill>
            </a:rPr>
            <a:t>Floodplain &amp; Levee Reduced Risk</a:t>
          </a:r>
        </a:p>
      </dsp:txBody>
      <dsp:txXfrm>
        <a:off x="6057358" y="1326528"/>
        <a:ext cx="852651" cy="1128554"/>
      </dsp:txXfrm>
    </dsp:sp>
    <dsp:sp modelId="{116976CF-3B69-4377-A2DC-A48623A8FAC2}">
      <dsp:nvSpPr>
        <dsp:cNvPr id="0" name=""/>
        <dsp:cNvSpPr/>
      </dsp:nvSpPr>
      <dsp:spPr>
        <a:xfrm rot="3508943">
          <a:off x="6847319" y="2557462"/>
          <a:ext cx="168210" cy="126970"/>
        </a:xfrm>
        <a:prstGeom prst="rightArrow">
          <a:avLst>
            <a:gd name="adj1" fmla="val 60000"/>
            <a:gd name="adj2" fmla="val 50000"/>
          </a:avLst>
        </a:prstGeom>
        <a:solidFill>
          <a:schemeClr val="accent2">
            <a:hueOff val="-1212803"/>
            <a:satOff val="-69940"/>
            <a:lumOff val="719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6856408" y="2566620"/>
        <a:ext cx="130119" cy="76182"/>
      </dsp:txXfrm>
    </dsp:sp>
    <dsp:sp modelId="{B139B83D-2FA5-4763-BF61-2C498DDEB941}">
      <dsp:nvSpPr>
        <dsp:cNvPr id="0" name=""/>
        <dsp:cNvSpPr/>
      </dsp:nvSpPr>
      <dsp:spPr>
        <a:xfrm>
          <a:off x="6868996" y="2752168"/>
          <a:ext cx="960190" cy="1099758"/>
        </a:xfrm>
        <a:prstGeom prst="roundRect">
          <a:avLst>
            <a:gd name="adj" fmla="val 10000"/>
          </a:avLst>
        </a:prstGeom>
        <a:solidFill>
          <a:srgbClr val="FFFF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solidFill>
                <a:schemeClr val="tx1"/>
              </a:solidFill>
            </a:rPr>
            <a:t>MODERATE:</a:t>
          </a:r>
        </a:p>
        <a:p>
          <a:pPr marL="0" lvl="0" indent="0" algn="ctr" defTabSz="488950">
            <a:lnSpc>
              <a:spcPct val="90000"/>
            </a:lnSpc>
            <a:spcBef>
              <a:spcPct val="0"/>
            </a:spcBef>
            <a:spcAft>
              <a:spcPct val="35000"/>
            </a:spcAft>
            <a:buNone/>
          </a:pPr>
          <a:r>
            <a:rPr lang="en-US" sz="1100" kern="1200" dirty="0">
              <a:solidFill>
                <a:schemeClr val="tx1"/>
              </a:solidFill>
            </a:rPr>
            <a:t>Within 75-ft of Flood Zone</a:t>
          </a:r>
        </a:p>
      </dsp:txBody>
      <dsp:txXfrm>
        <a:off x="6897119" y="2780291"/>
        <a:ext cx="903944" cy="1043512"/>
      </dsp:txXfrm>
    </dsp:sp>
    <dsp:sp modelId="{A2755418-655E-4418-B810-B15AFCAC001E}">
      <dsp:nvSpPr>
        <dsp:cNvPr id="0" name=""/>
        <dsp:cNvSpPr/>
      </dsp:nvSpPr>
      <dsp:spPr>
        <a:xfrm rot="4100417">
          <a:off x="7538502" y="3973496"/>
          <a:ext cx="204912" cy="126970"/>
        </a:xfrm>
        <a:prstGeom prst="rightArrow">
          <a:avLst>
            <a:gd name="adj1" fmla="val 60000"/>
            <a:gd name="adj2" fmla="val 50000"/>
          </a:avLst>
        </a:prstGeom>
        <a:solidFill>
          <a:schemeClr val="accent2">
            <a:hueOff val="-1455363"/>
            <a:satOff val="-83928"/>
            <a:lumOff val="8628"/>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22250">
            <a:lnSpc>
              <a:spcPct val="90000"/>
            </a:lnSpc>
            <a:spcBef>
              <a:spcPct val="0"/>
            </a:spcBef>
            <a:spcAft>
              <a:spcPct val="35000"/>
            </a:spcAft>
            <a:buNone/>
          </a:pPr>
          <a:endParaRPr lang="en-US" sz="500" kern="1200"/>
        </a:p>
      </dsp:txBody>
      <dsp:txXfrm>
        <a:off x="7550518" y="3981189"/>
        <a:ext cx="166821" cy="76182"/>
      </dsp:txXfrm>
    </dsp:sp>
    <dsp:sp modelId="{373EF5AF-72B5-4A29-A866-0DAEF1C3ADBA}">
      <dsp:nvSpPr>
        <dsp:cNvPr id="0" name=""/>
        <dsp:cNvSpPr/>
      </dsp:nvSpPr>
      <dsp:spPr>
        <a:xfrm>
          <a:off x="7547713" y="4211256"/>
          <a:ext cx="765361" cy="1109069"/>
        </a:xfrm>
        <a:prstGeom prst="roundRect">
          <a:avLst>
            <a:gd name="adj" fmla="val 10000"/>
          </a:avLst>
        </a:prstGeom>
        <a:solidFill>
          <a:schemeClr val="accent6">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1" u="sng" kern="1200" dirty="0"/>
            <a:t>LOW:</a:t>
          </a:r>
        </a:p>
        <a:p>
          <a:pPr marL="0" lvl="0" indent="0" algn="ctr" defTabSz="488950">
            <a:lnSpc>
              <a:spcPct val="90000"/>
            </a:lnSpc>
            <a:spcBef>
              <a:spcPct val="0"/>
            </a:spcBef>
            <a:spcAft>
              <a:spcPct val="35000"/>
            </a:spcAft>
            <a:buNone/>
          </a:pPr>
          <a:br>
            <a:rPr lang="en-US" sz="1100" kern="1200" dirty="0"/>
          </a:br>
          <a:r>
            <a:rPr lang="en-US" sz="1100" kern="1200" dirty="0"/>
            <a:t>No identified Flood Risk</a:t>
          </a:r>
        </a:p>
      </dsp:txBody>
      <dsp:txXfrm>
        <a:off x="7570130" y="4233673"/>
        <a:ext cx="720527" cy="1064235"/>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8D40F70-C7E2-4899-A65D-EF8DF26D6DE0}" type="datetimeFigureOut">
              <a:rPr lang="en-US" smtClean="0"/>
              <a:t>11/14/2020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871DA9-54A7-45EA-BBB7-ED653B0492C6}" type="slidenum">
              <a:rPr lang="en-US" smtClean="0"/>
              <a:t>‹#›</a:t>
            </a:fld>
            <a:endParaRPr lang="en-US"/>
          </a:p>
        </p:txBody>
      </p:sp>
    </p:spTree>
    <p:extLst>
      <p:ext uri="{BB962C8B-B14F-4D97-AF65-F5344CB8AC3E}">
        <p14:creationId xmlns:p14="http://schemas.microsoft.com/office/powerpoint/2010/main" val="26971626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a:t>
            </a:fld>
            <a:endParaRPr lang="en-US"/>
          </a:p>
        </p:txBody>
      </p:sp>
    </p:spTree>
    <p:extLst>
      <p:ext uri="{BB962C8B-B14F-4D97-AF65-F5344CB8AC3E}">
        <p14:creationId xmlns:p14="http://schemas.microsoft.com/office/powerpoint/2010/main" val="28170366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21</a:t>
            </a:fld>
            <a:endParaRPr lang="en-US"/>
          </a:p>
        </p:txBody>
      </p:sp>
    </p:spTree>
    <p:extLst>
      <p:ext uri="{BB962C8B-B14F-4D97-AF65-F5344CB8AC3E}">
        <p14:creationId xmlns:p14="http://schemas.microsoft.com/office/powerpoint/2010/main" val="26991676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22</a:t>
            </a:fld>
            <a:endParaRPr lang="en-US"/>
          </a:p>
        </p:txBody>
      </p:sp>
    </p:spTree>
    <p:extLst>
      <p:ext uri="{BB962C8B-B14F-4D97-AF65-F5344CB8AC3E}">
        <p14:creationId xmlns:p14="http://schemas.microsoft.com/office/powerpoint/2010/main" val="39254761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23</a:t>
            </a:fld>
            <a:endParaRPr lang="en-US"/>
          </a:p>
        </p:txBody>
      </p:sp>
    </p:spTree>
    <p:extLst>
      <p:ext uri="{BB962C8B-B14F-4D97-AF65-F5344CB8AC3E}">
        <p14:creationId xmlns:p14="http://schemas.microsoft.com/office/powerpoint/2010/main" val="323653757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24</a:t>
            </a:fld>
            <a:endParaRPr lang="en-US"/>
          </a:p>
        </p:txBody>
      </p:sp>
    </p:spTree>
    <p:extLst>
      <p:ext uri="{BB962C8B-B14F-4D97-AF65-F5344CB8AC3E}">
        <p14:creationId xmlns:p14="http://schemas.microsoft.com/office/powerpoint/2010/main" val="29292996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25</a:t>
            </a:fld>
            <a:endParaRPr lang="en-US"/>
          </a:p>
        </p:txBody>
      </p:sp>
    </p:spTree>
    <p:extLst>
      <p:ext uri="{BB962C8B-B14F-4D97-AF65-F5344CB8AC3E}">
        <p14:creationId xmlns:p14="http://schemas.microsoft.com/office/powerpoint/2010/main" val="147257876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E216E01-FF8B-494B-A4AA-AC185B80C06E}" type="slidenum">
              <a:rPr lang="en-US" smtClean="0"/>
              <a:t>26</a:t>
            </a:fld>
            <a:endParaRPr lang="en-US"/>
          </a:p>
        </p:txBody>
      </p:sp>
    </p:spTree>
    <p:extLst>
      <p:ext uri="{BB962C8B-B14F-4D97-AF65-F5344CB8AC3E}">
        <p14:creationId xmlns:p14="http://schemas.microsoft.com/office/powerpoint/2010/main" val="25485138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27</a:t>
            </a:fld>
            <a:endParaRPr lang="en-US"/>
          </a:p>
        </p:txBody>
      </p:sp>
    </p:spTree>
    <p:extLst>
      <p:ext uri="{BB962C8B-B14F-4D97-AF65-F5344CB8AC3E}">
        <p14:creationId xmlns:p14="http://schemas.microsoft.com/office/powerpoint/2010/main" val="296935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28</a:t>
            </a:fld>
            <a:endParaRPr lang="en-US"/>
          </a:p>
        </p:txBody>
      </p:sp>
    </p:spTree>
    <p:extLst>
      <p:ext uri="{BB962C8B-B14F-4D97-AF65-F5344CB8AC3E}">
        <p14:creationId xmlns:p14="http://schemas.microsoft.com/office/powerpoint/2010/main" val="5283485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29</a:t>
            </a:fld>
            <a:endParaRPr lang="en-US"/>
          </a:p>
        </p:txBody>
      </p:sp>
    </p:spTree>
    <p:extLst>
      <p:ext uri="{BB962C8B-B14F-4D97-AF65-F5344CB8AC3E}">
        <p14:creationId xmlns:p14="http://schemas.microsoft.com/office/powerpoint/2010/main" val="26676194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30</a:t>
            </a:fld>
            <a:endParaRPr lang="en-US"/>
          </a:p>
        </p:txBody>
      </p:sp>
    </p:spTree>
    <p:extLst>
      <p:ext uri="{BB962C8B-B14F-4D97-AF65-F5344CB8AC3E}">
        <p14:creationId xmlns:p14="http://schemas.microsoft.com/office/powerpoint/2010/main" val="922337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10</a:t>
            </a:fld>
            <a:endParaRPr lang="en-US"/>
          </a:p>
        </p:txBody>
      </p:sp>
    </p:spTree>
    <p:extLst>
      <p:ext uri="{BB962C8B-B14F-4D97-AF65-F5344CB8AC3E}">
        <p14:creationId xmlns:p14="http://schemas.microsoft.com/office/powerpoint/2010/main" val="19527924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31</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32</a:t>
            </a:fld>
            <a:endParaRPr lang="en-US"/>
          </a:p>
        </p:txBody>
      </p:sp>
    </p:spTree>
    <p:extLst>
      <p:ext uri="{BB962C8B-B14F-4D97-AF65-F5344CB8AC3E}">
        <p14:creationId xmlns:p14="http://schemas.microsoft.com/office/powerpoint/2010/main" val="2654498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33</a:t>
            </a:fld>
            <a:endParaRPr lang="en-US"/>
          </a:p>
        </p:txBody>
      </p:sp>
    </p:spTree>
    <p:extLst>
      <p:ext uri="{BB962C8B-B14F-4D97-AF65-F5344CB8AC3E}">
        <p14:creationId xmlns:p14="http://schemas.microsoft.com/office/powerpoint/2010/main" val="27350284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35</a:t>
            </a:fld>
            <a:endParaRPr lang="en-US"/>
          </a:p>
        </p:txBody>
      </p:sp>
    </p:spTree>
    <p:extLst>
      <p:ext uri="{BB962C8B-B14F-4D97-AF65-F5344CB8AC3E}">
        <p14:creationId xmlns:p14="http://schemas.microsoft.com/office/powerpoint/2010/main" val="56236002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38</a:t>
            </a:fld>
            <a:endParaRPr lang="en-US"/>
          </a:p>
        </p:txBody>
      </p:sp>
    </p:spTree>
    <p:extLst>
      <p:ext uri="{BB962C8B-B14F-4D97-AF65-F5344CB8AC3E}">
        <p14:creationId xmlns:p14="http://schemas.microsoft.com/office/powerpoint/2010/main" val="5965113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11</a:t>
            </a:fld>
            <a:endParaRPr lang="en-US"/>
          </a:p>
        </p:txBody>
      </p:sp>
    </p:spTree>
    <p:extLst>
      <p:ext uri="{BB962C8B-B14F-4D97-AF65-F5344CB8AC3E}">
        <p14:creationId xmlns:p14="http://schemas.microsoft.com/office/powerpoint/2010/main" val="30227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13</a:t>
            </a:fld>
            <a:endParaRPr lang="en-US"/>
          </a:p>
        </p:txBody>
      </p:sp>
    </p:spTree>
    <p:extLst>
      <p:ext uri="{BB962C8B-B14F-4D97-AF65-F5344CB8AC3E}">
        <p14:creationId xmlns:p14="http://schemas.microsoft.com/office/powerpoint/2010/main" val="20186031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E68E02A-DC5B-42DD-897E-06D8301A16EE}" type="slidenum">
              <a:rPr lang="en-US" smtClean="0"/>
              <a:t>14</a:t>
            </a:fld>
            <a:endParaRPr lang="en-US"/>
          </a:p>
        </p:txBody>
      </p:sp>
    </p:spTree>
    <p:extLst>
      <p:ext uri="{BB962C8B-B14F-4D97-AF65-F5344CB8AC3E}">
        <p14:creationId xmlns:p14="http://schemas.microsoft.com/office/powerpoint/2010/main" val="36142340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16</a:t>
            </a:fld>
            <a:endParaRPr lang="en-US"/>
          </a:p>
        </p:txBody>
      </p:sp>
    </p:spTree>
    <p:extLst>
      <p:ext uri="{BB962C8B-B14F-4D97-AF65-F5344CB8AC3E}">
        <p14:creationId xmlns:p14="http://schemas.microsoft.com/office/powerpoint/2010/main" val="14107576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18</a:t>
            </a:fld>
            <a:endParaRPr lang="en-US"/>
          </a:p>
        </p:txBody>
      </p:sp>
    </p:spTree>
    <p:extLst>
      <p:ext uri="{BB962C8B-B14F-4D97-AF65-F5344CB8AC3E}">
        <p14:creationId xmlns:p14="http://schemas.microsoft.com/office/powerpoint/2010/main" val="31872040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19</a:t>
            </a:fld>
            <a:endParaRPr lang="en-US"/>
          </a:p>
        </p:txBody>
      </p:sp>
    </p:spTree>
    <p:extLst>
      <p:ext uri="{BB962C8B-B14F-4D97-AF65-F5344CB8AC3E}">
        <p14:creationId xmlns:p14="http://schemas.microsoft.com/office/powerpoint/2010/main" val="7060940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A96D2ED-501B-4749-A3F4-4AC2549A1557}" type="slidenum">
              <a:rPr lang="en-US" smtClean="0"/>
              <a:pPr/>
              <a:t>20</a:t>
            </a:fld>
            <a:endParaRPr lang="en-US"/>
          </a:p>
        </p:txBody>
      </p:sp>
    </p:spTree>
    <p:extLst>
      <p:ext uri="{BB962C8B-B14F-4D97-AF65-F5344CB8AC3E}">
        <p14:creationId xmlns:p14="http://schemas.microsoft.com/office/powerpoint/2010/main" val="3927079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16757219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9798583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1764162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E4B6A3-D5DD-4772-8C1D-B2377334F424}"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85611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6E4B6A3-D5DD-4772-8C1D-B2377334F424}" type="datetimeFigureOut">
              <a:rPr lang="en-US" smtClean="0"/>
              <a:t>11/14/2020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611125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6E4B6A3-D5DD-4772-8C1D-B2377334F424}"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84848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6E4B6A3-D5DD-4772-8C1D-B2377334F424}" type="datetimeFigureOut">
              <a:rPr lang="en-US" smtClean="0"/>
              <a:t>11/14/2020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4074496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6E4B6A3-D5DD-4772-8C1D-B2377334F424}" type="datetimeFigureOut">
              <a:rPr lang="en-US" smtClean="0"/>
              <a:t>11/14/2020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9353932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6E4B6A3-D5DD-4772-8C1D-B2377334F424}" type="datetimeFigureOut">
              <a:rPr lang="en-US" smtClean="0"/>
              <a:t>11/14/2020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604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4B6A3-D5DD-4772-8C1D-B2377334F424}"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3612385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6E4B6A3-D5DD-4772-8C1D-B2377334F424}" type="datetimeFigureOut">
              <a:rPr lang="en-US" smtClean="0"/>
              <a:t>11/14/2020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26BC28-F47F-4D49-BDBD-1C6C06670211}" type="slidenum">
              <a:rPr lang="en-US" smtClean="0"/>
              <a:t>‹#›</a:t>
            </a:fld>
            <a:endParaRPr lang="en-US"/>
          </a:p>
        </p:txBody>
      </p:sp>
    </p:spTree>
    <p:extLst>
      <p:ext uri="{BB962C8B-B14F-4D97-AF65-F5344CB8AC3E}">
        <p14:creationId xmlns:p14="http://schemas.microsoft.com/office/powerpoint/2010/main" val="26338242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E4B6A3-D5DD-4772-8C1D-B2377334F424}" type="datetimeFigureOut">
              <a:rPr lang="en-US" smtClean="0"/>
              <a:t>11/14/2020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926BC28-F47F-4D49-BDBD-1C6C06670211}" type="slidenum">
              <a:rPr lang="en-US" smtClean="0"/>
              <a:t>‹#›</a:t>
            </a:fld>
            <a:endParaRPr lang="en-US"/>
          </a:p>
        </p:txBody>
      </p:sp>
    </p:spTree>
    <p:extLst>
      <p:ext uri="{BB962C8B-B14F-4D97-AF65-F5344CB8AC3E}">
        <p14:creationId xmlns:p14="http://schemas.microsoft.com/office/powerpoint/2010/main" val="742978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www.mapwv.gov/flood/content/documents/AFHhandout.pdf"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hyperlink" Target="https://wvgis.wvu.edu/data/dataset.php?ID=494"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mapwv.gov/flood/content/documents/AFHhandout.pdf" TargetMode="External"/><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hyperlink" Target="https://data.wvgis.wvu.edu/pub/RA/_resources/Status/Advisoy_A_and_AFH_Status.pdf"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hyperlink" Target="https://www.mapwv.gov/flood/map/?wkid=102100&amp;x=-8698746&amp;y=4815674&amp;l=12&amp;v=2"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data.wvgis.wvu.edu/pub/RA/_resources/Status/Updated_Zone_AE_Status.pdf" TargetMode="External"/><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www.mapwv.gov/flood/map/?wkid=102100&amp;x=-8674946&amp;y=4785771&amp;l=10&amp;v=1"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1.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hyperlink" Target="https://www.mapwv.gov/flood/map/?wkid=102100&amp;x=-9090351&amp;y=4535065&amp;l=11&amp;v=1"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hyperlink" Target="https://www.mapwv.gov/flood/map/?wkid=102100&amp;x=-8763810&amp;y=4802641&amp;l=10&amp;v=1"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hyperlink" Target="https://www.mapwv.gov/flood/map/?wkid=102100&amp;x=-8916222&amp;y=4610916&amp;l=12&amp;v=1"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www.mapwv.gov/flood/map/?wkid=102100&amp;x=-9086441&amp;y=4536103&amp;l=9&amp;v=1"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hyperlink" Target="https://www.mapwv.gov/flood/map/?wkid=102100&amp;x=-9086441&amp;y=4536103&amp;l=9&amp;v=1"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hyperlink" Target="http://www.mapwv.gov/flood/map/?wkid=102100&amp;x=-8900332&amp;y=4812154&amp;l=12&amp;v=1" TargetMode="Externa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http://www.floodsmart.gov/" TargetMode="External"/><Relationship Id="rId2" Type="http://schemas.openxmlformats.org/officeDocument/2006/relationships/hyperlink" Target="https://www.fema.gov/online-lomc"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www.fema.gov/media-library-data/1469146645661-31ad3f73def7066084e7ac5bfa145949/Flood_Risk_Assessment_Guidance_May_2016.pdf"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12E81E8-3544-466D-B5F9-4C9E08B2747E}"/>
              </a:ext>
            </a:extLst>
          </p:cNvPr>
          <p:cNvSpPr/>
          <p:nvPr/>
        </p:nvSpPr>
        <p:spPr>
          <a:xfrm>
            <a:off x="1428750" y="1574157"/>
            <a:ext cx="4705350" cy="2245368"/>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639F6666-EE0A-4DBC-B968-2C4C5CEB444D}"/>
              </a:ext>
            </a:extLst>
          </p:cNvPr>
          <p:cNvSpPr txBox="1"/>
          <p:nvPr/>
        </p:nvSpPr>
        <p:spPr>
          <a:xfrm>
            <a:off x="1428749" y="4478657"/>
            <a:ext cx="4705349" cy="1323439"/>
          </a:xfrm>
          <a:prstGeom prst="rect">
            <a:avLst/>
          </a:prstGeom>
          <a:solidFill>
            <a:schemeClr val="accent2">
              <a:lumMod val="75000"/>
            </a:schemeClr>
          </a:solidFill>
          <a:ln w="76200">
            <a:solidFill>
              <a:schemeClr val="accent1">
                <a:lumMod val="50000"/>
              </a:schemeClr>
            </a:solidFill>
          </a:ln>
        </p:spPr>
        <p:txBody>
          <a:bodyPr wrap="square" rtlCol="0">
            <a:spAutoFit/>
          </a:bodyPr>
          <a:lstStyle/>
          <a:p>
            <a:pPr algn="ctr"/>
            <a:r>
              <a:rPr lang="en-US" sz="4000" b="1" dirty="0">
                <a:solidFill>
                  <a:schemeClr val="bg1"/>
                </a:solidFill>
                <a:latin typeface="Arial" panose="020B0604020202020204" pitchFamily="34" charset="0"/>
                <a:cs typeface="Arial" panose="020B0604020202020204" pitchFamily="34" charset="0"/>
              </a:rPr>
              <a:t>High-Risk Advisory Zones</a:t>
            </a:r>
            <a:endParaRPr lang="en-US" sz="2000" dirty="0">
              <a:solidFill>
                <a:schemeClr val="bg1"/>
              </a:solidFill>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D0794EF3-67D8-43C5-B363-B2BCAB12899A}"/>
              </a:ext>
            </a:extLst>
          </p:cNvPr>
          <p:cNvSpPr txBox="1"/>
          <p:nvPr/>
        </p:nvSpPr>
        <p:spPr>
          <a:xfrm>
            <a:off x="172739" y="6421463"/>
            <a:ext cx="1332212" cy="369332"/>
          </a:xfrm>
          <a:prstGeom prst="rect">
            <a:avLst/>
          </a:prstGeom>
          <a:solidFill>
            <a:schemeClr val="accent1">
              <a:lumMod val="40000"/>
              <a:lumOff val="60000"/>
            </a:schemeClr>
          </a:solidFill>
        </p:spPr>
        <p:txBody>
          <a:bodyPr wrap="square" rtlCol="0">
            <a:spAutoFit/>
          </a:bodyPr>
          <a:lstStyle/>
          <a:p>
            <a:pPr algn="ctr"/>
            <a:r>
              <a:rPr lang="en-US" dirty="0">
                <a:solidFill>
                  <a:schemeClr val="bg1"/>
                </a:solidFill>
              </a:rPr>
              <a:t>11/15/2020</a:t>
            </a:r>
          </a:p>
        </p:txBody>
      </p:sp>
    </p:spTree>
    <p:extLst>
      <p:ext uri="{BB962C8B-B14F-4D97-AF65-F5344CB8AC3E}">
        <p14:creationId xmlns:p14="http://schemas.microsoft.com/office/powerpoint/2010/main" val="57169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Determination Sequence</a:t>
            </a:r>
          </a:p>
        </p:txBody>
      </p:sp>
      <p:graphicFrame>
        <p:nvGraphicFramePr>
          <p:cNvPr id="2" name="Diagram 1">
            <a:extLst>
              <a:ext uri="{FF2B5EF4-FFF2-40B4-BE49-F238E27FC236}">
                <a16:creationId xmlns:a16="http://schemas.microsoft.com/office/drawing/2014/main" id="{3C00E2E6-27C1-4DD1-A6A4-9FEA147913F5}"/>
              </a:ext>
            </a:extLst>
          </p:cNvPr>
          <p:cNvGraphicFramePr/>
          <p:nvPr/>
        </p:nvGraphicFramePr>
        <p:xfrm>
          <a:off x="327170" y="1140903"/>
          <a:ext cx="8481269" cy="532032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E94413C0-BC50-45A6-9D9A-F55B3ADB48E9}"/>
              </a:ext>
            </a:extLst>
          </p:cNvPr>
          <p:cNvSpPr txBox="1"/>
          <p:nvPr/>
        </p:nvSpPr>
        <p:spPr>
          <a:xfrm>
            <a:off x="705394" y="4429904"/>
            <a:ext cx="5791199" cy="2031325"/>
          </a:xfrm>
          <a:prstGeom prst="rect">
            <a:avLst/>
          </a:prstGeom>
          <a:solidFill>
            <a:schemeClr val="tx2">
              <a:lumMod val="20000"/>
              <a:lumOff val="80000"/>
            </a:schemeClr>
          </a:solidFill>
        </p:spPr>
        <p:txBody>
          <a:bodyPr wrap="square" rtlCol="0">
            <a:spAutoFit/>
          </a:bodyPr>
          <a:lstStyle/>
          <a:p>
            <a:pPr marL="342900" indent="-34290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Flood zone determination sequence important for programming logic</a:t>
            </a:r>
            <a:br>
              <a:rPr lang="en-US" b="1" dirty="0">
                <a:solidFill>
                  <a:schemeClr val="accent1">
                    <a:lumMod val="50000"/>
                  </a:schemeClr>
                </a:solidFill>
                <a:latin typeface="Arial" panose="020B0604020202020204" pitchFamily="34" charset="0"/>
                <a:cs typeface="Arial" panose="020B0604020202020204" pitchFamily="34" charset="0"/>
              </a:rPr>
            </a:br>
            <a:endParaRPr lang="en-US" b="1" dirty="0">
              <a:solidFill>
                <a:schemeClr val="accent1">
                  <a:lumMod val="50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b="1" dirty="0">
                <a:solidFill>
                  <a:schemeClr val="accent1">
                    <a:lumMod val="50000"/>
                  </a:schemeClr>
                </a:solidFill>
                <a:latin typeface="Arial" panose="020B0604020202020204" pitchFamily="34" charset="0"/>
                <a:cs typeface="Arial" panose="020B0604020202020204" pitchFamily="34" charset="0"/>
              </a:rPr>
              <a:t>WV Flood Tool first checks query location for High Risk </a:t>
            </a:r>
            <a:r>
              <a:rPr lang="en-US" b="1" i="1" dirty="0">
                <a:solidFill>
                  <a:schemeClr val="accent1">
                    <a:lumMod val="50000"/>
                  </a:schemeClr>
                </a:solidFill>
                <a:latin typeface="Arial" panose="020B0604020202020204" pitchFamily="34" charset="0"/>
                <a:cs typeface="Arial" panose="020B0604020202020204" pitchFamily="34" charset="0"/>
              </a:rPr>
              <a:t>effective</a:t>
            </a:r>
            <a:r>
              <a:rPr lang="en-US" b="1" dirty="0">
                <a:solidFill>
                  <a:schemeClr val="accent1">
                    <a:lumMod val="50000"/>
                  </a:schemeClr>
                </a:solidFill>
                <a:latin typeface="Arial" panose="020B0604020202020204" pitchFamily="34" charset="0"/>
                <a:cs typeface="Arial" panose="020B0604020202020204" pitchFamily="34" charset="0"/>
              </a:rPr>
              <a:t> flood zones (red warning color), High Risk </a:t>
            </a:r>
            <a:r>
              <a:rPr lang="en-US" b="1" i="1" dirty="0">
                <a:solidFill>
                  <a:schemeClr val="accent1">
                    <a:lumMod val="50000"/>
                  </a:schemeClr>
                </a:solidFill>
                <a:latin typeface="Arial" panose="020B0604020202020204" pitchFamily="34" charset="0"/>
                <a:cs typeface="Arial" panose="020B0604020202020204" pitchFamily="34" charset="0"/>
              </a:rPr>
              <a:t>advisory</a:t>
            </a:r>
            <a:r>
              <a:rPr lang="en-US" b="1" dirty="0">
                <a:solidFill>
                  <a:schemeClr val="accent1">
                    <a:lumMod val="50000"/>
                  </a:schemeClr>
                </a:solidFill>
                <a:latin typeface="Arial" panose="020B0604020202020204" pitchFamily="34" charset="0"/>
                <a:cs typeface="Arial" panose="020B0604020202020204" pitchFamily="34" charset="0"/>
              </a:rPr>
              <a:t> flood zones (orange), then Moderate Risk flood zones (yellow)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23367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graphicEl>
                                              <a:dgm id="{2046C497-CA07-4A10-84C3-760E72A20103}"/>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graphicEl>
                                              <a:dgm id="{F2BD0086-82E1-433D-8126-0B37D06E2B39}"/>
                                            </p:graphic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
                                            <p:graphicEl>
                                              <a:dgm id="{557C9FDE-491D-466A-A5F4-CC018A2E5E54}"/>
                                            </p:graphic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graphicEl>
                                              <a:dgm id="{EF87B22C-FF6F-4C49-B439-630636EB1A22}"/>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graphicEl>
                                              <a:dgm id="{1831B8B3-CD2C-480C-9F5F-9E6365DBE4FC}"/>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graphicEl>
                                              <a:dgm id="{AC2F6264-B81C-4824-959A-308FB4267A5D}"/>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
                                            <p:graphicEl>
                                              <a:dgm id="{97E3209C-EF51-4390-A4C7-971EAEB99CFC}"/>
                                            </p:graphic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graphicEl>
                                              <a:dgm id="{DED3C07E-BA0D-466C-A448-F8D94C4690E6}"/>
                                            </p:graphic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
                                            <p:graphicEl>
                                              <a:dgm id="{67F695CC-C38D-4690-8311-4356DA54FE25}"/>
                                            </p:graphic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graphicEl>
                                              <a:dgm id="{CF097D60-1F59-45CC-AFC0-F038F2B07FA6}"/>
                                            </p:graphicEl>
                                          </p:spTgt>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
                                            <p:graphicEl>
                                              <a:dgm id="{3482CC7E-E8E8-4155-8817-956DAAC72549}"/>
                                            </p:graphic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
                                            <p:graphicEl>
                                              <a:dgm id="{116976CF-3B69-4377-A2DC-A48623A8FAC2}"/>
                                            </p:graphicEl>
                                          </p:spTgt>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
                                            <p:graphicEl>
                                              <a:dgm id="{B139B83D-2FA5-4763-BF61-2C498DDEB941}"/>
                                            </p:graphic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
                                            <p:graphicEl>
                                              <a:dgm id="{A2755418-655E-4418-B810-B15AFCAC001E}"/>
                                            </p:graphicEl>
                                          </p:spTgt>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
                                            <p:graphicEl>
                                              <a:dgm id="{373EF5AF-72B5-4A29-A866-0DAEF1C3ADBA}"/>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p:cNvGraphicFramePr>
            <a:graphicFrameLocks noGrp="1"/>
          </p:cNvGraphicFramePr>
          <p:nvPr/>
        </p:nvGraphicFramePr>
        <p:xfrm>
          <a:off x="184404" y="777796"/>
          <a:ext cx="8775192" cy="5543001"/>
        </p:xfrm>
        <a:graphic>
          <a:graphicData uri="http://schemas.openxmlformats.org/drawingml/2006/table">
            <a:tbl>
              <a:tblPr firstRow="1" bandRow="1">
                <a:tableStyleId>{5C22544A-7EE6-4342-B048-85BDC9FD1C3A}</a:tableStyleId>
              </a:tblPr>
              <a:tblGrid>
                <a:gridCol w="323046">
                  <a:extLst>
                    <a:ext uri="{9D8B030D-6E8A-4147-A177-3AD203B41FA5}">
                      <a16:colId xmlns:a16="http://schemas.microsoft.com/office/drawing/2014/main" val="2763175437"/>
                    </a:ext>
                  </a:extLst>
                </a:gridCol>
                <a:gridCol w="1026031">
                  <a:extLst>
                    <a:ext uri="{9D8B030D-6E8A-4147-A177-3AD203B41FA5}">
                      <a16:colId xmlns:a16="http://schemas.microsoft.com/office/drawing/2014/main" val="20000"/>
                    </a:ext>
                  </a:extLst>
                </a:gridCol>
                <a:gridCol w="3118768">
                  <a:extLst>
                    <a:ext uri="{9D8B030D-6E8A-4147-A177-3AD203B41FA5}">
                      <a16:colId xmlns:a16="http://schemas.microsoft.com/office/drawing/2014/main" val="20001"/>
                    </a:ext>
                  </a:extLst>
                </a:gridCol>
                <a:gridCol w="1801766">
                  <a:extLst>
                    <a:ext uri="{9D8B030D-6E8A-4147-A177-3AD203B41FA5}">
                      <a16:colId xmlns:a16="http://schemas.microsoft.com/office/drawing/2014/main" val="3107410563"/>
                    </a:ext>
                  </a:extLst>
                </a:gridCol>
                <a:gridCol w="923856">
                  <a:extLst>
                    <a:ext uri="{9D8B030D-6E8A-4147-A177-3AD203B41FA5}">
                      <a16:colId xmlns:a16="http://schemas.microsoft.com/office/drawing/2014/main" val="3179760100"/>
                    </a:ext>
                  </a:extLst>
                </a:gridCol>
                <a:gridCol w="824010">
                  <a:extLst>
                    <a:ext uri="{9D8B030D-6E8A-4147-A177-3AD203B41FA5}">
                      <a16:colId xmlns:a16="http://schemas.microsoft.com/office/drawing/2014/main" val="20002"/>
                    </a:ext>
                  </a:extLst>
                </a:gridCol>
                <a:gridCol w="757715">
                  <a:extLst>
                    <a:ext uri="{9D8B030D-6E8A-4147-A177-3AD203B41FA5}">
                      <a16:colId xmlns:a16="http://schemas.microsoft.com/office/drawing/2014/main" val="613828970"/>
                    </a:ext>
                  </a:extLst>
                </a:gridCol>
              </a:tblGrid>
              <a:tr h="505097">
                <a:tc>
                  <a:txBody>
                    <a:bodyPr/>
                    <a:lstStyle/>
                    <a:p>
                      <a:pPr algn="ctr"/>
                      <a:r>
                        <a:rPr lang="en-US" sz="900" dirty="0"/>
                        <a:t>Status #</a:t>
                      </a:r>
                    </a:p>
                  </a:txBody>
                  <a:tcPr marL="79990" marR="79990" marT="39995" marB="39995" vert="vert"/>
                </a:tc>
                <a:tc>
                  <a:txBody>
                    <a:bodyPr/>
                    <a:lstStyle/>
                    <a:p>
                      <a:pPr algn="ctr"/>
                      <a:r>
                        <a:rPr lang="en-US" sz="900" dirty="0"/>
                        <a:t>Flood Risk Zone </a:t>
                      </a:r>
                      <a:r>
                        <a:rPr lang="en-US" sz="900" baseline="0" dirty="0"/>
                        <a:t>Designation</a:t>
                      </a:r>
                      <a:endParaRPr lang="en-US" sz="900" dirty="0"/>
                    </a:p>
                  </a:txBody>
                  <a:tcPr marL="79990" marR="79990" marT="39995" marB="39995"/>
                </a:tc>
                <a:tc>
                  <a:txBody>
                    <a:bodyPr/>
                    <a:lstStyle/>
                    <a:p>
                      <a:pPr algn="ctr"/>
                      <a:r>
                        <a:rPr lang="en-US" sz="900" dirty="0"/>
                        <a:t>Message</a:t>
                      </a:r>
                    </a:p>
                  </a:txBody>
                  <a:tcPr marL="79990" marR="79990" marT="39995" marB="39995"/>
                </a:tc>
                <a:tc>
                  <a:txBody>
                    <a:bodyPr/>
                    <a:lstStyle/>
                    <a:p>
                      <a:pPr algn="ctr"/>
                      <a:r>
                        <a:rPr lang="en-US" sz="900" dirty="0"/>
                        <a:t>Floodplain Type</a:t>
                      </a:r>
                      <a:r>
                        <a:rPr lang="en-US" sz="900" baseline="0" dirty="0"/>
                        <a:t> Label</a:t>
                      </a:r>
                      <a:endParaRPr lang="en-US" sz="900" dirty="0"/>
                    </a:p>
                  </a:txBody>
                  <a:tcPr marL="79990" marR="79990" marT="39995" marB="39995"/>
                </a:tc>
                <a:tc>
                  <a:txBody>
                    <a:bodyPr/>
                    <a:lstStyle/>
                    <a:p>
                      <a:pPr algn="ctr"/>
                      <a:r>
                        <a:rPr lang="en-US" sz="900" dirty="0"/>
                        <a:t>WSEL Grid</a:t>
                      </a:r>
                    </a:p>
                  </a:txBody>
                  <a:tcPr marL="79990" marR="79990" marT="39995" marB="39995"/>
                </a:tc>
                <a:tc>
                  <a:txBody>
                    <a:bodyPr/>
                    <a:lstStyle/>
                    <a:p>
                      <a:pPr algn="ctr"/>
                      <a:r>
                        <a:rPr lang="en-US" sz="900" dirty="0"/>
                        <a:t>Flood Degree Risk</a:t>
                      </a:r>
                    </a:p>
                  </a:txBody>
                  <a:tcPr marL="79990" marR="79990" marT="39995" marB="39995"/>
                </a:tc>
                <a:tc>
                  <a:txBody>
                    <a:bodyPr/>
                    <a:lstStyle/>
                    <a:p>
                      <a:pPr algn="ctr"/>
                      <a:r>
                        <a:rPr lang="en-US" sz="900" dirty="0"/>
                        <a:t>Color Warning Status</a:t>
                      </a:r>
                    </a:p>
                  </a:txBody>
                  <a:tcPr marL="79990" marR="79990" marT="39995" marB="39995"/>
                </a:tc>
                <a:extLst>
                  <a:ext uri="{0D108BD9-81ED-4DB2-BD59-A6C34878D82A}">
                    <a16:rowId xmlns:a16="http://schemas.microsoft.com/office/drawing/2014/main" val="10000"/>
                  </a:ext>
                </a:extLst>
              </a:tr>
              <a:tr h="380237">
                <a:tc>
                  <a:txBody>
                    <a:bodyPr/>
                    <a:lstStyle/>
                    <a:p>
                      <a:pPr algn="ctr"/>
                      <a:r>
                        <a:rPr lang="en-US" sz="900" dirty="0"/>
                        <a:t>1</a:t>
                      </a:r>
                    </a:p>
                  </a:txBody>
                  <a:tcPr marL="79990" marR="79990" marT="39995" marB="39995"/>
                </a:tc>
                <a:tc>
                  <a:txBody>
                    <a:bodyPr/>
                    <a:lstStyle/>
                    <a:p>
                      <a:pPr algn="ctr"/>
                      <a:r>
                        <a:rPr lang="en-US" sz="900" dirty="0"/>
                        <a:t>AE, AH (5), AO (2)</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 </a:t>
                      </a:r>
                      <a:br>
                        <a:rPr lang="en-US" sz="900" b="0" dirty="0">
                          <a:solidFill>
                            <a:schemeClr val="tx1"/>
                          </a:solidFill>
                        </a:rPr>
                      </a:br>
                      <a:r>
                        <a:rPr lang="en-US" sz="900" b="0" dirty="0">
                          <a:solidFill>
                            <a:schemeClr val="tx1"/>
                          </a:solidFill>
                        </a:rPr>
                        <a:t>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2958229170"/>
                  </a:ext>
                </a:extLst>
              </a:tr>
              <a:tr h="242961">
                <a:tc>
                  <a:txBody>
                    <a:bodyPr/>
                    <a:lstStyle/>
                    <a:p>
                      <a:pPr algn="ctr"/>
                      <a:r>
                        <a:rPr lang="en-US" sz="900" dirty="0"/>
                        <a:t>2</a:t>
                      </a:r>
                    </a:p>
                  </a:txBody>
                  <a:tcPr marL="79990" marR="79990" marT="39995" marB="39995"/>
                </a:tc>
                <a:tc>
                  <a:txBody>
                    <a:bodyPr/>
                    <a:lstStyle/>
                    <a:p>
                      <a:pPr algn="ctr"/>
                      <a:r>
                        <a:rPr lang="en-US" sz="900" dirty="0"/>
                        <a:t>AE (Floodway)</a:t>
                      </a:r>
                    </a:p>
                  </a:txBody>
                  <a:tcPr marL="79990" marR="79990" marT="39995" marB="39995"/>
                </a:tc>
                <a:tc>
                  <a:txBody>
                    <a:bodyPr/>
                    <a:lstStyle/>
                    <a:p>
                      <a:r>
                        <a:rPr lang="en-US" sz="900" dirty="0"/>
                        <a:t>Location is WITHIN the FEMA 100-year floodplain</a:t>
                      </a:r>
                      <a:r>
                        <a:rPr lang="en-US" sz="900" baseline="0" dirty="0"/>
                        <a:t> and floodway</a:t>
                      </a:r>
                      <a:r>
                        <a:rPr lang="en-US" sz="900" dirty="0"/>
                        <a:t>.</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Effective 100 yr Zone AE, AH,</a:t>
                      </a:r>
                      <a:r>
                        <a:rPr lang="en-US" sz="900" kern="1200" baseline="0" dirty="0">
                          <a:solidFill>
                            <a:schemeClr val="accent1">
                              <a:lumMod val="50000"/>
                            </a:schemeClr>
                          </a:solidFill>
                          <a:effectLst/>
                        </a:rPr>
                        <a:t> AO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BFE-R or</a:t>
                      </a:r>
                      <a:br>
                        <a:rPr lang="en-US" sz="900" b="0" dirty="0">
                          <a:solidFill>
                            <a:schemeClr val="tx1"/>
                          </a:solidFill>
                        </a:rPr>
                      </a:br>
                      <a:r>
                        <a:rPr lang="en-US" sz="900" b="0" dirty="0">
                          <a:solidFill>
                            <a:schemeClr val="tx1"/>
                          </a:solidFill>
                        </a:rPr>
                        <a:t> BFE-NR</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1"/>
                  </a:ext>
                </a:extLst>
              </a:tr>
              <a:tr h="181893">
                <a:tc>
                  <a:txBody>
                    <a:bodyPr/>
                    <a:lstStyle/>
                    <a:p>
                      <a:pPr algn="ctr"/>
                      <a:r>
                        <a:rPr lang="en-US" sz="900" dirty="0"/>
                        <a:t>3</a:t>
                      </a:r>
                    </a:p>
                  </a:txBody>
                  <a:tcPr marL="79990" marR="79990" marT="39995" marB="39995"/>
                </a:tc>
                <a:tc>
                  <a:txBody>
                    <a:bodyPr/>
                    <a:lstStyle/>
                    <a:p>
                      <a:pPr algn="ctr"/>
                      <a:r>
                        <a:rPr lang="en-US" sz="900" dirty="0"/>
                        <a:t>A</a:t>
                      </a:r>
                    </a:p>
                  </a:txBody>
                  <a:tcPr marL="79990" marR="79990" marT="39995" marB="39995"/>
                </a:tc>
                <a:tc>
                  <a:txBody>
                    <a:bodyPr/>
                    <a:lstStyle/>
                    <a:p>
                      <a:r>
                        <a:rPr lang="en-US" sz="900" dirty="0"/>
                        <a:t>Location is WITHIN the FEMA 100-year floodplain.</a:t>
                      </a:r>
                    </a:p>
                  </a:txBody>
                  <a:tcPr marL="79990" marR="79990" marT="39995" marB="39995"/>
                </a:tc>
                <a:tc>
                  <a:txBody>
                    <a:bodyPr/>
                    <a:lstStyle/>
                    <a:p>
                      <a:pPr algn="ctr"/>
                      <a:r>
                        <a:rPr lang="fr-FR" sz="900" dirty="0">
                          <a:solidFill>
                            <a:schemeClr val="accent1">
                              <a:lumMod val="50000"/>
                            </a:schemeClr>
                          </a:solidFill>
                        </a:rPr>
                        <a:t>Effective 100 yr Zone A</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3758133086"/>
                  </a:ext>
                </a:extLst>
              </a:tr>
              <a:tr h="391994">
                <a:tc>
                  <a:txBody>
                    <a:bodyPr/>
                    <a:lstStyle/>
                    <a:p>
                      <a:pPr algn="ctr"/>
                      <a:r>
                        <a:rPr lang="en-US" sz="900" dirty="0"/>
                        <a:t>4</a:t>
                      </a:r>
                    </a:p>
                  </a:txBody>
                  <a:tcPr marL="79990" marR="79990" marT="39995" marB="39995"/>
                </a:tc>
                <a:tc>
                  <a:txBody>
                    <a:bodyPr/>
                    <a:lstStyle/>
                    <a:p>
                      <a:pPr algn="ctr"/>
                      <a:r>
                        <a:rPr lang="en-US" sz="900" dirty="0"/>
                        <a:t>A (Advisory Flood Heights available)</a:t>
                      </a:r>
                    </a:p>
                  </a:txBody>
                  <a:tcPr marL="79990" marR="79990" marT="39995" marB="39995"/>
                </a:tc>
                <a:tc>
                  <a:txBody>
                    <a:bodyPr/>
                    <a:lstStyle/>
                    <a:p>
                      <a:r>
                        <a:rPr lang="en-US" sz="900" dirty="0"/>
                        <a:t>Location is WITHIN the FEMA 100-year floodplain.  Advisory Flood Heights available.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900" dirty="0">
                          <a:solidFill>
                            <a:schemeClr val="accent1">
                              <a:lumMod val="50000"/>
                            </a:schemeClr>
                          </a:solidFill>
                        </a:rPr>
                        <a:t>Effective 100 yr Zone A </a:t>
                      </a:r>
                      <a:r>
                        <a:rPr lang="fr-FR" sz="900" i="1" dirty="0">
                          <a:solidFill>
                            <a:schemeClr val="accent1">
                              <a:lumMod val="50000"/>
                            </a:schemeClr>
                          </a:solidFill>
                        </a:rPr>
                        <a:t>and</a:t>
                      </a:r>
                      <a:r>
                        <a:rPr lang="fr-FR" sz="900" baseline="0" dirty="0">
                          <a:solidFill>
                            <a:schemeClr val="accent1">
                              <a:lumMod val="50000"/>
                            </a:schemeClr>
                          </a:solidFill>
                        </a:rPr>
                        <a:t> </a:t>
                      </a:r>
                      <a:r>
                        <a:rPr lang="en-US" sz="900" dirty="0">
                          <a:solidFill>
                            <a:schemeClr val="accent1">
                              <a:lumMod val="50000"/>
                            </a:schemeClr>
                          </a:solidFill>
                        </a:rPr>
                        <a:t>Advisory Zone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AFH or BFE-P</a:t>
                      </a:r>
                    </a:p>
                  </a:txBody>
                  <a:tcPr marL="79990" marR="79990" marT="39995" marB="39995"/>
                </a:tc>
                <a:tc>
                  <a:txBody>
                    <a:bodyPr/>
                    <a:lstStyle/>
                    <a:p>
                      <a:pPr algn="ctr"/>
                      <a:r>
                        <a:rPr lang="en-US" sz="900" dirty="0"/>
                        <a:t>High</a:t>
                      </a:r>
                    </a:p>
                  </a:txBody>
                  <a:tcPr marL="79990" marR="79990" marT="39995" marB="39995">
                    <a:solidFill>
                      <a:srgbClr val="FF0000"/>
                    </a:solidFill>
                  </a:tcPr>
                </a:tc>
                <a:tc>
                  <a:txBody>
                    <a:bodyPr/>
                    <a:lstStyle/>
                    <a:p>
                      <a:pPr algn="ctr"/>
                      <a:r>
                        <a:rPr lang="en-US" sz="900" dirty="0"/>
                        <a:t>Red</a:t>
                      </a:r>
                    </a:p>
                  </a:txBody>
                  <a:tcPr marL="79990" marR="79990" marT="39995" marB="39995">
                    <a:solidFill>
                      <a:srgbClr val="FF0000"/>
                    </a:solidFill>
                  </a:tcPr>
                </a:tc>
                <a:extLst>
                  <a:ext uri="{0D108BD9-81ED-4DB2-BD59-A6C34878D82A}">
                    <a16:rowId xmlns:a16="http://schemas.microsoft.com/office/drawing/2014/main" val="10003"/>
                  </a:ext>
                </a:extLst>
              </a:tr>
              <a:tr h="456113">
                <a:tc>
                  <a:txBody>
                    <a:bodyPr/>
                    <a:lstStyle/>
                    <a:p>
                      <a:pPr algn="ctr"/>
                      <a:r>
                        <a:rPr lang="en-US" sz="900" dirty="0"/>
                        <a:t>5</a:t>
                      </a:r>
                      <a:endParaRPr lang="en-US" sz="900" i="0" dirty="0"/>
                    </a:p>
                  </a:txBody>
                  <a:tcPr marL="79990" marR="79990" marT="39995" marB="39995"/>
                </a:tc>
                <a:tc>
                  <a:txBody>
                    <a:bodyPr/>
                    <a:lstStyle/>
                    <a:p>
                      <a:pPr algn="ctr"/>
                      <a:r>
                        <a:rPr lang="en-US" sz="900" dirty="0"/>
                        <a:t>Preliminary</a:t>
                      </a:r>
                      <a:r>
                        <a:rPr lang="en-US" sz="900" baseline="0" dirty="0"/>
                        <a:t> NFHL Flood Zone</a:t>
                      </a:r>
                      <a:endParaRPr lang="en-US" sz="900" i="0" dirty="0"/>
                    </a:p>
                  </a:txBody>
                  <a:tcPr marL="79990" marR="79990" marT="39995" marB="39995"/>
                </a:tc>
                <a:tc>
                  <a:txBody>
                    <a:bodyPr/>
                    <a:lstStyle/>
                    <a:p>
                      <a:r>
                        <a:rPr lang="en-US" sz="900" dirty="0"/>
                        <a:t>Location is WITHIN an updated FEMA 100-year flood hazard zone.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or A (Shaded X not displayed or shown on Flood Query Results Panel)</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then BRE-R,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915502525"/>
                  </a:ext>
                </a:extLst>
              </a:tr>
              <a:tr h="466215">
                <a:tc>
                  <a:txBody>
                    <a:bodyPr/>
                    <a:lstStyle/>
                    <a:p>
                      <a:pPr algn="ctr"/>
                      <a:r>
                        <a:rPr lang="en-US" sz="900" dirty="0"/>
                        <a:t>6</a:t>
                      </a:r>
                      <a:endParaRPr lang="en-US" sz="900" i="0" dirty="0"/>
                    </a:p>
                  </a:txBody>
                  <a:tcPr marL="79990" marR="79990" marT="39995" marB="39995"/>
                </a:tc>
                <a:tc>
                  <a:txBody>
                    <a:bodyPr/>
                    <a:lstStyle/>
                    <a:p>
                      <a:pPr algn="ctr"/>
                      <a:r>
                        <a:rPr lang="en-US" sz="900" dirty="0"/>
                        <a:t>Preliminary</a:t>
                      </a:r>
                      <a:r>
                        <a:rPr lang="en-US" sz="900" baseline="0" dirty="0"/>
                        <a:t> Flood Zone (Floodway)</a:t>
                      </a:r>
                      <a:endParaRPr lang="en-US" sz="900" i="0" dirty="0"/>
                    </a:p>
                  </a:txBody>
                  <a:tcPr marL="79990" marR="79990" marT="39995" marB="39995"/>
                </a:tc>
                <a:tc>
                  <a:txBody>
                    <a:bodyPr/>
                    <a:lstStyle/>
                    <a:p>
                      <a:r>
                        <a:rPr lang="en-US" sz="900" dirty="0"/>
                        <a:t>Location is WITHIN an updated FEMA 100-year flood hazard zone and floodway.  The flood zone is preliminary and under review to become effective.</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kern="1200" dirty="0">
                          <a:solidFill>
                            <a:schemeClr val="accent1">
                              <a:lumMod val="50000"/>
                            </a:schemeClr>
                          </a:solidFill>
                          <a:effectLst/>
                        </a:rPr>
                        <a:t>Preliminary 100 yr Zone AE – Floodway</a:t>
                      </a:r>
                      <a:endParaRPr lang="en-US" sz="900" dirty="0">
                        <a:solidFill>
                          <a:schemeClr val="accent1">
                            <a:lumMod val="50000"/>
                          </a:schemeClr>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then BFE-R, BFE-NR, 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3791044957"/>
                  </a:ext>
                </a:extLst>
              </a:tr>
              <a:tr h="410569">
                <a:tc>
                  <a:txBody>
                    <a:bodyPr/>
                    <a:lstStyle/>
                    <a:p>
                      <a:pPr algn="ctr"/>
                      <a:r>
                        <a:rPr lang="en-US" sz="900" i="0" dirty="0"/>
                        <a:t>7</a:t>
                      </a:r>
                    </a:p>
                  </a:txBody>
                  <a:tcPr marL="79990" marR="79990" marT="39995" marB="39995"/>
                </a:tc>
                <a:tc>
                  <a:txBody>
                    <a:bodyPr/>
                    <a:lstStyle/>
                    <a:p>
                      <a:pPr algn="ctr"/>
                      <a:r>
                        <a:rPr lang="en-US" sz="900" i="0" dirty="0"/>
                        <a:t>Draft NFHL</a:t>
                      </a:r>
                      <a:br>
                        <a:rPr lang="en-US" sz="900" i="0" dirty="0"/>
                      </a:br>
                      <a:r>
                        <a:rPr lang="en-US" sz="900" i="0" dirty="0"/>
                        <a:t> Flood Zone (NEW)</a:t>
                      </a:r>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kern="1200" dirty="0">
                          <a:solidFill>
                            <a:schemeClr val="dk1"/>
                          </a:solidFill>
                          <a:effectLst/>
                          <a:latin typeface="+mn-lt"/>
                          <a:ea typeface="+mn-ea"/>
                          <a:cs typeface="+mn-cs"/>
                        </a:rPr>
                        <a:t>Location is </a:t>
                      </a:r>
                      <a:r>
                        <a:rPr lang="en-US" sz="900" b="0" kern="1200" dirty="0">
                          <a:solidFill>
                            <a:schemeClr val="dk1"/>
                          </a:solidFill>
                          <a:effectLst/>
                          <a:latin typeface="+mn-lt"/>
                          <a:ea typeface="+mn-ea"/>
                          <a:cs typeface="+mn-cs"/>
                        </a:rPr>
                        <a:t>WITHIN</a:t>
                      </a:r>
                      <a:r>
                        <a:rPr lang="en-US" sz="900" b="1" kern="1200" dirty="0">
                          <a:solidFill>
                            <a:schemeClr val="dk1"/>
                          </a:solidFill>
                          <a:effectLst/>
                          <a:latin typeface="+mn-lt"/>
                          <a:ea typeface="+mn-ea"/>
                          <a:cs typeface="+mn-cs"/>
                        </a:rPr>
                        <a:t> </a:t>
                      </a:r>
                      <a:r>
                        <a:rPr lang="en-US" sz="900" kern="1200" dirty="0">
                          <a:solidFill>
                            <a:schemeClr val="dk1"/>
                          </a:solidFill>
                          <a:effectLst/>
                          <a:latin typeface="+mn-lt"/>
                          <a:ea typeface="+mn-ea"/>
                          <a:cs typeface="+mn-cs"/>
                        </a:rPr>
                        <a:t>an updated FEMA 100-year flood hazard zone.  The flood zone is DRAFT and under review to become PRELIMINARY.</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Draft 100 yr Zone AE or A</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BFE-P (A or AE Zones only)</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647125491"/>
                  </a:ext>
                </a:extLst>
              </a:tr>
              <a:tr h="410569">
                <a:tc>
                  <a:txBody>
                    <a:bodyPr/>
                    <a:lstStyle/>
                    <a:p>
                      <a:pPr algn="ctr"/>
                      <a:r>
                        <a:rPr lang="en-US" sz="900" dirty="0"/>
                        <a:t>8</a:t>
                      </a:r>
                    </a:p>
                  </a:txBody>
                  <a:tcPr marL="79990" marR="79990" marT="39995" marB="39995"/>
                </a:tc>
                <a:tc>
                  <a:txBody>
                    <a:bodyPr/>
                    <a:lstStyle/>
                    <a:p>
                      <a:pPr algn="ctr"/>
                      <a:r>
                        <a:rPr lang="en-US" sz="900" dirty="0"/>
                        <a:t>Updated </a:t>
                      </a:r>
                      <a:r>
                        <a:rPr lang="en-US" sz="900" baseline="0" dirty="0"/>
                        <a:t>AE Floodplain Bdry.</a:t>
                      </a:r>
                      <a:endParaRPr lang="en-US" sz="900" dirty="0"/>
                    </a:p>
                  </a:txBody>
                  <a:tcPr marL="79990" marR="79990" marT="39995" marB="39995"/>
                </a:tc>
                <a:tc>
                  <a:txBody>
                    <a:bodyPr/>
                    <a:lstStyle/>
                    <a:p>
                      <a:r>
                        <a:rPr lang="en-US" sz="900" dirty="0"/>
                        <a:t>Location is WITHIN an updated detailed floodplain</a:t>
                      </a:r>
                      <a:r>
                        <a:rPr lang="en-US" sz="900" baseline="0" dirty="0"/>
                        <a:t> boundary</a:t>
                      </a:r>
                      <a:r>
                        <a:rPr lang="en-US" sz="900" dirty="0"/>
                        <a:t>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Updated Zone AE</a:t>
                      </a:r>
                    </a:p>
                  </a:txBody>
                  <a:tcPr marL="79990" marR="79990" marT="39995" marB="39995"/>
                </a:tc>
                <a:tc>
                  <a:txBody>
                    <a:bodyPr/>
                    <a:lstStyle/>
                    <a:p>
                      <a:pPr algn="ctr"/>
                      <a:r>
                        <a:rPr lang="en-US" sz="900" b="0" dirty="0">
                          <a:solidFill>
                            <a:schemeClr val="tx1"/>
                          </a:solidFill>
                        </a:rPr>
                        <a:t>BFE-NR</a:t>
                      </a:r>
                      <a:br>
                        <a:rPr lang="en-US" sz="900" b="0" dirty="0">
                          <a:solidFill>
                            <a:schemeClr val="tx1"/>
                          </a:solidFill>
                        </a:rPr>
                      </a:br>
                      <a:endParaRPr lang="en-US" sz="900" b="0" dirty="0">
                        <a:solidFill>
                          <a:schemeClr val="tx1"/>
                        </a:solidFill>
                      </a:endParaRP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4"/>
                  </a:ext>
                </a:extLst>
              </a:tr>
              <a:tr h="333985">
                <a:tc>
                  <a:txBody>
                    <a:bodyPr/>
                    <a:lstStyle/>
                    <a:p>
                      <a:pPr algn="ctr"/>
                      <a:r>
                        <a:rPr lang="en-US" sz="900" dirty="0"/>
                        <a:t>9</a:t>
                      </a:r>
                    </a:p>
                  </a:txBody>
                  <a:tcPr marL="79990" marR="79990" marT="39995" marB="39995"/>
                </a:tc>
                <a:tc>
                  <a:txBody>
                    <a:bodyPr/>
                    <a:lstStyle/>
                    <a:p>
                      <a:pPr algn="ctr"/>
                      <a:r>
                        <a:rPr lang="en-US" sz="900" dirty="0"/>
                        <a:t>Advisory A</a:t>
                      </a:r>
                    </a:p>
                  </a:txBody>
                  <a:tcPr marL="79990" marR="79990" marT="39995" marB="39995"/>
                </a:tc>
                <a:tc>
                  <a:txBody>
                    <a:bodyPr/>
                    <a:lstStyle/>
                    <a:p>
                      <a:r>
                        <a:rPr lang="en-US" sz="900" dirty="0"/>
                        <a:t>Location is WITHIN an advisory floodplain but NOT a FEMA 100-year effective floodplain. </a:t>
                      </a:r>
                      <a:endParaRPr lang="en-US" sz="900" i="1" dirty="0"/>
                    </a:p>
                  </a:txBody>
                  <a:tcPr marL="79990" marR="79990" marT="39995" marB="39995"/>
                </a:tc>
                <a:tc>
                  <a:txBody>
                    <a:bodyPr/>
                    <a:lstStyle/>
                    <a:p>
                      <a:pPr algn="ctr"/>
                      <a:r>
                        <a:rPr lang="en-US" sz="900" dirty="0">
                          <a:solidFill>
                            <a:schemeClr val="accent1">
                              <a:lumMod val="50000"/>
                            </a:schemeClr>
                          </a:solidFill>
                        </a:rPr>
                        <a:t>Advisory Zone A</a:t>
                      </a:r>
                    </a:p>
                  </a:txBody>
                  <a:tcPr marL="79990" marR="79990" marT="39995" marB="39995"/>
                </a:tc>
                <a:tc>
                  <a:txBody>
                    <a:bodyPr/>
                    <a:lstStyle/>
                    <a:p>
                      <a:pPr algn="ctr"/>
                      <a:r>
                        <a:rPr lang="en-US" sz="900" b="0" dirty="0">
                          <a:solidFill>
                            <a:schemeClr val="tx1"/>
                          </a:solidFill>
                        </a:rPr>
                        <a:t>AFH</a:t>
                      </a:r>
                    </a:p>
                  </a:txBody>
                  <a:tcPr marL="79990" marR="79990" marT="39995" marB="39995"/>
                </a:tc>
                <a:tc>
                  <a:txBody>
                    <a:bodyPr/>
                    <a:lstStyle/>
                    <a:p>
                      <a:pPr algn="ctr"/>
                      <a:r>
                        <a:rPr lang="en-US" sz="900" dirty="0"/>
                        <a:t>High</a:t>
                      </a:r>
                    </a:p>
                  </a:txBody>
                  <a:tcPr marL="79990" marR="79990" marT="39995" marB="39995">
                    <a:solidFill>
                      <a:srgbClr val="FFC000"/>
                    </a:solidFill>
                  </a:tcPr>
                </a:tc>
                <a:tc>
                  <a:txBody>
                    <a:bodyPr/>
                    <a:lstStyle/>
                    <a:p>
                      <a:pPr algn="ctr"/>
                      <a:r>
                        <a:rPr lang="en-US" sz="900" dirty="0"/>
                        <a:t>Orange</a:t>
                      </a:r>
                    </a:p>
                  </a:txBody>
                  <a:tcPr marL="79990" marR="79990" marT="39995" marB="39995">
                    <a:solidFill>
                      <a:srgbClr val="FFC000"/>
                    </a:solidFill>
                  </a:tcPr>
                </a:tc>
                <a:extLst>
                  <a:ext uri="{0D108BD9-81ED-4DB2-BD59-A6C34878D82A}">
                    <a16:rowId xmlns:a16="http://schemas.microsoft.com/office/drawing/2014/main" val="10005"/>
                  </a:ext>
                </a:extLst>
              </a:tr>
              <a:tr h="324228">
                <a:tc>
                  <a:txBody>
                    <a:bodyPr/>
                    <a:lstStyle/>
                    <a:p>
                      <a:pPr algn="ctr"/>
                      <a:r>
                        <a:rPr lang="en-US" sz="900" dirty="0"/>
                        <a:t>10</a:t>
                      </a:r>
                      <a:endParaRPr lang="en-US" sz="900" i="0" dirty="0"/>
                    </a:p>
                  </a:txBody>
                  <a:tcPr marL="79990" marR="79990" marT="39995" marB="39995"/>
                </a:tc>
                <a:tc>
                  <a:txBody>
                    <a:bodyPr/>
                    <a:lstStyle/>
                    <a:p>
                      <a:pPr algn="ctr"/>
                      <a:r>
                        <a:rPr lang="en-US" sz="900" dirty="0"/>
                        <a:t>Shaded X </a:t>
                      </a:r>
                      <a:br>
                        <a:rPr lang="en-US" sz="900" dirty="0"/>
                      </a:br>
                      <a:r>
                        <a:rPr lang="en-US" sz="900" dirty="0"/>
                        <a:t>(500-</a:t>
                      </a:r>
                      <a:r>
                        <a:rPr lang="en-US" sz="900" baseline="0" dirty="0"/>
                        <a:t>YR Flood)</a:t>
                      </a:r>
                      <a:endParaRPr lang="en-US" sz="900" i="0" dirty="0"/>
                    </a:p>
                  </a:txBody>
                  <a:tcPr marL="79990" marR="79990" marT="39995" marB="39995"/>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t>Location is WITHIN</a:t>
                      </a:r>
                      <a:r>
                        <a:rPr lang="en-US" sz="900" baseline="0" dirty="0"/>
                        <a:t> a m</a:t>
                      </a:r>
                      <a:r>
                        <a:rPr lang="en-US" sz="900" dirty="0"/>
                        <a:t>oderate flood risk hazard such</a:t>
                      </a:r>
                      <a:r>
                        <a:rPr lang="en-US" sz="900" baseline="0" dirty="0"/>
                        <a:t> as a FEMA </a:t>
                      </a:r>
                      <a:r>
                        <a:rPr lang="en-US" sz="900" dirty="0"/>
                        <a:t>500-year</a:t>
                      </a:r>
                      <a:r>
                        <a:rPr lang="en-US" sz="900" baseline="0" dirty="0"/>
                        <a:t> floodplain.</a:t>
                      </a:r>
                      <a:endParaRPr lang="en-US" sz="900" i="0" dirty="0"/>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- 0.2 PCT ANNUAL CHANCE FLOOD HAZARD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3092083198"/>
                  </a:ext>
                </a:extLst>
              </a:tr>
              <a:tr h="309552">
                <a:tc>
                  <a:txBody>
                    <a:bodyPr/>
                    <a:lstStyle/>
                    <a:p>
                      <a:pPr algn="ctr"/>
                      <a:r>
                        <a:rPr lang="en-US" sz="900" dirty="0"/>
                        <a:t>11</a:t>
                      </a:r>
                    </a:p>
                  </a:txBody>
                  <a:tcPr marL="79990" marR="79990" marT="39995" marB="39995"/>
                </a:tc>
                <a:tc>
                  <a:txBody>
                    <a:bodyPr/>
                    <a:lstStyle/>
                    <a:p>
                      <a:pPr algn="ctr"/>
                      <a:r>
                        <a:rPr lang="en-US" sz="900" dirty="0"/>
                        <a:t>X (Levee Protected)</a:t>
                      </a:r>
                      <a:endParaRPr lang="en-US" sz="900" i="0" dirty="0"/>
                    </a:p>
                  </a:txBody>
                  <a:tcPr marL="79990" marR="79990" marT="39995" marB="39995"/>
                </a:tc>
                <a:tc>
                  <a:txBody>
                    <a:bodyPr/>
                    <a:lstStyle/>
                    <a:p>
                      <a:r>
                        <a:rPr lang="en-US" sz="900" dirty="0"/>
                        <a:t>Location is PROTECTED by a levee from a 100-year flood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solidFill>
                            <a:schemeClr val="accent1">
                              <a:lumMod val="50000"/>
                            </a:schemeClr>
                          </a:solidFill>
                        </a:rPr>
                        <a:t>Zone X - AREA WITH REDUCED FLOOD RISK DUE TO LEVEE</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0" dirty="0">
                        <a:solidFill>
                          <a:schemeClr val="tx1"/>
                        </a:solidFill>
                      </a:endParaRP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Moderate</a:t>
                      </a:r>
                    </a:p>
                  </a:txBody>
                  <a:tcPr marL="79990" marR="79990" marT="39995" marB="39995">
                    <a:solidFill>
                      <a:srgbClr val="FFFF00"/>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dirty="0"/>
                        <a:t>Yellow</a:t>
                      </a:r>
                    </a:p>
                  </a:txBody>
                  <a:tcPr marL="79990" marR="79990" marT="39995" marB="39995">
                    <a:solidFill>
                      <a:srgbClr val="FFFF00"/>
                    </a:solidFill>
                  </a:tcPr>
                </a:tc>
                <a:extLst>
                  <a:ext uri="{0D108BD9-81ED-4DB2-BD59-A6C34878D82A}">
                    <a16:rowId xmlns:a16="http://schemas.microsoft.com/office/drawing/2014/main" val="439059072"/>
                  </a:ext>
                </a:extLst>
              </a:tr>
              <a:tr h="321002">
                <a:tc>
                  <a:txBody>
                    <a:bodyPr/>
                    <a:lstStyle/>
                    <a:p>
                      <a:pPr algn="ctr"/>
                      <a:r>
                        <a:rPr lang="en-US" sz="900" dirty="0"/>
                        <a:t>12</a:t>
                      </a:r>
                    </a:p>
                  </a:txBody>
                  <a:tcPr marL="79990" marR="79990" marT="39995" marB="39995"/>
                </a:tc>
                <a:tc>
                  <a:txBody>
                    <a:bodyPr/>
                    <a:lstStyle/>
                    <a:p>
                      <a:pPr algn="ctr"/>
                      <a:r>
                        <a:rPr lang="en-US" sz="900" dirty="0"/>
                        <a:t>Near Flood Zone</a:t>
                      </a:r>
                      <a:endParaRPr lang="en-US" sz="900" i="1" dirty="0"/>
                    </a:p>
                  </a:txBody>
                  <a:tcPr marL="79990" marR="79990" marT="39995" marB="39995"/>
                </a:tc>
                <a:tc>
                  <a:txBody>
                    <a:bodyPr/>
                    <a:lstStyle/>
                    <a:p>
                      <a:r>
                        <a:rPr lang="en-US" sz="900" dirty="0"/>
                        <a:t>Location is NOT WITHIN identified flood hazard area, but within 75 feet of an identified flood hazard area. </a:t>
                      </a:r>
                    </a:p>
                  </a:txBody>
                  <a:tcPr marL="79990" marR="79990" marT="39995" marB="39995"/>
                </a:tc>
                <a:tc>
                  <a:txBody>
                    <a:bodyPr/>
                    <a:lstStyle/>
                    <a:p>
                      <a:pPr algn="ctr"/>
                      <a:r>
                        <a:rPr lang="en-US" sz="900" i="1" dirty="0">
                          <a:solidFill>
                            <a:schemeClr val="accent1">
                              <a:lumMod val="50000"/>
                            </a:schemeClr>
                          </a:solidFill>
                        </a:rPr>
                        <a:t>Separate Buffer Layer</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txBody>
                  <a:tcPr marL="79990" marR="79990" marT="39995" marB="39995"/>
                </a:tc>
                <a:tc>
                  <a:txBody>
                    <a:bodyPr/>
                    <a:lstStyle/>
                    <a:p>
                      <a:pPr algn="ctr"/>
                      <a:r>
                        <a:rPr lang="en-US" sz="900" dirty="0"/>
                        <a:t>Moderate</a:t>
                      </a:r>
                    </a:p>
                  </a:txBody>
                  <a:tcPr marL="79990" marR="79990" marT="39995" marB="39995">
                    <a:solidFill>
                      <a:srgbClr val="FFFF00"/>
                    </a:solidFill>
                  </a:tcPr>
                </a:tc>
                <a:tc>
                  <a:txBody>
                    <a:bodyPr/>
                    <a:lstStyle/>
                    <a:p>
                      <a:pPr algn="ctr"/>
                      <a:r>
                        <a:rPr lang="en-US" sz="900" dirty="0"/>
                        <a:t>Yellow</a:t>
                      </a:r>
                    </a:p>
                  </a:txBody>
                  <a:tcPr marL="79990" marR="79990" marT="39995" marB="39995">
                    <a:solidFill>
                      <a:srgbClr val="FFFF00"/>
                    </a:solidFill>
                  </a:tcPr>
                </a:tc>
                <a:extLst>
                  <a:ext uri="{0D108BD9-81ED-4DB2-BD59-A6C34878D82A}">
                    <a16:rowId xmlns:a16="http://schemas.microsoft.com/office/drawing/2014/main" val="10006"/>
                  </a:ext>
                </a:extLst>
              </a:tr>
              <a:tr h="391994">
                <a:tc>
                  <a:txBody>
                    <a:bodyPr/>
                    <a:lstStyle/>
                    <a:p>
                      <a:pPr algn="ctr"/>
                      <a:r>
                        <a:rPr lang="en-US" sz="900" dirty="0"/>
                        <a:t>13</a:t>
                      </a:r>
                    </a:p>
                  </a:txBody>
                  <a:tcPr marL="79990" marR="79990" marT="39995" marB="39995"/>
                </a:tc>
                <a:tc>
                  <a:txBody>
                    <a:bodyPr/>
                    <a:lstStyle/>
                    <a:p>
                      <a:pPr algn="ctr"/>
                      <a:r>
                        <a:rPr lang="en-US" sz="900" dirty="0"/>
                        <a:t>Out of Flood Zone</a:t>
                      </a:r>
                      <a:endParaRPr lang="en-US" sz="900" i="1" dirty="0"/>
                    </a:p>
                  </a:txBody>
                  <a:tcPr marL="79990" marR="79990" marT="39995" marB="39995"/>
                </a:tc>
                <a:tc>
                  <a:txBody>
                    <a:bodyPr/>
                    <a:lstStyle/>
                    <a:p>
                      <a:r>
                        <a:rPr lang="en-US" sz="900" dirty="0"/>
                        <a:t>Location is NOT WITHIN any identified flood hazard area. Unmapped flood hazard areas may be present.</a:t>
                      </a:r>
                    </a:p>
                  </a:txBody>
                  <a:tcPr marL="79990" marR="79990" marT="39995" marB="39995"/>
                </a:tc>
                <a:tc>
                  <a:txBody>
                    <a:bodyPr/>
                    <a:lstStyle/>
                    <a:p>
                      <a:pPr algn="ctr"/>
                      <a:r>
                        <a:rPr lang="en-US" sz="900" i="1" dirty="0">
                          <a:solidFill>
                            <a:schemeClr val="accent1">
                              <a:lumMod val="50000"/>
                            </a:schemeClr>
                          </a:solidFill>
                        </a:rPr>
                        <a:t>No Record Found</a:t>
                      </a:r>
                    </a:p>
                  </a:txBody>
                  <a:tcPr marL="79990" marR="79990" marT="39995" marB="39995"/>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900" b="0" dirty="0">
                          <a:solidFill>
                            <a:schemeClr val="tx1"/>
                          </a:solidFill>
                        </a:rPr>
                        <a:t>&lt; None &gt;</a:t>
                      </a:r>
                    </a:p>
                    <a:p>
                      <a:pPr algn="ctr"/>
                      <a:endParaRPr lang="en-US" sz="900" b="0" i="1" dirty="0">
                        <a:solidFill>
                          <a:schemeClr val="tx1"/>
                        </a:solidFill>
                      </a:endParaRPr>
                    </a:p>
                  </a:txBody>
                  <a:tcPr marL="79990" marR="79990" marT="39995" marB="39995"/>
                </a:tc>
                <a:tc>
                  <a:txBody>
                    <a:bodyPr/>
                    <a:lstStyle/>
                    <a:p>
                      <a:pPr algn="ctr"/>
                      <a:r>
                        <a:rPr lang="en-US" sz="900" dirty="0"/>
                        <a:t>Low</a:t>
                      </a:r>
                    </a:p>
                  </a:txBody>
                  <a:tcPr marL="79990" marR="79990" marT="39995" marB="39995">
                    <a:solidFill>
                      <a:srgbClr val="92D050"/>
                    </a:solidFill>
                  </a:tcPr>
                </a:tc>
                <a:tc>
                  <a:txBody>
                    <a:bodyPr/>
                    <a:lstStyle/>
                    <a:p>
                      <a:pPr algn="ctr"/>
                      <a:r>
                        <a:rPr lang="en-US" sz="900" dirty="0"/>
                        <a:t>Green</a:t>
                      </a:r>
                    </a:p>
                  </a:txBody>
                  <a:tcPr marL="79990" marR="79990" marT="39995" marB="39995">
                    <a:solidFill>
                      <a:srgbClr val="92D050"/>
                    </a:solidFill>
                  </a:tcPr>
                </a:tc>
                <a:extLst>
                  <a:ext uri="{0D108BD9-81ED-4DB2-BD59-A6C34878D82A}">
                    <a16:rowId xmlns:a16="http://schemas.microsoft.com/office/drawing/2014/main" val="10007"/>
                  </a:ext>
                </a:extLst>
              </a:tr>
            </a:tbl>
          </a:graphicData>
        </a:graphic>
      </p:graphicFrame>
      <p:sp>
        <p:nvSpPr>
          <p:cNvPr id="6" name="Title 1"/>
          <p:cNvSpPr txBox="1">
            <a:spLocks/>
          </p:cNvSpPr>
          <p:nvPr/>
        </p:nvSpPr>
        <p:spPr>
          <a:xfrm>
            <a:off x="0" y="2"/>
            <a:ext cx="9144000" cy="733456"/>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Zone: &lt; zone designation &gt;</a:t>
            </a:r>
          </a:p>
        </p:txBody>
      </p:sp>
      <p:sp>
        <p:nvSpPr>
          <p:cNvPr id="4" name="TextBox 3"/>
          <p:cNvSpPr txBox="1"/>
          <p:nvPr/>
        </p:nvSpPr>
        <p:spPr>
          <a:xfrm>
            <a:off x="114626" y="6365135"/>
            <a:ext cx="8775191" cy="369332"/>
          </a:xfrm>
          <a:prstGeom prst="rect">
            <a:avLst/>
          </a:prstGeom>
          <a:noFill/>
        </p:spPr>
        <p:txBody>
          <a:bodyPr wrap="square" rtlCol="0">
            <a:spAutoFit/>
          </a:bodyPr>
          <a:lstStyle/>
          <a:p>
            <a:r>
              <a:rPr lang="en-US" sz="900" dirty="0"/>
              <a:t>Three Degrees of Risk: High, Moderate, Low.  Four Warning Status Colors:  In 100-YR Effective Floodplains (red), Preliminary Flood Zones and non-regulatory Advisory A/Updated AE Floodplains, Draft (orange), moderate risk or close to high- risk zones (yellow), and low risk (green).  The query consists of stacked floodplain boundary layers (see next slide)</a:t>
            </a:r>
          </a:p>
        </p:txBody>
      </p:sp>
    </p:spTree>
    <p:extLst>
      <p:ext uri="{BB962C8B-B14F-4D97-AF65-F5344CB8AC3E}">
        <p14:creationId xmlns:p14="http://schemas.microsoft.com/office/powerpoint/2010/main" val="19249242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2" name="Rectangle 1">
            <a:extLst>
              <a:ext uri="{FF2B5EF4-FFF2-40B4-BE49-F238E27FC236}">
                <a16:creationId xmlns:a16="http://schemas.microsoft.com/office/drawing/2014/main" id="{6DF77062-FDD4-4D08-8415-49A25539499A}"/>
              </a:ext>
            </a:extLst>
          </p:cNvPr>
          <p:cNvSpPr/>
          <p:nvPr/>
        </p:nvSpPr>
        <p:spPr>
          <a:xfrm>
            <a:off x="1436122" y="5946930"/>
            <a:ext cx="6164827" cy="646331"/>
          </a:xfrm>
          <a:prstGeom prst="rect">
            <a:avLst/>
          </a:prstGeom>
        </p:spPr>
        <p:txBody>
          <a:bodyPr wrap="square">
            <a:spAutoFit/>
          </a:bodyPr>
          <a:lstStyle/>
          <a:p>
            <a:pPr algn="ctr"/>
            <a:r>
              <a:rPr lang="en-US" b="1" i="1" dirty="0"/>
              <a:t>4 Sources for Water Surface Elevation Grids:</a:t>
            </a:r>
          </a:p>
          <a:p>
            <a:pPr algn="ctr"/>
            <a:r>
              <a:rPr lang="en-US" b="1" i="1" dirty="0">
                <a:solidFill>
                  <a:srgbClr val="0070C0"/>
                </a:solidFill>
              </a:rPr>
              <a:t>  BFE Restudy, BFE Preliminary, BFE Non-Restudy, AFH</a:t>
            </a:r>
          </a:p>
        </p:txBody>
      </p:sp>
      <p:graphicFrame>
        <p:nvGraphicFramePr>
          <p:cNvPr id="3" name="Table 7">
            <a:extLst>
              <a:ext uri="{FF2B5EF4-FFF2-40B4-BE49-F238E27FC236}">
                <a16:creationId xmlns:a16="http://schemas.microsoft.com/office/drawing/2014/main" id="{48CEDA2D-0FF4-4F0B-BF54-248C83D5D856}"/>
              </a:ext>
            </a:extLst>
          </p:cNvPr>
          <p:cNvGraphicFramePr>
            <a:graphicFrameLocks noGrp="1"/>
          </p:cNvGraphicFramePr>
          <p:nvPr>
            <p:extLst>
              <p:ext uri="{D42A27DB-BD31-4B8C-83A1-F6EECF244321}">
                <p14:modId xmlns:p14="http://schemas.microsoft.com/office/powerpoint/2010/main" val="1712654017"/>
              </p:ext>
            </p:extLst>
          </p:nvPr>
        </p:nvGraphicFramePr>
        <p:xfrm>
          <a:off x="688257" y="1328425"/>
          <a:ext cx="7767486" cy="4001913"/>
        </p:xfrm>
        <a:graphic>
          <a:graphicData uri="http://schemas.openxmlformats.org/drawingml/2006/table">
            <a:tbl>
              <a:tblPr firstRow="1" bandRow="1">
                <a:tableStyleId>{5C22544A-7EE6-4342-B048-85BDC9FD1C3A}</a:tableStyleId>
              </a:tblPr>
              <a:tblGrid>
                <a:gridCol w="2359743">
                  <a:extLst>
                    <a:ext uri="{9D8B030D-6E8A-4147-A177-3AD203B41FA5}">
                      <a16:colId xmlns:a16="http://schemas.microsoft.com/office/drawing/2014/main" val="3958379005"/>
                    </a:ext>
                  </a:extLst>
                </a:gridCol>
                <a:gridCol w="3362632">
                  <a:extLst>
                    <a:ext uri="{9D8B030D-6E8A-4147-A177-3AD203B41FA5}">
                      <a16:colId xmlns:a16="http://schemas.microsoft.com/office/drawing/2014/main" val="1311110871"/>
                    </a:ext>
                  </a:extLst>
                </a:gridCol>
                <a:gridCol w="2045111">
                  <a:extLst>
                    <a:ext uri="{9D8B030D-6E8A-4147-A177-3AD203B41FA5}">
                      <a16:colId xmlns:a16="http://schemas.microsoft.com/office/drawing/2014/main" val="593205174"/>
                    </a:ext>
                  </a:extLst>
                </a:gridCol>
              </a:tblGrid>
              <a:tr h="435939">
                <a:tc>
                  <a:txBody>
                    <a:bodyPr/>
                    <a:lstStyle/>
                    <a:p>
                      <a:pPr algn="ctr"/>
                      <a:r>
                        <a:rPr lang="en-US" dirty="0"/>
                        <a:t>Gridded Flood Height</a:t>
                      </a:r>
                    </a:p>
                  </a:txBody>
                  <a:tcPr/>
                </a:tc>
                <a:tc>
                  <a:txBody>
                    <a:bodyPr/>
                    <a:lstStyle/>
                    <a:p>
                      <a:pPr algn="ctr"/>
                      <a:r>
                        <a:rPr lang="en-US" dirty="0"/>
                        <a:t>Source</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914342">
                <a:tc>
                  <a:txBody>
                    <a:bodyPr/>
                    <a:lstStyle/>
                    <a:p>
                      <a:r>
                        <a:rPr lang="en-US" b="1" dirty="0">
                          <a:solidFill>
                            <a:schemeClr val="accent1">
                              <a:lumMod val="50000"/>
                            </a:schemeClr>
                          </a:solidFill>
                        </a:rPr>
                        <a:t>BFE Restudy</a:t>
                      </a:r>
                      <a:endParaRPr lang="en-US" dirty="0">
                        <a:solidFill>
                          <a:schemeClr val="accent1">
                            <a:lumMod val="50000"/>
                          </a:schemeClr>
                        </a:solidFill>
                      </a:endParaRPr>
                    </a:p>
                  </a:txBody>
                  <a:tcPr/>
                </a:tc>
                <a:tc>
                  <a:txBody>
                    <a:bodyPr/>
                    <a:lstStyle/>
                    <a:p>
                      <a:r>
                        <a:rPr lang="en-US" dirty="0">
                          <a:solidFill>
                            <a:schemeClr val="accent1">
                              <a:lumMod val="50000"/>
                            </a:schemeClr>
                          </a:solidFill>
                        </a:rPr>
                        <a:t>Risk MAP Studies or Physical Map Revisions (PMR)</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3483540409"/>
                  </a:ext>
                </a:extLst>
              </a:tr>
              <a:tr h="402050">
                <a:tc>
                  <a:txBody>
                    <a:bodyPr/>
                    <a:lstStyle/>
                    <a:p>
                      <a:r>
                        <a:rPr lang="en-US" sz="1800" b="1" dirty="0">
                          <a:solidFill>
                            <a:schemeClr val="accent1">
                              <a:lumMod val="50000"/>
                            </a:schemeClr>
                          </a:solidFill>
                        </a:rPr>
                        <a:t>BFE Preliminary*</a:t>
                      </a:r>
                      <a:endParaRPr lang="en-US" sz="1200" dirty="0">
                        <a:solidFill>
                          <a:schemeClr val="accent1">
                            <a:lumMod val="50000"/>
                          </a:schemeClr>
                        </a:solidFill>
                      </a:endParaRPr>
                    </a:p>
                  </a:txBody>
                  <a:tcPr/>
                </a:tc>
                <a:tc>
                  <a:txBody>
                    <a:bodyPr/>
                    <a:lstStyle/>
                    <a:p>
                      <a:r>
                        <a:rPr lang="en-US" sz="1800" dirty="0">
                          <a:solidFill>
                            <a:schemeClr val="accent1">
                              <a:lumMod val="50000"/>
                            </a:schemeClr>
                          </a:solidFill>
                        </a:rPr>
                        <a:t>Preliminary/Draft </a:t>
                      </a:r>
                      <a:r>
                        <a:rPr lang="en-US" sz="1800" dirty="0" err="1">
                          <a:solidFill>
                            <a:schemeClr val="accent1">
                              <a:lumMod val="50000"/>
                            </a:schemeClr>
                          </a:solidFill>
                        </a:rPr>
                        <a:t>NFHUpdated</a:t>
                      </a:r>
                      <a:r>
                        <a:rPr lang="en-US" sz="1800" dirty="0">
                          <a:solidFill>
                            <a:schemeClr val="accent1">
                              <a:lumMod val="50000"/>
                            </a:schemeClr>
                          </a:solidFill>
                        </a:rPr>
                        <a:t> AE Redelineation*</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1606348995"/>
                  </a:ext>
                </a:extLst>
              </a:tr>
              <a:tr h="1005776">
                <a:tc>
                  <a:txBody>
                    <a:bodyPr/>
                    <a:lstStyle/>
                    <a:p>
                      <a:r>
                        <a:rPr lang="en-US" sz="1800" b="1" dirty="0">
                          <a:solidFill>
                            <a:schemeClr val="accent1">
                              <a:lumMod val="50000"/>
                            </a:schemeClr>
                          </a:solidFill>
                        </a:rPr>
                        <a:t>BFE Non-Restudy*</a:t>
                      </a:r>
                      <a:endParaRPr lang="en-US" sz="1200" dirty="0">
                        <a:solidFill>
                          <a:schemeClr val="accent1">
                            <a:lumMod val="50000"/>
                          </a:schemeClr>
                        </a:solidFill>
                      </a:endParaRPr>
                    </a:p>
                  </a:txBody>
                  <a:tcPr/>
                </a:tc>
                <a:tc>
                  <a:txBody>
                    <a:bodyPr/>
                    <a:lstStyle/>
                    <a:p>
                      <a:r>
                        <a:rPr lang="en-US" sz="1800" dirty="0">
                          <a:solidFill>
                            <a:schemeClr val="accent1">
                              <a:lumMod val="50000"/>
                            </a:schemeClr>
                          </a:solidFill>
                        </a:rPr>
                        <a:t>Updated AE Redelineation*</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4019352139"/>
                  </a:ext>
                </a:extLst>
              </a:tr>
              <a:tr h="1005776">
                <a:tc>
                  <a:txBody>
                    <a:bodyPr/>
                    <a:lstStyle/>
                    <a:p>
                      <a:r>
                        <a:rPr lang="en-US" sz="1800" b="1" dirty="0">
                          <a:solidFill>
                            <a:schemeClr val="accent1">
                              <a:lumMod val="50000"/>
                            </a:schemeClr>
                          </a:solidFill>
                        </a:rPr>
                        <a:t>Advisory Flood Heights (AFH)* </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4016173067"/>
                  </a:ext>
                </a:extLst>
              </a:tr>
            </a:tbl>
          </a:graphicData>
        </a:graphic>
      </p:graphicFrame>
      <p:sp>
        <p:nvSpPr>
          <p:cNvPr id="9" name="Rectangle 8">
            <a:extLst>
              <a:ext uri="{FF2B5EF4-FFF2-40B4-BE49-F238E27FC236}">
                <a16:creationId xmlns:a16="http://schemas.microsoft.com/office/drawing/2014/main" id="{CA8EDC51-FC1F-44F8-8A17-0D669B68854F}"/>
              </a:ext>
            </a:extLst>
          </p:cNvPr>
          <p:cNvSpPr/>
          <p:nvPr/>
        </p:nvSpPr>
        <p:spPr>
          <a:xfrm>
            <a:off x="688257" y="5375686"/>
            <a:ext cx="6164827" cy="307777"/>
          </a:xfrm>
          <a:prstGeom prst="rect">
            <a:avLst/>
          </a:prstGeom>
        </p:spPr>
        <p:txBody>
          <a:bodyPr wrap="square">
            <a:spAutoFit/>
          </a:bodyPr>
          <a:lstStyle/>
          <a:p>
            <a:r>
              <a:rPr lang="en-US" sz="1400" dirty="0">
                <a:solidFill>
                  <a:schemeClr val="accent1">
                    <a:lumMod val="50000"/>
                  </a:schemeClr>
                </a:solidFill>
              </a:rPr>
              <a:t>* May include Advisory BFEs redelineated outside of official FIRM</a:t>
            </a:r>
            <a:endParaRPr lang="en-US" sz="1400" dirty="0"/>
          </a:p>
        </p:txBody>
      </p:sp>
    </p:spTree>
    <p:extLst>
      <p:ext uri="{BB962C8B-B14F-4D97-AF65-F5344CB8AC3E}">
        <p14:creationId xmlns:p14="http://schemas.microsoft.com/office/powerpoint/2010/main" val="10437523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32228" y="964408"/>
          <a:ext cx="8879544" cy="5072348"/>
        </p:xfrm>
        <a:graphic>
          <a:graphicData uri="http://schemas.openxmlformats.org/drawingml/2006/table">
            <a:tbl>
              <a:tblPr firstRow="1" bandRow="1">
                <a:tableStyleId>{21E4AEA4-8DFA-4A89-87EB-49C32662AFE0}</a:tableStyleId>
              </a:tblPr>
              <a:tblGrid>
                <a:gridCol w="596960">
                  <a:extLst>
                    <a:ext uri="{9D8B030D-6E8A-4147-A177-3AD203B41FA5}">
                      <a16:colId xmlns:a16="http://schemas.microsoft.com/office/drawing/2014/main" val="1530919726"/>
                    </a:ext>
                  </a:extLst>
                </a:gridCol>
                <a:gridCol w="1164158">
                  <a:extLst>
                    <a:ext uri="{9D8B030D-6E8A-4147-A177-3AD203B41FA5}">
                      <a16:colId xmlns:a16="http://schemas.microsoft.com/office/drawing/2014/main" val="20000"/>
                    </a:ext>
                  </a:extLst>
                </a:gridCol>
                <a:gridCol w="1469265">
                  <a:extLst>
                    <a:ext uri="{9D8B030D-6E8A-4147-A177-3AD203B41FA5}">
                      <a16:colId xmlns:a16="http://schemas.microsoft.com/office/drawing/2014/main" val="292169391"/>
                    </a:ext>
                  </a:extLst>
                </a:gridCol>
                <a:gridCol w="1058782">
                  <a:extLst>
                    <a:ext uri="{9D8B030D-6E8A-4147-A177-3AD203B41FA5}">
                      <a16:colId xmlns:a16="http://schemas.microsoft.com/office/drawing/2014/main" val="20001"/>
                    </a:ext>
                  </a:extLst>
                </a:gridCol>
                <a:gridCol w="1938041">
                  <a:extLst>
                    <a:ext uri="{9D8B030D-6E8A-4147-A177-3AD203B41FA5}">
                      <a16:colId xmlns:a16="http://schemas.microsoft.com/office/drawing/2014/main" val="3468510815"/>
                    </a:ext>
                  </a:extLst>
                </a:gridCol>
                <a:gridCol w="2652338">
                  <a:extLst>
                    <a:ext uri="{9D8B030D-6E8A-4147-A177-3AD203B41FA5}">
                      <a16:colId xmlns:a16="http://schemas.microsoft.com/office/drawing/2014/main" val="20002"/>
                    </a:ext>
                  </a:extLst>
                </a:gridCol>
              </a:tblGrid>
              <a:tr h="62249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t>Status #</a:t>
                      </a:r>
                    </a:p>
                    <a:p>
                      <a:pPr algn="ctr"/>
                      <a:endParaRPr lang="en-US" sz="1400" dirty="0"/>
                    </a:p>
                  </a:txBody>
                  <a:tcPr marL="90154" marR="90154" marT="45077" marB="45077" vert="vert"/>
                </a:tc>
                <a:tc>
                  <a:txBody>
                    <a:bodyPr/>
                    <a:lstStyle/>
                    <a:p>
                      <a:pPr algn="ctr"/>
                      <a:r>
                        <a:rPr lang="en-US" sz="1400" dirty="0"/>
                        <a:t>Flood Height Designation</a:t>
                      </a:r>
                    </a:p>
                  </a:txBody>
                  <a:tcPr marL="90154" marR="90154" marT="45077" marB="45077"/>
                </a:tc>
                <a:tc>
                  <a:txBody>
                    <a:bodyPr/>
                    <a:lstStyle/>
                    <a:p>
                      <a:pPr algn="ctr"/>
                      <a:r>
                        <a:rPr lang="en-US" sz="1400" dirty="0"/>
                        <a:t>Flood</a:t>
                      </a:r>
                      <a:r>
                        <a:rPr lang="en-US" sz="1400" baseline="0" dirty="0"/>
                        <a:t> Zones</a:t>
                      </a:r>
                      <a:endParaRPr lang="en-US" sz="1400" dirty="0"/>
                    </a:p>
                  </a:txBody>
                  <a:tcPr marL="90154" marR="90154" marT="45077" marB="45077"/>
                </a:tc>
                <a:tc>
                  <a:txBody>
                    <a:bodyPr/>
                    <a:lstStyle/>
                    <a:p>
                      <a:pPr algn="ctr"/>
                      <a:r>
                        <a:rPr lang="en-US" sz="1400" baseline="0" dirty="0">
                          <a:solidFill>
                            <a:schemeClr val="tx1"/>
                          </a:solidFill>
                        </a:rPr>
                        <a:t>Message</a:t>
                      </a:r>
                      <a:r>
                        <a:rPr lang="en-US" sz="1400" baseline="0" dirty="0"/>
                        <a:t> for FLOOD HEIGHT:</a:t>
                      </a:r>
                      <a:endParaRPr lang="en-US" sz="1400" dirty="0"/>
                    </a:p>
                  </a:txBody>
                  <a:tcPr marL="90154" marR="90154" marT="45077" marB="45077"/>
                </a:tc>
                <a:tc>
                  <a:txBody>
                    <a:bodyPr/>
                    <a:lstStyle/>
                    <a:p>
                      <a:pPr algn="ctr"/>
                      <a:r>
                        <a:rPr lang="en-US" sz="1400" dirty="0">
                          <a:solidFill>
                            <a:schemeClr val="tx1"/>
                          </a:solidFill>
                        </a:rPr>
                        <a:t>Source Message </a:t>
                      </a:r>
                      <a:r>
                        <a:rPr lang="en-US" sz="1400" dirty="0"/>
                        <a:t>on Query Panel</a:t>
                      </a:r>
                    </a:p>
                  </a:txBody>
                  <a:tcPr marL="90154" marR="90154" marT="45077" marB="45077"/>
                </a:tc>
                <a:tc>
                  <a:txBody>
                    <a:bodyPr/>
                    <a:lstStyle/>
                    <a:p>
                      <a:pPr algn="ctr"/>
                      <a:r>
                        <a:rPr lang="en-US" sz="1400" dirty="0">
                          <a:solidFill>
                            <a:schemeClr val="tx1"/>
                          </a:solidFill>
                        </a:rPr>
                        <a:t>More Info </a:t>
                      </a:r>
                      <a:r>
                        <a:rPr lang="en-US" sz="1400" dirty="0"/>
                        <a:t>Link on Flood Query Results Panel</a:t>
                      </a:r>
                    </a:p>
                  </a:txBody>
                  <a:tcPr marL="90154" marR="90154" marT="45077" marB="45077"/>
                </a:tc>
                <a:extLst>
                  <a:ext uri="{0D108BD9-81ED-4DB2-BD59-A6C34878D82A}">
                    <a16:rowId xmlns:a16="http://schemas.microsoft.com/office/drawing/2014/main" val="10000"/>
                  </a:ext>
                </a:extLst>
              </a:tr>
              <a:tr h="648474">
                <a:tc>
                  <a:txBody>
                    <a:bodyPr/>
                    <a:lstStyle/>
                    <a:p>
                      <a:pPr algn="ctr"/>
                      <a:r>
                        <a:rPr lang="en-US" sz="1000" dirty="0"/>
                        <a:t>1</a:t>
                      </a:r>
                    </a:p>
                  </a:txBody>
                  <a:tcPr marL="90154" marR="90154" marT="45077" marB="45077"/>
                </a:tc>
                <a:tc>
                  <a:txBody>
                    <a:bodyPr/>
                    <a:lstStyle/>
                    <a:p>
                      <a:pPr algn="ctr"/>
                      <a:r>
                        <a:rPr lang="en-US" sz="1000" b="1" dirty="0"/>
                        <a:t>Base Flood Elevation (Restudy)</a:t>
                      </a:r>
                      <a:br>
                        <a:rPr lang="en-US" sz="1000" dirty="0"/>
                      </a:br>
                      <a:r>
                        <a:rPr lang="en-US" sz="1000" dirty="0"/>
                        <a:t>BFE Grid</a:t>
                      </a:r>
                      <a:endParaRPr lang="en-US" sz="1000" i="1" dirty="0"/>
                    </a:p>
                  </a:txBody>
                  <a:tcPr marL="90154" marR="90154" marT="45077" marB="45077"/>
                </a:tc>
                <a:tc>
                  <a:txBody>
                    <a:bodyPr/>
                    <a:lstStyle/>
                    <a:p>
                      <a:r>
                        <a:rPr lang="en-US" sz="1000" b="1" dirty="0"/>
                        <a:t>AE Zones</a:t>
                      </a:r>
                      <a:br>
                        <a:rPr lang="en-US" sz="1000" b="0" dirty="0"/>
                      </a:br>
                      <a:r>
                        <a:rPr lang="en-US" sz="1000" b="0" dirty="0"/>
                        <a:t>Flood Zone Statuses 1, 2, 5, 6</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br>
                        <a:rPr lang="en-US" sz="1000" baseline="0" dirty="0"/>
                      </a:br>
                      <a:r>
                        <a:rPr lang="en-US" sz="800" i="1" baseline="0" dirty="0"/>
                        <a:t>(Display to 0.1)</a:t>
                      </a:r>
                      <a:br>
                        <a:rPr lang="en-US" sz="800" i="1" baseline="0" dirty="0"/>
                      </a:br>
                      <a:r>
                        <a:rPr lang="en-US" sz="800" i="1" baseline="0" dirty="0"/>
                        <a:t>(Clickable GRID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Restudy)</a:t>
                      </a:r>
                      <a:br>
                        <a:rPr lang="en-US" sz="1000" dirty="0">
                          <a:solidFill>
                            <a:schemeClr val="tx1"/>
                          </a:solidFill>
                        </a:rPr>
                      </a:br>
                      <a:br>
                        <a:rPr lang="en-US" sz="1000" dirty="0">
                          <a:solidFill>
                            <a:schemeClr val="tx1"/>
                          </a:solidFill>
                        </a:rPr>
                      </a:br>
                      <a:r>
                        <a:rPr lang="en-US" sz="1000" i="1" dirty="0">
                          <a:solidFill>
                            <a:schemeClr val="tx1"/>
                          </a:solidFill>
                        </a:rPr>
                        <a:t>In future may include A Zones</a:t>
                      </a:r>
                      <a:endParaRPr lang="en-US" sz="1000" dirty="0">
                        <a:solidFill>
                          <a:schemeClr val="tx1"/>
                        </a:solidFill>
                      </a:endParaRPr>
                    </a:p>
                  </a:txBody>
                  <a:tcPr marL="90154" marR="90154" marT="45077" marB="45077"/>
                </a:tc>
                <a:tc rowSpan="6">
                  <a:txBody>
                    <a:bodyPr/>
                    <a:lstStyle/>
                    <a:p>
                      <a:r>
                        <a:rPr lang="en-US" sz="900" b="1" kern="1200" dirty="0">
                          <a:effectLst/>
                        </a:rPr>
                        <a:t>Advisory Flood Heights (AFH) for Approximate A Zones:  </a:t>
                      </a:r>
                      <a:r>
                        <a:rPr lang="en-US" sz="900" kern="1200" dirty="0">
                          <a:effectLst/>
                        </a:rPr>
                        <a:t>CAUTION </a:t>
                      </a:r>
                      <a:r>
                        <a:rPr lang="en-US" sz="900" kern="1200" dirty="0" err="1">
                          <a:effectLst/>
                        </a:rPr>
                        <a:t>CAUTION</a:t>
                      </a:r>
                      <a:r>
                        <a:rPr lang="en-US" sz="900" kern="1200" dirty="0">
                          <a:effectLst/>
                        </a:rPr>
                        <a:t>!!  The advisory flood height should be used with caution in the proximity of a culvert, bridge, flood control structure or other impoundment since stream crossings were not included in the hydraulic analyses for approximate floodplains. Also, if the site is close to the confluence with a larger stream, compare the advisory flood height at the location of interest to the advisory flood height or Base Flood Elevation on the larger stream to determine whether the site is within the backwater influence of the larger stream.  More information:  </a:t>
                      </a:r>
                      <a:br>
                        <a:rPr lang="en-US" sz="900" kern="1200" dirty="0">
                          <a:effectLst/>
                        </a:rPr>
                      </a:br>
                      <a:r>
                        <a:rPr lang="en-US" sz="900" u="sng" kern="1200" dirty="0">
                          <a:effectLst/>
                          <a:hlinkClick r:id="rId3"/>
                        </a:rPr>
                        <a:t>http://www.mapwv.gov/flood/content/documents/AFHhandout.pdf</a:t>
                      </a:r>
                      <a:endParaRPr lang="en-US" sz="900" kern="1200" dirty="0">
                        <a:effectLst/>
                      </a:endParaRPr>
                    </a:p>
                    <a:p>
                      <a:r>
                        <a:rPr lang="en-US" sz="900" kern="1200" dirty="0">
                          <a:effectLst/>
                        </a:rPr>
                        <a:t> </a:t>
                      </a:r>
                    </a:p>
                    <a:p>
                      <a:r>
                        <a:rPr lang="en-US" sz="900" b="1" kern="1200" dirty="0">
                          <a:solidFill>
                            <a:schemeClr val="tx1"/>
                          </a:solidFill>
                          <a:effectLst/>
                        </a:rPr>
                        <a:t>Restudy and Non-Restudy AE Zones: </a:t>
                      </a:r>
                      <a:r>
                        <a:rPr lang="en-US" sz="900" b="1" kern="1200" dirty="0">
                          <a:solidFill>
                            <a:srgbClr val="FF0000"/>
                          </a:solidFill>
                          <a:effectLst/>
                        </a:rPr>
                        <a:t> </a:t>
                      </a:r>
                      <a:r>
                        <a:rPr lang="en-US" sz="900" kern="1200" dirty="0">
                          <a:effectLst/>
                        </a:rPr>
                        <a:t>To validate base flood elevations refer to the Flood Profiles and Flood Elevation Tables in the FIS Report.</a:t>
                      </a:r>
                    </a:p>
                    <a:p>
                      <a:r>
                        <a:rPr lang="en-US" sz="900" kern="1200" dirty="0">
                          <a:effectLst/>
                        </a:rPr>
                        <a:t> </a:t>
                      </a:r>
                    </a:p>
                    <a:p>
                      <a:r>
                        <a:rPr lang="en-US" sz="900" b="1" kern="1200" dirty="0">
                          <a:solidFill>
                            <a:schemeClr val="dk1"/>
                          </a:solidFill>
                          <a:effectLst/>
                          <a:latin typeface="+mn-lt"/>
                          <a:ea typeface="+mn-ea"/>
                          <a:cs typeface="+mn-cs"/>
                        </a:rPr>
                        <a:t>Vertical Datum for Flood Heights: </a:t>
                      </a:r>
                      <a:r>
                        <a:rPr lang="en-US" sz="900" kern="1200" dirty="0">
                          <a:solidFill>
                            <a:schemeClr val="dk1"/>
                          </a:solidFill>
                          <a:effectLst/>
                          <a:latin typeface="+mn-lt"/>
                          <a:ea typeface="+mn-ea"/>
                          <a:cs typeface="+mn-cs"/>
                        </a:rPr>
                        <a:t>  The vertical datum of Base Flood Elevations (BFEs) for AE Zones recorded on official FIRMs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the following counties where the FIRMs are referenced to the NGVD 29 Datum: Hampshire, Logan, McDowell, Mercer, Monroe, Ohio, and Putnam.  The vertical datum of all Advisory Flood Height values for Approximate A Zones in West Virginia is NAVD 88, </a:t>
                      </a:r>
                      <a:r>
                        <a:rPr lang="en-US" sz="900" i="1" kern="1200" dirty="0">
                          <a:solidFill>
                            <a:schemeClr val="dk1"/>
                          </a:solidFill>
                          <a:effectLst/>
                          <a:latin typeface="+mn-lt"/>
                          <a:ea typeface="+mn-ea"/>
                          <a:cs typeface="+mn-cs"/>
                        </a:rPr>
                        <a:t>except</a:t>
                      </a:r>
                      <a:r>
                        <a:rPr lang="en-US" sz="900" kern="1200" dirty="0">
                          <a:solidFill>
                            <a:schemeClr val="dk1"/>
                          </a:solidFill>
                          <a:effectLst/>
                          <a:latin typeface="+mn-lt"/>
                          <a:ea typeface="+mn-ea"/>
                          <a:cs typeface="+mn-cs"/>
                        </a:rPr>
                        <a:t> for McDowell County which is NGVD 29.  </a:t>
                      </a:r>
                      <a:r>
                        <a:rPr lang="en-US" sz="900" u="sng" kern="1200" dirty="0">
                          <a:solidFill>
                            <a:schemeClr val="dk1"/>
                          </a:solidFill>
                          <a:effectLst/>
                          <a:latin typeface="+mn-lt"/>
                          <a:ea typeface="+mn-ea"/>
                          <a:cs typeface="+mn-cs"/>
                          <a:hlinkClick r:id="rId4"/>
                        </a:rPr>
                        <a:t>More information</a:t>
                      </a:r>
                      <a:r>
                        <a:rPr lang="en-US" sz="900" kern="1200" dirty="0">
                          <a:solidFill>
                            <a:schemeClr val="dk1"/>
                          </a:solidFill>
                          <a:effectLst/>
                          <a:latin typeface="+mn-lt"/>
                          <a:ea typeface="+mn-ea"/>
                          <a:cs typeface="+mn-cs"/>
                        </a:rPr>
                        <a:t>.</a:t>
                      </a:r>
                      <a:endParaRPr lang="en-US" sz="900" strike="sngStrike" kern="1200" baseline="0" dirty="0">
                        <a:solidFill>
                          <a:srgbClr val="FF0000"/>
                        </a:solidFill>
                        <a:effectLst/>
                        <a:latin typeface="+mn-lt"/>
                        <a:ea typeface="+mn-ea"/>
                        <a:cs typeface="+mn-cs"/>
                      </a:endParaRPr>
                    </a:p>
                  </a:txBody>
                  <a:tcPr marL="90154" marR="90154" marT="45077" marB="45077"/>
                </a:tc>
                <a:extLst>
                  <a:ext uri="{0D108BD9-81ED-4DB2-BD59-A6C34878D82A}">
                    <a16:rowId xmlns:a16="http://schemas.microsoft.com/office/drawing/2014/main" val="10002"/>
                  </a:ext>
                </a:extLst>
              </a:tr>
              <a:tr h="596508">
                <a:tc>
                  <a:txBody>
                    <a:bodyPr/>
                    <a:lstStyle/>
                    <a:p>
                      <a:pPr algn="ctr"/>
                      <a:r>
                        <a:rPr lang="en-US" sz="1000" dirty="0"/>
                        <a:t>2</a:t>
                      </a:r>
                    </a:p>
                  </a:txBody>
                  <a:tcPr marL="90154" marR="90154" marT="45077" marB="45077"/>
                </a:tc>
                <a:tc>
                  <a:txBody>
                    <a:bodyPr/>
                    <a:lstStyle/>
                    <a:p>
                      <a:pPr algn="ctr"/>
                      <a:r>
                        <a:rPr lang="en-US" sz="1000" b="1" dirty="0">
                          <a:solidFill>
                            <a:schemeClr val="tx1"/>
                          </a:solidFill>
                        </a:rPr>
                        <a:t>Base Flood Elevation</a:t>
                      </a:r>
                      <a:br>
                        <a:rPr lang="en-US" sz="1000" b="1" dirty="0">
                          <a:solidFill>
                            <a:schemeClr val="tx1"/>
                          </a:solidFill>
                        </a:rPr>
                      </a:br>
                      <a:r>
                        <a:rPr lang="en-US" sz="1000" b="1" dirty="0">
                          <a:solidFill>
                            <a:schemeClr val="tx1"/>
                          </a:solidFill>
                        </a:rPr>
                        <a:t>(Non-Restudy) </a:t>
                      </a:r>
                      <a:r>
                        <a:rPr lang="en-US" sz="1000" dirty="0">
                          <a:solidFill>
                            <a:schemeClr val="tx1"/>
                          </a:solidFill>
                        </a:rPr>
                        <a:t>Updated AE Grid</a:t>
                      </a:r>
                      <a:endParaRPr lang="en-US" sz="1000" b="1" dirty="0">
                        <a:solidFill>
                          <a:schemeClr val="tx1"/>
                        </a:solidFill>
                      </a:endParaRPr>
                    </a:p>
                  </a:txBody>
                  <a:tcPr marL="90154" marR="90154" marT="45077" marB="45077"/>
                </a:tc>
                <a:tc>
                  <a:txBody>
                    <a:bodyPr/>
                    <a:lstStyle/>
                    <a:p>
                      <a:r>
                        <a:rPr lang="en-US" sz="1000" b="1" dirty="0"/>
                        <a:t>AE Zones</a:t>
                      </a:r>
                      <a:br>
                        <a:rPr lang="en-US" sz="1000" b="0" dirty="0"/>
                      </a:br>
                      <a:r>
                        <a:rPr lang="en-US" sz="1000" b="0" dirty="0"/>
                        <a:t>Flood Zone Statuses 1, 2, 8</a:t>
                      </a:r>
                      <a:endParaRPr lang="en-US" sz="1000" b="0" i="1" dirty="0"/>
                    </a:p>
                  </a:txBody>
                  <a:tcPr marL="90154" marR="90154" marT="45077" marB="45077"/>
                </a:tc>
                <a:tc>
                  <a:txBody>
                    <a:bodyPr/>
                    <a:lstStyle/>
                    <a:p>
                      <a:r>
                        <a:rPr lang="en-US" sz="1000" dirty="0"/>
                        <a:t>&lt;</a:t>
                      </a:r>
                      <a:r>
                        <a:rPr lang="en-US" sz="1000" baseline="0" dirty="0"/>
                        <a:t> value&gt; ft.</a:t>
                      </a:r>
                      <a:br>
                        <a:rPr lang="en-US" sz="1000" baseline="0" dirty="0"/>
                      </a:br>
                      <a:br>
                        <a:rPr lang="en-US" sz="1000" baseline="0" dirty="0"/>
                      </a:br>
                      <a:r>
                        <a:rPr lang="en-US" sz="800" i="1" baseline="0" dirty="0"/>
                        <a:t>(Display to 0.1)</a:t>
                      </a:r>
                      <a:br>
                        <a:rPr lang="en-US" sz="800" i="1" baseline="0" dirty="0"/>
                      </a:br>
                      <a:r>
                        <a:rPr lang="en-US" sz="800" i="1" baseline="0" dirty="0"/>
                        <a:t>(Clickable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(BFE Non- Restudy)</a:t>
                      </a:r>
                    </a:p>
                  </a:txBody>
                  <a:tcPr marL="90154" marR="90154" marT="45077" marB="45077"/>
                </a:tc>
                <a:tc vMerge="1">
                  <a:txBody>
                    <a:bodyPr/>
                    <a:lstStyle/>
                    <a:p>
                      <a:endParaRPr lang="en-US" sz="1400" dirty="0"/>
                    </a:p>
                  </a:txBody>
                  <a:tcPr/>
                </a:tc>
                <a:extLst>
                  <a:ext uri="{0D108BD9-81ED-4DB2-BD59-A6C34878D82A}">
                    <a16:rowId xmlns:a16="http://schemas.microsoft.com/office/drawing/2014/main" val="10003"/>
                  </a:ext>
                </a:extLst>
              </a:tr>
              <a:tr h="596508">
                <a:tc>
                  <a:txBody>
                    <a:bodyPr/>
                    <a:lstStyle/>
                    <a:p>
                      <a:pPr algn="ctr"/>
                      <a:r>
                        <a:rPr lang="en-US" sz="1000" dirty="0"/>
                        <a:t>3</a:t>
                      </a:r>
                    </a:p>
                  </a:txBody>
                  <a:tcPr marL="90154" marR="90154" marT="45077" marB="45077"/>
                </a:tc>
                <a:tc>
                  <a:txBody>
                    <a:bodyPr/>
                    <a:lstStyle/>
                    <a:p>
                      <a:pPr algn="ctr"/>
                      <a:r>
                        <a:rPr lang="en-US" sz="1000" b="1" dirty="0"/>
                        <a:t>Base Flood Elevation</a:t>
                      </a:r>
                      <a:br>
                        <a:rPr lang="en-US" sz="1000" b="1" dirty="0"/>
                      </a:br>
                      <a:r>
                        <a:rPr lang="en-US" sz="1000" b="1" dirty="0"/>
                        <a:t> (Non-Restudy)</a:t>
                      </a:r>
                    </a:p>
                  </a:txBody>
                  <a:tcPr marL="90154" marR="90154" marT="45077" marB="45077"/>
                </a:tc>
                <a:tc>
                  <a:txBody>
                    <a:bodyPr/>
                    <a:lstStyle/>
                    <a:p>
                      <a:r>
                        <a:rPr lang="en-US" sz="1000" b="1" dirty="0"/>
                        <a:t>AE Zones</a:t>
                      </a:r>
                    </a:p>
                    <a:p>
                      <a:endParaRPr lang="en-US" sz="1000" b="0" dirty="0"/>
                    </a:p>
                    <a:p>
                      <a:r>
                        <a:rPr lang="en-US" sz="1000" b="0" dirty="0"/>
                        <a:t>Flood Zone Statuses 1 &amp; 2</a:t>
                      </a:r>
                      <a:endParaRPr lang="en-US" sz="1000" b="0" i="1" dirty="0"/>
                    </a:p>
                  </a:txBody>
                  <a:tcPr marL="90154" marR="90154" marT="45077" marB="45077"/>
                </a:tc>
                <a:tc>
                  <a:txBody>
                    <a:bodyPr/>
                    <a:lstStyle/>
                    <a:p>
                      <a:r>
                        <a:rPr lang="en-US" sz="1000" dirty="0"/>
                        <a:t> </a:t>
                      </a:r>
                      <a:r>
                        <a:rPr lang="en-US" sz="1000" i="1" dirty="0"/>
                        <a:t>no value</a:t>
                      </a:r>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chemeClr val="tx1"/>
                          </a:solidFill>
                        </a:rPr>
                        <a:t>Refer to FIS report for BFE</a:t>
                      </a:r>
                    </a:p>
                  </a:txBody>
                  <a:tcPr marL="90154" marR="90154" marT="45077" marB="45077"/>
                </a:tc>
                <a:tc vMerge="1">
                  <a:txBody>
                    <a:bodyPr/>
                    <a:lstStyle/>
                    <a:p>
                      <a:endParaRPr lang="en-US"/>
                    </a:p>
                  </a:txBody>
                  <a:tcPr/>
                </a:tc>
                <a:extLst>
                  <a:ext uri="{0D108BD9-81ED-4DB2-BD59-A6C34878D82A}">
                    <a16:rowId xmlns:a16="http://schemas.microsoft.com/office/drawing/2014/main" val="486214283"/>
                  </a:ext>
                </a:extLst>
              </a:tr>
              <a:tr h="674457">
                <a:tc>
                  <a:txBody>
                    <a:bodyPr/>
                    <a:lstStyle/>
                    <a:p>
                      <a:pPr algn="ctr"/>
                      <a:r>
                        <a:rPr lang="en-US" sz="1000" dirty="0"/>
                        <a:t>4</a:t>
                      </a:r>
                    </a:p>
                  </a:txBody>
                  <a:tcPr marL="90154" marR="90154" marT="45077" marB="45077"/>
                </a:tc>
                <a:tc>
                  <a:txBody>
                    <a:bodyPr/>
                    <a:lstStyle/>
                    <a:p>
                      <a:pPr algn="ctr"/>
                      <a:r>
                        <a:rPr lang="en-US" sz="1000" b="1" dirty="0"/>
                        <a:t>Advisory Flood Height</a:t>
                      </a:r>
                    </a:p>
                    <a:p>
                      <a:pPr algn="ctr"/>
                      <a:r>
                        <a:rPr lang="en-US" sz="1000" b="0" dirty="0"/>
                        <a:t>AFH Grid or BFE-P Grids</a:t>
                      </a:r>
                      <a:endParaRPr lang="en-US" sz="1000" b="1" dirty="0"/>
                    </a:p>
                  </a:txBody>
                  <a:tcPr marL="90154" marR="90154" marT="45077" marB="45077"/>
                </a:tc>
                <a:tc>
                  <a:txBody>
                    <a:bodyPr/>
                    <a:lstStyle/>
                    <a:p>
                      <a:r>
                        <a:rPr lang="en-US" sz="1000" b="1" dirty="0"/>
                        <a:t>A Zones</a:t>
                      </a:r>
                      <a:br>
                        <a:rPr lang="en-US" sz="1000" b="0" dirty="0"/>
                      </a:br>
                      <a:br>
                        <a:rPr lang="en-US" sz="1000" b="0" dirty="0"/>
                      </a:br>
                      <a:r>
                        <a:rPr lang="en-US" sz="1000" b="0" dirty="0"/>
                        <a:t>Flood Zone Statuses 4, 5, 6, &amp; 9. Possible status 10.</a:t>
                      </a:r>
                    </a:p>
                  </a:txBody>
                  <a:tcPr marL="90154" marR="90154" marT="45077" marB="45077"/>
                </a:tc>
                <a:tc>
                  <a:txBody>
                    <a:bodyPr/>
                    <a:lstStyle/>
                    <a:p>
                      <a:r>
                        <a:rPr lang="en-US" sz="1000" dirty="0"/>
                        <a:t>About </a:t>
                      </a:r>
                      <a:br>
                        <a:rPr lang="en-US" sz="1000" dirty="0"/>
                      </a:br>
                      <a:r>
                        <a:rPr lang="en-US" sz="1000" dirty="0"/>
                        <a:t>&lt;</a:t>
                      </a:r>
                      <a:r>
                        <a:rPr lang="en-US" sz="1000" baseline="0" dirty="0"/>
                        <a:t> value&gt; ft. </a:t>
                      </a:r>
                    </a:p>
                    <a:p>
                      <a:endParaRPr lang="en-US" sz="1000" baseline="0" dirty="0"/>
                    </a:p>
                    <a:p>
                      <a:r>
                        <a:rPr lang="en-US" sz="800" i="1" baseline="0" dirty="0"/>
                        <a:t>(Display to 0.1)</a:t>
                      </a:r>
                      <a:br>
                        <a:rPr lang="en-US" sz="800" i="1" baseline="0" dirty="0"/>
                      </a:br>
                      <a:r>
                        <a:rPr lang="en-US" sz="800" i="1" baseline="0" dirty="0"/>
                        <a:t>(Clickable value)</a:t>
                      </a:r>
                      <a:endParaRPr lang="en-US" sz="800" dirty="0"/>
                    </a:p>
                  </a:txBody>
                  <a:tcPr marL="90154" marR="90154" marT="45077" marB="45077"/>
                </a:tc>
                <a:tc>
                  <a:txBody>
                    <a:bodyPr/>
                    <a:lstStyle/>
                    <a:p>
                      <a:r>
                        <a:rPr lang="en-US" sz="1000" dirty="0">
                          <a:solidFill>
                            <a:schemeClr val="tx1"/>
                          </a:solidFill>
                        </a:rPr>
                        <a:t>(AFH)</a:t>
                      </a:r>
                    </a:p>
                  </a:txBody>
                  <a:tcPr marL="90154" marR="90154" marT="45077" marB="45077"/>
                </a:tc>
                <a:tc vMerge="1">
                  <a:txBody>
                    <a:bodyPr/>
                    <a:lstStyle/>
                    <a:p>
                      <a:endParaRPr lang="en-US" sz="1400" dirty="0"/>
                    </a:p>
                  </a:txBody>
                  <a:tcPr/>
                </a:tc>
                <a:extLst>
                  <a:ext uri="{0D108BD9-81ED-4DB2-BD59-A6C34878D82A}">
                    <a16:rowId xmlns:a16="http://schemas.microsoft.com/office/drawing/2014/main" val="1898296151"/>
                  </a:ext>
                </a:extLst>
              </a:tr>
              <a:tr h="596508">
                <a:tc>
                  <a:txBody>
                    <a:bodyPr/>
                    <a:lstStyle/>
                    <a:p>
                      <a:pPr algn="ctr"/>
                      <a:r>
                        <a:rPr lang="en-US" sz="1000" dirty="0"/>
                        <a:t>5</a:t>
                      </a:r>
                    </a:p>
                  </a:txBody>
                  <a:tcPr marL="90154" marR="90154" marT="45077" marB="45077">
                    <a:solidFill>
                      <a:schemeClr val="accent4">
                        <a:lumMod val="60000"/>
                        <a:lumOff val="4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Preliminary Flood Height</a:t>
                      </a:r>
                      <a:br>
                        <a:rPr lang="en-US" sz="1000" b="1" dirty="0"/>
                      </a:br>
                      <a:r>
                        <a:rPr lang="en-US" sz="1000" b="0" dirty="0"/>
                        <a:t>(BFE-P)</a:t>
                      </a:r>
                    </a:p>
                  </a:txBody>
                  <a:tcPr marL="90154" marR="90154" marT="45077" marB="45077"/>
                </a:tc>
                <a:tc>
                  <a:txBody>
                    <a:bodyPr/>
                    <a:lstStyle/>
                    <a:p>
                      <a:r>
                        <a:rPr lang="en-US" sz="1000" b="0" dirty="0"/>
                        <a:t>Flood Zone Statuses 5 to 7.  BFE Preliminary Grid takes priority.</a:t>
                      </a:r>
                      <a:endParaRPr lang="en-US" sz="1000" b="0" i="1" dirty="0"/>
                    </a:p>
                  </a:txBody>
                  <a:tcPr marL="90154" marR="90154" marT="45077" marB="45077"/>
                </a:tc>
                <a:tc>
                  <a:txBody>
                    <a:bodyPr/>
                    <a:lstStyle/>
                    <a:p>
                      <a:r>
                        <a:rPr lang="en-US" sz="1000" i="1" dirty="0"/>
                        <a:t>5a, 6a, 7 = value</a:t>
                      </a:r>
                    </a:p>
                    <a:p>
                      <a:r>
                        <a:rPr lang="en-US" sz="1000" i="1" dirty="0"/>
                        <a:t>5b, 6b = no value</a:t>
                      </a:r>
                      <a:br>
                        <a:rPr lang="en-US" sz="1000" i="1" dirty="0"/>
                      </a:br>
                      <a:endParaRPr lang="en-US" sz="1000" i="1" dirty="0"/>
                    </a:p>
                  </a:txBody>
                  <a:tcPr marL="90154" marR="90154" marT="45077" marB="45077"/>
                </a:tc>
                <a:tc>
                  <a:txBody>
                    <a:bodyPr/>
                    <a:lstStyle/>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Grid value (BFE Preliminary), then BFE-R, BFE-NR, AFH</a:t>
                      </a:r>
                    </a:p>
                    <a:p>
                      <a:pPr marL="228600" marR="0" lvl="0" indent="-228600" algn="l" defTabSz="914400" rtl="0" eaLnBrk="1" fontAlgn="auto" latinLnBrk="0" hangingPunct="1">
                        <a:lnSpc>
                          <a:spcPct val="100000"/>
                        </a:lnSpc>
                        <a:spcBef>
                          <a:spcPts val="0"/>
                        </a:spcBef>
                        <a:spcAft>
                          <a:spcPts val="0"/>
                        </a:spcAft>
                        <a:buClrTx/>
                        <a:buSzTx/>
                        <a:buFontTx/>
                        <a:buAutoNum type="alphaLcParenR"/>
                        <a:tabLst/>
                        <a:defRPr/>
                      </a:pPr>
                      <a:r>
                        <a:rPr lang="en-US" sz="1000" dirty="0">
                          <a:solidFill>
                            <a:schemeClr val="tx1"/>
                          </a:solidFill>
                        </a:rPr>
                        <a:t>No Value. “See FEMA Change Viewer link for Prelim. BFE”</a:t>
                      </a:r>
                    </a:p>
                  </a:txBody>
                  <a:tcPr marL="90154" marR="90154" marT="45077" marB="45077"/>
                </a:tc>
                <a:tc vMerge="1">
                  <a:txBody>
                    <a:bodyPr/>
                    <a:lstStyle/>
                    <a:p>
                      <a:endParaRPr lang="en-US"/>
                    </a:p>
                  </a:txBody>
                  <a:tcPr/>
                </a:tc>
                <a:extLst>
                  <a:ext uri="{0D108BD9-81ED-4DB2-BD59-A6C34878D82A}">
                    <a16:rowId xmlns:a16="http://schemas.microsoft.com/office/drawing/2014/main" val="2827662462"/>
                  </a:ext>
                </a:extLst>
              </a:tr>
              <a:tr h="561136">
                <a:tc>
                  <a:txBody>
                    <a:bodyPr/>
                    <a:lstStyle/>
                    <a:p>
                      <a:pPr algn="ctr"/>
                      <a:r>
                        <a:rPr lang="en-US" sz="1000" dirty="0"/>
                        <a:t>6</a:t>
                      </a:r>
                    </a:p>
                  </a:txBody>
                  <a:tcPr marL="90154" marR="90154" marT="45077" marB="45077"/>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a:t>No Flood Height Information</a:t>
                      </a:r>
                    </a:p>
                  </a:txBody>
                  <a:tcPr marL="90154" marR="90154" marT="45077" marB="45077"/>
                </a:tc>
                <a:tc>
                  <a:txBody>
                    <a:bodyPr/>
                    <a:lstStyle/>
                    <a:p>
                      <a:r>
                        <a:rPr lang="en-US" sz="1000" b="0" dirty="0"/>
                        <a:t>Flood Zone Statuses</a:t>
                      </a:r>
                      <a:r>
                        <a:rPr lang="en-US" sz="1000" b="0" baseline="0" dirty="0"/>
                        <a:t> </a:t>
                      </a:r>
                      <a:r>
                        <a:rPr lang="en-US" sz="1000" b="0" dirty="0"/>
                        <a:t>3 and 4; 9 through 13</a:t>
                      </a:r>
                      <a:endParaRPr lang="en-US" sz="1000" b="0" i="1"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t> </a:t>
                      </a:r>
                      <a:r>
                        <a:rPr lang="en-US" sz="1000" i="1" dirty="0"/>
                        <a:t>no value</a:t>
                      </a:r>
                      <a:endParaRPr lang="en-US" sz="1000" dirty="0"/>
                    </a:p>
                  </a:txBody>
                  <a:tcPr marL="90154" marR="90154" marT="45077" marB="45077"/>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900" dirty="0">
                          <a:solidFill>
                            <a:schemeClr val="tx1"/>
                          </a:solidFill>
                        </a:rPr>
                        <a:t>None (Status 3 or 4)</a:t>
                      </a:r>
                    </a:p>
                    <a:p>
                      <a:endParaRPr lang="en-US" sz="900" dirty="0">
                        <a:solidFill>
                          <a:schemeClr val="tx1"/>
                        </a:solidFill>
                      </a:endParaRPr>
                    </a:p>
                    <a:p>
                      <a:r>
                        <a:rPr lang="en-US" sz="900" dirty="0">
                          <a:solidFill>
                            <a:schemeClr val="tx1"/>
                          </a:solidFill>
                        </a:rPr>
                        <a:t>N/A (Statuses 9-13) </a:t>
                      </a:r>
                    </a:p>
                  </a:txBody>
                  <a:tcPr marL="90154" marR="90154" marT="45077" marB="45077"/>
                </a:tc>
                <a:tc vMerge="1">
                  <a:txBody>
                    <a:bodyPr/>
                    <a:lstStyle/>
                    <a:p>
                      <a:endParaRPr lang="en-US"/>
                    </a:p>
                  </a:txBody>
                  <a:tcPr/>
                </a:tc>
                <a:extLst>
                  <a:ext uri="{0D108BD9-81ED-4DB2-BD59-A6C34878D82A}">
                    <a16:rowId xmlns:a16="http://schemas.microsoft.com/office/drawing/2014/main" val="1695145228"/>
                  </a:ext>
                </a:extLst>
              </a:tr>
            </a:tbl>
          </a:graphicData>
        </a:graphic>
      </p:graphicFrame>
      <p:sp>
        <p:nvSpPr>
          <p:cNvPr id="3" name="Title 1"/>
          <p:cNvSpPr txBox="1">
            <a:spLocks/>
          </p:cNvSpPr>
          <p:nvPr/>
        </p:nvSpPr>
        <p:spPr>
          <a:xfrm>
            <a:off x="0" y="1"/>
            <a:ext cx="9144000" cy="914399"/>
          </a:xfrm>
          <a:prstGeom prst="rect">
            <a:avLst/>
          </a:prstGeom>
          <a:solidFill>
            <a:schemeClr val="accent2">
              <a:lumMod val="75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&lt; Value &gt; </a:t>
            </a:r>
          </a:p>
        </p:txBody>
      </p:sp>
      <p:sp>
        <p:nvSpPr>
          <p:cNvPr id="4" name="TextBox 3"/>
          <p:cNvSpPr txBox="1"/>
          <p:nvPr/>
        </p:nvSpPr>
        <p:spPr>
          <a:xfrm>
            <a:off x="565862" y="6105863"/>
            <a:ext cx="8445910" cy="430887"/>
          </a:xfrm>
          <a:prstGeom prst="rect">
            <a:avLst/>
          </a:prstGeom>
          <a:noFill/>
        </p:spPr>
        <p:txBody>
          <a:bodyPr wrap="square" rtlCol="0">
            <a:spAutoFit/>
          </a:bodyPr>
          <a:lstStyle/>
          <a:p>
            <a:r>
              <a:rPr lang="en-US" sz="1050" dirty="0"/>
              <a:t>Invisible Composite Query </a:t>
            </a:r>
            <a:r>
              <a:rPr lang="en-US" sz="1050" dirty="0" err="1"/>
              <a:t>Rasters</a:t>
            </a:r>
            <a:r>
              <a:rPr lang="en-US" sz="1050" dirty="0"/>
              <a:t> for flood height values of Water Surface Elevation Level (WSEL) layers: (1) </a:t>
            </a:r>
            <a:r>
              <a:rPr lang="en-US" sz="1050" i="1" dirty="0"/>
              <a:t>Advisory Flood Height </a:t>
            </a:r>
            <a:r>
              <a:rPr lang="en-US" sz="1050" dirty="0"/>
              <a:t>WSEL AFH Grid (WSEL_1PCT_AFH_5ft); (2) </a:t>
            </a:r>
            <a:r>
              <a:rPr lang="en-US" sz="1050" i="1" dirty="0"/>
              <a:t>BFE Restudy</a:t>
            </a:r>
            <a:r>
              <a:rPr lang="en-US" sz="1050" dirty="0"/>
              <a:t> WSEL BFE Grid  (WSEL_1PCT_BFE_1m); </a:t>
            </a:r>
            <a:r>
              <a:rPr lang="en-US" sz="1050" i="1" dirty="0"/>
              <a:t>Updated AE/BFE Non-Restudy </a:t>
            </a:r>
            <a:r>
              <a:rPr lang="en-US" sz="1050" dirty="0"/>
              <a:t>(WSEL_1PCT_Updated_AE)</a:t>
            </a:r>
          </a:p>
        </p:txBody>
      </p:sp>
    </p:spTree>
    <p:extLst>
      <p:ext uri="{BB962C8B-B14F-4D97-AF65-F5344CB8AC3E}">
        <p14:creationId xmlns:p14="http://schemas.microsoft.com/office/powerpoint/2010/main" val="395414821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750287" y="3031749"/>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Advisory Flood Heights</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(Advisory A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207398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A1C26DB-3C48-4A97-94C1-60E84678B2FB}"/>
              </a:ext>
            </a:extLst>
          </p:cNvPr>
          <p:cNvPicPr>
            <a:picLocks noChangeAspect="1"/>
          </p:cNvPicPr>
          <p:nvPr/>
        </p:nvPicPr>
        <p:blipFill>
          <a:blip r:embed="rId2"/>
          <a:stretch>
            <a:fillRect/>
          </a:stretch>
        </p:blipFill>
        <p:spPr>
          <a:xfrm>
            <a:off x="733376" y="940780"/>
            <a:ext cx="7362535" cy="5651321"/>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Flood Heights (AFH) Status</a:t>
            </a:r>
          </a:p>
        </p:txBody>
      </p:sp>
      <p:sp>
        <p:nvSpPr>
          <p:cNvPr id="6" name="TextBox 5">
            <a:extLst>
              <a:ext uri="{FF2B5EF4-FFF2-40B4-BE49-F238E27FC236}">
                <a16:creationId xmlns:a16="http://schemas.microsoft.com/office/drawing/2014/main" id="{61FB7352-5B40-46C4-9398-9AB1BDAC7387}"/>
              </a:ext>
            </a:extLst>
          </p:cNvPr>
          <p:cNvSpPr txBox="1"/>
          <p:nvPr/>
        </p:nvSpPr>
        <p:spPr>
          <a:xfrm>
            <a:off x="919708" y="1877898"/>
            <a:ext cx="2349453" cy="923330"/>
          </a:xfrm>
          <a:prstGeom prst="rect">
            <a:avLst/>
          </a:prstGeom>
          <a:solidFill>
            <a:schemeClr val="accent1">
              <a:lumMod val="50000"/>
            </a:schemeClr>
          </a:solidFill>
        </p:spPr>
        <p:txBody>
          <a:bodyPr wrap="square" rtlCol="0">
            <a:spAutoFit/>
          </a:bodyPr>
          <a:lstStyle/>
          <a:p>
            <a:pPr algn="ctr"/>
            <a:r>
              <a:rPr lang="en-US" b="1" dirty="0">
                <a:solidFill>
                  <a:schemeClr val="bg1"/>
                </a:solidFill>
              </a:rPr>
              <a:t>36 Counties have Advisory Flood Heights</a:t>
            </a:r>
          </a:p>
        </p:txBody>
      </p:sp>
      <p:sp>
        <p:nvSpPr>
          <p:cNvPr id="3" name="Rectangle 2">
            <a:extLst>
              <a:ext uri="{FF2B5EF4-FFF2-40B4-BE49-F238E27FC236}">
                <a16:creationId xmlns:a16="http://schemas.microsoft.com/office/drawing/2014/main" id="{0C034A1F-D240-48C1-8143-C0C45D193B70}"/>
              </a:ext>
            </a:extLst>
          </p:cNvPr>
          <p:cNvSpPr/>
          <p:nvPr/>
        </p:nvSpPr>
        <p:spPr>
          <a:xfrm>
            <a:off x="1247510" y="6550223"/>
            <a:ext cx="6648980" cy="307777"/>
          </a:xfrm>
          <a:prstGeom prst="rect">
            <a:avLst/>
          </a:prstGeom>
        </p:spPr>
        <p:txBody>
          <a:bodyPr wrap="square">
            <a:spAutoFit/>
          </a:bodyPr>
          <a:lstStyle/>
          <a:p>
            <a:r>
              <a:rPr lang="en-US" sz="1400" dirty="0"/>
              <a:t> AFH Handout:  </a:t>
            </a:r>
            <a:r>
              <a:rPr lang="en-US" sz="1400" dirty="0">
                <a:hlinkClick r:id="rId3"/>
              </a:rPr>
              <a:t>https://www.mapwv.gov/flood/content/documents/AFHhandout.pdf</a:t>
            </a:r>
            <a:endParaRPr lang="en-US" sz="1400" dirty="0"/>
          </a:p>
        </p:txBody>
      </p:sp>
      <p:sp>
        <p:nvSpPr>
          <p:cNvPr id="8" name="Rectangle 7">
            <a:extLst>
              <a:ext uri="{FF2B5EF4-FFF2-40B4-BE49-F238E27FC236}">
                <a16:creationId xmlns:a16="http://schemas.microsoft.com/office/drawing/2014/main" id="{6828B364-A6FE-4FA5-88E2-F5AD2BD689E2}"/>
              </a:ext>
            </a:extLst>
          </p:cNvPr>
          <p:cNvSpPr/>
          <p:nvPr/>
        </p:nvSpPr>
        <p:spPr>
          <a:xfrm>
            <a:off x="5282726" y="2128525"/>
            <a:ext cx="2531968" cy="307777"/>
          </a:xfrm>
          <a:prstGeom prst="rect">
            <a:avLst/>
          </a:prstGeom>
        </p:spPr>
        <p:txBody>
          <a:bodyPr wrap="square">
            <a:spAutoFit/>
          </a:bodyPr>
          <a:lstStyle/>
          <a:p>
            <a:r>
              <a:rPr lang="en-US" sz="1400" dirty="0">
                <a:hlinkClick r:id="rId4"/>
              </a:rPr>
              <a:t> Advisory A/AFH County Status</a:t>
            </a:r>
            <a:r>
              <a:rPr lang="en-US" sz="1400" dirty="0"/>
              <a:t>   </a:t>
            </a:r>
          </a:p>
        </p:txBody>
      </p:sp>
    </p:spTree>
    <p:extLst>
      <p:ext uri="{BB962C8B-B14F-4D97-AF65-F5344CB8AC3E}">
        <p14:creationId xmlns:p14="http://schemas.microsoft.com/office/powerpoint/2010/main" val="72701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AEC641E-D58A-4F41-B5F3-5A0B9F91B572}"/>
              </a:ext>
            </a:extLst>
          </p:cNvPr>
          <p:cNvPicPr>
            <a:picLocks noChangeAspect="1"/>
          </p:cNvPicPr>
          <p:nvPr/>
        </p:nvPicPr>
        <p:blipFill>
          <a:blip r:embed="rId3"/>
          <a:stretch>
            <a:fillRect/>
          </a:stretch>
        </p:blipFill>
        <p:spPr>
          <a:xfrm>
            <a:off x="344992" y="950303"/>
            <a:ext cx="8454016" cy="4877882"/>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Flood Heights (AFH)</a:t>
            </a:r>
          </a:p>
        </p:txBody>
      </p:sp>
      <p:sp>
        <p:nvSpPr>
          <p:cNvPr id="7" name="TextBox 6">
            <a:extLst>
              <a:ext uri="{FF2B5EF4-FFF2-40B4-BE49-F238E27FC236}">
                <a16:creationId xmlns:a16="http://schemas.microsoft.com/office/drawing/2014/main" id="{E94413C0-BC50-45A6-9D9A-F55B3ADB48E9}"/>
              </a:ext>
            </a:extLst>
          </p:cNvPr>
          <p:cNvSpPr txBox="1"/>
          <p:nvPr/>
        </p:nvSpPr>
        <p:spPr>
          <a:xfrm>
            <a:off x="681465" y="5157995"/>
            <a:ext cx="3552604" cy="369332"/>
          </a:xfrm>
          <a:prstGeom prst="rect">
            <a:avLst/>
          </a:prstGeom>
          <a:solidFill>
            <a:schemeClr val="tx1"/>
          </a:solidFill>
        </p:spPr>
        <p:txBody>
          <a:bodyPr wrap="square" rtlCol="0">
            <a:spAutoFit/>
          </a:bodyPr>
          <a:lstStyle/>
          <a:p>
            <a:r>
              <a:rPr lang="en-US" b="1" dirty="0">
                <a:solidFill>
                  <a:srgbClr val="FFFF00"/>
                </a:solidFill>
                <a:latin typeface="Arial" panose="020B0604020202020204" pitchFamily="34" charset="0"/>
                <a:cs typeface="Arial" panose="020B0604020202020204" pitchFamily="34" charset="0"/>
              </a:rPr>
              <a:t>Parcel ID: </a:t>
            </a:r>
            <a:r>
              <a:rPr lang="en-US" dirty="0">
                <a:solidFill>
                  <a:srgbClr val="FFFF00"/>
                </a:solidFill>
              </a:rPr>
              <a:t>33-01-0010-0033-0000</a:t>
            </a:r>
            <a:endParaRPr lang="en-US" dirty="0">
              <a:solidFill>
                <a:srgbClr val="FFFF00"/>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633C587-D387-4280-A643-C0BDD280B982}"/>
              </a:ext>
            </a:extLst>
          </p:cNvPr>
          <p:cNvSpPr txBox="1"/>
          <p:nvPr/>
        </p:nvSpPr>
        <p:spPr>
          <a:xfrm>
            <a:off x="344992" y="5884974"/>
            <a:ext cx="8454016" cy="646331"/>
          </a:xfrm>
          <a:prstGeom prst="rect">
            <a:avLst/>
          </a:prstGeom>
          <a:solidFill>
            <a:schemeClr val="tx2">
              <a:lumMod val="20000"/>
              <a:lumOff val="80000"/>
            </a:schemeClr>
          </a:solidFill>
        </p:spPr>
        <p:txBody>
          <a:bodyPr wrap="square" rtlCol="0">
            <a:spAutoFit/>
          </a:bodyPr>
          <a:lstStyle/>
          <a:p>
            <a:r>
              <a:rPr lang="en-US" dirty="0">
                <a:solidFill>
                  <a:schemeClr val="accent1">
                    <a:lumMod val="50000"/>
                  </a:schemeClr>
                </a:solidFill>
                <a:cs typeface="Arial" panose="020B0604020202020204" pitchFamily="34" charset="0"/>
              </a:rPr>
              <a:t>Structure </a:t>
            </a:r>
            <a:r>
              <a:rPr lang="en-US" dirty="0">
                <a:solidFill>
                  <a:schemeClr val="accent1">
                    <a:lumMod val="50000"/>
                  </a:schemeClr>
                </a:solidFill>
              </a:rPr>
              <a:t>is WITHIN an </a:t>
            </a:r>
            <a:r>
              <a:rPr lang="en-US" b="1" dirty="0">
                <a:solidFill>
                  <a:schemeClr val="accent1">
                    <a:lumMod val="50000"/>
                  </a:schemeClr>
                </a:solidFill>
              </a:rPr>
              <a:t>Advisory A Floodplain </a:t>
            </a:r>
            <a:r>
              <a:rPr lang="en-US" dirty="0">
                <a:solidFill>
                  <a:schemeClr val="accent1">
                    <a:lumMod val="50000"/>
                  </a:schemeClr>
                </a:solidFill>
              </a:rPr>
              <a:t>but NOT a FEMA 100-year effective floodplain.  Parcel ID 33-01-0010-0033-0000 </a:t>
            </a:r>
            <a:r>
              <a:rPr lang="en-US" dirty="0">
                <a:solidFill>
                  <a:schemeClr val="accent1">
                    <a:lumMod val="50000"/>
                  </a:schemeClr>
                </a:solidFill>
                <a:cs typeface="Arial" panose="020B0604020202020204" pitchFamily="34" charset="0"/>
              </a:rPr>
              <a:t>in Morgan County, WV.</a:t>
            </a:r>
          </a:p>
        </p:txBody>
      </p:sp>
      <p:sp>
        <p:nvSpPr>
          <p:cNvPr id="11" name="Rectangle 10">
            <a:extLst>
              <a:ext uri="{FF2B5EF4-FFF2-40B4-BE49-F238E27FC236}">
                <a16:creationId xmlns:a16="http://schemas.microsoft.com/office/drawing/2014/main" id="{199B2F9F-4F8B-4C51-AF35-063E45F43B1E}"/>
              </a:ext>
            </a:extLst>
          </p:cNvPr>
          <p:cNvSpPr/>
          <p:nvPr/>
        </p:nvSpPr>
        <p:spPr>
          <a:xfrm>
            <a:off x="596346" y="5584116"/>
            <a:ext cx="5784575" cy="461665"/>
          </a:xfrm>
          <a:prstGeom prst="rect">
            <a:avLst/>
          </a:prstGeom>
        </p:spPr>
        <p:txBody>
          <a:bodyPr wrap="square">
            <a:spAutoFit/>
          </a:bodyPr>
          <a:lstStyle/>
          <a:p>
            <a:r>
              <a:rPr lang="en-US" sz="1200" dirty="0">
                <a:hlinkClick r:id="rId4"/>
              </a:rPr>
              <a:t>https://www.mapwv.gov/flood/map/?wkid=102100&amp;x=-8698746&amp;y=4815674&amp;l=12&amp;v=2</a:t>
            </a:r>
            <a:endParaRPr lang="en-US" sz="1200" dirty="0"/>
          </a:p>
          <a:p>
            <a:endParaRPr lang="en-US" sz="1200" dirty="0"/>
          </a:p>
        </p:txBody>
      </p:sp>
    </p:spTree>
    <p:extLst>
      <p:ext uri="{BB962C8B-B14F-4D97-AF65-F5344CB8AC3E}">
        <p14:creationId xmlns:p14="http://schemas.microsoft.com/office/powerpoint/2010/main" val="1346030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1FB32D1-5C69-4B2C-AF20-120008198BC3}"/>
              </a:ext>
            </a:extLst>
          </p:cNvPr>
          <p:cNvPicPr>
            <a:picLocks noChangeAspect="1"/>
          </p:cNvPicPr>
          <p:nvPr/>
        </p:nvPicPr>
        <p:blipFill>
          <a:blip r:embed="rId2"/>
          <a:stretch>
            <a:fillRect/>
          </a:stretch>
        </p:blipFill>
        <p:spPr>
          <a:xfrm>
            <a:off x="766530" y="906011"/>
            <a:ext cx="7662445" cy="5889072"/>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Redelineation Counties</a:t>
            </a:r>
          </a:p>
        </p:txBody>
      </p:sp>
      <p:sp>
        <p:nvSpPr>
          <p:cNvPr id="6" name="TextBox 5">
            <a:extLst>
              <a:ext uri="{FF2B5EF4-FFF2-40B4-BE49-F238E27FC236}">
                <a16:creationId xmlns:a16="http://schemas.microsoft.com/office/drawing/2014/main" id="{61FB7352-5B40-46C4-9398-9AB1BDAC7387}"/>
              </a:ext>
            </a:extLst>
          </p:cNvPr>
          <p:cNvSpPr txBox="1"/>
          <p:nvPr/>
        </p:nvSpPr>
        <p:spPr>
          <a:xfrm>
            <a:off x="878652" y="1957097"/>
            <a:ext cx="2204798" cy="738664"/>
          </a:xfrm>
          <a:prstGeom prst="rect">
            <a:avLst/>
          </a:prstGeom>
          <a:solidFill>
            <a:schemeClr val="accent1">
              <a:lumMod val="50000"/>
            </a:schemeClr>
          </a:solidFill>
        </p:spPr>
        <p:txBody>
          <a:bodyPr wrap="square" rtlCol="0">
            <a:spAutoFit/>
          </a:bodyPr>
          <a:lstStyle/>
          <a:p>
            <a:pPr algn="ctr"/>
            <a:r>
              <a:rPr lang="en-US" sz="1400" b="1" dirty="0">
                <a:solidFill>
                  <a:schemeClr val="bg1"/>
                </a:solidFill>
              </a:rPr>
              <a:t>37 Counties have Gridded BFE Values from</a:t>
            </a:r>
          </a:p>
          <a:p>
            <a:pPr algn="ctr"/>
            <a:r>
              <a:rPr lang="en-US" sz="1400" b="1" dirty="0">
                <a:solidFill>
                  <a:schemeClr val="bg1"/>
                </a:solidFill>
              </a:rPr>
              <a:t> Updated AE Redelineation</a:t>
            </a:r>
          </a:p>
        </p:txBody>
      </p:sp>
      <p:sp>
        <p:nvSpPr>
          <p:cNvPr id="3" name="Rectangle 2">
            <a:extLst>
              <a:ext uri="{FF2B5EF4-FFF2-40B4-BE49-F238E27FC236}">
                <a16:creationId xmlns:a16="http://schemas.microsoft.com/office/drawing/2014/main" id="{0C034A1F-D240-48C1-8143-C0C45D193B70}"/>
              </a:ext>
            </a:extLst>
          </p:cNvPr>
          <p:cNvSpPr/>
          <p:nvPr/>
        </p:nvSpPr>
        <p:spPr>
          <a:xfrm>
            <a:off x="5244626" y="2172541"/>
            <a:ext cx="2531968" cy="307777"/>
          </a:xfrm>
          <a:prstGeom prst="rect">
            <a:avLst/>
          </a:prstGeom>
        </p:spPr>
        <p:txBody>
          <a:bodyPr wrap="square">
            <a:spAutoFit/>
          </a:bodyPr>
          <a:lstStyle/>
          <a:p>
            <a:r>
              <a:rPr lang="en-US" sz="1400" dirty="0">
                <a:hlinkClick r:id="rId3"/>
              </a:rPr>
              <a:t> AE Redelineation County Status</a:t>
            </a:r>
            <a:r>
              <a:rPr lang="en-US" sz="1400" dirty="0"/>
              <a:t>   </a:t>
            </a:r>
          </a:p>
        </p:txBody>
      </p:sp>
    </p:spTree>
    <p:extLst>
      <p:ext uri="{BB962C8B-B14F-4D97-AF65-F5344CB8AC3E}">
        <p14:creationId xmlns:p14="http://schemas.microsoft.com/office/powerpoint/2010/main" val="1756783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a:t>
            </a:r>
            <a:r>
              <a:rPr lang="en-US" dirty="0">
                <a:solidFill>
                  <a:schemeClr val="bg1"/>
                </a:solidFill>
                <a:latin typeface="Arial" panose="020B0604020202020204" pitchFamily="34" charset="0"/>
                <a:cs typeface="Arial" panose="020B0604020202020204" pitchFamily="34" charset="0"/>
              </a:rPr>
              <a:t> </a:t>
            </a:r>
          </a:p>
        </p:txBody>
      </p:sp>
      <p:sp>
        <p:nvSpPr>
          <p:cNvPr id="4" name="TextBox 3"/>
          <p:cNvSpPr txBox="1"/>
          <p:nvPr/>
        </p:nvSpPr>
        <p:spPr>
          <a:xfrm>
            <a:off x="471337" y="6440081"/>
            <a:ext cx="6623146" cy="261610"/>
          </a:xfrm>
          <a:prstGeom prst="rect">
            <a:avLst/>
          </a:prstGeom>
          <a:noFill/>
        </p:spPr>
        <p:txBody>
          <a:bodyPr wrap="square" rtlCol="0">
            <a:spAutoFit/>
          </a:bodyPr>
          <a:lstStyle/>
          <a:p>
            <a:r>
              <a:rPr lang="en-US" sz="1100" dirty="0">
                <a:hlinkClick r:id="rId3"/>
              </a:rPr>
              <a:t>http://www.mapwv.gov/flood/map/?wkid=102100&amp;x=-8674946&amp;y=4785771&amp;l=10&amp;v=1</a:t>
            </a:r>
            <a:endParaRPr lang="en-US" sz="1100" dirty="0"/>
          </a:p>
        </p:txBody>
      </p:sp>
      <p:pic>
        <p:nvPicPr>
          <p:cNvPr id="2" name="Picture 1">
            <a:extLst>
              <a:ext uri="{FF2B5EF4-FFF2-40B4-BE49-F238E27FC236}">
                <a16:creationId xmlns:a16="http://schemas.microsoft.com/office/drawing/2014/main" id="{E81158A7-48D3-46CA-9818-4D6FCC831547}"/>
              </a:ext>
            </a:extLst>
          </p:cNvPr>
          <p:cNvPicPr>
            <a:picLocks noChangeAspect="1"/>
          </p:cNvPicPr>
          <p:nvPr/>
        </p:nvPicPr>
        <p:blipFill>
          <a:blip r:embed="rId4"/>
          <a:stretch>
            <a:fillRect/>
          </a:stretch>
        </p:blipFill>
        <p:spPr>
          <a:xfrm>
            <a:off x="413825" y="1249050"/>
            <a:ext cx="6068983" cy="5081780"/>
          </a:xfrm>
          <a:prstGeom prst="rect">
            <a:avLst/>
          </a:prstGeom>
        </p:spPr>
      </p:pic>
      <p:sp>
        <p:nvSpPr>
          <p:cNvPr id="3" name="TextBox 2">
            <a:extLst>
              <a:ext uri="{FF2B5EF4-FFF2-40B4-BE49-F238E27FC236}">
                <a16:creationId xmlns:a16="http://schemas.microsoft.com/office/drawing/2014/main" id="{74CCC9FA-3A29-4A8A-A488-01C0D073F397}"/>
              </a:ext>
            </a:extLst>
          </p:cNvPr>
          <p:cNvSpPr txBox="1"/>
          <p:nvPr/>
        </p:nvSpPr>
        <p:spPr>
          <a:xfrm>
            <a:off x="6792944" y="1241195"/>
            <a:ext cx="2145823" cy="4770537"/>
          </a:xfrm>
          <a:prstGeom prst="rect">
            <a:avLst/>
          </a:prstGeom>
          <a:solidFill>
            <a:schemeClr val="accent4">
              <a:lumMod val="20000"/>
              <a:lumOff val="80000"/>
            </a:schemeClr>
          </a:solidFill>
        </p:spPr>
        <p:txBody>
          <a:bodyPr wrap="square" rtlCol="0">
            <a:spAutoFit/>
          </a:bodyPr>
          <a:lstStyle/>
          <a:p>
            <a:pPr algn="ctr"/>
            <a:r>
              <a:rPr lang="en-US" b="1" dirty="0"/>
              <a:t>FLOOD HEIGHTS</a:t>
            </a:r>
          </a:p>
          <a:p>
            <a:endParaRPr lang="en-US" b="1" dirty="0"/>
          </a:p>
          <a:p>
            <a:r>
              <a:rPr lang="en-US" dirty="0"/>
              <a:t>Non-Restudy Base Flood Elevation Heights displayed in Flood Results Query Panel. Integer values displayed. </a:t>
            </a:r>
          </a:p>
          <a:p>
            <a:endParaRPr lang="en-US" sz="1600" dirty="0"/>
          </a:p>
          <a:p>
            <a:r>
              <a:rPr lang="en-US" sz="1600" b="1" dirty="0"/>
              <a:t>Source: </a:t>
            </a:r>
            <a:r>
              <a:rPr lang="en-US" sz="1600" dirty="0"/>
              <a:t>Flood Heights created from Updated AE Redelineation using new topography</a:t>
            </a:r>
          </a:p>
          <a:p>
            <a:endParaRPr lang="en-US" sz="1600" dirty="0"/>
          </a:p>
          <a:p>
            <a:r>
              <a:rPr lang="en-US" sz="1600" b="1" dirty="0">
                <a:highlight>
                  <a:srgbClr val="FFFF00"/>
                </a:highlight>
              </a:rPr>
              <a:t>Coverage includes Berkeley &amp; Morgan Counties</a:t>
            </a:r>
            <a:endParaRPr lang="en-US" sz="1600" dirty="0">
              <a:highlight>
                <a:srgbClr val="FFFF00"/>
              </a:highlight>
            </a:endParaRPr>
          </a:p>
          <a:p>
            <a:endParaRPr lang="en-US" sz="16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51489" y="124119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140641" y="1723533"/>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551085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41467" y="1241194"/>
            <a:ext cx="6939373" cy="5068166"/>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https://www.mapwv.gov/flood/map/?wkid=102100&amp;x=-9090351&amp;y=4535065&amp;l=11&amp;v=1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7274560" y="1241195"/>
            <a:ext cx="1664207" cy="5139869"/>
          </a:xfrm>
          <a:prstGeom prst="rect">
            <a:avLst/>
          </a:prstGeom>
          <a:solidFill>
            <a:schemeClr val="accent4">
              <a:lumMod val="20000"/>
              <a:lumOff val="80000"/>
            </a:schemeClr>
          </a:solidFill>
        </p:spPr>
        <p:txBody>
          <a:bodyPr wrap="square" rtlCol="0">
            <a:spAutoFit/>
          </a:bodyPr>
          <a:lstStyle/>
          <a:p>
            <a:pPr algn="ctr"/>
            <a:r>
              <a:rPr lang="en-US" sz="1600" b="1" dirty="0"/>
              <a:t>FLOOD HEIGHTS</a:t>
            </a:r>
          </a:p>
          <a:p>
            <a:endParaRPr lang="en-US" sz="1600" b="1" dirty="0"/>
          </a:p>
          <a:p>
            <a:r>
              <a:rPr lang="en-US" sz="1600" dirty="0"/>
              <a:t>Non-Restudy Base Flood Elevation Heights displayed in Flood Query Results Panel. Integer values displayed. </a:t>
            </a:r>
          </a:p>
          <a:p>
            <a:endParaRPr lang="en-US" sz="1400" dirty="0"/>
          </a:p>
          <a:p>
            <a:r>
              <a:rPr lang="en-US" sz="1400" b="1" dirty="0"/>
              <a:t>Source: </a:t>
            </a:r>
            <a:r>
              <a:rPr lang="en-US" sz="1400" dirty="0"/>
              <a:t>Flood Heights created from Updated AE Redelineation using new topography</a:t>
            </a:r>
          </a:p>
          <a:p>
            <a:endParaRPr lang="en-US" sz="1400" dirty="0"/>
          </a:p>
          <a:p>
            <a:endParaRPr lang="en-US" sz="1400" dirty="0"/>
          </a:p>
          <a:p>
            <a:endParaRPr lang="en-US" sz="1400" dirty="0"/>
          </a:p>
          <a:p>
            <a:r>
              <a:rPr lang="en-US" sz="1400" b="1" dirty="0">
                <a:highlight>
                  <a:srgbClr val="FFFF00"/>
                </a:highlight>
              </a:rPr>
              <a:t>Coverage includes McDowell &amp; Wyoming Counties</a:t>
            </a:r>
            <a:endParaRPr lang="en-US" sz="14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69074" y="140430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991814" y="1714741"/>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26660499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WV Flood Map Revisions</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1116583559"/>
              </p:ext>
            </p:extLst>
          </p:nvPr>
        </p:nvGraphicFramePr>
        <p:xfrm>
          <a:off x="564204" y="1002269"/>
          <a:ext cx="7774018" cy="5782292"/>
        </p:xfrm>
        <a:graphic>
          <a:graphicData uri="http://schemas.openxmlformats.org/drawingml/2006/table">
            <a:tbl>
              <a:tblPr firstRow="1" firstCol="1" bandRow="1">
                <a:tableStyleId>{5C22544A-7EE6-4342-B048-85BDC9FD1C3A}</a:tableStyleId>
              </a:tblPr>
              <a:tblGrid>
                <a:gridCol w="7774018">
                  <a:extLst>
                    <a:ext uri="{9D8B030D-6E8A-4147-A177-3AD203B41FA5}">
                      <a16:colId xmlns:a16="http://schemas.microsoft.com/office/drawing/2014/main" val="1345487567"/>
                    </a:ext>
                  </a:extLst>
                </a:gridCol>
              </a:tblGrid>
              <a:tr h="4980562">
                <a:tc>
                  <a:txBody>
                    <a:bodyPr/>
                    <a:lstStyle/>
                    <a:p>
                      <a:pPr marL="0" marR="0">
                        <a:spcBef>
                          <a:spcPts val="0"/>
                        </a:spcBef>
                        <a:spcAft>
                          <a:spcPts val="0"/>
                        </a:spcAft>
                      </a:pPr>
                      <a:r>
                        <a:rPr lang="en-US" sz="1400" b="0" dirty="0">
                          <a:solidFill>
                            <a:schemeClr val="tx1"/>
                          </a:solidFill>
                          <a:effectLst/>
                        </a:rPr>
                        <a:t>A major driver for flood map revisions in West Virginia is new Light Detection and Ranging (LiDAR) elevation data that allows for a dramatic increase in the accuracy of flood hazard mapping.  This new high-resolution topography supports 1-foot contours and 1-meter digital elevation models.  Ongoing flood studies in West Virginia are categorized as FEMA-Initiated or State-Initiated Studies.</a:t>
                      </a:r>
                    </a:p>
                    <a:p>
                      <a:pPr marL="0" marR="0">
                        <a:spcBef>
                          <a:spcPts val="0"/>
                        </a:spcBef>
                        <a:spcAft>
                          <a:spcPts val="0"/>
                        </a:spcAft>
                      </a:pPr>
                      <a:r>
                        <a:rPr lang="en-US" sz="1400" b="0" dirty="0">
                          <a:solidFill>
                            <a:schemeClr val="tx1"/>
                          </a:solidFill>
                          <a:effectLst/>
                        </a:rPr>
                        <a:t> </a:t>
                      </a:r>
                    </a:p>
                    <a:p>
                      <a:pPr marL="0" marR="0">
                        <a:spcBef>
                          <a:spcPts val="0"/>
                        </a:spcBef>
                        <a:spcAft>
                          <a:spcPts val="0"/>
                        </a:spcAft>
                      </a:pPr>
                      <a:r>
                        <a:rPr lang="en-US" sz="1400" b="1" dirty="0">
                          <a:solidFill>
                            <a:schemeClr val="tx1"/>
                          </a:solidFill>
                          <a:effectLst/>
                        </a:rPr>
                        <a:t>FEMA-Initiated Studies:  </a:t>
                      </a:r>
                      <a:r>
                        <a:rPr lang="en-US" sz="1400" b="0" dirty="0">
                          <a:solidFill>
                            <a:schemeClr val="tx1"/>
                          </a:solidFill>
                          <a:effectLst/>
                        </a:rPr>
                        <a:t>A FEMA-initiated study or restudy revises some or all of a community's effective flood map, resulting in both regulatory and flood risk products.  FEMA’s Risk Mapping, Assessment, and Planning (Risk MAP) program provides communities with flood risk information that is used for developing regulatory and flood risk products.  Once the new regulatory flood maps are finalized, a community has six months to adopt the map revisions in their local floodplain ordinance. For example, the 2016 Flood Study used new topography and high-water marks to create detailed flood studies with regulatory products for eight stream reaches in Greenbrier, Kanawha, Monroe, Nicholas, Summers, and Webster counties.</a:t>
                      </a:r>
                    </a:p>
                    <a:p>
                      <a:pPr marL="0" marR="0">
                        <a:spcBef>
                          <a:spcPts val="0"/>
                        </a:spcBef>
                        <a:spcAft>
                          <a:spcPts val="0"/>
                        </a:spcAft>
                      </a:pPr>
                      <a:r>
                        <a:rPr lang="en-US" sz="1400" b="0" dirty="0">
                          <a:solidFill>
                            <a:schemeClr val="tx1"/>
                          </a:solidFill>
                          <a:effectLst/>
                        </a:rPr>
                        <a:t> </a:t>
                      </a:r>
                    </a:p>
                    <a:p>
                      <a:pPr marL="0" marR="0">
                        <a:spcBef>
                          <a:spcPts val="0"/>
                        </a:spcBef>
                        <a:spcAft>
                          <a:spcPts val="0"/>
                        </a:spcAft>
                      </a:pPr>
                      <a:r>
                        <a:rPr lang="en-US" sz="1400" b="1" dirty="0">
                          <a:solidFill>
                            <a:schemeClr val="tx1"/>
                          </a:solidFill>
                          <a:effectLst/>
                        </a:rPr>
                        <a:t>State-Initiated Studies:  </a:t>
                      </a:r>
                      <a:r>
                        <a:rPr lang="en-US" sz="1400" b="0" dirty="0">
                          <a:solidFill>
                            <a:schemeClr val="tx1"/>
                          </a:solidFill>
                          <a:effectLst/>
                        </a:rPr>
                        <a:t>State-initiated map revisions, typically through the FEMA's CTP Initiative, are smaller-scale studies limited in size and scope.  State flood mapping initiatives incorporate new topography with hydrology and hydraulics (H&amp;H) models to generate high-risk advisory flood zone data.  This includes the statewide map initiative of Approximate A Zones using engineering analyses to produces new floodplain boundaries, Advisory Flood Heights (Advisory BFEs) and flood depth grids for streams draining a minimum two-square mile watershed area.  The advisory flood height values should be used with caution for sites in proximity to hydraulic structures (bridges/culverts/dams) or near the confluence of a larger stream.  Another statewide map initiative involves the redelineation of AE Zones to produce high-risk advisory flood zones, non-restudy BFE and water depth grids.  Redelineation is the method of updating effective flood hazard boundaries to match updated topographic data based on the computed water surface elevations from effective models; no new engineering analyses are performed as part of the redelineation methodology.  Importantly, State-Initiated Studies produce high-risk advisory flood hazard information that will likely be incorporated into future effective regulatory or community identified floodplains.</a:t>
                      </a: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10786" marR="10786" marT="10786" marB="10786" anchor="ctr">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Tree>
    <p:extLst>
      <p:ext uri="{BB962C8B-B14F-4D97-AF65-F5344CB8AC3E}">
        <p14:creationId xmlns:p14="http://schemas.microsoft.com/office/powerpoint/2010/main" val="2869347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4E0DA9C-CFDD-440C-9540-78151DEAB08F}"/>
              </a:ext>
            </a:extLst>
          </p:cNvPr>
          <p:cNvPicPr>
            <a:picLocks noChangeAspect="1"/>
          </p:cNvPicPr>
          <p:nvPr/>
        </p:nvPicPr>
        <p:blipFill>
          <a:blip r:embed="rId3"/>
          <a:stretch>
            <a:fillRect/>
          </a:stretch>
        </p:blipFill>
        <p:spPr>
          <a:xfrm>
            <a:off x="139402" y="979334"/>
            <a:ext cx="8865195" cy="5526015"/>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430887"/>
          </a:xfrm>
          <a:prstGeom prst="rect">
            <a:avLst/>
          </a:prstGeom>
          <a:noFill/>
        </p:spPr>
        <p:txBody>
          <a:bodyPr wrap="square" rtlCol="0">
            <a:spAutoFit/>
          </a:bodyPr>
          <a:lstStyle/>
          <a:p>
            <a:r>
              <a:rPr lang="en-US" sz="1100" dirty="0">
                <a:hlinkClick r:id="rId4"/>
              </a:rPr>
              <a:t>https://www.mapwv.gov/flood/map/?wkid=102100&amp;x=-8763810&amp;y=4802641&amp;l=10&amp;v=1</a:t>
            </a:r>
            <a:endParaRPr lang="en-US" sz="1100" dirty="0"/>
          </a:p>
          <a:p>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41467" y="5379305"/>
            <a:ext cx="5525017" cy="892552"/>
          </a:xfrm>
          <a:prstGeom prst="rect">
            <a:avLst/>
          </a:prstGeom>
          <a:solidFill>
            <a:schemeClr val="accent4">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Mineral County)</a:t>
            </a:r>
            <a:endParaRPr lang="en-US" sz="1600" dirty="0"/>
          </a:p>
          <a:p>
            <a:pPr algn="ctr"/>
            <a:endParaRPr lang="en-US" sz="1200" b="1" dirty="0"/>
          </a:p>
          <a:p>
            <a:r>
              <a:rPr lang="en-US" sz="1200" dirty="0"/>
              <a:t>Non-Restudy Base Flood Elevation Heights displayed in Flood Query Results Panel</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911847" y="1714741"/>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4766545" y="1911472"/>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30181222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D245D19-9848-44C3-BA48-260F51F26902}"/>
              </a:ext>
            </a:extLst>
          </p:cNvPr>
          <p:cNvPicPr>
            <a:picLocks noChangeAspect="1"/>
          </p:cNvPicPr>
          <p:nvPr/>
        </p:nvPicPr>
        <p:blipFill>
          <a:blip r:embed="rId3"/>
          <a:stretch>
            <a:fillRect/>
          </a:stretch>
        </p:blipFill>
        <p:spPr>
          <a:xfrm>
            <a:off x="139403" y="972403"/>
            <a:ext cx="8865194" cy="5474942"/>
          </a:xfrm>
          <a:prstGeom prst="rect">
            <a:avLst/>
          </a:prstGeom>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Non-Restudy </a:t>
            </a:r>
            <a:r>
              <a:rPr lang="en-US" dirty="0">
                <a:solidFill>
                  <a:schemeClr val="bg1"/>
                </a:solidFill>
                <a:latin typeface="Arial" panose="020B0604020202020204" pitchFamily="34" charset="0"/>
                <a:cs typeface="Arial" panose="020B0604020202020204" pitchFamily="34" charset="0"/>
              </a:rPr>
              <a:t>(Cont.)</a:t>
            </a:r>
          </a:p>
        </p:txBody>
      </p:sp>
      <p:sp>
        <p:nvSpPr>
          <p:cNvPr id="4" name="TextBox 3"/>
          <p:cNvSpPr txBox="1"/>
          <p:nvPr/>
        </p:nvSpPr>
        <p:spPr>
          <a:xfrm>
            <a:off x="241467" y="6505349"/>
            <a:ext cx="5525017" cy="261610"/>
          </a:xfrm>
          <a:prstGeom prst="rect">
            <a:avLst/>
          </a:prstGeom>
          <a:noFill/>
        </p:spPr>
        <p:txBody>
          <a:bodyPr wrap="square" rtlCol="0">
            <a:spAutoFit/>
          </a:bodyPr>
          <a:lstStyle/>
          <a:p>
            <a:r>
              <a:rPr lang="en-US" sz="1100" dirty="0">
                <a:hlinkClick r:id="rId4"/>
              </a:rPr>
              <a:t>https://www.mapwv.gov/flood/map/?wkid=102100&amp;x=-8916222&amp;y=4610916&amp;l=12&amp;v=1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230315" y="5495076"/>
            <a:ext cx="5635225" cy="892552"/>
          </a:xfrm>
          <a:prstGeom prst="rect">
            <a:avLst/>
          </a:prstGeom>
          <a:solidFill>
            <a:schemeClr val="accent2">
              <a:lumMod val="20000"/>
              <a:lumOff val="80000"/>
            </a:schemeClr>
          </a:solidFill>
        </p:spPr>
        <p:txBody>
          <a:bodyPr wrap="square" rtlCol="0">
            <a:spAutoFit/>
          </a:bodyPr>
          <a:lstStyle/>
          <a:p>
            <a:r>
              <a:rPr lang="en-US" sz="1600" b="1" dirty="0"/>
              <a:t>FLOOD HEIGHTS (</a:t>
            </a:r>
            <a:r>
              <a:rPr lang="en-US" sz="1600" b="1" dirty="0">
                <a:highlight>
                  <a:srgbClr val="FFFF00"/>
                </a:highlight>
              </a:rPr>
              <a:t>Example for Pocahontas County)</a:t>
            </a:r>
            <a:endParaRPr lang="en-US" sz="1600" dirty="0"/>
          </a:p>
          <a:p>
            <a:pPr algn="ctr"/>
            <a:endParaRPr lang="en-US" sz="1200" b="1" dirty="0"/>
          </a:p>
          <a:p>
            <a:r>
              <a:rPr lang="en-US" sz="1200" dirty="0"/>
              <a:t>Non-Restudy Base Flood Elevation Heights displayed in Flood Query Results Panel </a:t>
            </a:r>
          </a:p>
          <a:p>
            <a:r>
              <a:rPr lang="en-US" sz="1200" b="1" dirty="0"/>
              <a:t>Source: </a:t>
            </a:r>
            <a:r>
              <a:rPr lang="en-US" sz="1200" dirty="0"/>
              <a:t>Flood Heights created from Updated AE Redelineation using new topography</a:t>
            </a:r>
          </a:p>
        </p:txBody>
      </p:sp>
      <p:sp>
        <p:nvSpPr>
          <p:cNvPr id="5" name="TextBox 4">
            <a:extLst>
              <a:ext uri="{FF2B5EF4-FFF2-40B4-BE49-F238E27FC236}">
                <a16:creationId xmlns:a16="http://schemas.microsoft.com/office/drawing/2014/main" id="{207FCDD4-BA26-40FF-B287-CE37C1783BDF}"/>
              </a:ext>
            </a:extLst>
          </p:cNvPr>
          <p:cNvSpPr txBox="1"/>
          <p:nvPr/>
        </p:nvSpPr>
        <p:spPr>
          <a:xfrm>
            <a:off x="6820935" y="5756686"/>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3160769" y="2022984"/>
            <a:ext cx="1791096"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Tree>
    <p:extLst>
      <p:ext uri="{BB962C8B-B14F-4D97-AF65-F5344CB8AC3E}">
        <p14:creationId xmlns:p14="http://schemas.microsoft.com/office/powerpoint/2010/main" val="1213476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812544" y="3273357"/>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Updated AE</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(Non-Restudy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25043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3"/>
          <a:stretch>
            <a:fillRect/>
          </a:stretch>
        </p:blipFill>
        <p:spPr>
          <a:xfrm>
            <a:off x="227844" y="1378967"/>
            <a:ext cx="8534808" cy="5265332"/>
          </a:xfrm>
          <a:prstGeom prst="rect">
            <a:avLst/>
          </a:prstGeom>
        </p:spPr>
      </p:pic>
      <p:sp>
        <p:nvSpPr>
          <p:cNvPr id="4" name="Content Placeholder 2"/>
          <p:cNvSpPr>
            <a:spLocks noGrp="1"/>
          </p:cNvSpPr>
          <p:nvPr>
            <p:ph idx="1"/>
          </p:nvPr>
        </p:nvSpPr>
        <p:spPr>
          <a:xfrm>
            <a:off x="885554" y="838200"/>
            <a:ext cx="7458652" cy="685800"/>
          </a:xfrm>
        </p:spPr>
        <p:txBody>
          <a:bodyPr>
            <a:normAutofit/>
          </a:bodyPr>
          <a:lstStyle/>
          <a:p>
            <a:pPr indent="0">
              <a:buNone/>
            </a:pPr>
            <a:r>
              <a:rPr lang="en-US" sz="2800" dirty="0" err="1">
                <a:solidFill>
                  <a:schemeClr val="accent1">
                    <a:lumMod val="50000"/>
                  </a:schemeClr>
                </a:solidFill>
                <a:latin typeface="Arial" panose="020B0604020202020204" pitchFamily="34" charset="0"/>
                <a:cs typeface="Arial" panose="020B0604020202020204" pitchFamily="34" charset="0"/>
              </a:rPr>
              <a:t>Redelineated</a:t>
            </a:r>
            <a:r>
              <a:rPr lang="en-US" sz="2800" dirty="0">
                <a:solidFill>
                  <a:schemeClr val="accent1">
                    <a:lumMod val="50000"/>
                  </a:schemeClr>
                </a:solidFill>
                <a:latin typeface="Arial" panose="020B0604020202020204" pitchFamily="34" charset="0"/>
                <a:cs typeface="Arial" panose="020B0604020202020204" pitchFamily="34" charset="0"/>
              </a:rPr>
              <a:t> Floodplain Using New Topo</a:t>
            </a:r>
            <a:endParaRPr lang="en-US" sz="2800" dirty="0">
              <a:latin typeface="Arial" panose="020B0604020202020204" pitchFamily="34" charset="0"/>
              <a:cs typeface="Arial" panose="020B0604020202020204" pitchFamily="34" charset="0"/>
            </a:endParaRPr>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Boundaries -</a:t>
            </a:r>
          </a:p>
          <a:p>
            <a:pPr algn="ctr"/>
            <a:r>
              <a:rPr lang="en-US" dirty="0">
                <a:solidFill>
                  <a:schemeClr val="bg1"/>
                </a:solidFill>
                <a:latin typeface="Arial" panose="020B0604020202020204" pitchFamily="34" charset="0"/>
                <a:cs typeface="Arial" panose="020B0604020202020204" pitchFamily="34" charset="0"/>
              </a:rPr>
              <a:t>Example </a:t>
            </a:r>
          </a:p>
        </p:txBody>
      </p:sp>
      <p:sp>
        <p:nvSpPr>
          <p:cNvPr id="2" name="TextBox 1"/>
          <p:cNvSpPr txBox="1"/>
          <p:nvPr/>
        </p:nvSpPr>
        <p:spPr>
          <a:xfrm>
            <a:off x="3671250" y="2143869"/>
            <a:ext cx="2304828" cy="338554"/>
          </a:xfrm>
          <a:prstGeom prst="rect">
            <a:avLst/>
          </a:prstGeom>
          <a:solidFill>
            <a:schemeClr val="accent6">
              <a:lumMod val="50000"/>
            </a:schemeClr>
          </a:solidFill>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rgbClr val="FFC000"/>
                </a:solidFill>
              </a:rPr>
              <a:t>Updated AE Floodplain</a:t>
            </a:r>
          </a:p>
        </p:txBody>
      </p:sp>
      <p:sp>
        <p:nvSpPr>
          <p:cNvPr id="10" name="TextBox 9"/>
          <p:cNvSpPr txBox="1"/>
          <p:nvPr/>
        </p:nvSpPr>
        <p:spPr>
          <a:xfrm>
            <a:off x="380998" y="6158568"/>
            <a:ext cx="8229601" cy="646331"/>
          </a:xfrm>
          <a:prstGeom prst="rect">
            <a:avLst/>
          </a:prstGeom>
          <a:solidFill>
            <a:schemeClr val="bg2">
              <a:lumMod val="75000"/>
            </a:schemeClr>
          </a:solidFill>
        </p:spPr>
        <p:txBody>
          <a:bodyPr wrap="square" rtlCol="0">
            <a:spAutoFit/>
          </a:bodyPr>
          <a:lstStyle/>
          <a:p>
            <a:r>
              <a:rPr lang="en-US" sz="1200" dirty="0"/>
              <a:t>Location: Clear Fork, Oceana, Wyoming County, WV</a:t>
            </a:r>
          </a:p>
          <a:p>
            <a:r>
              <a:rPr lang="en-US" sz="1200" dirty="0"/>
              <a:t>Objective: Zone AE Floodplain </a:t>
            </a:r>
            <a:r>
              <a:rPr lang="en-US" sz="1200" dirty="0" err="1"/>
              <a:t>Redelineation</a:t>
            </a:r>
            <a:r>
              <a:rPr lang="en-US" sz="1200" dirty="0"/>
              <a:t> and Flood Risk Products using existing LiDAR-derived elevation data </a:t>
            </a:r>
          </a:p>
          <a:p>
            <a:r>
              <a:rPr lang="en-US" sz="1200" dirty="0">
                <a:hlinkClick r:id="rId4"/>
              </a:rPr>
              <a:t>https://www.mapwv.gov/flood/map/?wkid=102100&amp;x=-9086441&amp;y=4536103&amp;l=9&amp;v=1</a:t>
            </a:r>
            <a:endParaRPr lang="en-US" dirty="0"/>
          </a:p>
        </p:txBody>
      </p:sp>
      <p:sp>
        <p:nvSpPr>
          <p:cNvPr id="3" name="Rectangle 2"/>
          <p:cNvSpPr/>
          <p:nvPr/>
        </p:nvSpPr>
        <p:spPr>
          <a:xfrm>
            <a:off x="2775678" y="2143869"/>
            <a:ext cx="552399" cy="338554"/>
          </a:xfrm>
          <a:prstGeom prst="rect">
            <a:avLst/>
          </a:prstGeom>
          <a:solidFill>
            <a:schemeClr val="accent5">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683428" y="4573710"/>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20" y="4052400"/>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52349" y="3512845"/>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5020633" y="353401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chemeClr val="tx2"/>
                </a:solidFill>
              </a:rPr>
              <a:t>Regulatory AE Floodplain</a:t>
            </a: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p>
        </p:txBody>
      </p:sp>
      <p:sp>
        <p:nvSpPr>
          <p:cNvPr id="14" name="TextBox 13"/>
          <p:cNvSpPr txBox="1"/>
          <p:nvPr/>
        </p:nvSpPr>
        <p:spPr>
          <a:xfrm rot="20627127">
            <a:off x="3400244" y="4934188"/>
            <a:ext cx="1279626" cy="369332"/>
          </a:xfrm>
          <a:prstGeom prst="rect">
            <a:avLst/>
          </a:prstGeom>
          <a:noFill/>
        </p:spPr>
        <p:txBody>
          <a:bodyPr wrap="square" rtlCol="0">
            <a:spAutoFit/>
          </a:bodyPr>
          <a:lstStyle/>
          <a:p>
            <a:r>
              <a:rPr lang="en-US" b="1" i="1" dirty="0">
                <a:solidFill>
                  <a:schemeClr val="tx2">
                    <a:lumMod val="60000"/>
                    <a:lumOff val="40000"/>
                  </a:schemeClr>
                </a:solidFill>
                <a:latin typeface="Times New Roman" panose="02020603050405020304" pitchFamily="18" charset="0"/>
                <a:cs typeface="Times New Roman" panose="02020603050405020304" pitchFamily="18" charset="0"/>
              </a:rPr>
              <a:t>Clear Fork</a:t>
            </a:r>
          </a:p>
        </p:txBody>
      </p:sp>
      <p:sp>
        <p:nvSpPr>
          <p:cNvPr id="23" name="TextBox 22"/>
          <p:cNvSpPr txBox="1"/>
          <p:nvPr/>
        </p:nvSpPr>
        <p:spPr>
          <a:xfrm>
            <a:off x="4105385" y="4216727"/>
            <a:ext cx="1371600" cy="646331"/>
          </a:xfrm>
          <a:prstGeom prst="rect">
            <a:avLst/>
          </a:prstGeom>
          <a:solidFill>
            <a:srgbClr val="FFC000"/>
          </a:solidFill>
        </p:spPr>
        <p:txBody>
          <a:bodyPr wrap="square" rtlCol="0">
            <a:spAutoFit/>
          </a:bodyPr>
          <a:lstStyle/>
          <a:p>
            <a:pPr algn="ctr"/>
            <a:r>
              <a:rPr lang="en-US" dirty="0"/>
              <a:t>Updated AE</a:t>
            </a:r>
          </a:p>
          <a:p>
            <a:pPr algn="ctr"/>
            <a:r>
              <a:rPr lang="en-US" dirty="0"/>
              <a:t>Zone</a:t>
            </a:r>
          </a:p>
        </p:txBody>
      </p:sp>
    </p:spTree>
    <p:extLst>
      <p:ext uri="{BB962C8B-B14F-4D97-AF65-F5344CB8AC3E}">
        <p14:creationId xmlns:p14="http://schemas.microsoft.com/office/powerpoint/2010/main" val="760851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12" grpId="0" animBg="1"/>
      <p:bldP spid="13" grpId="0" animBg="1"/>
      <p:bldP spid="15" grpId="0" animBg="1"/>
      <p:bldP spid="16" grpId="0" animBg="1"/>
      <p:bldP spid="17" grpId="0" animBg="1"/>
      <p:bldP spid="18" grpId="0" animBg="1"/>
      <p:bldP spid="19" grpId="0" animBg="1"/>
      <p:bldP spid="2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stretch>
            <a:fillRect/>
          </a:stretch>
        </p:blipFill>
        <p:spPr>
          <a:xfrm>
            <a:off x="-1360448" y="559316"/>
            <a:ext cx="10128560" cy="5536439"/>
          </a:xfrm>
          <a:prstGeom prst="rect">
            <a:avLst/>
          </a:prstGeom>
        </p:spPr>
      </p:pic>
      <p:sp>
        <p:nvSpPr>
          <p:cNvPr id="5" name="Title 1"/>
          <p:cNvSpPr txBox="1">
            <a:spLocks/>
          </p:cNvSpPr>
          <p:nvPr/>
        </p:nvSpPr>
        <p:spPr>
          <a:xfrm>
            <a:off x="0" y="1"/>
            <a:ext cx="9144000" cy="959086"/>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Boundary -</a:t>
            </a:r>
          </a:p>
          <a:p>
            <a:pPr algn="ctr"/>
            <a:r>
              <a:rPr lang="en-US" dirty="0">
                <a:solidFill>
                  <a:schemeClr val="bg1"/>
                </a:solidFill>
                <a:latin typeface="Arial" panose="020B0604020202020204" pitchFamily="34" charset="0"/>
                <a:cs typeface="Arial" panose="020B0604020202020204" pitchFamily="34" charset="0"/>
              </a:rPr>
              <a:t>Depth Grid </a:t>
            </a:r>
          </a:p>
        </p:txBody>
      </p:sp>
      <p:sp>
        <p:nvSpPr>
          <p:cNvPr id="10" name="TextBox 9"/>
          <p:cNvSpPr txBox="1"/>
          <p:nvPr/>
        </p:nvSpPr>
        <p:spPr>
          <a:xfrm>
            <a:off x="380999" y="6158568"/>
            <a:ext cx="5715000" cy="461665"/>
          </a:xfrm>
          <a:prstGeom prst="rect">
            <a:avLst/>
          </a:prstGeom>
          <a:solidFill>
            <a:schemeClr val="bg2">
              <a:lumMod val="75000"/>
            </a:schemeClr>
          </a:solidFill>
        </p:spPr>
        <p:txBody>
          <a:bodyPr wrap="square" rtlCol="0">
            <a:spAutoFit/>
          </a:bodyPr>
          <a:lstStyle/>
          <a:p>
            <a:r>
              <a:rPr lang="en-US" sz="1200" dirty="0"/>
              <a:t>Location: Clear Fork, Oceana, Wyoming County, WV</a:t>
            </a:r>
          </a:p>
          <a:p>
            <a:r>
              <a:rPr lang="en-US" sz="1200" dirty="0">
                <a:hlinkClick r:id="rId4"/>
              </a:rPr>
              <a:t>https://www.mapwv.gov/flood/map/?wkid=102100&amp;x=-9086441&amp;y=4536103&amp;l=9&amp;v=1</a:t>
            </a:r>
            <a:endParaRPr lang="en-US" dirty="0"/>
          </a:p>
        </p:txBody>
      </p:sp>
      <p:sp>
        <p:nvSpPr>
          <p:cNvPr id="12" name="Rectangle 11"/>
          <p:cNvSpPr/>
          <p:nvPr/>
        </p:nvSpPr>
        <p:spPr>
          <a:xfrm>
            <a:off x="2743200" y="1533525"/>
            <a:ext cx="552399" cy="329029"/>
          </a:xfrm>
          <a:prstGeom prst="rect">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Down Arrow 12"/>
          <p:cNvSpPr/>
          <p:nvPr/>
        </p:nvSpPr>
        <p:spPr>
          <a:xfrm rot="14407589">
            <a:off x="554821" y="4583014"/>
            <a:ext cx="304800"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rot="3560238">
            <a:off x="1426619" y="4128599"/>
            <a:ext cx="304800" cy="47872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rot="20441432">
            <a:off x="4119871" y="354213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Down Arrow 16"/>
          <p:cNvSpPr/>
          <p:nvPr/>
        </p:nvSpPr>
        <p:spPr>
          <a:xfrm rot="391372">
            <a:off x="4988155" y="3544107"/>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rot="10800000">
            <a:off x="4657149" y="5105400"/>
            <a:ext cx="304800" cy="478729"/>
          </a:xfrm>
          <a:prstGeom prst="downArrow">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3638771" y="1524000"/>
            <a:ext cx="2304829" cy="338554"/>
          </a:xfrm>
          <a:prstGeom prst="rect">
            <a:avLst/>
          </a:prstGeom>
          <a:noFill/>
          <a:ln>
            <a:solidFill>
              <a:schemeClr val="tx2"/>
            </a:solidFill>
          </a:ln>
        </p:spPr>
        <p:style>
          <a:lnRef idx="2">
            <a:schemeClr val="accent5"/>
          </a:lnRef>
          <a:fillRef idx="1">
            <a:schemeClr val="lt1"/>
          </a:fillRef>
          <a:effectRef idx="0">
            <a:schemeClr val="accent5"/>
          </a:effectRef>
          <a:fontRef idx="minor">
            <a:schemeClr val="dk1"/>
          </a:fontRef>
        </p:style>
        <p:txBody>
          <a:bodyPr wrap="square" rtlCol="0">
            <a:spAutoFit/>
          </a:bodyPr>
          <a:lstStyle/>
          <a:p>
            <a:r>
              <a:rPr lang="en-US" sz="1600" b="1" dirty="0">
                <a:solidFill>
                  <a:schemeClr val="tx2"/>
                </a:solidFill>
              </a:rPr>
              <a:t>Regulatory AE Floodplain</a:t>
            </a:r>
          </a:p>
        </p:txBody>
      </p:sp>
      <p:sp>
        <p:nvSpPr>
          <p:cNvPr id="20" name="TextBox 19"/>
          <p:cNvSpPr txBox="1"/>
          <p:nvPr/>
        </p:nvSpPr>
        <p:spPr>
          <a:xfrm>
            <a:off x="3776970" y="5502017"/>
            <a:ext cx="990600" cy="369332"/>
          </a:xfrm>
          <a:prstGeom prst="rect">
            <a:avLst/>
          </a:prstGeom>
          <a:noFill/>
        </p:spPr>
        <p:txBody>
          <a:bodyPr wrap="square" rtlCol="0">
            <a:spAutoFit/>
          </a:bodyPr>
          <a:lstStyle/>
          <a:p>
            <a:r>
              <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Oceana</a:t>
            </a:r>
          </a:p>
        </p:txBody>
      </p:sp>
      <p:sp>
        <p:nvSpPr>
          <p:cNvPr id="14" name="TextBox 13"/>
          <p:cNvSpPr txBox="1"/>
          <p:nvPr/>
        </p:nvSpPr>
        <p:spPr>
          <a:xfrm rot="20759752">
            <a:off x="2833724" y="5009068"/>
            <a:ext cx="1279626" cy="369332"/>
          </a:xfrm>
          <a:prstGeom prst="rect">
            <a:avLst/>
          </a:prstGeom>
          <a:noFill/>
        </p:spPr>
        <p:txBody>
          <a:bodyPr wrap="square" rtlCol="0">
            <a:spAutoFit/>
          </a:bodyPr>
          <a:lstStyle/>
          <a:p>
            <a:r>
              <a:rPr lang="en-US" b="1" i="1" dirty="0">
                <a:solidFill>
                  <a:schemeClr val="tx2">
                    <a:lumMod val="20000"/>
                    <a:lumOff val="80000"/>
                  </a:schemeClr>
                </a:solidFill>
                <a:latin typeface="Times New Roman" panose="02020603050405020304" pitchFamily="18" charset="0"/>
                <a:cs typeface="Times New Roman" panose="02020603050405020304" pitchFamily="18" charset="0"/>
              </a:rPr>
              <a:t>Clear Fork</a:t>
            </a:r>
          </a:p>
        </p:txBody>
      </p:sp>
      <p:sp>
        <p:nvSpPr>
          <p:cNvPr id="8" name="TextBox 7"/>
          <p:cNvSpPr txBox="1"/>
          <p:nvPr/>
        </p:nvSpPr>
        <p:spPr>
          <a:xfrm>
            <a:off x="7364109" y="4114799"/>
            <a:ext cx="1554404" cy="2554545"/>
          </a:xfrm>
          <a:prstGeom prst="rect">
            <a:avLst/>
          </a:prstGeom>
          <a:solidFill>
            <a:schemeClr val="bg1"/>
          </a:solidFill>
        </p:spPr>
        <p:txBody>
          <a:bodyPr wrap="square" rtlCol="0">
            <a:spAutoFit/>
          </a:bodyPr>
          <a:lstStyle/>
          <a:p>
            <a:pPr algn="ctr"/>
            <a:r>
              <a:rPr lang="en-US" sz="2000" b="1" dirty="0">
                <a:solidFill>
                  <a:srgbClr val="7030A0"/>
                </a:solidFill>
              </a:rPr>
              <a:t>Advisory AE Water Depth</a:t>
            </a: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a:p>
            <a:pPr algn="ctr"/>
            <a:endParaRPr lang="en-US" sz="2000" b="1" dirty="0">
              <a:solidFill>
                <a:srgbClr val="7030A0"/>
              </a:solidFill>
            </a:endParaRPr>
          </a:p>
        </p:txBody>
      </p:sp>
      <p:sp>
        <p:nvSpPr>
          <p:cNvPr id="22" name="TextBox 21"/>
          <p:cNvSpPr txBox="1"/>
          <p:nvPr/>
        </p:nvSpPr>
        <p:spPr>
          <a:xfrm>
            <a:off x="4000584" y="4235817"/>
            <a:ext cx="1581201" cy="646331"/>
          </a:xfrm>
          <a:prstGeom prst="rect">
            <a:avLst/>
          </a:prstGeom>
          <a:solidFill>
            <a:srgbClr val="FFC000"/>
          </a:solidFill>
        </p:spPr>
        <p:txBody>
          <a:bodyPr wrap="square" rtlCol="0">
            <a:spAutoFit/>
          </a:bodyPr>
          <a:lstStyle/>
          <a:p>
            <a:pPr algn="ctr"/>
            <a:r>
              <a:rPr lang="en-US" dirty="0"/>
              <a:t>Updated AE</a:t>
            </a:r>
          </a:p>
          <a:p>
            <a:pPr algn="ctr"/>
            <a:r>
              <a:rPr lang="en-US" dirty="0"/>
              <a:t>Water Depth</a:t>
            </a:r>
          </a:p>
        </p:txBody>
      </p:sp>
      <p:pic>
        <p:nvPicPr>
          <p:cNvPr id="7" name="Picture 6"/>
          <p:cNvPicPr>
            <a:picLocks noChangeAspect="1"/>
          </p:cNvPicPr>
          <p:nvPr/>
        </p:nvPicPr>
        <p:blipFill rotWithShape="1">
          <a:blip r:embed="rId5"/>
          <a:srcRect t="4700" r="2862" b="5595"/>
          <a:stretch/>
        </p:blipFill>
        <p:spPr>
          <a:xfrm>
            <a:off x="7364109" y="5006331"/>
            <a:ext cx="1554404" cy="1600200"/>
          </a:xfrm>
          <a:prstGeom prst="rect">
            <a:avLst/>
          </a:prstGeom>
        </p:spPr>
      </p:pic>
    </p:spTree>
    <p:extLst>
      <p:ext uri="{BB962C8B-B14F-4D97-AF65-F5344CB8AC3E}">
        <p14:creationId xmlns:p14="http://schemas.microsoft.com/office/powerpoint/2010/main" val="121457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5" grpId="0" animBg="1"/>
      <p:bldP spid="16" grpId="0" animBg="1"/>
      <p:bldP spid="17" grpId="0" animBg="1"/>
      <p:bldP spid="18" grpId="0" animBg="1"/>
      <p:bldP spid="19" grpId="0" animBg="1"/>
      <p:bldP spid="8" grpId="0" animBg="1"/>
      <p:bldP spid="2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a:stretch>
            <a:fillRect/>
          </a:stretch>
        </p:blipFill>
        <p:spPr>
          <a:xfrm>
            <a:off x="310443" y="901665"/>
            <a:ext cx="8359633" cy="5154917"/>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AE Determinations</a:t>
            </a:r>
          </a:p>
        </p:txBody>
      </p:sp>
      <p:sp>
        <p:nvSpPr>
          <p:cNvPr id="10" name="TextBox 9"/>
          <p:cNvSpPr txBox="1"/>
          <p:nvPr/>
        </p:nvSpPr>
        <p:spPr>
          <a:xfrm>
            <a:off x="1591558" y="5718028"/>
            <a:ext cx="54102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Structures IN </a:t>
            </a:r>
            <a:r>
              <a:rPr lang="en-US" sz="1600" b="1" i="1" dirty="0">
                <a:solidFill>
                  <a:srgbClr val="FF0000"/>
                </a:solidFill>
              </a:rPr>
              <a:t>Regulatory AE Zone </a:t>
            </a:r>
            <a:r>
              <a:rPr lang="en-US" sz="1600" dirty="0"/>
              <a:t>and OUT </a:t>
            </a:r>
            <a:r>
              <a:rPr lang="en-US" sz="1600" b="1" i="1" dirty="0">
                <a:solidFill>
                  <a:schemeClr val="accent6">
                    <a:lumMod val="75000"/>
                  </a:schemeClr>
                </a:solidFill>
              </a:rPr>
              <a:t>Advisory AE Zone</a:t>
            </a:r>
          </a:p>
        </p:txBody>
      </p:sp>
      <p:sp>
        <p:nvSpPr>
          <p:cNvPr id="3" name="TextBox 2"/>
          <p:cNvSpPr txBox="1"/>
          <p:nvPr/>
        </p:nvSpPr>
        <p:spPr>
          <a:xfrm rot="2309332">
            <a:off x="1399805" y="4868544"/>
            <a:ext cx="1845057" cy="369332"/>
          </a:xfrm>
          <a:prstGeom prst="rect">
            <a:avLst/>
          </a:prstGeom>
          <a:noFill/>
        </p:spPr>
        <p:txBody>
          <a:bodyPr wrap="none" rtlCol="0">
            <a:spAutoFit/>
          </a:bodyPr>
          <a:lstStyle/>
          <a:p>
            <a:r>
              <a:rPr lang="en-US" b="1" dirty="0">
                <a:solidFill>
                  <a:schemeClr val="accent6">
                    <a:lumMod val="50000"/>
                  </a:schemeClr>
                </a:solidFill>
              </a:rPr>
              <a:t>Advisory AE Zo</a:t>
            </a:r>
            <a:r>
              <a:rPr lang="en-US" dirty="0">
                <a:solidFill>
                  <a:schemeClr val="accent6">
                    <a:lumMod val="50000"/>
                  </a:schemeClr>
                </a:solidFill>
              </a:rPr>
              <a:t>ne</a:t>
            </a:r>
          </a:p>
        </p:txBody>
      </p:sp>
      <p:sp>
        <p:nvSpPr>
          <p:cNvPr id="26" name="TextBox 25"/>
          <p:cNvSpPr txBox="1"/>
          <p:nvPr/>
        </p:nvSpPr>
        <p:spPr>
          <a:xfrm rot="2924166">
            <a:off x="2459078" y="4389315"/>
            <a:ext cx="2047292" cy="369332"/>
          </a:xfrm>
          <a:prstGeom prst="rect">
            <a:avLst/>
          </a:prstGeom>
          <a:noFill/>
        </p:spPr>
        <p:txBody>
          <a:bodyPr wrap="none" rtlCol="0">
            <a:spAutoFit/>
          </a:bodyPr>
          <a:lstStyle/>
          <a:p>
            <a:r>
              <a:rPr lang="en-US" b="1" dirty="0">
                <a:solidFill>
                  <a:srgbClr val="C00000"/>
                </a:solidFill>
              </a:rPr>
              <a:t>Regulatory AE Zone</a:t>
            </a:r>
            <a:endParaRPr lang="en-US" dirty="0">
              <a:solidFill>
                <a:srgbClr val="C00000"/>
              </a:solidFill>
            </a:endParaRPr>
          </a:p>
        </p:txBody>
      </p:sp>
      <p:sp>
        <p:nvSpPr>
          <p:cNvPr id="27" name="Rectangular Callout 26"/>
          <p:cNvSpPr/>
          <p:nvPr/>
        </p:nvSpPr>
        <p:spPr>
          <a:xfrm>
            <a:off x="2057400" y="1780396"/>
            <a:ext cx="3133149" cy="287557"/>
          </a:xfrm>
          <a:prstGeom prst="wedgeRectCallout">
            <a:avLst>
              <a:gd name="adj1" fmla="val -55927"/>
              <a:gd name="adj2" fmla="val 17843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Regulatory IN but Advisory OUT</a:t>
            </a:r>
          </a:p>
        </p:txBody>
      </p:sp>
      <p:sp>
        <p:nvSpPr>
          <p:cNvPr id="4" name="Rectangle 3"/>
          <p:cNvSpPr/>
          <p:nvPr/>
        </p:nvSpPr>
        <p:spPr>
          <a:xfrm>
            <a:off x="304799" y="6209719"/>
            <a:ext cx="8283433" cy="646331"/>
          </a:xfrm>
          <a:prstGeom prst="rect">
            <a:avLst/>
          </a:prstGeom>
        </p:spPr>
        <p:txBody>
          <a:bodyPr wrap="square">
            <a:spAutoFit/>
          </a:bodyPr>
          <a:lstStyle/>
          <a:p>
            <a:r>
              <a:rPr lang="en-US" b="1" dirty="0"/>
              <a:t>What do you tell the public?  </a:t>
            </a:r>
            <a:r>
              <a:rPr lang="en-US" dirty="0"/>
              <a:t>Acquire an elevation certificate and use the Updated AE Floodplain Boundary information to request a LOMA to amend the effective NFIP map.</a:t>
            </a:r>
          </a:p>
        </p:txBody>
      </p:sp>
    </p:spTree>
    <p:extLst>
      <p:ext uri="{BB962C8B-B14F-4D97-AF65-F5344CB8AC3E}">
        <p14:creationId xmlns:p14="http://schemas.microsoft.com/office/powerpoint/2010/main" val="1320911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Picture 27"/>
          <p:cNvPicPr>
            <a:picLocks noChangeAspect="1"/>
          </p:cNvPicPr>
          <p:nvPr/>
        </p:nvPicPr>
        <p:blipFill>
          <a:blip r:embed="rId3"/>
          <a:stretch>
            <a:fillRect/>
          </a:stretch>
        </p:blipFill>
        <p:spPr>
          <a:xfrm>
            <a:off x="556102" y="973372"/>
            <a:ext cx="7780826" cy="4797999"/>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 Floodplain Boundaries</a:t>
            </a:r>
          </a:p>
        </p:txBody>
      </p:sp>
      <p:sp>
        <p:nvSpPr>
          <p:cNvPr id="10" name="TextBox 9"/>
          <p:cNvSpPr txBox="1"/>
          <p:nvPr/>
        </p:nvSpPr>
        <p:spPr>
          <a:xfrm>
            <a:off x="1866900" y="5314692"/>
            <a:ext cx="6591300" cy="338554"/>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sz="1600" dirty="0"/>
              <a:t>Structures OUT </a:t>
            </a:r>
            <a:r>
              <a:rPr lang="en-US" sz="1600" b="1" i="1" dirty="0">
                <a:solidFill>
                  <a:srgbClr val="FF0000"/>
                </a:solidFill>
              </a:rPr>
              <a:t>Regulatory AE Zone </a:t>
            </a:r>
            <a:r>
              <a:rPr lang="en-US" sz="1600" dirty="0"/>
              <a:t>and IN </a:t>
            </a:r>
            <a:r>
              <a:rPr lang="en-US" sz="1600" b="1" i="1" dirty="0">
                <a:solidFill>
                  <a:schemeClr val="accent6">
                    <a:lumMod val="75000"/>
                  </a:schemeClr>
                </a:solidFill>
              </a:rPr>
              <a:t>Updated AE Floodplain Boundary</a:t>
            </a:r>
          </a:p>
        </p:txBody>
      </p:sp>
      <p:sp>
        <p:nvSpPr>
          <p:cNvPr id="3" name="TextBox 2"/>
          <p:cNvSpPr txBox="1"/>
          <p:nvPr/>
        </p:nvSpPr>
        <p:spPr>
          <a:xfrm>
            <a:off x="2214384" y="4473574"/>
            <a:ext cx="1010085" cy="646331"/>
          </a:xfrm>
          <a:prstGeom prst="rect">
            <a:avLst/>
          </a:prstGeom>
          <a:noFill/>
        </p:spPr>
        <p:txBody>
          <a:bodyPr wrap="none" rtlCol="0">
            <a:spAutoFit/>
          </a:bodyPr>
          <a:lstStyle/>
          <a:p>
            <a:pPr algn="ctr"/>
            <a:r>
              <a:rPr lang="en-US" b="1" dirty="0">
                <a:solidFill>
                  <a:schemeClr val="accent6">
                    <a:lumMod val="50000"/>
                  </a:schemeClr>
                </a:solidFill>
              </a:rPr>
              <a:t>Updated</a:t>
            </a:r>
          </a:p>
          <a:p>
            <a:pPr algn="ctr"/>
            <a:r>
              <a:rPr lang="en-US" b="1" dirty="0">
                <a:solidFill>
                  <a:schemeClr val="accent6">
                    <a:lumMod val="50000"/>
                  </a:schemeClr>
                </a:solidFill>
              </a:rPr>
              <a:t>AE Zo</a:t>
            </a:r>
            <a:r>
              <a:rPr lang="en-US" dirty="0">
                <a:solidFill>
                  <a:schemeClr val="accent6">
                    <a:lumMod val="50000"/>
                  </a:schemeClr>
                </a:solidFill>
              </a:rPr>
              <a:t>ne</a:t>
            </a:r>
          </a:p>
        </p:txBody>
      </p:sp>
      <p:sp>
        <p:nvSpPr>
          <p:cNvPr id="26" name="TextBox 25"/>
          <p:cNvSpPr txBox="1"/>
          <p:nvPr/>
        </p:nvSpPr>
        <p:spPr>
          <a:xfrm>
            <a:off x="1371257" y="1143000"/>
            <a:ext cx="1219886" cy="646331"/>
          </a:xfrm>
          <a:prstGeom prst="rect">
            <a:avLst/>
          </a:prstGeom>
          <a:noFill/>
        </p:spPr>
        <p:txBody>
          <a:bodyPr wrap="none" rtlCol="0">
            <a:spAutoFit/>
          </a:bodyPr>
          <a:lstStyle/>
          <a:p>
            <a:r>
              <a:rPr lang="en-US" b="1" dirty="0">
                <a:solidFill>
                  <a:srgbClr val="C00000"/>
                </a:solidFill>
              </a:rPr>
              <a:t>Regulatory</a:t>
            </a:r>
          </a:p>
          <a:p>
            <a:r>
              <a:rPr lang="en-US" b="1" dirty="0">
                <a:solidFill>
                  <a:srgbClr val="C00000"/>
                </a:solidFill>
              </a:rPr>
              <a:t> AE Zone</a:t>
            </a:r>
            <a:endParaRPr lang="en-US" dirty="0">
              <a:solidFill>
                <a:srgbClr val="C00000"/>
              </a:solidFill>
            </a:endParaRPr>
          </a:p>
        </p:txBody>
      </p:sp>
      <p:sp>
        <p:nvSpPr>
          <p:cNvPr id="27" name="Rectangular Callout 26"/>
          <p:cNvSpPr/>
          <p:nvPr/>
        </p:nvSpPr>
        <p:spPr>
          <a:xfrm>
            <a:off x="4163001" y="2541118"/>
            <a:ext cx="3133149" cy="287557"/>
          </a:xfrm>
          <a:prstGeom prst="wedgeRectCallout">
            <a:avLst>
              <a:gd name="adj1" fmla="val -84200"/>
              <a:gd name="adj2" fmla="val 191684"/>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en-US" dirty="0"/>
              <a:t>Regulatory OUT but Advisory IN</a:t>
            </a:r>
          </a:p>
        </p:txBody>
      </p:sp>
      <p:sp>
        <p:nvSpPr>
          <p:cNvPr id="4" name="Rectangle 3"/>
          <p:cNvSpPr/>
          <p:nvPr/>
        </p:nvSpPr>
        <p:spPr>
          <a:xfrm>
            <a:off x="545493" y="5715000"/>
            <a:ext cx="8446107" cy="1077218"/>
          </a:xfrm>
          <a:prstGeom prst="rect">
            <a:avLst/>
          </a:prstGeom>
        </p:spPr>
        <p:txBody>
          <a:bodyPr wrap="square">
            <a:spAutoFit/>
          </a:bodyPr>
          <a:lstStyle/>
          <a:p>
            <a:r>
              <a:rPr lang="en-US" sz="1600" b="1" dirty="0"/>
              <a:t>What do you tell the public? </a:t>
            </a:r>
            <a:r>
              <a:rPr lang="en-US" sz="1600" dirty="0"/>
              <a:t>Updated AE floodplain boundary information indicates a flood hazard area and will likely be incorporated into future effective NFIP maps. New development should not occur in updated floodplains without a detailed study to show development reasonably safe from flooding.  Recommend purchasing flood insurance for existing structures. </a:t>
            </a:r>
          </a:p>
        </p:txBody>
      </p:sp>
    </p:spTree>
    <p:extLst>
      <p:ext uri="{BB962C8B-B14F-4D97-AF65-F5344CB8AC3E}">
        <p14:creationId xmlns:p14="http://schemas.microsoft.com/office/powerpoint/2010/main" val="1575565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7" grpId="0" animBg="1"/>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 Grids</a:t>
            </a:r>
          </a:p>
        </p:txBody>
      </p:sp>
      <p:sp>
        <p:nvSpPr>
          <p:cNvPr id="3" name="TextBox 2"/>
          <p:cNvSpPr txBox="1"/>
          <p:nvPr/>
        </p:nvSpPr>
        <p:spPr>
          <a:xfrm>
            <a:off x="830231" y="3150427"/>
            <a:ext cx="7747929" cy="1938992"/>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Preliminary NFHL or DFIRM</a:t>
            </a:r>
          </a:p>
          <a:p>
            <a:pPr algn="ctr"/>
            <a:endParaRPr lang="en-US" sz="4000" b="1" dirty="0">
              <a:solidFill>
                <a:schemeClr val="accent1">
                  <a:lumMod val="50000"/>
                </a:schemeClr>
              </a:solidFill>
              <a:latin typeface="Arial" panose="020B0604020202020204" pitchFamily="34" charset="0"/>
              <a:cs typeface="Arial" panose="020B0604020202020204" pitchFamily="34" charset="0"/>
            </a:endParaRPr>
          </a:p>
          <a:p>
            <a:pPr algn="ctr"/>
            <a:r>
              <a:rPr lang="en-US" sz="4000" b="1" dirty="0">
                <a:solidFill>
                  <a:schemeClr val="accent1">
                    <a:lumMod val="50000"/>
                  </a:schemeClr>
                </a:solidFill>
                <a:latin typeface="Arial" panose="020B0604020202020204" pitchFamily="34" charset="0"/>
                <a:cs typeface="Arial" panose="020B0604020202020204" pitchFamily="34" charset="0"/>
              </a:rPr>
              <a:t>(Restudy BFEs)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7044888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E6A75A1-0CCE-4A4D-8157-E4C3F2798067}"/>
              </a:ext>
            </a:extLst>
          </p:cNvPr>
          <p:cNvPicPr>
            <a:picLocks noChangeAspect="1"/>
          </p:cNvPicPr>
          <p:nvPr/>
        </p:nvPicPr>
        <p:blipFill rotWithShape="1">
          <a:blip r:embed="rId3"/>
          <a:srcRect l="5502" t="696" r="203" b="-696"/>
          <a:stretch/>
        </p:blipFill>
        <p:spPr>
          <a:xfrm>
            <a:off x="85725" y="1034780"/>
            <a:ext cx="6525287" cy="5193327"/>
          </a:xfrm>
          <a:prstGeom prst="rect">
            <a:avLst/>
          </a:prstGeom>
          <a:ln>
            <a:solidFill>
              <a:schemeClr val="tx1"/>
            </a:solidFill>
          </a:ln>
        </p:spPr>
      </p:pic>
      <p:sp>
        <p:nvSpPr>
          <p:cNvPr id="6"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Flood Heights: </a:t>
            </a:r>
            <a:r>
              <a:rPr lang="en-US" b="1" dirty="0">
                <a:solidFill>
                  <a:schemeClr val="bg1"/>
                </a:solidFill>
                <a:latin typeface="Arial" panose="020B0604020202020204" pitchFamily="34" charset="0"/>
                <a:cs typeface="Arial" panose="020B0604020202020204" pitchFamily="34" charset="0"/>
              </a:rPr>
              <a:t>BFE Restudy </a:t>
            </a:r>
          </a:p>
        </p:txBody>
      </p:sp>
      <p:sp>
        <p:nvSpPr>
          <p:cNvPr id="4" name="TextBox 3"/>
          <p:cNvSpPr txBox="1"/>
          <p:nvPr/>
        </p:nvSpPr>
        <p:spPr>
          <a:xfrm>
            <a:off x="471336" y="6440082"/>
            <a:ext cx="6843863" cy="261610"/>
          </a:xfrm>
          <a:prstGeom prst="rect">
            <a:avLst/>
          </a:prstGeom>
          <a:noFill/>
        </p:spPr>
        <p:txBody>
          <a:bodyPr wrap="square" rtlCol="0">
            <a:spAutoFit/>
          </a:bodyPr>
          <a:lstStyle/>
          <a:p>
            <a:r>
              <a:rPr lang="en-US" sz="1100" dirty="0">
                <a:hlinkClick r:id="rId4"/>
              </a:rPr>
              <a:t>http://www.mapwv.gov/flood/map/?wkid=102100&amp;x=-8900332&amp;y=4812154&amp;l=12&amp;v=1</a:t>
            </a:r>
            <a:endParaRPr lang="en-US" sz="1100" dirty="0"/>
          </a:p>
        </p:txBody>
      </p:sp>
      <p:sp>
        <p:nvSpPr>
          <p:cNvPr id="3" name="TextBox 2">
            <a:extLst>
              <a:ext uri="{FF2B5EF4-FFF2-40B4-BE49-F238E27FC236}">
                <a16:creationId xmlns:a16="http://schemas.microsoft.com/office/drawing/2014/main" id="{74CCC9FA-3A29-4A8A-A488-01C0D073F397}"/>
              </a:ext>
            </a:extLst>
          </p:cNvPr>
          <p:cNvSpPr txBox="1"/>
          <p:nvPr/>
        </p:nvSpPr>
        <p:spPr>
          <a:xfrm>
            <a:off x="6792944" y="1084223"/>
            <a:ext cx="2145823" cy="4801314"/>
          </a:xfrm>
          <a:prstGeom prst="rect">
            <a:avLst/>
          </a:prstGeom>
          <a:solidFill>
            <a:schemeClr val="accent5">
              <a:lumMod val="20000"/>
              <a:lumOff val="80000"/>
            </a:schemeClr>
          </a:solidFill>
        </p:spPr>
        <p:txBody>
          <a:bodyPr wrap="square" rtlCol="0">
            <a:spAutoFit/>
          </a:bodyPr>
          <a:lstStyle/>
          <a:p>
            <a:pPr algn="ctr"/>
            <a:r>
              <a:rPr lang="en-US" b="1" dirty="0"/>
              <a:t>FLOOD HEIGHTS</a:t>
            </a:r>
          </a:p>
          <a:p>
            <a:endParaRPr lang="en-US" b="1" dirty="0"/>
          </a:p>
          <a:p>
            <a:r>
              <a:rPr lang="en-US" dirty="0"/>
              <a:t>Restudy Base Flood Elevation Heights displayed in Flood Results Query Panel. Fractional values displayed to tenth of decimal. </a:t>
            </a:r>
          </a:p>
          <a:p>
            <a:endParaRPr lang="en-US" sz="1600" dirty="0"/>
          </a:p>
          <a:p>
            <a:r>
              <a:rPr lang="en-US" sz="1600" b="1" dirty="0"/>
              <a:t>Source: </a:t>
            </a:r>
            <a:r>
              <a:rPr lang="en-US" sz="1600" dirty="0"/>
              <a:t>FEMA RiskMAP Restudies</a:t>
            </a:r>
          </a:p>
          <a:p>
            <a:endParaRPr lang="en-US" sz="1600" dirty="0"/>
          </a:p>
          <a:p>
            <a:r>
              <a:rPr lang="en-US" sz="1600" b="1" dirty="0"/>
              <a:t>Coverage: </a:t>
            </a:r>
            <a:r>
              <a:rPr lang="en-US" sz="1600" dirty="0"/>
              <a:t>Upper Monongahela Watershed (Select Streams)</a:t>
            </a:r>
          </a:p>
          <a:p>
            <a:endParaRPr lang="en-US" sz="1600" dirty="0"/>
          </a:p>
        </p:txBody>
      </p:sp>
      <p:sp>
        <p:nvSpPr>
          <p:cNvPr id="5" name="TextBox 4">
            <a:extLst>
              <a:ext uri="{FF2B5EF4-FFF2-40B4-BE49-F238E27FC236}">
                <a16:creationId xmlns:a16="http://schemas.microsoft.com/office/drawing/2014/main" id="{207FCDD4-BA26-40FF-B287-CE37C1783BDF}"/>
              </a:ext>
            </a:extLst>
          </p:cNvPr>
          <p:cNvSpPr txBox="1"/>
          <p:nvPr/>
        </p:nvSpPr>
        <p:spPr>
          <a:xfrm>
            <a:off x="4251489" y="1241195"/>
            <a:ext cx="2092750" cy="369332"/>
          </a:xfrm>
          <a:prstGeom prst="rect">
            <a:avLst/>
          </a:prstGeom>
          <a:solidFill>
            <a:schemeClr val="tx1"/>
          </a:solidFill>
        </p:spPr>
        <p:txBody>
          <a:bodyPr wrap="square" rtlCol="0">
            <a:spAutoFit/>
          </a:bodyPr>
          <a:lstStyle/>
          <a:p>
            <a:r>
              <a:rPr lang="en-US" b="1" dirty="0">
                <a:solidFill>
                  <a:srgbClr val="FFFF00"/>
                </a:solidFill>
              </a:rPr>
              <a:t>Flood Query Panel</a:t>
            </a:r>
          </a:p>
        </p:txBody>
      </p:sp>
      <p:sp>
        <p:nvSpPr>
          <p:cNvPr id="8" name="TextBox 7">
            <a:extLst>
              <a:ext uri="{FF2B5EF4-FFF2-40B4-BE49-F238E27FC236}">
                <a16:creationId xmlns:a16="http://schemas.microsoft.com/office/drawing/2014/main" id="{BAD44766-61A6-4054-87E7-CB3C553AD281}"/>
              </a:ext>
            </a:extLst>
          </p:cNvPr>
          <p:cNvSpPr txBox="1"/>
          <p:nvPr/>
        </p:nvSpPr>
        <p:spPr>
          <a:xfrm>
            <a:off x="142658" y="2333708"/>
            <a:ext cx="1714717" cy="646331"/>
          </a:xfrm>
          <a:prstGeom prst="rect">
            <a:avLst/>
          </a:prstGeom>
          <a:solidFill>
            <a:schemeClr val="tx1"/>
          </a:solidFill>
        </p:spPr>
        <p:txBody>
          <a:bodyPr wrap="square" rtlCol="0">
            <a:spAutoFit/>
          </a:bodyPr>
          <a:lstStyle/>
          <a:p>
            <a:pPr algn="ctr"/>
            <a:r>
              <a:rPr lang="en-US" b="1" dirty="0">
                <a:solidFill>
                  <a:srgbClr val="FFFF00"/>
                </a:solidFill>
              </a:rPr>
              <a:t>NFHL X-Section</a:t>
            </a:r>
            <a:br>
              <a:rPr lang="en-US" b="1" dirty="0">
                <a:solidFill>
                  <a:srgbClr val="FFFF00"/>
                </a:solidFill>
              </a:rPr>
            </a:br>
            <a:r>
              <a:rPr lang="en-US" b="1" dirty="0">
                <a:solidFill>
                  <a:srgbClr val="FFFF00"/>
                </a:solidFill>
              </a:rPr>
              <a:t> Popup Window</a:t>
            </a:r>
          </a:p>
        </p:txBody>
      </p:sp>
      <p:sp>
        <p:nvSpPr>
          <p:cNvPr id="9" name="TextBox 8">
            <a:extLst>
              <a:ext uri="{FF2B5EF4-FFF2-40B4-BE49-F238E27FC236}">
                <a16:creationId xmlns:a16="http://schemas.microsoft.com/office/drawing/2014/main" id="{90E6E9E6-5EDC-4055-A58E-78714A3D27A4}"/>
              </a:ext>
            </a:extLst>
          </p:cNvPr>
          <p:cNvSpPr txBox="1"/>
          <p:nvPr/>
        </p:nvSpPr>
        <p:spPr>
          <a:xfrm>
            <a:off x="6792943" y="6055361"/>
            <a:ext cx="2067277" cy="646331"/>
          </a:xfrm>
          <a:prstGeom prst="rect">
            <a:avLst/>
          </a:prstGeom>
          <a:solidFill>
            <a:schemeClr val="tx2"/>
          </a:solidFill>
        </p:spPr>
        <p:txBody>
          <a:bodyPr wrap="square" rtlCol="0">
            <a:spAutoFit/>
          </a:bodyPr>
          <a:lstStyle/>
          <a:p>
            <a:pPr algn="ctr"/>
            <a:r>
              <a:rPr lang="en-US" b="1" dirty="0">
                <a:solidFill>
                  <a:schemeClr val="bg1"/>
                </a:solidFill>
              </a:rPr>
              <a:t>RiskMAP Upper Mon. Watershed </a:t>
            </a:r>
          </a:p>
        </p:txBody>
      </p:sp>
    </p:spTree>
    <p:extLst>
      <p:ext uri="{BB962C8B-B14F-4D97-AF65-F5344CB8AC3E}">
        <p14:creationId xmlns:p14="http://schemas.microsoft.com/office/powerpoint/2010/main" val="33131286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High-Risk Advisory Zones</a:t>
            </a:r>
          </a:p>
        </p:txBody>
      </p:sp>
      <p:sp>
        <p:nvSpPr>
          <p:cNvPr id="3" name="TextBox 2"/>
          <p:cNvSpPr txBox="1"/>
          <p:nvPr/>
        </p:nvSpPr>
        <p:spPr>
          <a:xfrm>
            <a:off x="862315" y="2107690"/>
            <a:ext cx="7747929" cy="707886"/>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Outreach Information</a:t>
            </a:r>
            <a:endParaRPr lang="en-US" sz="2000" dirty="0">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F00A0A5B-4ECA-4280-94E7-8D37113020F3}"/>
              </a:ext>
            </a:extLst>
          </p:cNvPr>
          <p:cNvSpPr txBox="1"/>
          <p:nvPr/>
        </p:nvSpPr>
        <p:spPr>
          <a:xfrm>
            <a:off x="830231" y="3150427"/>
            <a:ext cx="7747929" cy="1323439"/>
          </a:xfrm>
          <a:prstGeom prst="rect">
            <a:avLst/>
          </a:prstGeom>
          <a:solidFill>
            <a:schemeClr val="tx2">
              <a:lumMod val="20000"/>
              <a:lumOff val="80000"/>
            </a:schemeClr>
          </a:solidFill>
        </p:spPr>
        <p:txBody>
          <a:bodyPr wrap="square" rtlCol="0">
            <a:spAutoFit/>
          </a:bodyPr>
          <a:lstStyle/>
          <a:p>
            <a:pPr algn="ctr"/>
            <a:r>
              <a:rPr lang="en-US" sz="4000" b="1" dirty="0">
                <a:solidFill>
                  <a:schemeClr val="accent1">
                    <a:lumMod val="50000"/>
                  </a:schemeClr>
                </a:solidFill>
                <a:latin typeface="Arial" panose="020B0604020202020204" pitchFamily="34" charset="0"/>
                <a:cs typeface="Arial" panose="020B0604020202020204" pitchFamily="34" charset="0"/>
              </a:rPr>
              <a:t>Buildings – Future Map Conditions</a:t>
            </a:r>
            <a:endParaRPr lang="en-US"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676357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Map Revisions</a:t>
            </a:r>
            <a:r>
              <a:rPr lang="en-US" sz="3600" dirty="0">
                <a:solidFill>
                  <a:schemeClr val="bg1"/>
                </a:solidFill>
                <a:latin typeface="Arial" panose="020B0604020202020204" pitchFamily="34" charset="0"/>
                <a:cs typeface="Arial" panose="020B0604020202020204" pitchFamily="34" charset="0"/>
                <a:sym typeface="Wingdings" panose="05000000000000000000" pitchFamily="2" charset="2"/>
              </a:rPr>
              <a:t></a:t>
            </a:r>
            <a:r>
              <a:rPr lang="en-US" sz="3600" dirty="0">
                <a:solidFill>
                  <a:schemeClr val="bg1"/>
                </a:solidFill>
                <a:latin typeface="Arial" panose="020B0604020202020204" pitchFamily="34" charset="0"/>
                <a:cs typeface="Arial" panose="020B0604020202020204" pitchFamily="34" charset="0"/>
              </a:rPr>
              <a:t>High Risk Advisory Zones </a:t>
            </a:r>
          </a:p>
        </p:txBody>
      </p:sp>
      <p:graphicFrame>
        <p:nvGraphicFramePr>
          <p:cNvPr id="7" name="Table 7">
            <a:extLst>
              <a:ext uri="{FF2B5EF4-FFF2-40B4-BE49-F238E27FC236}">
                <a16:creationId xmlns:a16="http://schemas.microsoft.com/office/drawing/2014/main" id="{F2A54198-D659-475D-B64A-C23C22501B40}"/>
              </a:ext>
            </a:extLst>
          </p:cNvPr>
          <p:cNvGraphicFramePr>
            <a:graphicFrameLocks noGrp="1"/>
          </p:cNvGraphicFramePr>
          <p:nvPr>
            <p:extLst>
              <p:ext uri="{D42A27DB-BD31-4B8C-83A1-F6EECF244321}">
                <p14:modId xmlns:p14="http://schemas.microsoft.com/office/powerpoint/2010/main" val="7348751"/>
              </p:ext>
            </p:extLst>
          </p:nvPr>
        </p:nvGraphicFramePr>
        <p:xfrm>
          <a:off x="698035" y="1418126"/>
          <a:ext cx="7619114" cy="3609593"/>
        </p:xfrm>
        <a:graphic>
          <a:graphicData uri="http://schemas.openxmlformats.org/drawingml/2006/table">
            <a:tbl>
              <a:tblPr firstRow="1" bandRow="1">
                <a:tableStyleId>{5C22544A-7EE6-4342-B048-85BDC9FD1C3A}</a:tableStyleId>
              </a:tblPr>
              <a:tblGrid>
                <a:gridCol w="1918454">
                  <a:extLst>
                    <a:ext uri="{9D8B030D-6E8A-4147-A177-3AD203B41FA5}">
                      <a16:colId xmlns:a16="http://schemas.microsoft.com/office/drawing/2014/main" val="3958379005"/>
                    </a:ext>
                  </a:extLst>
                </a:gridCol>
                <a:gridCol w="1928631">
                  <a:extLst>
                    <a:ext uri="{9D8B030D-6E8A-4147-A177-3AD203B41FA5}">
                      <a16:colId xmlns:a16="http://schemas.microsoft.com/office/drawing/2014/main" val="1311110871"/>
                    </a:ext>
                  </a:extLst>
                </a:gridCol>
                <a:gridCol w="1609700">
                  <a:extLst>
                    <a:ext uri="{9D8B030D-6E8A-4147-A177-3AD203B41FA5}">
                      <a16:colId xmlns:a16="http://schemas.microsoft.com/office/drawing/2014/main" val="3365412142"/>
                    </a:ext>
                  </a:extLst>
                </a:gridCol>
                <a:gridCol w="2162329">
                  <a:extLst>
                    <a:ext uri="{9D8B030D-6E8A-4147-A177-3AD203B41FA5}">
                      <a16:colId xmlns:a16="http://schemas.microsoft.com/office/drawing/2014/main" val="593205174"/>
                    </a:ext>
                  </a:extLst>
                </a:gridCol>
              </a:tblGrid>
              <a:tr h="598710">
                <a:tc>
                  <a:txBody>
                    <a:bodyPr/>
                    <a:lstStyle/>
                    <a:p>
                      <a:pPr algn="ctr"/>
                      <a:r>
                        <a:rPr lang="en-US" dirty="0"/>
                        <a:t>Advisory Flood Zone*</a:t>
                      </a:r>
                    </a:p>
                  </a:txBody>
                  <a:tcPr/>
                </a:tc>
                <a:tc>
                  <a:txBody>
                    <a:bodyPr/>
                    <a:lstStyle/>
                    <a:p>
                      <a:pPr algn="ctr"/>
                      <a:r>
                        <a:rPr lang="en-US" dirty="0"/>
                        <a:t>Map Revision Type</a:t>
                      </a:r>
                    </a:p>
                  </a:txBody>
                  <a:tcPr/>
                </a:tc>
                <a:tc>
                  <a:txBody>
                    <a:bodyPr/>
                    <a:lstStyle/>
                    <a:p>
                      <a:pPr algn="ctr"/>
                      <a:r>
                        <a:rPr lang="en-US" dirty="0"/>
                        <a:t>Initiated</a:t>
                      </a:r>
                    </a:p>
                  </a:txBody>
                  <a:tcPr/>
                </a:tc>
                <a:tc>
                  <a:txBody>
                    <a:bodyPr/>
                    <a:lstStyle/>
                    <a:p>
                      <a:pPr algn="ctr"/>
                      <a:r>
                        <a:rPr lang="en-US" dirty="0"/>
                        <a:t>Applicable Zones</a:t>
                      </a:r>
                    </a:p>
                  </a:txBody>
                  <a:tcPr/>
                </a:tc>
                <a:extLst>
                  <a:ext uri="{0D108BD9-81ED-4DB2-BD59-A6C34878D82A}">
                    <a16:rowId xmlns:a16="http://schemas.microsoft.com/office/drawing/2014/main" val="1357967578"/>
                  </a:ext>
                </a:extLst>
              </a:tr>
              <a:tr h="670535">
                <a:tc>
                  <a:txBody>
                    <a:bodyPr/>
                    <a:lstStyle/>
                    <a:p>
                      <a:r>
                        <a:rPr lang="en-US" sz="1800" b="1" dirty="0">
                          <a:solidFill>
                            <a:schemeClr val="accent1">
                              <a:lumMod val="50000"/>
                            </a:schemeClr>
                          </a:solidFill>
                        </a:rPr>
                        <a:t>Preliminary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462138867"/>
                  </a:ext>
                </a:extLst>
              </a:tr>
              <a:tr h="670535">
                <a:tc>
                  <a:txBody>
                    <a:bodyPr/>
                    <a:lstStyle/>
                    <a:p>
                      <a:r>
                        <a:rPr lang="en-US" sz="1800" b="1" dirty="0">
                          <a:solidFill>
                            <a:schemeClr val="accent1">
                              <a:lumMod val="50000"/>
                            </a:schemeClr>
                          </a:solidFill>
                        </a:rPr>
                        <a:t>Draft NFHL or DFIRM</a:t>
                      </a:r>
                      <a:endParaRPr lang="en-US" sz="1200" dirty="0">
                        <a:solidFill>
                          <a:schemeClr val="accent1">
                            <a:lumMod val="50000"/>
                          </a:schemeClr>
                        </a:solidFill>
                      </a:endParaRPr>
                    </a:p>
                  </a:txBody>
                  <a:tcPr/>
                </a:tc>
                <a:tc>
                  <a:txBody>
                    <a:bodyPr/>
                    <a:lstStyle/>
                    <a:p>
                      <a:r>
                        <a:rPr lang="en-US" dirty="0">
                          <a:solidFill>
                            <a:schemeClr val="accent1">
                              <a:lumMod val="50000"/>
                            </a:schemeClr>
                          </a:solidFill>
                        </a:rPr>
                        <a:t>Risk MAP Restudy or Study</a:t>
                      </a:r>
                    </a:p>
                  </a:txBody>
                  <a:tcPr/>
                </a:tc>
                <a:tc>
                  <a:txBody>
                    <a:bodyPr/>
                    <a:lstStyle/>
                    <a:p>
                      <a:r>
                        <a:rPr lang="en-US" dirty="0">
                          <a:solidFill>
                            <a:schemeClr val="accent1">
                              <a:lumMod val="50000"/>
                            </a:schemeClr>
                          </a:solidFill>
                        </a:rPr>
                        <a:t>FEMA</a:t>
                      </a:r>
                    </a:p>
                  </a:txBody>
                  <a:tcPr/>
                </a:tc>
                <a:tc>
                  <a:txBody>
                    <a:bodyPr/>
                    <a:lstStyle/>
                    <a:p>
                      <a:r>
                        <a:rPr lang="en-US" dirty="0">
                          <a:solidFill>
                            <a:schemeClr val="accent1">
                              <a:lumMod val="50000"/>
                            </a:schemeClr>
                          </a:solidFill>
                        </a:rPr>
                        <a:t>A and AE Zones</a:t>
                      </a:r>
                    </a:p>
                  </a:txBody>
                  <a:tcPr/>
                </a:tc>
                <a:extLst>
                  <a:ext uri="{0D108BD9-81ED-4DB2-BD59-A6C34878D82A}">
                    <a16:rowId xmlns:a16="http://schemas.microsoft.com/office/drawing/2014/main" val="2076522357"/>
                  </a:ext>
                </a:extLst>
              </a:tr>
              <a:tr h="670535">
                <a:tc>
                  <a:txBody>
                    <a:bodyPr/>
                    <a:lstStyle/>
                    <a:p>
                      <a:r>
                        <a:rPr lang="en-US" sz="1800" b="1" dirty="0">
                          <a:solidFill>
                            <a:schemeClr val="accent1">
                              <a:lumMod val="50000"/>
                            </a:schemeClr>
                          </a:solidFill>
                        </a:rPr>
                        <a:t>Advisory A</a:t>
                      </a:r>
                      <a:endParaRPr lang="en-US" dirty="0">
                        <a:solidFill>
                          <a:schemeClr val="accent1">
                            <a:lumMod val="50000"/>
                          </a:schemeClr>
                        </a:solidFill>
                      </a:endParaRPr>
                    </a:p>
                  </a:txBody>
                  <a:tcPr/>
                </a:tc>
                <a:tc>
                  <a:txBody>
                    <a:bodyPr/>
                    <a:lstStyle/>
                    <a:p>
                      <a:r>
                        <a:rPr lang="en-US" dirty="0">
                          <a:solidFill>
                            <a:schemeClr val="accent1">
                              <a:lumMod val="50000"/>
                            </a:schemeClr>
                          </a:solidFill>
                        </a:rPr>
                        <a:t>AFH Model-Backed Studies</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Approximate A Zone</a:t>
                      </a:r>
                    </a:p>
                  </a:txBody>
                  <a:tcPr/>
                </a:tc>
                <a:extLst>
                  <a:ext uri="{0D108BD9-81ED-4DB2-BD59-A6C34878D82A}">
                    <a16:rowId xmlns:a16="http://schemas.microsoft.com/office/drawing/2014/main" val="3820692176"/>
                  </a:ext>
                </a:extLst>
              </a:tr>
              <a:tr h="957908">
                <a:tc>
                  <a:txBody>
                    <a:bodyPr/>
                    <a:lstStyle/>
                    <a:p>
                      <a:r>
                        <a:rPr lang="en-US" b="1" dirty="0">
                          <a:solidFill>
                            <a:schemeClr val="accent1">
                              <a:lumMod val="50000"/>
                            </a:schemeClr>
                          </a:solidFill>
                        </a:rPr>
                        <a:t>Updated AE</a:t>
                      </a:r>
                      <a:endParaRPr lang="en-US" dirty="0">
                        <a:solidFill>
                          <a:schemeClr val="accent1">
                            <a:lumMod val="50000"/>
                          </a:schemeClr>
                        </a:solidFill>
                      </a:endParaRPr>
                    </a:p>
                  </a:txBody>
                  <a:tcPr/>
                </a:tc>
                <a:tc>
                  <a:txBody>
                    <a:bodyPr/>
                    <a:lstStyle/>
                    <a:p>
                      <a:r>
                        <a:rPr lang="en-US" dirty="0">
                          <a:solidFill>
                            <a:schemeClr val="accent1">
                              <a:lumMod val="50000"/>
                            </a:schemeClr>
                          </a:solidFill>
                        </a:rPr>
                        <a:t>Non-Restudy Redelineation</a:t>
                      </a:r>
                    </a:p>
                  </a:txBody>
                  <a:tcPr/>
                </a:tc>
                <a:tc>
                  <a:txBody>
                    <a:bodyPr/>
                    <a:lstStyle/>
                    <a:p>
                      <a:r>
                        <a:rPr lang="en-US" dirty="0">
                          <a:solidFill>
                            <a:schemeClr val="accent1">
                              <a:lumMod val="50000"/>
                            </a:schemeClr>
                          </a:solidFill>
                        </a:rPr>
                        <a:t>State CTP</a:t>
                      </a:r>
                    </a:p>
                  </a:txBody>
                  <a:tcPr/>
                </a:tc>
                <a:tc>
                  <a:txBody>
                    <a:bodyPr/>
                    <a:lstStyle/>
                    <a:p>
                      <a:r>
                        <a:rPr lang="en-US" dirty="0">
                          <a:solidFill>
                            <a:schemeClr val="accent1">
                              <a:lumMod val="50000"/>
                            </a:schemeClr>
                          </a:solidFill>
                        </a:rPr>
                        <a:t>AE Zone</a:t>
                      </a:r>
                    </a:p>
                  </a:txBody>
                  <a:tcPr/>
                </a:tc>
                <a:extLst>
                  <a:ext uri="{0D108BD9-81ED-4DB2-BD59-A6C34878D82A}">
                    <a16:rowId xmlns:a16="http://schemas.microsoft.com/office/drawing/2014/main" val="3483540409"/>
                  </a:ext>
                </a:extLst>
              </a:tr>
            </a:tbl>
          </a:graphicData>
        </a:graphic>
      </p:graphicFrame>
      <p:sp>
        <p:nvSpPr>
          <p:cNvPr id="8" name="Rectangle 7">
            <a:extLst>
              <a:ext uri="{FF2B5EF4-FFF2-40B4-BE49-F238E27FC236}">
                <a16:creationId xmlns:a16="http://schemas.microsoft.com/office/drawing/2014/main" id="{DBFF3FD8-691E-4008-B2CA-FF62BBA83700}"/>
              </a:ext>
            </a:extLst>
          </p:cNvPr>
          <p:cNvSpPr/>
          <p:nvPr/>
        </p:nvSpPr>
        <p:spPr>
          <a:xfrm>
            <a:off x="610486" y="5132097"/>
            <a:ext cx="6164827" cy="307777"/>
          </a:xfrm>
          <a:prstGeom prst="rect">
            <a:avLst/>
          </a:prstGeom>
        </p:spPr>
        <p:txBody>
          <a:bodyPr wrap="square">
            <a:spAutoFit/>
          </a:bodyPr>
          <a:lstStyle/>
          <a:p>
            <a:r>
              <a:rPr lang="en-US" sz="1400" dirty="0">
                <a:solidFill>
                  <a:schemeClr val="accent1">
                    <a:lumMod val="50000"/>
                  </a:schemeClr>
                </a:solidFill>
              </a:rPr>
              <a:t>* Note:  Advisory Floodplains may be mapped outside of </a:t>
            </a:r>
            <a:r>
              <a:rPr lang="en-US" sz="1400" dirty="0" err="1">
                <a:solidFill>
                  <a:schemeClr val="accent1">
                    <a:lumMod val="50000"/>
                  </a:schemeClr>
                </a:solidFill>
              </a:rPr>
              <a:t>theofficial</a:t>
            </a:r>
            <a:r>
              <a:rPr lang="en-US" sz="1400" dirty="0">
                <a:solidFill>
                  <a:schemeClr val="accent1">
                    <a:lumMod val="50000"/>
                  </a:schemeClr>
                </a:solidFill>
              </a:rPr>
              <a:t> FIRM</a:t>
            </a:r>
            <a:endParaRPr lang="en-US" sz="1400" dirty="0"/>
          </a:p>
        </p:txBody>
      </p:sp>
      <p:sp>
        <p:nvSpPr>
          <p:cNvPr id="2" name="TextBox 1">
            <a:extLst>
              <a:ext uri="{FF2B5EF4-FFF2-40B4-BE49-F238E27FC236}">
                <a16:creationId xmlns:a16="http://schemas.microsoft.com/office/drawing/2014/main" id="{C355B6DA-F2D5-4868-8A8F-93EEF045DD16}"/>
              </a:ext>
            </a:extLst>
          </p:cNvPr>
          <p:cNvSpPr txBox="1"/>
          <p:nvPr/>
        </p:nvSpPr>
        <p:spPr>
          <a:xfrm>
            <a:off x="698035" y="5778230"/>
            <a:ext cx="7767485" cy="646331"/>
          </a:xfrm>
          <a:prstGeom prst="rect">
            <a:avLst/>
          </a:prstGeom>
          <a:noFill/>
        </p:spPr>
        <p:txBody>
          <a:bodyPr wrap="square" rtlCol="0">
            <a:spAutoFit/>
          </a:bodyPr>
          <a:lstStyle/>
          <a:p>
            <a:r>
              <a:rPr lang="en-US" b="1" dirty="0">
                <a:solidFill>
                  <a:srgbClr val="002060"/>
                </a:solidFill>
              </a:rPr>
              <a:t>High-Risk Advisory Zone Flood Products:</a:t>
            </a:r>
            <a:br>
              <a:rPr lang="en-US" dirty="0"/>
            </a:br>
            <a:r>
              <a:rPr lang="en-US" dirty="0"/>
              <a:t>(1) Advisory Floodplain Boundary, (2) Flood Height Grid, (3) Flood Depth Grid </a:t>
            </a:r>
          </a:p>
        </p:txBody>
      </p:sp>
    </p:spTree>
    <p:extLst>
      <p:ext uri="{BB962C8B-B14F-4D97-AF65-F5344CB8AC3E}">
        <p14:creationId xmlns:p14="http://schemas.microsoft.com/office/powerpoint/2010/main" val="221587942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A9DAB1-57E0-4956-95CB-0E161E07C334}"/>
              </a:ext>
            </a:extLst>
          </p:cNvPr>
          <p:cNvPicPr>
            <a:picLocks noChangeAspect="1"/>
          </p:cNvPicPr>
          <p:nvPr/>
        </p:nvPicPr>
        <p:blipFill>
          <a:blip r:embed="rId3"/>
          <a:stretch>
            <a:fillRect/>
          </a:stretch>
        </p:blipFill>
        <p:spPr>
          <a:xfrm>
            <a:off x="387927" y="937800"/>
            <a:ext cx="8229599" cy="5852082"/>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latin typeface="Arial" panose="020B0604020202020204" pitchFamily="34" charset="0"/>
                <a:cs typeface="Arial" panose="020B0604020202020204" pitchFamily="34" charset="0"/>
              </a:rPr>
              <a:t>Buildings – Future Map Conditions</a:t>
            </a:r>
            <a:endParaRPr lang="en-US" sz="3600" dirty="0">
              <a:solidFill>
                <a:schemeClr val="bg1"/>
              </a:solidFill>
              <a:latin typeface="Arial" panose="020B0604020202020204" pitchFamily="34" charset="0"/>
              <a:cs typeface="Arial" panose="020B0604020202020204" pitchFamily="34" charset="0"/>
            </a:endParaRPr>
          </a:p>
        </p:txBody>
      </p:sp>
      <p:sp>
        <p:nvSpPr>
          <p:cNvPr id="5" name="TextBox 4"/>
          <p:cNvSpPr txBox="1"/>
          <p:nvPr/>
        </p:nvSpPr>
        <p:spPr>
          <a:xfrm>
            <a:off x="4112010" y="5333417"/>
            <a:ext cx="2099544" cy="954107"/>
          </a:xfrm>
          <a:prstGeom prst="rect">
            <a:avLst/>
          </a:prstGeom>
          <a:solidFill>
            <a:srgbClr val="FFC000"/>
          </a:solidFill>
        </p:spPr>
        <p:txBody>
          <a:bodyPr wrap="square" rtlCol="0">
            <a:spAutoFit/>
          </a:bodyPr>
          <a:lstStyle/>
          <a:p>
            <a:pPr algn="ctr"/>
            <a:r>
              <a:rPr lang="en-US" sz="1400" b="1" u="sng" dirty="0"/>
              <a:t>High Risk Non-Regulatory</a:t>
            </a:r>
          </a:p>
          <a:p>
            <a:pPr marL="285750" indent="-285750">
              <a:buFont typeface="Arial" panose="020B0604020202020204" pitchFamily="34" charset="0"/>
              <a:buChar char="•"/>
            </a:pPr>
            <a:r>
              <a:rPr lang="en-US" sz="1400" dirty="0"/>
              <a:t>Preliminary Studies</a:t>
            </a:r>
          </a:p>
          <a:p>
            <a:pPr marL="285750" indent="-285750">
              <a:buFont typeface="Arial" panose="020B0604020202020204" pitchFamily="34" charset="0"/>
              <a:buChar char="•"/>
            </a:pPr>
            <a:r>
              <a:rPr lang="en-US" sz="1400" dirty="0"/>
              <a:t>Advisory A Zones</a:t>
            </a:r>
          </a:p>
          <a:p>
            <a:pPr marL="285750" indent="-285750">
              <a:buFont typeface="Arial" panose="020B0604020202020204" pitchFamily="34" charset="0"/>
              <a:buChar char="•"/>
            </a:pPr>
            <a:r>
              <a:rPr lang="en-US" sz="1400"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6308493" y="6344069"/>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4243180" y="6369940"/>
            <a:ext cx="1837205"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790297" y="6369940"/>
            <a:ext cx="1315931" cy="369332"/>
          </a:xfrm>
          <a:prstGeom prst="rect">
            <a:avLst/>
          </a:prstGeom>
          <a:solidFill>
            <a:srgbClr val="FF0000"/>
          </a:solidFill>
        </p:spPr>
        <p:txBody>
          <a:bodyPr wrap="square" rtlCol="0">
            <a:spAutoFit/>
          </a:bodyPr>
          <a:lstStyle/>
          <a:p>
            <a:r>
              <a:rPr lang="en-US" dirty="0"/>
              <a:t>No Change</a:t>
            </a:r>
          </a:p>
        </p:txBody>
      </p:sp>
      <p:sp>
        <p:nvSpPr>
          <p:cNvPr id="10" name="TextBox 9">
            <a:extLst>
              <a:ext uri="{FF2B5EF4-FFF2-40B4-BE49-F238E27FC236}">
                <a16:creationId xmlns:a16="http://schemas.microsoft.com/office/drawing/2014/main" id="{0C1D3301-A67E-4A08-929A-1FD9B89E670F}"/>
              </a:ext>
            </a:extLst>
          </p:cNvPr>
          <p:cNvSpPr txBox="1"/>
          <p:nvPr/>
        </p:nvSpPr>
        <p:spPr>
          <a:xfrm>
            <a:off x="526474" y="6369940"/>
            <a:ext cx="2178122" cy="369332"/>
          </a:xfrm>
          <a:prstGeom prst="rect">
            <a:avLst/>
          </a:prstGeom>
          <a:solidFill>
            <a:srgbClr val="F559E2"/>
          </a:solidFill>
        </p:spPr>
        <p:txBody>
          <a:bodyPr wrap="square" rtlCol="0">
            <a:spAutoFit/>
          </a:bodyPr>
          <a:lstStyle/>
          <a:p>
            <a:r>
              <a:rPr lang="en-US" dirty="0"/>
              <a:t>Regulatory Floodway</a:t>
            </a:r>
          </a:p>
        </p:txBody>
      </p:sp>
      <p:pic>
        <p:nvPicPr>
          <p:cNvPr id="12" name="Picture 11">
            <a:extLst>
              <a:ext uri="{FF2B5EF4-FFF2-40B4-BE49-F238E27FC236}">
                <a16:creationId xmlns:a16="http://schemas.microsoft.com/office/drawing/2014/main" id="{777F2964-442E-4ABB-9088-7C1422DD7EE7}"/>
              </a:ext>
            </a:extLst>
          </p:cNvPr>
          <p:cNvPicPr>
            <a:picLocks noChangeAspect="1"/>
          </p:cNvPicPr>
          <p:nvPr/>
        </p:nvPicPr>
        <p:blipFill>
          <a:blip r:embed="rId4"/>
          <a:stretch>
            <a:fillRect/>
          </a:stretch>
        </p:blipFill>
        <p:spPr>
          <a:xfrm>
            <a:off x="526474" y="1867766"/>
            <a:ext cx="1162050" cy="2600325"/>
          </a:xfrm>
          <a:prstGeom prst="rect">
            <a:avLst/>
          </a:prstGeom>
        </p:spPr>
      </p:pic>
    </p:spTree>
    <p:extLst>
      <p:ext uri="{BB962C8B-B14F-4D97-AF65-F5344CB8AC3E}">
        <p14:creationId xmlns:p14="http://schemas.microsoft.com/office/powerpoint/2010/main" val="21808042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8" name="Group 27">
            <a:extLst>
              <a:ext uri="{FF2B5EF4-FFF2-40B4-BE49-F238E27FC236}">
                <a16:creationId xmlns:a16="http://schemas.microsoft.com/office/drawing/2014/main" id="{50376519-DCBC-4BAA-9A0C-EA03009F4748}"/>
              </a:ext>
            </a:extLst>
          </p:cNvPr>
          <p:cNvGrpSpPr/>
          <p:nvPr/>
        </p:nvGrpSpPr>
        <p:grpSpPr>
          <a:xfrm>
            <a:off x="573810" y="330742"/>
            <a:ext cx="8203977" cy="3496610"/>
            <a:chOff x="609600" y="3361390"/>
            <a:chExt cx="8203977" cy="3496610"/>
          </a:xfrm>
        </p:grpSpPr>
        <p:grpSp>
          <p:nvGrpSpPr>
            <p:cNvPr id="29" name="Group 28">
              <a:extLst>
                <a:ext uri="{FF2B5EF4-FFF2-40B4-BE49-F238E27FC236}">
                  <a16:creationId xmlns:a16="http://schemas.microsoft.com/office/drawing/2014/main" id="{678877D7-C853-4B17-9EC8-452500B22B79}"/>
                </a:ext>
              </a:extLst>
            </p:cNvPr>
            <p:cNvGrpSpPr/>
            <p:nvPr/>
          </p:nvGrpSpPr>
          <p:grpSpPr>
            <a:xfrm>
              <a:off x="609600" y="3361390"/>
              <a:ext cx="7924801" cy="3496610"/>
              <a:chOff x="609600" y="3352800"/>
              <a:chExt cx="7924801" cy="3346580"/>
            </a:xfrm>
          </p:grpSpPr>
          <p:sp>
            <p:nvSpPr>
              <p:cNvPr id="34" name="Freeform 10">
                <a:extLst>
                  <a:ext uri="{FF2B5EF4-FFF2-40B4-BE49-F238E27FC236}">
                    <a16:creationId xmlns:a16="http://schemas.microsoft.com/office/drawing/2014/main" id="{1E311C7A-69FA-4969-9507-56691A9B3EE7}"/>
                  </a:ext>
                </a:extLst>
              </p:cNvPr>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35" name="Freeform 11">
                <a:extLst>
                  <a:ext uri="{FF2B5EF4-FFF2-40B4-BE49-F238E27FC236}">
                    <a16:creationId xmlns:a16="http://schemas.microsoft.com/office/drawing/2014/main" id="{F291BE7A-E249-4D70-9C9A-13218CBE63EF}"/>
                  </a:ext>
                </a:extLst>
              </p:cNvPr>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TextBox 35">
                <a:extLst>
                  <a:ext uri="{FF2B5EF4-FFF2-40B4-BE49-F238E27FC236}">
                    <a16:creationId xmlns:a16="http://schemas.microsoft.com/office/drawing/2014/main" id="{9407F7E7-3F30-499A-94E5-09753404B649}"/>
                  </a:ext>
                </a:extLst>
              </p:cNvPr>
              <p:cNvSpPr txBox="1"/>
              <p:nvPr/>
            </p:nvSpPr>
            <p:spPr>
              <a:xfrm>
                <a:off x="4648200" y="6172200"/>
                <a:ext cx="2057400" cy="338554"/>
              </a:xfrm>
              <a:prstGeom prst="rect">
                <a:avLst/>
              </a:prstGeom>
              <a:noFill/>
            </p:spPr>
            <p:txBody>
              <a:bodyPr wrap="square" rtlCol="0">
                <a:spAutoFit/>
              </a:bodyPr>
              <a:lstStyle/>
              <a:p>
                <a:r>
                  <a:rPr lang="en-US" sz="1600" dirty="0"/>
                  <a:t>Advisory Floodplain</a:t>
                </a:r>
              </a:p>
            </p:txBody>
          </p:sp>
          <p:sp>
            <p:nvSpPr>
              <p:cNvPr id="37" name="TextBox 36">
                <a:extLst>
                  <a:ext uri="{FF2B5EF4-FFF2-40B4-BE49-F238E27FC236}">
                    <a16:creationId xmlns:a16="http://schemas.microsoft.com/office/drawing/2014/main" id="{09030D1A-5B5B-4425-9661-90D81F83276E}"/>
                  </a:ext>
                </a:extLst>
              </p:cNvPr>
              <p:cNvSpPr txBox="1"/>
              <p:nvPr/>
            </p:nvSpPr>
            <p:spPr>
              <a:xfrm>
                <a:off x="4904400" y="3919940"/>
                <a:ext cx="3297600" cy="353485"/>
              </a:xfrm>
              <a:prstGeom prst="rect">
                <a:avLst/>
              </a:prstGeom>
              <a:noFill/>
            </p:spPr>
            <p:txBody>
              <a:bodyPr wrap="square" rtlCol="0">
                <a:spAutoFit/>
              </a:bodyPr>
              <a:lstStyle/>
              <a:p>
                <a:r>
                  <a:rPr lang="en-US" b="1" dirty="0">
                    <a:solidFill>
                      <a:schemeClr val="accent3">
                        <a:lumMod val="40000"/>
                        <a:lumOff val="60000"/>
                      </a:schemeClr>
                    </a:solidFill>
                  </a:rPr>
                  <a:t>Regulatory IN and Advisory OUT</a:t>
                </a:r>
              </a:p>
            </p:txBody>
          </p:sp>
          <p:sp>
            <p:nvSpPr>
              <p:cNvPr id="38" name="Rectangle 37">
                <a:extLst>
                  <a:ext uri="{FF2B5EF4-FFF2-40B4-BE49-F238E27FC236}">
                    <a16:creationId xmlns:a16="http://schemas.microsoft.com/office/drawing/2014/main" id="{F282355D-AEF1-4E21-BBD7-0798C399F817}"/>
                  </a:ext>
                </a:extLst>
              </p:cNvPr>
              <p:cNvSpPr/>
              <p:nvPr/>
            </p:nvSpPr>
            <p:spPr>
              <a:xfrm>
                <a:off x="4191000" y="6172200"/>
                <a:ext cx="457196" cy="326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TextBox 38">
                <a:extLst>
                  <a:ext uri="{FF2B5EF4-FFF2-40B4-BE49-F238E27FC236}">
                    <a16:creationId xmlns:a16="http://schemas.microsoft.com/office/drawing/2014/main" id="{CEC77B80-3F01-42FA-833F-26E606E7615E}"/>
                  </a:ext>
                </a:extLst>
              </p:cNvPr>
              <p:cNvSpPr txBox="1"/>
              <p:nvPr/>
            </p:nvSpPr>
            <p:spPr>
              <a:xfrm>
                <a:off x="1142998" y="6172200"/>
                <a:ext cx="2819403" cy="338554"/>
              </a:xfrm>
              <a:prstGeom prst="rect">
                <a:avLst/>
              </a:prstGeom>
              <a:noFill/>
            </p:spPr>
            <p:txBody>
              <a:bodyPr wrap="square" rtlCol="0">
                <a:spAutoFit/>
              </a:bodyPr>
              <a:lstStyle/>
              <a:p>
                <a:r>
                  <a:rPr lang="en-US" sz="1600" dirty="0"/>
                  <a:t>Effective Regulatory Floodplain</a:t>
                </a:r>
              </a:p>
            </p:txBody>
          </p:sp>
          <p:sp>
            <p:nvSpPr>
              <p:cNvPr id="40" name="Rectangle 39">
                <a:extLst>
                  <a:ext uri="{FF2B5EF4-FFF2-40B4-BE49-F238E27FC236}">
                    <a16:creationId xmlns:a16="http://schemas.microsoft.com/office/drawing/2014/main" id="{1252DCAC-F57B-431E-A341-D450EBD2A60D}"/>
                  </a:ext>
                </a:extLst>
              </p:cNvPr>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3D806E22-C5B0-4AF1-A847-016C0ADA9F6A}"/>
                  </a:ext>
                </a:extLst>
              </p:cNvPr>
              <p:cNvSpPr txBox="1"/>
              <p:nvPr/>
            </p:nvSpPr>
            <p:spPr>
              <a:xfrm>
                <a:off x="1752599" y="5029200"/>
                <a:ext cx="3433623" cy="353485"/>
              </a:xfrm>
              <a:prstGeom prst="rect">
                <a:avLst/>
              </a:prstGeom>
              <a:solidFill>
                <a:srgbClr val="FFC000"/>
              </a:solidFill>
            </p:spPr>
            <p:txBody>
              <a:bodyPr wrap="square" rtlCol="0">
                <a:spAutoFit/>
              </a:bodyPr>
              <a:lstStyle/>
              <a:p>
                <a:r>
                  <a:rPr lang="en-US" b="1" dirty="0">
                    <a:solidFill>
                      <a:schemeClr val="accent2">
                        <a:lumMod val="75000"/>
                      </a:schemeClr>
                    </a:solidFill>
                  </a:rPr>
                  <a:t>Regulatory OUT and Advisory IN</a:t>
                </a:r>
              </a:p>
            </p:txBody>
          </p:sp>
          <p:pic>
            <p:nvPicPr>
              <p:cNvPr id="42" name="Picture 2" descr="C:\Users\Kurt\AppData\Local\Microsoft\Windows\Temporary Internet Files\Content.IE5\1P7QK4BC\black-house-4493-large[1].png">
                <a:extLst>
                  <a:ext uri="{FF2B5EF4-FFF2-40B4-BE49-F238E27FC236}">
                    <a16:creationId xmlns:a16="http://schemas.microsoft.com/office/drawing/2014/main" id="{A4A7A75D-86F0-4D7B-AEBD-A6856155F6EA}"/>
                  </a:ext>
                </a:extLst>
              </p:cNvPr>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43" name="Picture 2" descr="C:\Users\Kurt\AppData\Local\Microsoft\Windows\Temporary Internet Files\Content.IE5\1P7QK4BC\black-house-4493-large[1].png">
                <a:extLst>
                  <a:ext uri="{FF2B5EF4-FFF2-40B4-BE49-F238E27FC236}">
                    <a16:creationId xmlns:a16="http://schemas.microsoft.com/office/drawing/2014/main" id="{0C4324C5-3644-4E2F-B67E-E69D2895231C}"/>
                  </a:ext>
                </a:extLst>
              </p:cNvPr>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44" name="Picture 2" descr="C:\Users\Kurt\AppData\Local\Microsoft\Windows\Temporary Internet Files\Content.IE5\1P7QK4BC\black-house-4493-large[1].png">
                <a:extLst>
                  <a:ext uri="{FF2B5EF4-FFF2-40B4-BE49-F238E27FC236}">
                    <a16:creationId xmlns:a16="http://schemas.microsoft.com/office/drawing/2014/main" id="{DC8505FB-2055-4685-92B0-A7547E609441}"/>
                  </a:ext>
                </a:extLst>
              </p:cNvPr>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45" name="Picture 2" descr="C:\Users\Kurt\AppData\Local\Microsoft\Windows\Temporary Internet Files\Content.IE5\1P7QK4BC\black-house-4493-large[1].png">
                <a:extLst>
                  <a:ext uri="{FF2B5EF4-FFF2-40B4-BE49-F238E27FC236}">
                    <a16:creationId xmlns:a16="http://schemas.microsoft.com/office/drawing/2014/main" id="{99DE156E-53E5-4C28-80F4-F3E59EE5B8DC}"/>
                  </a:ext>
                </a:extLst>
              </p:cNvPr>
              <p:cNvPicPr>
                <a:picLocks noChangeAspect="1" noChangeArrowheads="1"/>
              </p:cNvPicPr>
              <p:nvPr/>
            </p:nvPicPr>
            <p:blipFill>
              <a:blip r:embed="rId3" cstate="print"/>
              <a:srcRect/>
              <a:stretch>
                <a:fillRect/>
              </a:stretch>
            </p:blipFill>
            <p:spPr bwMode="auto">
              <a:xfrm>
                <a:off x="6792834" y="3560204"/>
                <a:ext cx="360000" cy="340200"/>
              </a:xfrm>
              <a:prstGeom prst="rect">
                <a:avLst/>
              </a:prstGeom>
              <a:noFill/>
            </p:spPr>
          </p:pic>
          <p:pic>
            <p:nvPicPr>
              <p:cNvPr id="46" name="Picture 2" descr="C:\Users\Kurt\AppData\Local\Microsoft\Windows\Temporary Internet Files\Content.IE5\1P7QK4BC\black-house-4493-large[1].png">
                <a:extLst>
                  <a:ext uri="{FF2B5EF4-FFF2-40B4-BE49-F238E27FC236}">
                    <a16:creationId xmlns:a16="http://schemas.microsoft.com/office/drawing/2014/main" id="{31FC88E8-4DE6-4DE6-B8A1-994A7C4D138D}"/>
                  </a:ext>
                </a:extLst>
              </p:cNvPr>
              <p:cNvPicPr>
                <a:picLocks noChangeAspect="1" noChangeArrowheads="1"/>
              </p:cNvPicPr>
              <p:nvPr/>
            </p:nvPicPr>
            <p:blipFill>
              <a:blip r:embed="rId3" cstate="print"/>
              <a:srcRect/>
              <a:stretch>
                <a:fillRect/>
              </a:stretch>
            </p:blipFill>
            <p:spPr bwMode="auto">
              <a:xfrm>
                <a:off x="7636564" y="4361099"/>
                <a:ext cx="360000" cy="340200"/>
              </a:xfrm>
              <a:prstGeom prst="rect">
                <a:avLst/>
              </a:prstGeom>
              <a:noFill/>
            </p:spPr>
          </p:pic>
          <p:pic>
            <p:nvPicPr>
              <p:cNvPr id="47" name="Picture 2" descr="C:\Users\Kurt\AppData\Local\Microsoft\Windows\Temporary Internet Files\Content.IE5\1P7QK4BC\black-house-4493-large[1].png">
                <a:extLst>
                  <a:ext uri="{FF2B5EF4-FFF2-40B4-BE49-F238E27FC236}">
                    <a16:creationId xmlns:a16="http://schemas.microsoft.com/office/drawing/2014/main" id="{0EC1BCDE-8CA9-48C5-AC80-1039EDACB5E5}"/>
                  </a:ext>
                </a:extLst>
              </p:cNvPr>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30" name="Freeform: Shape 29">
              <a:extLst>
                <a:ext uri="{FF2B5EF4-FFF2-40B4-BE49-F238E27FC236}">
                  <a16:creationId xmlns:a16="http://schemas.microsoft.com/office/drawing/2014/main" id="{2EA4C510-C9BB-41F2-B9A6-040A020BEAFF}"/>
                </a:ext>
              </a:extLst>
            </p:cNvPr>
            <p:cNvSpPr/>
            <p:nvPr/>
          </p:nvSpPr>
          <p:spPr>
            <a:xfrm>
              <a:off x="1742661" y="4234583"/>
              <a:ext cx="6712085" cy="2149812"/>
            </a:xfrm>
            <a:custGeom>
              <a:avLst/>
              <a:gdLst>
                <a:gd name="connsiteX0" fmla="*/ 0 w 6712085"/>
                <a:gd name="connsiteY0" fmla="*/ 340468 h 2149812"/>
                <a:gd name="connsiteX1" fmla="*/ 301557 w 6712085"/>
                <a:gd name="connsiteY1" fmla="*/ 194553 h 2149812"/>
                <a:gd name="connsiteX2" fmla="*/ 661481 w 6712085"/>
                <a:gd name="connsiteY2" fmla="*/ 97276 h 2149812"/>
                <a:gd name="connsiteX3" fmla="*/ 982493 w 6712085"/>
                <a:gd name="connsiteY3" fmla="*/ 29183 h 2149812"/>
                <a:gd name="connsiteX4" fmla="*/ 1284051 w 6712085"/>
                <a:gd name="connsiteY4" fmla="*/ 0 h 2149812"/>
                <a:gd name="connsiteX5" fmla="*/ 1410510 w 6712085"/>
                <a:gd name="connsiteY5" fmla="*/ 0 h 2149812"/>
                <a:gd name="connsiteX6" fmla="*/ 1595336 w 6712085"/>
                <a:gd name="connsiteY6" fmla="*/ 58366 h 2149812"/>
                <a:gd name="connsiteX7" fmla="*/ 1819072 w 6712085"/>
                <a:gd name="connsiteY7" fmla="*/ 214008 h 2149812"/>
                <a:gd name="connsiteX8" fmla="*/ 2042808 w 6712085"/>
                <a:gd name="connsiteY8" fmla="*/ 389106 h 2149812"/>
                <a:gd name="connsiteX9" fmla="*/ 2188723 w 6712085"/>
                <a:gd name="connsiteY9" fmla="*/ 505838 h 2149812"/>
                <a:gd name="connsiteX10" fmla="*/ 2490281 w 6712085"/>
                <a:gd name="connsiteY10" fmla="*/ 544749 h 2149812"/>
                <a:gd name="connsiteX11" fmla="*/ 2976664 w 6712085"/>
                <a:gd name="connsiteY11" fmla="*/ 389106 h 2149812"/>
                <a:gd name="connsiteX12" fmla="*/ 3307404 w 6712085"/>
                <a:gd name="connsiteY12" fmla="*/ 301557 h 2149812"/>
                <a:gd name="connsiteX13" fmla="*/ 3521412 w 6712085"/>
                <a:gd name="connsiteY13" fmla="*/ 233463 h 2149812"/>
                <a:gd name="connsiteX14" fmla="*/ 3900791 w 6712085"/>
                <a:gd name="connsiteY14" fmla="*/ 204280 h 2149812"/>
                <a:gd name="connsiteX15" fmla="*/ 4328808 w 6712085"/>
                <a:gd name="connsiteY15" fmla="*/ 301557 h 2149812"/>
                <a:gd name="connsiteX16" fmla="*/ 4562272 w 6712085"/>
                <a:gd name="connsiteY16" fmla="*/ 437744 h 2149812"/>
                <a:gd name="connsiteX17" fmla="*/ 4620638 w 6712085"/>
                <a:gd name="connsiteY17" fmla="*/ 505838 h 2149812"/>
                <a:gd name="connsiteX18" fmla="*/ 4708187 w 6712085"/>
                <a:gd name="connsiteY18" fmla="*/ 496110 h 2149812"/>
                <a:gd name="connsiteX19" fmla="*/ 5252936 w 6712085"/>
                <a:gd name="connsiteY19" fmla="*/ 544749 h 2149812"/>
                <a:gd name="connsiteX20" fmla="*/ 5622587 w 6712085"/>
                <a:gd name="connsiteY20" fmla="*/ 544749 h 2149812"/>
                <a:gd name="connsiteX21" fmla="*/ 5797685 w 6712085"/>
                <a:gd name="connsiteY21" fmla="*/ 564204 h 2149812"/>
                <a:gd name="connsiteX22" fmla="*/ 5982510 w 6712085"/>
                <a:gd name="connsiteY22" fmla="*/ 797668 h 2149812"/>
                <a:gd name="connsiteX23" fmla="*/ 6118698 w 6712085"/>
                <a:gd name="connsiteY23" fmla="*/ 1031131 h 2149812"/>
                <a:gd name="connsiteX24" fmla="*/ 6225702 w 6712085"/>
                <a:gd name="connsiteY24" fmla="*/ 1021404 h 2149812"/>
                <a:gd name="connsiteX25" fmla="*/ 6429983 w 6712085"/>
                <a:gd name="connsiteY25" fmla="*/ 1021404 h 2149812"/>
                <a:gd name="connsiteX26" fmla="*/ 6624536 w 6712085"/>
                <a:gd name="connsiteY26" fmla="*/ 1001949 h 2149812"/>
                <a:gd name="connsiteX27" fmla="*/ 6663447 w 6712085"/>
                <a:gd name="connsiteY27" fmla="*/ 1215957 h 2149812"/>
                <a:gd name="connsiteX28" fmla="*/ 6712085 w 6712085"/>
                <a:gd name="connsiteY28" fmla="*/ 1429966 h 2149812"/>
                <a:gd name="connsiteX29" fmla="*/ 6702357 w 6712085"/>
                <a:gd name="connsiteY29" fmla="*/ 1605063 h 2149812"/>
                <a:gd name="connsiteX30" fmla="*/ 6614808 w 6712085"/>
                <a:gd name="connsiteY30" fmla="*/ 1712068 h 2149812"/>
                <a:gd name="connsiteX31" fmla="*/ 6410527 w 6712085"/>
                <a:gd name="connsiteY31" fmla="*/ 1857983 h 2149812"/>
                <a:gd name="connsiteX32" fmla="*/ 6274340 w 6712085"/>
                <a:gd name="connsiteY32" fmla="*/ 1984442 h 2149812"/>
                <a:gd name="connsiteX33" fmla="*/ 6186791 w 6712085"/>
                <a:gd name="connsiteY33" fmla="*/ 2110902 h 2149812"/>
                <a:gd name="connsiteX34" fmla="*/ 6157608 w 6712085"/>
                <a:gd name="connsiteY34" fmla="*/ 2149812 h 2149812"/>
                <a:gd name="connsiteX35" fmla="*/ 5554493 w 6712085"/>
                <a:gd name="connsiteY35" fmla="*/ 2130357 h 2149812"/>
                <a:gd name="connsiteX36" fmla="*/ 5301574 w 6712085"/>
                <a:gd name="connsiteY36" fmla="*/ 2052536 h 2149812"/>
                <a:gd name="connsiteX37" fmla="*/ 4961106 w 6712085"/>
                <a:gd name="connsiteY37" fmla="*/ 1809344 h 2149812"/>
                <a:gd name="connsiteX38" fmla="*/ 4883285 w 6712085"/>
                <a:gd name="connsiteY38" fmla="*/ 1712068 h 2149812"/>
                <a:gd name="connsiteX39" fmla="*/ 4854102 w 6712085"/>
                <a:gd name="connsiteY39" fmla="*/ 1293778 h 2149812"/>
                <a:gd name="connsiteX40" fmla="*/ 4834647 w 6712085"/>
                <a:gd name="connsiteY40" fmla="*/ 1138136 h 2149812"/>
                <a:gd name="connsiteX41" fmla="*/ 4766553 w 6712085"/>
                <a:gd name="connsiteY41" fmla="*/ 846306 h 2149812"/>
                <a:gd name="connsiteX42" fmla="*/ 4669276 w 6712085"/>
                <a:gd name="connsiteY42" fmla="*/ 758757 h 2149812"/>
                <a:gd name="connsiteX43" fmla="*/ 4406630 w 6712085"/>
                <a:gd name="connsiteY43" fmla="*/ 680936 h 2149812"/>
                <a:gd name="connsiteX44" fmla="*/ 4027251 w 6712085"/>
                <a:gd name="connsiteY44" fmla="*/ 642025 h 2149812"/>
                <a:gd name="connsiteX45" fmla="*/ 3317132 w 6712085"/>
                <a:gd name="connsiteY45" fmla="*/ 651753 h 2149812"/>
                <a:gd name="connsiteX46" fmla="*/ 2918298 w 6712085"/>
                <a:gd name="connsiteY46" fmla="*/ 632297 h 2149812"/>
                <a:gd name="connsiteX47" fmla="*/ 2684834 w 6712085"/>
                <a:gd name="connsiteY47" fmla="*/ 593387 h 2149812"/>
                <a:gd name="connsiteX48" fmla="*/ 2490281 w 6712085"/>
                <a:gd name="connsiteY48" fmla="*/ 593387 h 2149812"/>
                <a:gd name="connsiteX49" fmla="*/ 2140085 w 6712085"/>
                <a:gd name="connsiteY49" fmla="*/ 544749 h 2149812"/>
                <a:gd name="connsiteX50" fmla="*/ 2023353 w 6712085"/>
                <a:gd name="connsiteY50" fmla="*/ 515566 h 2149812"/>
                <a:gd name="connsiteX51" fmla="*/ 1867710 w 6712085"/>
                <a:gd name="connsiteY51" fmla="*/ 525293 h 2149812"/>
                <a:gd name="connsiteX52" fmla="*/ 1721795 w 6712085"/>
                <a:gd name="connsiteY52" fmla="*/ 612842 h 2149812"/>
                <a:gd name="connsiteX53" fmla="*/ 1712068 w 6712085"/>
                <a:gd name="connsiteY53" fmla="*/ 710119 h 2149812"/>
                <a:gd name="connsiteX54" fmla="*/ 651753 w 6712085"/>
                <a:gd name="connsiteY54" fmla="*/ 729574 h 2149812"/>
                <a:gd name="connsiteX55" fmla="*/ 282102 w 6712085"/>
                <a:gd name="connsiteY55" fmla="*/ 749029 h 2149812"/>
                <a:gd name="connsiteX56" fmla="*/ 155642 w 6712085"/>
                <a:gd name="connsiteY56" fmla="*/ 583659 h 2149812"/>
                <a:gd name="connsiteX57" fmla="*/ 0 w 6712085"/>
                <a:gd name="connsiteY57" fmla="*/ 340468 h 214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12085" h="2149812">
                  <a:moveTo>
                    <a:pt x="0" y="340468"/>
                  </a:moveTo>
                  <a:lnTo>
                    <a:pt x="301557" y="194553"/>
                  </a:lnTo>
                  <a:lnTo>
                    <a:pt x="661481" y="97276"/>
                  </a:lnTo>
                  <a:lnTo>
                    <a:pt x="982493" y="29183"/>
                  </a:lnTo>
                  <a:lnTo>
                    <a:pt x="1284051" y="0"/>
                  </a:lnTo>
                  <a:lnTo>
                    <a:pt x="1410510" y="0"/>
                  </a:lnTo>
                  <a:lnTo>
                    <a:pt x="1595336" y="58366"/>
                  </a:lnTo>
                  <a:lnTo>
                    <a:pt x="1819072" y="214008"/>
                  </a:lnTo>
                  <a:lnTo>
                    <a:pt x="2042808" y="389106"/>
                  </a:lnTo>
                  <a:lnTo>
                    <a:pt x="2188723" y="505838"/>
                  </a:lnTo>
                  <a:lnTo>
                    <a:pt x="2490281" y="544749"/>
                  </a:lnTo>
                  <a:lnTo>
                    <a:pt x="2976664" y="389106"/>
                  </a:lnTo>
                  <a:lnTo>
                    <a:pt x="3307404" y="301557"/>
                  </a:lnTo>
                  <a:lnTo>
                    <a:pt x="3521412" y="233463"/>
                  </a:lnTo>
                  <a:lnTo>
                    <a:pt x="3900791" y="204280"/>
                  </a:lnTo>
                  <a:lnTo>
                    <a:pt x="4328808" y="301557"/>
                  </a:lnTo>
                  <a:lnTo>
                    <a:pt x="4562272" y="437744"/>
                  </a:lnTo>
                  <a:lnTo>
                    <a:pt x="4620638" y="505838"/>
                  </a:lnTo>
                  <a:lnTo>
                    <a:pt x="4708187" y="496110"/>
                  </a:lnTo>
                  <a:lnTo>
                    <a:pt x="5252936" y="544749"/>
                  </a:lnTo>
                  <a:lnTo>
                    <a:pt x="5622587" y="544749"/>
                  </a:lnTo>
                  <a:lnTo>
                    <a:pt x="5797685" y="564204"/>
                  </a:lnTo>
                  <a:lnTo>
                    <a:pt x="5982510" y="797668"/>
                  </a:lnTo>
                  <a:lnTo>
                    <a:pt x="6118698" y="1031131"/>
                  </a:lnTo>
                  <a:lnTo>
                    <a:pt x="6225702" y="1021404"/>
                  </a:lnTo>
                  <a:lnTo>
                    <a:pt x="6429983" y="1021404"/>
                  </a:lnTo>
                  <a:lnTo>
                    <a:pt x="6624536" y="1001949"/>
                  </a:lnTo>
                  <a:lnTo>
                    <a:pt x="6663447" y="1215957"/>
                  </a:lnTo>
                  <a:lnTo>
                    <a:pt x="6712085" y="1429966"/>
                  </a:lnTo>
                  <a:lnTo>
                    <a:pt x="6702357" y="1605063"/>
                  </a:lnTo>
                  <a:lnTo>
                    <a:pt x="6614808" y="1712068"/>
                  </a:lnTo>
                  <a:lnTo>
                    <a:pt x="6410527" y="1857983"/>
                  </a:lnTo>
                  <a:lnTo>
                    <a:pt x="6274340" y="1984442"/>
                  </a:lnTo>
                  <a:lnTo>
                    <a:pt x="6186791" y="2110902"/>
                  </a:lnTo>
                  <a:lnTo>
                    <a:pt x="6157608" y="2149812"/>
                  </a:lnTo>
                  <a:lnTo>
                    <a:pt x="5554493" y="2130357"/>
                  </a:lnTo>
                  <a:lnTo>
                    <a:pt x="5301574" y="2052536"/>
                  </a:lnTo>
                  <a:lnTo>
                    <a:pt x="4961106" y="1809344"/>
                  </a:lnTo>
                  <a:lnTo>
                    <a:pt x="4883285" y="1712068"/>
                  </a:lnTo>
                  <a:lnTo>
                    <a:pt x="4854102" y="1293778"/>
                  </a:lnTo>
                  <a:lnTo>
                    <a:pt x="4834647" y="1138136"/>
                  </a:lnTo>
                  <a:lnTo>
                    <a:pt x="4766553" y="846306"/>
                  </a:lnTo>
                  <a:lnTo>
                    <a:pt x="4669276" y="758757"/>
                  </a:lnTo>
                  <a:lnTo>
                    <a:pt x="4406630" y="680936"/>
                  </a:lnTo>
                  <a:lnTo>
                    <a:pt x="4027251" y="642025"/>
                  </a:lnTo>
                  <a:lnTo>
                    <a:pt x="3317132" y="651753"/>
                  </a:lnTo>
                  <a:lnTo>
                    <a:pt x="2918298" y="632297"/>
                  </a:lnTo>
                  <a:lnTo>
                    <a:pt x="2684834" y="593387"/>
                  </a:lnTo>
                  <a:lnTo>
                    <a:pt x="2490281" y="593387"/>
                  </a:lnTo>
                  <a:lnTo>
                    <a:pt x="2140085" y="544749"/>
                  </a:lnTo>
                  <a:lnTo>
                    <a:pt x="2023353" y="515566"/>
                  </a:lnTo>
                  <a:lnTo>
                    <a:pt x="1867710" y="525293"/>
                  </a:lnTo>
                  <a:lnTo>
                    <a:pt x="1721795" y="612842"/>
                  </a:lnTo>
                  <a:lnTo>
                    <a:pt x="1712068" y="710119"/>
                  </a:lnTo>
                  <a:lnTo>
                    <a:pt x="651753" y="729574"/>
                  </a:lnTo>
                  <a:lnTo>
                    <a:pt x="282102" y="749029"/>
                  </a:lnTo>
                  <a:lnTo>
                    <a:pt x="155642" y="583659"/>
                  </a:lnTo>
                  <a:lnTo>
                    <a:pt x="0" y="340468"/>
                  </a:lnTo>
                  <a:close/>
                </a:path>
              </a:pathLst>
            </a:custGeom>
            <a:pattFill prst="narVert">
              <a:fgClr>
                <a:srgbClr val="FF0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1" name="Picture 2" descr="C:\Users\Kurt\AppData\Local\Microsoft\Windows\Temporary Internet Files\Content.IE5\1P7QK4BC\black-house-4493-large[1].png">
              <a:extLst>
                <a:ext uri="{FF2B5EF4-FFF2-40B4-BE49-F238E27FC236}">
                  <a16:creationId xmlns:a16="http://schemas.microsoft.com/office/drawing/2014/main" id="{81F1D556-5622-4559-BD96-D4E2E94F409F}"/>
                </a:ext>
              </a:extLst>
            </p:cNvPr>
            <p:cNvPicPr>
              <a:picLocks noChangeAspect="1" noChangeArrowheads="1"/>
            </p:cNvPicPr>
            <p:nvPr/>
          </p:nvPicPr>
          <p:blipFill>
            <a:blip r:embed="rId3" cstate="print"/>
            <a:srcRect/>
            <a:stretch>
              <a:fillRect/>
            </a:stretch>
          </p:blipFill>
          <p:spPr bwMode="auto">
            <a:xfrm>
              <a:off x="2465997" y="4460344"/>
              <a:ext cx="360000" cy="355451"/>
            </a:xfrm>
            <a:prstGeom prst="rect">
              <a:avLst/>
            </a:prstGeom>
            <a:noFill/>
          </p:spPr>
        </p:pic>
        <p:sp>
          <p:nvSpPr>
            <p:cNvPr id="32" name="TextBox 31">
              <a:extLst>
                <a:ext uri="{FF2B5EF4-FFF2-40B4-BE49-F238E27FC236}">
                  <a16:creationId xmlns:a16="http://schemas.microsoft.com/office/drawing/2014/main" id="{5525A7EF-6E14-4463-B074-63AD0C89BB5E}"/>
                </a:ext>
              </a:extLst>
            </p:cNvPr>
            <p:cNvSpPr txBox="1"/>
            <p:nvPr/>
          </p:nvSpPr>
          <p:spPr>
            <a:xfrm>
              <a:off x="6146577" y="5264729"/>
              <a:ext cx="2667000" cy="964724"/>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pic>
          <p:nvPicPr>
            <p:cNvPr id="33" name="Picture 2" descr="C:\Users\Kurt\AppData\Local\Microsoft\Windows\Temporary Internet Files\Content.IE5\1P7QK4BC\black-house-4493-large[1].png">
              <a:extLst>
                <a:ext uri="{FF2B5EF4-FFF2-40B4-BE49-F238E27FC236}">
                  <a16:creationId xmlns:a16="http://schemas.microsoft.com/office/drawing/2014/main" id="{F3D5AF58-FFF1-48D1-820F-0FC97AB95981}"/>
                </a:ext>
              </a:extLst>
            </p:cNvPr>
            <p:cNvPicPr>
              <a:picLocks noChangeAspect="1" noChangeArrowheads="1"/>
            </p:cNvPicPr>
            <p:nvPr/>
          </p:nvPicPr>
          <p:blipFill>
            <a:blip r:embed="rId3" cstate="print"/>
            <a:srcRect/>
            <a:stretch>
              <a:fillRect/>
            </a:stretch>
          </p:blipFill>
          <p:spPr bwMode="auto">
            <a:xfrm>
              <a:off x="6913200" y="4870372"/>
              <a:ext cx="360000" cy="355451"/>
            </a:xfrm>
            <a:prstGeom prst="rect">
              <a:avLst/>
            </a:prstGeom>
            <a:noFill/>
          </p:spPr>
        </p:pic>
      </p:grpSp>
      <p:sp>
        <p:nvSpPr>
          <p:cNvPr id="14"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Advisory Zones – Outreach Information</a:t>
            </a:r>
          </a:p>
        </p:txBody>
      </p:sp>
      <p:graphicFrame>
        <p:nvGraphicFramePr>
          <p:cNvPr id="15" name="Table 14"/>
          <p:cNvGraphicFramePr>
            <a:graphicFrameLocks noGrp="1"/>
          </p:cNvGraphicFramePr>
          <p:nvPr>
            <p:extLst>
              <p:ext uri="{D42A27DB-BD31-4B8C-83A1-F6EECF244321}">
                <p14:modId xmlns:p14="http://schemas.microsoft.com/office/powerpoint/2010/main" val="2199982992"/>
              </p:ext>
            </p:extLst>
          </p:nvPr>
        </p:nvGraphicFramePr>
        <p:xfrm>
          <a:off x="522900" y="3690620"/>
          <a:ext cx="8305801" cy="161036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2971800">
                  <a:extLst>
                    <a:ext uri="{9D8B030D-6E8A-4147-A177-3AD203B41FA5}">
                      <a16:colId xmlns:a16="http://schemas.microsoft.com/office/drawing/2014/main" val="20001"/>
                    </a:ext>
                  </a:extLst>
                </a:gridCol>
                <a:gridCol w="1981200">
                  <a:extLst>
                    <a:ext uri="{9D8B030D-6E8A-4147-A177-3AD203B41FA5}">
                      <a16:colId xmlns:a16="http://schemas.microsoft.com/office/drawing/2014/main" val="20002"/>
                    </a:ext>
                  </a:extLst>
                </a:gridCol>
                <a:gridCol w="1524001">
                  <a:extLst>
                    <a:ext uri="{9D8B030D-6E8A-4147-A177-3AD203B41FA5}">
                      <a16:colId xmlns:a16="http://schemas.microsoft.com/office/drawing/2014/main" val="20003"/>
                    </a:ext>
                  </a:extLst>
                </a:gridCol>
              </a:tblGrid>
              <a:tr h="533400">
                <a:tc>
                  <a:txBody>
                    <a:bodyPr/>
                    <a:lstStyle/>
                    <a:p>
                      <a:pPr algn="ctr"/>
                      <a:r>
                        <a:rPr lang="en-US" sz="1600" dirty="0"/>
                        <a:t>Union</a:t>
                      </a:r>
                    </a:p>
                  </a:txBody>
                  <a:tcPr/>
                </a:tc>
                <a:tc>
                  <a:txBody>
                    <a:bodyPr/>
                    <a:lstStyle/>
                    <a:p>
                      <a:pPr algn="ctr"/>
                      <a:r>
                        <a:rPr lang="en-US" sz="1600" dirty="0"/>
                        <a:t>Meaning</a:t>
                      </a:r>
                    </a:p>
                  </a:txBody>
                  <a:tcPr/>
                </a:tc>
                <a:tc>
                  <a:txBody>
                    <a:bodyPr/>
                    <a:lstStyle/>
                    <a:p>
                      <a:pPr algn="ctr"/>
                      <a:r>
                        <a:rPr lang="en-US" sz="1600" dirty="0"/>
                        <a:t>Building Changes</a:t>
                      </a:r>
                    </a:p>
                  </a:txBody>
                  <a:tcPr/>
                </a:tc>
                <a:tc>
                  <a:txBody>
                    <a:bodyPr/>
                    <a:lstStyle/>
                    <a:p>
                      <a:pPr algn="ctr"/>
                      <a:r>
                        <a:rPr lang="en-US" sz="1600" dirty="0"/>
                        <a:t>Area Changes</a:t>
                      </a:r>
                    </a:p>
                  </a:txBody>
                  <a:tcPr/>
                </a:tc>
                <a:extLst>
                  <a:ext uri="{0D108BD9-81ED-4DB2-BD59-A6C34878D82A}">
                    <a16:rowId xmlns:a16="http://schemas.microsoft.com/office/drawing/2014/main" val="10000"/>
                  </a:ext>
                </a:extLst>
              </a:tr>
              <a:tr h="370840">
                <a:tc>
                  <a:txBody>
                    <a:bodyPr/>
                    <a:lstStyle/>
                    <a:p>
                      <a:pPr algn="ctr"/>
                      <a:r>
                        <a:rPr lang="en-US" sz="1600" dirty="0"/>
                        <a:t>No</a:t>
                      </a:r>
                      <a:r>
                        <a:rPr lang="en-US" sz="1600" baseline="0" dirty="0"/>
                        <a:t> Change</a:t>
                      </a:r>
                      <a:endParaRPr lang="en-US" sz="1600" dirty="0"/>
                    </a:p>
                  </a:txBody>
                  <a:tcPr/>
                </a:tc>
                <a:tc>
                  <a:txBody>
                    <a:bodyPr/>
                    <a:lstStyle/>
                    <a:p>
                      <a:pPr algn="l"/>
                      <a:r>
                        <a:rPr lang="en-US" sz="1600" dirty="0"/>
                        <a:t>IN both Regulatory and Advisory</a:t>
                      </a:r>
                    </a:p>
                  </a:txBody>
                  <a:tcPr/>
                </a:tc>
                <a:tc>
                  <a:txBody>
                    <a:bodyPr/>
                    <a:lstStyle/>
                    <a:p>
                      <a:pPr algn="ctr"/>
                      <a:r>
                        <a:rPr lang="en-US" sz="1600" i="0" dirty="0"/>
                        <a:t>2</a:t>
                      </a:r>
                    </a:p>
                  </a:txBody>
                  <a:tcPr>
                    <a:pattFill prst="narVert">
                      <a:fgClr>
                        <a:srgbClr val="FF0000"/>
                      </a:fgClr>
                      <a:bgClr>
                        <a:srgbClr val="FFC000"/>
                      </a:bgClr>
                    </a:patt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11 m</a:t>
                      </a:r>
                      <a:r>
                        <a:rPr lang="en-US" sz="1600" i="0" baseline="30000" dirty="0"/>
                        <a:t>2</a:t>
                      </a:r>
                      <a:endParaRPr lang="en-US" sz="1600" i="0" dirty="0"/>
                    </a:p>
                  </a:txBody>
                  <a:tcPr>
                    <a:pattFill prst="narVert">
                      <a:fgClr>
                        <a:srgbClr val="FF0000"/>
                      </a:fgClr>
                      <a:bgClr>
                        <a:srgbClr val="FFC000"/>
                      </a:bgClr>
                    </a:pattFill>
                  </a:tcPr>
                </a:tc>
                <a:extLst>
                  <a:ext uri="{0D108BD9-81ED-4DB2-BD59-A6C34878D82A}">
                    <a16:rowId xmlns:a16="http://schemas.microsoft.com/office/drawing/2014/main" val="10001"/>
                  </a:ext>
                </a:extLst>
              </a:tr>
              <a:tr h="314960">
                <a:tc>
                  <a:txBody>
                    <a:bodyPr/>
                    <a:lstStyle/>
                    <a:p>
                      <a:pPr algn="ctr"/>
                      <a:r>
                        <a:rPr lang="en-US" sz="1600" dirty="0"/>
                        <a:t>Advisory Only</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OUT and Advisory IN</a:t>
                      </a:r>
                    </a:p>
                  </a:txBody>
                  <a:tcPr/>
                </a:tc>
                <a:tc>
                  <a:txBody>
                    <a:bodyPr/>
                    <a:lstStyle/>
                    <a:p>
                      <a:pPr algn="ctr"/>
                      <a:r>
                        <a:rPr lang="en-US" sz="1600" i="0" dirty="0"/>
                        <a:t>2</a:t>
                      </a:r>
                    </a:p>
                  </a:txBody>
                  <a:tcPr>
                    <a:solidFill>
                      <a:srgbClr val="FFC000"/>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i="0" dirty="0"/>
                        <a:t>13 m</a:t>
                      </a:r>
                      <a:r>
                        <a:rPr lang="en-US" sz="1600" i="0" baseline="30000" dirty="0"/>
                        <a:t>2</a:t>
                      </a:r>
                      <a:endParaRPr lang="en-US" sz="1600" i="0" dirty="0"/>
                    </a:p>
                  </a:txBody>
                  <a:tcPr>
                    <a:solidFill>
                      <a:srgbClr val="FFC000"/>
                    </a:solidFill>
                  </a:tcPr>
                </a:tc>
                <a:extLst>
                  <a:ext uri="{0D108BD9-81ED-4DB2-BD59-A6C34878D82A}">
                    <a16:rowId xmlns:a16="http://schemas.microsoft.com/office/drawing/2014/main" val="10002"/>
                  </a:ext>
                </a:extLst>
              </a:tr>
              <a:tr h="370840">
                <a:tc>
                  <a:txBody>
                    <a:bodyPr/>
                    <a:lstStyle/>
                    <a:p>
                      <a:pPr algn="ctr"/>
                      <a:r>
                        <a:rPr lang="en-US" sz="1600" dirty="0"/>
                        <a:t>Regulatory</a:t>
                      </a:r>
                      <a:r>
                        <a:rPr lang="en-US" sz="1600" baseline="0" dirty="0"/>
                        <a:t> Only</a:t>
                      </a:r>
                      <a:endParaRPr lang="en-US" sz="16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dirty="0"/>
                        <a:t>Regulatory IN and Advisory OUT</a:t>
                      </a:r>
                    </a:p>
                  </a:txBody>
                  <a:tcPr/>
                </a:tc>
                <a:tc>
                  <a:txBody>
                    <a:bodyPr/>
                    <a:lstStyle/>
                    <a:p>
                      <a:pPr algn="ctr"/>
                      <a:r>
                        <a:rPr lang="en-US" sz="1600" i="0" dirty="0"/>
                        <a:t>4</a:t>
                      </a:r>
                    </a:p>
                  </a:txBody>
                  <a:tcPr>
                    <a:solidFill>
                      <a:srgbClr val="FF0000"/>
                    </a:solidFill>
                  </a:tcPr>
                </a:tc>
                <a:tc>
                  <a:txBody>
                    <a:bodyPr/>
                    <a:lstStyle/>
                    <a:p>
                      <a:pPr algn="ctr"/>
                      <a:r>
                        <a:rPr lang="en-US" sz="1600" i="0" dirty="0"/>
                        <a:t>21 m</a:t>
                      </a:r>
                      <a:r>
                        <a:rPr lang="en-US" sz="1600" i="0" baseline="30000" dirty="0"/>
                        <a:t>2</a:t>
                      </a:r>
                    </a:p>
                  </a:txBody>
                  <a:tcPr>
                    <a:solidFill>
                      <a:srgbClr val="FF0000"/>
                    </a:solidFill>
                  </a:tcPr>
                </a:tc>
                <a:extLst>
                  <a:ext uri="{0D108BD9-81ED-4DB2-BD59-A6C34878D82A}">
                    <a16:rowId xmlns:a16="http://schemas.microsoft.com/office/drawing/2014/main" val="10003"/>
                  </a:ext>
                </a:extLst>
              </a:tr>
            </a:tbl>
          </a:graphicData>
        </a:graphic>
      </p:graphicFrame>
      <p:sp>
        <p:nvSpPr>
          <p:cNvPr id="21" name="TextBox 20"/>
          <p:cNvSpPr txBox="1"/>
          <p:nvPr/>
        </p:nvSpPr>
        <p:spPr>
          <a:xfrm>
            <a:off x="457200" y="6104234"/>
            <a:ext cx="8305800" cy="707886"/>
          </a:xfrm>
          <a:prstGeom prst="rect">
            <a:avLst/>
          </a:prstGeom>
          <a:solidFill>
            <a:schemeClr val="accent5">
              <a:lumMod val="20000"/>
              <a:lumOff val="80000"/>
            </a:schemeClr>
          </a:solidFill>
        </p:spPr>
        <p:txBody>
          <a:bodyPr wrap="square" rtlCol="0">
            <a:spAutoFit/>
          </a:bodyPr>
          <a:lstStyle/>
          <a:p>
            <a:r>
              <a:rPr lang="en-US" sz="1200" i="1" dirty="0"/>
              <a:t>The geographic union of Regulatory and Advisory Floodplains generates a change polygon for flood risk analysis by area.  Subsequently the union polygon can be intersected with site-specific structures to analyze the impact of the Advisory Floodplain changes to the Regulatory Floodplain</a:t>
            </a:r>
            <a:r>
              <a:rPr lang="en-US" sz="1600" i="1" dirty="0"/>
              <a:t>.</a:t>
            </a:r>
          </a:p>
        </p:txBody>
      </p:sp>
      <p:pic>
        <p:nvPicPr>
          <p:cNvPr id="3074" name="Picture 2" descr="image00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3062" y="5454533"/>
            <a:ext cx="5705475" cy="5810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2" descr="C:\Users\Kurt\AppData\Local\Microsoft\Windows\Temporary Internet Files\Content.IE5\1P7QK4BC\black-house-4493-large[1].png">
            <a:extLst>
              <a:ext uri="{FF2B5EF4-FFF2-40B4-BE49-F238E27FC236}">
                <a16:creationId xmlns:a16="http://schemas.microsoft.com/office/drawing/2014/main" id="{CDC7B6C1-D032-410B-8694-0FB5A65DA058}"/>
              </a:ext>
            </a:extLst>
          </p:cNvPr>
          <p:cNvPicPr>
            <a:picLocks noChangeAspect="1" noChangeArrowheads="1"/>
          </p:cNvPicPr>
          <p:nvPr/>
        </p:nvPicPr>
        <p:blipFill>
          <a:blip r:embed="rId3" cstate="print"/>
          <a:srcRect/>
          <a:stretch>
            <a:fillRect/>
          </a:stretch>
        </p:blipFill>
        <p:spPr bwMode="auto">
          <a:xfrm>
            <a:off x="6517410" y="1218999"/>
            <a:ext cx="360000" cy="355451"/>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01E4F085-E39A-4EFD-A7D1-0D2F39A3F650}"/>
              </a:ext>
            </a:extLst>
          </p:cNvPr>
          <p:cNvSpPr txBox="1"/>
          <p:nvPr/>
        </p:nvSpPr>
        <p:spPr>
          <a:xfrm>
            <a:off x="107005" y="1018505"/>
            <a:ext cx="646521" cy="2661644"/>
          </a:xfrm>
          <a:prstGeom prst="rect">
            <a:avLst/>
          </a:prstGeom>
          <a:solidFill>
            <a:schemeClr val="accent1">
              <a:lumMod val="50000"/>
            </a:schemeClr>
          </a:solidFill>
        </p:spPr>
        <p:txBody>
          <a:bodyPr wrap="square" rtlCol="0">
            <a:spAutoFit/>
          </a:bodyPr>
          <a:lstStyle/>
          <a:p>
            <a:endParaRPr lang="en-US" dirty="0"/>
          </a:p>
        </p:txBody>
      </p:sp>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85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Zones – What is the message for  property owners??</a:t>
            </a:r>
          </a:p>
        </p:txBody>
      </p:sp>
      <p:grpSp>
        <p:nvGrpSpPr>
          <p:cNvPr id="2" name="Group 1"/>
          <p:cNvGrpSpPr/>
          <p:nvPr/>
        </p:nvGrpSpPr>
        <p:grpSpPr>
          <a:xfrm>
            <a:off x="609600" y="3361390"/>
            <a:ext cx="7924801" cy="3496610"/>
            <a:chOff x="609600" y="3352800"/>
            <a:chExt cx="7924801" cy="3346580"/>
          </a:xfrm>
        </p:grpSpPr>
        <p:sp>
          <p:nvSpPr>
            <p:cNvPr id="11" name="Freeform 10"/>
            <p:cNvSpPr/>
            <p:nvPr/>
          </p:nvSpPr>
          <p:spPr>
            <a:xfrm>
              <a:off x="1143001" y="3352800"/>
              <a:ext cx="7391400" cy="3346580"/>
            </a:xfrm>
            <a:custGeom>
              <a:avLst/>
              <a:gdLst>
                <a:gd name="connsiteX0" fmla="*/ 0 w 6685957"/>
                <a:gd name="connsiteY0" fmla="*/ 270588 h 2705878"/>
                <a:gd name="connsiteX1" fmla="*/ 0 w 6685957"/>
                <a:gd name="connsiteY1" fmla="*/ 270588 h 2705878"/>
                <a:gd name="connsiteX2" fmla="*/ 74645 w 6685957"/>
                <a:gd name="connsiteY2" fmla="*/ 307910 h 2705878"/>
                <a:gd name="connsiteX3" fmla="*/ 121298 w 6685957"/>
                <a:gd name="connsiteY3" fmla="*/ 363894 h 2705878"/>
                <a:gd name="connsiteX4" fmla="*/ 149290 w 6685957"/>
                <a:gd name="connsiteY4" fmla="*/ 382555 h 2705878"/>
                <a:gd name="connsiteX5" fmla="*/ 167951 w 6685957"/>
                <a:gd name="connsiteY5" fmla="*/ 410547 h 2705878"/>
                <a:gd name="connsiteX6" fmla="*/ 214604 w 6685957"/>
                <a:gd name="connsiteY6" fmla="*/ 457200 h 2705878"/>
                <a:gd name="connsiteX7" fmla="*/ 251927 w 6685957"/>
                <a:gd name="connsiteY7" fmla="*/ 513184 h 2705878"/>
                <a:gd name="connsiteX8" fmla="*/ 270588 w 6685957"/>
                <a:gd name="connsiteY8" fmla="*/ 541176 h 2705878"/>
                <a:gd name="connsiteX9" fmla="*/ 289249 w 6685957"/>
                <a:gd name="connsiteY9" fmla="*/ 578498 h 2705878"/>
                <a:gd name="connsiteX10" fmla="*/ 326572 w 6685957"/>
                <a:gd name="connsiteY10" fmla="*/ 606490 h 2705878"/>
                <a:gd name="connsiteX11" fmla="*/ 335902 w 6685957"/>
                <a:gd name="connsiteY11" fmla="*/ 643812 h 2705878"/>
                <a:gd name="connsiteX12" fmla="*/ 363894 w 6685957"/>
                <a:gd name="connsiteY12" fmla="*/ 681135 h 2705878"/>
                <a:gd name="connsiteX13" fmla="*/ 382555 w 6685957"/>
                <a:gd name="connsiteY13" fmla="*/ 709127 h 2705878"/>
                <a:gd name="connsiteX14" fmla="*/ 429209 w 6685957"/>
                <a:gd name="connsiteY14" fmla="*/ 783771 h 2705878"/>
                <a:gd name="connsiteX15" fmla="*/ 447870 w 6685957"/>
                <a:gd name="connsiteY15" fmla="*/ 839755 h 2705878"/>
                <a:gd name="connsiteX16" fmla="*/ 503853 w 6685957"/>
                <a:gd name="connsiteY16" fmla="*/ 905069 h 2705878"/>
                <a:gd name="connsiteX17" fmla="*/ 522515 w 6685957"/>
                <a:gd name="connsiteY17" fmla="*/ 933061 h 2705878"/>
                <a:gd name="connsiteX18" fmla="*/ 550506 w 6685957"/>
                <a:gd name="connsiteY18" fmla="*/ 961053 h 2705878"/>
                <a:gd name="connsiteX19" fmla="*/ 597160 w 6685957"/>
                <a:gd name="connsiteY19" fmla="*/ 1026367 h 2705878"/>
                <a:gd name="connsiteX20" fmla="*/ 615821 w 6685957"/>
                <a:gd name="connsiteY20" fmla="*/ 1045029 h 2705878"/>
                <a:gd name="connsiteX21" fmla="*/ 634482 w 6685957"/>
                <a:gd name="connsiteY21" fmla="*/ 1073020 h 2705878"/>
                <a:gd name="connsiteX22" fmla="*/ 653143 w 6685957"/>
                <a:gd name="connsiteY22" fmla="*/ 1091682 h 2705878"/>
                <a:gd name="connsiteX23" fmla="*/ 671804 w 6685957"/>
                <a:gd name="connsiteY23" fmla="*/ 1119674 h 2705878"/>
                <a:gd name="connsiteX24" fmla="*/ 699796 w 6685957"/>
                <a:gd name="connsiteY24" fmla="*/ 1138335 h 2705878"/>
                <a:gd name="connsiteX25" fmla="*/ 755780 w 6685957"/>
                <a:gd name="connsiteY25" fmla="*/ 1184988 h 2705878"/>
                <a:gd name="connsiteX26" fmla="*/ 765111 w 6685957"/>
                <a:gd name="connsiteY26" fmla="*/ 1212980 h 2705878"/>
                <a:gd name="connsiteX27" fmla="*/ 821094 w 6685957"/>
                <a:gd name="connsiteY27" fmla="*/ 1250302 h 2705878"/>
                <a:gd name="connsiteX28" fmla="*/ 1035698 w 6685957"/>
                <a:gd name="connsiteY28" fmla="*/ 1240971 h 2705878"/>
                <a:gd name="connsiteX29" fmla="*/ 2080727 w 6685957"/>
                <a:gd name="connsiteY29" fmla="*/ 1222310 h 2705878"/>
                <a:gd name="connsiteX30" fmla="*/ 2127380 w 6685957"/>
                <a:gd name="connsiteY30" fmla="*/ 1138335 h 2705878"/>
                <a:gd name="connsiteX31" fmla="*/ 2146041 w 6685957"/>
                <a:gd name="connsiteY31" fmla="*/ 1110343 h 2705878"/>
                <a:gd name="connsiteX32" fmla="*/ 2202025 w 6685957"/>
                <a:gd name="connsiteY32" fmla="*/ 1091682 h 2705878"/>
                <a:gd name="connsiteX33" fmla="*/ 2230017 w 6685957"/>
                <a:gd name="connsiteY33" fmla="*/ 1073020 h 2705878"/>
                <a:gd name="connsiteX34" fmla="*/ 2556588 w 6685957"/>
                <a:gd name="connsiteY34" fmla="*/ 1073020 h 2705878"/>
                <a:gd name="connsiteX35" fmla="*/ 2668555 w 6685957"/>
                <a:gd name="connsiteY35" fmla="*/ 1091682 h 2705878"/>
                <a:gd name="connsiteX36" fmla="*/ 2724539 w 6685957"/>
                <a:gd name="connsiteY36" fmla="*/ 1101012 h 2705878"/>
                <a:gd name="connsiteX37" fmla="*/ 2771192 w 6685957"/>
                <a:gd name="connsiteY37" fmla="*/ 1110343 h 2705878"/>
                <a:gd name="connsiteX38" fmla="*/ 2957804 w 6685957"/>
                <a:gd name="connsiteY38" fmla="*/ 1119674 h 2705878"/>
                <a:gd name="connsiteX39" fmla="*/ 3041780 w 6685957"/>
                <a:gd name="connsiteY39" fmla="*/ 1138335 h 2705878"/>
                <a:gd name="connsiteX40" fmla="*/ 3107094 w 6685957"/>
                <a:gd name="connsiteY40" fmla="*/ 1147665 h 2705878"/>
                <a:gd name="connsiteX41" fmla="*/ 3181739 w 6685957"/>
                <a:gd name="connsiteY41" fmla="*/ 1166327 h 2705878"/>
                <a:gd name="connsiteX42" fmla="*/ 3209731 w 6685957"/>
                <a:gd name="connsiteY42" fmla="*/ 1175657 h 2705878"/>
                <a:gd name="connsiteX43" fmla="*/ 4394719 w 6685957"/>
                <a:gd name="connsiteY43" fmla="*/ 1184988 h 2705878"/>
                <a:gd name="connsiteX44" fmla="*/ 4432041 w 6685957"/>
                <a:gd name="connsiteY44" fmla="*/ 1194318 h 2705878"/>
                <a:gd name="connsiteX45" fmla="*/ 4460033 w 6685957"/>
                <a:gd name="connsiteY45" fmla="*/ 1203649 h 2705878"/>
                <a:gd name="connsiteX46" fmla="*/ 4627984 w 6685957"/>
                <a:gd name="connsiteY46" fmla="*/ 1212980 h 2705878"/>
                <a:gd name="connsiteX47" fmla="*/ 4730621 w 6685957"/>
                <a:gd name="connsiteY47" fmla="*/ 1240971 h 2705878"/>
                <a:gd name="connsiteX48" fmla="*/ 4767943 w 6685957"/>
                <a:gd name="connsiteY48" fmla="*/ 1268963 h 2705878"/>
                <a:gd name="connsiteX49" fmla="*/ 4795935 w 6685957"/>
                <a:gd name="connsiteY49" fmla="*/ 1278294 h 2705878"/>
                <a:gd name="connsiteX50" fmla="*/ 4823927 w 6685957"/>
                <a:gd name="connsiteY50" fmla="*/ 1296955 h 2705878"/>
                <a:gd name="connsiteX51" fmla="*/ 4842588 w 6685957"/>
                <a:gd name="connsiteY51" fmla="*/ 1334278 h 2705878"/>
                <a:gd name="connsiteX52" fmla="*/ 4861249 w 6685957"/>
                <a:gd name="connsiteY52" fmla="*/ 1362269 h 2705878"/>
                <a:gd name="connsiteX53" fmla="*/ 4879911 w 6685957"/>
                <a:gd name="connsiteY53" fmla="*/ 1418253 h 2705878"/>
                <a:gd name="connsiteX54" fmla="*/ 4889241 w 6685957"/>
                <a:gd name="connsiteY54" fmla="*/ 1446245 h 2705878"/>
                <a:gd name="connsiteX55" fmla="*/ 4898572 w 6685957"/>
                <a:gd name="connsiteY55" fmla="*/ 1483567 h 2705878"/>
                <a:gd name="connsiteX56" fmla="*/ 4907902 w 6685957"/>
                <a:gd name="connsiteY56" fmla="*/ 1511559 h 2705878"/>
                <a:gd name="connsiteX57" fmla="*/ 4917233 w 6685957"/>
                <a:gd name="connsiteY57" fmla="*/ 1558212 h 2705878"/>
                <a:gd name="connsiteX58" fmla="*/ 4935894 w 6685957"/>
                <a:gd name="connsiteY58" fmla="*/ 1586204 h 2705878"/>
                <a:gd name="connsiteX59" fmla="*/ 4973217 w 6685957"/>
                <a:gd name="connsiteY59" fmla="*/ 2155371 h 2705878"/>
                <a:gd name="connsiteX60" fmla="*/ 5010539 w 6685957"/>
                <a:gd name="connsiteY60" fmla="*/ 2202025 h 2705878"/>
                <a:gd name="connsiteX61" fmla="*/ 5047862 w 6685957"/>
                <a:gd name="connsiteY61" fmla="*/ 2230016 h 2705878"/>
                <a:gd name="connsiteX62" fmla="*/ 5141168 w 6685957"/>
                <a:gd name="connsiteY62" fmla="*/ 2323322 h 2705878"/>
                <a:gd name="connsiteX63" fmla="*/ 5150498 w 6685957"/>
                <a:gd name="connsiteY63" fmla="*/ 2360645 h 2705878"/>
                <a:gd name="connsiteX64" fmla="*/ 5178490 w 6685957"/>
                <a:gd name="connsiteY64" fmla="*/ 2379306 h 2705878"/>
                <a:gd name="connsiteX65" fmla="*/ 5206482 w 6685957"/>
                <a:gd name="connsiteY65" fmla="*/ 2407298 h 2705878"/>
                <a:gd name="connsiteX66" fmla="*/ 5234474 w 6685957"/>
                <a:gd name="connsiteY66" fmla="*/ 2472612 h 2705878"/>
                <a:gd name="connsiteX67" fmla="*/ 5262466 w 6685957"/>
                <a:gd name="connsiteY67" fmla="*/ 2491274 h 2705878"/>
                <a:gd name="connsiteX68" fmla="*/ 5337111 w 6685957"/>
                <a:gd name="connsiteY68" fmla="*/ 2565918 h 2705878"/>
                <a:gd name="connsiteX69" fmla="*/ 5355772 w 6685957"/>
                <a:gd name="connsiteY69" fmla="*/ 2593910 h 2705878"/>
                <a:gd name="connsiteX70" fmla="*/ 5449078 w 6685957"/>
                <a:gd name="connsiteY70" fmla="*/ 2640563 h 2705878"/>
                <a:gd name="connsiteX71" fmla="*/ 5523723 w 6685957"/>
                <a:gd name="connsiteY71" fmla="*/ 2677886 h 2705878"/>
                <a:gd name="connsiteX72" fmla="*/ 5617029 w 6685957"/>
                <a:gd name="connsiteY72" fmla="*/ 2705878 h 2705878"/>
                <a:gd name="connsiteX73" fmla="*/ 5906278 w 6685957"/>
                <a:gd name="connsiteY73" fmla="*/ 2696547 h 2705878"/>
                <a:gd name="connsiteX74" fmla="*/ 5943600 w 6685957"/>
                <a:gd name="connsiteY74" fmla="*/ 2677886 h 2705878"/>
                <a:gd name="connsiteX75" fmla="*/ 5990253 w 6685957"/>
                <a:gd name="connsiteY75" fmla="*/ 2668555 h 2705878"/>
                <a:gd name="connsiteX76" fmla="*/ 6055568 w 6685957"/>
                <a:gd name="connsiteY76" fmla="*/ 2621902 h 2705878"/>
                <a:gd name="connsiteX77" fmla="*/ 6083560 w 6685957"/>
                <a:gd name="connsiteY77" fmla="*/ 2593910 h 2705878"/>
                <a:gd name="connsiteX78" fmla="*/ 6120882 w 6685957"/>
                <a:gd name="connsiteY78" fmla="*/ 2565918 h 2705878"/>
                <a:gd name="connsiteX79" fmla="*/ 6148874 w 6685957"/>
                <a:gd name="connsiteY79" fmla="*/ 2537927 h 2705878"/>
                <a:gd name="connsiteX80" fmla="*/ 6195527 w 6685957"/>
                <a:gd name="connsiteY80" fmla="*/ 2500604 h 2705878"/>
                <a:gd name="connsiteX81" fmla="*/ 6260841 w 6685957"/>
                <a:gd name="connsiteY81" fmla="*/ 2435290 h 2705878"/>
                <a:gd name="connsiteX82" fmla="*/ 6270172 w 6685957"/>
                <a:gd name="connsiteY82" fmla="*/ 2407298 h 2705878"/>
                <a:gd name="connsiteX83" fmla="*/ 6326155 w 6685957"/>
                <a:gd name="connsiteY83" fmla="*/ 2351314 h 2705878"/>
                <a:gd name="connsiteX84" fmla="*/ 6363478 w 6685957"/>
                <a:gd name="connsiteY84" fmla="*/ 2304661 h 2705878"/>
                <a:gd name="connsiteX85" fmla="*/ 6372809 w 6685957"/>
                <a:gd name="connsiteY85" fmla="*/ 2267339 h 2705878"/>
                <a:gd name="connsiteX86" fmla="*/ 6400800 w 6685957"/>
                <a:gd name="connsiteY86" fmla="*/ 2230016 h 2705878"/>
                <a:gd name="connsiteX87" fmla="*/ 6410131 w 6685957"/>
                <a:gd name="connsiteY87" fmla="*/ 2202025 h 2705878"/>
                <a:gd name="connsiteX88" fmla="*/ 6456784 w 6685957"/>
                <a:gd name="connsiteY88" fmla="*/ 2146041 h 2705878"/>
                <a:gd name="connsiteX89" fmla="*/ 6475445 w 6685957"/>
                <a:gd name="connsiteY89" fmla="*/ 2099388 h 2705878"/>
                <a:gd name="connsiteX90" fmla="*/ 6503437 w 6685957"/>
                <a:gd name="connsiteY90" fmla="*/ 2080727 h 2705878"/>
                <a:gd name="connsiteX91" fmla="*/ 6540760 w 6685957"/>
                <a:gd name="connsiteY91" fmla="*/ 2034074 h 2705878"/>
                <a:gd name="connsiteX92" fmla="*/ 6559421 w 6685957"/>
                <a:gd name="connsiteY92" fmla="*/ 2015412 h 2705878"/>
                <a:gd name="connsiteX93" fmla="*/ 6568751 w 6685957"/>
                <a:gd name="connsiteY93" fmla="*/ 1987420 h 2705878"/>
                <a:gd name="connsiteX94" fmla="*/ 6587413 w 6685957"/>
                <a:gd name="connsiteY94" fmla="*/ 1968759 h 2705878"/>
                <a:gd name="connsiteX95" fmla="*/ 6606074 w 6685957"/>
                <a:gd name="connsiteY95" fmla="*/ 1940767 h 2705878"/>
                <a:gd name="connsiteX96" fmla="*/ 6634066 w 6685957"/>
                <a:gd name="connsiteY96" fmla="*/ 1884784 h 2705878"/>
                <a:gd name="connsiteX97" fmla="*/ 6652727 w 6685957"/>
                <a:gd name="connsiteY97" fmla="*/ 1772816 h 2705878"/>
                <a:gd name="connsiteX98" fmla="*/ 6643396 w 6685957"/>
                <a:gd name="connsiteY98" fmla="*/ 1660849 h 2705878"/>
                <a:gd name="connsiteX99" fmla="*/ 6615404 w 6685957"/>
                <a:gd name="connsiteY99" fmla="*/ 923731 h 2705878"/>
                <a:gd name="connsiteX100" fmla="*/ 6596743 w 6685957"/>
                <a:gd name="connsiteY100" fmla="*/ 867747 h 2705878"/>
                <a:gd name="connsiteX101" fmla="*/ 6578082 w 6685957"/>
                <a:gd name="connsiteY101" fmla="*/ 839755 h 2705878"/>
                <a:gd name="connsiteX102" fmla="*/ 6568751 w 6685957"/>
                <a:gd name="connsiteY102" fmla="*/ 811763 h 2705878"/>
                <a:gd name="connsiteX103" fmla="*/ 6531429 w 6685957"/>
                <a:gd name="connsiteY103" fmla="*/ 755780 h 2705878"/>
                <a:gd name="connsiteX104" fmla="*/ 6503437 w 6685957"/>
                <a:gd name="connsiteY104" fmla="*/ 699796 h 2705878"/>
                <a:gd name="connsiteX105" fmla="*/ 6475445 w 6685957"/>
                <a:gd name="connsiteY105" fmla="*/ 643812 h 2705878"/>
                <a:gd name="connsiteX106" fmla="*/ 6466115 w 6685957"/>
                <a:gd name="connsiteY106" fmla="*/ 615820 h 2705878"/>
                <a:gd name="connsiteX107" fmla="*/ 6410131 w 6685957"/>
                <a:gd name="connsiteY107" fmla="*/ 578498 h 2705878"/>
                <a:gd name="connsiteX108" fmla="*/ 6363478 w 6685957"/>
                <a:gd name="connsiteY108" fmla="*/ 541176 h 2705878"/>
                <a:gd name="connsiteX109" fmla="*/ 6335486 w 6685957"/>
                <a:gd name="connsiteY109" fmla="*/ 503853 h 2705878"/>
                <a:gd name="connsiteX110" fmla="*/ 6279502 w 6685957"/>
                <a:gd name="connsiteY110" fmla="*/ 466531 h 2705878"/>
                <a:gd name="connsiteX111" fmla="*/ 6204857 w 6685957"/>
                <a:gd name="connsiteY111" fmla="*/ 401216 h 2705878"/>
                <a:gd name="connsiteX112" fmla="*/ 6111551 w 6685957"/>
                <a:gd name="connsiteY112" fmla="*/ 335902 h 2705878"/>
                <a:gd name="connsiteX113" fmla="*/ 6018245 w 6685957"/>
                <a:gd name="connsiteY113" fmla="*/ 279918 h 2705878"/>
                <a:gd name="connsiteX114" fmla="*/ 5952931 w 6685957"/>
                <a:gd name="connsiteY114" fmla="*/ 242596 h 2705878"/>
                <a:gd name="connsiteX115" fmla="*/ 5906278 w 6685957"/>
                <a:gd name="connsiteY115" fmla="*/ 214604 h 2705878"/>
                <a:gd name="connsiteX116" fmla="*/ 5878286 w 6685957"/>
                <a:gd name="connsiteY116" fmla="*/ 195943 h 2705878"/>
                <a:gd name="connsiteX117" fmla="*/ 5840964 w 6685957"/>
                <a:gd name="connsiteY117" fmla="*/ 186612 h 2705878"/>
                <a:gd name="connsiteX118" fmla="*/ 5691674 w 6685957"/>
                <a:gd name="connsiteY118" fmla="*/ 93306 h 2705878"/>
                <a:gd name="connsiteX119" fmla="*/ 5645021 w 6685957"/>
                <a:gd name="connsiteY119" fmla="*/ 74645 h 2705878"/>
                <a:gd name="connsiteX120" fmla="*/ 5589037 w 6685957"/>
                <a:gd name="connsiteY120" fmla="*/ 65314 h 2705878"/>
                <a:gd name="connsiteX121" fmla="*/ 5561045 w 6685957"/>
                <a:gd name="connsiteY121" fmla="*/ 55984 h 2705878"/>
                <a:gd name="connsiteX122" fmla="*/ 5523723 w 6685957"/>
                <a:gd name="connsiteY122" fmla="*/ 46653 h 2705878"/>
                <a:gd name="connsiteX123" fmla="*/ 5477070 w 6685957"/>
                <a:gd name="connsiteY123" fmla="*/ 27992 h 2705878"/>
                <a:gd name="connsiteX124" fmla="*/ 5439747 w 6685957"/>
                <a:gd name="connsiteY124" fmla="*/ 18661 h 2705878"/>
                <a:gd name="connsiteX125" fmla="*/ 5374433 w 6685957"/>
                <a:gd name="connsiteY125" fmla="*/ 0 h 2705878"/>
                <a:gd name="connsiteX126" fmla="*/ 4478694 w 6685957"/>
                <a:gd name="connsiteY126" fmla="*/ 9331 h 2705878"/>
                <a:gd name="connsiteX127" fmla="*/ 4450702 w 6685957"/>
                <a:gd name="connsiteY127" fmla="*/ 37322 h 2705878"/>
                <a:gd name="connsiteX128" fmla="*/ 4366727 w 6685957"/>
                <a:gd name="connsiteY128" fmla="*/ 55984 h 2705878"/>
                <a:gd name="connsiteX129" fmla="*/ 4320074 w 6685957"/>
                <a:gd name="connsiteY129" fmla="*/ 83976 h 2705878"/>
                <a:gd name="connsiteX130" fmla="*/ 4264090 w 6685957"/>
                <a:gd name="connsiteY130" fmla="*/ 93306 h 2705878"/>
                <a:gd name="connsiteX131" fmla="*/ 4245429 w 6685957"/>
                <a:gd name="connsiteY131" fmla="*/ 130629 h 2705878"/>
                <a:gd name="connsiteX132" fmla="*/ 4124131 w 6685957"/>
                <a:gd name="connsiteY132" fmla="*/ 158620 h 2705878"/>
                <a:gd name="connsiteX133" fmla="*/ 4086809 w 6685957"/>
                <a:gd name="connsiteY133" fmla="*/ 177282 h 2705878"/>
                <a:gd name="connsiteX134" fmla="*/ 4002833 w 6685957"/>
                <a:gd name="connsiteY134" fmla="*/ 195943 h 2705878"/>
                <a:gd name="connsiteX135" fmla="*/ 3974841 w 6685957"/>
                <a:gd name="connsiteY135" fmla="*/ 233265 h 2705878"/>
                <a:gd name="connsiteX136" fmla="*/ 3900196 w 6685957"/>
                <a:gd name="connsiteY136" fmla="*/ 261257 h 2705878"/>
                <a:gd name="connsiteX137" fmla="*/ 3825551 w 6685957"/>
                <a:gd name="connsiteY137" fmla="*/ 307910 h 2705878"/>
                <a:gd name="connsiteX138" fmla="*/ 3760237 w 6685957"/>
                <a:gd name="connsiteY138" fmla="*/ 326571 h 2705878"/>
                <a:gd name="connsiteX139" fmla="*/ 3722915 w 6685957"/>
                <a:gd name="connsiteY139" fmla="*/ 345233 h 2705878"/>
                <a:gd name="connsiteX140" fmla="*/ 3648270 w 6685957"/>
                <a:gd name="connsiteY140" fmla="*/ 373225 h 2705878"/>
                <a:gd name="connsiteX141" fmla="*/ 3620278 w 6685957"/>
                <a:gd name="connsiteY141" fmla="*/ 391886 h 2705878"/>
                <a:gd name="connsiteX142" fmla="*/ 3592286 w 6685957"/>
                <a:gd name="connsiteY142" fmla="*/ 401216 h 2705878"/>
                <a:gd name="connsiteX143" fmla="*/ 3545633 w 6685957"/>
                <a:gd name="connsiteY143" fmla="*/ 419878 h 2705878"/>
                <a:gd name="connsiteX144" fmla="*/ 3517641 w 6685957"/>
                <a:gd name="connsiteY144" fmla="*/ 438539 h 2705878"/>
                <a:gd name="connsiteX145" fmla="*/ 3452327 w 6685957"/>
                <a:gd name="connsiteY145" fmla="*/ 457200 h 2705878"/>
                <a:gd name="connsiteX146" fmla="*/ 3368351 w 6685957"/>
                <a:gd name="connsiteY146" fmla="*/ 485192 h 2705878"/>
                <a:gd name="connsiteX147" fmla="*/ 3331029 w 6685957"/>
                <a:gd name="connsiteY147" fmla="*/ 503853 h 2705878"/>
                <a:gd name="connsiteX148" fmla="*/ 3275045 w 6685957"/>
                <a:gd name="connsiteY148" fmla="*/ 522514 h 2705878"/>
                <a:gd name="connsiteX149" fmla="*/ 3247053 w 6685957"/>
                <a:gd name="connsiteY149" fmla="*/ 531845 h 2705878"/>
                <a:gd name="connsiteX150" fmla="*/ 3191070 w 6685957"/>
                <a:gd name="connsiteY150" fmla="*/ 550506 h 2705878"/>
                <a:gd name="connsiteX151" fmla="*/ 3097764 w 6685957"/>
                <a:gd name="connsiteY151" fmla="*/ 559837 h 2705878"/>
                <a:gd name="connsiteX152" fmla="*/ 2761862 w 6685957"/>
                <a:gd name="connsiteY152" fmla="*/ 578498 h 2705878"/>
                <a:gd name="connsiteX153" fmla="*/ 2267339 w 6685957"/>
                <a:gd name="connsiteY153" fmla="*/ 587829 h 2705878"/>
                <a:gd name="connsiteX154" fmla="*/ 2146041 w 6685957"/>
                <a:gd name="connsiteY154" fmla="*/ 615820 h 2705878"/>
                <a:gd name="connsiteX155" fmla="*/ 2118049 w 6685957"/>
                <a:gd name="connsiteY155" fmla="*/ 625151 h 2705878"/>
                <a:gd name="connsiteX156" fmla="*/ 2080727 w 6685957"/>
                <a:gd name="connsiteY156" fmla="*/ 615820 h 2705878"/>
                <a:gd name="connsiteX157" fmla="*/ 1996751 w 6685957"/>
                <a:gd name="connsiteY157" fmla="*/ 541176 h 2705878"/>
                <a:gd name="connsiteX158" fmla="*/ 1978090 w 6685957"/>
                <a:gd name="connsiteY158" fmla="*/ 522514 h 2705878"/>
                <a:gd name="connsiteX159" fmla="*/ 1894115 w 6685957"/>
                <a:gd name="connsiteY159" fmla="*/ 475861 h 2705878"/>
                <a:gd name="connsiteX160" fmla="*/ 1838131 w 6685957"/>
                <a:gd name="connsiteY160" fmla="*/ 466531 h 2705878"/>
                <a:gd name="connsiteX161" fmla="*/ 1819470 w 6685957"/>
                <a:gd name="connsiteY161" fmla="*/ 447869 h 2705878"/>
                <a:gd name="connsiteX162" fmla="*/ 1670180 w 6685957"/>
                <a:gd name="connsiteY162" fmla="*/ 401216 h 2705878"/>
                <a:gd name="connsiteX163" fmla="*/ 1642188 w 6685957"/>
                <a:gd name="connsiteY163" fmla="*/ 382555 h 2705878"/>
                <a:gd name="connsiteX164" fmla="*/ 1614196 w 6685957"/>
                <a:gd name="connsiteY164" fmla="*/ 373225 h 2705878"/>
                <a:gd name="connsiteX165" fmla="*/ 1595535 w 6685957"/>
                <a:gd name="connsiteY165" fmla="*/ 354563 h 2705878"/>
                <a:gd name="connsiteX166" fmla="*/ 1539551 w 6685957"/>
                <a:gd name="connsiteY166" fmla="*/ 317241 h 2705878"/>
                <a:gd name="connsiteX167" fmla="*/ 1511560 w 6685957"/>
                <a:gd name="connsiteY167" fmla="*/ 298580 h 2705878"/>
                <a:gd name="connsiteX168" fmla="*/ 1455576 w 6685957"/>
                <a:gd name="connsiteY168" fmla="*/ 279918 h 2705878"/>
                <a:gd name="connsiteX169" fmla="*/ 1418253 w 6685957"/>
                <a:gd name="connsiteY169" fmla="*/ 270588 h 2705878"/>
                <a:gd name="connsiteX170" fmla="*/ 1324947 w 6685957"/>
                <a:gd name="connsiteY170" fmla="*/ 242596 h 2705878"/>
                <a:gd name="connsiteX171" fmla="*/ 1138335 w 6685957"/>
                <a:gd name="connsiteY171" fmla="*/ 214604 h 2705878"/>
                <a:gd name="connsiteX172" fmla="*/ 1073021 w 6685957"/>
                <a:gd name="connsiteY172" fmla="*/ 195943 h 2705878"/>
                <a:gd name="connsiteX173" fmla="*/ 1035698 w 6685957"/>
                <a:gd name="connsiteY173" fmla="*/ 186612 h 2705878"/>
                <a:gd name="connsiteX174" fmla="*/ 951723 w 6685957"/>
                <a:gd name="connsiteY174" fmla="*/ 149290 h 2705878"/>
                <a:gd name="connsiteX175" fmla="*/ 895739 w 6685957"/>
                <a:gd name="connsiteY175" fmla="*/ 139959 h 2705878"/>
                <a:gd name="connsiteX176" fmla="*/ 849086 w 6685957"/>
                <a:gd name="connsiteY176" fmla="*/ 130629 h 2705878"/>
                <a:gd name="connsiteX177" fmla="*/ 494523 w 6685957"/>
                <a:gd name="connsiteY177" fmla="*/ 121298 h 2705878"/>
                <a:gd name="connsiteX178" fmla="*/ 149290 w 6685957"/>
                <a:gd name="connsiteY178" fmla="*/ 111967 h 2705878"/>
                <a:gd name="connsiteX179" fmla="*/ 65315 w 6685957"/>
                <a:gd name="connsiteY179" fmla="*/ 149290 h 2705878"/>
                <a:gd name="connsiteX180" fmla="*/ 55984 w 6685957"/>
                <a:gd name="connsiteY180" fmla="*/ 177282 h 2705878"/>
                <a:gd name="connsiteX181" fmla="*/ 37323 w 6685957"/>
                <a:gd name="connsiteY181" fmla="*/ 205274 h 2705878"/>
                <a:gd name="connsiteX182" fmla="*/ 0 w 6685957"/>
                <a:gd name="connsiteY182" fmla="*/ 270588 h 2705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Lst>
              <a:rect l="l" t="t" r="r" b="b"/>
              <a:pathLst>
                <a:path w="6685957" h="2705878">
                  <a:moveTo>
                    <a:pt x="0" y="270588"/>
                  </a:moveTo>
                  <a:lnTo>
                    <a:pt x="0" y="270588"/>
                  </a:lnTo>
                  <a:cubicBezTo>
                    <a:pt x="24882" y="283029"/>
                    <a:pt x="51176" y="292975"/>
                    <a:pt x="74645" y="307910"/>
                  </a:cubicBezTo>
                  <a:cubicBezTo>
                    <a:pt x="116682" y="334661"/>
                    <a:pt x="90120" y="332716"/>
                    <a:pt x="121298" y="363894"/>
                  </a:cubicBezTo>
                  <a:cubicBezTo>
                    <a:pt x="129227" y="371823"/>
                    <a:pt x="139959" y="376335"/>
                    <a:pt x="149290" y="382555"/>
                  </a:cubicBezTo>
                  <a:cubicBezTo>
                    <a:pt x="155510" y="391886"/>
                    <a:pt x="160567" y="402108"/>
                    <a:pt x="167951" y="410547"/>
                  </a:cubicBezTo>
                  <a:cubicBezTo>
                    <a:pt x="182433" y="427098"/>
                    <a:pt x="202405" y="438901"/>
                    <a:pt x="214604" y="457200"/>
                  </a:cubicBezTo>
                  <a:lnTo>
                    <a:pt x="251927" y="513184"/>
                  </a:lnTo>
                  <a:cubicBezTo>
                    <a:pt x="258147" y="522515"/>
                    <a:pt x="265573" y="531146"/>
                    <a:pt x="270588" y="541176"/>
                  </a:cubicBezTo>
                  <a:cubicBezTo>
                    <a:pt x="276808" y="553617"/>
                    <a:pt x="280197" y="567937"/>
                    <a:pt x="289249" y="578498"/>
                  </a:cubicBezTo>
                  <a:cubicBezTo>
                    <a:pt x="299370" y="590305"/>
                    <a:pt x="314131" y="597159"/>
                    <a:pt x="326572" y="606490"/>
                  </a:cubicBezTo>
                  <a:cubicBezTo>
                    <a:pt x="329682" y="618931"/>
                    <a:pt x="330167" y="632342"/>
                    <a:pt x="335902" y="643812"/>
                  </a:cubicBezTo>
                  <a:cubicBezTo>
                    <a:pt x="342857" y="657721"/>
                    <a:pt x="354855" y="668480"/>
                    <a:pt x="363894" y="681135"/>
                  </a:cubicBezTo>
                  <a:cubicBezTo>
                    <a:pt x="370412" y="690260"/>
                    <a:pt x="377109" y="699324"/>
                    <a:pt x="382555" y="709127"/>
                  </a:cubicBezTo>
                  <a:cubicBezTo>
                    <a:pt x="422461" y="780958"/>
                    <a:pt x="392429" y="746993"/>
                    <a:pt x="429209" y="783771"/>
                  </a:cubicBezTo>
                  <a:cubicBezTo>
                    <a:pt x="435429" y="802432"/>
                    <a:pt x="439881" y="821780"/>
                    <a:pt x="447870" y="839755"/>
                  </a:cubicBezTo>
                  <a:cubicBezTo>
                    <a:pt x="461052" y="869415"/>
                    <a:pt x="482509" y="880168"/>
                    <a:pt x="503853" y="905069"/>
                  </a:cubicBezTo>
                  <a:cubicBezTo>
                    <a:pt x="511151" y="913583"/>
                    <a:pt x="515336" y="924446"/>
                    <a:pt x="522515" y="933061"/>
                  </a:cubicBezTo>
                  <a:cubicBezTo>
                    <a:pt x="530962" y="943198"/>
                    <a:pt x="541919" y="951034"/>
                    <a:pt x="550506" y="961053"/>
                  </a:cubicBezTo>
                  <a:cubicBezTo>
                    <a:pt x="629307" y="1052990"/>
                    <a:pt x="538085" y="952524"/>
                    <a:pt x="597160" y="1026367"/>
                  </a:cubicBezTo>
                  <a:cubicBezTo>
                    <a:pt x="602656" y="1033236"/>
                    <a:pt x="610326" y="1038160"/>
                    <a:pt x="615821" y="1045029"/>
                  </a:cubicBezTo>
                  <a:cubicBezTo>
                    <a:pt x="622826" y="1053785"/>
                    <a:pt x="627477" y="1064264"/>
                    <a:pt x="634482" y="1073020"/>
                  </a:cubicBezTo>
                  <a:cubicBezTo>
                    <a:pt x="639977" y="1079889"/>
                    <a:pt x="647648" y="1084813"/>
                    <a:pt x="653143" y="1091682"/>
                  </a:cubicBezTo>
                  <a:cubicBezTo>
                    <a:pt x="660148" y="1100439"/>
                    <a:pt x="663875" y="1111745"/>
                    <a:pt x="671804" y="1119674"/>
                  </a:cubicBezTo>
                  <a:cubicBezTo>
                    <a:pt x="679733" y="1127603"/>
                    <a:pt x="691181" y="1131156"/>
                    <a:pt x="699796" y="1138335"/>
                  </a:cubicBezTo>
                  <a:cubicBezTo>
                    <a:pt x="771639" y="1198204"/>
                    <a:pt x="686281" y="1138656"/>
                    <a:pt x="755780" y="1184988"/>
                  </a:cubicBezTo>
                  <a:cubicBezTo>
                    <a:pt x="758890" y="1194319"/>
                    <a:pt x="759655" y="1204796"/>
                    <a:pt x="765111" y="1212980"/>
                  </a:cubicBezTo>
                  <a:cubicBezTo>
                    <a:pt x="785080" y="1242933"/>
                    <a:pt x="791748" y="1240520"/>
                    <a:pt x="821094" y="1250302"/>
                  </a:cubicBezTo>
                  <a:cubicBezTo>
                    <a:pt x="892629" y="1247192"/>
                    <a:pt x="964113" y="1242562"/>
                    <a:pt x="1035698" y="1240971"/>
                  </a:cubicBezTo>
                  <a:cubicBezTo>
                    <a:pt x="1384011" y="1233231"/>
                    <a:pt x="1733154" y="1246280"/>
                    <a:pt x="2080727" y="1222310"/>
                  </a:cubicBezTo>
                  <a:cubicBezTo>
                    <a:pt x="2111195" y="1220209"/>
                    <a:pt x="2116355" y="1160386"/>
                    <a:pt x="2127380" y="1138335"/>
                  </a:cubicBezTo>
                  <a:cubicBezTo>
                    <a:pt x="2132395" y="1128305"/>
                    <a:pt x="2136532" y="1116286"/>
                    <a:pt x="2146041" y="1110343"/>
                  </a:cubicBezTo>
                  <a:cubicBezTo>
                    <a:pt x="2162722" y="1099918"/>
                    <a:pt x="2202025" y="1091682"/>
                    <a:pt x="2202025" y="1091682"/>
                  </a:cubicBezTo>
                  <a:cubicBezTo>
                    <a:pt x="2211356" y="1085461"/>
                    <a:pt x="2218940" y="1074769"/>
                    <a:pt x="2230017" y="1073020"/>
                  </a:cubicBezTo>
                  <a:cubicBezTo>
                    <a:pt x="2343952" y="1055030"/>
                    <a:pt x="2441569" y="1066967"/>
                    <a:pt x="2556588" y="1073020"/>
                  </a:cubicBezTo>
                  <a:cubicBezTo>
                    <a:pt x="2614935" y="1092470"/>
                    <a:pt x="2564392" y="1077794"/>
                    <a:pt x="2668555" y="1091682"/>
                  </a:cubicBezTo>
                  <a:cubicBezTo>
                    <a:pt x="2687308" y="1094182"/>
                    <a:pt x="2705925" y="1097628"/>
                    <a:pt x="2724539" y="1101012"/>
                  </a:cubicBezTo>
                  <a:cubicBezTo>
                    <a:pt x="2740142" y="1103849"/>
                    <a:pt x="2755384" y="1109078"/>
                    <a:pt x="2771192" y="1110343"/>
                  </a:cubicBezTo>
                  <a:cubicBezTo>
                    <a:pt x="2833275" y="1115310"/>
                    <a:pt x="2895600" y="1116564"/>
                    <a:pt x="2957804" y="1119674"/>
                  </a:cubicBezTo>
                  <a:cubicBezTo>
                    <a:pt x="2991345" y="1128059"/>
                    <a:pt x="3006256" y="1132414"/>
                    <a:pt x="3041780" y="1138335"/>
                  </a:cubicBezTo>
                  <a:cubicBezTo>
                    <a:pt x="3063473" y="1141950"/>
                    <a:pt x="3085529" y="1143352"/>
                    <a:pt x="3107094" y="1147665"/>
                  </a:cubicBezTo>
                  <a:cubicBezTo>
                    <a:pt x="3132243" y="1152695"/>
                    <a:pt x="3156995" y="1159579"/>
                    <a:pt x="3181739" y="1166327"/>
                  </a:cubicBezTo>
                  <a:cubicBezTo>
                    <a:pt x="3191228" y="1168915"/>
                    <a:pt x="3199897" y="1175506"/>
                    <a:pt x="3209731" y="1175657"/>
                  </a:cubicBezTo>
                  <a:lnTo>
                    <a:pt x="4394719" y="1184988"/>
                  </a:lnTo>
                  <a:cubicBezTo>
                    <a:pt x="4407160" y="1188098"/>
                    <a:pt x="4419711" y="1190795"/>
                    <a:pt x="4432041" y="1194318"/>
                  </a:cubicBezTo>
                  <a:cubicBezTo>
                    <a:pt x="4441498" y="1197020"/>
                    <a:pt x="4450242" y="1202716"/>
                    <a:pt x="4460033" y="1203649"/>
                  </a:cubicBezTo>
                  <a:cubicBezTo>
                    <a:pt x="4515850" y="1208965"/>
                    <a:pt x="4572000" y="1209870"/>
                    <a:pt x="4627984" y="1212980"/>
                  </a:cubicBezTo>
                  <a:cubicBezTo>
                    <a:pt x="4699013" y="1236656"/>
                    <a:pt x="4664679" y="1227783"/>
                    <a:pt x="4730621" y="1240971"/>
                  </a:cubicBezTo>
                  <a:cubicBezTo>
                    <a:pt x="4743062" y="1250302"/>
                    <a:pt x="4754441" y="1261247"/>
                    <a:pt x="4767943" y="1268963"/>
                  </a:cubicBezTo>
                  <a:cubicBezTo>
                    <a:pt x="4776482" y="1273843"/>
                    <a:pt x="4787138" y="1273895"/>
                    <a:pt x="4795935" y="1278294"/>
                  </a:cubicBezTo>
                  <a:cubicBezTo>
                    <a:pt x="4805965" y="1283309"/>
                    <a:pt x="4814596" y="1290735"/>
                    <a:pt x="4823927" y="1296955"/>
                  </a:cubicBezTo>
                  <a:cubicBezTo>
                    <a:pt x="4830147" y="1309396"/>
                    <a:pt x="4835687" y="1322201"/>
                    <a:pt x="4842588" y="1334278"/>
                  </a:cubicBezTo>
                  <a:cubicBezTo>
                    <a:pt x="4848152" y="1344014"/>
                    <a:pt x="4856695" y="1352022"/>
                    <a:pt x="4861249" y="1362269"/>
                  </a:cubicBezTo>
                  <a:cubicBezTo>
                    <a:pt x="4869238" y="1380244"/>
                    <a:pt x="4873691" y="1399592"/>
                    <a:pt x="4879911" y="1418253"/>
                  </a:cubicBezTo>
                  <a:cubicBezTo>
                    <a:pt x="4883021" y="1427584"/>
                    <a:pt x="4886855" y="1436703"/>
                    <a:pt x="4889241" y="1446245"/>
                  </a:cubicBezTo>
                  <a:cubicBezTo>
                    <a:pt x="4892351" y="1458686"/>
                    <a:pt x="4895049" y="1471237"/>
                    <a:pt x="4898572" y="1483567"/>
                  </a:cubicBezTo>
                  <a:cubicBezTo>
                    <a:pt x="4901274" y="1493024"/>
                    <a:pt x="4905517" y="1502017"/>
                    <a:pt x="4907902" y="1511559"/>
                  </a:cubicBezTo>
                  <a:cubicBezTo>
                    <a:pt x="4911748" y="1526944"/>
                    <a:pt x="4911665" y="1543363"/>
                    <a:pt x="4917233" y="1558212"/>
                  </a:cubicBezTo>
                  <a:cubicBezTo>
                    <a:pt x="4921171" y="1568712"/>
                    <a:pt x="4929674" y="1576873"/>
                    <a:pt x="4935894" y="1586204"/>
                  </a:cubicBezTo>
                  <a:cubicBezTo>
                    <a:pt x="4948335" y="1775926"/>
                    <a:pt x="4955470" y="1966071"/>
                    <a:pt x="4973217" y="2155371"/>
                  </a:cubicBezTo>
                  <a:cubicBezTo>
                    <a:pt x="4974238" y="2166265"/>
                    <a:pt x="5001615" y="2194588"/>
                    <a:pt x="5010539" y="2202025"/>
                  </a:cubicBezTo>
                  <a:cubicBezTo>
                    <a:pt x="5022486" y="2211980"/>
                    <a:pt x="5035421" y="2220686"/>
                    <a:pt x="5047862" y="2230016"/>
                  </a:cubicBezTo>
                  <a:cubicBezTo>
                    <a:pt x="5097625" y="2304661"/>
                    <a:pt x="5066523" y="2273559"/>
                    <a:pt x="5141168" y="2323322"/>
                  </a:cubicBezTo>
                  <a:cubicBezTo>
                    <a:pt x="5144278" y="2335763"/>
                    <a:pt x="5143385" y="2349975"/>
                    <a:pt x="5150498" y="2360645"/>
                  </a:cubicBezTo>
                  <a:cubicBezTo>
                    <a:pt x="5156718" y="2369976"/>
                    <a:pt x="5169875" y="2372127"/>
                    <a:pt x="5178490" y="2379306"/>
                  </a:cubicBezTo>
                  <a:cubicBezTo>
                    <a:pt x="5188627" y="2387754"/>
                    <a:pt x="5197151" y="2397967"/>
                    <a:pt x="5206482" y="2407298"/>
                  </a:cubicBezTo>
                  <a:cubicBezTo>
                    <a:pt x="5215813" y="2429069"/>
                    <a:pt x="5221335" y="2452904"/>
                    <a:pt x="5234474" y="2472612"/>
                  </a:cubicBezTo>
                  <a:cubicBezTo>
                    <a:pt x="5240695" y="2481943"/>
                    <a:pt x="5255581" y="2482422"/>
                    <a:pt x="5262466" y="2491274"/>
                  </a:cubicBezTo>
                  <a:cubicBezTo>
                    <a:pt x="5325732" y="2572617"/>
                    <a:pt x="5265447" y="2548003"/>
                    <a:pt x="5337111" y="2565918"/>
                  </a:cubicBezTo>
                  <a:cubicBezTo>
                    <a:pt x="5343331" y="2575249"/>
                    <a:pt x="5347333" y="2586525"/>
                    <a:pt x="5355772" y="2593910"/>
                  </a:cubicBezTo>
                  <a:cubicBezTo>
                    <a:pt x="5400209" y="2632793"/>
                    <a:pt x="5402700" y="2628969"/>
                    <a:pt x="5449078" y="2640563"/>
                  </a:cubicBezTo>
                  <a:cubicBezTo>
                    <a:pt x="5484844" y="2676331"/>
                    <a:pt x="5452246" y="2649296"/>
                    <a:pt x="5523723" y="2677886"/>
                  </a:cubicBezTo>
                  <a:cubicBezTo>
                    <a:pt x="5585101" y="2702437"/>
                    <a:pt x="5553952" y="2693262"/>
                    <a:pt x="5617029" y="2705878"/>
                  </a:cubicBezTo>
                  <a:cubicBezTo>
                    <a:pt x="5713445" y="2702768"/>
                    <a:pt x="5810164" y="2704785"/>
                    <a:pt x="5906278" y="2696547"/>
                  </a:cubicBezTo>
                  <a:cubicBezTo>
                    <a:pt x="5920136" y="2695359"/>
                    <a:pt x="5930405" y="2682284"/>
                    <a:pt x="5943600" y="2677886"/>
                  </a:cubicBezTo>
                  <a:cubicBezTo>
                    <a:pt x="5958645" y="2672871"/>
                    <a:pt x="5974702" y="2671665"/>
                    <a:pt x="5990253" y="2668555"/>
                  </a:cubicBezTo>
                  <a:cubicBezTo>
                    <a:pt x="6012407" y="2653786"/>
                    <a:pt x="6035314" y="2639263"/>
                    <a:pt x="6055568" y="2621902"/>
                  </a:cubicBezTo>
                  <a:cubicBezTo>
                    <a:pt x="6065587" y="2613314"/>
                    <a:pt x="6073541" y="2602498"/>
                    <a:pt x="6083560" y="2593910"/>
                  </a:cubicBezTo>
                  <a:cubicBezTo>
                    <a:pt x="6095367" y="2583790"/>
                    <a:pt x="6109075" y="2576038"/>
                    <a:pt x="6120882" y="2565918"/>
                  </a:cubicBezTo>
                  <a:cubicBezTo>
                    <a:pt x="6130901" y="2557331"/>
                    <a:pt x="6138943" y="2546616"/>
                    <a:pt x="6148874" y="2537927"/>
                  </a:cubicBezTo>
                  <a:cubicBezTo>
                    <a:pt x="6163862" y="2524813"/>
                    <a:pt x="6181445" y="2514686"/>
                    <a:pt x="6195527" y="2500604"/>
                  </a:cubicBezTo>
                  <a:cubicBezTo>
                    <a:pt x="6282612" y="2413519"/>
                    <a:pt x="6161316" y="2509935"/>
                    <a:pt x="6260841" y="2435290"/>
                  </a:cubicBezTo>
                  <a:cubicBezTo>
                    <a:pt x="6263951" y="2425959"/>
                    <a:pt x="6264134" y="2415062"/>
                    <a:pt x="6270172" y="2407298"/>
                  </a:cubicBezTo>
                  <a:cubicBezTo>
                    <a:pt x="6286374" y="2386466"/>
                    <a:pt x="6326155" y="2351314"/>
                    <a:pt x="6326155" y="2351314"/>
                  </a:cubicBezTo>
                  <a:cubicBezTo>
                    <a:pt x="6356659" y="2259804"/>
                    <a:pt x="6307205" y="2389069"/>
                    <a:pt x="6363478" y="2304661"/>
                  </a:cubicBezTo>
                  <a:cubicBezTo>
                    <a:pt x="6370591" y="2293991"/>
                    <a:pt x="6367074" y="2278809"/>
                    <a:pt x="6372809" y="2267339"/>
                  </a:cubicBezTo>
                  <a:cubicBezTo>
                    <a:pt x="6379764" y="2253430"/>
                    <a:pt x="6391470" y="2242457"/>
                    <a:pt x="6400800" y="2230016"/>
                  </a:cubicBezTo>
                  <a:cubicBezTo>
                    <a:pt x="6403910" y="2220686"/>
                    <a:pt x="6405733" y="2210822"/>
                    <a:pt x="6410131" y="2202025"/>
                  </a:cubicBezTo>
                  <a:cubicBezTo>
                    <a:pt x="6423122" y="2176043"/>
                    <a:pt x="6436147" y="2166678"/>
                    <a:pt x="6456784" y="2146041"/>
                  </a:cubicBezTo>
                  <a:cubicBezTo>
                    <a:pt x="6463004" y="2130490"/>
                    <a:pt x="6465710" y="2113017"/>
                    <a:pt x="6475445" y="2099388"/>
                  </a:cubicBezTo>
                  <a:cubicBezTo>
                    <a:pt x="6481963" y="2090263"/>
                    <a:pt x="6494680" y="2087732"/>
                    <a:pt x="6503437" y="2080727"/>
                  </a:cubicBezTo>
                  <a:cubicBezTo>
                    <a:pt x="6528463" y="2060706"/>
                    <a:pt x="6519211" y="2061009"/>
                    <a:pt x="6540760" y="2034074"/>
                  </a:cubicBezTo>
                  <a:cubicBezTo>
                    <a:pt x="6546256" y="2027205"/>
                    <a:pt x="6553201" y="2021633"/>
                    <a:pt x="6559421" y="2015412"/>
                  </a:cubicBezTo>
                  <a:cubicBezTo>
                    <a:pt x="6562531" y="2006081"/>
                    <a:pt x="6563691" y="1995854"/>
                    <a:pt x="6568751" y="1987420"/>
                  </a:cubicBezTo>
                  <a:cubicBezTo>
                    <a:pt x="6573277" y="1979877"/>
                    <a:pt x="6581917" y="1975628"/>
                    <a:pt x="6587413" y="1968759"/>
                  </a:cubicBezTo>
                  <a:cubicBezTo>
                    <a:pt x="6594418" y="1960002"/>
                    <a:pt x="6599854" y="1950098"/>
                    <a:pt x="6606074" y="1940767"/>
                  </a:cubicBezTo>
                  <a:cubicBezTo>
                    <a:pt x="6645388" y="1822821"/>
                    <a:pt x="6579803" y="2011398"/>
                    <a:pt x="6634066" y="1884784"/>
                  </a:cubicBezTo>
                  <a:cubicBezTo>
                    <a:pt x="6644943" y="1859403"/>
                    <a:pt x="6650671" y="1789266"/>
                    <a:pt x="6652727" y="1772816"/>
                  </a:cubicBezTo>
                  <a:cubicBezTo>
                    <a:pt x="6649617" y="1735494"/>
                    <a:pt x="6644247" y="1698291"/>
                    <a:pt x="6643396" y="1660849"/>
                  </a:cubicBezTo>
                  <a:cubicBezTo>
                    <a:pt x="6626782" y="929804"/>
                    <a:pt x="6765540" y="1148919"/>
                    <a:pt x="6615404" y="923731"/>
                  </a:cubicBezTo>
                  <a:cubicBezTo>
                    <a:pt x="6609184" y="905070"/>
                    <a:pt x="6607654" y="884114"/>
                    <a:pt x="6596743" y="867747"/>
                  </a:cubicBezTo>
                  <a:cubicBezTo>
                    <a:pt x="6590523" y="858416"/>
                    <a:pt x="6583097" y="849785"/>
                    <a:pt x="6578082" y="839755"/>
                  </a:cubicBezTo>
                  <a:cubicBezTo>
                    <a:pt x="6573683" y="830958"/>
                    <a:pt x="6573528" y="820361"/>
                    <a:pt x="6568751" y="811763"/>
                  </a:cubicBezTo>
                  <a:cubicBezTo>
                    <a:pt x="6557859" y="792158"/>
                    <a:pt x="6538521" y="777057"/>
                    <a:pt x="6531429" y="755780"/>
                  </a:cubicBezTo>
                  <a:cubicBezTo>
                    <a:pt x="6507975" y="685421"/>
                    <a:pt x="6539613" y="772147"/>
                    <a:pt x="6503437" y="699796"/>
                  </a:cubicBezTo>
                  <a:cubicBezTo>
                    <a:pt x="6464806" y="622535"/>
                    <a:pt x="6528925" y="724033"/>
                    <a:pt x="6475445" y="643812"/>
                  </a:cubicBezTo>
                  <a:cubicBezTo>
                    <a:pt x="6472335" y="634481"/>
                    <a:pt x="6471571" y="624003"/>
                    <a:pt x="6466115" y="615820"/>
                  </a:cubicBezTo>
                  <a:cubicBezTo>
                    <a:pt x="6446147" y="585867"/>
                    <a:pt x="6439477" y="588280"/>
                    <a:pt x="6410131" y="578498"/>
                  </a:cubicBezTo>
                  <a:cubicBezTo>
                    <a:pt x="6394580" y="566057"/>
                    <a:pt x="6377560" y="555258"/>
                    <a:pt x="6363478" y="541176"/>
                  </a:cubicBezTo>
                  <a:cubicBezTo>
                    <a:pt x="6352482" y="530180"/>
                    <a:pt x="6347109" y="514185"/>
                    <a:pt x="6335486" y="503853"/>
                  </a:cubicBezTo>
                  <a:cubicBezTo>
                    <a:pt x="6318723" y="488953"/>
                    <a:pt x="6297640" y="479723"/>
                    <a:pt x="6279502" y="466531"/>
                  </a:cubicBezTo>
                  <a:cubicBezTo>
                    <a:pt x="6196857" y="406426"/>
                    <a:pt x="6263951" y="452923"/>
                    <a:pt x="6204857" y="401216"/>
                  </a:cubicBezTo>
                  <a:cubicBezTo>
                    <a:pt x="6143543" y="347566"/>
                    <a:pt x="6175736" y="378692"/>
                    <a:pt x="6111551" y="335902"/>
                  </a:cubicBezTo>
                  <a:cubicBezTo>
                    <a:pt x="6027760" y="280041"/>
                    <a:pt x="6075469" y="298993"/>
                    <a:pt x="6018245" y="279918"/>
                  </a:cubicBezTo>
                  <a:cubicBezTo>
                    <a:pt x="5927997" y="212233"/>
                    <a:pt x="6024174" y="278218"/>
                    <a:pt x="5952931" y="242596"/>
                  </a:cubicBezTo>
                  <a:cubicBezTo>
                    <a:pt x="5936710" y="234485"/>
                    <a:pt x="5921657" y="224216"/>
                    <a:pt x="5906278" y="214604"/>
                  </a:cubicBezTo>
                  <a:cubicBezTo>
                    <a:pt x="5896769" y="208661"/>
                    <a:pt x="5888593" y="200360"/>
                    <a:pt x="5878286" y="195943"/>
                  </a:cubicBezTo>
                  <a:cubicBezTo>
                    <a:pt x="5866499" y="190891"/>
                    <a:pt x="5853405" y="189722"/>
                    <a:pt x="5840964" y="186612"/>
                  </a:cubicBezTo>
                  <a:cubicBezTo>
                    <a:pt x="5776799" y="138489"/>
                    <a:pt x="5764858" y="122579"/>
                    <a:pt x="5691674" y="93306"/>
                  </a:cubicBezTo>
                  <a:cubicBezTo>
                    <a:pt x="5676123" y="87086"/>
                    <a:pt x="5661180" y="79052"/>
                    <a:pt x="5645021" y="74645"/>
                  </a:cubicBezTo>
                  <a:cubicBezTo>
                    <a:pt x="5626769" y="69667"/>
                    <a:pt x="5607505" y="69418"/>
                    <a:pt x="5589037" y="65314"/>
                  </a:cubicBezTo>
                  <a:cubicBezTo>
                    <a:pt x="5579436" y="63180"/>
                    <a:pt x="5570502" y="58686"/>
                    <a:pt x="5561045" y="55984"/>
                  </a:cubicBezTo>
                  <a:cubicBezTo>
                    <a:pt x="5548715" y="52461"/>
                    <a:pt x="5535889" y="50708"/>
                    <a:pt x="5523723" y="46653"/>
                  </a:cubicBezTo>
                  <a:cubicBezTo>
                    <a:pt x="5507834" y="41356"/>
                    <a:pt x="5492959" y="33288"/>
                    <a:pt x="5477070" y="27992"/>
                  </a:cubicBezTo>
                  <a:cubicBezTo>
                    <a:pt x="5464904" y="23937"/>
                    <a:pt x="5452078" y="22184"/>
                    <a:pt x="5439747" y="18661"/>
                  </a:cubicBezTo>
                  <a:cubicBezTo>
                    <a:pt x="5346035" y="-8113"/>
                    <a:pt x="5491122" y="29174"/>
                    <a:pt x="5374433" y="0"/>
                  </a:cubicBezTo>
                  <a:lnTo>
                    <a:pt x="4478694" y="9331"/>
                  </a:lnTo>
                  <a:cubicBezTo>
                    <a:pt x="4465509" y="9864"/>
                    <a:pt x="4462882" y="32247"/>
                    <a:pt x="4450702" y="37322"/>
                  </a:cubicBezTo>
                  <a:cubicBezTo>
                    <a:pt x="4424233" y="48351"/>
                    <a:pt x="4394719" y="49763"/>
                    <a:pt x="4366727" y="55984"/>
                  </a:cubicBezTo>
                  <a:cubicBezTo>
                    <a:pt x="4351176" y="65315"/>
                    <a:pt x="4337118" y="77778"/>
                    <a:pt x="4320074" y="83976"/>
                  </a:cubicBezTo>
                  <a:cubicBezTo>
                    <a:pt x="4302294" y="90441"/>
                    <a:pt x="4280133" y="83279"/>
                    <a:pt x="4264090" y="93306"/>
                  </a:cubicBezTo>
                  <a:cubicBezTo>
                    <a:pt x="4252295" y="100678"/>
                    <a:pt x="4256556" y="122283"/>
                    <a:pt x="4245429" y="130629"/>
                  </a:cubicBezTo>
                  <a:cubicBezTo>
                    <a:pt x="4221320" y="148711"/>
                    <a:pt x="4149955" y="154931"/>
                    <a:pt x="4124131" y="158620"/>
                  </a:cubicBezTo>
                  <a:cubicBezTo>
                    <a:pt x="4111690" y="164841"/>
                    <a:pt x="4100103" y="173191"/>
                    <a:pt x="4086809" y="177282"/>
                  </a:cubicBezTo>
                  <a:cubicBezTo>
                    <a:pt x="4059402" y="185715"/>
                    <a:pt x="4028481" y="183119"/>
                    <a:pt x="4002833" y="195943"/>
                  </a:cubicBezTo>
                  <a:cubicBezTo>
                    <a:pt x="3988924" y="202897"/>
                    <a:pt x="3987961" y="224916"/>
                    <a:pt x="3974841" y="233265"/>
                  </a:cubicBezTo>
                  <a:cubicBezTo>
                    <a:pt x="3952422" y="247532"/>
                    <a:pt x="3923964" y="249373"/>
                    <a:pt x="3900196" y="261257"/>
                  </a:cubicBezTo>
                  <a:cubicBezTo>
                    <a:pt x="3873952" y="274379"/>
                    <a:pt x="3853387" y="298631"/>
                    <a:pt x="3825551" y="307910"/>
                  </a:cubicBezTo>
                  <a:cubicBezTo>
                    <a:pt x="3785394" y="321297"/>
                    <a:pt x="3807101" y="314856"/>
                    <a:pt x="3760237" y="326571"/>
                  </a:cubicBezTo>
                  <a:cubicBezTo>
                    <a:pt x="3747796" y="332792"/>
                    <a:pt x="3735700" y="339754"/>
                    <a:pt x="3722915" y="345233"/>
                  </a:cubicBezTo>
                  <a:cubicBezTo>
                    <a:pt x="3666364" y="369470"/>
                    <a:pt x="3725631" y="334544"/>
                    <a:pt x="3648270" y="373225"/>
                  </a:cubicBezTo>
                  <a:cubicBezTo>
                    <a:pt x="3638240" y="378240"/>
                    <a:pt x="3630308" y="386871"/>
                    <a:pt x="3620278" y="391886"/>
                  </a:cubicBezTo>
                  <a:cubicBezTo>
                    <a:pt x="3611481" y="396284"/>
                    <a:pt x="3601495" y="397763"/>
                    <a:pt x="3592286" y="401216"/>
                  </a:cubicBezTo>
                  <a:cubicBezTo>
                    <a:pt x="3576603" y="407097"/>
                    <a:pt x="3560614" y="412388"/>
                    <a:pt x="3545633" y="419878"/>
                  </a:cubicBezTo>
                  <a:cubicBezTo>
                    <a:pt x="3535603" y="424893"/>
                    <a:pt x="3527671" y="433524"/>
                    <a:pt x="3517641" y="438539"/>
                  </a:cubicBezTo>
                  <a:cubicBezTo>
                    <a:pt x="3504259" y="445230"/>
                    <a:pt x="3464279" y="454212"/>
                    <a:pt x="3452327" y="457200"/>
                  </a:cubicBezTo>
                  <a:cubicBezTo>
                    <a:pt x="3394142" y="495989"/>
                    <a:pt x="3459777" y="457764"/>
                    <a:pt x="3368351" y="485192"/>
                  </a:cubicBezTo>
                  <a:cubicBezTo>
                    <a:pt x="3355029" y="489189"/>
                    <a:pt x="3343943" y="498687"/>
                    <a:pt x="3331029" y="503853"/>
                  </a:cubicBezTo>
                  <a:cubicBezTo>
                    <a:pt x="3312765" y="511158"/>
                    <a:pt x="3293706" y="516294"/>
                    <a:pt x="3275045" y="522514"/>
                  </a:cubicBezTo>
                  <a:lnTo>
                    <a:pt x="3247053" y="531845"/>
                  </a:lnTo>
                  <a:cubicBezTo>
                    <a:pt x="3247046" y="531847"/>
                    <a:pt x="3191078" y="550505"/>
                    <a:pt x="3191070" y="550506"/>
                  </a:cubicBezTo>
                  <a:lnTo>
                    <a:pt x="3097764" y="559837"/>
                  </a:lnTo>
                  <a:cubicBezTo>
                    <a:pt x="2965206" y="592974"/>
                    <a:pt x="3062641" y="571421"/>
                    <a:pt x="2761862" y="578498"/>
                  </a:cubicBezTo>
                  <a:lnTo>
                    <a:pt x="2267339" y="587829"/>
                  </a:lnTo>
                  <a:cubicBezTo>
                    <a:pt x="2230330" y="595230"/>
                    <a:pt x="2179803" y="604566"/>
                    <a:pt x="2146041" y="615820"/>
                  </a:cubicBezTo>
                  <a:lnTo>
                    <a:pt x="2118049" y="625151"/>
                  </a:lnTo>
                  <a:cubicBezTo>
                    <a:pt x="2105608" y="622041"/>
                    <a:pt x="2092197" y="621555"/>
                    <a:pt x="2080727" y="615820"/>
                  </a:cubicBezTo>
                  <a:cubicBezTo>
                    <a:pt x="2053265" y="602089"/>
                    <a:pt x="2015572" y="559997"/>
                    <a:pt x="1996751" y="541176"/>
                  </a:cubicBezTo>
                  <a:cubicBezTo>
                    <a:pt x="1990531" y="534955"/>
                    <a:pt x="1985410" y="527394"/>
                    <a:pt x="1978090" y="522514"/>
                  </a:cubicBezTo>
                  <a:cubicBezTo>
                    <a:pt x="1942017" y="498466"/>
                    <a:pt x="1931063" y="484072"/>
                    <a:pt x="1894115" y="475861"/>
                  </a:cubicBezTo>
                  <a:cubicBezTo>
                    <a:pt x="1875647" y="471757"/>
                    <a:pt x="1856792" y="469641"/>
                    <a:pt x="1838131" y="466531"/>
                  </a:cubicBezTo>
                  <a:cubicBezTo>
                    <a:pt x="1831911" y="460310"/>
                    <a:pt x="1826228" y="453501"/>
                    <a:pt x="1819470" y="447869"/>
                  </a:cubicBezTo>
                  <a:cubicBezTo>
                    <a:pt x="1760329" y="398585"/>
                    <a:pt x="1776922" y="419007"/>
                    <a:pt x="1670180" y="401216"/>
                  </a:cubicBezTo>
                  <a:cubicBezTo>
                    <a:pt x="1660849" y="394996"/>
                    <a:pt x="1652218" y="387570"/>
                    <a:pt x="1642188" y="382555"/>
                  </a:cubicBezTo>
                  <a:cubicBezTo>
                    <a:pt x="1633391" y="378157"/>
                    <a:pt x="1622630" y="378285"/>
                    <a:pt x="1614196" y="373225"/>
                  </a:cubicBezTo>
                  <a:cubicBezTo>
                    <a:pt x="1606653" y="368699"/>
                    <a:pt x="1602573" y="359841"/>
                    <a:pt x="1595535" y="354563"/>
                  </a:cubicBezTo>
                  <a:cubicBezTo>
                    <a:pt x="1577593" y="341106"/>
                    <a:pt x="1558212" y="329682"/>
                    <a:pt x="1539551" y="317241"/>
                  </a:cubicBezTo>
                  <a:cubicBezTo>
                    <a:pt x="1530221" y="311021"/>
                    <a:pt x="1522198" y="302126"/>
                    <a:pt x="1511560" y="298580"/>
                  </a:cubicBezTo>
                  <a:cubicBezTo>
                    <a:pt x="1492899" y="292359"/>
                    <a:pt x="1474660" y="284689"/>
                    <a:pt x="1455576" y="279918"/>
                  </a:cubicBezTo>
                  <a:cubicBezTo>
                    <a:pt x="1443135" y="276808"/>
                    <a:pt x="1430536" y="274273"/>
                    <a:pt x="1418253" y="270588"/>
                  </a:cubicBezTo>
                  <a:cubicBezTo>
                    <a:pt x="1387144" y="261256"/>
                    <a:pt x="1357205" y="247972"/>
                    <a:pt x="1324947" y="242596"/>
                  </a:cubicBezTo>
                  <a:cubicBezTo>
                    <a:pt x="1299882" y="238418"/>
                    <a:pt x="1184245" y="223786"/>
                    <a:pt x="1138335" y="214604"/>
                  </a:cubicBezTo>
                  <a:cubicBezTo>
                    <a:pt x="1089713" y="204880"/>
                    <a:pt x="1114527" y="207802"/>
                    <a:pt x="1073021" y="195943"/>
                  </a:cubicBezTo>
                  <a:cubicBezTo>
                    <a:pt x="1060691" y="192420"/>
                    <a:pt x="1047705" y="191115"/>
                    <a:pt x="1035698" y="186612"/>
                  </a:cubicBezTo>
                  <a:cubicBezTo>
                    <a:pt x="981028" y="166111"/>
                    <a:pt x="1014141" y="166313"/>
                    <a:pt x="951723" y="149290"/>
                  </a:cubicBezTo>
                  <a:cubicBezTo>
                    <a:pt x="933471" y="144312"/>
                    <a:pt x="914353" y="143343"/>
                    <a:pt x="895739" y="139959"/>
                  </a:cubicBezTo>
                  <a:cubicBezTo>
                    <a:pt x="880136" y="137122"/>
                    <a:pt x="864928" y="131366"/>
                    <a:pt x="849086" y="130629"/>
                  </a:cubicBezTo>
                  <a:cubicBezTo>
                    <a:pt x="730985" y="125136"/>
                    <a:pt x="612711" y="124408"/>
                    <a:pt x="494523" y="121298"/>
                  </a:cubicBezTo>
                  <a:cubicBezTo>
                    <a:pt x="267758" y="96102"/>
                    <a:pt x="382822" y="99677"/>
                    <a:pt x="149290" y="111967"/>
                  </a:cubicBezTo>
                  <a:cubicBezTo>
                    <a:pt x="82668" y="134175"/>
                    <a:pt x="109673" y="119717"/>
                    <a:pt x="65315" y="149290"/>
                  </a:cubicBezTo>
                  <a:cubicBezTo>
                    <a:pt x="62205" y="158621"/>
                    <a:pt x="60383" y="168485"/>
                    <a:pt x="55984" y="177282"/>
                  </a:cubicBezTo>
                  <a:cubicBezTo>
                    <a:pt x="50969" y="187312"/>
                    <a:pt x="39756" y="194327"/>
                    <a:pt x="37323" y="205274"/>
                  </a:cubicBezTo>
                  <a:cubicBezTo>
                    <a:pt x="33275" y="223491"/>
                    <a:pt x="6220" y="259702"/>
                    <a:pt x="0" y="270588"/>
                  </a:cubicBezTo>
                  <a:close/>
                </a:path>
              </a:pathLst>
            </a:cu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a:t>
              </a:r>
            </a:p>
          </p:txBody>
        </p:sp>
        <p:sp>
          <p:nvSpPr>
            <p:cNvPr id="12" name="Freeform 11"/>
            <p:cNvSpPr/>
            <p:nvPr/>
          </p:nvSpPr>
          <p:spPr>
            <a:xfrm>
              <a:off x="914400" y="4191000"/>
              <a:ext cx="7543800" cy="2057400"/>
            </a:xfrm>
            <a:custGeom>
              <a:avLst/>
              <a:gdLst>
                <a:gd name="connsiteX0" fmla="*/ 671804 w 8248261"/>
                <a:gd name="connsiteY0" fmla="*/ 531845 h 2780522"/>
                <a:gd name="connsiteX1" fmla="*/ 671804 w 8248261"/>
                <a:gd name="connsiteY1" fmla="*/ 531845 h 2780522"/>
                <a:gd name="connsiteX2" fmla="*/ 755779 w 8248261"/>
                <a:gd name="connsiteY2" fmla="*/ 513183 h 2780522"/>
                <a:gd name="connsiteX3" fmla="*/ 783771 w 8248261"/>
                <a:gd name="connsiteY3" fmla="*/ 494522 h 2780522"/>
                <a:gd name="connsiteX4" fmla="*/ 811763 w 8248261"/>
                <a:gd name="connsiteY4" fmla="*/ 485191 h 2780522"/>
                <a:gd name="connsiteX5" fmla="*/ 849085 w 8248261"/>
                <a:gd name="connsiteY5" fmla="*/ 466530 h 2780522"/>
                <a:gd name="connsiteX6" fmla="*/ 914400 w 8248261"/>
                <a:gd name="connsiteY6" fmla="*/ 419877 h 2780522"/>
                <a:gd name="connsiteX7" fmla="*/ 942392 w 8248261"/>
                <a:gd name="connsiteY7" fmla="*/ 401216 h 2780522"/>
                <a:gd name="connsiteX8" fmla="*/ 970383 w 8248261"/>
                <a:gd name="connsiteY8" fmla="*/ 391885 h 2780522"/>
                <a:gd name="connsiteX9" fmla="*/ 1026367 w 8248261"/>
                <a:gd name="connsiteY9" fmla="*/ 354563 h 2780522"/>
                <a:gd name="connsiteX10" fmla="*/ 1054359 w 8248261"/>
                <a:gd name="connsiteY10" fmla="*/ 345232 h 2780522"/>
                <a:gd name="connsiteX11" fmla="*/ 1082351 w 8248261"/>
                <a:gd name="connsiteY11" fmla="*/ 326571 h 2780522"/>
                <a:gd name="connsiteX12" fmla="*/ 1175657 w 8248261"/>
                <a:gd name="connsiteY12" fmla="*/ 289249 h 2780522"/>
                <a:gd name="connsiteX13" fmla="*/ 1231641 w 8248261"/>
                <a:gd name="connsiteY13" fmla="*/ 270587 h 2780522"/>
                <a:gd name="connsiteX14" fmla="*/ 1259632 w 8248261"/>
                <a:gd name="connsiteY14" fmla="*/ 261257 h 2780522"/>
                <a:gd name="connsiteX15" fmla="*/ 1287624 w 8248261"/>
                <a:gd name="connsiteY15" fmla="*/ 242596 h 2780522"/>
                <a:gd name="connsiteX16" fmla="*/ 1306285 w 8248261"/>
                <a:gd name="connsiteY16" fmla="*/ 223934 h 2780522"/>
                <a:gd name="connsiteX17" fmla="*/ 1343608 w 8248261"/>
                <a:gd name="connsiteY17" fmla="*/ 214604 h 2780522"/>
                <a:gd name="connsiteX18" fmla="*/ 1399592 w 8248261"/>
                <a:gd name="connsiteY18" fmla="*/ 195942 h 2780522"/>
                <a:gd name="connsiteX19" fmla="*/ 1492898 w 8248261"/>
                <a:gd name="connsiteY19" fmla="*/ 158620 h 2780522"/>
                <a:gd name="connsiteX20" fmla="*/ 1632857 w 8248261"/>
                <a:gd name="connsiteY20" fmla="*/ 130628 h 2780522"/>
                <a:gd name="connsiteX21" fmla="*/ 1688841 w 8248261"/>
                <a:gd name="connsiteY21" fmla="*/ 111967 h 2780522"/>
                <a:gd name="connsiteX22" fmla="*/ 1782147 w 8248261"/>
                <a:gd name="connsiteY22" fmla="*/ 93306 h 2780522"/>
                <a:gd name="connsiteX23" fmla="*/ 1884783 w 8248261"/>
                <a:gd name="connsiteY23" fmla="*/ 55983 h 2780522"/>
                <a:gd name="connsiteX24" fmla="*/ 1922106 w 8248261"/>
                <a:gd name="connsiteY24" fmla="*/ 46653 h 2780522"/>
                <a:gd name="connsiteX25" fmla="*/ 1987420 w 8248261"/>
                <a:gd name="connsiteY25" fmla="*/ 27991 h 2780522"/>
                <a:gd name="connsiteX26" fmla="*/ 2043404 w 8248261"/>
                <a:gd name="connsiteY26" fmla="*/ 18661 h 2780522"/>
                <a:gd name="connsiteX27" fmla="*/ 2090057 w 8248261"/>
                <a:gd name="connsiteY27" fmla="*/ 9330 h 2780522"/>
                <a:gd name="connsiteX28" fmla="*/ 2192694 w 8248261"/>
                <a:gd name="connsiteY28" fmla="*/ 0 h 2780522"/>
                <a:gd name="connsiteX29" fmla="*/ 2481943 w 8248261"/>
                <a:gd name="connsiteY29" fmla="*/ 9330 h 2780522"/>
                <a:gd name="connsiteX30" fmla="*/ 2556587 w 8248261"/>
                <a:gd name="connsiteY30" fmla="*/ 27991 h 2780522"/>
                <a:gd name="connsiteX31" fmla="*/ 2631232 w 8248261"/>
                <a:gd name="connsiteY31" fmla="*/ 93306 h 2780522"/>
                <a:gd name="connsiteX32" fmla="*/ 2696547 w 8248261"/>
                <a:gd name="connsiteY32" fmla="*/ 130628 h 2780522"/>
                <a:gd name="connsiteX33" fmla="*/ 2761861 w 8248261"/>
                <a:gd name="connsiteY33" fmla="*/ 177281 h 2780522"/>
                <a:gd name="connsiteX34" fmla="*/ 2808514 w 8248261"/>
                <a:gd name="connsiteY34" fmla="*/ 223934 h 2780522"/>
                <a:gd name="connsiteX35" fmla="*/ 2864498 w 8248261"/>
                <a:gd name="connsiteY35" fmla="*/ 279918 h 2780522"/>
                <a:gd name="connsiteX36" fmla="*/ 2892490 w 8248261"/>
                <a:gd name="connsiteY36" fmla="*/ 307910 h 2780522"/>
                <a:gd name="connsiteX37" fmla="*/ 2976465 w 8248261"/>
                <a:gd name="connsiteY37" fmla="*/ 373224 h 2780522"/>
                <a:gd name="connsiteX38" fmla="*/ 3079102 w 8248261"/>
                <a:gd name="connsiteY38" fmla="*/ 485191 h 2780522"/>
                <a:gd name="connsiteX39" fmla="*/ 3116424 w 8248261"/>
                <a:gd name="connsiteY39" fmla="*/ 494522 h 2780522"/>
                <a:gd name="connsiteX40" fmla="*/ 3153747 w 8248261"/>
                <a:gd name="connsiteY40" fmla="*/ 541175 h 2780522"/>
                <a:gd name="connsiteX41" fmla="*/ 3200400 w 8248261"/>
                <a:gd name="connsiteY41" fmla="*/ 578498 h 2780522"/>
                <a:gd name="connsiteX42" fmla="*/ 3237722 w 8248261"/>
                <a:gd name="connsiteY42" fmla="*/ 625151 h 2780522"/>
                <a:gd name="connsiteX43" fmla="*/ 3293706 w 8248261"/>
                <a:gd name="connsiteY43" fmla="*/ 653142 h 2780522"/>
                <a:gd name="connsiteX44" fmla="*/ 3340359 w 8248261"/>
                <a:gd name="connsiteY44" fmla="*/ 671804 h 2780522"/>
                <a:gd name="connsiteX45" fmla="*/ 3545632 w 8248261"/>
                <a:gd name="connsiteY45" fmla="*/ 690465 h 2780522"/>
                <a:gd name="connsiteX46" fmla="*/ 3610947 w 8248261"/>
                <a:gd name="connsiteY46" fmla="*/ 681134 h 2780522"/>
                <a:gd name="connsiteX47" fmla="*/ 3685592 w 8248261"/>
                <a:gd name="connsiteY47" fmla="*/ 671804 h 2780522"/>
                <a:gd name="connsiteX48" fmla="*/ 3778898 w 8248261"/>
                <a:gd name="connsiteY48" fmla="*/ 615820 h 2780522"/>
                <a:gd name="connsiteX49" fmla="*/ 3928187 w 8248261"/>
                <a:gd name="connsiteY49" fmla="*/ 597159 h 2780522"/>
                <a:gd name="connsiteX50" fmla="*/ 4058816 w 8248261"/>
                <a:gd name="connsiteY50" fmla="*/ 541175 h 2780522"/>
                <a:gd name="connsiteX51" fmla="*/ 4096138 w 8248261"/>
                <a:gd name="connsiteY51" fmla="*/ 531845 h 2780522"/>
                <a:gd name="connsiteX52" fmla="*/ 4133461 w 8248261"/>
                <a:gd name="connsiteY52" fmla="*/ 513183 h 2780522"/>
                <a:gd name="connsiteX53" fmla="*/ 4198775 w 8248261"/>
                <a:gd name="connsiteY53" fmla="*/ 494522 h 2780522"/>
                <a:gd name="connsiteX54" fmla="*/ 4236098 w 8248261"/>
                <a:gd name="connsiteY54" fmla="*/ 475861 h 2780522"/>
                <a:gd name="connsiteX55" fmla="*/ 4292081 w 8248261"/>
                <a:gd name="connsiteY55" fmla="*/ 438538 h 2780522"/>
                <a:gd name="connsiteX56" fmla="*/ 4310743 w 8248261"/>
                <a:gd name="connsiteY56" fmla="*/ 419877 h 2780522"/>
                <a:gd name="connsiteX57" fmla="*/ 4366726 w 8248261"/>
                <a:gd name="connsiteY57" fmla="*/ 410547 h 2780522"/>
                <a:gd name="connsiteX58" fmla="*/ 4488024 w 8248261"/>
                <a:gd name="connsiteY58" fmla="*/ 391885 h 2780522"/>
                <a:gd name="connsiteX59" fmla="*/ 4553338 w 8248261"/>
                <a:gd name="connsiteY59" fmla="*/ 363894 h 2780522"/>
                <a:gd name="connsiteX60" fmla="*/ 4581330 w 8248261"/>
                <a:gd name="connsiteY60" fmla="*/ 345232 h 2780522"/>
                <a:gd name="connsiteX61" fmla="*/ 4627983 w 8248261"/>
                <a:gd name="connsiteY61" fmla="*/ 326571 h 2780522"/>
                <a:gd name="connsiteX62" fmla="*/ 4702628 w 8248261"/>
                <a:gd name="connsiteY62" fmla="*/ 289249 h 2780522"/>
                <a:gd name="connsiteX63" fmla="*/ 5103845 w 8248261"/>
                <a:gd name="connsiteY63" fmla="*/ 261257 h 2780522"/>
                <a:gd name="connsiteX64" fmla="*/ 5393094 w 8248261"/>
                <a:gd name="connsiteY64" fmla="*/ 279918 h 2780522"/>
                <a:gd name="connsiteX65" fmla="*/ 5421085 w 8248261"/>
                <a:gd name="connsiteY65" fmla="*/ 298579 h 2780522"/>
                <a:gd name="connsiteX66" fmla="*/ 5467738 w 8248261"/>
                <a:gd name="connsiteY66" fmla="*/ 317240 h 2780522"/>
                <a:gd name="connsiteX67" fmla="*/ 5589036 w 8248261"/>
                <a:gd name="connsiteY67" fmla="*/ 401216 h 2780522"/>
                <a:gd name="connsiteX68" fmla="*/ 5654351 w 8248261"/>
                <a:gd name="connsiteY68" fmla="*/ 419877 h 2780522"/>
                <a:gd name="connsiteX69" fmla="*/ 5710334 w 8248261"/>
                <a:gd name="connsiteY69" fmla="*/ 466530 h 2780522"/>
                <a:gd name="connsiteX70" fmla="*/ 5738326 w 8248261"/>
                <a:gd name="connsiteY70" fmla="*/ 485191 h 2780522"/>
                <a:gd name="connsiteX71" fmla="*/ 5775649 w 8248261"/>
                <a:gd name="connsiteY71" fmla="*/ 513183 h 2780522"/>
                <a:gd name="connsiteX72" fmla="*/ 5822302 w 8248261"/>
                <a:gd name="connsiteY72" fmla="*/ 559836 h 2780522"/>
                <a:gd name="connsiteX73" fmla="*/ 5840963 w 8248261"/>
                <a:gd name="connsiteY73" fmla="*/ 597159 h 2780522"/>
                <a:gd name="connsiteX74" fmla="*/ 5896947 w 8248261"/>
                <a:gd name="connsiteY74" fmla="*/ 625151 h 2780522"/>
                <a:gd name="connsiteX75" fmla="*/ 5990253 w 8248261"/>
                <a:gd name="connsiteY75" fmla="*/ 671804 h 2780522"/>
                <a:gd name="connsiteX76" fmla="*/ 6111551 w 8248261"/>
                <a:gd name="connsiteY76" fmla="*/ 690465 h 2780522"/>
                <a:gd name="connsiteX77" fmla="*/ 6176865 w 8248261"/>
                <a:gd name="connsiteY77" fmla="*/ 699796 h 2780522"/>
                <a:gd name="connsiteX78" fmla="*/ 6456783 w 8248261"/>
                <a:gd name="connsiteY78" fmla="*/ 718457 h 2780522"/>
                <a:gd name="connsiteX79" fmla="*/ 6997959 w 8248261"/>
                <a:gd name="connsiteY79" fmla="*/ 709126 h 2780522"/>
                <a:gd name="connsiteX80" fmla="*/ 7119257 w 8248261"/>
                <a:gd name="connsiteY80" fmla="*/ 709126 h 2780522"/>
                <a:gd name="connsiteX81" fmla="*/ 7156579 w 8248261"/>
                <a:gd name="connsiteY81" fmla="*/ 727787 h 2780522"/>
                <a:gd name="connsiteX82" fmla="*/ 7203232 w 8248261"/>
                <a:gd name="connsiteY82" fmla="*/ 746449 h 2780522"/>
                <a:gd name="connsiteX83" fmla="*/ 7221894 w 8248261"/>
                <a:gd name="connsiteY83" fmla="*/ 765110 h 2780522"/>
                <a:gd name="connsiteX84" fmla="*/ 7268547 w 8248261"/>
                <a:gd name="connsiteY84" fmla="*/ 802432 h 2780522"/>
                <a:gd name="connsiteX85" fmla="*/ 7296538 w 8248261"/>
                <a:gd name="connsiteY85" fmla="*/ 849085 h 2780522"/>
                <a:gd name="connsiteX86" fmla="*/ 7371183 w 8248261"/>
                <a:gd name="connsiteY86" fmla="*/ 933061 h 2780522"/>
                <a:gd name="connsiteX87" fmla="*/ 7380514 w 8248261"/>
                <a:gd name="connsiteY87" fmla="*/ 961053 h 2780522"/>
                <a:gd name="connsiteX88" fmla="*/ 7399175 w 8248261"/>
                <a:gd name="connsiteY88" fmla="*/ 998375 h 2780522"/>
                <a:gd name="connsiteX89" fmla="*/ 7417836 w 8248261"/>
                <a:gd name="connsiteY89" fmla="*/ 1054359 h 2780522"/>
                <a:gd name="connsiteX90" fmla="*/ 7445828 w 8248261"/>
                <a:gd name="connsiteY90" fmla="*/ 1073020 h 2780522"/>
                <a:gd name="connsiteX91" fmla="*/ 7501812 w 8248261"/>
                <a:gd name="connsiteY91" fmla="*/ 1184987 h 2780522"/>
                <a:gd name="connsiteX92" fmla="*/ 7539134 w 8248261"/>
                <a:gd name="connsiteY92" fmla="*/ 1250302 h 2780522"/>
                <a:gd name="connsiteX93" fmla="*/ 7567126 w 8248261"/>
                <a:gd name="connsiteY93" fmla="*/ 1268963 h 2780522"/>
                <a:gd name="connsiteX94" fmla="*/ 7604449 w 8248261"/>
                <a:gd name="connsiteY94" fmla="*/ 1315616 h 2780522"/>
                <a:gd name="connsiteX95" fmla="*/ 7632441 w 8248261"/>
                <a:gd name="connsiteY95" fmla="*/ 1324947 h 2780522"/>
                <a:gd name="connsiteX96" fmla="*/ 7884367 w 8248261"/>
                <a:gd name="connsiteY96" fmla="*/ 1306285 h 2780522"/>
                <a:gd name="connsiteX97" fmla="*/ 7940351 w 8248261"/>
                <a:gd name="connsiteY97" fmla="*/ 1296955 h 2780522"/>
                <a:gd name="connsiteX98" fmla="*/ 8145624 w 8248261"/>
                <a:gd name="connsiteY98" fmla="*/ 1362269 h 2780522"/>
                <a:gd name="connsiteX99" fmla="*/ 8154955 w 8248261"/>
                <a:gd name="connsiteY99" fmla="*/ 1390261 h 2780522"/>
                <a:gd name="connsiteX100" fmla="*/ 8173616 w 8248261"/>
                <a:gd name="connsiteY100" fmla="*/ 1558212 h 2780522"/>
                <a:gd name="connsiteX101" fmla="*/ 8182947 w 8248261"/>
                <a:gd name="connsiteY101" fmla="*/ 1586204 h 2780522"/>
                <a:gd name="connsiteX102" fmla="*/ 8201608 w 8248261"/>
                <a:gd name="connsiteY102" fmla="*/ 1670179 h 2780522"/>
                <a:gd name="connsiteX103" fmla="*/ 8210938 w 8248261"/>
                <a:gd name="connsiteY103" fmla="*/ 1707502 h 2780522"/>
                <a:gd name="connsiteX104" fmla="*/ 8229600 w 8248261"/>
                <a:gd name="connsiteY104" fmla="*/ 2006081 h 2780522"/>
                <a:gd name="connsiteX105" fmla="*/ 8248261 w 8248261"/>
                <a:gd name="connsiteY105" fmla="*/ 2090057 h 2780522"/>
                <a:gd name="connsiteX106" fmla="*/ 8238930 w 8248261"/>
                <a:gd name="connsiteY106" fmla="*/ 2118049 h 2780522"/>
                <a:gd name="connsiteX107" fmla="*/ 8201608 w 8248261"/>
                <a:gd name="connsiteY107" fmla="*/ 2146040 h 2780522"/>
                <a:gd name="connsiteX108" fmla="*/ 8145624 w 8248261"/>
                <a:gd name="connsiteY108" fmla="*/ 2183363 h 2780522"/>
                <a:gd name="connsiteX109" fmla="*/ 8080310 w 8248261"/>
                <a:gd name="connsiteY109" fmla="*/ 2239347 h 2780522"/>
                <a:gd name="connsiteX110" fmla="*/ 8052318 w 8248261"/>
                <a:gd name="connsiteY110" fmla="*/ 2258008 h 2780522"/>
                <a:gd name="connsiteX111" fmla="*/ 7996334 w 8248261"/>
                <a:gd name="connsiteY111" fmla="*/ 2323322 h 2780522"/>
                <a:gd name="connsiteX112" fmla="*/ 7921690 w 8248261"/>
                <a:gd name="connsiteY112" fmla="*/ 2388636 h 2780522"/>
                <a:gd name="connsiteX113" fmla="*/ 7875036 w 8248261"/>
                <a:gd name="connsiteY113" fmla="*/ 2425959 h 2780522"/>
                <a:gd name="connsiteX114" fmla="*/ 7828383 w 8248261"/>
                <a:gd name="connsiteY114" fmla="*/ 2491273 h 2780522"/>
                <a:gd name="connsiteX115" fmla="*/ 7800392 w 8248261"/>
                <a:gd name="connsiteY115" fmla="*/ 2519265 h 2780522"/>
                <a:gd name="connsiteX116" fmla="*/ 7781730 w 8248261"/>
                <a:gd name="connsiteY116" fmla="*/ 2556587 h 2780522"/>
                <a:gd name="connsiteX117" fmla="*/ 7763069 w 8248261"/>
                <a:gd name="connsiteY117" fmla="*/ 2575249 h 2780522"/>
                <a:gd name="connsiteX118" fmla="*/ 7735077 w 8248261"/>
                <a:gd name="connsiteY118" fmla="*/ 2612571 h 2780522"/>
                <a:gd name="connsiteX119" fmla="*/ 7707085 w 8248261"/>
                <a:gd name="connsiteY119" fmla="*/ 2640563 h 2780522"/>
                <a:gd name="connsiteX120" fmla="*/ 7660432 w 8248261"/>
                <a:gd name="connsiteY120" fmla="*/ 2705877 h 2780522"/>
                <a:gd name="connsiteX121" fmla="*/ 7632441 w 8248261"/>
                <a:gd name="connsiteY121" fmla="*/ 2724538 h 2780522"/>
                <a:gd name="connsiteX122" fmla="*/ 7613779 w 8248261"/>
                <a:gd name="connsiteY122" fmla="*/ 2752530 h 2780522"/>
                <a:gd name="connsiteX123" fmla="*/ 7585787 w 8248261"/>
                <a:gd name="connsiteY123" fmla="*/ 2761861 h 2780522"/>
                <a:gd name="connsiteX124" fmla="*/ 7557796 w 8248261"/>
                <a:gd name="connsiteY124" fmla="*/ 2780522 h 2780522"/>
                <a:gd name="connsiteX125" fmla="*/ 6932645 w 8248261"/>
                <a:gd name="connsiteY125" fmla="*/ 2761861 h 2780522"/>
                <a:gd name="connsiteX126" fmla="*/ 6904653 w 8248261"/>
                <a:gd name="connsiteY126" fmla="*/ 2743200 h 2780522"/>
                <a:gd name="connsiteX127" fmla="*/ 6811347 w 8248261"/>
                <a:gd name="connsiteY127" fmla="*/ 2696547 h 2780522"/>
                <a:gd name="connsiteX128" fmla="*/ 6736702 w 8248261"/>
                <a:gd name="connsiteY128" fmla="*/ 2668555 h 2780522"/>
                <a:gd name="connsiteX129" fmla="*/ 6699379 w 8248261"/>
                <a:gd name="connsiteY129" fmla="*/ 2649894 h 2780522"/>
                <a:gd name="connsiteX130" fmla="*/ 6662057 w 8248261"/>
                <a:gd name="connsiteY130" fmla="*/ 2621902 h 2780522"/>
                <a:gd name="connsiteX131" fmla="*/ 6540759 w 8248261"/>
                <a:gd name="connsiteY131" fmla="*/ 2519265 h 2780522"/>
                <a:gd name="connsiteX132" fmla="*/ 6512767 w 8248261"/>
                <a:gd name="connsiteY132" fmla="*/ 2509934 h 2780522"/>
                <a:gd name="connsiteX133" fmla="*/ 6447453 w 8248261"/>
                <a:gd name="connsiteY133" fmla="*/ 2453951 h 2780522"/>
                <a:gd name="connsiteX134" fmla="*/ 6410130 w 8248261"/>
                <a:gd name="connsiteY134" fmla="*/ 2425959 h 2780522"/>
                <a:gd name="connsiteX135" fmla="*/ 6363477 w 8248261"/>
                <a:gd name="connsiteY135" fmla="*/ 2379306 h 2780522"/>
                <a:gd name="connsiteX136" fmla="*/ 6326155 w 8248261"/>
                <a:gd name="connsiteY136" fmla="*/ 2323322 h 2780522"/>
                <a:gd name="connsiteX137" fmla="*/ 6307494 w 8248261"/>
                <a:gd name="connsiteY137" fmla="*/ 2295330 h 2780522"/>
                <a:gd name="connsiteX138" fmla="*/ 6260841 w 8248261"/>
                <a:gd name="connsiteY138" fmla="*/ 2248677 h 2780522"/>
                <a:gd name="connsiteX139" fmla="*/ 6242179 w 8248261"/>
                <a:gd name="connsiteY139" fmla="*/ 2230016 h 2780522"/>
                <a:gd name="connsiteX140" fmla="*/ 6223518 w 8248261"/>
                <a:gd name="connsiteY140" fmla="*/ 2202024 h 2780522"/>
                <a:gd name="connsiteX141" fmla="*/ 6204857 w 8248261"/>
                <a:gd name="connsiteY141" fmla="*/ 2164702 h 2780522"/>
                <a:gd name="connsiteX142" fmla="*/ 6186196 w 8248261"/>
                <a:gd name="connsiteY142" fmla="*/ 2146040 h 2780522"/>
                <a:gd name="connsiteX143" fmla="*/ 6139543 w 8248261"/>
                <a:gd name="connsiteY143" fmla="*/ 2062065 h 2780522"/>
                <a:gd name="connsiteX144" fmla="*/ 6074228 w 8248261"/>
                <a:gd name="connsiteY144" fmla="*/ 2006081 h 2780522"/>
                <a:gd name="connsiteX145" fmla="*/ 6046236 w 8248261"/>
                <a:gd name="connsiteY145" fmla="*/ 1978089 h 2780522"/>
                <a:gd name="connsiteX146" fmla="*/ 5943600 w 8248261"/>
                <a:gd name="connsiteY146" fmla="*/ 1931436 h 2780522"/>
                <a:gd name="connsiteX147" fmla="*/ 5840963 w 8248261"/>
                <a:gd name="connsiteY147" fmla="*/ 1922106 h 2780522"/>
                <a:gd name="connsiteX148" fmla="*/ 5701004 w 8248261"/>
                <a:gd name="connsiteY148" fmla="*/ 1894114 h 2780522"/>
                <a:gd name="connsiteX149" fmla="*/ 5383763 w 8248261"/>
                <a:gd name="connsiteY149" fmla="*/ 1875453 h 2780522"/>
                <a:gd name="connsiteX150" fmla="*/ 4758612 w 8248261"/>
                <a:gd name="connsiteY150" fmla="*/ 1884783 h 2780522"/>
                <a:gd name="connsiteX151" fmla="*/ 4599992 w 8248261"/>
                <a:gd name="connsiteY151" fmla="*/ 1894114 h 2780522"/>
                <a:gd name="connsiteX152" fmla="*/ 3601616 w 8248261"/>
                <a:gd name="connsiteY152" fmla="*/ 1875453 h 2780522"/>
                <a:gd name="connsiteX153" fmla="*/ 2211355 w 8248261"/>
                <a:gd name="connsiteY153" fmla="*/ 1894114 h 2780522"/>
                <a:gd name="connsiteX154" fmla="*/ 2015412 w 8248261"/>
                <a:gd name="connsiteY154" fmla="*/ 1922106 h 2780522"/>
                <a:gd name="connsiteX155" fmla="*/ 1884783 w 8248261"/>
                <a:gd name="connsiteY155" fmla="*/ 1931436 h 2780522"/>
                <a:gd name="connsiteX156" fmla="*/ 1520890 w 8248261"/>
                <a:gd name="connsiteY156" fmla="*/ 1950098 h 2780522"/>
                <a:gd name="connsiteX157" fmla="*/ 1455575 w 8248261"/>
                <a:gd name="connsiteY157" fmla="*/ 1959428 h 2780522"/>
                <a:gd name="connsiteX158" fmla="*/ 1371600 w 8248261"/>
                <a:gd name="connsiteY158" fmla="*/ 1968759 h 2780522"/>
                <a:gd name="connsiteX159" fmla="*/ 1324947 w 8248261"/>
                <a:gd name="connsiteY159" fmla="*/ 1978089 h 2780522"/>
                <a:gd name="connsiteX160" fmla="*/ 1026367 w 8248261"/>
                <a:gd name="connsiteY160" fmla="*/ 1996751 h 2780522"/>
                <a:gd name="connsiteX161" fmla="*/ 951722 w 8248261"/>
                <a:gd name="connsiteY161" fmla="*/ 2006081 h 2780522"/>
                <a:gd name="connsiteX162" fmla="*/ 662473 w 8248261"/>
                <a:gd name="connsiteY162" fmla="*/ 2052734 h 2780522"/>
                <a:gd name="connsiteX163" fmla="*/ 373224 w 8248261"/>
                <a:gd name="connsiteY163" fmla="*/ 2071396 h 2780522"/>
                <a:gd name="connsiteX164" fmla="*/ 74645 w 8248261"/>
                <a:gd name="connsiteY164" fmla="*/ 2034073 h 2780522"/>
                <a:gd name="connsiteX165" fmla="*/ 46653 w 8248261"/>
                <a:gd name="connsiteY165" fmla="*/ 1996751 h 2780522"/>
                <a:gd name="connsiteX166" fmla="*/ 9330 w 8248261"/>
                <a:gd name="connsiteY166" fmla="*/ 1950098 h 2780522"/>
                <a:gd name="connsiteX167" fmla="*/ 0 w 8248261"/>
                <a:gd name="connsiteY167" fmla="*/ 1912775 h 2780522"/>
                <a:gd name="connsiteX168" fmla="*/ 9330 w 8248261"/>
                <a:gd name="connsiteY168" fmla="*/ 1716832 h 2780522"/>
                <a:gd name="connsiteX169" fmla="*/ 18661 w 8248261"/>
                <a:gd name="connsiteY169" fmla="*/ 1688840 h 2780522"/>
                <a:gd name="connsiteX170" fmla="*/ 27992 w 8248261"/>
                <a:gd name="connsiteY170" fmla="*/ 1567542 h 2780522"/>
                <a:gd name="connsiteX171" fmla="*/ 37322 w 8248261"/>
                <a:gd name="connsiteY171" fmla="*/ 1511559 h 2780522"/>
                <a:gd name="connsiteX172" fmla="*/ 55983 w 8248261"/>
                <a:gd name="connsiteY172" fmla="*/ 1408922 h 2780522"/>
                <a:gd name="connsiteX173" fmla="*/ 65314 w 8248261"/>
                <a:gd name="connsiteY173" fmla="*/ 1380930 h 2780522"/>
                <a:gd name="connsiteX174" fmla="*/ 83975 w 8248261"/>
                <a:gd name="connsiteY174" fmla="*/ 1352938 h 2780522"/>
                <a:gd name="connsiteX175" fmla="*/ 102636 w 8248261"/>
                <a:gd name="connsiteY175" fmla="*/ 1166326 h 2780522"/>
                <a:gd name="connsiteX176" fmla="*/ 111967 w 8248261"/>
                <a:gd name="connsiteY176" fmla="*/ 933061 h 2780522"/>
                <a:gd name="connsiteX177" fmla="*/ 130628 w 8248261"/>
                <a:gd name="connsiteY177" fmla="*/ 830424 h 2780522"/>
                <a:gd name="connsiteX178" fmla="*/ 149290 w 8248261"/>
                <a:gd name="connsiteY178" fmla="*/ 811763 h 2780522"/>
                <a:gd name="connsiteX179" fmla="*/ 205273 w 8248261"/>
                <a:gd name="connsiteY179" fmla="*/ 793102 h 2780522"/>
                <a:gd name="connsiteX180" fmla="*/ 307910 w 8248261"/>
                <a:gd name="connsiteY180" fmla="*/ 774440 h 2780522"/>
                <a:gd name="connsiteX181" fmla="*/ 345232 w 8248261"/>
                <a:gd name="connsiteY181" fmla="*/ 755779 h 2780522"/>
                <a:gd name="connsiteX182" fmla="*/ 363894 w 8248261"/>
                <a:gd name="connsiteY182" fmla="*/ 737118 h 2780522"/>
                <a:gd name="connsiteX183" fmla="*/ 401216 w 8248261"/>
                <a:gd name="connsiteY183" fmla="*/ 727787 h 2780522"/>
                <a:gd name="connsiteX184" fmla="*/ 429208 w 8248261"/>
                <a:gd name="connsiteY184" fmla="*/ 718457 h 2780522"/>
                <a:gd name="connsiteX185" fmla="*/ 457200 w 8248261"/>
                <a:gd name="connsiteY185" fmla="*/ 699796 h 2780522"/>
                <a:gd name="connsiteX186" fmla="*/ 475861 w 8248261"/>
                <a:gd name="connsiteY186" fmla="*/ 681134 h 2780522"/>
                <a:gd name="connsiteX187" fmla="*/ 513183 w 8248261"/>
                <a:gd name="connsiteY187" fmla="*/ 671804 h 2780522"/>
                <a:gd name="connsiteX188" fmla="*/ 587828 w 8248261"/>
                <a:gd name="connsiteY188" fmla="*/ 615820 h 2780522"/>
                <a:gd name="connsiteX189" fmla="*/ 615820 w 8248261"/>
                <a:gd name="connsiteY189" fmla="*/ 606489 h 2780522"/>
                <a:gd name="connsiteX190" fmla="*/ 671804 w 8248261"/>
                <a:gd name="connsiteY190" fmla="*/ 569167 h 2780522"/>
                <a:gd name="connsiteX191" fmla="*/ 671804 w 8248261"/>
                <a:gd name="connsiteY191" fmla="*/ 531845 h 2780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8248261" h="2780522">
                  <a:moveTo>
                    <a:pt x="671804" y="531845"/>
                  </a:moveTo>
                  <a:lnTo>
                    <a:pt x="671804" y="531845"/>
                  </a:lnTo>
                  <a:cubicBezTo>
                    <a:pt x="699796" y="525624"/>
                    <a:pt x="728576" y="522251"/>
                    <a:pt x="755779" y="513183"/>
                  </a:cubicBezTo>
                  <a:cubicBezTo>
                    <a:pt x="766418" y="509637"/>
                    <a:pt x="773741" y="499537"/>
                    <a:pt x="783771" y="494522"/>
                  </a:cubicBezTo>
                  <a:cubicBezTo>
                    <a:pt x="792568" y="490123"/>
                    <a:pt x="802723" y="489065"/>
                    <a:pt x="811763" y="485191"/>
                  </a:cubicBezTo>
                  <a:cubicBezTo>
                    <a:pt x="824547" y="479712"/>
                    <a:pt x="837009" y="473431"/>
                    <a:pt x="849085" y="466530"/>
                  </a:cubicBezTo>
                  <a:cubicBezTo>
                    <a:pt x="871077" y="453963"/>
                    <a:pt x="894371" y="434183"/>
                    <a:pt x="914400" y="419877"/>
                  </a:cubicBezTo>
                  <a:cubicBezTo>
                    <a:pt x="923525" y="413359"/>
                    <a:pt x="932362" y="406231"/>
                    <a:pt x="942392" y="401216"/>
                  </a:cubicBezTo>
                  <a:cubicBezTo>
                    <a:pt x="951189" y="396818"/>
                    <a:pt x="961786" y="396661"/>
                    <a:pt x="970383" y="391885"/>
                  </a:cubicBezTo>
                  <a:cubicBezTo>
                    <a:pt x="989989" y="380993"/>
                    <a:pt x="1005090" y="361656"/>
                    <a:pt x="1026367" y="354563"/>
                  </a:cubicBezTo>
                  <a:cubicBezTo>
                    <a:pt x="1035698" y="351453"/>
                    <a:pt x="1045562" y="349631"/>
                    <a:pt x="1054359" y="345232"/>
                  </a:cubicBezTo>
                  <a:cubicBezTo>
                    <a:pt x="1064389" y="340217"/>
                    <a:pt x="1072614" y="332135"/>
                    <a:pt x="1082351" y="326571"/>
                  </a:cubicBezTo>
                  <a:cubicBezTo>
                    <a:pt x="1120794" y="304604"/>
                    <a:pt x="1129774" y="304543"/>
                    <a:pt x="1175657" y="289249"/>
                  </a:cubicBezTo>
                  <a:lnTo>
                    <a:pt x="1231641" y="270587"/>
                  </a:lnTo>
                  <a:lnTo>
                    <a:pt x="1259632" y="261257"/>
                  </a:lnTo>
                  <a:cubicBezTo>
                    <a:pt x="1268963" y="255037"/>
                    <a:pt x="1278867" y="249601"/>
                    <a:pt x="1287624" y="242596"/>
                  </a:cubicBezTo>
                  <a:cubicBezTo>
                    <a:pt x="1294493" y="237100"/>
                    <a:pt x="1298417" y="227868"/>
                    <a:pt x="1306285" y="223934"/>
                  </a:cubicBezTo>
                  <a:cubicBezTo>
                    <a:pt x="1317755" y="218199"/>
                    <a:pt x="1331325" y="218289"/>
                    <a:pt x="1343608" y="214604"/>
                  </a:cubicBezTo>
                  <a:cubicBezTo>
                    <a:pt x="1362449" y="208952"/>
                    <a:pt x="1381998" y="204739"/>
                    <a:pt x="1399592" y="195942"/>
                  </a:cubicBezTo>
                  <a:cubicBezTo>
                    <a:pt x="1432769" y="179354"/>
                    <a:pt x="1454463" y="166307"/>
                    <a:pt x="1492898" y="158620"/>
                  </a:cubicBezTo>
                  <a:cubicBezTo>
                    <a:pt x="1539551" y="149289"/>
                    <a:pt x="1587721" y="145673"/>
                    <a:pt x="1632857" y="130628"/>
                  </a:cubicBezTo>
                  <a:cubicBezTo>
                    <a:pt x="1651518" y="124408"/>
                    <a:pt x="1669758" y="116738"/>
                    <a:pt x="1688841" y="111967"/>
                  </a:cubicBezTo>
                  <a:cubicBezTo>
                    <a:pt x="1719612" y="104274"/>
                    <a:pt x="1782147" y="93306"/>
                    <a:pt x="1782147" y="93306"/>
                  </a:cubicBezTo>
                  <a:cubicBezTo>
                    <a:pt x="1813053" y="80944"/>
                    <a:pt x="1852854" y="63965"/>
                    <a:pt x="1884783" y="55983"/>
                  </a:cubicBezTo>
                  <a:cubicBezTo>
                    <a:pt x="1897224" y="52873"/>
                    <a:pt x="1909776" y="50176"/>
                    <a:pt x="1922106" y="46653"/>
                  </a:cubicBezTo>
                  <a:cubicBezTo>
                    <a:pt x="1963608" y="34795"/>
                    <a:pt x="1938803" y="37714"/>
                    <a:pt x="1987420" y="27991"/>
                  </a:cubicBezTo>
                  <a:cubicBezTo>
                    <a:pt x="2005971" y="24281"/>
                    <a:pt x="2024790" y="22045"/>
                    <a:pt x="2043404" y="18661"/>
                  </a:cubicBezTo>
                  <a:cubicBezTo>
                    <a:pt x="2059007" y="15824"/>
                    <a:pt x="2074320" y="11297"/>
                    <a:pt x="2090057" y="9330"/>
                  </a:cubicBezTo>
                  <a:cubicBezTo>
                    <a:pt x="2124145" y="5069"/>
                    <a:pt x="2158482" y="3110"/>
                    <a:pt x="2192694" y="0"/>
                  </a:cubicBezTo>
                  <a:cubicBezTo>
                    <a:pt x="2289110" y="3110"/>
                    <a:pt x="2385761" y="1932"/>
                    <a:pt x="2481943" y="9330"/>
                  </a:cubicBezTo>
                  <a:cubicBezTo>
                    <a:pt x="2507515" y="11297"/>
                    <a:pt x="2556587" y="27991"/>
                    <a:pt x="2556587" y="27991"/>
                  </a:cubicBezTo>
                  <a:cubicBezTo>
                    <a:pt x="2590992" y="62396"/>
                    <a:pt x="2595230" y="72734"/>
                    <a:pt x="2631232" y="93306"/>
                  </a:cubicBezTo>
                  <a:cubicBezTo>
                    <a:pt x="2660269" y="109898"/>
                    <a:pt x="2671749" y="109963"/>
                    <a:pt x="2696547" y="130628"/>
                  </a:cubicBezTo>
                  <a:cubicBezTo>
                    <a:pt x="2753288" y="177913"/>
                    <a:pt x="2692797" y="142750"/>
                    <a:pt x="2761861" y="177281"/>
                  </a:cubicBezTo>
                  <a:cubicBezTo>
                    <a:pt x="2800314" y="234962"/>
                    <a:pt x="2757620" y="178695"/>
                    <a:pt x="2808514" y="223934"/>
                  </a:cubicBezTo>
                  <a:cubicBezTo>
                    <a:pt x="2828239" y="241467"/>
                    <a:pt x="2845837" y="261257"/>
                    <a:pt x="2864498" y="279918"/>
                  </a:cubicBezTo>
                  <a:cubicBezTo>
                    <a:pt x="2873829" y="289249"/>
                    <a:pt x="2881175" y="301121"/>
                    <a:pt x="2892490" y="307910"/>
                  </a:cubicBezTo>
                  <a:cubicBezTo>
                    <a:pt x="2940626" y="336792"/>
                    <a:pt x="2939516" y="330996"/>
                    <a:pt x="2976465" y="373224"/>
                  </a:cubicBezTo>
                  <a:cubicBezTo>
                    <a:pt x="3004253" y="404982"/>
                    <a:pt x="3041693" y="475838"/>
                    <a:pt x="3079102" y="485191"/>
                  </a:cubicBezTo>
                  <a:lnTo>
                    <a:pt x="3116424" y="494522"/>
                  </a:lnTo>
                  <a:cubicBezTo>
                    <a:pt x="3135777" y="571931"/>
                    <a:pt x="3107732" y="504364"/>
                    <a:pt x="3153747" y="541175"/>
                  </a:cubicBezTo>
                  <a:cubicBezTo>
                    <a:pt x="3214042" y="589411"/>
                    <a:pt x="3130039" y="555043"/>
                    <a:pt x="3200400" y="578498"/>
                  </a:cubicBezTo>
                  <a:cubicBezTo>
                    <a:pt x="3214254" y="599279"/>
                    <a:pt x="3218731" y="609958"/>
                    <a:pt x="3237722" y="625151"/>
                  </a:cubicBezTo>
                  <a:cubicBezTo>
                    <a:pt x="3266867" y="648468"/>
                    <a:pt x="3261241" y="640968"/>
                    <a:pt x="3293706" y="653142"/>
                  </a:cubicBezTo>
                  <a:cubicBezTo>
                    <a:pt x="3309389" y="659023"/>
                    <a:pt x="3324469" y="666507"/>
                    <a:pt x="3340359" y="671804"/>
                  </a:cubicBezTo>
                  <a:cubicBezTo>
                    <a:pt x="3404556" y="693203"/>
                    <a:pt x="3485211" y="687108"/>
                    <a:pt x="3545632" y="690465"/>
                  </a:cubicBezTo>
                  <a:lnTo>
                    <a:pt x="3610947" y="681134"/>
                  </a:lnTo>
                  <a:cubicBezTo>
                    <a:pt x="3635802" y="677820"/>
                    <a:pt x="3662222" y="680892"/>
                    <a:pt x="3685592" y="671804"/>
                  </a:cubicBezTo>
                  <a:cubicBezTo>
                    <a:pt x="3719397" y="658658"/>
                    <a:pt x="3744231" y="626487"/>
                    <a:pt x="3778898" y="615820"/>
                  </a:cubicBezTo>
                  <a:cubicBezTo>
                    <a:pt x="3826831" y="601071"/>
                    <a:pt x="3878424" y="603379"/>
                    <a:pt x="3928187" y="597159"/>
                  </a:cubicBezTo>
                  <a:cubicBezTo>
                    <a:pt x="3945068" y="589656"/>
                    <a:pt x="4028776" y="551188"/>
                    <a:pt x="4058816" y="541175"/>
                  </a:cubicBezTo>
                  <a:cubicBezTo>
                    <a:pt x="4070981" y="537120"/>
                    <a:pt x="4083697" y="534955"/>
                    <a:pt x="4096138" y="531845"/>
                  </a:cubicBezTo>
                  <a:cubicBezTo>
                    <a:pt x="4108579" y="525624"/>
                    <a:pt x="4120437" y="518067"/>
                    <a:pt x="4133461" y="513183"/>
                  </a:cubicBezTo>
                  <a:cubicBezTo>
                    <a:pt x="4196622" y="489498"/>
                    <a:pt x="4146118" y="517089"/>
                    <a:pt x="4198775" y="494522"/>
                  </a:cubicBezTo>
                  <a:cubicBezTo>
                    <a:pt x="4211560" y="489043"/>
                    <a:pt x="4223657" y="482081"/>
                    <a:pt x="4236098" y="475861"/>
                  </a:cubicBezTo>
                  <a:cubicBezTo>
                    <a:pt x="4307276" y="404683"/>
                    <a:pt x="4224567" y="479047"/>
                    <a:pt x="4292081" y="438538"/>
                  </a:cubicBezTo>
                  <a:cubicBezTo>
                    <a:pt x="4299624" y="434012"/>
                    <a:pt x="4302506" y="422966"/>
                    <a:pt x="4310743" y="419877"/>
                  </a:cubicBezTo>
                  <a:cubicBezTo>
                    <a:pt x="4328457" y="413234"/>
                    <a:pt x="4348028" y="413424"/>
                    <a:pt x="4366726" y="410547"/>
                  </a:cubicBezTo>
                  <a:cubicBezTo>
                    <a:pt x="4390915" y="406826"/>
                    <a:pt x="4461835" y="397705"/>
                    <a:pt x="4488024" y="391885"/>
                  </a:cubicBezTo>
                  <a:cubicBezTo>
                    <a:pt x="4509438" y="387126"/>
                    <a:pt x="4535182" y="374269"/>
                    <a:pt x="4553338" y="363894"/>
                  </a:cubicBezTo>
                  <a:cubicBezTo>
                    <a:pt x="4563075" y="358330"/>
                    <a:pt x="4571300" y="350247"/>
                    <a:pt x="4581330" y="345232"/>
                  </a:cubicBezTo>
                  <a:cubicBezTo>
                    <a:pt x="4596311" y="337742"/>
                    <a:pt x="4612776" y="333590"/>
                    <a:pt x="4627983" y="326571"/>
                  </a:cubicBezTo>
                  <a:cubicBezTo>
                    <a:pt x="4653241" y="314914"/>
                    <a:pt x="4675983" y="297243"/>
                    <a:pt x="4702628" y="289249"/>
                  </a:cubicBezTo>
                  <a:cubicBezTo>
                    <a:pt x="4806610" y="258054"/>
                    <a:pt x="5039732" y="263325"/>
                    <a:pt x="5103845" y="261257"/>
                  </a:cubicBezTo>
                  <a:cubicBezTo>
                    <a:pt x="5200261" y="267477"/>
                    <a:pt x="5297139" y="268629"/>
                    <a:pt x="5393094" y="279918"/>
                  </a:cubicBezTo>
                  <a:cubicBezTo>
                    <a:pt x="5404231" y="281228"/>
                    <a:pt x="5411055" y="293564"/>
                    <a:pt x="5421085" y="298579"/>
                  </a:cubicBezTo>
                  <a:cubicBezTo>
                    <a:pt x="5436066" y="306069"/>
                    <a:pt x="5453446" y="308506"/>
                    <a:pt x="5467738" y="317240"/>
                  </a:cubicBezTo>
                  <a:cubicBezTo>
                    <a:pt x="5509700" y="342883"/>
                    <a:pt x="5545947" y="377517"/>
                    <a:pt x="5589036" y="401216"/>
                  </a:cubicBezTo>
                  <a:cubicBezTo>
                    <a:pt x="5608876" y="412128"/>
                    <a:pt x="5632579" y="413657"/>
                    <a:pt x="5654351" y="419877"/>
                  </a:cubicBezTo>
                  <a:cubicBezTo>
                    <a:pt x="5673012" y="435428"/>
                    <a:pt x="5691160" y="451617"/>
                    <a:pt x="5710334" y="466530"/>
                  </a:cubicBezTo>
                  <a:cubicBezTo>
                    <a:pt x="5719186" y="473415"/>
                    <a:pt x="5729201" y="478673"/>
                    <a:pt x="5738326" y="485191"/>
                  </a:cubicBezTo>
                  <a:cubicBezTo>
                    <a:pt x="5750981" y="494230"/>
                    <a:pt x="5763208" y="503852"/>
                    <a:pt x="5775649" y="513183"/>
                  </a:cubicBezTo>
                  <a:cubicBezTo>
                    <a:pt x="5866880" y="650032"/>
                    <a:pt x="5718629" y="435428"/>
                    <a:pt x="5822302" y="559836"/>
                  </a:cubicBezTo>
                  <a:cubicBezTo>
                    <a:pt x="5831207" y="570522"/>
                    <a:pt x="5832058" y="586473"/>
                    <a:pt x="5840963" y="597159"/>
                  </a:cubicBezTo>
                  <a:cubicBezTo>
                    <a:pt x="5860061" y="620077"/>
                    <a:pt x="5873294" y="613325"/>
                    <a:pt x="5896947" y="625151"/>
                  </a:cubicBezTo>
                  <a:cubicBezTo>
                    <a:pt x="5967064" y="660209"/>
                    <a:pt x="5918356" y="647838"/>
                    <a:pt x="5990253" y="671804"/>
                  </a:cubicBezTo>
                  <a:cubicBezTo>
                    <a:pt x="6031971" y="685710"/>
                    <a:pt x="6065186" y="684669"/>
                    <a:pt x="6111551" y="690465"/>
                  </a:cubicBezTo>
                  <a:cubicBezTo>
                    <a:pt x="6133374" y="693193"/>
                    <a:pt x="6154945" y="698019"/>
                    <a:pt x="6176865" y="699796"/>
                  </a:cubicBezTo>
                  <a:cubicBezTo>
                    <a:pt x="6270072" y="707353"/>
                    <a:pt x="6456783" y="718457"/>
                    <a:pt x="6456783" y="718457"/>
                  </a:cubicBezTo>
                  <a:lnTo>
                    <a:pt x="6997959" y="709126"/>
                  </a:lnTo>
                  <a:cubicBezTo>
                    <a:pt x="7145671" y="704437"/>
                    <a:pt x="6907965" y="682716"/>
                    <a:pt x="7119257" y="709126"/>
                  </a:cubicBezTo>
                  <a:cubicBezTo>
                    <a:pt x="7131698" y="715346"/>
                    <a:pt x="7143869" y="722138"/>
                    <a:pt x="7156579" y="727787"/>
                  </a:cubicBezTo>
                  <a:cubicBezTo>
                    <a:pt x="7171884" y="734590"/>
                    <a:pt x="7188690" y="738139"/>
                    <a:pt x="7203232" y="746449"/>
                  </a:cubicBezTo>
                  <a:cubicBezTo>
                    <a:pt x="7210870" y="750814"/>
                    <a:pt x="7215215" y="759385"/>
                    <a:pt x="7221894" y="765110"/>
                  </a:cubicBezTo>
                  <a:cubicBezTo>
                    <a:pt x="7237015" y="778070"/>
                    <a:pt x="7252996" y="789991"/>
                    <a:pt x="7268547" y="802432"/>
                  </a:cubicBezTo>
                  <a:cubicBezTo>
                    <a:pt x="7277877" y="817983"/>
                    <a:pt x="7285054" y="835049"/>
                    <a:pt x="7296538" y="849085"/>
                  </a:cubicBezTo>
                  <a:cubicBezTo>
                    <a:pt x="7328336" y="887950"/>
                    <a:pt x="7351529" y="893754"/>
                    <a:pt x="7371183" y="933061"/>
                  </a:cubicBezTo>
                  <a:cubicBezTo>
                    <a:pt x="7375582" y="941858"/>
                    <a:pt x="7376640" y="952013"/>
                    <a:pt x="7380514" y="961053"/>
                  </a:cubicBezTo>
                  <a:cubicBezTo>
                    <a:pt x="7385993" y="973837"/>
                    <a:pt x="7394009" y="985461"/>
                    <a:pt x="7399175" y="998375"/>
                  </a:cubicBezTo>
                  <a:cubicBezTo>
                    <a:pt x="7406480" y="1016639"/>
                    <a:pt x="7407411" y="1037678"/>
                    <a:pt x="7417836" y="1054359"/>
                  </a:cubicBezTo>
                  <a:cubicBezTo>
                    <a:pt x="7423779" y="1063868"/>
                    <a:pt x="7436497" y="1066800"/>
                    <a:pt x="7445828" y="1073020"/>
                  </a:cubicBezTo>
                  <a:cubicBezTo>
                    <a:pt x="7492740" y="1213752"/>
                    <a:pt x="7429455" y="1040270"/>
                    <a:pt x="7501812" y="1184987"/>
                  </a:cubicBezTo>
                  <a:cubicBezTo>
                    <a:pt x="7509130" y="1199623"/>
                    <a:pt x="7525946" y="1237114"/>
                    <a:pt x="7539134" y="1250302"/>
                  </a:cubicBezTo>
                  <a:cubicBezTo>
                    <a:pt x="7547063" y="1258231"/>
                    <a:pt x="7557795" y="1262743"/>
                    <a:pt x="7567126" y="1268963"/>
                  </a:cubicBezTo>
                  <a:cubicBezTo>
                    <a:pt x="7575603" y="1281679"/>
                    <a:pt x="7589674" y="1306751"/>
                    <a:pt x="7604449" y="1315616"/>
                  </a:cubicBezTo>
                  <a:cubicBezTo>
                    <a:pt x="7612883" y="1320676"/>
                    <a:pt x="7623110" y="1321837"/>
                    <a:pt x="7632441" y="1324947"/>
                  </a:cubicBezTo>
                  <a:cubicBezTo>
                    <a:pt x="7708860" y="1320171"/>
                    <a:pt x="7805905" y="1315516"/>
                    <a:pt x="7884367" y="1306285"/>
                  </a:cubicBezTo>
                  <a:cubicBezTo>
                    <a:pt x="7903156" y="1304075"/>
                    <a:pt x="7921690" y="1300065"/>
                    <a:pt x="7940351" y="1296955"/>
                  </a:cubicBezTo>
                  <a:cubicBezTo>
                    <a:pt x="8178577" y="1308298"/>
                    <a:pt x="8118779" y="1241464"/>
                    <a:pt x="8145624" y="1362269"/>
                  </a:cubicBezTo>
                  <a:cubicBezTo>
                    <a:pt x="8147758" y="1371870"/>
                    <a:pt x="8151845" y="1380930"/>
                    <a:pt x="8154955" y="1390261"/>
                  </a:cubicBezTo>
                  <a:cubicBezTo>
                    <a:pt x="8161175" y="1446245"/>
                    <a:pt x="8155803" y="1504775"/>
                    <a:pt x="8173616" y="1558212"/>
                  </a:cubicBezTo>
                  <a:cubicBezTo>
                    <a:pt x="8176726" y="1567543"/>
                    <a:pt x="8180245" y="1576747"/>
                    <a:pt x="8182947" y="1586204"/>
                  </a:cubicBezTo>
                  <a:cubicBezTo>
                    <a:pt x="8194319" y="1626007"/>
                    <a:pt x="8191993" y="1626911"/>
                    <a:pt x="8201608" y="1670179"/>
                  </a:cubicBezTo>
                  <a:cubicBezTo>
                    <a:pt x="8204390" y="1682697"/>
                    <a:pt x="8207828" y="1695061"/>
                    <a:pt x="8210938" y="1707502"/>
                  </a:cubicBezTo>
                  <a:cubicBezTo>
                    <a:pt x="8217159" y="1807028"/>
                    <a:pt x="8205416" y="1909337"/>
                    <a:pt x="8229600" y="2006081"/>
                  </a:cubicBezTo>
                  <a:cubicBezTo>
                    <a:pt x="8242776" y="2058790"/>
                    <a:pt x="8236415" y="2030829"/>
                    <a:pt x="8248261" y="2090057"/>
                  </a:cubicBezTo>
                  <a:cubicBezTo>
                    <a:pt x="8245151" y="2099388"/>
                    <a:pt x="8245227" y="2110493"/>
                    <a:pt x="8238930" y="2118049"/>
                  </a:cubicBezTo>
                  <a:cubicBezTo>
                    <a:pt x="8228975" y="2129995"/>
                    <a:pt x="8213554" y="2136085"/>
                    <a:pt x="8201608" y="2146040"/>
                  </a:cubicBezTo>
                  <a:cubicBezTo>
                    <a:pt x="8158861" y="2181663"/>
                    <a:pt x="8213348" y="2149502"/>
                    <a:pt x="8145624" y="2183363"/>
                  </a:cubicBezTo>
                  <a:cubicBezTo>
                    <a:pt x="8111716" y="2217271"/>
                    <a:pt x="8122202" y="2209424"/>
                    <a:pt x="8080310" y="2239347"/>
                  </a:cubicBezTo>
                  <a:cubicBezTo>
                    <a:pt x="8071185" y="2245865"/>
                    <a:pt x="8060832" y="2250710"/>
                    <a:pt x="8052318" y="2258008"/>
                  </a:cubicBezTo>
                  <a:cubicBezTo>
                    <a:pt x="7979942" y="2320044"/>
                    <a:pt x="8042044" y="2269993"/>
                    <a:pt x="7996334" y="2323322"/>
                  </a:cubicBezTo>
                  <a:cubicBezTo>
                    <a:pt x="7957633" y="2368474"/>
                    <a:pt x="7964587" y="2352888"/>
                    <a:pt x="7921690" y="2388636"/>
                  </a:cubicBezTo>
                  <a:cubicBezTo>
                    <a:pt x="7868507" y="2432955"/>
                    <a:pt x="7944244" y="2379821"/>
                    <a:pt x="7875036" y="2425959"/>
                  </a:cubicBezTo>
                  <a:cubicBezTo>
                    <a:pt x="7859485" y="2447730"/>
                    <a:pt x="7845097" y="2470381"/>
                    <a:pt x="7828383" y="2491273"/>
                  </a:cubicBezTo>
                  <a:cubicBezTo>
                    <a:pt x="7820140" y="2501577"/>
                    <a:pt x="7808062" y="2508528"/>
                    <a:pt x="7800392" y="2519265"/>
                  </a:cubicBezTo>
                  <a:cubicBezTo>
                    <a:pt x="7792307" y="2530583"/>
                    <a:pt x="7789446" y="2545014"/>
                    <a:pt x="7781730" y="2556587"/>
                  </a:cubicBezTo>
                  <a:cubicBezTo>
                    <a:pt x="7776850" y="2563907"/>
                    <a:pt x="7768701" y="2568491"/>
                    <a:pt x="7763069" y="2575249"/>
                  </a:cubicBezTo>
                  <a:cubicBezTo>
                    <a:pt x="7753114" y="2587196"/>
                    <a:pt x="7745197" y="2600764"/>
                    <a:pt x="7735077" y="2612571"/>
                  </a:cubicBezTo>
                  <a:cubicBezTo>
                    <a:pt x="7726489" y="2622590"/>
                    <a:pt x="7715533" y="2630426"/>
                    <a:pt x="7707085" y="2640563"/>
                  </a:cubicBezTo>
                  <a:cubicBezTo>
                    <a:pt x="7680591" y="2672356"/>
                    <a:pt x="7694053" y="2672256"/>
                    <a:pt x="7660432" y="2705877"/>
                  </a:cubicBezTo>
                  <a:cubicBezTo>
                    <a:pt x="7652503" y="2713806"/>
                    <a:pt x="7641771" y="2718318"/>
                    <a:pt x="7632441" y="2724538"/>
                  </a:cubicBezTo>
                  <a:cubicBezTo>
                    <a:pt x="7626220" y="2733869"/>
                    <a:pt x="7622536" y="2745525"/>
                    <a:pt x="7613779" y="2752530"/>
                  </a:cubicBezTo>
                  <a:cubicBezTo>
                    <a:pt x="7606099" y="2758674"/>
                    <a:pt x="7594584" y="2757462"/>
                    <a:pt x="7585787" y="2761861"/>
                  </a:cubicBezTo>
                  <a:cubicBezTo>
                    <a:pt x="7575757" y="2766876"/>
                    <a:pt x="7567126" y="2774302"/>
                    <a:pt x="7557796" y="2780522"/>
                  </a:cubicBezTo>
                  <a:cubicBezTo>
                    <a:pt x="7349412" y="2774302"/>
                    <a:pt x="7140782" y="2773754"/>
                    <a:pt x="6932645" y="2761861"/>
                  </a:cubicBezTo>
                  <a:cubicBezTo>
                    <a:pt x="6921449" y="2761221"/>
                    <a:pt x="6914527" y="2748517"/>
                    <a:pt x="6904653" y="2743200"/>
                  </a:cubicBezTo>
                  <a:cubicBezTo>
                    <a:pt x="6874036" y="2726714"/>
                    <a:pt x="6844336" y="2707544"/>
                    <a:pt x="6811347" y="2696547"/>
                  </a:cubicBezTo>
                  <a:cubicBezTo>
                    <a:pt x="6780570" y="2686288"/>
                    <a:pt x="6770171" y="2683430"/>
                    <a:pt x="6736702" y="2668555"/>
                  </a:cubicBezTo>
                  <a:cubicBezTo>
                    <a:pt x="6723991" y="2662906"/>
                    <a:pt x="6711174" y="2657266"/>
                    <a:pt x="6699379" y="2649894"/>
                  </a:cubicBezTo>
                  <a:cubicBezTo>
                    <a:pt x="6686192" y="2641652"/>
                    <a:pt x="6673760" y="2632142"/>
                    <a:pt x="6662057" y="2621902"/>
                  </a:cubicBezTo>
                  <a:cubicBezTo>
                    <a:pt x="6625099" y="2589564"/>
                    <a:pt x="6587346" y="2534795"/>
                    <a:pt x="6540759" y="2519265"/>
                  </a:cubicBezTo>
                  <a:lnTo>
                    <a:pt x="6512767" y="2509934"/>
                  </a:lnTo>
                  <a:cubicBezTo>
                    <a:pt x="6403612" y="2428066"/>
                    <a:pt x="6538436" y="2531935"/>
                    <a:pt x="6447453" y="2453951"/>
                  </a:cubicBezTo>
                  <a:cubicBezTo>
                    <a:pt x="6435646" y="2443831"/>
                    <a:pt x="6422571" y="2435290"/>
                    <a:pt x="6410130" y="2425959"/>
                  </a:cubicBezTo>
                  <a:cubicBezTo>
                    <a:pt x="6335486" y="2313991"/>
                    <a:pt x="6450562" y="2478833"/>
                    <a:pt x="6363477" y="2379306"/>
                  </a:cubicBezTo>
                  <a:cubicBezTo>
                    <a:pt x="6348708" y="2362427"/>
                    <a:pt x="6338596" y="2341983"/>
                    <a:pt x="6326155" y="2323322"/>
                  </a:cubicBezTo>
                  <a:cubicBezTo>
                    <a:pt x="6319935" y="2313991"/>
                    <a:pt x="6315423" y="2303259"/>
                    <a:pt x="6307494" y="2295330"/>
                  </a:cubicBezTo>
                  <a:lnTo>
                    <a:pt x="6260841" y="2248677"/>
                  </a:lnTo>
                  <a:cubicBezTo>
                    <a:pt x="6254620" y="2242457"/>
                    <a:pt x="6247059" y="2237336"/>
                    <a:pt x="6242179" y="2230016"/>
                  </a:cubicBezTo>
                  <a:cubicBezTo>
                    <a:pt x="6235959" y="2220685"/>
                    <a:pt x="6229082" y="2211761"/>
                    <a:pt x="6223518" y="2202024"/>
                  </a:cubicBezTo>
                  <a:cubicBezTo>
                    <a:pt x="6216617" y="2189948"/>
                    <a:pt x="6212572" y="2176275"/>
                    <a:pt x="6204857" y="2164702"/>
                  </a:cubicBezTo>
                  <a:cubicBezTo>
                    <a:pt x="6199977" y="2157382"/>
                    <a:pt x="6191076" y="2153360"/>
                    <a:pt x="6186196" y="2146040"/>
                  </a:cubicBezTo>
                  <a:cubicBezTo>
                    <a:pt x="6133034" y="2066297"/>
                    <a:pt x="6209098" y="2154806"/>
                    <a:pt x="6139543" y="2062065"/>
                  </a:cubicBezTo>
                  <a:cubicBezTo>
                    <a:pt x="6118706" y="2034282"/>
                    <a:pt x="6100716" y="2028785"/>
                    <a:pt x="6074228" y="2006081"/>
                  </a:cubicBezTo>
                  <a:cubicBezTo>
                    <a:pt x="6064209" y="1997493"/>
                    <a:pt x="6056373" y="1986537"/>
                    <a:pt x="6046236" y="1978089"/>
                  </a:cubicBezTo>
                  <a:cubicBezTo>
                    <a:pt x="6019030" y="1955417"/>
                    <a:pt x="5974488" y="1937939"/>
                    <a:pt x="5943600" y="1931436"/>
                  </a:cubicBezTo>
                  <a:cubicBezTo>
                    <a:pt x="5909983" y="1924359"/>
                    <a:pt x="5875175" y="1925216"/>
                    <a:pt x="5840963" y="1922106"/>
                  </a:cubicBezTo>
                  <a:cubicBezTo>
                    <a:pt x="5785359" y="1908204"/>
                    <a:pt x="5774356" y="1904593"/>
                    <a:pt x="5701004" y="1894114"/>
                  </a:cubicBezTo>
                  <a:cubicBezTo>
                    <a:pt x="5604353" y="1880307"/>
                    <a:pt x="5469240" y="1879014"/>
                    <a:pt x="5383763" y="1875453"/>
                  </a:cubicBezTo>
                  <a:lnTo>
                    <a:pt x="4758612" y="1884783"/>
                  </a:lnTo>
                  <a:cubicBezTo>
                    <a:pt x="4705662" y="1886044"/>
                    <a:pt x="4652955" y="1894541"/>
                    <a:pt x="4599992" y="1894114"/>
                  </a:cubicBezTo>
                  <a:cubicBezTo>
                    <a:pt x="4267153" y="1891430"/>
                    <a:pt x="3601616" y="1875453"/>
                    <a:pt x="3601616" y="1875453"/>
                  </a:cubicBezTo>
                  <a:lnTo>
                    <a:pt x="2211355" y="1894114"/>
                  </a:lnTo>
                  <a:cubicBezTo>
                    <a:pt x="2145406" y="1896054"/>
                    <a:pt x="2080963" y="1914615"/>
                    <a:pt x="2015412" y="1922106"/>
                  </a:cubicBezTo>
                  <a:cubicBezTo>
                    <a:pt x="1972040" y="1927063"/>
                    <a:pt x="1928367" y="1928969"/>
                    <a:pt x="1884783" y="1931436"/>
                  </a:cubicBezTo>
                  <a:lnTo>
                    <a:pt x="1520890" y="1950098"/>
                  </a:lnTo>
                  <a:lnTo>
                    <a:pt x="1455575" y="1959428"/>
                  </a:lnTo>
                  <a:cubicBezTo>
                    <a:pt x="1427629" y="1962921"/>
                    <a:pt x="1399481" y="1964776"/>
                    <a:pt x="1371600" y="1968759"/>
                  </a:cubicBezTo>
                  <a:cubicBezTo>
                    <a:pt x="1355900" y="1971002"/>
                    <a:pt x="1340754" y="1976807"/>
                    <a:pt x="1324947" y="1978089"/>
                  </a:cubicBezTo>
                  <a:cubicBezTo>
                    <a:pt x="1225552" y="1986148"/>
                    <a:pt x="1125318" y="1984383"/>
                    <a:pt x="1026367" y="1996751"/>
                  </a:cubicBezTo>
                  <a:cubicBezTo>
                    <a:pt x="1001485" y="1999861"/>
                    <a:pt x="976456" y="2001959"/>
                    <a:pt x="951722" y="2006081"/>
                  </a:cubicBezTo>
                  <a:cubicBezTo>
                    <a:pt x="791408" y="2032799"/>
                    <a:pt x="894624" y="2030411"/>
                    <a:pt x="662473" y="2052734"/>
                  </a:cubicBezTo>
                  <a:cubicBezTo>
                    <a:pt x="566300" y="2061982"/>
                    <a:pt x="373224" y="2071396"/>
                    <a:pt x="373224" y="2071396"/>
                  </a:cubicBezTo>
                  <a:cubicBezTo>
                    <a:pt x="39172" y="2060260"/>
                    <a:pt x="150247" y="2139916"/>
                    <a:pt x="74645" y="2034073"/>
                  </a:cubicBezTo>
                  <a:cubicBezTo>
                    <a:pt x="65606" y="2021419"/>
                    <a:pt x="55984" y="2009192"/>
                    <a:pt x="46653" y="1996751"/>
                  </a:cubicBezTo>
                  <a:cubicBezTo>
                    <a:pt x="16146" y="1905235"/>
                    <a:pt x="65606" y="2034513"/>
                    <a:pt x="9330" y="1950098"/>
                  </a:cubicBezTo>
                  <a:cubicBezTo>
                    <a:pt x="2217" y="1939428"/>
                    <a:pt x="3110" y="1925216"/>
                    <a:pt x="0" y="1912775"/>
                  </a:cubicBezTo>
                  <a:cubicBezTo>
                    <a:pt x="3110" y="1847461"/>
                    <a:pt x="3900" y="1781994"/>
                    <a:pt x="9330" y="1716832"/>
                  </a:cubicBezTo>
                  <a:cubicBezTo>
                    <a:pt x="10147" y="1707031"/>
                    <a:pt x="17441" y="1698599"/>
                    <a:pt x="18661" y="1688840"/>
                  </a:cubicBezTo>
                  <a:cubicBezTo>
                    <a:pt x="23691" y="1648601"/>
                    <a:pt x="23747" y="1607871"/>
                    <a:pt x="27992" y="1567542"/>
                  </a:cubicBezTo>
                  <a:cubicBezTo>
                    <a:pt x="29972" y="1548728"/>
                    <a:pt x="34445" y="1530257"/>
                    <a:pt x="37322" y="1511559"/>
                  </a:cubicBezTo>
                  <a:cubicBezTo>
                    <a:pt x="46129" y="1454310"/>
                    <a:pt x="42682" y="1455476"/>
                    <a:pt x="55983" y="1408922"/>
                  </a:cubicBezTo>
                  <a:cubicBezTo>
                    <a:pt x="58685" y="1399465"/>
                    <a:pt x="60915" y="1389727"/>
                    <a:pt x="65314" y="1380930"/>
                  </a:cubicBezTo>
                  <a:cubicBezTo>
                    <a:pt x="70329" y="1370900"/>
                    <a:pt x="77755" y="1362269"/>
                    <a:pt x="83975" y="1352938"/>
                  </a:cubicBezTo>
                  <a:cubicBezTo>
                    <a:pt x="96054" y="1268386"/>
                    <a:pt x="97127" y="1271001"/>
                    <a:pt x="102636" y="1166326"/>
                  </a:cubicBezTo>
                  <a:cubicBezTo>
                    <a:pt x="106726" y="1088616"/>
                    <a:pt x="107259" y="1010736"/>
                    <a:pt x="111967" y="933061"/>
                  </a:cubicBezTo>
                  <a:cubicBezTo>
                    <a:pt x="112516" y="924006"/>
                    <a:pt x="117292" y="852650"/>
                    <a:pt x="130628" y="830424"/>
                  </a:cubicBezTo>
                  <a:cubicBezTo>
                    <a:pt x="135154" y="822881"/>
                    <a:pt x="141422" y="815697"/>
                    <a:pt x="149290" y="811763"/>
                  </a:cubicBezTo>
                  <a:cubicBezTo>
                    <a:pt x="166884" y="802966"/>
                    <a:pt x="186612" y="799322"/>
                    <a:pt x="205273" y="793102"/>
                  </a:cubicBezTo>
                  <a:cubicBezTo>
                    <a:pt x="257055" y="775841"/>
                    <a:pt x="223501" y="784992"/>
                    <a:pt x="307910" y="774440"/>
                  </a:cubicBezTo>
                  <a:cubicBezTo>
                    <a:pt x="320351" y="768220"/>
                    <a:pt x="333659" y="763494"/>
                    <a:pt x="345232" y="755779"/>
                  </a:cubicBezTo>
                  <a:cubicBezTo>
                    <a:pt x="352552" y="750899"/>
                    <a:pt x="356026" y="741052"/>
                    <a:pt x="363894" y="737118"/>
                  </a:cubicBezTo>
                  <a:cubicBezTo>
                    <a:pt x="375364" y="731383"/>
                    <a:pt x="388886" y="731310"/>
                    <a:pt x="401216" y="727787"/>
                  </a:cubicBezTo>
                  <a:cubicBezTo>
                    <a:pt x="410673" y="725085"/>
                    <a:pt x="419877" y="721567"/>
                    <a:pt x="429208" y="718457"/>
                  </a:cubicBezTo>
                  <a:cubicBezTo>
                    <a:pt x="438539" y="712237"/>
                    <a:pt x="448443" y="706801"/>
                    <a:pt x="457200" y="699796"/>
                  </a:cubicBezTo>
                  <a:cubicBezTo>
                    <a:pt x="464069" y="694300"/>
                    <a:pt x="467993" y="685068"/>
                    <a:pt x="475861" y="681134"/>
                  </a:cubicBezTo>
                  <a:cubicBezTo>
                    <a:pt x="487331" y="675399"/>
                    <a:pt x="500742" y="674914"/>
                    <a:pt x="513183" y="671804"/>
                  </a:cubicBezTo>
                  <a:cubicBezTo>
                    <a:pt x="535289" y="649698"/>
                    <a:pt x="556176" y="626371"/>
                    <a:pt x="587828" y="615820"/>
                  </a:cubicBezTo>
                  <a:cubicBezTo>
                    <a:pt x="597159" y="612710"/>
                    <a:pt x="607222" y="611265"/>
                    <a:pt x="615820" y="606489"/>
                  </a:cubicBezTo>
                  <a:cubicBezTo>
                    <a:pt x="635426" y="595597"/>
                    <a:pt x="653143" y="581608"/>
                    <a:pt x="671804" y="569167"/>
                  </a:cubicBezTo>
                  <a:lnTo>
                    <a:pt x="671804" y="531845"/>
                  </a:lnTo>
                  <a:close/>
                </a:path>
              </a:pathLst>
            </a:cu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p:cNvSpPr txBox="1"/>
            <p:nvPr/>
          </p:nvSpPr>
          <p:spPr>
            <a:xfrm>
              <a:off x="4648200" y="6172200"/>
              <a:ext cx="2057400" cy="338554"/>
            </a:xfrm>
            <a:prstGeom prst="rect">
              <a:avLst/>
            </a:prstGeom>
            <a:noFill/>
          </p:spPr>
          <p:txBody>
            <a:bodyPr wrap="square" rtlCol="0">
              <a:spAutoFit/>
            </a:bodyPr>
            <a:lstStyle/>
            <a:p>
              <a:r>
                <a:rPr lang="en-US" sz="1600" dirty="0"/>
                <a:t>Advisory Floodplain</a:t>
              </a:r>
            </a:p>
          </p:txBody>
        </p:sp>
        <p:sp>
          <p:nvSpPr>
            <p:cNvPr id="14" name="TextBox 13"/>
            <p:cNvSpPr txBox="1"/>
            <p:nvPr/>
          </p:nvSpPr>
          <p:spPr>
            <a:xfrm>
              <a:off x="4904400" y="3919940"/>
              <a:ext cx="3297600" cy="353485"/>
            </a:xfrm>
            <a:prstGeom prst="rect">
              <a:avLst/>
            </a:prstGeom>
            <a:noFill/>
          </p:spPr>
          <p:txBody>
            <a:bodyPr wrap="square" rtlCol="0">
              <a:spAutoFit/>
            </a:bodyPr>
            <a:lstStyle/>
            <a:p>
              <a:r>
                <a:rPr lang="en-US" b="1" dirty="0">
                  <a:solidFill>
                    <a:srgbClr val="FFFF00"/>
                  </a:solidFill>
                </a:rPr>
                <a:t>Regulatory IN and Advisory OUT</a:t>
              </a:r>
            </a:p>
          </p:txBody>
        </p:sp>
        <p:sp>
          <p:nvSpPr>
            <p:cNvPr id="16" name="Rectangle 15"/>
            <p:cNvSpPr/>
            <p:nvPr/>
          </p:nvSpPr>
          <p:spPr>
            <a:xfrm>
              <a:off x="4191000" y="6172200"/>
              <a:ext cx="457196" cy="32656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p:cNvSpPr txBox="1"/>
            <p:nvPr/>
          </p:nvSpPr>
          <p:spPr>
            <a:xfrm>
              <a:off x="1142998" y="6172200"/>
              <a:ext cx="2819403" cy="338554"/>
            </a:xfrm>
            <a:prstGeom prst="rect">
              <a:avLst/>
            </a:prstGeom>
            <a:noFill/>
          </p:spPr>
          <p:txBody>
            <a:bodyPr wrap="square" rtlCol="0">
              <a:spAutoFit/>
            </a:bodyPr>
            <a:lstStyle/>
            <a:p>
              <a:r>
                <a:rPr lang="en-US" sz="1600" dirty="0"/>
                <a:t>Effective Regulatory Floodplain</a:t>
              </a:r>
            </a:p>
          </p:txBody>
        </p:sp>
        <p:sp>
          <p:nvSpPr>
            <p:cNvPr id="18" name="Rectangle 17"/>
            <p:cNvSpPr/>
            <p:nvPr/>
          </p:nvSpPr>
          <p:spPr>
            <a:xfrm>
              <a:off x="609600" y="6172200"/>
              <a:ext cx="457197" cy="32656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1752599" y="5029200"/>
              <a:ext cx="3433623" cy="353485"/>
            </a:xfrm>
            <a:prstGeom prst="rect">
              <a:avLst/>
            </a:prstGeom>
            <a:solidFill>
              <a:srgbClr val="FFC000"/>
            </a:solidFill>
          </p:spPr>
          <p:txBody>
            <a:bodyPr wrap="square" rtlCol="0">
              <a:spAutoFit/>
            </a:bodyPr>
            <a:lstStyle/>
            <a:p>
              <a:r>
                <a:rPr lang="en-US" b="1" dirty="0">
                  <a:solidFill>
                    <a:schemeClr val="accent2">
                      <a:lumMod val="75000"/>
                    </a:schemeClr>
                  </a:solidFill>
                </a:rPr>
                <a:t>Regulatory OUT and Advisory IN</a:t>
              </a:r>
            </a:p>
          </p:txBody>
        </p:sp>
        <p:pic>
          <p:nvPicPr>
            <p:cNvPr id="20"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143000" y="5181600"/>
              <a:ext cx="360000" cy="340200"/>
            </a:xfrm>
            <a:prstGeom prst="rect">
              <a:avLst/>
            </a:prstGeom>
            <a:noFill/>
          </p:spPr>
        </p:pic>
        <p:pic>
          <p:nvPicPr>
            <p:cNvPr id="22"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5486400" y="5105400"/>
              <a:ext cx="360000" cy="340200"/>
            </a:xfrm>
            <a:prstGeom prst="rect">
              <a:avLst/>
            </a:prstGeom>
            <a:noFill/>
          </p:spPr>
        </p:pic>
        <p:pic>
          <p:nvPicPr>
            <p:cNvPr id="23"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1676400" y="3962400"/>
              <a:ext cx="360000" cy="340200"/>
            </a:xfrm>
            <a:prstGeom prst="rect">
              <a:avLst/>
            </a:prstGeom>
            <a:noFill/>
          </p:spPr>
        </p:pic>
        <p:pic>
          <p:nvPicPr>
            <p:cNvPr id="24"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6792834" y="3560204"/>
              <a:ext cx="360000" cy="340200"/>
            </a:xfrm>
            <a:prstGeom prst="rect">
              <a:avLst/>
            </a:prstGeom>
            <a:noFill/>
          </p:spPr>
        </p:pic>
        <p:pic>
          <p:nvPicPr>
            <p:cNvPr id="25"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7636564" y="4361099"/>
              <a:ext cx="360000" cy="340200"/>
            </a:xfrm>
            <a:prstGeom prst="rect">
              <a:avLst/>
            </a:prstGeom>
            <a:noFill/>
          </p:spPr>
        </p:pic>
        <p:pic>
          <p:nvPicPr>
            <p:cNvPr id="26" name="Picture 2" descr="C:\Users\Kurt\AppData\Local\Microsoft\Windows\Temporary Internet Files\Content.IE5\1P7QK4BC\black-house-4493-large[1].png"/>
            <p:cNvPicPr>
              <a:picLocks noChangeAspect="1" noChangeArrowheads="1"/>
            </p:cNvPicPr>
            <p:nvPr/>
          </p:nvPicPr>
          <p:blipFill>
            <a:blip r:embed="rId3" cstate="print"/>
            <a:srcRect/>
            <a:stretch>
              <a:fillRect/>
            </a:stretch>
          </p:blipFill>
          <p:spPr bwMode="auto">
            <a:xfrm>
              <a:off x="4038600" y="4191000"/>
              <a:ext cx="360000" cy="340200"/>
            </a:xfrm>
            <a:prstGeom prst="rect">
              <a:avLst/>
            </a:prstGeom>
            <a:noFill/>
          </p:spPr>
        </p:pic>
      </p:grpSp>
      <p:sp>
        <p:nvSpPr>
          <p:cNvPr id="3" name="Freeform: Shape 2">
            <a:extLst>
              <a:ext uri="{FF2B5EF4-FFF2-40B4-BE49-F238E27FC236}">
                <a16:creationId xmlns:a16="http://schemas.microsoft.com/office/drawing/2014/main" id="{19805C11-750C-4B2B-8B3F-18A2286600C9}"/>
              </a:ext>
            </a:extLst>
          </p:cNvPr>
          <p:cNvSpPr/>
          <p:nvPr/>
        </p:nvSpPr>
        <p:spPr>
          <a:xfrm>
            <a:off x="1742661" y="4234583"/>
            <a:ext cx="6712085" cy="2149812"/>
          </a:xfrm>
          <a:custGeom>
            <a:avLst/>
            <a:gdLst>
              <a:gd name="connsiteX0" fmla="*/ 0 w 6712085"/>
              <a:gd name="connsiteY0" fmla="*/ 340468 h 2149812"/>
              <a:gd name="connsiteX1" fmla="*/ 301557 w 6712085"/>
              <a:gd name="connsiteY1" fmla="*/ 194553 h 2149812"/>
              <a:gd name="connsiteX2" fmla="*/ 661481 w 6712085"/>
              <a:gd name="connsiteY2" fmla="*/ 97276 h 2149812"/>
              <a:gd name="connsiteX3" fmla="*/ 982493 w 6712085"/>
              <a:gd name="connsiteY3" fmla="*/ 29183 h 2149812"/>
              <a:gd name="connsiteX4" fmla="*/ 1284051 w 6712085"/>
              <a:gd name="connsiteY4" fmla="*/ 0 h 2149812"/>
              <a:gd name="connsiteX5" fmla="*/ 1410510 w 6712085"/>
              <a:gd name="connsiteY5" fmla="*/ 0 h 2149812"/>
              <a:gd name="connsiteX6" fmla="*/ 1595336 w 6712085"/>
              <a:gd name="connsiteY6" fmla="*/ 58366 h 2149812"/>
              <a:gd name="connsiteX7" fmla="*/ 1819072 w 6712085"/>
              <a:gd name="connsiteY7" fmla="*/ 214008 h 2149812"/>
              <a:gd name="connsiteX8" fmla="*/ 2042808 w 6712085"/>
              <a:gd name="connsiteY8" fmla="*/ 389106 h 2149812"/>
              <a:gd name="connsiteX9" fmla="*/ 2188723 w 6712085"/>
              <a:gd name="connsiteY9" fmla="*/ 505838 h 2149812"/>
              <a:gd name="connsiteX10" fmla="*/ 2490281 w 6712085"/>
              <a:gd name="connsiteY10" fmla="*/ 544749 h 2149812"/>
              <a:gd name="connsiteX11" fmla="*/ 2976664 w 6712085"/>
              <a:gd name="connsiteY11" fmla="*/ 389106 h 2149812"/>
              <a:gd name="connsiteX12" fmla="*/ 3307404 w 6712085"/>
              <a:gd name="connsiteY12" fmla="*/ 301557 h 2149812"/>
              <a:gd name="connsiteX13" fmla="*/ 3521412 w 6712085"/>
              <a:gd name="connsiteY13" fmla="*/ 233463 h 2149812"/>
              <a:gd name="connsiteX14" fmla="*/ 3900791 w 6712085"/>
              <a:gd name="connsiteY14" fmla="*/ 204280 h 2149812"/>
              <a:gd name="connsiteX15" fmla="*/ 4328808 w 6712085"/>
              <a:gd name="connsiteY15" fmla="*/ 301557 h 2149812"/>
              <a:gd name="connsiteX16" fmla="*/ 4562272 w 6712085"/>
              <a:gd name="connsiteY16" fmla="*/ 437744 h 2149812"/>
              <a:gd name="connsiteX17" fmla="*/ 4620638 w 6712085"/>
              <a:gd name="connsiteY17" fmla="*/ 505838 h 2149812"/>
              <a:gd name="connsiteX18" fmla="*/ 4708187 w 6712085"/>
              <a:gd name="connsiteY18" fmla="*/ 496110 h 2149812"/>
              <a:gd name="connsiteX19" fmla="*/ 5252936 w 6712085"/>
              <a:gd name="connsiteY19" fmla="*/ 544749 h 2149812"/>
              <a:gd name="connsiteX20" fmla="*/ 5622587 w 6712085"/>
              <a:gd name="connsiteY20" fmla="*/ 544749 h 2149812"/>
              <a:gd name="connsiteX21" fmla="*/ 5797685 w 6712085"/>
              <a:gd name="connsiteY21" fmla="*/ 564204 h 2149812"/>
              <a:gd name="connsiteX22" fmla="*/ 5982510 w 6712085"/>
              <a:gd name="connsiteY22" fmla="*/ 797668 h 2149812"/>
              <a:gd name="connsiteX23" fmla="*/ 6118698 w 6712085"/>
              <a:gd name="connsiteY23" fmla="*/ 1031131 h 2149812"/>
              <a:gd name="connsiteX24" fmla="*/ 6225702 w 6712085"/>
              <a:gd name="connsiteY24" fmla="*/ 1021404 h 2149812"/>
              <a:gd name="connsiteX25" fmla="*/ 6429983 w 6712085"/>
              <a:gd name="connsiteY25" fmla="*/ 1021404 h 2149812"/>
              <a:gd name="connsiteX26" fmla="*/ 6624536 w 6712085"/>
              <a:gd name="connsiteY26" fmla="*/ 1001949 h 2149812"/>
              <a:gd name="connsiteX27" fmla="*/ 6663447 w 6712085"/>
              <a:gd name="connsiteY27" fmla="*/ 1215957 h 2149812"/>
              <a:gd name="connsiteX28" fmla="*/ 6712085 w 6712085"/>
              <a:gd name="connsiteY28" fmla="*/ 1429966 h 2149812"/>
              <a:gd name="connsiteX29" fmla="*/ 6702357 w 6712085"/>
              <a:gd name="connsiteY29" fmla="*/ 1605063 h 2149812"/>
              <a:gd name="connsiteX30" fmla="*/ 6614808 w 6712085"/>
              <a:gd name="connsiteY30" fmla="*/ 1712068 h 2149812"/>
              <a:gd name="connsiteX31" fmla="*/ 6410527 w 6712085"/>
              <a:gd name="connsiteY31" fmla="*/ 1857983 h 2149812"/>
              <a:gd name="connsiteX32" fmla="*/ 6274340 w 6712085"/>
              <a:gd name="connsiteY32" fmla="*/ 1984442 h 2149812"/>
              <a:gd name="connsiteX33" fmla="*/ 6186791 w 6712085"/>
              <a:gd name="connsiteY33" fmla="*/ 2110902 h 2149812"/>
              <a:gd name="connsiteX34" fmla="*/ 6157608 w 6712085"/>
              <a:gd name="connsiteY34" fmla="*/ 2149812 h 2149812"/>
              <a:gd name="connsiteX35" fmla="*/ 5554493 w 6712085"/>
              <a:gd name="connsiteY35" fmla="*/ 2130357 h 2149812"/>
              <a:gd name="connsiteX36" fmla="*/ 5301574 w 6712085"/>
              <a:gd name="connsiteY36" fmla="*/ 2052536 h 2149812"/>
              <a:gd name="connsiteX37" fmla="*/ 4961106 w 6712085"/>
              <a:gd name="connsiteY37" fmla="*/ 1809344 h 2149812"/>
              <a:gd name="connsiteX38" fmla="*/ 4883285 w 6712085"/>
              <a:gd name="connsiteY38" fmla="*/ 1712068 h 2149812"/>
              <a:gd name="connsiteX39" fmla="*/ 4854102 w 6712085"/>
              <a:gd name="connsiteY39" fmla="*/ 1293778 h 2149812"/>
              <a:gd name="connsiteX40" fmla="*/ 4834647 w 6712085"/>
              <a:gd name="connsiteY40" fmla="*/ 1138136 h 2149812"/>
              <a:gd name="connsiteX41" fmla="*/ 4766553 w 6712085"/>
              <a:gd name="connsiteY41" fmla="*/ 846306 h 2149812"/>
              <a:gd name="connsiteX42" fmla="*/ 4669276 w 6712085"/>
              <a:gd name="connsiteY42" fmla="*/ 758757 h 2149812"/>
              <a:gd name="connsiteX43" fmla="*/ 4406630 w 6712085"/>
              <a:gd name="connsiteY43" fmla="*/ 680936 h 2149812"/>
              <a:gd name="connsiteX44" fmla="*/ 4027251 w 6712085"/>
              <a:gd name="connsiteY44" fmla="*/ 642025 h 2149812"/>
              <a:gd name="connsiteX45" fmla="*/ 3317132 w 6712085"/>
              <a:gd name="connsiteY45" fmla="*/ 651753 h 2149812"/>
              <a:gd name="connsiteX46" fmla="*/ 2918298 w 6712085"/>
              <a:gd name="connsiteY46" fmla="*/ 632297 h 2149812"/>
              <a:gd name="connsiteX47" fmla="*/ 2684834 w 6712085"/>
              <a:gd name="connsiteY47" fmla="*/ 593387 h 2149812"/>
              <a:gd name="connsiteX48" fmla="*/ 2490281 w 6712085"/>
              <a:gd name="connsiteY48" fmla="*/ 593387 h 2149812"/>
              <a:gd name="connsiteX49" fmla="*/ 2140085 w 6712085"/>
              <a:gd name="connsiteY49" fmla="*/ 544749 h 2149812"/>
              <a:gd name="connsiteX50" fmla="*/ 2023353 w 6712085"/>
              <a:gd name="connsiteY50" fmla="*/ 515566 h 2149812"/>
              <a:gd name="connsiteX51" fmla="*/ 1867710 w 6712085"/>
              <a:gd name="connsiteY51" fmla="*/ 525293 h 2149812"/>
              <a:gd name="connsiteX52" fmla="*/ 1721795 w 6712085"/>
              <a:gd name="connsiteY52" fmla="*/ 612842 h 2149812"/>
              <a:gd name="connsiteX53" fmla="*/ 1712068 w 6712085"/>
              <a:gd name="connsiteY53" fmla="*/ 710119 h 2149812"/>
              <a:gd name="connsiteX54" fmla="*/ 651753 w 6712085"/>
              <a:gd name="connsiteY54" fmla="*/ 729574 h 2149812"/>
              <a:gd name="connsiteX55" fmla="*/ 282102 w 6712085"/>
              <a:gd name="connsiteY55" fmla="*/ 749029 h 2149812"/>
              <a:gd name="connsiteX56" fmla="*/ 155642 w 6712085"/>
              <a:gd name="connsiteY56" fmla="*/ 583659 h 2149812"/>
              <a:gd name="connsiteX57" fmla="*/ 0 w 6712085"/>
              <a:gd name="connsiteY57" fmla="*/ 340468 h 2149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712085" h="2149812">
                <a:moveTo>
                  <a:pt x="0" y="340468"/>
                </a:moveTo>
                <a:lnTo>
                  <a:pt x="301557" y="194553"/>
                </a:lnTo>
                <a:lnTo>
                  <a:pt x="661481" y="97276"/>
                </a:lnTo>
                <a:lnTo>
                  <a:pt x="982493" y="29183"/>
                </a:lnTo>
                <a:lnTo>
                  <a:pt x="1284051" y="0"/>
                </a:lnTo>
                <a:lnTo>
                  <a:pt x="1410510" y="0"/>
                </a:lnTo>
                <a:lnTo>
                  <a:pt x="1595336" y="58366"/>
                </a:lnTo>
                <a:lnTo>
                  <a:pt x="1819072" y="214008"/>
                </a:lnTo>
                <a:lnTo>
                  <a:pt x="2042808" y="389106"/>
                </a:lnTo>
                <a:lnTo>
                  <a:pt x="2188723" y="505838"/>
                </a:lnTo>
                <a:lnTo>
                  <a:pt x="2490281" y="544749"/>
                </a:lnTo>
                <a:lnTo>
                  <a:pt x="2976664" y="389106"/>
                </a:lnTo>
                <a:lnTo>
                  <a:pt x="3307404" y="301557"/>
                </a:lnTo>
                <a:lnTo>
                  <a:pt x="3521412" y="233463"/>
                </a:lnTo>
                <a:lnTo>
                  <a:pt x="3900791" y="204280"/>
                </a:lnTo>
                <a:lnTo>
                  <a:pt x="4328808" y="301557"/>
                </a:lnTo>
                <a:lnTo>
                  <a:pt x="4562272" y="437744"/>
                </a:lnTo>
                <a:lnTo>
                  <a:pt x="4620638" y="505838"/>
                </a:lnTo>
                <a:lnTo>
                  <a:pt x="4708187" y="496110"/>
                </a:lnTo>
                <a:lnTo>
                  <a:pt x="5252936" y="544749"/>
                </a:lnTo>
                <a:lnTo>
                  <a:pt x="5622587" y="544749"/>
                </a:lnTo>
                <a:lnTo>
                  <a:pt x="5797685" y="564204"/>
                </a:lnTo>
                <a:lnTo>
                  <a:pt x="5982510" y="797668"/>
                </a:lnTo>
                <a:lnTo>
                  <a:pt x="6118698" y="1031131"/>
                </a:lnTo>
                <a:lnTo>
                  <a:pt x="6225702" y="1021404"/>
                </a:lnTo>
                <a:lnTo>
                  <a:pt x="6429983" y="1021404"/>
                </a:lnTo>
                <a:lnTo>
                  <a:pt x="6624536" y="1001949"/>
                </a:lnTo>
                <a:lnTo>
                  <a:pt x="6663447" y="1215957"/>
                </a:lnTo>
                <a:lnTo>
                  <a:pt x="6712085" y="1429966"/>
                </a:lnTo>
                <a:lnTo>
                  <a:pt x="6702357" y="1605063"/>
                </a:lnTo>
                <a:lnTo>
                  <a:pt x="6614808" y="1712068"/>
                </a:lnTo>
                <a:lnTo>
                  <a:pt x="6410527" y="1857983"/>
                </a:lnTo>
                <a:lnTo>
                  <a:pt x="6274340" y="1984442"/>
                </a:lnTo>
                <a:lnTo>
                  <a:pt x="6186791" y="2110902"/>
                </a:lnTo>
                <a:lnTo>
                  <a:pt x="6157608" y="2149812"/>
                </a:lnTo>
                <a:lnTo>
                  <a:pt x="5554493" y="2130357"/>
                </a:lnTo>
                <a:lnTo>
                  <a:pt x="5301574" y="2052536"/>
                </a:lnTo>
                <a:lnTo>
                  <a:pt x="4961106" y="1809344"/>
                </a:lnTo>
                <a:lnTo>
                  <a:pt x="4883285" y="1712068"/>
                </a:lnTo>
                <a:lnTo>
                  <a:pt x="4854102" y="1293778"/>
                </a:lnTo>
                <a:lnTo>
                  <a:pt x="4834647" y="1138136"/>
                </a:lnTo>
                <a:lnTo>
                  <a:pt x="4766553" y="846306"/>
                </a:lnTo>
                <a:lnTo>
                  <a:pt x="4669276" y="758757"/>
                </a:lnTo>
                <a:lnTo>
                  <a:pt x="4406630" y="680936"/>
                </a:lnTo>
                <a:lnTo>
                  <a:pt x="4027251" y="642025"/>
                </a:lnTo>
                <a:lnTo>
                  <a:pt x="3317132" y="651753"/>
                </a:lnTo>
                <a:lnTo>
                  <a:pt x="2918298" y="632297"/>
                </a:lnTo>
                <a:lnTo>
                  <a:pt x="2684834" y="593387"/>
                </a:lnTo>
                <a:lnTo>
                  <a:pt x="2490281" y="593387"/>
                </a:lnTo>
                <a:lnTo>
                  <a:pt x="2140085" y="544749"/>
                </a:lnTo>
                <a:lnTo>
                  <a:pt x="2023353" y="515566"/>
                </a:lnTo>
                <a:lnTo>
                  <a:pt x="1867710" y="525293"/>
                </a:lnTo>
                <a:lnTo>
                  <a:pt x="1721795" y="612842"/>
                </a:lnTo>
                <a:lnTo>
                  <a:pt x="1712068" y="710119"/>
                </a:lnTo>
                <a:lnTo>
                  <a:pt x="651753" y="729574"/>
                </a:lnTo>
                <a:lnTo>
                  <a:pt x="282102" y="749029"/>
                </a:lnTo>
                <a:lnTo>
                  <a:pt x="155642" y="583659"/>
                </a:lnTo>
                <a:lnTo>
                  <a:pt x="0" y="340468"/>
                </a:lnTo>
                <a:close/>
              </a:path>
            </a:pathLst>
          </a:custGeom>
          <a:pattFill prst="narVert">
            <a:fgClr>
              <a:srgbClr val="FF0000"/>
            </a:fgClr>
            <a:bgClr>
              <a:srgbClr val="FFC000"/>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7" name="Picture 2" descr="C:\Users\Kurt\AppData\Local\Microsoft\Windows\Temporary Internet Files\Content.IE5\1P7QK4BC\black-house-4493-large[1].png">
            <a:extLst>
              <a:ext uri="{FF2B5EF4-FFF2-40B4-BE49-F238E27FC236}">
                <a16:creationId xmlns:a16="http://schemas.microsoft.com/office/drawing/2014/main" id="{F43C7360-486E-4B3C-9B31-C820C0F53413}"/>
              </a:ext>
            </a:extLst>
          </p:cNvPr>
          <p:cNvPicPr>
            <a:picLocks noChangeAspect="1" noChangeArrowheads="1"/>
          </p:cNvPicPr>
          <p:nvPr/>
        </p:nvPicPr>
        <p:blipFill>
          <a:blip r:embed="rId3" cstate="print"/>
          <a:srcRect/>
          <a:stretch>
            <a:fillRect/>
          </a:stretch>
        </p:blipFill>
        <p:spPr bwMode="auto">
          <a:xfrm>
            <a:off x="2465997" y="4460344"/>
            <a:ext cx="360000" cy="355451"/>
          </a:xfrm>
          <a:prstGeom prst="rect">
            <a:avLst/>
          </a:prstGeom>
          <a:noFill/>
        </p:spPr>
      </p:pic>
      <p:sp>
        <p:nvSpPr>
          <p:cNvPr id="28" name="TextBox 27">
            <a:extLst>
              <a:ext uri="{FF2B5EF4-FFF2-40B4-BE49-F238E27FC236}">
                <a16:creationId xmlns:a16="http://schemas.microsoft.com/office/drawing/2014/main" id="{0AE4C54D-436F-4203-876B-7A20997E2AFC}"/>
              </a:ext>
            </a:extLst>
          </p:cNvPr>
          <p:cNvSpPr txBox="1"/>
          <p:nvPr/>
        </p:nvSpPr>
        <p:spPr>
          <a:xfrm>
            <a:off x="6129774" y="5268005"/>
            <a:ext cx="2667000" cy="964724"/>
          </a:xfrm>
          <a:prstGeom prst="rect">
            <a:avLst/>
          </a:prstGeom>
          <a:noFill/>
        </p:spPr>
        <p:txBody>
          <a:bodyPr wrap="square" rtlCol="0">
            <a:spAutoFit/>
          </a:bodyPr>
          <a:lstStyle/>
          <a:p>
            <a:pPr algn="ctr"/>
            <a:r>
              <a:rPr lang="en-US" dirty="0"/>
              <a:t>Both Regulatory</a:t>
            </a:r>
          </a:p>
          <a:p>
            <a:pPr algn="ctr"/>
            <a:r>
              <a:rPr lang="en-US" dirty="0"/>
              <a:t>&amp; Advisory</a:t>
            </a:r>
          </a:p>
          <a:p>
            <a:pPr algn="ctr"/>
            <a:r>
              <a:rPr lang="en-US" dirty="0"/>
              <a:t> (No Change)</a:t>
            </a:r>
          </a:p>
        </p:txBody>
      </p:sp>
      <p:pic>
        <p:nvPicPr>
          <p:cNvPr id="29" name="Picture 2" descr="C:\Users\Kurt\AppData\Local\Microsoft\Windows\Temporary Internet Files\Content.IE5\1P7QK4BC\black-house-4493-large[1].png">
            <a:extLst>
              <a:ext uri="{FF2B5EF4-FFF2-40B4-BE49-F238E27FC236}">
                <a16:creationId xmlns:a16="http://schemas.microsoft.com/office/drawing/2014/main" id="{9BBF5092-2FC8-46CC-B48B-856F689D0DBE}"/>
              </a:ext>
            </a:extLst>
          </p:cNvPr>
          <p:cNvPicPr>
            <a:picLocks noChangeAspect="1" noChangeArrowheads="1"/>
          </p:cNvPicPr>
          <p:nvPr/>
        </p:nvPicPr>
        <p:blipFill>
          <a:blip r:embed="rId3" cstate="print"/>
          <a:srcRect/>
          <a:stretch>
            <a:fillRect/>
          </a:stretch>
        </p:blipFill>
        <p:spPr bwMode="auto">
          <a:xfrm>
            <a:off x="6913200" y="4870372"/>
            <a:ext cx="360000" cy="355451"/>
          </a:xfrm>
          <a:prstGeom prst="rect">
            <a:avLst/>
          </a:prstGeom>
          <a:noFill/>
        </p:spPr>
      </p:pic>
      <p:sp>
        <p:nvSpPr>
          <p:cNvPr id="30" name="Action Button: Go Home 29">
            <a:hlinkClick r:id="" action="ppaction://hlinkshowjump?jump=firstslide" highlightClick="1"/>
            <a:extLst>
              <a:ext uri="{FF2B5EF4-FFF2-40B4-BE49-F238E27FC236}">
                <a16:creationId xmlns:a16="http://schemas.microsoft.com/office/drawing/2014/main" id="{3234F52E-463A-4857-A38C-7E64E6D75673}"/>
              </a:ext>
            </a:extLst>
          </p:cNvPr>
          <p:cNvSpPr/>
          <p:nvPr/>
        </p:nvSpPr>
        <p:spPr>
          <a:xfrm>
            <a:off x="7636564" y="4388583"/>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ction Button: Go Home 30">
            <a:hlinkClick r:id="" action="ppaction://hlinkshowjump?jump=firstslide" highlightClick="1"/>
            <a:extLst>
              <a:ext uri="{FF2B5EF4-FFF2-40B4-BE49-F238E27FC236}">
                <a16:creationId xmlns:a16="http://schemas.microsoft.com/office/drawing/2014/main" id="{51AC1DA1-C545-4307-AF84-28FBF3FD7484}"/>
              </a:ext>
            </a:extLst>
          </p:cNvPr>
          <p:cNvSpPr/>
          <p:nvPr/>
        </p:nvSpPr>
        <p:spPr>
          <a:xfrm>
            <a:off x="6735240" y="3576726"/>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Action Button: Go Home 31">
            <a:hlinkClick r:id="" action="ppaction://hlinkshowjump?jump=firstslide" highlightClick="1"/>
            <a:extLst>
              <a:ext uri="{FF2B5EF4-FFF2-40B4-BE49-F238E27FC236}">
                <a16:creationId xmlns:a16="http://schemas.microsoft.com/office/drawing/2014/main" id="{22263508-EFA2-4490-88DB-3A44E7EE0A7C}"/>
              </a:ext>
            </a:extLst>
          </p:cNvPr>
          <p:cNvSpPr/>
          <p:nvPr/>
        </p:nvSpPr>
        <p:spPr>
          <a:xfrm>
            <a:off x="3973195" y="4201914"/>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ction Button: Go Home 32">
            <a:hlinkClick r:id="" action="ppaction://hlinkshowjump?jump=firstslide" highlightClick="1"/>
            <a:extLst>
              <a:ext uri="{FF2B5EF4-FFF2-40B4-BE49-F238E27FC236}">
                <a16:creationId xmlns:a16="http://schemas.microsoft.com/office/drawing/2014/main" id="{03AD4D06-EF72-403C-9A10-1F2B0D600709}"/>
              </a:ext>
            </a:extLst>
          </p:cNvPr>
          <p:cNvSpPr/>
          <p:nvPr/>
        </p:nvSpPr>
        <p:spPr>
          <a:xfrm>
            <a:off x="1658518" y="3960467"/>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Action Button: Go Home 33">
            <a:hlinkClick r:id="" action="ppaction://hlinkshowjump?jump=firstslide" highlightClick="1"/>
            <a:extLst>
              <a:ext uri="{FF2B5EF4-FFF2-40B4-BE49-F238E27FC236}">
                <a16:creationId xmlns:a16="http://schemas.microsoft.com/office/drawing/2014/main" id="{023F9655-00A0-48B5-A9DC-8640A605AF09}"/>
              </a:ext>
            </a:extLst>
          </p:cNvPr>
          <p:cNvSpPr/>
          <p:nvPr/>
        </p:nvSpPr>
        <p:spPr>
          <a:xfrm>
            <a:off x="2456291" y="4453879"/>
            <a:ext cx="435610" cy="416493"/>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Action Button: Go Home 34">
            <a:hlinkClick r:id="" action="ppaction://hlinkshowjump?jump=firstslide" highlightClick="1"/>
            <a:extLst>
              <a:ext uri="{FF2B5EF4-FFF2-40B4-BE49-F238E27FC236}">
                <a16:creationId xmlns:a16="http://schemas.microsoft.com/office/drawing/2014/main" id="{05F6AFF6-1357-49FE-973F-CDF428B9B768}"/>
              </a:ext>
            </a:extLst>
          </p:cNvPr>
          <p:cNvSpPr/>
          <p:nvPr/>
        </p:nvSpPr>
        <p:spPr>
          <a:xfrm>
            <a:off x="6907410" y="4859132"/>
            <a:ext cx="435610" cy="416493"/>
          </a:xfrm>
          <a:prstGeom prst="actionButtonHom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Action Button: Go Home 35">
            <a:hlinkClick r:id="" action="ppaction://hlinkshowjump?jump=firstslide" highlightClick="1"/>
            <a:extLst>
              <a:ext uri="{FF2B5EF4-FFF2-40B4-BE49-F238E27FC236}">
                <a16:creationId xmlns:a16="http://schemas.microsoft.com/office/drawing/2014/main" id="{8FD819D1-60A6-4331-8A48-242062733CFF}"/>
              </a:ext>
            </a:extLst>
          </p:cNvPr>
          <p:cNvSpPr/>
          <p:nvPr/>
        </p:nvSpPr>
        <p:spPr>
          <a:xfrm>
            <a:off x="1138415" y="5241655"/>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Action Button: Go Home 36">
            <a:hlinkClick r:id="" action="ppaction://hlinkshowjump?jump=firstslide" highlightClick="1"/>
            <a:extLst>
              <a:ext uri="{FF2B5EF4-FFF2-40B4-BE49-F238E27FC236}">
                <a16:creationId xmlns:a16="http://schemas.microsoft.com/office/drawing/2014/main" id="{4681BC47-6E4C-4B1E-9241-9D6D79CDEEC8}"/>
              </a:ext>
            </a:extLst>
          </p:cNvPr>
          <p:cNvSpPr/>
          <p:nvPr/>
        </p:nvSpPr>
        <p:spPr>
          <a:xfrm>
            <a:off x="5448595" y="5187909"/>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Action Button: Go Home 37">
            <a:hlinkClick r:id="" action="ppaction://hlinkshowjump?jump=firstslide" highlightClick="1"/>
            <a:extLst>
              <a:ext uri="{FF2B5EF4-FFF2-40B4-BE49-F238E27FC236}">
                <a16:creationId xmlns:a16="http://schemas.microsoft.com/office/drawing/2014/main" id="{09C6FF27-1576-4643-99BE-87A75CF5EF5A}"/>
              </a:ext>
            </a:extLst>
          </p:cNvPr>
          <p:cNvSpPr/>
          <p:nvPr/>
        </p:nvSpPr>
        <p:spPr>
          <a:xfrm>
            <a:off x="174307" y="2124556"/>
            <a:ext cx="435610" cy="416493"/>
          </a:xfrm>
          <a:prstGeom prst="actionButtonHom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Action Button: Go Home 38">
            <a:hlinkClick r:id="" action="ppaction://hlinkshowjump?jump=firstslide" highlightClick="1"/>
            <a:extLst>
              <a:ext uri="{FF2B5EF4-FFF2-40B4-BE49-F238E27FC236}">
                <a16:creationId xmlns:a16="http://schemas.microsoft.com/office/drawing/2014/main" id="{2E8930EC-3A74-4069-B6BA-CABA3C9DB524}"/>
              </a:ext>
            </a:extLst>
          </p:cNvPr>
          <p:cNvSpPr/>
          <p:nvPr/>
        </p:nvSpPr>
        <p:spPr>
          <a:xfrm>
            <a:off x="173990" y="1102984"/>
            <a:ext cx="435610" cy="416493"/>
          </a:xfrm>
          <a:prstGeom prst="actionButtonHom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p:cNvSpPr>
            <a:spLocks noGrp="1"/>
          </p:cNvSpPr>
          <p:nvPr>
            <p:ph idx="1"/>
          </p:nvPr>
        </p:nvSpPr>
        <p:spPr>
          <a:xfrm>
            <a:off x="752086" y="1024594"/>
            <a:ext cx="8279296" cy="2655245"/>
          </a:xfrm>
          <a:solidFill>
            <a:schemeClr val="accent1">
              <a:lumMod val="50000"/>
            </a:schemeClr>
          </a:solidFill>
          <a:ln>
            <a:noFill/>
          </a:ln>
        </p:spPr>
        <p:txBody>
          <a:bodyPr>
            <a:noAutofit/>
          </a:bodyPr>
          <a:lstStyle/>
          <a:p>
            <a:r>
              <a:rPr lang="en-US" sz="1600" b="1" dirty="0">
                <a:solidFill>
                  <a:srgbClr val="FFFF00"/>
                </a:solidFill>
              </a:rPr>
              <a:t>Regulatory In but Advisory Out (Lower Flood Risk) </a:t>
            </a:r>
            <a:r>
              <a:rPr lang="en-US" sz="1600" dirty="0">
                <a:solidFill>
                  <a:srgbClr val="FFFF00"/>
                </a:solidFill>
              </a:rPr>
              <a:t>– Property owners are not at the highest risk to a 1% Annual Chance Flood but still recommend flood insurance.  Owners can acquire an elevation certificate and use the advisory base flood elevation to </a:t>
            </a:r>
            <a:r>
              <a:rPr lang="en-US" sz="1600" b="1" dirty="0">
                <a:solidFill>
                  <a:srgbClr val="FFFF00"/>
                </a:solidFill>
              </a:rPr>
              <a:t>acquire a LOMA </a:t>
            </a:r>
            <a:r>
              <a:rPr lang="en-US" sz="1600" dirty="0">
                <a:solidFill>
                  <a:srgbClr val="FFFF00"/>
                </a:solidFill>
              </a:rPr>
              <a:t>and lower NFIP insurance rates.  </a:t>
            </a:r>
            <a:r>
              <a:rPr lang="en-US" sz="1600" b="1" dirty="0">
                <a:solidFill>
                  <a:srgbClr val="FFFF00"/>
                </a:solidFill>
              </a:rPr>
              <a:t>Yellow</a:t>
            </a:r>
            <a:r>
              <a:rPr lang="en-US" sz="1600" dirty="0">
                <a:solidFill>
                  <a:srgbClr val="FFFF00"/>
                </a:solidFill>
              </a:rPr>
              <a:t> warning color indicates </a:t>
            </a:r>
            <a:r>
              <a:rPr lang="en-US" sz="1600" b="1" dirty="0">
                <a:solidFill>
                  <a:srgbClr val="FFFF00"/>
                </a:solidFill>
              </a:rPr>
              <a:t>Moderate Flood Risk</a:t>
            </a:r>
            <a:r>
              <a:rPr lang="en-US" sz="1600" dirty="0">
                <a:solidFill>
                  <a:srgbClr val="FFFF00"/>
                </a:solidFill>
              </a:rPr>
              <a:t>.</a:t>
            </a:r>
          </a:p>
          <a:p>
            <a:r>
              <a:rPr lang="en-US" sz="1600" b="1" dirty="0">
                <a:solidFill>
                  <a:srgbClr val="FFC000"/>
                </a:solidFill>
              </a:rPr>
              <a:t>Regulatory Out but Advisory In (Higher Flood Risk)  </a:t>
            </a:r>
            <a:r>
              <a:rPr lang="en-US" sz="1600" dirty="0">
                <a:solidFill>
                  <a:srgbClr val="FFC000"/>
                </a:solidFill>
              </a:rPr>
              <a:t>– Advisory information indicates a flood hazard area and will be incorporated into future effective regulatory or community identified floodplains.  Floodplain managers should recommend property owners of existing structures in Advisory Floodplains that they are at high risk of a 1% Annual Chance Flood and recommend a Preferred Risk Flood Insurance Policy.  New development should not occur in Advisory Floodplains without a detailed study to show development is reasonably safe from flooding. </a:t>
            </a:r>
            <a:r>
              <a:rPr lang="en-US" sz="1600" b="1" dirty="0">
                <a:solidFill>
                  <a:srgbClr val="FFC000"/>
                </a:solidFill>
              </a:rPr>
              <a:t>Orange </a:t>
            </a:r>
            <a:r>
              <a:rPr lang="en-US" sz="1600" dirty="0">
                <a:solidFill>
                  <a:srgbClr val="FFC000"/>
                </a:solidFill>
              </a:rPr>
              <a:t>warning color indicates </a:t>
            </a:r>
            <a:r>
              <a:rPr lang="en-US" sz="1600" b="1" dirty="0">
                <a:solidFill>
                  <a:srgbClr val="FFC000"/>
                </a:solidFill>
              </a:rPr>
              <a:t>High Flood Risk</a:t>
            </a:r>
            <a:r>
              <a:rPr lang="en-US" sz="1600" dirty="0">
                <a:solidFill>
                  <a:srgbClr val="FFC000"/>
                </a:solidFill>
              </a:rPr>
              <a:t>.</a:t>
            </a:r>
          </a:p>
          <a:p>
            <a:endParaRPr lang="en-US" sz="1600" dirty="0">
              <a:solidFill>
                <a:srgbClr val="FFC000"/>
              </a:solidFill>
            </a:endParaRPr>
          </a:p>
        </p:txBody>
      </p:sp>
    </p:spTree>
    <p:extLst>
      <p:ext uri="{BB962C8B-B14F-4D97-AF65-F5344CB8AC3E}">
        <p14:creationId xmlns:p14="http://schemas.microsoft.com/office/powerpoint/2010/main" val="3265543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890"/>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Buildings – Future Map Conditions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(CSLF), but Building Changes Since Last FIRM (</a:t>
            </a:r>
            <a:r>
              <a:rPr lang="en-US" dirty="0" err="1">
                <a:solidFill>
                  <a:schemeClr val="bg1"/>
                </a:solidFill>
              </a:rPr>
              <a:t>bCSLF</a:t>
            </a:r>
            <a:r>
              <a:rPr lang="en-US" dirty="0">
                <a:solidFill>
                  <a:schemeClr val="bg1"/>
                </a:solidFill>
              </a:rPr>
              <a:t>)  </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Tree>
    <p:extLst>
      <p:ext uri="{BB962C8B-B14F-4D97-AF65-F5344CB8AC3E}">
        <p14:creationId xmlns:p14="http://schemas.microsoft.com/office/powerpoint/2010/main" val="140519999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2">
            <a:extLst>
              <a:ext uri="{FF2B5EF4-FFF2-40B4-BE49-F238E27FC236}">
                <a16:creationId xmlns:a16="http://schemas.microsoft.com/office/drawing/2014/main" id="{046561AE-44EE-432F-A9EF-BB8F4857ACEA}"/>
              </a:ext>
            </a:extLst>
          </p:cNvPr>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8" name="Rectangle 15">
            <a:extLst>
              <a:ext uri="{FF2B5EF4-FFF2-40B4-BE49-F238E27FC236}">
                <a16:creationId xmlns:a16="http://schemas.microsoft.com/office/drawing/2014/main" id="{3F2FE95A-42B5-4102-999F-706943ED0FD9}"/>
              </a:ext>
            </a:extLst>
          </p:cNvPr>
          <p:cNvSpPr>
            <a:spLocks noChangeArrowheads="1"/>
          </p:cNvSpPr>
          <p:nvPr/>
        </p:nvSpPr>
        <p:spPr bwMode="auto">
          <a:xfrm>
            <a:off x="0" y="4572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chemeClr val="tx1"/>
                </a:solidFill>
                <a:effectLst/>
                <a:latin typeface="Arial" panose="020B0604020202020204" pitchFamily="34" charset="0"/>
              </a:rPr>
            </a:b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Rectangle 17">
            <a:extLst>
              <a:ext uri="{FF2B5EF4-FFF2-40B4-BE49-F238E27FC236}">
                <a16:creationId xmlns:a16="http://schemas.microsoft.com/office/drawing/2014/main" id="{FC405E58-6FB4-40E2-A43E-2C8C004F93D3}"/>
              </a:ext>
            </a:extLst>
          </p:cNvPr>
          <p:cNvSpPr>
            <a:spLocks noChangeArrowheads="1"/>
          </p:cNvSpPr>
          <p:nvPr/>
        </p:nvSpPr>
        <p:spPr bwMode="auto">
          <a:xfrm>
            <a:off x="0" y="10668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6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pSp>
        <p:nvGrpSpPr>
          <p:cNvPr id="21" name="Group 20">
            <a:extLst>
              <a:ext uri="{FF2B5EF4-FFF2-40B4-BE49-F238E27FC236}">
                <a16:creationId xmlns:a16="http://schemas.microsoft.com/office/drawing/2014/main" id="{6DC1BF8E-23AB-464F-B8A4-0771E8506BF8}"/>
              </a:ext>
            </a:extLst>
          </p:cNvPr>
          <p:cNvGrpSpPr/>
          <p:nvPr/>
        </p:nvGrpSpPr>
        <p:grpSpPr>
          <a:xfrm>
            <a:off x="555433" y="4581842"/>
            <a:ext cx="3750716" cy="2173605"/>
            <a:chOff x="555433" y="4398962"/>
            <a:chExt cx="3750716" cy="2173605"/>
          </a:xfrm>
        </p:grpSpPr>
        <p:sp>
          <p:nvSpPr>
            <p:cNvPr id="6" name="Oval 5">
              <a:extLst>
                <a:ext uri="{FF2B5EF4-FFF2-40B4-BE49-F238E27FC236}">
                  <a16:creationId xmlns:a16="http://schemas.microsoft.com/office/drawing/2014/main" id="{4B52FFE7-3C60-4605-A471-22B0819903A6}"/>
                </a:ext>
              </a:extLst>
            </p:cNvPr>
            <p:cNvSpPr/>
            <p:nvPr/>
          </p:nvSpPr>
          <p:spPr>
            <a:xfrm>
              <a:off x="559243" y="4422457"/>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7" name="Oval 6">
              <a:extLst>
                <a:ext uri="{FF2B5EF4-FFF2-40B4-BE49-F238E27FC236}">
                  <a16:creationId xmlns:a16="http://schemas.microsoft.com/office/drawing/2014/main" id="{ED6D0A7D-6C47-4604-8FC8-AF87AE77477F}"/>
                </a:ext>
              </a:extLst>
            </p:cNvPr>
            <p:cNvSpPr/>
            <p:nvPr/>
          </p:nvSpPr>
          <p:spPr>
            <a:xfrm>
              <a:off x="1804249"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8" name="Freeform: Shape 7">
              <a:extLst>
                <a:ext uri="{FF2B5EF4-FFF2-40B4-BE49-F238E27FC236}">
                  <a16:creationId xmlns:a16="http://schemas.microsoft.com/office/drawing/2014/main" id="{BC2D5DE3-20B9-48EC-8E9F-8266ABFBC919}"/>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a:extLst>
                <a:ext uri="{FF2B5EF4-FFF2-40B4-BE49-F238E27FC236}">
                  <a16:creationId xmlns:a16="http://schemas.microsoft.com/office/drawing/2014/main" id="{6DD28F51-3B75-42AE-B2A0-B282139529A0}"/>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Oval 12">
              <a:extLst>
                <a:ext uri="{FF2B5EF4-FFF2-40B4-BE49-F238E27FC236}">
                  <a16:creationId xmlns:a16="http://schemas.microsoft.com/office/drawing/2014/main" id="{DB72D55E-05F8-470A-BB82-91646C430FA3}"/>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9" name="Text Box 2">
              <a:extLst>
                <a:ext uri="{FF2B5EF4-FFF2-40B4-BE49-F238E27FC236}">
                  <a16:creationId xmlns:a16="http://schemas.microsoft.com/office/drawing/2014/main" id="{1E92583C-F05B-4BE2-8B6E-C6AEAF621577}"/>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lang="en-US" altLang="en-US" sz="1100" b="1" dirty="0">
                  <a:solidFill>
                    <a:srgbClr val="FFFF00"/>
                  </a:solidFill>
                  <a:latin typeface="Arial Narrow" panose="020B0606020202030204" pitchFamily="34" charset="0"/>
                  <a:cs typeface="Times New Roman" panose="02020603050405020304" pitchFamily="18" charset="0"/>
                </a:rPr>
                <a:t>Effective A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10" name="Text Box 9">
              <a:extLst>
                <a:ext uri="{FF2B5EF4-FFF2-40B4-BE49-F238E27FC236}">
                  <a16:creationId xmlns:a16="http://schemas.microsoft.com/office/drawing/2014/main" id="{61A2C647-E814-4C30-A5AC-E927D6EE128B}"/>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Advisory A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1" name="Text Box 1">
              <a:extLst>
                <a:ext uri="{FF2B5EF4-FFF2-40B4-BE49-F238E27FC236}">
                  <a16:creationId xmlns:a16="http://schemas.microsoft.com/office/drawing/2014/main" id="{97BE39F7-469C-46EB-ACE7-70541ABE6B6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 &amp; Advisory 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23" name="Group 22">
            <a:extLst>
              <a:ext uri="{FF2B5EF4-FFF2-40B4-BE49-F238E27FC236}">
                <a16:creationId xmlns:a16="http://schemas.microsoft.com/office/drawing/2014/main" id="{89FC610B-8731-468D-A3DA-CF74162F67D0}"/>
              </a:ext>
            </a:extLst>
          </p:cNvPr>
          <p:cNvGrpSpPr/>
          <p:nvPr/>
        </p:nvGrpSpPr>
        <p:grpSpPr>
          <a:xfrm>
            <a:off x="359331" y="1485880"/>
            <a:ext cx="3840023" cy="2165350"/>
            <a:chOff x="456398" y="4398962"/>
            <a:chExt cx="3840023" cy="2165350"/>
          </a:xfrm>
        </p:grpSpPr>
        <p:sp>
          <p:nvSpPr>
            <p:cNvPr id="24" name="Oval 23">
              <a:extLst>
                <a:ext uri="{FF2B5EF4-FFF2-40B4-BE49-F238E27FC236}">
                  <a16:creationId xmlns:a16="http://schemas.microsoft.com/office/drawing/2014/main" id="{1ABF86CD-8BD7-4F9B-96A2-7BA73F2DB45E}"/>
                </a:ext>
              </a:extLst>
            </p:cNvPr>
            <p:cNvSpPr/>
            <p:nvPr/>
          </p:nvSpPr>
          <p:spPr>
            <a:xfrm>
              <a:off x="553106" y="4404046"/>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5" name="Oval 24">
              <a:extLst>
                <a:ext uri="{FF2B5EF4-FFF2-40B4-BE49-F238E27FC236}">
                  <a16:creationId xmlns:a16="http://schemas.microsoft.com/office/drawing/2014/main" id="{54ECBA9A-E585-47A1-9642-DF0F7575247C}"/>
                </a:ext>
              </a:extLst>
            </p:cNvPr>
            <p:cNvSpPr/>
            <p:nvPr/>
          </p:nvSpPr>
          <p:spPr>
            <a:xfrm>
              <a:off x="1794521"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6" name="Freeform: Shape 25">
              <a:extLst>
                <a:ext uri="{FF2B5EF4-FFF2-40B4-BE49-F238E27FC236}">
                  <a16:creationId xmlns:a16="http://schemas.microsoft.com/office/drawing/2014/main" id="{62127801-3E4E-481E-A643-EB453137735D}"/>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7" name="Oval 26">
              <a:extLst>
                <a:ext uri="{FF2B5EF4-FFF2-40B4-BE49-F238E27FC236}">
                  <a16:creationId xmlns:a16="http://schemas.microsoft.com/office/drawing/2014/main" id="{57D334B1-5097-489A-8DA6-2A43FAB2B2E5}"/>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28" name="Oval 27">
              <a:extLst>
                <a:ext uri="{FF2B5EF4-FFF2-40B4-BE49-F238E27FC236}">
                  <a16:creationId xmlns:a16="http://schemas.microsoft.com/office/drawing/2014/main" id="{FA3C6875-4668-4000-8436-52E68F1002B8}"/>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2" name="Text Box 2">
              <a:extLst>
                <a:ext uri="{FF2B5EF4-FFF2-40B4-BE49-F238E27FC236}">
                  <a16:creationId xmlns:a16="http://schemas.microsoft.com/office/drawing/2014/main" id="{F0DB7A37-9D2D-407F-8570-B6A49DADB997}"/>
                </a:ext>
              </a:extLst>
            </p:cNvPr>
            <p:cNvSpPr txBox="1">
              <a:spLocks noChangeArrowheads="1"/>
            </p:cNvSpPr>
            <p:nvPr/>
          </p:nvSpPr>
          <p:spPr bwMode="auto">
            <a:xfrm>
              <a:off x="456398" y="5140329"/>
              <a:ext cx="1468955"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endParaRPr kumimoji="0" lang="en-US" altLang="en-US" sz="600" b="0" i="0" u="none" strike="noStrike" cap="none" normalizeH="0" baseline="0" dirty="0">
                <a:ln>
                  <a:noFill/>
                </a:ln>
                <a:solidFill>
                  <a:srgbClr val="FFFF00"/>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Effective</a:t>
              </a:r>
              <a:b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b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 AE or A Zones</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33" name="Text Box 9">
              <a:extLst>
                <a:ext uri="{FF2B5EF4-FFF2-40B4-BE49-F238E27FC236}">
                  <a16:creationId xmlns:a16="http://schemas.microsoft.com/office/drawing/2014/main" id="{AB32D63C-3308-4512-B0D1-B50D5DDA3F57}"/>
                </a:ext>
              </a:extLst>
            </p:cNvPr>
            <p:cNvSpPr txBox="1">
              <a:spLocks noChangeArrowheads="1"/>
            </p:cNvSpPr>
            <p:nvPr/>
          </p:nvSpPr>
          <p:spPr bwMode="auto">
            <a:xfrm>
              <a:off x="2969068" y="5151417"/>
              <a:ext cx="1320800"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4" name="Text Box 1">
              <a:extLst>
                <a:ext uri="{FF2B5EF4-FFF2-40B4-BE49-F238E27FC236}">
                  <a16:creationId xmlns:a16="http://schemas.microsoft.com/office/drawing/2014/main" id="{E95F7FD4-9AFA-42F7-BA03-FCB5065AFC99}"/>
                </a:ext>
              </a:extLst>
            </p:cNvPr>
            <p:cNvSpPr txBox="1">
              <a:spLocks noChangeArrowheads="1"/>
            </p:cNvSpPr>
            <p:nvPr/>
          </p:nvSpPr>
          <p:spPr bwMode="auto">
            <a:xfrm>
              <a:off x="1727643" y="5207564"/>
              <a:ext cx="1320800" cy="1023937"/>
            </a:xfrm>
            <a:prstGeom prst="rect">
              <a:avLst/>
            </a:prstGeom>
            <a:noFill/>
            <a:ln>
              <a:noFill/>
            </a:ln>
            <a:effectLst>
              <a:glow rad="876300">
                <a:schemeClr val="bg1">
                  <a:alpha val="40000"/>
                </a:schemeClr>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SFHA &amp; Preliminary SFHA</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grpSp>
        <p:nvGrpSpPr>
          <p:cNvPr id="35" name="Group 34">
            <a:extLst>
              <a:ext uri="{FF2B5EF4-FFF2-40B4-BE49-F238E27FC236}">
                <a16:creationId xmlns:a16="http://schemas.microsoft.com/office/drawing/2014/main" id="{C681BA06-3E06-4011-A8A1-4FCDC217393E}"/>
              </a:ext>
            </a:extLst>
          </p:cNvPr>
          <p:cNvGrpSpPr/>
          <p:nvPr/>
        </p:nvGrpSpPr>
        <p:grpSpPr>
          <a:xfrm>
            <a:off x="4836285" y="1484230"/>
            <a:ext cx="3740988" cy="2171039"/>
            <a:chOff x="555433" y="4393273"/>
            <a:chExt cx="3740988" cy="2171039"/>
          </a:xfrm>
        </p:grpSpPr>
        <p:sp>
          <p:nvSpPr>
            <p:cNvPr id="36" name="Oval 35">
              <a:extLst>
                <a:ext uri="{FF2B5EF4-FFF2-40B4-BE49-F238E27FC236}">
                  <a16:creationId xmlns:a16="http://schemas.microsoft.com/office/drawing/2014/main" id="{774F881F-A68A-41A0-B5FC-D7FFDBBCC0DE}"/>
                </a:ext>
              </a:extLst>
            </p:cNvPr>
            <p:cNvSpPr/>
            <p:nvPr/>
          </p:nvSpPr>
          <p:spPr>
            <a:xfrm>
              <a:off x="559243" y="4393273"/>
              <a:ext cx="2485390" cy="215011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7" name="Oval 36">
              <a:extLst>
                <a:ext uri="{FF2B5EF4-FFF2-40B4-BE49-F238E27FC236}">
                  <a16:creationId xmlns:a16="http://schemas.microsoft.com/office/drawing/2014/main" id="{34654515-1D59-4FFC-8725-79C23FFFCD68}"/>
                </a:ext>
              </a:extLst>
            </p:cNvPr>
            <p:cNvSpPr/>
            <p:nvPr/>
          </p:nvSpPr>
          <p:spPr>
            <a:xfrm>
              <a:off x="1794521" y="4437062"/>
              <a:ext cx="2501900" cy="2127250"/>
            </a:xfrm>
            <a:prstGeom prst="ellipse">
              <a:avLst/>
            </a:prstGeom>
            <a:solidFill>
              <a:srgbClr val="FFC000"/>
            </a:solid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38" name="Freeform: Shape 37">
              <a:extLst>
                <a:ext uri="{FF2B5EF4-FFF2-40B4-BE49-F238E27FC236}">
                  <a16:creationId xmlns:a16="http://schemas.microsoft.com/office/drawing/2014/main" id="{ED87C0EC-CD59-4A19-818B-6A4E936A825E}"/>
                </a:ext>
              </a:extLst>
            </p:cNvPr>
            <p:cNvSpPr/>
            <p:nvPr/>
          </p:nvSpPr>
          <p:spPr>
            <a:xfrm>
              <a:off x="1799398" y="4575492"/>
              <a:ext cx="1220470" cy="1854835"/>
            </a:xfrm>
            <a:custGeom>
              <a:avLst/>
              <a:gdLst>
                <a:gd name="connsiteX0" fmla="*/ 665979 w 1220962"/>
                <a:gd name="connsiteY0" fmla="*/ 0 h 1855228"/>
                <a:gd name="connsiteX1" fmla="*/ 449272 w 1220962"/>
                <a:gd name="connsiteY1" fmla="*/ 137425 h 1855228"/>
                <a:gd name="connsiteX2" fmla="*/ 311847 w 1220962"/>
                <a:gd name="connsiteY2" fmla="*/ 248421 h 1855228"/>
                <a:gd name="connsiteX3" fmla="*/ 221993 w 1220962"/>
                <a:gd name="connsiteY3" fmla="*/ 354132 h 1855228"/>
                <a:gd name="connsiteX4" fmla="*/ 158566 w 1220962"/>
                <a:gd name="connsiteY4" fmla="*/ 438701 h 1855228"/>
                <a:gd name="connsiteX5" fmla="*/ 84569 w 1220962"/>
                <a:gd name="connsiteY5" fmla="*/ 549697 h 1855228"/>
                <a:gd name="connsiteX6" fmla="*/ 26428 w 1220962"/>
                <a:gd name="connsiteY6" fmla="*/ 734692 h 1855228"/>
                <a:gd name="connsiteX7" fmla="*/ 0 w 1220962"/>
                <a:gd name="connsiteY7" fmla="*/ 909115 h 1855228"/>
                <a:gd name="connsiteX8" fmla="*/ 5285 w 1220962"/>
                <a:gd name="connsiteY8" fmla="*/ 1041254 h 1855228"/>
                <a:gd name="connsiteX9" fmla="*/ 36999 w 1220962"/>
                <a:gd name="connsiteY9" fmla="*/ 1215677 h 1855228"/>
                <a:gd name="connsiteX10" fmla="*/ 132139 w 1220962"/>
                <a:gd name="connsiteY10" fmla="*/ 1432384 h 1855228"/>
                <a:gd name="connsiteX11" fmla="*/ 264277 w 1220962"/>
                <a:gd name="connsiteY11" fmla="*/ 1590951 h 1855228"/>
                <a:gd name="connsiteX12" fmla="*/ 417558 w 1220962"/>
                <a:gd name="connsiteY12" fmla="*/ 1760088 h 1855228"/>
                <a:gd name="connsiteX13" fmla="*/ 597267 w 1220962"/>
                <a:gd name="connsiteY13" fmla="*/ 1855228 h 1855228"/>
                <a:gd name="connsiteX14" fmla="*/ 887972 w 1220962"/>
                <a:gd name="connsiteY14" fmla="*/ 1664948 h 1855228"/>
                <a:gd name="connsiteX15" fmla="*/ 1072966 w 1220962"/>
                <a:gd name="connsiteY15" fmla="*/ 1453526 h 1855228"/>
                <a:gd name="connsiteX16" fmla="*/ 1173392 w 1220962"/>
                <a:gd name="connsiteY16" fmla="*/ 1242104 h 1855228"/>
                <a:gd name="connsiteX17" fmla="*/ 1210391 w 1220962"/>
                <a:gd name="connsiteY17" fmla="*/ 1041254 h 1855228"/>
                <a:gd name="connsiteX18" fmla="*/ 1220962 w 1220962"/>
                <a:gd name="connsiteY18" fmla="*/ 845688 h 1855228"/>
                <a:gd name="connsiteX19" fmla="*/ 1205105 w 1220962"/>
                <a:gd name="connsiteY19" fmla="*/ 713550 h 1855228"/>
                <a:gd name="connsiteX20" fmla="*/ 1131107 w 1220962"/>
                <a:gd name="connsiteY20" fmla="*/ 480985 h 1855228"/>
                <a:gd name="connsiteX21" fmla="*/ 972541 w 1220962"/>
                <a:gd name="connsiteY21" fmla="*/ 258992 h 1855228"/>
                <a:gd name="connsiteX22" fmla="*/ 840402 w 1220962"/>
                <a:gd name="connsiteY22" fmla="*/ 121568 h 1855228"/>
                <a:gd name="connsiteX23" fmla="*/ 745262 w 1220962"/>
                <a:gd name="connsiteY23" fmla="*/ 31714 h 1855228"/>
                <a:gd name="connsiteX24" fmla="*/ 665979 w 1220962"/>
                <a:gd name="connsiteY24" fmla="*/ 0 h 1855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20962" h="1855228">
                  <a:moveTo>
                    <a:pt x="665979" y="0"/>
                  </a:moveTo>
                  <a:lnTo>
                    <a:pt x="449272" y="137425"/>
                  </a:lnTo>
                  <a:lnTo>
                    <a:pt x="311847" y="248421"/>
                  </a:lnTo>
                  <a:lnTo>
                    <a:pt x="221993" y="354132"/>
                  </a:lnTo>
                  <a:lnTo>
                    <a:pt x="158566" y="438701"/>
                  </a:lnTo>
                  <a:lnTo>
                    <a:pt x="84569" y="549697"/>
                  </a:lnTo>
                  <a:lnTo>
                    <a:pt x="26428" y="734692"/>
                  </a:lnTo>
                  <a:lnTo>
                    <a:pt x="0" y="909115"/>
                  </a:lnTo>
                  <a:lnTo>
                    <a:pt x="5285" y="1041254"/>
                  </a:lnTo>
                  <a:lnTo>
                    <a:pt x="36999" y="1215677"/>
                  </a:lnTo>
                  <a:lnTo>
                    <a:pt x="132139" y="1432384"/>
                  </a:lnTo>
                  <a:lnTo>
                    <a:pt x="264277" y="1590951"/>
                  </a:lnTo>
                  <a:lnTo>
                    <a:pt x="417558" y="1760088"/>
                  </a:lnTo>
                  <a:lnTo>
                    <a:pt x="597267" y="1855228"/>
                  </a:lnTo>
                  <a:lnTo>
                    <a:pt x="887972" y="1664948"/>
                  </a:lnTo>
                  <a:lnTo>
                    <a:pt x="1072966" y="1453526"/>
                  </a:lnTo>
                  <a:lnTo>
                    <a:pt x="1173392" y="1242104"/>
                  </a:lnTo>
                  <a:lnTo>
                    <a:pt x="1210391" y="1041254"/>
                  </a:lnTo>
                  <a:lnTo>
                    <a:pt x="1220962" y="845688"/>
                  </a:lnTo>
                  <a:lnTo>
                    <a:pt x="1205105" y="713550"/>
                  </a:lnTo>
                  <a:lnTo>
                    <a:pt x="1131107" y="480985"/>
                  </a:lnTo>
                  <a:lnTo>
                    <a:pt x="972541" y="258992"/>
                  </a:lnTo>
                  <a:lnTo>
                    <a:pt x="840402" y="121568"/>
                  </a:lnTo>
                  <a:lnTo>
                    <a:pt x="745262" y="31714"/>
                  </a:lnTo>
                  <a:lnTo>
                    <a:pt x="665979" y="0"/>
                  </a:lnTo>
                  <a:close/>
                </a:path>
              </a:pathLst>
            </a:custGeom>
            <a:pattFill prst="narVert">
              <a:fgClr>
                <a:srgbClr val="FF0000"/>
              </a:fgClr>
              <a:bgClr>
                <a:srgbClr val="FFC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dirty="0"/>
            </a:p>
          </p:txBody>
        </p:sp>
        <p:sp>
          <p:nvSpPr>
            <p:cNvPr id="39" name="Oval 38">
              <a:extLst>
                <a:ext uri="{FF2B5EF4-FFF2-40B4-BE49-F238E27FC236}">
                  <a16:creationId xmlns:a16="http://schemas.microsoft.com/office/drawing/2014/main" id="{366671B4-92CF-4310-9F35-0E26A040CAC2}"/>
                </a:ext>
              </a:extLst>
            </p:cNvPr>
            <p:cNvSpPr/>
            <p:nvPr/>
          </p:nvSpPr>
          <p:spPr>
            <a:xfrm>
              <a:off x="555433" y="4398962"/>
              <a:ext cx="2442210" cy="216281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0" name="Oval 39">
              <a:extLst>
                <a:ext uri="{FF2B5EF4-FFF2-40B4-BE49-F238E27FC236}">
                  <a16:creationId xmlns:a16="http://schemas.microsoft.com/office/drawing/2014/main" id="{5F3AF7C2-5EA0-4365-9B48-CB2DF2C0C1FE}"/>
                </a:ext>
              </a:extLst>
            </p:cNvPr>
            <p:cNvSpPr/>
            <p:nvPr/>
          </p:nvSpPr>
          <p:spPr>
            <a:xfrm>
              <a:off x="1775268" y="4433887"/>
              <a:ext cx="2501900" cy="2127250"/>
            </a:xfrm>
            <a:prstGeom prst="ellipse">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44" name="Text Box 2">
              <a:extLst>
                <a:ext uri="{FF2B5EF4-FFF2-40B4-BE49-F238E27FC236}">
                  <a16:creationId xmlns:a16="http://schemas.microsoft.com/office/drawing/2014/main" id="{CE293980-D817-42A5-AD70-028DB5E8DA40}"/>
                </a:ext>
              </a:extLst>
            </p:cNvPr>
            <p:cNvSpPr txBox="1">
              <a:spLocks noChangeArrowheads="1"/>
            </p:cNvSpPr>
            <p:nvPr/>
          </p:nvSpPr>
          <p:spPr bwMode="auto">
            <a:xfrm>
              <a:off x="565844"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ea typeface="Calibri" panose="020F0502020204030204" pitchFamily="34" charset="0"/>
                  <a:cs typeface="Times New Roman" panose="02020603050405020304" pitchFamily="18" charset="0"/>
                </a:rPr>
                <a:t>REGULATORY ONLY</a:t>
              </a:r>
            </a:p>
            <a:p>
              <a:pPr marL="0" marR="0" lvl="0" indent="0" algn="ctr" defTabSz="914400" rtl="0" eaLnBrk="0" fontAlgn="base" latinLnBrk="0" hangingPunct="0">
                <a:lnSpc>
                  <a:spcPct val="100000"/>
                </a:lnSpc>
                <a:spcBef>
                  <a:spcPct val="0"/>
                </a:spcBef>
                <a:spcAft>
                  <a:spcPct val="0"/>
                </a:spcAft>
                <a:buClrTx/>
                <a:buSzTx/>
                <a:buFontTx/>
                <a:buNone/>
                <a:tabLst/>
              </a:pPr>
              <a:endParaRPr lang="en-US" altLang="en-US" sz="1100" b="1" dirty="0">
                <a:solidFill>
                  <a:srgbClr val="FFFF00"/>
                </a:solidFill>
                <a:latin typeface="Arial Narrow" panose="020B0606020202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FFFF00"/>
                  </a:solidFill>
                  <a:effectLst/>
                  <a:latin typeface="Arial Narrow" panose="020B0606020202030204" pitchFamily="34" charset="0"/>
                  <a:cs typeface="Times New Roman" panose="02020603050405020304" pitchFamily="18" charset="0"/>
                </a:rPr>
                <a:t>Effective AE Zone</a:t>
              </a:r>
              <a:endParaRPr kumimoji="0" lang="en-US" altLang="en-US" sz="1800" b="0" i="0" u="none" strike="noStrike" cap="none" normalizeH="0" baseline="0" dirty="0">
                <a:ln>
                  <a:noFill/>
                </a:ln>
                <a:solidFill>
                  <a:srgbClr val="FFFF00"/>
                </a:solidFill>
                <a:effectLst/>
                <a:latin typeface="Arial" panose="020B0604020202020204" pitchFamily="34" charset="0"/>
              </a:endParaRPr>
            </a:p>
          </p:txBody>
        </p:sp>
        <p:sp>
          <p:nvSpPr>
            <p:cNvPr id="45" name="Text Box 9">
              <a:extLst>
                <a:ext uri="{FF2B5EF4-FFF2-40B4-BE49-F238E27FC236}">
                  <a16:creationId xmlns:a16="http://schemas.microsoft.com/office/drawing/2014/main" id="{DDD5611F-E395-4988-BE4B-2B3B01C6C9FD}"/>
                </a:ext>
              </a:extLst>
            </p:cNvPr>
            <p:cNvSpPr txBox="1">
              <a:spLocks noChangeArrowheads="1"/>
            </p:cNvSpPr>
            <p:nvPr/>
          </p:nvSpPr>
          <p:spPr bwMode="auto">
            <a:xfrm>
              <a:off x="2969068"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NON-REGULATORY ONLY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rgbClr val="C00000"/>
                  </a:solidFill>
                  <a:effectLst/>
                  <a:latin typeface="Arial Narrow" panose="020B0606020202030204" pitchFamily="34" charset="0"/>
                  <a:ea typeface="Calibri" panose="020F0502020204030204" pitchFamily="34" charset="0"/>
                  <a:cs typeface="Times New Roman" panose="02020603050405020304" pitchFamily="18" charset="0"/>
                </a:rPr>
                <a:t>Updated AE Zone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46" name="Text Box 1">
              <a:extLst>
                <a:ext uri="{FF2B5EF4-FFF2-40B4-BE49-F238E27FC236}">
                  <a16:creationId xmlns:a16="http://schemas.microsoft.com/office/drawing/2014/main" id="{2B51754C-C396-438A-85F5-70162C9BBB93}"/>
                </a:ext>
              </a:extLst>
            </p:cNvPr>
            <p:cNvSpPr txBox="1">
              <a:spLocks noChangeArrowheads="1"/>
            </p:cNvSpPr>
            <p:nvPr/>
          </p:nvSpPr>
          <p:spPr bwMode="auto">
            <a:xfrm>
              <a:off x="1727643" y="5207564"/>
              <a:ext cx="13208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REGULATORY &amp; NON-REGULATORY</a:t>
              </a:r>
              <a:endParaRPr kumimoji="0" lang="en-US" altLang="en-US" sz="6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1100" b="1" i="0" u="none" strike="noStrike" cap="none" normalizeH="0" baseline="0" dirty="0">
                  <a:ln>
                    <a:noFill/>
                  </a:ln>
                  <a:solidFill>
                    <a:schemeClr val="tx1"/>
                  </a:solidFill>
                  <a:effectLst/>
                  <a:latin typeface="Arial Narrow" panose="020B0606020202030204" pitchFamily="34" charset="0"/>
                  <a:ea typeface="Calibri" panose="020F0502020204030204" pitchFamily="34" charset="0"/>
                  <a:cs typeface="Times New Roman" panose="02020603050405020304" pitchFamily="18" charset="0"/>
                </a:rPr>
                <a:t>Effective AE &amp; Updated AE</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sp>
        <p:nvSpPr>
          <p:cNvPr id="47" name="TextBox 46">
            <a:extLst>
              <a:ext uri="{FF2B5EF4-FFF2-40B4-BE49-F238E27FC236}">
                <a16:creationId xmlns:a16="http://schemas.microsoft.com/office/drawing/2014/main" id="{6A955625-685D-4151-8568-68198EAF179D}"/>
              </a:ext>
            </a:extLst>
          </p:cNvPr>
          <p:cNvSpPr txBox="1"/>
          <p:nvPr/>
        </p:nvSpPr>
        <p:spPr>
          <a:xfrm>
            <a:off x="190499" y="997148"/>
            <a:ext cx="3970145" cy="369332"/>
          </a:xfrm>
          <a:prstGeom prst="rect">
            <a:avLst/>
          </a:prstGeom>
          <a:noFill/>
        </p:spPr>
        <p:txBody>
          <a:bodyPr wrap="square" rtlCol="0">
            <a:spAutoFit/>
          </a:bodyPr>
          <a:lstStyle/>
          <a:p>
            <a:r>
              <a:rPr lang="en-US" b="1" dirty="0">
                <a:solidFill>
                  <a:srgbClr val="FF0000"/>
                </a:solidFill>
              </a:rPr>
              <a:t>Effective SFHA </a:t>
            </a:r>
            <a:r>
              <a:rPr lang="en-US" b="1" dirty="0"/>
              <a:t>versus </a:t>
            </a:r>
            <a:r>
              <a:rPr lang="en-US" b="1" dirty="0">
                <a:ln w="3175">
                  <a:solidFill>
                    <a:schemeClr val="accent1">
                      <a:shade val="50000"/>
                    </a:schemeClr>
                  </a:solidFill>
                </a:ln>
                <a:solidFill>
                  <a:schemeClr val="accent4">
                    <a:lumMod val="75000"/>
                  </a:schemeClr>
                </a:solidFill>
              </a:rPr>
              <a:t>Preliminary SFHA </a:t>
            </a:r>
          </a:p>
        </p:txBody>
      </p:sp>
      <p:sp>
        <p:nvSpPr>
          <p:cNvPr id="48" name="TextBox 47">
            <a:extLst>
              <a:ext uri="{FF2B5EF4-FFF2-40B4-BE49-F238E27FC236}">
                <a16:creationId xmlns:a16="http://schemas.microsoft.com/office/drawing/2014/main" id="{9963E3D6-D4A5-472D-A9DC-555FC1E5F476}"/>
              </a:ext>
            </a:extLst>
          </p:cNvPr>
          <p:cNvSpPr txBox="1"/>
          <p:nvPr/>
        </p:nvSpPr>
        <p:spPr>
          <a:xfrm>
            <a:off x="278986" y="4159999"/>
            <a:ext cx="4058093" cy="369332"/>
          </a:xfrm>
          <a:prstGeom prst="rect">
            <a:avLst/>
          </a:prstGeom>
          <a:noFill/>
        </p:spPr>
        <p:txBody>
          <a:bodyPr wrap="square" rtlCol="0">
            <a:spAutoFit/>
          </a:bodyPr>
          <a:lstStyle/>
          <a:p>
            <a:r>
              <a:rPr lang="en-US" b="1" dirty="0">
                <a:solidFill>
                  <a:srgbClr val="FF0000"/>
                </a:solidFill>
              </a:rPr>
              <a:t>Effective A Zone </a:t>
            </a:r>
            <a:r>
              <a:rPr lang="en-US" b="1" dirty="0"/>
              <a:t>versus </a:t>
            </a:r>
            <a:r>
              <a:rPr lang="en-US" b="1" dirty="0">
                <a:ln w="3175">
                  <a:solidFill>
                    <a:schemeClr val="tx1"/>
                  </a:solidFill>
                </a:ln>
                <a:solidFill>
                  <a:schemeClr val="accent4">
                    <a:lumMod val="75000"/>
                  </a:schemeClr>
                </a:solidFill>
              </a:rPr>
              <a:t>Advisory A Zone</a:t>
            </a:r>
          </a:p>
        </p:txBody>
      </p:sp>
      <p:sp>
        <p:nvSpPr>
          <p:cNvPr id="49" name="TextBox 48">
            <a:extLst>
              <a:ext uri="{FF2B5EF4-FFF2-40B4-BE49-F238E27FC236}">
                <a16:creationId xmlns:a16="http://schemas.microsoft.com/office/drawing/2014/main" id="{3856FECC-3A5C-4FCE-9C8C-67175696690C}"/>
              </a:ext>
            </a:extLst>
          </p:cNvPr>
          <p:cNvSpPr txBox="1"/>
          <p:nvPr/>
        </p:nvSpPr>
        <p:spPr>
          <a:xfrm>
            <a:off x="4866640" y="997148"/>
            <a:ext cx="4381500" cy="369332"/>
          </a:xfrm>
          <a:prstGeom prst="rect">
            <a:avLst/>
          </a:prstGeom>
          <a:noFill/>
        </p:spPr>
        <p:txBody>
          <a:bodyPr wrap="square" rtlCol="0">
            <a:spAutoFit/>
          </a:bodyPr>
          <a:lstStyle/>
          <a:p>
            <a:r>
              <a:rPr lang="en-US" b="1" dirty="0">
                <a:solidFill>
                  <a:srgbClr val="FF0000"/>
                </a:solidFill>
              </a:rPr>
              <a:t>Effective AE Zone </a:t>
            </a:r>
            <a:r>
              <a:rPr lang="en-US" b="1" dirty="0"/>
              <a:t>versus </a:t>
            </a:r>
            <a:r>
              <a:rPr lang="en-US" b="1" dirty="0">
                <a:ln w="3175">
                  <a:solidFill>
                    <a:schemeClr val="accent1">
                      <a:shade val="50000"/>
                    </a:schemeClr>
                  </a:solidFill>
                </a:ln>
                <a:solidFill>
                  <a:schemeClr val="accent4">
                    <a:lumMod val="75000"/>
                  </a:schemeClr>
                </a:solidFill>
              </a:rPr>
              <a:t>Updated AE Zone</a:t>
            </a:r>
          </a:p>
        </p:txBody>
      </p:sp>
      <p:sp>
        <p:nvSpPr>
          <p:cNvPr id="50" name="Freeform: Shape 49">
            <a:extLst>
              <a:ext uri="{FF2B5EF4-FFF2-40B4-BE49-F238E27FC236}">
                <a16:creationId xmlns:a16="http://schemas.microsoft.com/office/drawing/2014/main" id="{531F48F7-1018-4881-A13D-1879941981DE}"/>
              </a:ext>
            </a:extLst>
          </p:cNvPr>
          <p:cNvSpPr/>
          <p:nvPr/>
        </p:nvSpPr>
        <p:spPr>
          <a:xfrm>
            <a:off x="5243332" y="4651656"/>
            <a:ext cx="3582364" cy="2127250"/>
          </a:xfrm>
          <a:custGeom>
            <a:avLst/>
            <a:gdLst>
              <a:gd name="connsiteX0" fmla="*/ 0 w 3582364"/>
              <a:gd name="connsiteY0" fmla="*/ 138896 h 1666754"/>
              <a:gd name="connsiteX1" fmla="*/ 544010 w 3582364"/>
              <a:gd name="connsiteY1" fmla="*/ 23149 h 1666754"/>
              <a:gd name="connsiteX2" fmla="*/ 775503 w 3582364"/>
              <a:gd name="connsiteY2" fmla="*/ 0 h 1666754"/>
              <a:gd name="connsiteX3" fmla="*/ 1383174 w 3582364"/>
              <a:gd name="connsiteY3" fmla="*/ 23149 h 1666754"/>
              <a:gd name="connsiteX4" fmla="*/ 1875098 w 3582364"/>
              <a:gd name="connsiteY4" fmla="*/ 121534 h 1666754"/>
              <a:gd name="connsiteX5" fmla="*/ 2372810 w 3582364"/>
              <a:gd name="connsiteY5" fmla="*/ 335665 h 1666754"/>
              <a:gd name="connsiteX6" fmla="*/ 2720050 w 3582364"/>
              <a:gd name="connsiteY6" fmla="*/ 399326 h 1666754"/>
              <a:gd name="connsiteX7" fmla="*/ 2789498 w 3582364"/>
              <a:gd name="connsiteY7" fmla="*/ 405114 h 1666754"/>
              <a:gd name="connsiteX8" fmla="*/ 3159888 w 3582364"/>
              <a:gd name="connsiteY8" fmla="*/ 405114 h 1666754"/>
              <a:gd name="connsiteX9" fmla="*/ 3553427 w 3582364"/>
              <a:gd name="connsiteY9" fmla="*/ 399326 h 1666754"/>
              <a:gd name="connsiteX10" fmla="*/ 3582364 w 3582364"/>
              <a:gd name="connsiteY10" fmla="*/ 1666754 h 1666754"/>
              <a:gd name="connsiteX11" fmla="*/ 2974693 w 3582364"/>
              <a:gd name="connsiteY11" fmla="*/ 1660967 h 1666754"/>
              <a:gd name="connsiteX12" fmla="*/ 2494344 w 3582364"/>
              <a:gd name="connsiteY12" fmla="*/ 1608881 h 1666754"/>
              <a:gd name="connsiteX13" fmla="*/ 2042931 w 3582364"/>
              <a:gd name="connsiteY13" fmla="*/ 1377387 h 1666754"/>
              <a:gd name="connsiteX14" fmla="*/ 1869311 w 3582364"/>
              <a:gd name="connsiteY14" fmla="*/ 1307939 h 1666754"/>
              <a:gd name="connsiteX15" fmla="*/ 1747777 w 3582364"/>
              <a:gd name="connsiteY15" fmla="*/ 1290577 h 1666754"/>
              <a:gd name="connsiteX16" fmla="*/ 1331088 w 3582364"/>
              <a:gd name="connsiteY16" fmla="*/ 1267427 h 1666754"/>
              <a:gd name="connsiteX17" fmla="*/ 804440 w 3582364"/>
              <a:gd name="connsiteY17" fmla="*/ 1290577 h 1666754"/>
              <a:gd name="connsiteX18" fmla="*/ 486136 w 3582364"/>
              <a:gd name="connsiteY18" fmla="*/ 1319514 h 1666754"/>
              <a:gd name="connsiteX19" fmla="*/ 185195 w 3582364"/>
              <a:gd name="connsiteY19" fmla="*/ 1365812 h 1666754"/>
              <a:gd name="connsiteX20" fmla="*/ 92597 w 3582364"/>
              <a:gd name="connsiteY20" fmla="*/ 1388962 h 1666754"/>
              <a:gd name="connsiteX21" fmla="*/ 0 w 3582364"/>
              <a:gd name="connsiteY21" fmla="*/ 138896 h 16667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582364" h="1666754">
                <a:moveTo>
                  <a:pt x="0" y="138896"/>
                </a:moveTo>
                <a:lnTo>
                  <a:pt x="544010" y="23149"/>
                </a:lnTo>
                <a:lnTo>
                  <a:pt x="775503" y="0"/>
                </a:lnTo>
                <a:lnTo>
                  <a:pt x="1383174" y="23149"/>
                </a:lnTo>
                <a:lnTo>
                  <a:pt x="1875098" y="121534"/>
                </a:lnTo>
                <a:lnTo>
                  <a:pt x="2372810" y="335665"/>
                </a:lnTo>
                <a:lnTo>
                  <a:pt x="2720050" y="399326"/>
                </a:lnTo>
                <a:cubicBezTo>
                  <a:pt x="2777888" y="405753"/>
                  <a:pt x="2754667" y="405114"/>
                  <a:pt x="2789498" y="405114"/>
                </a:cubicBezTo>
                <a:lnTo>
                  <a:pt x="3159888" y="405114"/>
                </a:lnTo>
                <a:lnTo>
                  <a:pt x="3553427" y="399326"/>
                </a:lnTo>
                <a:lnTo>
                  <a:pt x="3582364" y="1666754"/>
                </a:lnTo>
                <a:lnTo>
                  <a:pt x="2974693" y="1660967"/>
                </a:lnTo>
                <a:lnTo>
                  <a:pt x="2494344" y="1608881"/>
                </a:lnTo>
                <a:lnTo>
                  <a:pt x="2042931" y="1377387"/>
                </a:lnTo>
                <a:lnTo>
                  <a:pt x="1869311" y="1307939"/>
                </a:lnTo>
                <a:lnTo>
                  <a:pt x="1747777" y="1290577"/>
                </a:lnTo>
                <a:lnTo>
                  <a:pt x="1331088" y="1267427"/>
                </a:lnTo>
                <a:lnTo>
                  <a:pt x="804440" y="1290577"/>
                </a:lnTo>
                <a:lnTo>
                  <a:pt x="486136" y="1319514"/>
                </a:lnTo>
                <a:lnTo>
                  <a:pt x="185195" y="1365812"/>
                </a:lnTo>
                <a:lnTo>
                  <a:pt x="92597" y="1388962"/>
                </a:lnTo>
                <a:lnTo>
                  <a:pt x="0" y="138896"/>
                </a:lnTo>
                <a:close/>
              </a:path>
            </a:pathLst>
          </a:custGeom>
          <a:solidFill>
            <a:srgbClr val="FF0000"/>
          </a:solid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2" name="Freeform: Shape 51">
            <a:extLst>
              <a:ext uri="{FF2B5EF4-FFF2-40B4-BE49-F238E27FC236}">
                <a16:creationId xmlns:a16="http://schemas.microsoft.com/office/drawing/2014/main" id="{9E0D86CF-82BB-401D-99FE-853A804EF8AE}"/>
              </a:ext>
            </a:extLst>
          </p:cNvPr>
          <p:cNvSpPr/>
          <p:nvPr/>
        </p:nvSpPr>
        <p:spPr>
          <a:xfrm>
            <a:off x="5260694" y="5357130"/>
            <a:ext cx="3565002" cy="958788"/>
          </a:xfrm>
          <a:custGeom>
            <a:avLst/>
            <a:gdLst>
              <a:gd name="connsiteX0" fmla="*/ 0 w 3553428"/>
              <a:gd name="connsiteY0" fmla="*/ 81022 h 879675"/>
              <a:gd name="connsiteX1" fmla="*/ 0 w 3553428"/>
              <a:gd name="connsiteY1" fmla="*/ 81022 h 879675"/>
              <a:gd name="connsiteX2" fmla="*/ 787078 w 3553428"/>
              <a:gd name="connsiteY2" fmla="*/ 0 h 879675"/>
              <a:gd name="connsiteX3" fmla="*/ 1331088 w 3553428"/>
              <a:gd name="connsiteY3" fmla="*/ 17362 h 879675"/>
              <a:gd name="connsiteX4" fmla="*/ 1782501 w 3553428"/>
              <a:gd name="connsiteY4" fmla="*/ 69448 h 879675"/>
              <a:gd name="connsiteX5" fmla="*/ 2193402 w 3553428"/>
              <a:gd name="connsiteY5" fmla="*/ 219919 h 879675"/>
              <a:gd name="connsiteX6" fmla="*/ 2471195 w 3553428"/>
              <a:gd name="connsiteY6" fmla="*/ 283579 h 879675"/>
              <a:gd name="connsiteX7" fmla="*/ 2939969 w 3553428"/>
              <a:gd name="connsiteY7" fmla="*/ 370389 h 879675"/>
              <a:gd name="connsiteX8" fmla="*/ 3229336 w 3553428"/>
              <a:gd name="connsiteY8" fmla="*/ 376177 h 879675"/>
              <a:gd name="connsiteX9" fmla="*/ 3553428 w 3553428"/>
              <a:gd name="connsiteY9" fmla="*/ 381964 h 879675"/>
              <a:gd name="connsiteX10" fmla="*/ 3553428 w 3553428"/>
              <a:gd name="connsiteY10" fmla="*/ 879675 h 879675"/>
              <a:gd name="connsiteX11" fmla="*/ 2824222 w 3553428"/>
              <a:gd name="connsiteY11" fmla="*/ 839164 h 879675"/>
              <a:gd name="connsiteX12" fmla="*/ 2204977 w 3553428"/>
              <a:gd name="connsiteY12" fmla="*/ 694481 h 879675"/>
              <a:gd name="connsiteX13" fmla="*/ 1932972 w 3553428"/>
              <a:gd name="connsiteY13" fmla="*/ 590308 h 879675"/>
              <a:gd name="connsiteX14" fmla="*/ 1284790 w 3553428"/>
              <a:gd name="connsiteY14" fmla="*/ 462987 h 879675"/>
              <a:gd name="connsiteX15" fmla="*/ 688693 w 3553428"/>
              <a:gd name="connsiteY15" fmla="*/ 497711 h 879675"/>
              <a:gd name="connsiteX16" fmla="*/ 243068 w 3553428"/>
              <a:gd name="connsiteY16" fmla="*/ 497711 h 879675"/>
              <a:gd name="connsiteX17" fmla="*/ 46298 w 3553428"/>
              <a:gd name="connsiteY17" fmla="*/ 520860 h 879675"/>
              <a:gd name="connsiteX18" fmla="*/ 0 w 3553428"/>
              <a:gd name="connsiteY18" fmla="*/ 81022 h 879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553428" h="879675">
                <a:moveTo>
                  <a:pt x="0" y="81022"/>
                </a:moveTo>
                <a:lnTo>
                  <a:pt x="0" y="81022"/>
                </a:lnTo>
                <a:lnTo>
                  <a:pt x="787078" y="0"/>
                </a:lnTo>
                <a:lnTo>
                  <a:pt x="1331088" y="17362"/>
                </a:lnTo>
                <a:lnTo>
                  <a:pt x="1782501" y="69448"/>
                </a:lnTo>
                <a:lnTo>
                  <a:pt x="2193402" y="219919"/>
                </a:lnTo>
                <a:lnTo>
                  <a:pt x="2471195" y="283579"/>
                </a:lnTo>
                <a:lnTo>
                  <a:pt x="2939969" y="370389"/>
                </a:lnTo>
                <a:lnTo>
                  <a:pt x="3229336" y="376177"/>
                </a:lnTo>
                <a:lnTo>
                  <a:pt x="3553428" y="381964"/>
                </a:lnTo>
                <a:lnTo>
                  <a:pt x="3553428" y="879675"/>
                </a:lnTo>
                <a:lnTo>
                  <a:pt x="2824222" y="839164"/>
                </a:lnTo>
                <a:lnTo>
                  <a:pt x="2204977" y="694481"/>
                </a:lnTo>
                <a:lnTo>
                  <a:pt x="1932972" y="590308"/>
                </a:lnTo>
                <a:lnTo>
                  <a:pt x="1284790" y="462987"/>
                </a:lnTo>
                <a:lnTo>
                  <a:pt x="688693" y="497711"/>
                </a:lnTo>
                <a:lnTo>
                  <a:pt x="243068" y="497711"/>
                </a:lnTo>
                <a:lnTo>
                  <a:pt x="46298" y="520860"/>
                </a:lnTo>
                <a:lnTo>
                  <a:pt x="0" y="81022"/>
                </a:lnTo>
                <a:close/>
              </a:path>
            </a:pathLst>
          </a:custGeom>
          <a:pattFill prst="wdUpDiag">
            <a:fgClr>
              <a:srgbClr val="FF0000"/>
            </a:fgClr>
            <a:bgClr>
              <a:schemeClr val="bg1"/>
            </a:bgClr>
          </a:patt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 name="TextBox 54">
            <a:extLst>
              <a:ext uri="{FF2B5EF4-FFF2-40B4-BE49-F238E27FC236}">
                <a16:creationId xmlns:a16="http://schemas.microsoft.com/office/drawing/2014/main" id="{BB59315C-B976-4DF4-B9B9-F04D37131BE2}"/>
              </a:ext>
            </a:extLst>
          </p:cNvPr>
          <p:cNvSpPr txBox="1"/>
          <p:nvPr/>
        </p:nvSpPr>
        <p:spPr>
          <a:xfrm>
            <a:off x="5452563" y="4157213"/>
            <a:ext cx="3373133" cy="369332"/>
          </a:xfrm>
          <a:prstGeom prst="rect">
            <a:avLst/>
          </a:prstGeom>
          <a:noFill/>
        </p:spPr>
        <p:txBody>
          <a:bodyPr wrap="square" rtlCol="0">
            <a:spAutoFit/>
          </a:bodyPr>
          <a:lstStyle/>
          <a:p>
            <a:r>
              <a:rPr lang="en-US" b="1" dirty="0">
                <a:solidFill>
                  <a:srgbClr val="FF0000"/>
                </a:solidFill>
              </a:rPr>
              <a:t>Effective AE </a:t>
            </a:r>
            <a:r>
              <a:rPr lang="en-US" b="1" dirty="0"/>
              <a:t>versus </a:t>
            </a:r>
            <a:r>
              <a:rPr lang="en-US" b="1" dirty="0">
                <a:ln w="3175">
                  <a:solidFill>
                    <a:schemeClr val="accent1">
                      <a:shade val="50000"/>
                    </a:schemeClr>
                  </a:solidFill>
                </a:ln>
                <a:solidFill>
                  <a:srgbClr val="FF99FF"/>
                </a:solidFill>
              </a:rPr>
              <a:t>Floodway AE</a:t>
            </a:r>
          </a:p>
        </p:txBody>
      </p:sp>
      <p:sp>
        <p:nvSpPr>
          <p:cNvPr id="56" name="TextBox 55">
            <a:extLst>
              <a:ext uri="{FF2B5EF4-FFF2-40B4-BE49-F238E27FC236}">
                <a16:creationId xmlns:a16="http://schemas.microsoft.com/office/drawing/2014/main" id="{645B4459-A7D1-4D51-9700-AB8B168E472A}"/>
              </a:ext>
            </a:extLst>
          </p:cNvPr>
          <p:cNvSpPr txBox="1"/>
          <p:nvPr/>
        </p:nvSpPr>
        <p:spPr>
          <a:xfrm>
            <a:off x="7716444" y="5823984"/>
            <a:ext cx="976144" cy="338554"/>
          </a:xfrm>
          <a:prstGeom prst="rect">
            <a:avLst/>
          </a:prstGeom>
          <a:solidFill>
            <a:srgbClr val="FF99FF"/>
          </a:solidFill>
        </p:spPr>
        <p:txBody>
          <a:bodyPr wrap="square" rtlCol="0">
            <a:spAutoFit/>
          </a:bodyPr>
          <a:lstStyle/>
          <a:p>
            <a:pPr algn="ctr"/>
            <a:r>
              <a:rPr lang="en-US" sz="1600" dirty="0"/>
              <a:t>Floodway</a:t>
            </a:r>
          </a:p>
        </p:txBody>
      </p:sp>
      <p:sp>
        <p:nvSpPr>
          <p:cNvPr id="57" name="TextBox 56">
            <a:extLst>
              <a:ext uri="{FF2B5EF4-FFF2-40B4-BE49-F238E27FC236}">
                <a16:creationId xmlns:a16="http://schemas.microsoft.com/office/drawing/2014/main" id="{5A92FAAB-2433-43DB-875A-4F7767F04ECA}"/>
              </a:ext>
            </a:extLst>
          </p:cNvPr>
          <p:cNvSpPr txBox="1"/>
          <p:nvPr/>
        </p:nvSpPr>
        <p:spPr>
          <a:xfrm>
            <a:off x="6305222" y="4940781"/>
            <a:ext cx="868315" cy="338554"/>
          </a:xfrm>
          <a:prstGeom prst="rect">
            <a:avLst/>
          </a:prstGeom>
          <a:noFill/>
        </p:spPr>
        <p:txBody>
          <a:bodyPr wrap="square" rtlCol="0">
            <a:spAutoFit/>
          </a:bodyPr>
          <a:lstStyle/>
          <a:p>
            <a:r>
              <a:rPr lang="en-US" sz="1600" dirty="0"/>
              <a:t>AE Zone</a:t>
            </a:r>
          </a:p>
        </p:txBody>
      </p:sp>
      <p:sp>
        <p:nvSpPr>
          <p:cNvPr id="58" name="TextBox 57">
            <a:extLst>
              <a:ext uri="{FF2B5EF4-FFF2-40B4-BE49-F238E27FC236}">
                <a16:creationId xmlns:a16="http://schemas.microsoft.com/office/drawing/2014/main" id="{BD242DB8-4A69-4B9D-8A08-EEAB1C0F197B}"/>
              </a:ext>
            </a:extLst>
          </p:cNvPr>
          <p:cNvSpPr txBox="1"/>
          <p:nvPr/>
        </p:nvSpPr>
        <p:spPr>
          <a:xfrm>
            <a:off x="5569832" y="5448320"/>
            <a:ext cx="868315" cy="338554"/>
          </a:xfrm>
          <a:prstGeom prst="rect">
            <a:avLst/>
          </a:prstGeom>
          <a:noFill/>
        </p:spPr>
        <p:txBody>
          <a:bodyPr wrap="square" rtlCol="0">
            <a:spAutoFit/>
          </a:bodyPr>
          <a:lstStyle/>
          <a:p>
            <a:r>
              <a:rPr lang="en-US" sz="1600" dirty="0">
                <a:effectLst>
                  <a:glow rad="698500">
                    <a:schemeClr val="bg1"/>
                  </a:glow>
                </a:effectLst>
              </a:rPr>
              <a:t>AE Zone</a:t>
            </a:r>
          </a:p>
        </p:txBody>
      </p:sp>
      <p:sp>
        <p:nvSpPr>
          <p:cNvPr id="59" name="TextBox 58">
            <a:extLst>
              <a:ext uri="{FF2B5EF4-FFF2-40B4-BE49-F238E27FC236}">
                <a16:creationId xmlns:a16="http://schemas.microsoft.com/office/drawing/2014/main" id="{9F2052BB-3BF3-4A9E-8EC3-85526ACD5F6F}"/>
              </a:ext>
            </a:extLst>
          </p:cNvPr>
          <p:cNvSpPr txBox="1"/>
          <p:nvPr/>
        </p:nvSpPr>
        <p:spPr>
          <a:xfrm>
            <a:off x="5874085" y="5977364"/>
            <a:ext cx="868315" cy="338554"/>
          </a:xfrm>
          <a:prstGeom prst="rect">
            <a:avLst/>
          </a:prstGeom>
          <a:noFill/>
        </p:spPr>
        <p:txBody>
          <a:bodyPr wrap="square" rtlCol="0">
            <a:spAutoFit/>
          </a:bodyPr>
          <a:lstStyle/>
          <a:p>
            <a:r>
              <a:rPr lang="en-US" sz="1600" dirty="0"/>
              <a:t>AE Zone</a:t>
            </a:r>
          </a:p>
        </p:txBody>
      </p:sp>
      <p:sp>
        <p:nvSpPr>
          <p:cNvPr id="60" name="Title 1">
            <a:extLst>
              <a:ext uri="{FF2B5EF4-FFF2-40B4-BE49-F238E27FC236}">
                <a16:creationId xmlns:a16="http://schemas.microsoft.com/office/drawing/2014/main" id="{A4C1BD2D-E1C7-4756-8BBA-AD927C07F2F0}"/>
              </a:ext>
            </a:extLst>
          </p:cNvPr>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Buildings – Future Map Conditions</a:t>
            </a:r>
            <a:endParaRPr lang="en-US" u="sng" dirty="0">
              <a:solidFill>
                <a:schemeClr val="bg1"/>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35E39258-91DA-4575-A554-2FAD0CD53A62}"/>
              </a:ext>
            </a:extLst>
          </p:cNvPr>
          <p:cNvSpPr txBox="1"/>
          <p:nvPr/>
        </p:nvSpPr>
        <p:spPr>
          <a:xfrm>
            <a:off x="1057766" y="1744612"/>
            <a:ext cx="365760" cy="369332"/>
          </a:xfrm>
          <a:prstGeom prst="rect">
            <a:avLst/>
          </a:prstGeom>
          <a:solidFill>
            <a:srgbClr val="FFFF00"/>
          </a:solidFill>
          <a:ln>
            <a:solidFill>
              <a:schemeClr val="tx1"/>
            </a:solidFill>
          </a:ln>
        </p:spPr>
        <p:txBody>
          <a:bodyPr wrap="square" rtlCol="0">
            <a:spAutoFit/>
          </a:bodyPr>
          <a:lstStyle/>
          <a:p>
            <a:pPr algn="ctr"/>
            <a:r>
              <a:rPr lang="en-US" dirty="0"/>
              <a:t>R</a:t>
            </a:r>
          </a:p>
        </p:txBody>
      </p:sp>
      <p:sp>
        <p:nvSpPr>
          <p:cNvPr id="22" name="TextBox 21">
            <a:extLst>
              <a:ext uri="{FF2B5EF4-FFF2-40B4-BE49-F238E27FC236}">
                <a16:creationId xmlns:a16="http://schemas.microsoft.com/office/drawing/2014/main" id="{4E1435B4-6F69-4AB7-B1EC-34E35761248D}"/>
              </a:ext>
            </a:extLst>
          </p:cNvPr>
          <p:cNvSpPr txBox="1"/>
          <p:nvPr/>
        </p:nvSpPr>
        <p:spPr>
          <a:xfrm>
            <a:off x="762691" y="2952901"/>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69" name="TextBox 68">
            <a:extLst>
              <a:ext uri="{FF2B5EF4-FFF2-40B4-BE49-F238E27FC236}">
                <a16:creationId xmlns:a16="http://schemas.microsoft.com/office/drawing/2014/main" id="{30A5517F-B808-401A-997C-5F56D35EF5D9}"/>
              </a:ext>
            </a:extLst>
          </p:cNvPr>
          <p:cNvSpPr txBox="1"/>
          <p:nvPr/>
        </p:nvSpPr>
        <p:spPr>
          <a:xfrm>
            <a:off x="2884598" y="2950653"/>
            <a:ext cx="1271604" cy="430887"/>
          </a:xfrm>
          <a:prstGeom prst="rect">
            <a:avLst/>
          </a:prstGeom>
          <a:noFill/>
        </p:spPr>
        <p:txBody>
          <a:bodyPr wrap="square" rtlCol="0">
            <a:spAutoFit/>
          </a:bodyPr>
          <a:lstStyle/>
          <a:p>
            <a:r>
              <a:rPr lang="en-US" sz="1100" b="1" dirty="0">
                <a:solidFill>
                  <a:schemeClr val="bg1"/>
                </a:solidFill>
              </a:rPr>
              <a:t>Obtain Flood</a:t>
            </a:r>
          </a:p>
          <a:p>
            <a:r>
              <a:rPr lang="en-US" sz="1100" b="1" dirty="0">
                <a:solidFill>
                  <a:schemeClr val="bg1"/>
                </a:solidFill>
              </a:rPr>
              <a:t>Insurance</a:t>
            </a:r>
          </a:p>
        </p:txBody>
      </p:sp>
      <p:sp>
        <p:nvSpPr>
          <p:cNvPr id="71" name="Octagon 70">
            <a:extLst>
              <a:ext uri="{FF2B5EF4-FFF2-40B4-BE49-F238E27FC236}">
                <a16:creationId xmlns:a16="http://schemas.microsoft.com/office/drawing/2014/main" id="{9CDFE687-07E8-43DC-9EB4-956E90C4429E}"/>
              </a:ext>
            </a:extLst>
          </p:cNvPr>
          <p:cNvSpPr/>
          <p:nvPr/>
        </p:nvSpPr>
        <p:spPr>
          <a:xfrm>
            <a:off x="2141671" y="1785315"/>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77" name="Group 76">
            <a:extLst>
              <a:ext uri="{FF2B5EF4-FFF2-40B4-BE49-F238E27FC236}">
                <a16:creationId xmlns:a16="http://schemas.microsoft.com/office/drawing/2014/main" id="{724AF2A9-760F-4B10-9444-0BBCFAF5D8B6}"/>
              </a:ext>
            </a:extLst>
          </p:cNvPr>
          <p:cNvGrpSpPr/>
          <p:nvPr/>
        </p:nvGrpSpPr>
        <p:grpSpPr>
          <a:xfrm>
            <a:off x="3195291" y="1767089"/>
            <a:ext cx="401838" cy="376120"/>
            <a:chOff x="4297577" y="3492221"/>
            <a:chExt cx="401838" cy="376120"/>
          </a:xfrm>
        </p:grpSpPr>
        <p:sp>
          <p:nvSpPr>
            <p:cNvPr id="78" name="Oval 77">
              <a:extLst>
                <a:ext uri="{FF2B5EF4-FFF2-40B4-BE49-F238E27FC236}">
                  <a16:creationId xmlns:a16="http://schemas.microsoft.com/office/drawing/2014/main" id="{47834E30-CE2B-4C22-9A4F-33EED25321C4}"/>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16976C6D-9EB5-4802-823B-087C899B5575}"/>
                </a:ext>
              </a:extLst>
            </p:cNvPr>
            <p:cNvSpPr txBox="1"/>
            <p:nvPr/>
          </p:nvSpPr>
          <p:spPr>
            <a:xfrm>
              <a:off x="4348148" y="3492221"/>
              <a:ext cx="300835" cy="303773"/>
            </a:xfrm>
            <a:prstGeom prst="rect">
              <a:avLst/>
            </a:prstGeom>
            <a:noFill/>
            <a:ln>
              <a:noFill/>
            </a:ln>
          </p:spPr>
          <p:txBody>
            <a:bodyPr wrap="square" rtlCol="0">
              <a:spAutoFit/>
            </a:bodyPr>
            <a:lstStyle/>
            <a:p>
              <a:pPr algn="ctr"/>
              <a:r>
                <a:rPr lang="en-US" dirty="0"/>
                <a:t>R</a:t>
              </a:r>
            </a:p>
          </p:txBody>
        </p:sp>
      </p:grpSp>
      <p:sp>
        <p:nvSpPr>
          <p:cNvPr id="80" name="TextBox 79">
            <a:extLst>
              <a:ext uri="{FF2B5EF4-FFF2-40B4-BE49-F238E27FC236}">
                <a16:creationId xmlns:a16="http://schemas.microsoft.com/office/drawing/2014/main" id="{4A670D54-3714-4FB1-9864-17A4F25BBC4E}"/>
              </a:ext>
            </a:extLst>
          </p:cNvPr>
          <p:cNvSpPr txBox="1"/>
          <p:nvPr/>
        </p:nvSpPr>
        <p:spPr>
          <a:xfrm>
            <a:off x="5415379" y="1783909"/>
            <a:ext cx="365760" cy="369332"/>
          </a:xfrm>
          <a:prstGeom prst="rect">
            <a:avLst/>
          </a:prstGeom>
          <a:solidFill>
            <a:srgbClr val="FFFF00"/>
          </a:solidFill>
          <a:ln>
            <a:solidFill>
              <a:schemeClr val="tx1"/>
            </a:solidFill>
          </a:ln>
        </p:spPr>
        <p:txBody>
          <a:bodyPr wrap="square" rtlCol="0">
            <a:spAutoFit/>
          </a:bodyPr>
          <a:lstStyle/>
          <a:p>
            <a:pPr algn="ctr"/>
            <a:r>
              <a:rPr lang="en-US" dirty="0"/>
              <a:t>R</a:t>
            </a:r>
          </a:p>
        </p:txBody>
      </p:sp>
      <p:sp>
        <p:nvSpPr>
          <p:cNvPr id="81" name="Octagon 80">
            <a:extLst>
              <a:ext uri="{FF2B5EF4-FFF2-40B4-BE49-F238E27FC236}">
                <a16:creationId xmlns:a16="http://schemas.microsoft.com/office/drawing/2014/main" id="{F7AED30C-C582-4A09-8E8D-BA523D0C39E6}"/>
              </a:ext>
            </a:extLst>
          </p:cNvPr>
          <p:cNvSpPr/>
          <p:nvPr/>
        </p:nvSpPr>
        <p:spPr>
          <a:xfrm>
            <a:off x="6499284" y="1824612"/>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82" name="Group 81">
            <a:extLst>
              <a:ext uri="{FF2B5EF4-FFF2-40B4-BE49-F238E27FC236}">
                <a16:creationId xmlns:a16="http://schemas.microsoft.com/office/drawing/2014/main" id="{31D16C47-0FD6-4704-867E-66255168BA25}"/>
              </a:ext>
            </a:extLst>
          </p:cNvPr>
          <p:cNvGrpSpPr/>
          <p:nvPr/>
        </p:nvGrpSpPr>
        <p:grpSpPr>
          <a:xfrm>
            <a:off x="7552904" y="1806386"/>
            <a:ext cx="401838" cy="376120"/>
            <a:chOff x="4297577" y="3492221"/>
            <a:chExt cx="401838" cy="376120"/>
          </a:xfrm>
        </p:grpSpPr>
        <p:sp>
          <p:nvSpPr>
            <p:cNvPr id="83" name="Oval 82">
              <a:extLst>
                <a:ext uri="{FF2B5EF4-FFF2-40B4-BE49-F238E27FC236}">
                  <a16:creationId xmlns:a16="http://schemas.microsoft.com/office/drawing/2014/main" id="{684A16D5-0462-4570-8CEC-F90B2EF6C63E}"/>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4" name="TextBox 83">
              <a:extLst>
                <a:ext uri="{FF2B5EF4-FFF2-40B4-BE49-F238E27FC236}">
                  <a16:creationId xmlns:a16="http://schemas.microsoft.com/office/drawing/2014/main" id="{29A171A2-23E0-410A-B518-D75938E9AA99}"/>
                </a:ext>
              </a:extLst>
            </p:cNvPr>
            <p:cNvSpPr txBox="1"/>
            <p:nvPr/>
          </p:nvSpPr>
          <p:spPr>
            <a:xfrm>
              <a:off x="4348148" y="3492221"/>
              <a:ext cx="300835" cy="369332"/>
            </a:xfrm>
            <a:prstGeom prst="rect">
              <a:avLst/>
            </a:prstGeom>
            <a:noFill/>
            <a:ln>
              <a:noFill/>
            </a:ln>
          </p:spPr>
          <p:txBody>
            <a:bodyPr wrap="square" rtlCol="0">
              <a:spAutoFit/>
            </a:bodyPr>
            <a:lstStyle/>
            <a:p>
              <a:pPr algn="ctr"/>
              <a:r>
                <a:rPr lang="en-US" dirty="0"/>
                <a:t>C</a:t>
              </a:r>
            </a:p>
          </p:txBody>
        </p:sp>
      </p:grpSp>
      <p:sp>
        <p:nvSpPr>
          <p:cNvPr id="85" name="TextBox 84">
            <a:extLst>
              <a:ext uri="{FF2B5EF4-FFF2-40B4-BE49-F238E27FC236}">
                <a16:creationId xmlns:a16="http://schemas.microsoft.com/office/drawing/2014/main" id="{9ED528F2-8529-4898-8023-C074049240B8}"/>
              </a:ext>
            </a:extLst>
          </p:cNvPr>
          <p:cNvSpPr txBox="1"/>
          <p:nvPr/>
        </p:nvSpPr>
        <p:spPr>
          <a:xfrm>
            <a:off x="1145701" y="4874384"/>
            <a:ext cx="365760" cy="369332"/>
          </a:xfrm>
          <a:prstGeom prst="rect">
            <a:avLst/>
          </a:prstGeom>
          <a:solidFill>
            <a:srgbClr val="FFFF00"/>
          </a:solidFill>
          <a:ln>
            <a:solidFill>
              <a:schemeClr val="tx1"/>
            </a:solidFill>
          </a:ln>
        </p:spPr>
        <p:txBody>
          <a:bodyPr wrap="square" rtlCol="0">
            <a:spAutoFit/>
          </a:bodyPr>
          <a:lstStyle/>
          <a:p>
            <a:pPr algn="ctr"/>
            <a:r>
              <a:rPr lang="en-US" dirty="0"/>
              <a:t>O</a:t>
            </a:r>
          </a:p>
        </p:txBody>
      </p:sp>
      <p:sp>
        <p:nvSpPr>
          <p:cNvPr id="86" name="Octagon 85">
            <a:extLst>
              <a:ext uri="{FF2B5EF4-FFF2-40B4-BE49-F238E27FC236}">
                <a16:creationId xmlns:a16="http://schemas.microsoft.com/office/drawing/2014/main" id="{C5332DAC-8139-4130-B201-AECA627C4698}"/>
              </a:ext>
            </a:extLst>
          </p:cNvPr>
          <p:cNvSpPr/>
          <p:nvPr/>
        </p:nvSpPr>
        <p:spPr>
          <a:xfrm>
            <a:off x="2229606" y="4915087"/>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grpSp>
        <p:nvGrpSpPr>
          <p:cNvPr id="87" name="Group 86">
            <a:extLst>
              <a:ext uri="{FF2B5EF4-FFF2-40B4-BE49-F238E27FC236}">
                <a16:creationId xmlns:a16="http://schemas.microsoft.com/office/drawing/2014/main" id="{9C46FD3E-6F02-4E20-BE7A-93D9C1461485}"/>
              </a:ext>
            </a:extLst>
          </p:cNvPr>
          <p:cNvGrpSpPr/>
          <p:nvPr/>
        </p:nvGrpSpPr>
        <p:grpSpPr>
          <a:xfrm>
            <a:off x="3283226" y="4896861"/>
            <a:ext cx="401838" cy="376120"/>
            <a:chOff x="4297577" y="3492221"/>
            <a:chExt cx="401838" cy="376120"/>
          </a:xfrm>
        </p:grpSpPr>
        <p:sp>
          <p:nvSpPr>
            <p:cNvPr id="88" name="Oval 87">
              <a:extLst>
                <a:ext uri="{FF2B5EF4-FFF2-40B4-BE49-F238E27FC236}">
                  <a16:creationId xmlns:a16="http://schemas.microsoft.com/office/drawing/2014/main" id="{D0B9A4AD-B6A3-417C-B4C5-3BFC512B9C9D}"/>
                </a:ext>
              </a:extLst>
            </p:cNvPr>
            <p:cNvSpPr/>
            <p:nvPr/>
          </p:nvSpPr>
          <p:spPr>
            <a:xfrm>
              <a:off x="4297577" y="3501774"/>
              <a:ext cx="401838" cy="366567"/>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9" name="TextBox 88">
              <a:extLst>
                <a:ext uri="{FF2B5EF4-FFF2-40B4-BE49-F238E27FC236}">
                  <a16:creationId xmlns:a16="http://schemas.microsoft.com/office/drawing/2014/main" id="{49015D36-B339-455F-856F-6EE95A7BF435}"/>
                </a:ext>
              </a:extLst>
            </p:cNvPr>
            <p:cNvSpPr txBox="1"/>
            <p:nvPr/>
          </p:nvSpPr>
          <p:spPr>
            <a:xfrm>
              <a:off x="4348148" y="3492221"/>
              <a:ext cx="300835" cy="303773"/>
            </a:xfrm>
            <a:prstGeom prst="rect">
              <a:avLst/>
            </a:prstGeom>
            <a:noFill/>
            <a:ln>
              <a:noFill/>
            </a:ln>
          </p:spPr>
          <p:txBody>
            <a:bodyPr wrap="square" rtlCol="0">
              <a:spAutoFit/>
            </a:bodyPr>
            <a:lstStyle/>
            <a:p>
              <a:pPr algn="ctr"/>
              <a:r>
                <a:rPr lang="en-US" dirty="0"/>
                <a:t>R</a:t>
              </a:r>
            </a:p>
          </p:txBody>
        </p:sp>
      </p:grpSp>
      <p:sp>
        <p:nvSpPr>
          <p:cNvPr id="90" name="TextBox 89">
            <a:extLst>
              <a:ext uri="{FF2B5EF4-FFF2-40B4-BE49-F238E27FC236}">
                <a16:creationId xmlns:a16="http://schemas.microsoft.com/office/drawing/2014/main" id="{EF8AD347-AD41-45DD-9E6F-6D8DC41311FE}"/>
              </a:ext>
            </a:extLst>
          </p:cNvPr>
          <p:cNvSpPr txBox="1"/>
          <p:nvPr/>
        </p:nvSpPr>
        <p:spPr>
          <a:xfrm>
            <a:off x="5221096" y="3017892"/>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91" name="TextBox 90">
            <a:extLst>
              <a:ext uri="{FF2B5EF4-FFF2-40B4-BE49-F238E27FC236}">
                <a16:creationId xmlns:a16="http://schemas.microsoft.com/office/drawing/2014/main" id="{B47839C5-EEA0-4043-B13C-1CC41203409D}"/>
              </a:ext>
            </a:extLst>
          </p:cNvPr>
          <p:cNvSpPr txBox="1"/>
          <p:nvPr/>
        </p:nvSpPr>
        <p:spPr>
          <a:xfrm>
            <a:off x="7239896" y="3143500"/>
            <a:ext cx="1271604" cy="261610"/>
          </a:xfrm>
          <a:prstGeom prst="rect">
            <a:avLst/>
          </a:prstGeom>
          <a:noFill/>
        </p:spPr>
        <p:txBody>
          <a:bodyPr wrap="square" rtlCol="0">
            <a:spAutoFit/>
          </a:bodyPr>
          <a:lstStyle/>
          <a:p>
            <a:r>
              <a:rPr lang="en-US" sz="1100" b="1" dirty="0">
                <a:solidFill>
                  <a:schemeClr val="bg1"/>
                </a:solidFill>
              </a:rPr>
              <a:t>Obtain PRP</a:t>
            </a:r>
          </a:p>
        </p:txBody>
      </p:sp>
      <p:sp>
        <p:nvSpPr>
          <p:cNvPr id="92" name="TextBox 91">
            <a:extLst>
              <a:ext uri="{FF2B5EF4-FFF2-40B4-BE49-F238E27FC236}">
                <a16:creationId xmlns:a16="http://schemas.microsoft.com/office/drawing/2014/main" id="{E2A4D03D-63B2-477E-9E4C-83E7571D591A}"/>
              </a:ext>
            </a:extLst>
          </p:cNvPr>
          <p:cNvSpPr txBox="1"/>
          <p:nvPr/>
        </p:nvSpPr>
        <p:spPr>
          <a:xfrm>
            <a:off x="921334" y="6128293"/>
            <a:ext cx="1271604" cy="430887"/>
          </a:xfrm>
          <a:prstGeom prst="rect">
            <a:avLst/>
          </a:prstGeom>
          <a:noFill/>
        </p:spPr>
        <p:txBody>
          <a:bodyPr wrap="square" rtlCol="0">
            <a:spAutoFit/>
          </a:bodyPr>
          <a:lstStyle/>
          <a:p>
            <a:r>
              <a:rPr lang="en-US" sz="1100" b="1" dirty="0">
                <a:solidFill>
                  <a:schemeClr val="bg1"/>
                </a:solidFill>
              </a:rPr>
              <a:t>Map out SFHA with LOMA?</a:t>
            </a:r>
          </a:p>
        </p:txBody>
      </p:sp>
      <p:sp>
        <p:nvSpPr>
          <p:cNvPr id="93" name="TextBox 92">
            <a:extLst>
              <a:ext uri="{FF2B5EF4-FFF2-40B4-BE49-F238E27FC236}">
                <a16:creationId xmlns:a16="http://schemas.microsoft.com/office/drawing/2014/main" id="{C4E1AA72-EE5D-4B3B-8D84-AD6E11EE7782}"/>
              </a:ext>
            </a:extLst>
          </p:cNvPr>
          <p:cNvSpPr txBox="1"/>
          <p:nvPr/>
        </p:nvSpPr>
        <p:spPr>
          <a:xfrm>
            <a:off x="2930947" y="6270423"/>
            <a:ext cx="1271604" cy="261610"/>
          </a:xfrm>
          <a:prstGeom prst="rect">
            <a:avLst/>
          </a:prstGeom>
          <a:noFill/>
        </p:spPr>
        <p:txBody>
          <a:bodyPr wrap="square" rtlCol="0">
            <a:spAutoFit/>
          </a:bodyPr>
          <a:lstStyle/>
          <a:p>
            <a:r>
              <a:rPr lang="en-US" sz="1100" b="1" dirty="0">
                <a:solidFill>
                  <a:schemeClr val="bg1"/>
                </a:solidFill>
              </a:rPr>
              <a:t>Obtain PRP</a:t>
            </a:r>
          </a:p>
        </p:txBody>
      </p:sp>
      <p:sp>
        <p:nvSpPr>
          <p:cNvPr id="94" name="Octagon 93">
            <a:extLst>
              <a:ext uri="{FF2B5EF4-FFF2-40B4-BE49-F238E27FC236}">
                <a16:creationId xmlns:a16="http://schemas.microsoft.com/office/drawing/2014/main" id="{6DD74455-F04C-4EDB-8052-25CA75E52A3A}"/>
              </a:ext>
            </a:extLst>
          </p:cNvPr>
          <p:cNvSpPr/>
          <p:nvPr/>
        </p:nvSpPr>
        <p:spPr>
          <a:xfrm>
            <a:off x="5679513" y="4865344"/>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R</a:t>
            </a:r>
          </a:p>
        </p:txBody>
      </p:sp>
      <p:sp>
        <p:nvSpPr>
          <p:cNvPr id="95" name="Octagon 94">
            <a:extLst>
              <a:ext uri="{FF2B5EF4-FFF2-40B4-BE49-F238E27FC236}">
                <a16:creationId xmlns:a16="http://schemas.microsoft.com/office/drawing/2014/main" id="{B949CA92-B16B-4738-943D-C9DBF8360D80}"/>
              </a:ext>
            </a:extLst>
          </p:cNvPr>
          <p:cNvSpPr/>
          <p:nvPr/>
        </p:nvSpPr>
        <p:spPr>
          <a:xfrm>
            <a:off x="8103001" y="5266651"/>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O</a:t>
            </a:r>
          </a:p>
        </p:txBody>
      </p:sp>
      <p:sp>
        <p:nvSpPr>
          <p:cNvPr id="96" name="Octagon 95">
            <a:extLst>
              <a:ext uri="{FF2B5EF4-FFF2-40B4-BE49-F238E27FC236}">
                <a16:creationId xmlns:a16="http://schemas.microsoft.com/office/drawing/2014/main" id="{599DEA82-0F6D-4A0B-9993-EF2980CAD06C}"/>
              </a:ext>
            </a:extLst>
          </p:cNvPr>
          <p:cNvSpPr/>
          <p:nvPr/>
        </p:nvSpPr>
        <p:spPr>
          <a:xfrm>
            <a:off x="8044807" y="6356533"/>
            <a:ext cx="408499" cy="363338"/>
          </a:xfrm>
          <a:prstGeom prst="octagon">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a:t>
            </a:r>
          </a:p>
        </p:txBody>
      </p:sp>
      <p:sp>
        <p:nvSpPr>
          <p:cNvPr id="73" name="Star: 5 Points 72">
            <a:extLst>
              <a:ext uri="{FF2B5EF4-FFF2-40B4-BE49-F238E27FC236}">
                <a16:creationId xmlns:a16="http://schemas.microsoft.com/office/drawing/2014/main" id="{74E623E1-A01F-4480-AE9A-59518447CD4B}"/>
              </a:ext>
            </a:extLst>
          </p:cNvPr>
          <p:cNvSpPr/>
          <p:nvPr/>
        </p:nvSpPr>
        <p:spPr>
          <a:xfrm>
            <a:off x="6873793" y="5494706"/>
            <a:ext cx="488561" cy="413711"/>
          </a:xfrm>
          <a:prstGeom prst="star5">
            <a:avLst/>
          </a:prstGeom>
          <a:solidFill>
            <a:srgbClr val="FB75E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5" name="TextBox 64">
            <a:extLst>
              <a:ext uri="{FF2B5EF4-FFF2-40B4-BE49-F238E27FC236}">
                <a16:creationId xmlns:a16="http://schemas.microsoft.com/office/drawing/2014/main" id="{F97337AF-867D-4837-9576-21BB6979C991}"/>
              </a:ext>
            </a:extLst>
          </p:cNvPr>
          <p:cNvSpPr txBox="1"/>
          <p:nvPr/>
        </p:nvSpPr>
        <p:spPr>
          <a:xfrm>
            <a:off x="7006738" y="5539085"/>
            <a:ext cx="246830" cy="369332"/>
          </a:xfrm>
          <a:prstGeom prst="rect">
            <a:avLst/>
          </a:prstGeom>
          <a:noFill/>
          <a:ln>
            <a:noFill/>
          </a:ln>
        </p:spPr>
        <p:txBody>
          <a:bodyPr wrap="square" rtlCol="0">
            <a:spAutoFit/>
          </a:bodyPr>
          <a:lstStyle/>
          <a:p>
            <a:pPr algn="ctr"/>
            <a:r>
              <a:rPr lang="en-US" dirty="0"/>
              <a:t>R</a:t>
            </a:r>
          </a:p>
        </p:txBody>
      </p:sp>
      <p:sp>
        <p:nvSpPr>
          <p:cNvPr id="97" name="TextBox 96">
            <a:extLst>
              <a:ext uri="{FF2B5EF4-FFF2-40B4-BE49-F238E27FC236}">
                <a16:creationId xmlns:a16="http://schemas.microsoft.com/office/drawing/2014/main" id="{D3CAB829-07E6-445B-8997-110EF96C04D0}"/>
              </a:ext>
            </a:extLst>
          </p:cNvPr>
          <p:cNvSpPr txBox="1"/>
          <p:nvPr/>
        </p:nvSpPr>
        <p:spPr>
          <a:xfrm>
            <a:off x="2388043" y="585020"/>
            <a:ext cx="5015164" cy="369332"/>
          </a:xfrm>
          <a:prstGeom prst="rect">
            <a:avLst/>
          </a:prstGeom>
          <a:noFill/>
        </p:spPr>
        <p:txBody>
          <a:bodyPr wrap="square" rtlCol="0">
            <a:spAutoFit/>
          </a:bodyPr>
          <a:lstStyle/>
          <a:p>
            <a:r>
              <a:rPr lang="en-US" dirty="0">
                <a:solidFill>
                  <a:srgbClr val="FFFF00"/>
                </a:solidFill>
                <a:latin typeface="Arial" panose="020B0604020202020204" pitchFamily="34" charset="0"/>
                <a:cs typeface="Arial" panose="020B0604020202020204" pitchFamily="34" charset="0"/>
              </a:rPr>
              <a:t>Regulatory / Non-Regulatory / Floodway</a:t>
            </a:r>
            <a:endParaRPr lang="en-US" dirty="0">
              <a:solidFill>
                <a:srgbClr val="FFFF00"/>
              </a:solidFill>
            </a:endParaRPr>
          </a:p>
        </p:txBody>
      </p:sp>
    </p:spTree>
    <p:extLst>
      <p:ext uri="{BB962C8B-B14F-4D97-AF65-F5344CB8AC3E}">
        <p14:creationId xmlns:p14="http://schemas.microsoft.com/office/powerpoint/2010/main" val="1119087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50890"/>
            <a:ext cx="9144000" cy="6059497"/>
          </a:xfrm>
          <a:prstGeom prst="rect">
            <a:avLst/>
          </a:prstGeom>
        </p:spPr>
      </p:pic>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Buildings – Future Map Conditions</a:t>
            </a:r>
          </a:p>
        </p:txBody>
      </p:sp>
      <p:sp>
        <p:nvSpPr>
          <p:cNvPr id="5" name="TextBox 4"/>
          <p:cNvSpPr txBox="1"/>
          <p:nvPr/>
        </p:nvSpPr>
        <p:spPr>
          <a:xfrm>
            <a:off x="5900286" y="5500428"/>
            <a:ext cx="2863257" cy="1200329"/>
          </a:xfrm>
          <a:prstGeom prst="rect">
            <a:avLst/>
          </a:prstGeom>
          <a:solidFill>
            <a:srgbClr val="FFC000"/>
          </a:solidFill>
        </p:spPr>
        <p:txBody>
          <a:bodyPr wrap="square" rtlCol="0">
            <a:spAutoFit/>
          </a:bodyPr>
          <a:lstStyle/>
          <a:p>
            <a:pPr algn="ctr"/>
            <a:r>
              <a:rPr lang="en-US" b="1" u="sng" dirty="0"/>
              <a:t>High Risk Non-Regulatory</a:t>
            </a:r>
          </a:p>
          <a:p>
            <a:pPr marL="285750" indent="-285750">
              <a:buFont typeface="Arial" panose="020B0604020202020204" pitchFamily="34" charset="0"/>
              <a:buChar char="•"/>
            </a:pPr>
            <a:r>
              <a:rPr lang="en-US" dirty="0"/>
              <a:t>Preliminary Studies</a:t>
            </a:r>
          </a:p>
          <a:p>
            <a:pPr marL="285750" indent="-285750">
              <a:buFont typeface="Arial" panose="020B0604020202020204" pitchFamily="34" charset="0"/>
              <a:buChar char="•"/>
            </a:pPr>
            <a:r>
              <a:rPr lang="en-US" dirty="0"/>
              <a:t>Advisory A Zones</a:t>
            </a:r>
          </a:p>
          <a:p>
            <a:pPr marL="285750" indent="-285750">
              <a:buFont typeface="Arial" panose="020B0604020202020204" pitchFamily="34" charset="0"/>
              <a:buChar char="•"/>
            </a:pPr>
            <a:r>
              <a:rPr lang="en-US" dirty="0"/>
              <a:t>Updated AE Zones</a:t>
            </a:r>
          </a:p>
        </p:txBody>
      </p:sp>
      <p:sp>
        <p:nvSpPr>
          <p:cNvPr id="2" name="TextBox 1">
            <a:extLst>
              <a:ext uri="{FF2B5EF4-FFF2-40B4-BE49-F238E27FC236}">
                <a16:creationId xmlns:a16="http://schemas.microsoft.com/office/drawing/2014/main" id="{A31E4412-C3ED-477A-8616-DE8AE84B2282}"/>
              </a:ext>
            </a:extLst>
          </p:cNvPr>
          <p:cNvSpPr txBox="1"/>
          <p:nvPr/>
        </p:nvSpPr>
        <p:spPr>
          <a:xfrm>
            <a:off x="2065106" y="2891716"/>
            <a:ext cx="2178122" cy="369332"/>
          </a:xfrm>
          <a:prstGeom prst="rect">
            <a:avLst/>
          </a:prstGeom>
          <a:solidFill>
            <a:srgbClr val="FFFF00"/>
          </a:solidFill>
        </p:spPr>
        <p:txBody>
          <a:bodyPr wrap="square" rtlCol="0">
            <a:spAutoFit/>
          </a:bodyPr>
          <a:lstStyle/>
          <a:p>
            <a:r>
              <a:rPr lang="en-US" dirty="0"/>
              <a:t>Mapped Out of SFHA</a:t>
            </a:r>
          </a:p>
        </p:txBody>
      </p:sp>
      <p:sp>
        <p:nvSpPr>
          <p:cNvPr id="6" name="TextBox 5">
            <a:extLst>
              <a:ext uri="{FF2B5EF4-FFF2-40B4-BE49-F238E27FC236}">
                <a16:creationId xmlns:a16="http://schemas.microsoft.com/office/drawing/2014/main" id="{96DE965A-D33D-45B6-8B3B-D9C9560DF2FE}"/>
              </a:ext>
            </a:extLst>
          </p:cNvPr>
          <p:cNvSpPr txBox="1"/>
          <p:nvPr/>
        </p:nvSpPr>
        <p:spPr>
          <a:xfrm>
            <a:off x="2065105" y="1856275"/>
            <a:ext cx="2178122" cy="369332"/>
          </a:xfrm>
          <a:prstGeom prst="rect">
            <a:avLst/>
          </a:prstGeom>
          <a:solidFill>
            <a:schemeClr val="accent4"/>
          </a:solidFill>
        </p:spPr>
        <p:txBody>
          <a:bodyPr wrap="square" rtlCol="0">
            <a:spAutoFit/>
          </a:bodyPr>
          <a:lstStyle/>
          <a:p>
            <a:r>
              <a:rPr lang="en-US" dirty="0"/>
              <a:t>Mapped IN SFHA</a:t>
            </a:r>
          </a:p>
        </p:txBody>
      </p:sp>
      <p:sp>
        <p:nvSpPr>
          <p:cNvPr id="8" name="TextBox 7">
            <a:extLst>
              <a:ext uri="{FF2B5EF4-FFF2-40B4-BE49-F238E27FC236}">
                <a16:creationId xmlns:a16="http://schemas.microsoft.com/office/drawing/2014/main" id="{A7365AF9-BD8B-4286-9D88-541B3E09155E}"/>
              </a:ext>
            </a:extLst>
          </p:cNvPr>
          <p:cNvSpPr txBox="1"/>
          <p:nvPr/>
        </p:nvSpPr>
        <p:spPr>
          <a:xfrm>
            <a:off x="2065105" y="2343544"/>
            <a:ext cx="2178122" cy="369332"/>
          </a:xfrm>
          <a:prstGeom prst="rect">
            <a:avLst/>
          </a:prstGeom>
          <a:solidFill>
            <a:srgbClr val="FF0000"/>
          </a:solidFill>
        </p:spPr>
        <p:txBody>
          <a:bodyPr wrap="square" rtlCol="0">
            <a:spAutoFit/>
          </a:bodyPr>
          <a:lstStyle/>
          <a:p>
            <a:r>
              <a:rPr lang="en-US" dirty="0"/>
              <a:t>No Change</a:t>
            </a:r>
          </a:p>
        </p:txBody>
      </p:sp>
      <p:sp>
        <p:nvSpPr>
          <p:cNvPr id="4" name="TextBox 3">
            <a:extLst>
              <a:ext uri="{FF2B5EF4-FFF2-40B4-BE49-F238E27FC236}">
                <a16:creationId xmlns:a16="http://schemas.microsoft.com/office/drawing/2014/main" id="{36AA5300-D189-451B-814F-984BC5BA6870}"/>
              </a:ext>
            </a:extLst>
          </p:cNvPr>
          <p:cNvSpPr txBox="1"/>
          <p:nvPr/>
        </p:nvSpPr>
        <p:spPr>
          <a:xfrm>
            <a:off x="246579" y="5838529"/>
            <a:ext cx="3482940" cy="923330"/>
          </a:xfrm>
          <a:prstGeom prst="rect">
            <a:avLst/>
          </a:prstGeom>
          <a:solidFill>
            <a:schemeClr val="tx1"/>
          </a:solidFill>
        </p:spPr>
        <p:txBody>
          <a:bodyPr wrap="square" rtlCol="0">
            <a:spAutoFit/>
          </a:bodyPr>
          <a:lstStyle/>
          <a:p>
            <a:r>
              <a:rPr lang="en-US" dirty="0">
                <a:solidFill>
                  <a:schemeClr val="bg1"/>
                </a:solidFill>
              </a:rPr>
              <a:t>Analogous to Changes Since Last FIRM (CSLF), but Building Changes Since Last FIRM (</a:t>
            </a:r>
            <a:r>
              <a:rPr lang="en-US" dirty="0" err="1">
                <a:solidFill>
                  <a:schemeClr val="bg1"/>
                </a:solidFill>
              </a:rPr>
              <a:t>bCSLF</a:t>
            </a:r>
            <a:r>
              <a:rPr lang="en-US" dirty="0">
                <a:solidFill>
                  <a:schemeClr val="bg1"/>
                </a:solidFill>
              </a:rPr>
              <a:t>)  </a:t>
            </a:r>
          </a:p>
        </p:txBody>
      </p:sp>
      <p:sp>
        <p:nvSpPr>
          <p:cNvPr id="10" name="TextBox 9">
            <a:extLst>
              <a:ext uri="{FF2B5EF4-FFF2-40B4-BE49-F238E27FC236}">
                <a16:creationId xmlns:a16="http://schemas.microsoft.com/office/drawing/2014/main" id="{0C1D3301-A67E-4A08-929A-1FD9B89E670F}"/>
              </a:ext>
            </a:extLst>
          </p:cNvPr>
          <p:cNvSpPr txBox="1"/>
          <p:nvPr/>
        </p:nvSpPr>
        <p:spPr>
          <a:xfrm>
            <a:off x="2065105" y="1372081"/>
            <a:ext cx="2178122" cy="369332"/>
          </a:xfrm>
          <a:prstGeom prst="rect">
            <a:avLst/>
          </a:prstGeom>
          <a:solidFill>
            <a:srgbClr val="F559E2"/>
          </a:solidFill>
        </p:spPr>
        <p:txBody>
          <a:bodyPr wrap="square" rtlCol="0">
            <a:spAutoFit/>
          </a:bodyPr>
          <a:lstStyle/>
          <a:p>
            <a:r>
              <a:rPr lang="en-US" dirty="0"/>
              <a:t>Regulatory Floodway</a:t>
            </a:r>
          </a:p>
        </p:txBody>
      </p:sp>
    </p:spTree>
    <p:extLst>
      <p:ext uri="{BB962C8B-B14F-4D97-AF65-F5344CB8AC3E}">
        <p14:creationId xmlns:p14="http://schemas.microsoft.com/office/powerpoint/2010/main" val="130718672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Outreach: Property Mapped </a:t>
            </a:r>
            <a:r>
              <a:rPr lang="en-US" sz="3600" dirty="0">
                <a:solidFill>
                  <a:srgbClr val="FFFF00"/>
                </a:solidFill>
                <a:latin typeface="Arial" panose="020B0604020202020204" pitchFamily="34" charset="0"/>
                <a:cs typeface="Arial" panose="020B0604020202020204" pitchFamily="34" charset="0"/>
              </a:rPr>
              <a:t>into</a:t>
            </a:r>
            <a:r>
              <a:rPr lang="en-US" sz="3600" dirty="0">
                <a:solidFill>
                  <a:schemeClr val="bg1"/>
                </a:solidFill>
                <a:latin typeface="Arial" panose="020B0604020202020204" pitchFamily="34" charset="0"/>
                <a:cs typeface="Arial" panose="020B0604020202020204" pitchFamily="34" charset="0"/>
              </a:rPr>
              <a:t> Future SFHA</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589736495"/>
              </p:ext>
            </p:extLst>
          </p:nvPr>
        </p:nvGraphicFramePr>
        <p:xfrm>
          <a:off x="283779" y="1307068"/>
          <a:ext cx="8576441" cy="4641788"/>
        </p:xfrm>
        <a:graphic>
          <a:graphicData uri="http://schemas.openxmlformats.org/drawingml/2006/table">
            <a:tbl>
              <a:tblPr firstRow="1" firstCol="1" bandRow="1">
                <a:tableStyleId>{5C22544A-7EE6-4342-B048-85BDC9FD1C3A}</a:tableStyleId>
              </a:tblPr>
              <a:tblGrid>
                <a:gridCol w="8576441">
                  <a:extLst>
                    <a:ext uri="{9D8B030D-6E8A-4147-A177-3AD203B41FA5}">
                      <a16:colId xmlns:a16="http://schemas.microsoft.com/office/drawing/2014/main" val="1345487567"/>
                    </a:ext>
                  </a:extLst>
                </a:gridCol>
              </a:tblGrid>
              <a:tr h="4641788">
                <a:tc>
                  <a:txBody>
                    <a:bodyPr/>
                    <a:lstStyle/>
                    <a:p>
                      <a:pPr marL="0" marR="0" lvl="0" indent="0" algn="l">
                        <a:lnSpc>
                          <a:spcPct val="100000"/>
                        </a:lnSpc>
                        <a:spcBef>
                          <a:spcPts val="0"/>
                        </a:spcBef>
                        <a:spcAft>
                          <a:spcPts val="0"/>
                        </a:spcAft>
                        <a:buFont typeface="+mj-lt"/>
                        <a:buNone/>
                      </a:pPr>
                      <a:r>
                        <a:rPr lang="en-US" sz="14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High-Risk Advisory A or AE Zones.  High-risk advisory flood hazard information from State-Initiated Studies that will likely be incorporated into future effective regulatory or community identified floodplains.  </a:t>
                      </a:r>
                      <a:b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0000"/>
                        </a:lnSpc>
                        <a:spcBef>
                          <a:spcPts val="0"/>
                        </a:spcBef>
                        <a:spcAft>
                          <a:spcPts val="0"/>
                        </a:spcAft>
                        <a:buFont typeface="+mj-lt"/>
                        <a:buNone/>
                      </a:pPr>
                      <a:r>
                        <a:rPr lang="en-US" sz="14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Property Mapped into Future SFHA or Community Identified Floodplain</a:t>
                      </a:r>
                      <a:b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br>
                      <a:endPar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state-based flood map study indicates that this parcel or building(s) within the parcel has been mapped into a High-Risk Advisory Zone.  This property is at high risk of a 1% annual (100-Year) chance flood event</a:t>
                      </a: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mapped High-Risk Advisory Zone (orange color on WV Flood Tool) denotes a flood hazard area that will likely be incorporated into future effective FIRM maps. New development should not occur in updated floodplains without a detailed study to show the development reasonably safe from flooding.</a:t>
                      </a:r>
                    </a:p>
                    <a:p>
                      <a:pPr marL="285750" marR="0" lvl="0" indent="-285750" algn="l">
                        <a:lnSpc>
                          <a:spcPct val="100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 local floodplain management regulations required by the NFIP apply only in SFHAs. However, communities may regulate development in areas of high-risk outside the SFHA.  Should a community want to regulate development beyond the FIRM, then a community may formally adopt High-Risk Advisory Zones as a “community identified floodplain” in its local floodplain ordinance.</a:t>
                      </a:r>
                    </a:p>
                    <a:p>
                      <a:pPr marL="285750" marR="0" lvl="0" indent="-285750" algn="l">
                        <a:lnSpc>
                          <a:spcPct val="100000"/>
                        </a:lnSpc>
                        <a:spcBef>
                          <a:spcPts val="0"/>
                        </a:spcBef>
                        <a:spcAft>
                          <a:spcPts val="80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Most homeowner’s insurance policies do not provide coverage for damage due to flooding.  Contact your insurance agent to learn about lower-cost “Preferred Risk Policy (PRP)” options offered by the NFIP for properties being mapped into higher-risk flood hazard areas.  When a property’s flood zone changes from a non–Special Flood Hazard Zone (SFHA) to an SFHA as a result of a FIRM update, then the property owner will have to follow the guidelines of a Standard Flood Insurance Policy (SFIP).  Mortgage-backed loans for properties within regulatory SFHA are required by federal law to carry flood insurance.  For more information on flood insurance, visit the National Flood Insurance Program’s website, www.floodsmart.gov.</a:t>
                      </a:r>
                    </a:p>
                  </a:txBody>
                  <a:tcPr marL="114300" marR="114300" marT="0" marB="0">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
        <p:nvSpPr>
          <p:cNvPr id="6" name="Rectangle 5">
            <a:extLst>
              <a:ext uri="{FF2B5EF4-FFF2-40B4-BE49-F238E27FC236}">
                <a16:creationId xmlns:a16="http://schemas.microsoft.com/office/drawing/2014/main" id="{E5C67D3E-6129-44C9-BCE6-E5FD07A65E48}"/>
              </a:ext>
            </a:extLst>
          </p:cNvPr>
          <p:cNvSpPr/>
          <p:nvPr/>
        </p:nvSpPr>
        <p:spPr>
          <a:xfrm>
            <a:off x="183930" y="6183867"/>
            <a:ext cx="8797158" cy="307777"/>
          </a:xfrm>
          <a:prstGeom prst="rect">
            <a:avLst/>
          </a:prstGeom>
        </p:spPr>
        <p:txBody>
          <a:bodyPr wrap="square">
            <a:spAutoFit/>
          </a:bodyPr>
          <a:lstStyle/>
          <a:p>
            <a:r>
              <a:rPr lang="en-US" sz="1400" b="1"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Flood Insurance Outreach Information to Property Owners for pending Flood Zone Change or Future Map Condition</a:t>
            </a:r>
            <a:endParaRPr lang="en-US" sz="14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17779236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solidFill>
                  <a:schemeClr val="bg1"/>
                </a:solidFill>
                <a:latin typeface="Arial" panose="020B0604020202020204" pitchFamily="34" charset="0"/>
                <a:cs typeface="Arial" panose="020B0604020202020204" pitchFamily="34" charset="0"/>
              </a:rPr>
              <a:t>Outreach: Property Mapped </a:t>
            </a:r>
            <a:r>
              <a:rPr lang="en-US" sz="3600" dirty="0">
                <a:solidFill>
                  <a:srgbClr val="FFFF00"/>
                </a:solidFill>
                <a:latin typeface="Arial" panose="020B0604020202020204" pitchFamily="34" charset="0"/>
                <a:cs typeface="Arial" panose="020B0604020202020204" pitchFamily="34" charset="0"/>
              </a:rPr>
              <a:t>out</a:t>
            </a:r>
            <a:r>
              <a:rPr lang="en-US" sz="3600" dirty="0">
                <a:solidFill>
                  <a:schemeClr val="bg1"/>
                </a:solidFill>
                <a:latin typeface="Arial" panose="020B0604020202020204" pitchFamily="34" charset="0"/>
                <a:cs typeface="Arial" panose="020B0604020202020204" pitchFamily="34" charset="0"/>
              </a:rPr>
              <a:t> Future SFHA</a:t>
            </a:r>
          </a:p>
        </p:txBody>
      </p:sp>
      <p:graphicFrame>
        <p:nvGraphicFramePr>
          <p:cNvPr id="7" name="Table 6">
            <a:extLst>
              <a:ext uri="{FF2B5EF4-FFF2-40B4-BE49-F238E27FC236}">
                <a16:creationId xmlns:a16="http://schemas.microsoft.com/office/drawing/2014/main" id="{53829285-1BDA-4980-97FB-3777476EF82D}"/>
              </a:ext>
            </a:extLst>
          </p:cNvPr>
          <p:cNvGraphicFramePr>
            <a:graphicFrameLocks noGrp="1"/>
          </p:cNvGraphicFramePr>
          <p:nvPr>
            <p:extLst>
              <p:ext uri="{D42A27DB-BD31-4B8C-83A1-F6EECF244321}">
                <p14:modId xmlns:p14="http://schemas.microsoft.com/office/powerpoint/2010/main" val="715232796"/>
              </p:ext>
            </p:extLst>
          </p:nvPr>
        </p:nvGraphicFramePr>
        <p:xfrm>
          <a:off x="346841" y="991757"/>
          <a:ext cx="8450317" cy="5356491"/>
        </p:xfrm>
        <a:graphic>
          <a:graphicData uri="http://schemas.openxmlformats.org/drawingml/2006/table">
            <a:tbl>
              <a:tblPr firstRow="1" firstCol="1" bandRow="1">
                <a:tableStyleId>{5C22544A-7EE6-4342-B048-85BDC9FD1C3A}</a:tableStyleId>
              </a:tblPr>
              <a:tblGrid>
                <a:gridCol w="8450317">
                  <a:extLst>
                    <a:ext uri="{9D8B030D-6E8A-4147-A177-3AD203B41FA5}">
                      <a16:colId xmlns:a16="http://schemas.microsoft.com/office/drawing/2014/main" val="1345487567"/>
                    </a:ext>
                  </a:extLst>
                </a:gridCol>
              </a:tblGrid>
              <a:tr h="5356491">
                <a:tc>
                  <a:txBody>
                    <a:bodyPr/>
                    <a:lstStyle/>
                    <a:p>
                      <a:pPr marL="0" marR="0" algn="l">
                        <a:spcBef>
                          <a:spcPts val="0"/>
                        </a:spcBef>
                        <a:spcAft>
                          <a:spcPts val="0"/>
                        </a:spcAft>
                      </a:pPr>
                      <a:r>
                        <a:rPr lang="en-US" sz="1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t>High-Risk Advisory A or AE Zones.  High-risk advisory flood hazard information from State-Initiated Studies that will likely be incorporated into future effective regulatory or community identified floodplains. </a:t>
                      </a:r>
                      <a:br>
                        <a:rPr lang="en-US" sz="1200" b="1" dirty="0">
                          <a:solidFill>
                            <a:schemeClr val="accent2">
                              <a:lumMod val="50000"/>
                            </a:schemeClr>
                          </a:solidFill>
                          <a:effectLst/>
                          <a:latin typeface="Calibri" panose="020F0502020204030204" pitchFamily="34" charset="0"/>
                          <a:ea typeface="Calibri" panose="020F0502020204030204" pitchFamily="34" charset="0"/>
                          <a:cs typeface="Times New Roman" panose="02020603050405020304" pitchFamily="18" charset="0"/>
                        </a:rPr>
                      </a:b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a:lnSpc>
                          <a:spcPct val="107000"/>
                        </a:lnSpc>
                        <a:spcBef>
                          <a:spcPts val="0"/>
                        </a:spcBef>
                        <a:spcAft>
                          <a:spcPts val="0"/>
                        </a:spcAft>
                        <a:buFont typeface="+mj-lt"/>
                        <a:buNone/>
                      </a:pPr>
                      <a:r>
                        <a:rPr lang="en-US" sz="12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Property Owners Mapped out of Future SFHA or Community Identified Floodplain</a:t>
                      </a:r>
                      <a:endParaRPr lang="en-US" sz="12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state-based flood map study indicates that this parcel or building(s) within the parcel has been mapped out of a High-Risk Advisory Zone and may qualify for a Letter of Map Amendment (LOMA).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The </a:t>
                      </a:r>
                      <a:r>
                        <a:rPr lang="en-US" sz="1400" b="0" u="sng" dirty="0">
                          <a:solidFill>
                            <a:schemeClr val="tx1"/>
                          </a:solidFill>
                          <a:effectLst/>
                          <a:latin typeface="Calibri" panose="020F0502020204030204" pitchFamily="34" charset="0"/>
                          <a:ea typeface="Calibri" panose="020F0502020204030204" pitchFamily="34" charset="0"/>
                          <a:cs typeface="Calibri" panose="020F0502020204030204" pitchFamily="34" charset="0"/>
                          <a:hlinkClick r:id="rId2">
                            <a:extLst>
                              <a:ext uri="{A12FA001-AC4F-418D-AE19-62706E023703}">
                                <ahyp:hlinkClr xmlns:ahyp="http://schemas.microsoft.com/office/drawing/2018/hyperlinkcolor" val="tx"/>
                              </a:ext>
                            </a:extLst>
                          </a:hlinkClick>
                        </a:rPr>
                        <a:t>Online LOMC</a:t>
                      </a:r>
                      <a:r>
                        <a:rPr lang="en-US" sz="1400" b="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 web application allows homeowners or their designated representatives to easily request a Letter of Map Change (LOMC). Use this site if your property was inadvertently included in a flood zone, or if the addition of fill elevated your property so that it is above the flood zone.  Use the WV Flood Tool to provide supporting documents including LiDAR-based elevation information if a field survey (Elevation Certificate) is not required.  </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 LOMA with a REMOVAL determination status will map the parcel or building out of the Special Flood Hazard Area (SFHA) and into a lower risk zone, shown on the FIRM as “X”.  If you have a mortgage from a federally regulated lender, you will no longer be required by federal law to maintain flood insurance. </a:t>
                      </a:r>
                    </a:p>
                    <a:p>
                      <a:pPr marL="228600" marR="0" lvl="0" indent="-228600" algn="l">
                        <a:lnSpc>
                          <a:spcPct val="107000"/>
                        </a:lnSpc>
                        <a:spcBef>
                          <a:spcPts val="0"/>
                        </a:spcBef>
                        <a:spcAft>
                          <a:spcPts val="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It is important to know that many flood claims are made by property owners located outside the high-risk flood zone and that the issuance of a LOMC does not mean the structure or property is safe from all flooding. Floods greater than the 1-percent-annual-chance event (100-year flood) can, and do, occur. Therefore, because flooding also occurs in areas of moderate or minimal flood risk, FEMA recommends flood insurance coverage, even if it is not required by law or a lender.</a:t>
                      </a:r>
                    </a:p>
                    <a:p>
                      <a:pPr marL="228600" marR="0" lvl="0" indent="-228600" algn="l">
                        <a:lnSpc>
                          <a:spcPct val="107000"/>
                        </a:lnSpc>
                        <a:spcBef>
                          <a:spcPts val="0"/>
                        </a:spcBef>
                        <a:spcAft>
                          <a:spcPts val="800"/>
                        </a:spcAft>
                        <a:buFont typeface="Wingdings" panose="05000000000000000000" pitchFamily="2" charset="2"/>
                        <a:buChar char="q"/>
                      </a:pP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While flood insurance becomes optional, maintaining coverage is recommended as the flood risk has only been reduced, not removed.  Lower cost flood insurance from the National Flood Insurance Program (NFIP) is available in low- to moderate-risk areas and you may also qualify for the even lower cost Preferred Risk Policy (PRP).  Contact your insurance agent to learn more about how to convert to the PRP.  For more information on flood insurance, visit </a:t>
                      </a:r>
                      <a:r>
                        <a:rPr lang="en-US" sz="1400" b="0"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rPr>
                        <a:t>www.floodsmart.gov</a:t>
                      </a:r>
                      <a:r>
                        <a:rPr lang="en-US" sz="14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p>
                  </a:txBody>
                  <a:tcPr marL="73025" marR="73025" marT="0" marB="0">
                    <a:solidFill>
                      <a:schemeClr val="accent1">
                        <a:lumMod val="20000"/>
                        <a:lumOff val="80000"/>
                      </a:schemeClr>
                    </a:solidFill>
                  </a:tcPr>
                </a:tc>
                <a:extLst>
                  <a:ext uri="{0D108BD9-81ED-4DB2-BD59-A6C34878D82A}">
                    <a16:rowId xmlns:a16="http://schemas.microsoft.com/office/drawing/2014/main" val="1581842062"/>
                  </a:ext>
                </a:extLst>
              </a:tr>
            </a:tbl>
          </a:graphicData>
        </a:graphic>
      </p:graphicFrame>
      <p:sp>
        <p:nvSpPr>
          <p:cNvPr id="4" name="Rectangle 3">
            <a:extLst>
              <a:ext uri="{FF2B5EF4-FFF2-40B4-BE49-F238E27FC236}">
                <a16:creationId xmlns:a16="http://schemas.microsoft.com/office/drawing/2014/main" id="{7D84C2F4-B68D-4C6D-AE43-FCFC303ABFAF}"/>
              </a:ext>
            </a:extLst>
          </p:cNvPr>
          <p:cNvSpPr/>
          <p:nvPr/>
        </p:nvSpPr>
        <p:spPr>
          <a:xfrm>
            <a:off x="268013" y="6425605"/>
            <a:ext cx="8797158" cy="307777"/>
          </a:xfrm>
          <a:prstGeom prst="rect">
            <a:avLst/>
          </a:prstGeom>
        </p:spPr>
        <p:txBody>
          <a:bodyPr wrap="square">
            <a:spAutoFit/>
          </a:bodyPr>
          <a:lstStyle/>
          <a:p>
            <a:r>
              <a:rPr lang="en-US" sz="1400" b="1"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rPr>
              <a:t>Flood Insurance Outreach Information to Property Owners for pending Flood Zone Change or Future Map Condition</a:t>
            </a:r>
            <a:endParaRPr lang="en-US" sz="1400" i="1" dirty="0">
              <a:solidFill>
                <a:schemeClr val="accent1">
                  <a:lumMod val="50000"/>
                </a:schemeClr>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5493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304800" y="994123"/>
          <a:ext cx="8458200" cy="3225452"/>
        </p:xfrm>
        <a:graphic>
          <a:graphicData uri="http://schemas.openxmlformats.org/drawingml/2006/table">
            <a:tbl>
              <a:tblPr firstRow="1" bandRow="1">
                <a:tableStyleId>{5C22544A-7EE6-4342-B048-85BDC9FD1C3A}</a:tableStyleId>
              </a:tblPr>
              <a:tblGrid>
                <a:gridCol w="1226049">
                  <a:extLst>
                    <a:ext uri="{9D8B030D-6E8A-4147-A177-3AD203B41FA5}">
                      <a16:colId xmlns:a16="http://schemas.microsoft.com/office/drawing/2014/main" val="20000"/>
                    </a:ext>
                  </a:extLst>
                </a:gridCol>
                <a:gridCol w="2229493">
                  <a:extLst>
                    <a:ext uri="{9D8B030D-6E8A-4147-A177-3AD203B41FA5}">
                      <a16:colId xmlns:a16="http://schemas.microsoft.com/office/drawing/2014/main" val="20001"/>
                    </a:ext>
                  </a:extLst>
                </a:gridCol>
                <a:gridCol w="5002658">
                  <a:extLst>
                    <a:ext uri="{9D8B030D-6E8A-4147-A177-3AD203B41FA5}">
                      <a16:colId xmlns:a16="http://schemas.microsoft.com/office/drawing/2014/main" val="20002"/>
                    </a:ext>
                  </a:extLst>
                </a:gridCol>
              </a:tblGrid>
              <a:tr h="939452">
                <a:tc>
                  <a:txBody>
                    <a:bodyPr/>
                    <a:lstStyle/>
                    <a:p>
                      <a:pPr algn="ctr"/>
                      <a:r>
                        <a:rPr lang="en-US" dirty="0"/>
                        <a:t>Water</a:t>
                      </a:r>
                      <a:r>
                        <a:rPr lang="en-US" baseline="0" dirty="0"/>
                        <a:t> Depth</a:t>
                      </a:r>
                      <a:endParaRPr lang="en-US" dirty="0"/>
                    </a:p>
                  </a:txBody>
                  <a:tcPr/>
                </a:tc>
                <a:tc>
                  <a:txBody>
                    <a:bodyPr/>
                    <a:lstStyle/>
                    <a:p>
                      <a:pPr algn="ctr"/>
                      <a:r>
                        <a:rPr lang="en-US" dirty="0"/>
                        <a:t>Message</a:t>
                      </a:r>
                    </a:p>
                  </a:txBody>
                  <a:tcPr/>
                </a:tc>
                <a:tc>
                  <a:txBody>
                    <a:bodyPr/>
                    <a:lstStyle/>
                    <a:p>
                      <a:pPr algn="ctr"/>
                      <a:r>
                        <a:rPr lang="en-US" dirty="0"/>
                        <a:t>Sources</a:t>
                      </a:r>
                    </a:p>
                  </a:txBody>
                  <a:tcPr/>
                </a:tc>
                <a:extLst>
                  <a:ext uri="{0D108BD9-81ED-4DB2-BD59-A6C34878D82A}">
                    <a16:rowId xmlns:a16="http://schemas.microsoft.com/office/drawing/2014/main" val="10000"/>
                  </a:ext>
                </a:extLst>
              </a:tr>
              <a:tr h="1803749">
                <a:tc>
                  <a:txBody>
                    <a:bodyPr/>
                    <a:lstStyle/>
                    <a:p>
                      <a:pPr algn="ctr"/>
                      <a:r>
                        <a:rPr lang="en-US" sz="1600" dirty="0"/>
                        <a:t>Water Depth:</a:t>
                      </a:r>
                    </a:p>
                    <a:p>
                      <a:pPr algn="ctr"/>
                      <a:endParaRPr lang="en-US" sz="1600" dirty="0"/>
                    </a:p>
                    <a:p>
                      <a:pPr algn="ctr"/>
                      <a:endParaRPr lang="en-US" sz="1600" dirty="0"/>
                    </a:p>
                  </a:txBody>
                  <a:tcPr/>
                </a:tc>
                <a:tc>
                  <a:txBody>
                    <a:bodyPr/>
                    <a:lstStyle/>
                    <a:p>
                      <a:r>
                        <a:rPr lang="en-US" sz="1600" dirty="0"/>
                        <a:t>About</a:t>
                      </a:r>
                      <a:r>
                        <a:rPr lang="en-US" sz="1600" baseline="0" dirty="0"/>
                        <a:t> </a:t>
                      </a:r>
                      <a:r>
                        <a:rPr lang="en-US" sz="1600" dirty="0"/>
                        <a:t>&lt;&lt;</a:t>
                      </a:r>
                      <a:r>
                        <a:rPr lang="en-US" sz="1600" baseline="0" dirty="0"/>
                        <a:t> value &gt;&gt;  ft.</a:t>
                      </a:r>
                    </a:p>
                    <a:p>
                      <a:r>
                        <a:rPr lang="en-US" sz="1600" baseline="0" dirty="0"/>
                        <a:t> </a:t>
                      </a:r>
                      <a:endParaRPr lang="en-US" sz="1600" dirty="0"/>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t>Model-Backed Depth Grids: Engineering Studies using modeling software like HEC-RAS: </a:t>
                      </a:r>
                    </a:p>
                    <a:p>
                      <a:pPr marL="742950" lvl="1" indent="-285750">
                        <a:buFont typeface="Courier New" panose="02070309020205020404" pitchFamily="49" charset="0"/>
                        <a:buChar char="o"/>
                      </a:pPr>
                      <a:r>
                        <a:rPr lang="en-US" sz="1600" dirty="0"/>
                        <a:t>RiskMAP Restudy (Effective and Preliminary)</a:t>
                      </a:r>
                    </a:p>
                    <a:p>
                      <a:pPr marL="742950" lvl="1" indent="-285750">
                        <a:buFont typeface="Courier New" panose="02070309020205020404" pitchFamily="49" charset="0"/>
                        <a:buChar char="o"/>
                      </a:pPr>
                      <a:r>
                        <a:rPr lang="en-US" sz="1600" dirty="0"/>
                        <a:t>Non-Restudy Updated AE Zones</a:t>
                      </a:r>
                    </a:p>
                    <a:p>
                      <a:pPr marL="742950" lvl="1" indent="-285750">
                        <a:buFont typeface="Courier New" panose="02070309020205020404" pitchFamily="49" charset="0"/>
                        <a:buChar char="o"/>
                      </a:pPr>
                      <a:r>
                        <a:rPr lang="en-US" sz="1600" dirty="0"/>
                        <a:t>Advisory Flood Heights (Approximate A Zones)</a:t>
                      </a:r>
                      <a:br>
                        <a:rPr lang="en-US" sz="1600" dirty="0"/>
                      </a:br>
                      <a:endParaRPr lang="en-US" sz="1600" dirty="0"/>
                    </a:p>
                    <a:p>
                      <a:pPr marL="285750" indent="-285750">
                        <a:buFont typeface="Arial" panose="020B0604020202020204" pitchFamily="34" charset="0"/>
                        <a:buChar char="•"/>
                      </a:pPr>
                      <a:r>
                        <a:rPr lang="en-US" sz="1600" dirty="0"/>
                        <a:t>Other Depth Grids</a:t>
                      </a:r>
                    </a:p>
                    <a:p>
                      <a:pPr marL="742950" lvl="1" indent="-285750">
                        <a:buFont typeface="Courier New" panose="02070309020205020404" pitchFamily="49" charset="0"/>
                        <a:buChar char="o"/>
                      </a:pPr>
                      <a:r>
                        <a:rPr lang="en-US" sz="1600" dirty="0"/>
                        <a:t>HAZUS generated</a:t>
                      </a:r>
                    </a:p>
                    <a:p>
                      <a:pPr marL="742950" lvl="1" indent="-285750">
                        <a:buFont typeface="Courier New" panose="02070309020205020404" pitchFamily="49" charset="0"/>
                        <a:buChar char="o"/>
                      </a:pPr>
                      <a:r>
                        <a:rPr lang="en-US" sz="1600" dirty="0"/>
                        <a:t>USGS Inundation</a:t>
                      </a:r>
                      <a:r>
                        <a:rPr lang="en-US" sz="1600" baseline="0" dirty="0"/>
                        <a:t> Layers</a:t>
                      </a:r>
                      <a:endParaRPr lang="en-US" sz="1600" dirty="0"/>
                    </a:p>
                  </a:txBody>
                  <a:tcPr/>
                </a:tc>
                <a:extLst>
                  <a:ext uri="{0D108BD9-81ED-4DB2-BD59-A6C34878D82A}">
                    <a16:rowId xmlns:a16="http://schemas.microsoft.com/office/drawing/2014/main" val="10001"/>
                  </a:ext>
                </a:extLst>
              </a:tr>
            </a:tbl>
          </a:graphicData>
        </a:graphic>
      </p:graphicFrame>
      <p:sp>
        <p:nvSpPr>
          <p:cNvPr id="3"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Water Depth: about &lt;&lt;value&gt;&gt;</a:t>
            </a:r>
          </a:p>
        </p:txBody>
      </p:sp>
      <p:sp>
        <p:nvSpPr>
          <p:cNvPr id="8" name="TextBox 7"/>
          <p:cNvSpPr txBox="1"/>
          <p:nvPr/>
        </p:nvSpPr>
        <p:spPr>
          <a:xfrm>
            <a:off x="304800" y="4299298"/>
            <a:ext cx="8458200" cy="2462213"/>
          </a:xfrm>
          <a:prstGeom prst="rect">
            <a:avLst/>
          </a:prstGeom>
          <a:solidFill>
            <a:schemeClr val="accent5">
              <a:lumMod val="20000"/>
              <a:lumOff val="80000"/>
            </a:schemeClr>
          </a:solidFill>
        </p:spPr>
        <p:txBody>
          <a:bodyPr wrap="square" rtlCol="0">
            <a:spAutoFit/>
          </a:bodyPr>
          <a:lstStyle/>
          <a:p>
            <a:r>
              <a:rPr lang="en-US" sz="1400" dirty="0"/>
              <a:t>A statewide “composite” Flood Risk Assessment Depth Grid is created from model-backed</a:t>
            </a:r>
            <a:r>
              <a:rPr lang="en-US" sz="1400" i="1" dirty="0"/>
              <a:t> effective </a:t>
            </a:r>
            <a:r>
              <a:rPr lang="en-US" sz="1400" dirty="0"/>
              <a:t>and </a:t>
            </a:r>
            <a:r>
              <a:rPr lang="en-US" sz="1400" i="1" dirty="0"/>
              <a:t>advisory</a:t>
            </a:r>
            <a:r>
              <a:rPr lang="en-US" sz="1400" dirty="0"/>
              <a:t> depth grids at a 1-meter cell resolution.     </a:t>
            </a:r>
          </a:p>
          <a:p>
            <a:endParaRPr lang="en-US" sz="1400" dirty="0"/>
          </a:p>
          <a:p>
            <a:r>
              <a:rPr lang="en-US" sz="1400" dirty="0"/>
              <a:t>Water Depth Grids are a </a:t>
            </a:r>
            <a:r>
              <a:rPr lang="en-US" sz="1400" i="1" dirty="0"/>
              <a:t>flood risk assessment </a:t>
            </a:r>
            <a:r>
              <a:rPr lang="en-US" sz="1400" dirty="0"/>
              <a:t>product – </a:t>
            </a:r>
            <a:r>
              <a:rPr lang="en-US" sz="1400" i="1" dirty="0"/>
              <a:t>not a flood regulatory </a:t>
            </a:r>
            <a:r>
              <a:rPr lang="en-US" sz="1400" dirty="0"/>
              <a:t>product.  Water depths are important for flood loss damages and by flood visualizations of site-specific structures.</a:t>
            </a:r>
          </a:p>
          <a:p>
            <a:endParaRPr lang="en-US" sz="1400" dirty="0"/>
          </a:p>
          <a:p>
            <a:r>
              <a:rPr lang="en-US" sz="1400" dirty="0"/>
              <a:t>Depth grids a source of credits for CRS communities.</a:t>
            </a:r>
          </a:p>
          <a:p>
            <a:endParaRPr lang="en-US" sz="1400" dirty="0"/>
          </a:p>
          <a:p>
            <a:r>
              <a:rPr lang="en-US" sz="1400" dirty="0"/>
              <a:t>See FEMA’s Flood Risk Assessment Guidance (May 2016) for guidance on composite depth grids:</a:t>
            </a:r>
          </a:p>
          <a:p>
            <a:r>
              <a:rPr lang="en-US" sz="1400" dirty="0">
                <a:hlinkClick r:id="rId3"/>
              </a:rPr>
              <a:t>https://www.fema.gov/media-library-data/1469146645661-31ad3f73def7066084e7ac5bfa145949/Flood_Risk_Assessment_Guidance_May_2016.pdf</a:t>
            </a:r>
            <a:r>
              <a:rPr lang="en-US" sz="1400" dirty="0"/>
              <a:t> </a:t>
            </a:r>
          </a:p>
        </p:txBody>
      </p:sp>
    </p:spTree>
    <p:extLst>
      <p:ext uri="{BB962C8B-B14F-4D97-AF65-F5344CB8AC3E}">
        <p14:creationId xmlns:p14="http://schemas.microsoft.com/office/powerpoint/2010/main" val="31073301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solidFill>
                  <a:schemeClr val="bg1"/>
                </a:solidFill>
                <a:latin typeface="Arial" panose="020B0604020202020204" pitchFamily="34" charset="0"/>
                <a:cs typeface="Arial" panose="020B0604020202020204" pitchFamily="34" charset="0"/>
              </a:rPr>
              <a:t>High Risk Advisory Zones </a:t>
            </a:r>
            <a:endParaRPr lang="en-US" dirty="0">
              <a:solidFill>
                <a:schemeClr val="bg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47CFB63F-3349-4588-8704-3A7FB493D825}"/>
              </a:ext>
            </a:extLst>
          </p:cNvPr>
          <p:cNvSpPr txBox="1"/>
          <p:nvPr/>
        </p:nvSpPr>
        <p:spPr>
          <a:xfrm>
            <a:off x="368710" y="1412275"/>
            <a:ext cx="8406579" cy="5078313"/>
          </a:xfrm>
          <a:prstGeom prst="rect">
            <a:avLst/>
          </a:prstGeom>
          <a:solidFill>
            <a:schemeClr val="accent1">
              <a:lumMod val="20000"/>
              <a:lumOff val="80000"/>
            </a:schemeClr>
          </a:solidFill>
        </p:spPr>
        <p:txBody>
          <a:bodyPr wrap="square" rtlCol="0">
            <a:spAutoFit/>
          </a:bodyPr>
          <a:lstStyle/>
          <a:p>
            <a:pPr lvl="1"/>
            <a:r>
              <a:rPr lang="en-US" b="1" dirty="0"/>
              <a:t>High-Risk Advisory Zones:</a:t>
            </a:r>
            <a:r>
              <a:rPr lang="en-US" dirty="0"/>
              <a:t>  High-risk advisory zones – </a:t>
            </a:r>
            <a:r>
              <a:rPr lang="en-US" b="1" dirty="0">
                <a:solidFill>
                  <a:schemeClr val="accent1">
                    <a:lumMod val="50000"/>
                  </a:schemeClr>
                </a:solidFill>
              </a:rPr>
              <a:t>Preliminary NFHL, Advisory A, or Updated AE </a:t>
            </a:r>
            <a:r>
              <a:rPr lang="en-US" dirty="0"/>
              <a:t>– are non-regulatory 1%-annual-chance flood zones represented as orange-colored flood zones in the WV Flood Tool.  These advisory flood zones are generated from new model-backed flood studies or from redelineation mapping.  Redelineation is the method of updating effective flood hazard boundaries to match updated topographic data based on the computed water surface elevations from effective models.  The public should be informed that these non-regulatory zones will most likely become effective when new Flood Insurance Rate Maps (FIRM) are published, and thus any development in these zones should be regulated to the same standards as effective high-risk flood zones.  In local floodplain ordinances, communities may choose to adopt high-risk advisory zones as "community-identified floodplains" and regulated the same as the Special Flood Hazard Area of the official Flood Insurance Rate Map (FIRM).  Besides showing flood prone areas that are likely to be “mapped into the SFHA” in a future FEMA Flood Restudy, the high-risk advisory zones are also beneficial in identifying Letters of Map Amendment (LOMAs) for structures or property that should be “removed from the SFHA.” </a:t>
            </a:r>
          </a:p>
          <a:p>
            <a:pPr lvl="1"/>
            <a:endParaRPr lang="en-US" dirty="0">
              <a:solidFill>
                <a:schemeClr val="tx2">
                  <a:lumMod val="50000"/>
                </a:schemeClr>
              </a:solidFill>
            </a:endParaRPr>
          </a:p>
        </p:txBody>
      </p:sp>
    </p:spTree>
    <p:extLst>
      <p:ext uri="{BB962C8B-B14F-4D97-AF65-F5344CB8AC3E}">
        <p14:creationId xmlns:p14="http://schemas.microsoft.com/office/powerpoint/2010/main" val="38050811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High Risk Advisory Zones </a:t>
            </a:r>
          </a:p>
        </p:txBody>
      </p:sp>
      <p:pic>
        <p:nvPicPr>
          <p:cNvPr id="2" name="Picture 1">
            <a:extLst>
              <a:ext uri="{FF2B5EF4-FFF2-40B4-BE49-F238E27FC236}">
                <a16:creationId xmlns:a16="http://schemas.microsoft.com/office/drawing/2014/main" id="{52988B8D-6B62-44DD-A33F-1D10B099A631}"/>
              </a:ext>
            </a:extLst>
          </p:cNvPr>
          <p:cNvPicPr>
            <a:picLocks noChangeAspect="1"/>
          </p:cNvPicPr>
          <p:nvPr/>
        </p:nvPicPr>
        <p:blipFill>
          <a:blip r:embed="rId2"/>
          <a:stretch>
            <a:fillRect/>
          </a:stretch>
        </p:blipFill>
        <p:spPr>
          <a:xfrm>
            <a:off x="387211" y="1180859"/>
            <a:ext cx="2781404" cy="5069470"/>
          </a:xfrm>
          <a:prstGeom prst="rect">
            <a:avLst/>
          </a:prstGeom>
        </p:spPr>
      </p:pic>
      <p:sp>
        <p:nvSpPr>
          <p:cNvPr id="6" name="TextBox 5">
            <a:extLst>
              <a:ext uri="{FF2B5EF4-FFF2-40B4-BE49-F238E27FC236}">
                <a16:creationId xmlns:a16="http://schemas.microsoft.com/office/drawing/2014/main" id="{1424FA78-6725-45BD-8BBE-90618047B4D3}"/>
              </a:ext>
            </a:extLst>
          </p:cNvPr>
          <p:cNvSpPr txBox="1"/>
          <p:nvPr/>
        </p:nvSpPr>
        <p:spPr>
          <a:xfrm>
            <a:off x="706055" y="6332122"/>
            <a:ext cx="1950243" cy="369332"/>
          </a:xfrm>
          <a:prstGeom prst="rect">
            <a:avLst/>
          </a:prstGeom>
          <a:solidFill>
            <a:schemeClr val="tx2"/>
          </a:solidFill>
        </p:spPr>
        <p:txBody>
          <a:bodyPr wrap="square" rtlCol="0">
            <a:spAutoFit/>
          </a:bodyPr>
          <a:lstStyle/>
          <a:p>
            <a:pPr algn="ctr"/>
            <a:r>
              <a:rPr lang="en-US" b="1" dirty="0">
                <a:solidFill>
                  <a:schemeClr val="bg1"/>
                </a:solidFill>
              </a:rPr>
              <a:t>Preliminary NFHL</a:t>
            </a:r>
          </a:p>
        </p:txBody>
      </p:sp>
      <p:pic>
        <p:nvPicPr>
          <p:cNvPr id="3" name="Picture 2">
            <a:extLst>
              <a:ext uri="{FF2B5EF4-FFF2-40B4-BE49-F238E27FC236}">
                <a16:creationId xmlns:a16="http://schemas.microsoft.com/office/drawing/2014/main" id="{06A8F81D-9665-4F49-8A3D-72AA2D0B45D0}"/>
              </a:ext>
            </a:extLst>
          </p:cNvPr>
          <p:cNvPicPr>
            <a:picLocks noChangeAspect="1"/>
          </p:cNvPicPr>
          <p:nvPr/>
        </p:nvPicPr>
        <p:blipFill rotWithShape="1">
          <a:blip r:embed="rId3"/>
          <a:srcRect l="7384"/>
          <a:stretch/>
        </p:blipFill>
        <p:spPr>
          <a:xfrm>
            <a:off x="3387832" y="1180858"/>
            <a:ext cx="2655922" cy="5069469"/>
          </a:xfrm>
          <a:prstGeom prst="rect">
            <a:avLst/>
          </a:prstGeom>
        </p:spPr>
      </p:pic>
      <p:sp>
        <p:nvSpPr>
          <p:cNvPr id="7" name="TextBox 6">
            <a:extLst>
              <a:ext uri="{FF2B5EF4-FFF2-40B4-BE49-F238E27FC236}">
                <a16:creationId xmlns:a16="http://schemas.microsoft.com/office/drawing/2014/main" id="{889EED45-32F1-4E82-B009-BFC0FF315A4C}"/>
              </a:ext>
            </a:extLst>
          </p:cNvPr>
          <p:cNvSpPr txBox="1"/>
          <p:nvPr/>
        </p:nvSpPr>
        <p:spPr>
          <a:xfrm>
            <a:off x="3767369" y="6332122"/>
            <a:ext cx="1950243" cy="369332"/>
          </a:xfrm>
          <a:prstGeom prst="rect">
            <a:avLst/>
          </a:prstGeom>
          <a:solidFill>
            <a:schemeClr val="tx2"/>
          </a:solidFill>
        </p:spPr>
        <p:txBody>
          <a:bodyPr wrap="square" rtlCol="0">
            <a:spAutoFit/>
          </a:bodyPr>
          <a:lstStyle/>
          <a:p>
            <a:pPr algn="ctr"/>
            <a:r>
              <a:rPr lang="en-US" b="1" dirty="0">
                <a:solidFill>
                  <a:schemeClr val="bg1"/>
                </a:solidFill>
              </a:rPr>
              <a:t>Advisory A</a:t>
            </a:r>
          </a:p>
        </p:txBody>
      </p:sp>
      <p:sp>
        <p:nvSpPr>
          <p:cNvPr id="8" name="TextBox 7">
            <a:extLst>
              <a:ext uri="{FF2B5EF4-FFF2-40B4-BE49-F238E27FC236}">
                <a16:creationId xmlns:a16="http://schemas.microsoft.com/office/drawing/2014/main" id="{A63B2444-C27C-43E8-A8CC-7C7011818AC9}"/>
              </a:ext>
            </a:extLst>
          </p:cNvPr>
          <p:cNvSpPr txBox="1"/>
          <p:nvPr/>
        </p:nvSpPr>
        <p:spPr>
          <a:xfrm>
            <a:off x="6674545" y="6343938"/>
            <a:ext cx="1950243" cy="369332"/>
          </a:xfrm>
          <a:prstGeom prst="rect">
            <a:avLst/>
          </a:prstGeom>
          <a:solidFill>
            <a:schemeClr val="tx2"/>
          </a:solidFill>
        </p:spPr>
        <p:txBody>
          <a:bodyPr wrap="square" rtlCol="0">
            <a:spAutoFit/>
          </a:bodyPr>
          <a:lstStyle/>
          <a:p>
            <a:pPr algn="ctr"/>
            <a:r>
              <a:rPr lang="en-US" b="1" dirty="0">
                <a:solidFill>
                  <a:schemeClr val="bg1"/>
                </a:solidFill>
              </a:rPr>
              <a:t>Updated AE</a:t>
            </a:r>
          </a:p>
        </p:txBody>
      </p:sp>
      <p:sp>
        <p:nvSpPr>
          <p:cNvPr id="9" name="TextBox 8">
            <a:extLst>
              <a:ext uri="{FF2B5EF4-FFF2-40B4-BE49-F238E27FC236}">
                <a16:creationId xmlns:a16="http://schemas.microsoft.com/office/drawing/2014/main" id="{F4C251D4-1CEE-4AF6-B831-CCD441A102CC}"/>
              </a:ext>
            </a:extLst>
          </p:cNvPr>
          <p:cNvSpPr txBox="1"/>
          <p:nvPr/>
        </p:nvSpPr>
        <p:spPr>
          <a:xfrm>
            <a:off x="923126" y="2876836"/>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11" name="TextBox 10">
            <a:extLst>
              <a:ext uri="{FF2B5EF4-FFF2-40B4-BE49-F238E27FC236}">
                <a16:creationId xmlns:a16="http://schemas.microsoft.com/office/drawing/2014/main" id="{9EDBFF72-BE63-4530-83CC-3F5FA56C459A}"/>
              </a:ext>
            </a:extLst>
          </p:cNvPr>
          <p:cNvSpPr txBox="1"/>
          <p:nvPr/>
        </p:nvSpPr>
        <p:spPr>
          <a:xfrm>
            <a:off x="4823515" y="3167503"/>
            <a:ext cx="1119994" cy="307777"/>
          </a:xfrm>
          <a:prstGeom prst="rect">
            <a:avLst/>
          </a:prstGeom>
          <a:solidFill>
            <a:schemeClr val="accent2"/>
          </a:solidFill>
        </p:spPr>
        <p:txBody>
          <a:bodyPr wrap="square" rtlCol="0">
            <a:spAutoFit/>
          </a:bodyPr>
          <a:lstStyle/>
          <a:p>
            <a:pPr algn="ctr"/>
            <a:r>
              <a:rPr lang="en-US" sz="1400" b="1" dirty="0"/>
              <a:t>Advisory A</a:t>
            </a:r>
          </a:p>
        </p:txBody>
      </p:sp>
      <p:pic>
        <p:nvPicPr>
          <p:cNvPr id="13" name="Picture 12">
            <a:extLst>
              <a:ext uri="{FF2B5EF4-FFF2-40B4-BE49-F238E27FC236}">
                <a16:creationId xmlns:a16="http://schemas.microsoft.com/office/drawing/2014/main" id="{04C34E3A-704D-4C28-9313-17C0505AF6C7}"/>
              </a:ext>
            </a:extLst>
          </p:cNvPr>
          <p:cNvPicPr>
            <a:picLocks noChangeAspect="1"/>
          </p:cNvPicPr>
          <p:nvPr/>
        </p:nvPicPr>
        <p:blipFill rotWithShape="1">
          <a:blip r:embed="rId4"/>
          <a:srcRect l="-356" t="432" r="5138" b="-432"/>
          <a:stretch/>
        </p:blipFill>
        <p:spPr>
          <a:xfrm>
            <a:off x="6228244" y="1202742"/>
            <a:ext cx="2781405" cy="5069470"/>
          </a:xfrm>
          <a:prstGeom prst="rect">
            <a:avLst/>
          </a:prstGeom>
        </p:spPr>
      </p:pic>
      <p:sp>
        <p:nvSpPr>
          <p:cNvPr id="14" name="TextBox 13">
            <a:extLst>
              <a:ext uri="{FF2B5EF4-FFF2-40B4-BE49-F238E27FC236}">
                <a16:creationId xmlns:a16="http://schemas.microsoft.com/office/drawing/2014/main" id="{B703400C-151A-435A-AFFF-DE799EED878A}"/>
              </a:ext>
            </a:extLst>
          </p:cNvPr>
          <p:cNvSpPr txBox="1"/>
          <p:nvPr/>
        </p:nvSpPr>
        <p:spPr>
          <a:xfrm>
            <a:off x="7406599" y="4650992"/>
            <a:ext cx="1119994" cy="307777"/>
          </a:xfrm>
          <a:prstGeom prst="rect">
            <a:avLst/>
          </a:prstGeom>
          <a:solidFill>
            <a:schemeClr val="accent2"/>
          </a:solidFill>
        </p:spPr>
        <p:txBody>
          <a:bodyPr wrap="square" rtlCol="0">
            <a:spAutoFit/>
          </a:bodyPr>
          <a:lstStyle/>
          <a:p>
            <a:pPr algn="ctr"/>
            <a:r>
              <a:rPr lang="en-US" sz="1400" b="1" dirty="0"/>
              <a:t>Updated AE</a:t>
            </a:r>
          </a:p>
        </p:txBody>
      </p:sp>
    </p:spTree>
    <p:extLst>
      <p:ext uri="{BB962C8B-B14F-4D97-AF65-F5344CB8AC3E}">
        <p14:creationId xmlns:p14="http://schemas.microsoft.com/office/powerpoint/2010/main" val="12956456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6DEE655-6D37-472F-94B8-594F7B66196C}"/>
              </a:ext>
            </a:extLst>
          </p:cNvPr>
          <p:cNvPicPr>
            <a:picLocks noChangeAspect="1"/>
          </p:cNvPicPr>
          <p:nvPr/>
        </p:nvPicPr>
        <p:blipFill>
          <a:blip r:embed="rId2"/>
          <a:stretch>
            <a:fillRect/>
          </a:stretch>
        </p:blipFill>
        <p:spPr>
          <a:xfrm>
            <a:off x="248779" y="1015156"/>
            <a:ext cx="8646442" cy="5296474"/>
          </a:xfrm>
          <a:prstGeom prst="rect">
            <a:avLst/>
          </a:prstGeom>
          <a:ln>
            <a:solidFill>
              <a:schemeClr val="tx1"/>
            </a:solidFill>
          </a:ln>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Preliminary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4488129" y="3509504"/>
            <a:ext cx="1472834" cy="307777"/>
          </a:xfrm>
          <a:prstGeom prst="rect">
            <a:avLst/>
          </a:prstGeom>
          <a:solidFill>
            <a:schemeClr val="accent2"/>
          </a:solidFill>
        </p:spPr>
        <p:txBody>
          <a:bodyPr wrap="square" rtlCol="0">
            <a:spAutoFit/>
          </a:bodyPr>
          <a:lstStyle/>
          <a:p>
            <a:pPr algn="ctr"/>
            <a:r>
              <a:rPr lang="en-US" sz="1400" b="1" dirty="0"/>
              <a:t>Preliminary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Preliminary NFHL Flood Zone:</a:t>
            </a:r>
            <a:r>
              <a:rPr lang="en-US" sz="1600" dirty="0">
                <a:latin typeface="Calibri" panose="020F0502020204030204" pitchFamily="34" charset="0"/>
                <a:ea typeface="Calibri" panose="020F0502020204030204" pitchFamily="34" charset="0"/>
              </a:rPr>
              <a:t>  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0120121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8043180B-0ECC-4DD3-A5B5-66D19EE148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69" y="1006679"/>
            <a:ext cx="8716874" cy="5269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Draft NFHL</a:t>
            </a:r>
          </a:p>
        </p:txBody>
      </p:sp>
      <p:sp>
        <p:nvSpPr>
          <p:cNvPr id="7" name="TextBox 6">
            <a:extLst>
              <a:ext uri="{FF2B5EF4-FFF2-40B4-BE49-F238E27FC236}">
                <a16:creationId xmlns:a16="http://schemas.microsoft.com/office/drawing/2014/main" id="{B41A5917-3877-452B-B541-7657E0817DA1}"/>
              </a:ext>
            </a:extLst>
          </p:cNvPr>
          <p:cNvSpPr txBox="1"/>
          <p:nvPr/>
        </p:nvSpPr>
        <p:spPr>
          <a:xfrm>
            <a:off x="3892889" y="4983057"/>
            <a:ext cx="1472834" cy="307777"/>
          </a:xfrm>
          <a:prstGeom prst="rect">
            <a:avLst/>
          </a:prstGeom>
          <a:solidFill>
            <a:schemeClr val="accent2"/>
          </a:solidFill>
        </p:spPr>
        <p:txBody>
          <a:bodyPr wrap="square" rtlCol="0">
            <a:spAutoFit/>
          </a:bodyPr>
          <a:lstStyle/>
          <a:p>
            <a:pPr algn="ctr"/>
            <a:r>
              <a:rPr lang="en-US" sz="1400" b="1" dirty="0"/>
              <a:t>Draft NFHL</a:t>
            </a:r>
          </a:p>
        </p:txBody>
      </p:sp>
      <p:sp>
        <p:nvSpPr>
          <p:cNvPr id="8" name="Rectangle 7">
            <a:extLst>
              <a:ext uri="{FF2B5EF4-FFF2-40B4-BE49-F238E27FC236}">
                <a16:creationId xmlns:a16="http://schemas.microsoft.com/office/drawing/2014/main" id="{C1F319D6-79CA-4787-94DD-B18A3732FF19}"/>
              </a:ext>
            </a:extLst>
          </p:cNvPr>
          <p:cNvSpPr/>
          <p:nvPr/>
        </p:nvSpPr>
        <p:spPr>
          <a:xfrm>
            <a:off x="156257" y="6276652"/>
            <a:ext cx="8351135" cy="584775"/>
          </a:xfrm>
          <a:prstGeom prst="rect">
            <a:avLst/>
          </a:prstGeom>
        </p:spPr>
        <p:txBody>
          <a:bodyPr wrap="square">
            <a:spAutoFit/>
          </a:bodyPr>
          <a:lstStyle/>
          <a:p>
            <a:r>
              <a:rPr lang="en-US" sz="1600" b="1" dirty="0">
                <a:latin typeface="Calibri" panose="020F0502020204030204" pitchFamily="34" charset="0"/>
                <a:ea typeface="Calibri" panose="020F0502020204030204" pitchFamily="34" charset="0"/>
              </a:rPr>
              <a:t>Draft NFHL Flood Zone:</a:t>
            </a:r>
            <a:r>
              <a:rPr lang="en-US" sz="1600" dirty="0">
                <a:latin typeface="Calibri" panose="020F0502020204030204" pitchFamily="34" charset="0"/>
                <a:ea typeface="Calibri" panose="020F0502020204030204" pitchFamily="34" charset="0"/>
              </a:rPr>
              <a:t>  Pre-Preliminary FEMA National Flood Hazard Layers (NFHL) pending to become effective on updated Flood Insurance Rate Maps (FIRMs)</a:t>
            </a:r>
            <a:endParaRPr lang="en-US" sz="1600" dirty="0"/>
          </a:p>
        </p:txBody>
      </p:sp>
    </p:spTree>
    <p:extLst>
      <p:ext uri="{BB962C8B-B14F-4D97-AF65-F5344CB8AC3E}">
        <p14:creationId xmlns:p14="http://schemas.microsoft.com/office/powerpoint/2010/main" val="39297621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FF05EB-8142-4485-A46E-856CC5DC198E}"/>
              </a:ext>
            </a:extLst>
          </p:cNvPr>
          <p:cNvPicPr>
            <a:picLocks noChangeAspect="1"/>
          </p:cNvPicPr>
          <p:nvPr/>
        </p:nvPicPr>
        <p:blipFill>
          <a:blip r:embed="rId2"/>
          <a:stretch>
            <a:fillRect/>
          </a:stretch>
        </p:blipFill>
        <p:spPr>
          <a:xfrm>
            <a:off x="248779" y="1067554"/>
            <a:ext cx="8744750" cy="4910458"/>
          </a:xfrm>
          <a:prstGeom prst="rect">
            <a:avLst/>
          </a:prstGeom>
        </p:spPr>
      </p:pic>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Advisory A</a:t>
            </a:r>
          </a:p>
        </p:txBody>
      </p:sp>
      <p:sp>
        <p:nvSpPr>
          <p:cNvPr id="7" name="TextBox 6">
            <a:extLst>
              <a:ext uri="{FF2B5EF4-FFF2-40B4-BE49-F238E27FC236}">
                <a16:creationId xmlns:a16="http://schemas.microsoft.com/office/drawing/2014/main" id="{B41A5917-3877-452B-B541-7657E0817DA1}"/>
              </a:ext>
            </a:extLst>
          </p:cNvPr>
          <p:cNvSpPr txBox="1"/>
          <p:nvPr/>
        </p:nvSpPr>
        <p:spPr>
          <a:xfrm>
            <a:off x="5396742" y="3680225"/>
            <a:ext cx="1316575" cy="307777"/>
          </a:xfrm>
          <a:prstGeom prst="rect">
            <a:avLst/>
          </a:prstGeom>
          <a:solidFill>
            <a:schemeClr val="accent2"/>
          </a:solidFill>
        </p:spPr>
        <p:txBody>
          <a:bodyPr wrap="square" rtlCol="0">
            <a:spAutoFit/>
          </a:bodyPr>
          <a:lstStyle/>
          <a:p>
            <a:pPr algn="ctr"/>
            <a:r>
              <a:rPr lang="en-US" sz="1400" b="1" dirty="0"/>
              <a:t>Advisory A</a:t>
            </a:r>
          </a:p>
        </p:txBody>
      </p:sp>
      <p:sp>
        <p:nvSpPr>
          <p:cNvPr id="8" name="Rectangle 7">
            <a:extLst>
              <a:ext uri="{FF2B5EF4-FFF2-40B4-BE49-F238E27FC236}">
                <a16:creationId xmlns:a16="http://schemas.microsoft.com/office/drawing/2014/main" id="{C1F319D6-79CA-4787-94DD-B18A3732FF19}"/>
              </a:ext>
            </a:extLst>
          </p:cNvPr>
          <p:cNvSpPr/>
          <p:nvPr/>
        </p:nvSpPr>
        <p:spPr>
          <a:xfrm>
            <a:off x="248779" y="5978012"/>
            <a:ext cx="8744750" cy="830997"/>
          </a:xfrm>
          <a:prstGeom prst="rect">
            <a:avLst/>
          </a:prstGeom>
        </p:spPr>
        <p:txBody>
          <a:bodyPr wrap="square">
            <a:spAutoFit/>
          </a:bodyPr>
          <a:lstStyle/>
          <a:p>
            <a:r>
              <a:rPr lang="en-US" sz="1600" b="1" dirty="0"/>
              <a:t>Advisory A Flood Zone:</a:t>
            </a:r>
            <a:r>
              <a:rPr lang="en-US" sz="1600" dirty="0"/>
              <a:t>  A model-backed Approximate A Zone is determined by using hydrology and hydraulics (H&amp;H) analysis and the best available elevation data.  Water Depth and Water Surface Elevation Grids are also companion products of Advisory A Zones. </a:t>
            </a:r>
            <a:endParaRPr lang="en-US" sz="1400" dirty="0"/>
          </a:p>
        </p:txBody>
      </p:sp>
    </p:spTree>
    <p:extLst>
      <p:ext uri="{BB962C8B-B14F-4D97-AF65-F5344CB8AC3E}">
        <p14:creationId xmlns:p14="http://schemas.microsoft.com/office/powerpoint/2010/main" val="109867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1"/>
            <a:ext cx="9144000" cy="914399"/>
          </a:xfrm>
          <a:prstGeom prst="rect">
            <a:avLst/>
          </a:prstGeom>
          <a:solidFill>
            <a:schemeClr val="accent1">
              <a:lumMod val="50000"/>
            </a:scheme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solidFill>
                  <a:schemeClr val="bg1"/>
                </a:solidFill>
                <a:latin typeface="Arial" panose="020B0604020202020204" pitchFamily="34" charset="0"/>
                <a:cs typeface="Arial" panose="020B0604020202020204" pitchFamily="34" charset="0"/>
              </a:rPr>
              <a:t>Updated AE</a:t>
            </a:r>
          </a:p>
        </p:txBody>
      </p:sp>
      <p:pic>
        <p:nvPicPr>
          <p:cNvPr id="2" name="Picture 1">
            <a:extLst>
              <a:ext uri="{FF2B5EF4-FFF2-40B4-BE49-F238E27FC236}">
                <a16:creationId xmlns:a16="http://schemas.microsoft.com/office/drawing/2014/main" id="{487D2F25-AEC7-4A38-BB21-A43B0B643FD7}"/>
              </a:ext>
            </a:extLst>
          </p:cNvPr>
          <p:cNvPicPr>
            <a:picLocks noChangeAspect="1"/>
          </p:cNvPicPr>
          <p:nvPr/>
        </p:nvPicPr>
        <p:blipFill>
          <a:blip r:embed="rId2"/>
          <a:stretch>
            <a:fillRect/>
          </a:stretch>
        </p:blipFill>
        <p:spPr>
          <a:xfrm>
            <a:off x="274943" y="1158525"/>
            <a:ext cx="8523361" cy="4563361"/>
          </a:xfrm>
          <a:prstGeom prst="rect">
            <a:avLst/>
          </a:prstGeom>
          <a:ln>
            <a:solidFill>
              <a:schemeClr val="tx1"/>
            </a:solidFill>
          </a:ln>
        </p:spPr>
      </p:pic>
      <p:sp>
        <p:nvSpPr>
          <p:cNvPr id="7" name="TextBox 6">
            <a:extLst>
              <a:ext uri="{FF2B5EF4-FFF2-40B4-BE49-F238E27FC236}">
                <a16:creationId xmlns:a16="http://schemas.microsoft.com/office/drawing/2014/main" id="{3B12FCE9-4349-4B92-A5C8-9633A470E5A8}"/>
              </a:ext>
            </a:extLst>
          </p:cNvPr>
          <p:cNvSpPr txBox="1"/>
          <p:nvPr/>
        </p:nvSpPr>
        <p:spPr>
          <a:xfrm>
            <a:off x="4164038" y="2548805"/>
            <a:ext cx="1472834" cy="307777"/>
          </a:xfrm>
          <a:prstGeom prst="rect">
            <a:avLst/>
          </a:prstGeom>
          <a:solidFill>
            <a:schemeClr val="accent2"/>
          </a:solidFill>
        </p:spPr>
        <p:txBody>
          <a:bodyPr wrap="square" rtlCol="0">
            <a:spAutoFit/>
          </a:bodyPr>
          <a:lstStyle/>
          <a:p>
            <a:pPr algn="ctr"/>
            <a:r>
              <a:rPr lang="en-US" sz="1400" b="1" dirty="0"/>
              <a:t>Updated AE</a:t>
            </a:r>
          </a:p>
        </p:txBody>
      </p:sp>
      <p:sp>
        <p:nvSpPr>
          <p:cNvPr id="8" name="Rectangle 7">
            <a:extLst>
              <a:ext uri="{FF2B5EF4-FFF2-40B4-BE49-F238E27FC236}">
                <a16:creationId xmlns:a16="http://schemas.microsoft.com/office/drawing/2014/main" id="{824BAB8D-3712-40D0-8695-9D8A5095BAB8}"/>
              </a:ext>
            </a:extLst>
          </p:cNvPr>
          <p:cNvSpPr/>
          <p:nvPr/>
        </p:nvSpPr>
        <p:spPr>
          <a:xfrm>
            <a:off x="274943" y="5780781"/>
            <a:ext cx="8351135" cy="1077218"/>
          </a:xfrm>
          <a:prstGeom prst="rect">
            <a:avLst/>
          </a:prstGeom>
        </p:spPr>
        <p:txBody>
          <a:bodyPr wrap="square">
            <a:spAutoFit/>
          </a:bodyPr>
          <a:lstStyle/>
          <a:p>
            <a:r>
              <a:rPr lang="en-US" sz="1600" b="1" dirty="0"/>
              <a:t>Updated AE Floodplain Boundary:  </a:t>
            </a:r>
            <a:r>
              <a:rPr lang="en-US" sz="1600" dirty="0"/>
              <a:t>A Non-Restudy where AE Zones undergo redelineation, a method of updating effective flood hazard boundaries to match updated topographic data based on the computed water surface elevations from effective models.  Advisory AE Zones outside the SFHA are high-risk, non-regulatory flood zones. </a:t>
            </a:r>
            <a:endParaRPr lang="en-US" sz="1400" dirty="0"/>
          </a:p>
        </p:txBody>
      </p:sp>
    </p:spTree>
    <p:extLst>
      <p:ext uri="{BB962C8B-B14F-4D97-AF65-F5344CB8AC3E}">
        <p14:creationId xmlns:p14="http://schemas.microsoft.com/office/powerpoint/2010/main" val="117727081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9750</TotalTime>
  <Words>4711</Words>
  <Application>Microsoft Office PowerPoint</Application>
  <PresentationFormat>On-screen Show (4:3)</PresentationFormat>
  <Paragraphs>566</Paragraphs>
  <Slides>38</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38</vt:i4>
      </vt:variant>
    </vt:vector>
  </HeadingPairs>
  <TitlesOfParts>
    <vt:vector size="46" baseType="lpstr">
      <vt:lpstr>Arial</vt:lpstr>
      <vt:lpstr>Arial Narrow</vt:lpstr>
      <vt:lpstr>Calibri</vt:lpstr>
      <vt:lpstr>Calibri Light</vt:lpstr>
      <vt:lpstr>Courier New</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Kurt Donaldson</dc:creator>
  <cp:lastModifiedBy>Kurt Donaldson</cp:lastModifiedBy>
  <cp:revision>64</cp:revision>
  <dcterms:created xsi:type="dcterms:W3CDTF">2020-03-30T14:01:37Z</dcterms:created>
  <dcterms:modified xsi:type="dcterms:W3CDTF">2020-11-15T05:57:36Z</dcterms:modified>
</cp:coreProperties>
</file>