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860" r:id="rId2"/>
    <p:sldId id="806" r:id="rId3"/>
    <p:sldId id="738" r:id="rId4"/>
    <p:sldId id="739" r:id="rId5"/>
    <p:sldId id="802" r:id="rId6"/>
    <p:sldId id="742" r:id="rId7"/>
    <p:sldId id="816" r:id="rId8"/>
    <p:sldId id="805" r:id="rId9"/>
    <p:sldId id="804" r:id="rId10"/>
    <p:sldId id="857" r:id="rId11"/>
    <p:sldId id="859" r:id="rId12"/>
    <p:sldId id="735" r:id="rId13"/>
    <p:sldId id="694" r:id="rId14"/>
    <p:sldId id="864" r:id="rId15"/>
    <p:sldId id="746" r:id="rId16"/>
    <p:sldId id="696" r:id="rId17"/>
    <p:sldId id="865" r:id="rId18"/>
    <p:sldId id="866" r:id="rId19"/>
    <p:sldId id="807" r:id="rId20"/>
    <p:sldId id="736" r:id="rId21"/>
    <p:sldId id="636" r:id="rId22"/>
    <p:sldId id="808" r:id="rId23"/>
    <p:sldId id="737" r:id="rId24"/>
    <p:sldId id="695" r:id="rId25"/>
    <p:sldId id="734" r:id="rId26"/>
    <p:sldId id="814" r:id="rId27"/>
    <p:sldId id="815" r:id="rId28"/>
    <p:sldId id="861" r:id="rId29"/>
    <p:sldId id="863" r:id="rId30"/>
    <p:sldId id="862" r:id="rId31"/>
    <p:sldId id="276" r:id="rId32"/>
    <p:sldId id="277" r:id="rId33"/>
    <p:sldId id="278" r:id="rId34"/>
    <p:sldId id="279" r:id="rId35"/>
    <p:sldId id="809" r:id="rId36"/>
    <p:sldId id="813" r:id="rId37"/>
    <p:sldId id="259" r:id="rId38"/>
    <p:sldId id="284" r:id="rId39"/>
    <p:sldId id="399" r:id="rId40"/>
    <p:sldId id="538" r:id="rId41"/>
    <p:sldId id="812" r:id="rId42"/>
    <p:sldId id="810" r:id="rId43"/>
    <p:sldId id="811" r:id="rId44"/>
    <p:sldId id="61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5E1"/>
    <a:srgbClr val="FFC000"/>
    <a:srgbClr val="C40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7" d="100"/>
          <a:sy n="87" d="100"/>
        </p:scale>
        <p:origin x="84" y="234"/>
      </p:cViewPr>
      <p:guideLst/>
    </p:cSldViewPr>
  </p:slideViewPr>
  <p:notesTextViewPr>
    <p:cViewPr>
      <p:scale>
        <a:sx n="1" d="1"/>
        <a:sy n="1" d="1"/>
      </p:scale>
      <p:origin x="0" y="0"/>
    </p:cViewPr>
  </p:notesTextViewPr>
  <p:sorterViewPr>
    <p:cViewPr>
      <p:scale>
        <a:sx n="89" d="100"/>
        <a:sy n="89" d="100"/>
      </p:scale>
      <p:origin x="0" y="-1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211F78DE-C079-42AE-AF08-D1AA7B0EC899}" srcId="{074CCE12-ABCE-4441-B828-28CAEC5B8481}" destId="{0F4AEEE7-3AF8-41C8-9B83-CB3A7691D675}" srcOrd="7" destOrd="0" parTransId="{044F9079-A09C-4671-8CC0-EC23BA358940}" sibTransId="{0983AF2E-EF81-4848-982A-C070B14EADA3}"/>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29411AE0-2167-498B-AB9D-7DB57FF5767E}" type="presOf" srcId="{CD5D6620-C3EA-4135-A5A0-BF817C5BD3E6}" destId="{B139B83D-2FA5-4763-BF61-2C498DDEB941}" srcOrd="0"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AFA4EFBA-6898-498F-97C0-BB60A3ED8D79}" type="presOf" srcId="{360E5478-7165-4EF8-9E05-2A2D845B4829}" destId="{97E3209C-EF51-4390-A4C7-971EAEB99CFC}"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E35C02CA-0234-45A3-B656-781600195857}" type="presOf" srcId="{9C97CBF2-46C7-408B-840D-1AF3347FE7FA}" destId="{EF87B22C-FF6F-4C49-B439-630636EB1A22}"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79ED69D4-93ED-4EA7-B437-552EF4582076}" type="presOf" srcId="{968E08FB-C26D-421E-898B-3A0D1703EFC0}" destId="{8A00E599-438E-4EF3-A344-A1912D8C35AD}" srcOrd="1"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E5C90F42-3260-4CCC-96FF-276D3E1DC46A}" type="presOf" srcId="{AB0DE83C-3AA1-43C0-A270-9E5518F3CB36}" destId="{A6964673-B3F3-45E7-9531-25BAF4834383}" srcOrd="1"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AE1B3DF7-CC0C-41C3-AD91-801F8E570779}" srcId="{074CCE12-ABCE-4441-B828-28CAEC5B8481}" destId="{7781C100-667E-4478-9F93-A80FDB1A0AFE}" srcOrd="2" destOrd="0" parTransId="{826EC733-6414-4CDA-BEFA-14F98AADAAEF}" sibTransId="{C6C26E91-CCEC-47F0-A4C6-8D6FE4905B17}"/>
    <dgm:cxn modelId="{307EC1A3-C687-4C04-920D-347F730A8817}" type="presOf" srcId="{DBD61211-8025-43A2-B237-7D864D2DEBE9}" destId="{67F695CC-C38D-4690-8311-4356DA54FE25}" srcOrd="0"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B5D8C43-09B8-4D58-9B21-56480138C7D9}" type="presOf" srcId="{7781C100-667E-4478-9F93-A80FDB1A0AFE}" destId="{1831B8B3-CD2C-480C-9F5F-9E6365DBE4FC}"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211F78DE-C079-42AE-AF08-D1AA7B0EC899}" srcId="{074CCE12-ABCE-4441-B828-28CAEC5B8481}" destId="{0F4AEEE7-3AF8-41C8-9B83-CB3A7691D675}" srcOrd="7" destOrd="0" parTransId="{044F9079-A09C-4671-8CC0-EC23BA358940}" sibTransId="{0983AF2E-EF81-4848-982A-C070B14EADA3}"/>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29411AE0-2167-498B-AB9D-7DB57FF5767E}" type="presOf" srcId="{CD5D6620-C3EA-4135-A5A0-BF817C5BD3E6}" destId="{B139B83D-2FA5-4763-BF61-2C498DDEB941}" srcOrd="0"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AFA4EFBA-6898-498F-97C0-BB60A3ED8D79}" type="presOf" srcId="{360E5478-7165-4EF8-9E05-2A2D845B4829}" destId="{97E3209C-EF51-4390-A4C7-971EAEB99CFC}"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E35C02CA-0234-45A3-B656-781600195857}" type="presOf" srcId="{9C97CBF2-46C7-408B-840D-1AF3347FE7FA}" destId="{EF87B22C-FF6F-4C49-B439-630636EB1A22}"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79ED69D4-93ED-4EA7-B437-552EF4582076}" type="presOf" srcId="{968E08FB-C26D-421E-898B-3A0D1703EFC0}" destId="{8A00E599-438E-4EF3-A344-A1912D8C35AD}" srcOrd="1"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E5C90F42-3260-4CCC-96FF-276D3E1DC46A}" type="presOf" srcId="{AB0DE83C-3AA1-43C0-A270-9E5518F3CB36}" destId="{A6964673-B3F3-45E7-9531-25BAF4834383}" srcOrd="1"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AE1B3DF7-CC0C-41C3-AD91-801F8E570779}" srcId="{074CCE12-ABCE-4441-B828-28CAEC5B8481}" destId="{7781C100-667E-4478-9F93-A80FDB1A0AFE}" srcOrd="2" destOrd="0" parTransId="{826EC733-6414-4CDA-BEFA-14F98AADAAEF}" sibTransId="{C6C26E91-CCEC-47F0-A4C6-8D6FE4905B17}"/>
    <dgm:cxn modelId="{307EC1A3-C687-4C04-920D-347F730A8817}" type="presOf" srcId="{DBD61211-8025-43A2-B237-7D864D2DEBE9}" destId="{67F695CC-C38D-4690-8311-4356DA54FE25}" srcOrd="0"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B5D8C43-09B8-4D58-9B21-56480138C7D9}" type="presOf" srcId="{7781C100-667E-4478-9F93-A80FDB1A0AFE}" destId="{1831B8B3-CD2C-480C-9F5F-9E6365DBE4FC}"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40F70-C7E2-4899-A65D-EF8DF26D6DE0}" type="datetimeFigureOut">
              <a:rPr lang="en-US" smtClean="0"/>
              <a:t>7/7/2021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71DA9-54A7-45EA-BBB7-ED653B0492C6}" type="slidenum">
              <a:rPr lang="en-US" smtClean="0"/>
              <a:t>‹#›</a:t>
            </a:fld>
            <a:endParaRPr lang="en-US"/>
          </a:p>
        </p:txBody>
      </p:sp>
    </p:spTree>
    <p:extLst>
      <p:ext uri="{BB962C8B-B14F-4D97-AF65-F5344CB8AC3E}">
        <p14:creationId xmlns:p14="http://schemas.microsoft.com/office/powerpoint/2010/main" val="269716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81703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19</a:t>
            </a:fld>
            <a:endParaRPr lang="en-US"/>
          </a:p>
        </p:txBody>
      </p:sp>
    </p:spTree>
    <p:extLst>
      <p:ext uri="{BB962C8B-B14F-4D97-AF65-F5344CB8AC3E}">
        <p14:creationId xmlns:p14="http://schemas.microsoft.com/office/powerpoint/2010/main" val="361423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1410757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22</a:t>
            </a:fld>
            <a:endParaRPr lang="en-US"/>
          </a:p>
        </p:txBody>
      </p:sp>
    </p:spTree>
    <p:extLst>
      <p:ext uri="{BB962C8B-B14F-4D97-AF65-F5344CB8AC3E}">
        <p14:creationId xmlns:p14="http://schemas.microsoft.com/office/powerpoint/2010/main" val="392547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3187204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70609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a:p>
        </p:txBody>
      </p:sp>
    </p:spTree>
    <p:extLst>
      <p:ext uri="{BB962C8B-B14F-4D97-AF65-F5344CB8AC3E}">
        <p14:creationId xmlns:p14="http://schemas.microsoft.com/office/powerpoint/2010/main" val="39270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269916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58911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3841887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243893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31</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32</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33</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34</a:t>
            </a:fld>
            <a:endParaRPr lang="en-US"/>
          </a:p>
        </p:txBody>
      </p:sp>
    </p:spTree>
    <p:extLst>
      <p:ext uri="{BB962C8B-B14F-4D97-AF65-F5344CB8AC3E}">
        <p14:creationId xmlns:p14="http://schemas.microsoft.com/office/powerpoint/2010/main" val="254851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35</a:t>
            </a:fld>
            <a:endParaRPr lang="en-US"/>
          </a:p>
        </p:txBody>
      </p:sp>
    </p:spTree>
    <p:extLst>
      <p:ext uri="{BB962C8B-B14F-4D97-AF65-F5344CB8AC3E}">
        <p14:creationId xmlns:p14="http://schemas.microsoft.com/office/powerpoint/2010/main" val="2667619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a:p>
        </p:txBody>
      </p:sp>
    </p:spTree>
    <p:extLst>
      <p:ext uri="{BB962C8B-B14F-4D97-AF65-F5344CB8AC3E}">
        <p14:creationId xmlns:p14="http://schemas.microsoft.com/office/powerpoint/2010/main" val="922337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265449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41</a:t>
            </a:fld>
            <a:endParaRPr lang="en-US"/>
          </a:p>
        </p:txBody>
      </p:sp>
    </p:spTree>
    <p:extLst>
      <p:ext uri="{BB962C8B-B14F-4D97-AF65-F5344CB8AC3E}">
        <p14:creationId xmlns:p14="http://schemas.microsoft.com/office/powerpoint/2010/main" val="56236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44</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14</a:t>
            </a:fld>
            <a:endParaRPr lang="en-US"/>
          </a:p>
        </p:txBody>
      </p:sp>
    </p:spTree>
    <p:extLst>
      <p:ext uri="{BB962C8B-B14F-4D97-AF65-F5344CB8AC3E}">
        <p14:creationId xmlns:p14="http://schemas.microsoft.com/office/powerpoint/2010/main" val="78413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52834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23815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18</a:t>
            </a:fld>
            <a:endParaRPr lang="en-US"/>
          </a:p>
        </p:txBody>
      </p:sp>
    </p:spTree>
    <p:extLst>
      <p:ext uri="{BB962C8B-B14F-4D97-AF65-F5344CB8AC3E}">
        <p14:creationId xmlns:p14="http://schemas.microsoft.com/office/powerpoint/2010/main" val="284752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67572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7985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76416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856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1112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E4B6A3-D5DD-4772-8C1D-B2377334F424}"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84848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E4B6A3-D5DD-4772-8C1D-B2377334F424}" type="datetimeFigureOut">
              <a:rPr lang="en-US" smtClean="0"/>
              <a:t>7/7/2021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407449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E4B6A3-D5DD-4772-8C1D-B2377334F424}" type="datetimeFigureOut">
              <a:rPr lang="en-US" smtClean="0"/>
              <a:t>7/7/2021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3539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4B6A3-D5DD-4772-8C1D-B2377334F424}" type="datetimeFigureOut">
              <a:rPr lang="en-US" smtClean="0"/>
              <a:t>7/7/2021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04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6123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263382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B6A3-D5DD-4772-8C1D-B2377334F424}" type="datetimeFigureOut">
              <a:rPr lang="en-US" smtClean="0"/>
              <a:t>7/7/2021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6BC28-F47F-4D49-BDBD-1C6C06670211}" type="slidenum">
              <a:rPr lang="en-US" smtClean="0"/>
              <a:t>‹#›</a:t>
            </a:fld>
            <a:endParaRPr lang="en-US"/>
          </a:p>
        </p:txBody>
      </p:sp>
    </p:spTree>
    <p:extLst>
      <p:ext uri="{BB962C8B-B14F-4D97-AF65-F5344CB8AC3E}">
        <p14:creationId xmlns:p14="http://schemas.microsoft.com/office/powerpoint/2010/main" val="7429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vgis.wvu.edu/data/dataset.php?ID=494"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mapwv.gov/flood/map/?wkid=102100&amp;x=-8900332&amp;y=4812154&amp;l=12&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ata.wvgis.wvu.edu/pub/RA/_resources/status/DepthWSEL_1meterResolution.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pwv.gov/flood/content/documents/AFHhandout.pdf"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data.wvgis.wvu.edu/pub/RA/_resources/Status/Advisoy_A_and_AFH_Statu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mapwv.gov/flood/map/?wkid=102100&amp;x=-8698746&amp;y=4815674&amp;l=12&amp;v=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ata.wvgis.wvu.edu/pub/RA/_resources/Status/Updated_Zone_AE_Status.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mapwv.gov/flood/map/?wkid=102100&amp;x=-8674946&amp;y=4785771&amp;l=10&amp;v=1"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mapwv.gov/flood/map/?wkid=102100&amp;x=-9090351&amp;y=4535065&amp;l=11&amp;v=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mapwv.gov/flood/map/?wkid=102100&amp;x=-8763810&amp;y=4802641&amp;l=10&amp;v=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mapwv.gov/flood/map/?wkid=102100&amp;x=-8916222&amp;y=4610916&amp;l=12&amp;v=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mapwv.gov/flood/map/?wkid=102100&amp;x=-8909857&amp;y=4742661&amp;l=11&amp;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mapwv.gov/flood/map/?wkid=102100&amp;x=-8946217&amp;y=4757356&amp;l=10&amp;v=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mapwv.gov/flood/map/?wkid=102100&amp;x=-8731112&amp;y=4763723&amp;l=10&amp;v=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mapwv.gov/flood/map/?wkid=102100&amp;x=-9086441&amp;y=4536103&amp;l=9&amp;v=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floodsmart.gov/" TargetMode="External"/><Relationship Id="rId2" Type="http://schemas.openxmlformats.org/officeDocument/2006/relationships/hyperlink" Target="https://www.fema.gov/online-lomc"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E81E8-3544-466D-B5F9-4C9E08B2747E}"/>
              </a:ext>
            </a:extLst>
          </p:cNvPr>
          <p:cNvSpPr/>
          <p:nvPr/>
        </p:nvSpPr>
        <p:spPr>
          <a:xfrm>
            <a:off x="1428750" y="1574157"/>
            <a:ext cx="4705350" cy="224536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39F6666-EE0A-4DBC-B968-2C4C5CEB444D}"/>
              </a:ext>
            </a:extLst>
          </p:cNvPr>
          <p:cNvSpPr txBox="1"/>
          <p:nvPr/>
        </p:nvSpPr>
        <p:spPr>
          <a:xfrm>
            <a:off x="1428749" y="4478657"/>
            <a:ext cx="4705349" cy="1323439"/>
          </a:xfrm>
          <a:prstGeom prst="rect">
            <a:avLst/>
          </a:prstGeom>
          <a:solidFill>
            <a:schemeClr val="accent2">
              <a:lumMod val="75000"/>
            </a:schemeClr>
          </a:solidFill>
          <a:ln w="76200">
            <a:solidFill>
              <a:schemeClr val="accent1">
                <a:lumMod val="50000"/>
              </a:schemeClr>
            </a:solid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High-Risk Advisory Zones</a:t>
            </a:r>
            <a:endParaRPr lang="en-US" sz="2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794EF3-67D8-43C5-B363-B2BCAB12899A}"/>
              </a:ext>
            </a:extLst>
          </p:cNvPr>
          <p:cNvSpPr txBox="1"/>
          <p:nvPr/>
        </p:nvSpPr>
        <p:spPr>
          <a:xfrm>
            <a:off x="172739" y="6421463"/>
            <a:ext cx="1332212" cy="369332"/>
          </a:xfrm>
          <a:prstGeom prst="rect">
            <a:avLst/>
          </a:prstGeom>
          <a:solidFill>
            <a:schemeClr val="accent1">
              <a:lumMod val="40000"/>
              <a:lumOff val="60000"/>
            </a:schemeClr>
          </a:solidFill>
        </p:spPr>
        <p:txBody>
          <a:bodyPr wrap="square" rtlCol="0">
            <a:spAutoFit/>
          </a:bodyPr>
          <a:lstStyle/>
          <a:p>
            <a:pPr algn="ctr"/>
            <a:r>
              <a:rPr lang="en-US" dirty="0" smtClean="0">
                <a:solidFill>
                  <a:schemeClr val="bg1"/>
                </a:solidFill>
              </a:rPr>
              <a:t>7/7/2021</a:t>
            </a:r>
            <a:endParaRPr lang="en-US" dirty="0">
              <a:solidFill>
                <a:schemeClr val="bg1"/>
              </a:solidFill>
            </a:endParaRPr>
          </a:p>
        </p:txBody>
      </p:sp>
    </p:spTree>
    <p:extLst>
      <p:ext uri="{BB962C8B-B14F-4D97-AF65-F5344CB8AC3E}">
        <p14:creationId xmlns:p14="http://schemas.microsoft.com/office/powerpoint/2010/main" val="5716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12400272"/>
              </p:ext>
            </p:extLst>
          </p:nvPr>
        </p:nvGraphicFramePr>
        <p:xfrm>
          <a:off x="184404" y="777796"/>
          <a:ext cx="8775192" cy="5543001"/>
        </p:xfrm>
        <a:graphic>
          <a:graphicData uri="http://schemas.openxmlformats.org/drawingml/2006/table">
            <a:tbl>
              <a:tblPr firstRow="1" bandRow="1">
                <a:tableStyleId>{5C22544A-7EE6-4342-B048-85BDC9FD1C3A}</a:tableStyleId>
              </a:tblPr>
              <a:tblGrid>
                <a:gridCol w="323046">
                  <a:extLst>
                    <a:ext uri="{9D8B030D-6E8A-4147-A177-3AD203B41FA5}">
                      <a16:colId xmlns:a16="http://schemas.microsoft.com/office/drawing/2014/main" val="2763175437"/>
                    </a:ext>
                  </a:extLst>
                </a:gridCol>
                <a:gridCol w="1026031">
                  <a:extLst>
                    <a:ext uri="{9D8B030D-6E8A-4147-A177-3AD203B41FA5}">
                      <a16:colId xmlns:a16="http://schemas.microsoft.com/office/drawing/2014/main" val="20000"/>
                    </a:ext>
                  </a:extLst>
                </a:gridCol>
                <a:gridCol w="3118768">
                  <a:extLst>
                    <a:ext uri="{9D8B030D-6E8A-4147-A177-3AD203B41FA5}">
                      <a16:colId xmlns:a16="http://schemas.microsoft.com/office/drawing/2014/main" val="20001"/>
                    </a:ext>
                  </a:extLst>
                </a:gridCol>
                <a:gridCol w="1801766">
                  <a:extLst>
                    <a:ext uri="{9D8B030D-6E8A-4147-A177-3AD203B41FA5}">
                      <a16:colId xmlns:a16="http://schemas.microsoft.com/office/drawing/2014/main" val="3107410563"/>
                    </a:ext>
                  </a:extLst>
                </a:gridCol>
                <a:gridCol w="923856">
                  <a:extLst>
                    <a:ext uri="{9D8B030D-6E8A-4147-A177-3AD203B41FA5}">
                      <a16:colId xmlns:a16="http://schemas.microsoft.com/office/drawing/2014/main" val="3179760100"/>
                    </a:ext>
                  </a:extLst>
                </a:gridCol>
                <a:gridCol w="824010">
                  <a:extLst>
                    <a:ext uri="{9D8B030D-6E8A-4147-A177-3AD203B41FA5}">
                      <a16:colId xmlns:a16="http://schemas.microsoft.com/office/drawing/2014/main" val="20002"/>
                    </a:ext>
                  </a:extLst>
                </a:gridCol>
                <a:gridCol w="757715">
                  <a:extLst>
                    <a:ext uri="{9D8B030D-6E8A-4147-A177-3AD203B41FA5}">
                      <a16:colId xmlns:a16="http://schemas.microsoft.com/office/drawing/2014/main" val="613828970"/>
                    </a:ext>
                  </a:extLst>
                </a:gridCol>
              </a:tblGrid>
              <a:tr h="505097">
                <a:tc>
                  <a:txBody>
                    <a:bodyPr/>
                    <a:lstStyle/>
                    <a:p>
                      <a:pPr algn="ctr"/>
                      <a:r>
                        <a:rPr lang="en-US" sz="900" dirty="0"/>
                        <a:t>Status #</a:t>
                      </a:r>
                    </a:p>
                  </a:txBody>
                  <a:tcPr marL="79990" marR="79990" marT="39995" marB="39995" vert="vert"/>
                </a:tc>
                <a:tc>
                  <a:txBody>
                    <a:bodyPr/>
                    <a:lstStyle/>
                    <a:p>
                      <a:pPr algn="ctr"/>
                      <a:r>
                        <a:rPr lang="en-US" sz="900" dirty="0"/>
                        <a:t>Flood Risk Zone </a:t>
                      </a:r>
                      <a:r>
                        <a:rPr lang="en-US" sz="900" baseline="0" dirty="0"/>
                        <a:t>Designation</a:t>
                      </a:r>
                      <a:endParaRPr lang="en-US" sz="900" dirty="0"/>
                    </a:p>
                  </a:txBody>
                  <a:tcPr marL="79990" marR="79990" marT="39995" marB="39995"/>
                </a:tc>
                <a:tc>
                  <a:txBody>
                    <a:bodyPr/>
                    <a:lstStyle/>
                    <a:p>
                      <a:pPr algn="ctr"/>
                      <a:r>
                        <a:rPr lang="en-US" sz="900" dirty="0"/>
                        <a:t>Message</a:t>
                      </a:r>
                    </a:p>
                  </a:txBody>
                  <a:tcPr marL="79990" marR="79990" marT="39995" marB="39995"/>
                </a:tc>
                <a:tc>
                  <a:txBody>
                    <a:bodyPr/>
                    <a:lstStyle/>
                    <a:p>
                      <a:pPr algn="ctr"/>
                      <a:r>
                        <a:rPr lang="en-US" sz="900" dirty="0"/>
                        <a:t>Floodplain Type</a:t>
                      </a:r>
                      <a:r>
                        <a:rPr lang="en-US" sz="900" baseline="0" dirty="0"/>
                        <a:t> Label</a:t>
                      </a:r>
                      <a:endParaRPr lang="en-US" sz="900" dirty="0"/>
                    </a:p>
                  </a:txBody>
                  <a:tcPr marL="79990" marR="79990" marT="39995" marB="39995"/>
                </a:tc>
                <a:tc>
                  <a:txBody>
                    <a:bodyPr/>
                    <a:lstStyle/>
                    <a:p>
                      <a:pPr algn="ctr"/>
                      <a:r>
                        <a:rPr lang="en-US" sz="900" dirty="0"/>
                        <a:t>WSEL Grid</a:t>
                      </a:r>
                    </a:p>
                  </a:txBody>
                  <a:tcPr marL="79990" marR="79990" marT="39995" marB="39995"/>
                </a:tc>
                <a:tc>
                  <a:txBody>
                    <a:bodyPr/>
                    <a:lstStyle/>
                    <a:p>
                      <a:pPr algn="ctr"/>
                      <a:r>
                        <a:rPr lang="en-US" sz="900" dirty="0"/>
                        <a:t>Flood Degree Risk</a:t>
                      </a:r>
                    </a:p>
                  </a:txBody>
                  <a:tcPr marL="79990" marR="79990" marT="39995" marB="39995"/>
                </a:tc>
                <a:tc>
                  <a:txBody>
                    <a:bodyPr/>
                    <a:lstStyle/>
                    <a:p>
                      <a:pPr algn="ctr"/>
                      <a:r>
                        <a:rPr lang="en-US" sz="900" dirty="0"/>
                        <a:t>Color Warning Status</a:t>
                      </a:r>
                    </a:p>
                  </a:txBody>
                  <a:tcPr marL="79990" marR="79990" marT="39995" marB="39995"/>
                </a:tc>
                <a:extLst>
                  <a:ext uri="{0D108BD9-81ED-4DB2-BD59-A6C34878D82A}">
                    <a16:rowId xmlns:a16="http://schemas.microsoft.com/office/drawing/2014/main" val="10000"/>
                  </a:ext>
                </a:extLst>
              </a:tr>
              <a:tr h="380237">
                <a:tc>
                  <a:txBody>
                    <a:bodyPr/>
                    <a:lstStyle/>
                    <a:p>
                      <a:pPr algn="ctr"/>
                      <a:r>
                        <a:rPr lang="en-US" sz="900" dirty="0"/>
                        <a:t>1</a:t>
                      </a:r>
                    </a:p>
                  </a:txBody>
                  <a:tcPr marL="79990" marR="79990" marT="39995" marB="39995"/>
                </a:tc>
                <a:tc>
                  <a:txBody>
                    <a:bodyPr/>
                    <a:lstStyle/>
                    <a:p>
                      <a:pPr algn="ctr"/>
                      <a:r>
                        <a:rPr lang="en-US" sz="900" dirty="0"/>
                        <a:t>AE, AH (5), AO (2)</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 </a:t>
                      </a:r>
                      <a:br>
                        <a:rPr lang="en-US" sz="900" b="0" dirty="0">
                          <a:solidFill>
                            <a:schemeClr val="tx1"/>
                          </a:solidFill>
                        </a:rPr>
                      </a:br>
                      <a:r>
                        <a:rPr lang="en-US" sz="900" b="0" dirty="0">
                          <a:solidFill>
                            <a:schemeClr val="tx1"/>
                          </a:solidFill>
                        </a:rPr>
                        <a:t>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2958229170"/>
                  </a:ext>
                </a:extLst>
              </a:tr>
              <a:tr h="242961">
                <a:tc>
                  <a:txBody>
                    <a:bodyPr/>
                    <a:lstStyle/>
                    <a:p>
                      <a:pPr algn="ctr"/>
                      <a:r>
                        <a:rPr lang="en-US" sz="900" dirty="0"/>
                        <a:t>2</a:t>
                      </a:r>
                    </a:p>
                  </a:txBody>
                  <a:tcPr marL="79990" marR="79990" marT="39995" marB="39995"/>
                </a:tc>
                <a:tc>
                  <a:txBody>
                    <a:bodyPr/>
                    <a:lstStyle/>
                    <a:p>
                      <a:pPr algn="ctr"/>
                      <a:r>
                        <a:rPr lang="en-US" sz="900" dirty="0"/>
                        <a:t>AE (Floodway)</a:t>
                      </a:r>
                    </a:p>
                  </a:txBody>
                  <a:tcPr marL="79990" marR="79990" marT="39995" marB="39995"/>
                </a:tc>
                <a:tc>
                  <a:txBody>
                    <a:bodyPr/>
                    <a:lstStyle/>
                    <a:p>
                      <a:r>
                        <a:rPr lang="en-US" sz="900" dirty="0"/>
                        <a:t>Location is WITHIN the FEMA 100-year floodplain</a:t>
                      </a:r>
                      <a:r>
                        <a:rPr lang="en-US" sz="900" baseline="0" dirty="0"/>
                        <a:t> and floodway</a:t>
                      </a:r>
                      <a:r>
                        <a:rPr lang="en-US" sz="9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a:t>
                      </a:r>
                      <a:br>
                        <a:rPr lang="en-US" sz="900" b="0" dirty="0">
                          <a:solidFill>
                            <a:schemeClr val="tx1"/>
                          </a:solidFill>
                        </a:rPr>
                      </a:br>
                      <a:r>
                        <a:rPr lang="en-US" sz="900" b="0" dirty="0">
                          <a:solidFill>
                            <a:schemeClr val="tx1"/>
                          </a:solidFill>
                        </a:rPr>
                        <a:t> 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1"/>
                  </a:ext>
                </a:extLst>
              </a:tr>
              <a:tr h="181893">
                <a:tc>
                  <a:txBody>
                    <a:bodyPr/>
                    <a:lstStyle/>
                    <a:p>
                      <a:pPr algn="ctr"/>
                      <a:r>
                        <a:rPr lang="en-US" sz="900" dirty="0"/>
                        <a:t>3</a:t>
                      </a:r>
                    </a:p>
                  </a:txBody>
                  <a:tcPr marL="79990" marR="79990" marT="39995" marB="39995"/>
                </a:tc>
                <a:tc>
                  <a:txBody>
                    <a:bodyPr/>
                    <a:lstStyle/>
                    <a:p>
                      <a:pPr algn="ctr"/>
                      <a:r>
                        <a:rPr lang="en-US" sz="900" dirty="0"/>
                        <a:t>A</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algn="ctr"/>
                      <a:r>
                        <a:rPr lang="fr-FR" sz="900" dirty="0">
                          <a:solidFill>
                            <a:schemeClr val="accent1">
                              <a:lumMod val="50000"/>
                            </a:schemeClr>
                          </a:solidFill>
                        </a:rPr>
                        <a:t>Effective 100 yr Zone A</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3758133086"/>
                  </a:ext>
                </a:extLst>
              </a:tr>
              <a:tr h="391994">
                <a:tc>
                  <a:txBody>
                    <a:bodyPr/>
                    <a:lstStyle/>
                    <a:p>
                      <a:pPr algn="ctr"/>
                      <a:r>
                        <a:rPr lang="en-US" sz="900" dirty="0"/>
                        <a:t>4</a:t>
                      </a:r>
                    </a:p>
                  </a:txBody>
                  <a:tcPr marL="79990" marR="79990" marT="39995" marB="39995"/>
                </a:tc>
                <a:tc>
                  <a:txBody>
                    <a:bodyPr/>
                    <a:lstStyle/>
                    <a:p>
                      <a:pPr algn="ctr"/>
                      <a:r>
                        <a:rPr lang="en-US" sz="900" dirty="0"/>
                        <a:t>A (Advisory Flood Heights available)</a:t>
                      </a:r>
                    </a:p>
                  </a:txBody>
                  <a:tcPr marL="79990" marR="79990" marT="39995" marB="39995"/>
                </a:tc>
                <a:tc>
                  <a:txBody>
                    <a:bodyPr/>
                    <a:lstStyle/>
                    <a:p>
                      <a:r>
                        <a:rPr lang="en-US" sz="9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accent1">
                              <a:lumMod val="50000"/>
                            </a:schemeClr>
                          </a:solidFill>
                        </a:rPr>
                        <a:t>Effective 100 yr Zone A </a:t>
                      </a:r>
                      <a:r>
                        <a:rPr lang="fr-FR" sz="900" i="1" dirty="0">
                          <a:solidFill>
                            <a:schemeClr val="accent1">
                              <a:lumMod val="50000"/>
                            </a:schemeClr>
                          </a:solidFill>
                        </a:rPr>
                        <a:t>and</a:t>
                      </a:r>
                      <a:r>
                        <a:rPr lang="fr-FR" sz="900" baseline="0" dirty="0">
                          <a:solidFill>
                            <a:schemeClr val="accent1">
                              <a:lumMod val="50000"/>
                            </a:schemeClr>
                          </a:solidFill>
                        </a:rPr>
                        <a:t> </a:t>
                      </a:r>
                      <a:r>
                        <a:rPr lang="en-US" sz="9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AFH or BFE-P</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3"/>
                  </a:ext>
                </a:extLst>
              </a:tr>
              <a:tr h="456113">
                <a:tc>
                  <a:txBody>
                    <a:bodyPr/>
                    <a:lstStyle/>
                    <a:p>
                      <a:pPr algn="ctr"/>
                      <a:r>
                        <a:rPr lang="en-US" sz="900" dirty="0"/>
                        <a:t>5</a:t>
                      </a:r>
                      <a:endParaRPr lang="en-US" sz="900" i="0" dirty="0"/>
                    </a:p>
                  </a:txBody>
                  <a:tcPr marL="79990" marR="79990" marT="39995" marB="39995"/>
                </a:tc>
                <a:tc>
                  <a:txBody>
                    <a:bodyPr/>
                    <a:lstStyle/>
                    <a:p>
                      <a:pPr algn="ctr"/>
                      <a:r>
                        <a:rPr lang="en-US" sz="900" dirty="0"/>
                        <a:t>Preliminary</a:t>
                      </a:r>
                      <a:r>
                        <a:rPr lang="en-US" sz="900" baseline="0" dirty="0"/>
                        <a:t> NFHL Flood Zone</a:t>
                      </a:r>
                      <a:endParaRPr lang="en-US" sz="900" i="0" dirty="0"/>
                    </a:p>
                  </a:txBody>
                  <a:tcPr marL="79990" marR="79990" marT="39995" marB="39995"/>
                </a:tc>
                <a:tc>
                  <a:txBody>
                    <a:bodyPr/>
                    <a:lstStyle/>
                    <a:p>
                      <a:r>
                        <a:rPr lang="en-US" sz="900" dirty="0"/>
                        <a:t>Location is WITHIN an updated FEMA 100-year flood hazard zone.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or A (Shaded X not displayed or shown on Flood Query Results Panel)</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t>
                      </a:r>
                      <a:r>
                        <a:rPr lang="en-US" sz="900" b="0" dirty="0" smtClean="0">
                          <a:solidFill>
                            <a:schemeClr val="tx1"/>
                          </a:solidFill>
                        </a:rPr>
                        <a:t>then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tx1"/>
                          </a:solidFill>
                        </a:rPr>
                        <a:t> BFE-R</a:t>
                      </a:r>
                      <a:r>
                        <a:rPr lang="en-US" sz="900" b="0" dirty="0">
                          <a:solidFill>
                            <a:schemeClr val="tx1"/>
                          </a:solidFill>
                        </a:rPr>
                        <a:t>,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915502525"/>
                  </a:ext>
                </a:extLst>
              </a:tr>
              <a:tr h="466215">
                <a:tc>
                  <a:txBody>
                    <a:bodyPr/>
                    <a:lstStyle/>
                    <a:p>
                      <a:pPr algn="ctr"/>
                      <a:r>
                        <a:rPr lang="en-US" sz="900" dirty="0"/>
                        <a:t>6</a:t>
                      </a:r>
                      <a:endParaRPr lang="en-US" sz="900" i="0" dirty="0"/>
                    </a:p>
                  </a:txBody>
                  <a:tcPr marL="79990" marR="79990" marT="39995" marB="39995"/>
                </a:tc>
                <a:tc>
                  <a:txBody>
                    <a:bodyPr/>
                    <a:lstStyle/>
                    <a:p>
                      <a:pPr algn="ctr"/>
                      <a:r>
                        <a:rPr lang="en-US" sz="900" dirty="0"/>
                        <a:t>Preliminary</a:t>
                      </a:r>
                      <a:r>
                        <a:rPr lang="en-US" sz="900" baseline="0" dirty="0"/>
                        <a:t> Flood Zone (Floodway)</a:t>
                      </a:r>
                      <a:endParaRPr lang="en-US" sz="900" i="0" dirty="0"/>
                    </a:p>
                  </a:txBody>
                  <a:tcPr marL="79990" marR="79990" marT="39995" marB="39995"/>
                </a:tc>
                <a:tc>
                  <a:txBody>
                    <a:bodyPr/>
                    <a:lstStyle/>
                    <a:p>
                      <a:r>
                        <a:rPr lang="en-US" sz="900" dirty="0"/>
                        <a:t>Location is WITHIN an updated FEMA 100-year flood hazard zone and floodway.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BFE-R,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791044957"/>
                  </a:ext>
                </a:extLst>
              </a:tr>
              <a:tr h="410569">
                <a:tc>
                  <a:txBody>
                    <a:bodyPr/>
                    <a:lstStyle/>
                    <a:p>
                      <a:pPr algn="ctr"/>
                      <a:r>
                        <a:rPr lang="en-US" sz="900" i="0" dirty="0"/>
                        <a:t>7</a:t>
                      </a:r>
                    </a:p>
                  </a:txBody>
                  <a:tcPr marL="79990" marR="79990" marT="39995" marB="39995"/>
                </a:tc>
                <a:tc>
                  <a:txBody>
                    <a:bodyPr/>
                    <a:lstStyle/>
                    <a:p>
                      <a:pPr algn="ctr"/>
                      <a:r>
                        <a:rPr lang="en-US" sz="900" i="0" dirty="0"/>
                        <a:t>Draft NFHL</a:t>
                      </a:r>
                      <a:br>
                        <a:rPr lang="en-US" sz="900" i="0" dirty="0"/>
                      </a:br>
                      <a:r>
                        <a:rPr lang="en-US" sz="900" i="0" dirty="0"/>
                        <a:t> Flood </a:t>
                      </a:r>
                      <a:r>
                        <a:rPr lang="en-US" sz="900" i="0" dirty="0" smtClean="0"/>
                        <a:t>Zone</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Location is </a:t>
                      </a:r>
                      <a:r>
                        <a:rPr lang="en-US" sz="900" b="0" kern="1200" dirty="0">
                          <a:solidFill>
                            <a:schemeClr val="dk1"/>
                          </a:solidFill>
                          <a:effectLst/>
                          <a:latin typeface="+mn-lt"/>
                          <a:ea typeface="+mn-ea"/>
                          <a:cs typeface="+mn-cs"/>
                        </a:rPr>
                        <a:t>WITHIN</a:t>
                      </a:r>
                      <a:r>
                        <a:rPr lang="en-US" sz="900" b="1" kern="1200" dirty="0">
                          <a:solidFill>
                            <a:schemeClr val="dk1"/>
                          </a:solidFill>
                          <a:effectLst/>
                          <a:latin typeface="+mn-lt"/>
                          <a:ea typeface="+mn-ea"/>
                          <a:cs typeface="+mn-cs"/>
                        </a:rPr>
                        <a:t> </a:t>
                      </a:r>
                      <a:r>
                        <a:rPr lang="en-US" sz="900" kern="1200" dirty="0">
                          <a:solidFill>
                            <a:schemeClr val="dk1"/>
                          </a:solidFill>
                          <a:effectLst/>
                          <a:latin typeface="+mn-lt"/>
                          <a:ea typeface="+mn-ea"/>
                          <a:cs typeface="+mn-cs"/>
                        </a:rPr>
                        <a:t>an updated FEMA 100-year flood hazard zone.  The flood zone is DRAFT and under review to become PRELIMINARY.</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Draft 100 yr Zone AE or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 or AE Zones only)</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647125491"/>
                  </a:ext>
                </a:extLst>
              </a:tr>
              <a:tr h="410569">
                <a:tc>
                  <a:txBody>
                    <a:bodyPr/>
                    <a:lstStyle/>
                    <a:p>
                      <a:pPr algn="ctr"/>
                      <a:r>
                        <a:rPr lang="en-US" sz="900" dirty="0"/>
                        <a:t>8</a:t>
                      </a:r>
                    </a:p>
                  </a:txBody>
                  <a:tcPr marL="79990" marR="79990" marT="39995" marB="39995"/>
                </a:tc>
                <a:tc>
                  <a:txBody>
                    <a:bodyPr/>
                    <a:lstStyle/>
                    <a:p>
                      <a:pPr algn="ctr"/>
                      <a:r>
                        <a:rPr lang="en-US" sz="900" dirty="0"/>
                        <a:t>Updated </a:t>
                      </a:r>
                      <a:r>
                        <a:rPr lang="en-US" sz="900" baseline="0" dirty="0"/>
                        <a:t>AE Floodplain Bdry.</a:t>
                      </a:r>
                      <a:endParaRPr lang="en-US" sz="900" dirty="0"/>
                    </a:p>
                  </a:txBody>
                  <a:tcPr marL="79990" marR="79990" marT="39995" marB="39995"/>
                </a:tc>
                <a:tc>
                  <a:txBody>
                    <a:bodyPr/>
                    <a:lstStyle/>
                    <a:p>
                      <a:r>
                        <a:rPr lang="en-US" sz="900" dirty="0"/>
                        <a:t>Location is WITHIN an updated detailed floodplain</a:t>
                      </a:r>
                      <a:r>
                        <a:rPr lang="en-US" sz="900" baseline="0" dirty="0"/>
                        <a:t> boundary</a:t>
                      </a:r>
                      <a:r>
                        <a:rPr lang="en-US" sz="900" dirty="0"/>
                        <a:t>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Updated Zone AE</a:t>
                      </a:r>
                    </a:p>
                  </a:txBody>
                  <a:tcPr marL="79990" marR="79990" marT="39995" marB="39995"/>
                </a:tc>
                <a:tc>
                  <a:txBody>
                    <a:bodyPr/>
                    <a:lstStyle/>
                    <a:p>
                      <a:pPr algn="ctr"/>
                      <a:r>
                        <a:rPr lang="en-US" sz="900" b="0" dirty="0">
                          <a:solidFill>
                            <a:schemeClr val="tx1"/>
                          </a:solidFill>
                        </a:rPr>
                        <a:t>BFE-NR</a:t>
                      </a:r>
                      <a:br>
                        <a:rPr lang="en-US" sz="900" b="0" dirty="0">
                          <a:solidFill>
                            <a:schemeClr val="tx1"/>
                          </a:solidFill>
                        </a:rPr>
                      </a:br>
                      <a:endParaRPr lang="en-US" sz="900" b="0" dirty="0">
                        <a:solidFill>
                          <a:schemeClr val="tx1"/>
                        </a:solidFill>
                      </a:endParaRP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4"/>
                  </a:ext>
                </a:extLst>
              </a:tr>
              <a:tr h="333985">
                <a:tc>
                  <a:txBody>
                    <a:bodyPr/>
                    <a:lstStyle/>
                    <a:p>
                      <a:pPr algn="ctr"/>
                      <a:r>
                        <a:rPr lang="en-US" sz="900" dirty="0"/>
                        <a:t>9</a:t>
                      </a:r>
                    </a:p>
                  </a:txBody>
                  <a:tcPr marL="79990" marR="79990" marT="39995" marB="39995"/>
                </a:tc>
                <a:tc>
                  <a:txBody>
                    <a:bodyPr/>
                    <a:lstStyle/>
                    <a:p>
                      <a:pPr algn="ctr"/>
                      <a:r>
                        <a:rPr lang="en-US" sz="900" dirty="0"/>
                        <a:t>Advisory A</a:t>
                      </a:r>
                    </a:p>
                  </a:txBody>
                  <a:tcPr marL="79990" marR="79990" marT="39995" marB="39995"/>
                </a:tc>
                <a:tc>
                  <a:txBody>
                    <a:bodyPr/>
                    <a:lstStyle/>
                    <a:p>
                      <a:r>
                        <a:rPr lang="en-US" sz="900" dirty="0"/>
                        <a:t>Location is WITHIN an advisory floodplain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Advisory Zone A</a:t>
                      </a:r>
                    </a:p>
                  </a:txBody>
                  <a:tcPr marL="79990" marR="79990" marT="39995" marB="39995"/>
                </a:tc>
                <a:tc>
                  <a:txBody>
                    <a:bodyPr/>
                    <a:lstStyle/>
                    <a:p>
                      <a:pPr algn="ctr"/>
                      <a:r>
                        <a:rPr lang="en-US" sz="900" b="0" dirty="0">
                          <a:solidFill>
                            <a:schemeClr val="tx1"/>
                          </a:solidFill>
                        </a:rPr>
                        <a:t>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5"/>
                  </a:ext>
                </a:extLst>
              </a:tr>
              <a:tr h="324228">
                <a:tc>
                  <a:txBody>
                    <a:bodyPr/>
                    <a:lstStyle/>
                    <a:p>
                      <a:pPr algn="ctr"/>
                      <a:r>
                        <a:rPr lang="en-US" sz="900" dirty="0"/>
                        <a:t>10</a:t>
                      </a:r>
                      <a:endParaRPr lang="en-US" sz="900" i="0" dirty="0"/>
                    </a:p>
                  </a:txBody>
                  <a:tcPr marL="79990" marR="79990" marT="39995" marB="39995"/>
                </a:tc>
                <a:tc>
                  <a:txBody>
                    <a:bodyPr/>
                    <a:lstStyle/>
                    <a:p>
                      <a:pPr algn="ctr"/>
                      <a:r>
                        <a:rPr lang="en-US" sz="900" dirty="0"/>
                        <a:t>Shaded X </a:t>
                      </a:r>
                      <a:br>
                        <a:rPr lang="en-US" sz="900" dirty="0"/>
                      </a:br>
                      <a:r>
                        <a:rPr lang="en-US" sz="900" dirty="0"/>
                        <a:t>(500-</a:t>
                      </a:r>
                      <a:r>
                        <a:rPr lang="en-US" sz="900" baseline="0" dirty="0"/>
                        <a:t>YR Flood)</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Location is WITHIN</a:t>
                      </a:r>
                      <a:r>
                        <a:rPr lang="en-US" sz="900" baseline="0" dirty="0"/>
                        <a:t> a m</a:t>
                      </a:r>
                      <a:r>
                        <a:rPr lang="en-US" sz="900" dirty="0"/>
                        <a:t>oderate flood risk hazard such</a:t>
                      </a:r>
                      <a:r>
                        <a:rPr lang="en-US" sz="900" baseline="0" dirty="0"/>
                        <a:t> as a FEMA </a:t>
                      </a:r>
                      <a:r>
                        <a:rPr lang="en-US" sz="900" dirty="0"/>
                        <a:t>500-year</a:t>
                      </a:r>
                      <a:r>
                        <a:rPr lang="en-US" sz="900" baseline="0" dirty="0"/>
                        <a:t> floodplain.</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3092083198"/>
                  </a:ext>
                </a:extLst>
              </a:tr>
              <a:tr h="309552">
                <a:tc>
                  <a:txBody>
                    <a:bodyPr/>
                    <a:lstStyle/>
                    <a:p>
                      <a:pPr algn="ctr"/>
                      <a:r>
                        <a:rPr lang="en-US" sz="900" dirty="0"/>
                        <a:t>11</a:t>
                      </a:r>
                    </a:p>
                  </a:txBody>
                  <a:tcPr marL="79990" marR="79990" marT="39995" marB="39995"/>
                </a:tc>
                <a:tc>
                  <a:txBody>
                    <a:bodyPr/>
                    <a:lstStyle/>
                    <a:p>
                      <a:pPr algn="ctr"/>
                      <a:r>
                        <a:rPr lang="en-US" sz="900" dirty="0"/>
                        <a:t>X (Levee Protected)</a:t>
                      </a:r>
                      <a:endParaRPr lang="en-US" sz="900" i="0" dirty="0"/>
                    </a:p>
                  </a:txBody>
                  <a:tcPr marL="79990" marR="79990" marT="39995" marB="39995"/>
                </a:tc>
                <a:tc>
                  <a:txBody>
                    <a:bodyPr/>
                    <a:lstStyle/>
                    <a:p>
                      <a:r>
                        <a:rPr lang="en-US" sz="9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439059072"/>
                  </a:ext>
                </a:extLst>
              </a:tr>
              <a:tr h="321002">
                <a:tc>
                  <a:txBody>
                    <a:bodyPr/>
                    <a:lstStyle/>
                    <a:p>
                      <a:pPr algn="ctr"/>
                      <a:r>
                        <a:rPr lang="en-US" sz="900" dirty="0"/>
                        <a:t>12</a:t>
                      </a:r>
                    </a:p>
                  </a:txBody>
                  <a:tcPr marL="79990" marR="79990" marT="39995" marB="39995"/>
                </a:tc>
                <a:tc>
                  <a:txBody>
                    <a:bodyPr/>
                    <a:lstStyle/>
                    <a:p>
                      <a:pPr algn="ctr"/>
                      <a:r>
                        <a:rPr lang="en-US" sz="900" dirty="0"/>
                        <a:t>Near Flood Zone</a:t>
                      </a:r>
                      <a:endParaRPr lang="en-US" sz="900" i="1" dirty="0"/>
                    </a:p>
                  </a:txBody>
                  <a:tcPr marL="79990" marR="79990" marT="39995" marB="39995"/>
                </a:tc>
                <a:tc>
                  <a:txBody>
                    <a:bodyPr/>
                    <a:lstStyle/>
                    <a:p>
                      <a:r>
                        <a:rPr lang="en-US" sz="900" dirty="0"/>
                        <a:t>Location is NOT WITHIN identified flood hazard area, but within 75 feet of an identified flood hazard area. </a:t>
                      </a:r>
                    </a:p>
                  </a:txBody>
                  <a:tcPr marL="79990" marR="79990" marT="39995" marB="39995"/>
                </a:tc>
                <a:tc>
                  <a:txBody>
                    <a:bodyPr/>
                    <a:lstStyle/>
                    <a:p>
                      <a:pPr algn="ctr"/>
                      <a:r>
                        <a:rPr lang="en-US" sz="9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Moderate</a:t>
                      </a:r>
                    </a:p>
                  </a:txBody>
                  <a:tcPr marL="79990" marR="79990" marT="39995" marB="39995">
                    <a:solidFill>
                      <a:srgbClr val="FFFF00"/>
                    </a:solidFill>
                  </a:tcPr>
                </a:tc>
                <a:tc>
                  <a:txBody>
                    <a:bodyPr/>
                    <a:lstStyle/>
                    <a:p>
                      <a:pPr algn="ctr"/>
                      <a:r>
                        <a:rPr lang="en-US" sz="900" dirty="0"/>
                        <a:t>Yellow</a:t>
                      </a:r>
                    </a:p>
                  </a:txBody>
                  <a:tcPr marL="79990" marR="79990" marT="39995" marB="39995">
                    <a:solidFill>
                      <a:srgbClr val="FFFF00"/>
                    </a:solidFill>
                  </a:tcPr>
                </a:tc>
                <a:extLst>
                  <a:ext uri="{0D108BD9-81ED-4DB2-BD59-A6C34878D82A}">
                    <a16:rowId xmlns:a16="http://schemas.microsoft.com/office/drawing/2014/main" val="10006"/>
                  </a:ext>
                </a:extLst>
              </a:tr>
              <a:tr h="391994">
                <a:tc>
                  <a:txBody>
                    <a:bodyPr/>
                    <a:lstStyle/>
                    <a:p>
                      <a:pPr algn="ctr"/>
                      <a:r>
                        <a:rPr lang="en-US" sz="900" dirty="0"/>
                        <a:t>13</a:t>
                      </a:r>
                    </a:p>
                  </a:txBody>
                  <a:tcPr marL="79990" marR="79990" marT="39995" marB="39995"/>
                </a:tc>
                <a:tc>
                  <a:txBody>
                    <a:bodyPr/>
                    <a:lstStyle/>
                    <a:p>
                      <a:pPr algn="ctr"/>
                      <a:r>
                        <a:rPr lang="en-US" sz="900" dirty="0"/>
                        <a:t>Out of Flood Zone</a:t>
                      </a:r>
                      <a:endParaRPr lang="en-US" sz="900" i="1" dirty="0"/>
                    </a:p>
                  </a:txBody>
                  <a:tcPr marL="79990" marR="79990" marT="39995" marB="39995"/>
                </a:tc>
                <a:tc>
                  <a:txBody>
                    <a:bodyPr/>
                    <a:lstStyle/>
                    <a:p>
                      <a:r>
                        <a:rPr lang="en-US" sz="900" dirty="0"/>
                        <a:t>Location is NOT WITHIN any identified flood hazard area. Unmapped flood hazard areas may be present.</a:t>
                      </a:r>
                    </a:p>
                  </a:txBody>
                  <a:tcPr marL="79990" marR="79990" marT="39995" marB="39995"/>
                </a:tc>
                <a:tc>
                  <a:txBody>
                    <a:bodyPr/>
                    <a:lstStyle/>
                    <a:p>
                      <a:pPr algn="ctr"/>
                      <a:r>
                        <a:rPr lang="en-US" sz="9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algn="ctr"/>
                      <a:endParaRPr lang="en-US" sz="900" b="0" i="1" dirty="0">
                        <a:solidFill>
                          <a:schemeClr val="tx1"/>
                        </a:solidFill>
                      </a:endParaRPr>
                    </a:p>
                  </a:txBody>
                  <a:tcPr marL="79990" marR="79990" marT="39995" marB="39995"/>
                </a:tc>
                <a:tc>
                  <a:txBody>
                    <a:bodyPr/>
                    <a:lstStyle/>
                    <a:p>
                      <a:pPr algn="ctr"/>
                      <a:r>
                        <a:rPr lang="en-US" sz="900" dirty="0"/>
                        <a:t>Low</a:t>
                      </a:r>
                    </a:p>
                  </a:txBody>
                  <a:tcPr marL="79990" marR="79990" marT="39995" marB="39995">
                    <a:solidFill>
                      <a:srgbClr val="92D050"/>
                    </a:solidFill>
                  </a:tcPr>
                </a:tc>
                <a:tc>
                  <a:txBody>
                    <a:bodyPr/>
                    <a:lstStyle/>
                    <a:p>
                      <a:pPr algn="ctr"/>
                      <a:r>
                        <a:rPr lang="en-US" sz="90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2"/>
            <a:ext cx="9144000" cy="73345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14626" y="6365135"/>
            <a:ext cx="8775191" cy="369332"/>
          </a:xfrm>
          <a:prstGeom prst="rect">
            <a:avLst/>
          </a:prstGeom>
          <a:noFill/>
        </p:spPr>
        <p:txBody>
          <a:bodyPr wrap="square" rtlCol="0">
            <a:spAutoFit/>
          </a:bodyPr>
          <a:lstStyle/>
          <a:p>
            <a:r>
              <a:rPr lang="en-US" sz="900" dirty="0"/>
              <a:t>Three Degrees of Risk: High, Moderate, Low.  Four Warning Status Colors:  In 100-YR Effective Floodplains (red), </a:t>
            </a:r>
            <a:r>
              <a:rPr lang="en-US" sz="900" dirty="0" smtClean="0"/>
              <a:t>non-regulatory Preliminary/Draft NFHL, Advisory A, and Updated </a:t>
            </a:r>
            <a:r>
              <a:rPr lang="en-US" sz="900" dirty="0"/>
              <a:t>AE </a:t>
            </a:r>
            <a:r>
              <a:rPr lang="en-US" sz="900" dirty="0" smtClean="0"/>
              <a:t>floodplains </a:t>
            </a:r>
            <a:r>
              <a:rPr lang="en-US" sz="900" dirty="0"/>
              <a:t>(orange), moderate risk or close to high- risk zones (yellow), and low risk (green).  The query consists of stacked floodplain boundary layers (see next slide)</a:t>
            </a:r>
          </a:p>
        </p:txBody>
      </p:sp>
    </p:spTree>
    <p:extLst>
      <p:ext uri="{BB962C8B-B14F-4D97-AF65-F5344CB8AC3E}">
        <p14:creationId xmlns:p14="http://schemas.microsoft.com/office/powerpoint/2010/main" val="192492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2" name="Rectangle 1">
            <a:extLst>
              <a:ext uri="{FF2B5EF4-FFF2-40B4-BE49-F238E27FC236}">
                <a16:creationId xmlns:a16="http://schemas.microsoft.com/office/drawing/2014/main" id="{6DF77062-FDD4-4D08-8415-49A25539499A}"/>
              </a:ext>
            </a:extLst>
          </p:cNvPr>
          <p:cNvSpPr/>
          <p:nvPr/>
        </p:nvSpPr>
        <p:spPr>
          <a:xfrm>
            <a:off x="688258" y="5946930"/>
            <a:ext cx="7767486" cy="646331"/>
          </a:xfrm>
          <a:prstGeom prst="rect">
            <a:avLst/>
          </a:prstGeom>
        </p:spPr>
        <p:txBody>
          <a:bodyPr wrap="square">
            <a:spAutoFit/>
          </a:bodyPr>
          <a:lstStyle/>
          <a:p>
            <a:pPr algn="ctr"/>
            <a:r>
              <a:rPr lang="en-US" b="1" i="1" dirty="0"/>
              <a:t>4 Sources for Water Surface Elevation Grids:</a:t>
            </a:r>
          </a:p>
          <a:p>
            <a:pPr algn="ctr"/>
            <a:r>
              <a:rPr lang="en-US" b="1" i="1" dirty="0">
                <a:solidFill>
                  <a:srgbClr val="0070C0"/>
                </a:solidFill>
              </a:rPr>
              <a:t>  BFE Restudy, BFE Preliminary, BFE Non-Restudy, </a:t>
            </a:r>
            <a:r>
              <a:rPr lang="en-US" b="1" i="1" dirty="0" smtClean="0">
                <a:solidFill>
                  <a:srgbClr val="0070C0"/>
                </a:solidFill>
              </a:rPr>
              <a:t>Advisory Flood Height</a:t>
            </a:r>
            <a:endParaRPr lang="en-US" b="1" i="1" dirty="0">
              <a:solidFill>
                <a:srgbClr val="0070C0"/>
              </a:solidFill>
            </a:endParaRPr>
          </a:p>
        </p:txBody>
      </p:sp>
      <p:graphicFrame>
        <p:nvGraphicFramePr>
          <p:cNvPr id="3" name="Table 7">
            <a:extLst>
              <a:ext uri="{FF2B5EF4-FFF2-40B4-BE49-F238E27FC236}">
                <a16:creationId xmlns:a16="http://schemas.microsoft.com/office/drawing/2014/main" id="{48CEDA2D-0FF4-4F0B-BF54-248C83D5D856}"/>
              </a:ext>
            </a:extLst>
          </p:cNvPr>
          <p:cNvGraphicFramePr>
            <a:graphicFrameLocks noGrp="1"/>
          </p:cNvGraphicFramePr>
          <p:nvPr>
            <p:extLst>
              <p:ext uri="{D42A27DB-BD31-4B8C-83A1-F6EECF244321}">
                <p14:modId xmlns:p14="http://schemas.microsoft.com/office/powerpoint/2010/main" val="393610475"/>
              </p:ext>
            </p:extLst>
          </p:nvPr>
        </p:nvGraphicFramePr>
        <p:xfrm>
          <a:off x="688257" y="1328425"/>
          <a:ext cx="7767486" cy="3763883"/>
        </p:xfrm>
        <a:graphic>
          <a:graphicData uri="http://schemas.openxmlformats.org/drawingml/2006/table">
            <a:tbl>
              <a:tblPr firstRow="1" bandRow="1">
                <a:tableStyleId>{5C22544A-7EE6-4342-B048-85BDC9FD1C3A}</a:tableStyleId>
              </a:tblPr>
              <a:tblGrid>
                <a:gridCol w="2359743">
                  <a:extLst>
                    <a:ext uri="{9D8B030D-6E8A-4147-A177-3AD203B41FA5}">
                      <a16:colId xmlns:a16="http://schemas.microsoft.com/office/drawing/2014/main" val="3958379005"/>
                    </a:ext>
                  </a:extLst>
                </a:gridCol>
                <a:gridCol w="3362632">
                  <a:extLst>
                    <a:ext uri="{9D8B030D-6E8A-4147-A177-3AD203B41FA5}">
                      <a16:colId xmlns:a16="http://schemas.microsoft.com/office/drawing/2014/main" val="1311110871"/>
                    </a:ext>
                  </a:extLst>
                </a:gridCol>
                <a:gridCol w="2045111">
                  <a:extLst>
                    <a:ext uri="{9D8B030D-6E8A-4147-A177-3AD203B41FA5}">
                      <a16:colId xmlns:a16="http://schemas.microsoft.com/office/drawing/2014/main" val="593205174"/>
                    </a:ext>
                  </a:extLst>
                </a:gridCol>
              </a:tblGrid>
              <a:tr h="435939">
                <a:tc>
                  <a:txBody>
                    <a:bodyPr/>
                    <a:lstStyle/>
                    <a:p>
                      <a:pPr algn="ctr"/>
                      <a:r>
                        <a:rPr lang="en-US" dirty="0"/>
                        <a:t>Gridded Flood Height</a:t>
                      </a:r>
                    </a:p>
                  </a:txBody>
                  <a:tcPr/>
                </a:tc>
                <a:tc>
                  <a:txBody>
                    <a:bodyPr/>
                    <a:lstStyle/>
                    <a:p>
                      <a:pPr algn="ctr"/>
                      <a:r>
                        <a:rPr lang="en-US" dirty="0"/>
                        <a:t>Source</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914342">
                <a:tc>
                  <a:txBody>
                    <a:bodyPr/>
                    <a:lstStyle/>
                    <a:p>
                      <a:r>
                        <a:rPr lang="en-US" b="1" dirty="0">
                          <a:solidFill>
                            <a:schemeClr val="accent1">
                              <a:lumMod val="50000"/>
                            </a:schemeClr>
                          </a:solidFill>
                        </a:rPr>
                        <a:t>BFE Restudy</a:t>
                      </a:r>
                      <a:endParaRPr lang="en-US" dirty="0">
                        <a:solidFill>
                          <a:schemeClr val="accent1">
                            <a:lumMod val="50000"/>
                          </a:schemeClr>
                        </a:solidFill>
                      </a:endParaRPr>
                    </a:p>
                  </a:txBody>
                  <a:tcPr/>
                </a:tc>
                <a:tc>
                  <a:txBody>
                    <a:bodyPr/>
                    <a:lstStyle/>
                    <a:p>
                      <a:r>
                        <a:rPr lang="en-US" dirty="0">
                          <a:solidFill>
                            <a:schemeClr val="accent1">
                              <a:lumMod val="50000"/>
                            </a:schemeClr>
                          </a:solidFill>
                        </a:rPr>
                        <a:t>Risk MAP Studies or Physical Map Revisions (PMR)</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3483540409"/>
                  </a:ext>
                </a:extLst>
              </a:tr>
              <a:tr h="402050">
                <a:tc>
                  <a:txBody>
                    <a:bodyPr/>
                    <a:lstStyle/>
                    <a:p>
                      <a:r>
                        <a:rPr lang="en-US" sz="1800" b="1" dirty="0">
                          <a:solidFill>
                            <a:schemeClr val="accent1">
                              <a:lumMod val="50000"/>
                            </a:schemeClr>
                          </a:solidFill>
                        </a:rPr>
                        <a:t>BFE Preliminary*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Preliminary/Draft </a:t>
                      </a:r>
                      <a:r>
                        <a:rPr lang="en-US" sz="1800" dirty="0" smtClean="0">
                          <a:solidFill>
                            <a:schemeClr val="accent1">
                              <a:lumMod val="50000"/>
                            </a:schemeClr>
                          </a:solidFill>
                        </a:rPr>
                        <a:t>NFHL</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1606348995"/>
                  </a:ext>
                </a:extLst>
              </a:tr>
              <a:tr h="1005776">
                <a:tc>
                  <a:txBody>
                    <a:bodyPr/>
                    <a:lstStyle/>
                    <a:p>
                      <a:r>
                        <a:rPr lang="en-US" sz="1800" b="1" dirty="0">
                          <a:solidFill>
                            <a:schemeClr val="accent1">
                              <a:lumMod val="50000"/>
                            </a:schemeClr>
                          </a:solidFill>
                        </a:rPr>
                        <a:t>BFE Non-Restudy*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Updated AE </a:t>
                      </a:r>
                      <a:r>
                        <a:rPr lang="en-US" sz="1800" dirty="0" smtClean="0">
                          <a:solidFill>
                            <a:schemeClr val="accent1">
                              <a:lumMod val="50000"/>
                            </a:schemeClr>
                          </a:solidFill>
                        </a:rPr>
                        <a:t>Redelineation</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4019352139"/>
                  </a:ext>
                </a:extLst>
              </a:tr>
              <a:tr h="1005776">
                <a:tc>
                  <a:txBody>
                    <a:bodyPr/>
                    <a:lstStyle/>
                    <a:p>
                      <a:r>
                        <a:rPr lang="en-US" sz="1800" b="1" dirty="0">
                          <a:solidFill>
                            <a:schemeClr val="accent1">
                              <a:lumMod val="50000"/>
                            </a:schemeClr>
                          </a:solidFill>
                        </a:rPr>
                        <a:t>Advisory Flood Heights (AFH)* </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a:t>
                      </a:r>
                      <a:r>
                        <a:rPr lang="en-US" dirty="0" smtClean="0">
                          <a:solidFill>
                            <a:schemeClr val="accent1">
                              <a:lumMod val="50000"/>
                            </a:schemeClr>
                          </a:solidFill>
                        </a:rPr>
                        <a:t>Studies</a:t>
                      </a:r>
                      <a:endParaRPr lang="en-US" dirty="0">
                        <a:solidFill>
                          <a:schemeClr val="accent1">
                            <a:lumMod val="50000"/>
                          </a:schemeClr>
                        </a:solidFill>
                      </a:endParaRP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4016173067"/>
                  </a:ext>
                </a:extLst>
              </a:tr>
            </a:tbl>
          </a:graphicData>
        </a:graphic>
      </p:graphicFrame>
      <p:sp>
        <p:nvSpPr>
          <p:cNvPr id="9" name="Rectangle 8">
            <a:extLst>
              <a:ext uri="{FF2B5EF4-FFF2-40B4-BE49-F238E27FC236}">
                <a16:creationId xmlns:a16="http://schemas.microsoft.com/office/drawing/2014/main" id="{CA8EDC51-FC1F-44F8-8A17-0D669B68854F}"/>
              </a:ext>
            </a:extLst>
          </p:cNvPr>
          <p:cNvSpPr/>
          <p:nvPr/>
        </p:nvSpPr>
        <p:spPr>
          <a:xfrm>
            <a:off x="688257" y="5375686"/>
            <a:ext cx="6164827" cy="307777"/>
          </a:xfrm>
          <a:prstGeom prst="rect">
            <a:avLst/>
          </a:prstGeom>
        </p:spPr>
        <p:txBody>
          <a:bodyPr wrap="square">
            <a:spAutoFit/>
          </a:bodyPr>
          <a:lstStyle/>
          <a:p>
            <a:r>
              <a:rPr lang="en-US" sz="1400" dirty="0">
                <a:solidFill>
                  <a:schemeClr val="accent1">
                    <a:lumMod val="50000"/>
                  </a:schemeClr>
                </a:solidFill>
              </a:rPr>
              <a:t>* May include Advisory BFEs redelineated outside of official FIRM</a:t>
            </a:r>
            <a:endParaRPr lang="en-US" sz="1400" dirty="0"/>
          </a:p>
        </p:txBody>
      </p:sp>
    </p:spTree>
    <p:extLst>
      <p:ext uri="{BB962C8B-B14F-4D97-AF65-F5344CB8AC3E}">
        <p14:creationId xmlns:p14="http://schemas.microsoft.com/office/powerpoint/2010/main" val="104375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68692994"/>
              </p:ext>
            </p:extLst>
          </p:nvPr>
        </p:nvGraphicFramePr>
        <p:xfrm>
          <a:off x="132228" y="964408"/>
          <a:ext cx="8879544" cy="5072348"/>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164158">
                  <a:extLst>
                    <a:ext uri="{9D8B030D-6E8A-4147-A177-3AD203B41FA5}">
                      <a16:colId xmlns:a16="http://schemas.microsoft.com/office/drawing/2014/main" val="20000"/>
                    </a:ext>
                  </a:extLst>
                </a:gridCol>
                <a:gridCol w="1469265">
                  <a:extLst>
                    <a:ext uri="{9D8B030D-6E8A-4147-A177-3AD203B41FA5}">
                      <a16:colId xmlns:a16="http://schemas.microsoft.com/office/drawing/2014/main" val="292169391"/>
                    </a:ext>
                  </a:extLst>
                </a:gridCol>
                <a:gridCol w="1058782">
                  <a:extLst>
                    <a:ext uri="{9D8B030D-6E8A-4147-A177-3AD203B41FA5}">
                      <a16:colId xmlns:a16="http://schemas.microsoft.com/office/drawing/2014/main" val="20001"/>
                    </a:ext>
                  </a:extLst>
                </a:gridCol>
                <a:gridCol w="1938041">
                  <a:extLst>
                    <a:ext uri="{9D8B030D-6E8A-4147-A177-3AD203B41FA5}">
                      <a16:colId xmlns:a16="http://schemas.microsoft.com/office/drawing/2014/main" val="3468510815"/>
                    </a:ext>
                  </a:extLst>
                </a:gridCol>
                <a:gridCol w="2652338">
                  <a:extLst>
                    <a:ext uri="{9D8B030D-6E8A-4147-A177-3AD203B41FA5}">
                      <a16:colId xmlns:a16="http://schemas.microsoft.com/office/drawing/2014/main" val="20002"/>
                    </a:ext>
                  </a:extLst>
                </a:gridCol>
              </a:tblGrid>
              <a:tr h="622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648474">
                <a:tc>
                  <a:txBody>
                    <a:bodyPr/>
                    <a:lstStyle/>
                    <a:p>
                      <a:pPr algn="ctr"/>
                      <a:r>
                        <a:rPr lang="en-US" sz="1000" dirty="0"/>
                        <a:t>1</a:t>
                      </a:r>
                    </a:p>
                  </a:txBody>
                  <a:tcPr marL="90154" marR="90154" marT="45077" marB="45077"/>
                </a:tc>
                <a:tc>
                  <a:txBody>
                    <a:bodyPr/>
                    <a:lstStyle/>
                    <a:p>
                      <a:pPr algn="ctr"/>
                      <a:r>
                        <a:rPr lang="en-US" sz="1000" b="1" dirty="0"/>
                        <a:t>Base Flood Elevation (Restudy)</a:t>
                      </a:r>
                      <a:r>
                        <a:rPr lang="en-US" sz="1000" dirty="0"/>
                        <a:t/>
                      </a:r>
                      <a:br>
                        <a:rPr lang="en-US" sz="1000" dirty="0"/>
                      </a:br>
                      <a:r>
                        <a:rPr lang="en-US" sz="1000" dirty="0"/>
                        <a:t>BFE </a:t>
                      </a:r>
                      <a:r>
                        <a:rPr lang="en-US" sz="1000" dirty="0" smtClean="0"/>
                        <a:t>Grid</a:t>
                      </a:r>
                      <a:endParaRPr lang="en-US" sz="1000" i="1" dirty="0"/>
                    </a:p>
                  </a:txBody>
                  <a:tcPr marL="90154" marR="90154" marT="45077" marB="45077"/>
                </a:tc>
                <a:tc>
                  <a:txBody>
                    <a:bodyPr/>
                    <a:lstStyle/>
                    <a:p>
                      <a:r>
                        <a:rPr lang="en-US" sz="1000" b="1" dirty="0"/>
                        <a:t>AE Zones</a:t>
                      </a:r>
                      <a:r>
                        <a:rPr lang="en-US" sz="1000" b="0" dirty="0"/>
                        <a:t/>
                      </a:r>
                      <a:br>
                        <a:rPr lang="en-US" sz="1000" b="0" dirty="0"/>
                      </a:br>
                      <a:r>
                        <a:rPr lang="en-US" sz="1000" b="0" dirty="0"/>
                        <a:t>Flood Zone Statuses 1, 2, 5, 6</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r>
                        <a:rPr lang="en-US" sz="1000" baseline="0" dirty="0"/>
                        <a:t/>
                      </a:r>
                      <a:br>
                        <a:rPr lang="en-US" sz="1000" baseline="0" dirty="0"/>
                      </a:br>
                      <a:r>
                        <a:rPr lang="en-US" sz="800" i="1" baseline="0" dirty="0"/>
                        <a:t>(Display to 0.1)</a:t>
                      </a:r>
                      <a:br>
                        <a:rPr lang="en-US" sz="800" i="1" baseline="0" dirty="0"/>
                      </a:br>
                      <a:r>
                        <a:rPr lang="en-US" sz="800" i="1" baseline="0" dirty="0"/>
                        <a:t>(Clickable GRID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Restudy)</a:t>
                      </a:r>
                      <a:br>
                        <a:rPr lang="en-US" sz="1000" dirty="0">
                          <a:solidFill>
                            <a:schemeClr val="tx1"/>
                          </a:solidFill>
                        </a:rPr>
                      </a:br>
                      <a:r>
                        <a:rPr lang="en-US" sz="1000" dirty="0">
                          <a:solidFill>
                            <a:schemeClr val="tx1"/>
                          </a:solidFill>
                        </a:rPr>
                        <a:t/>
                      </a:r>
                      <a:br>
                        <a:rPr lang="en-US" sz="1000" dirty="0">
                          <a:solidFill>
                            <a:schemeClr val="tx1"/>
                          </a:solidFill>
                        </a:rPr>
                      </a:br>
                      <a:r>
                        <a:rPr lang="en-US" sz="1000" i="1" dirty="0">
                          <a:solidFill>
                            <a:schemeClr val="tx1"/>
                          </a:solidFill>
                        </a:rPr>
                        <a:t>In future may include A Zones</a:t>
                      </a:r>
                      <a:endParaRPr lang="en-US" sz="1000" dirty="0">
                        <a:solidFill>
                          <a:schemeClr val="tx1"/>
                        </a:solidFill>
                      </a:endParaRPr>
                    </a:p>
                  </a:txBody>
                  <a:tcPr marL="90154" marR="90154" marT="45077" marB="45077"/>
                </a:tc>
                <a:tc rowSpan="6">
                  <a:txBody>
                    <a:bodyPr/>
                    <a:lstStyle/>
                    <a:p>
                      <a:r>
                        <a:rPr lang="en-US" sz="900" b="1" kern="1200" dirty="0">
                          <a:effectLst/>
                        </a:rPr>
                        <a:t>Advisory Flood Heights (AFH) for Approximate A Zones:  </a:t>
                      </a:r>
                      <a:r>
                        <a:rPr lang="en-US" sz="900" kern="1200" dirty="0">
                          <a:effectLst/>
                        </a:rPr>
                        <a:t>CAUTION </a:t>
                      </a:r>
                      <a:r>
                        <a:rPr lang="en-US" sz="900" kern="1200" dirty="0" err="1">
                          <a:effectLst/>
                        </a:rPr>
                        <a:t>CAUTION</a:t>
                      </a:r>
                      <a:r>
                        <a:rPr lang="en-US" sz="9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900" kern="1200" dirty="0">
                          <a:effectLst/>
                        </a:rPr>
                      </a:br>
                      <a:r>
                        <a:rPr lang="en-US" sz="900" u="sng" kern="1200" dirty="0">
                          <a:effectLst/>
                          <a:hlinkClick r:id="rId3"/>
                        </a:rPr>
                        <a:t>http://www.mapwv.gov/flood/content/documents/AFHhandout.pdf</a:t>
                      </a:r>
                      <a:endParaRPr lang="en-US" sz="900" kern="1200" dirty="0">
                        <a:effectLst/>
                      </a:endParaRPr>
                    </a:p>
                    <a:p>
                      <a:r>
                        <a:rPr lang="en-US" sz="900" kern="1200" dirty="0">
                          <a:effectLst/>
                        </a:rPr>
                        <a:t> </a:t>
                      </a:r>
                    </a:p>
                    <a:p>
                      <a:r>
                        <a:rPr lang="en-US" sz="900" b="1" kern="1200" dirty="0">
                          <a:solidFill>
                            <a:schemeClr val="tx1"/>
                          </a:solidFill>
                          <a:effectLst/>
                        </a:rPr>
                        <a:t>Restudy and Non-Restudy AE Zones: </a:t>
                      </a:r>
                      <a:r>
                        <a:rPr lang="en-US" sz="900" b="1" kern="1200" dirty="0">
                          <a:solidFill>
                            <a:srgbClr val="FF0000"/>
                          </a:solidFill>
                          <a:effectLst/>
                        </a:rPr>
                        <a:t> </a:t>
                      </a:r>
                      <a:r>
                        <a:rPr lang="en-US" sz="900" kern="1200" dirty="0">
                          <a:effectLst/>
                        </a:rPr>
                        <a:t>To validate base flood elevations refer to the Flood Profiles and Flood Elevation Tables in the FIS Report.</a:t>
                      </a:r>
                    </a:p>
                    <a:p>
                      <a:r>
                        <a:rPr lang="en-US" sz="900" kern="1200" dirty="0">
                          <a:effectLst/>
                        </a:rPr>
                        <a:t> </a:t>
                      </a:r>
                    </a:p>
                    <a:p>
                      <a:r>
                        <a:rPr lang="en-US" sz="900" b="1" kern="1200" dirty="0">
                          <a:solidFill>
                            <a:schemeClr val="dk1"/>
                          </a:solidFill>
                          <a:effectLst/>
                          <a:latin typeface="+mn-lt"/>
                          <a:ea typeface="+mn-ea"/>
                          <a:cs typeface="+mn-cs"/>
                        </a:rPr>
                        <a:t>Vertical Datum for Flood Heights: </a:t>
                      </a:r>
                      <a:r>
                        <a:rPr lang="en-US" sz="900" kern="1200" dirty="0">
                          <a:solidFill>
                            <a:schemeClr val="dk1"/>
                          </a:solidFill>
                          <a:effectLst/>
                          <a:latin typeface="+mn-lt"/>
                          <a:ea typeface="+mn-ea"/>
                          <a:cs typeface="+mn-cs"/>
                        </a:rPr>
                        <a:t>  The vertical datum of Base Flood Elevations (BFEs) for AE Zones recorded on official FIRMs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the following counties where the FIRMs are referenced to the NGVD 29 Datum: Hampshire, Logan, McDowell, Mercer, Monroe, Ohio, and Putnam.  The vertical datum of all Advisory Flood Height values for Approximate A Zones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McDowell County which is NGVD 29.  </a:t>
                      </a:r>
                      <a:r>
                        <a:rPr lang="en-US" sz="900" u="sng" kern="1200" dirty="0">
                          <a:solidFill>
                            <a:schemeClr val="dk1"/>
                          </a:solidFill>
                          <a:effectLst/>
                          <a:latin typeface="+mn-lt"/>
                          <a:ea typeface="+mn-ea"/>
                          <a:cs typeface="+mn-cs"/>
                          <a:hlinkClick r:id="rId4"/>
                        </a:rPr>
                        <a:t>More information</a:t>
                      </a:r>
                      <a:r>
                        <a:rPr lang="en-US" sz="900" kern="1200" dirty="0">
                          <a:solidFill>
                            <a:schemeClr val="dk1"/>
                          </a:solidFill>
                          <a:effectLst/>
                          <a:latin typeface="+mn-lt"/>
                          <a:ea typeface="+mn-ea"/>
                          <a:cs typeface="+mn-cs"/>
                        </a:rPr>
                        <a:t>.</a:t>
                      </a:r>
                      <a:endParaRPr lang="en-US" sz="900" strike="sngStrike" kern="1200" baseline="0" dirty="0">
                        <a:solidFill>
                          <a:srgbClr val="FF0000"/>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596508">
                <a:tc>
                  <a:txBody>
                    <a:bodyPr/>
                    <a:lstStyle/>
                    <a:p>
                      <a:pPr algn="ctr"/>
                      <a:r>
                        <a:rPr lang="en-US" sz="1000" dirty="0"/>
                        <a:t>2</a:t>
                      </a:r>
                    </a:p>
                  </a:txBody>
                  <a:tcPr marL="90154" marR="90154" marT="45077" marB="45077"/>
                </a:tc>
                <a:tc>
                  <a:txBody>
                    <a:bodyPr/>
                    <a:lstStyle/>
                    <a:p>
                      <a:pPr algn="ctr"/>
                      <a:r>
                        <a:rPr lang="en-US" sz="1000" b="1" dirty="0">
                          <a:solidFill>
                            <a:schemeClr val="tx1"/>
                          </a:solidFill>
                        </a:rPr>
                        <a:t>Base Flood Elevation</a:t>
                      </a:r>
                      <a:br>
                        <a:rPr lang="en-US" sz="1000" b="1" dirty="0">
                          <a:solidFill>
                            <a:schemeClr val="tx1"/>
                          </a:solidFill>
                        </a:rPr>
                      </a:br>
                      <a:r>
                        <a:rPr lang="en-US" sz="1000" b="1" dirty="0">
                          <a:solidFill>
                            <a:schemeClr val="tx1"/>
                          </a:solidFill>
                        </a:rPr>
                        <a:t>(Non-Restudy) </a:t>
                      </a:r>
                      <a:r>
                        <a:rPr lang="en-US" sz="1000" dirty="0">
                          <a:solidFill>
                            <a:schemeClr val="tx1"/>
                          </a:solidFill>
                        </a:rPr>
                        <a:t>Updated AE Grid</a:t>
                      </a:r>
                      <a:endParaRPr lang="en-US" sz="1000" b="1" dirty="0">
                        <a:solidFill>
                          <a:schemeClr val="tx1"/>
                        </a:solidFill>
                      </a:endParaRPr>
                    </a:p>
                  </a:txBody>
                  <a:tcPr marL="90154" marR="90154" marT="45077" marB="45077"/>
                </a:tc>
                <a:tc>
                  <a:txBody>
                    <a:bodyPr/>
                    <a:lstStyle/>
                    <a:p>
                      <a:r>
                        <a:rPr lang="en-US" sz="1000" b="1" dirty="0"/>
                        <a:t>AE Zones</a:t>
                      </a:r>
                      <a:r>
                        <a:rPr lang="en-US" sz="1000" b="0" dirty="0"/>
                        <a:t/>
                      </a:r>
                      <a:br>
                        <a:rPr lang="en-US" sz="1000" b="0" dirty="0"/>
                      </a:br>
                      <a:r>
                        <a:rPr lang="en-US" sz="1000" b="0" dirty="0"/>
                        <a:t>Flood Zone Statuses 1, 2, 8</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r>
                        <a:rPr lang="en-US" sz="1000" baseline="0" dirty="0"/>
                        <a:t/>
                      </a:r>
                      <a:br>
                        <a:rPr lang="en-US" sz="1000" baseline="0" dirty="0"/>
                      </a:br>
                      <a:r>
                        <a:rPr lang="en-US" sz="800" i="1" baseline="0" dirty="0"/>
                        <a:t>(Display to 0.1)</a:t>
                      </a:r>
                      <a:br>
                        <a:rPr lang="en-US" sz="800" i="1" baseline="0" dirty="0"/>
                      </a:br>
                      <a:r>
                        <a:rPr lang="en-US" sz="800" i="1" baseline="0" dirty="0"/>
                        <a:t>(Clickable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596508">
                <a:tc>
                  <a:txBody>
                    <a:bodyPr/>
                    <a:lstStyle/>
                    <a:p>
                      <a:pPr algn="ctr"/>
                      <a:r>
                        <a:rPr lang="en-US" sz="1000" dirty="0"/>
                        <a:t>3</a:t>
                      </a:r>
                    </a:p>
                  </a:txBody>
                  <a:tcPr marL="90154" marR="90154" marT="45077" marB="45077"/>
                </a:tc>
                <a:tc>
                  <a:txBody>
                    <a:bodyPr/>
                    <a:lstStyle/>
                    <a:p>
                      <a:pPr algn="ctr"/>
                      <a:r>
                        <a:rPr lang="en-US" sz="1000" b="1" dirty="0"/>
                        <a:t>Base Flood Elevation</a:t>
                      </a:r>
                      <a:br>
                        <a:rPr lang="en-US" sz="1000" b="1" dirty="0"/>
                      </a:br>
                      <a:r>
                        <a:rPr lang="en-US" sz="1000" b="1" dirty="0"/>
                        <a:t> (Non-Restudy)</a:t>
                      </a:r>
                    </a:p>
                  </a:txBody>
                  <a:tcPr marL="90154" marR="90154" marT="45077" marB="45077"/>
                </a:tc>
                <a:tc>
                  <a:txBody>
                    <a:bodyPr/>
                    <a:lstStyle/>
                    <a:p>
                      <a:r>
                        <a:rPr lang="en-US" sz="1000" b="1" dirty="0"/>
                        <a:t>AE Zones</a:t>
                      </a:r>
                    </a:p>
                    <a:p>
                      <a:endParaRPr lang="en-US" sz="1000" b="0" dirty="0"/>
                    </a:p>
                    <a:p>
                      <a:r>
                        <a:rPr lang="en-US" sz="1000" b="0" dirty="0"/>
                        <a:t>Flood Zone Statuses 1 &amp; 2</a:t>
                      </a:r>
                      <a:endParaRPr lang="en-US" sz="1000" b="0" i="1" dirty="0"/>
                    </a:p>
                  </a:txBody>
                  <a:tcPr marL="90154" marR="90154" marT="45077" marB="45077"/>
                </a:tc>
                <a:tc>
                  <a:txBody>
                    <a:bodyPr/>
                    <a:lstStyle/>
                    <a:p>
                      <a:r>
                        <a:rPr lang="en-US" sz="1000" dirty="0"/>
                        <a:t> </a:t>
                      </a:r>
                      <a:r>
                        <a:rPr lang="en-US" sz="10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674457">
                <a:tc>
                  <a:txBody>
                    <a:bodyPr/>
                    <a:lstStyle/>
                    <a:p>
                      <a:pPr algn="ctr"/>
                      <a:r>
                        <a:rPr lang="en-US" sz="1000" dirty="0"/>
                        <a:t>4</a:t>
                      </a:r>
                    </a:p>
                  </a:txBody>
                  <a:tcPr marL="90154" marR="90154" marT="45077" marB="45077"/>
                </a:tc>
                <a:tc>
                  <a:txBody>
                    <a:bodyPr/>
                    <a:lstStyle/>
                    <a:p>
                      <a:pPr algn="ctr"/>
                      <a:r>
                        <a:rPr lang="en-US" sz="1000" b="1" dirty="0"/>
                        <a:t>Advisory Flood Height</a:t>
                      </a:r>
                    </a:p>
                    <a:p>
                      <a:pPr algn="ctr"/>
                      <a:r>
                        <a:rPr lang="en-US" sz="1000" b="0" dirty="0"/>
                        <a:t>AFH Grid or BFE-P Grids</a:t>
                      </a:r>
                      <a:endParaRPr lang="en-US" sz="1000" b="1" dirty="0"/>
                    </a:p>
                  </a:txBody>
                  <a:tcPr marL="90154" marR="90154" marT="45077" marB="45077"/>
                </a:tc>
                <a:tc>
                  <a:txBody>
                    <a:bodyPr/>
                    <a:lstStyle/>
                    <a:p>
                      <a:r>
                        <a:rPr lang="en-US" sz="1000" b="1" dirty="0"/>
                        <a:t>A Zones</a:t>
                      </a:r>
                      <a:r>
                        <a:rPr lang="en-US" sz="1000" b="0" dirty="0"/>
                        <a:t/>
                      </a:r>
                      <a:br>
                        <a:rPr lang="en-US" sz="1000" b="0" dirty="0"/>
                      </a:br>
                      <a:r>
                        <a:rPr lang="en-US" sz="1000" b="0" dirty="0"/>
                        <a:t/>
                      </a:r>
                      <a:br>
                        <a:rPr lang="en-US" sz="1000" b="0" dirty="0"/>
                      </a:br>
                      <a:r>
                        <a:rPr lang="en-US" sz="1000" b="0" dirty="0"/>
                        <a:t>Flood Zone Statuses 4, 5, 6, &amp; 9. Possible status 10.</a:t>
                      </a:r>
                    </a:p>
                  </a:txBody>
                  <a:tcPr marL="90154" marR="90154" marT="45077" marB="45077"/>
                </a:tc>
                <a:tc>
                  <a:txBody>
                    <a:bodyPr/>
                    <a:lstStyle/>
                    <a:p>
                      <a:r>
                        <a:rPr lang="en-US" sz="1000" dirty="0"/>
                        <a:t>About </a:t>
                      </a:r>
                      <a:br>
                        <a:rPr lang="en-US" sz="1000" dirty="0"/>
                      </a:br>
                      <a:r>
                        <a:rPr lang="en-US" sz="1000" dirty="0"/>
                        <a:t>&lt;</a:t>
                      </a:r>
                      <a:r>
                        <a:rPr lang="en-US" sz="1000" baseline="0" dirty="0"/>
                        <a:t> value&gt; ft. </a:t>
                      </a:r>
                    </a:p>
                    <a:p>
                      <a:endParaRPr lang="en-US" sz="1000" baseline="0" dirty="0"/>
                    </a:p>
                    <a:p>
                      <a:r>
                        <a:rPr lang="en-US" sz="800" i="1" baseline="0" dirty="0"/>
                        <a:t>(Display to 0.1)</a:t>
                      </a:r>
                      <a:br>
                        <a:rPr lang="en-US" sz="800" i="1" baseline="0" dirty="0"/>
                      </a:br>
                      <a:r>
                        <a:rPr lang="en-US" sz="800" i="1" baseline="0" dirty="0"/>
                        <a:t>(Clickable value)</a:t>
                      </a:r>
                      <a:endParaRPr lang="en-US" sz="800" dirty="0"/>
                    </a:p>
                  </a:txBody>
                  <a:tcPr marL="90154" marR="90154" marT="45077" marB="45077"/>
                </a:tc>
                <a:tc>
                  <a:txBody>
                    <a:bodyPr/>
                    <a:lstStyle/>
                    <a:p>
                      <a:r>
                        <a:rPr lang="en-US" sz="10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596508">
                <a:tc>
                  <a:txBody>
                    <a:bodyPr/>
                    <a:lstStyle/>
                    <a:p>
                      <a:pPr algn="ctr"/>
                      <a:r>
                        <a:rPr lang="en-US" sz="1000" dirty="0"/>
                        <a:t>5</a:t>
                      </a:r>
                    </a:p>
                  </a:txBody>
                  <a:tcPr marL="90154" marR="90154" marT="45077" marB="45077">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Preliminary Flood Height</a:t>
                      </a:r>
                      <a:br>
                        <a:rPr lang="en-US" sz="1000" b="1" dirty="0"/>
                      </a:br>
                      <a:r>
                        <a:rPr lang="en-US" sz="1000" b="0" dirty="0"/>
                        <a:t>(BFE-P</a:t>
                      </a:r>
                      <a:r>
                        <a:rPr lang="en-US" sz="1000" b="0" dirty="0" smtClean="0"/>
                        <a:t>)</a:t>
                      </a:r>
                      <a:endParaRPr lang="en-US" sz="1000" b="0" dirty="0"/>
                    </a:p>
                  </a:txBody>
                  <a:tcPr marL="90154" marR="90154" marT="45077" marB="45077"/>
                </a:tc>
                <a:tc>
                  <a:txBody>
                    <a:bodyPr/>
                    <a:lstStyle/>
                    <a:p>
                      <a:r>
                        <a:rPr lang="en-US" sz="1000" b="0" dirty="0"/>
                        <a:t>Flood Zone Statuses 5 to 7.  BFE Preliminary Grid takes priority.</a:t>
                      </a:r>
                      <a:endParaRPr lang="en-US" sz="1000" b="0" i="1" dirty="0"/>
                    </a:p>
                  </a:txBody>
                  <a:tcPr marL="90154" marR="90154" marT="45077" marB="45077"/>
                </a:tc>
                <a:tc>
                  <a:txBody>
                    <a:bodyPr/>
                    <a:lstStyle/>
                    <a:p>
                      <a:r>
                        <a:rPr lang="en-US" sz="1000" i="1" dirty="0"/>
                        <a:t>5a, 6a, 7 = value</a:t>
                      </a:r>
                    </a:p>
                    <a:p>
                      <a:r>
                        <a:rPr lang="en-US" sz="1000" i="1" dirty="0"/>
                        <a:t>5b, 6b = no value</a:t>
                      </a:r>
                      <a:br>
                        <a:rPr lang="en-US" sz="1000" i="1" dirty="0"/>
                      </a:br>
                      <a:endParaRPr lang="en-US" sz="1000" i="1" dirty="0"/>
                    </a:p>
                  </a:txBody>
                  <a:tcPr marL="90154" marR="90154" marT="45077" marB="45077"/>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Grid value (BFE Preliminary), then BFE-R, BFE-NR, AFH</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No Value. “See FEMA Change Viewer link for Prelim. BFE”</a:t>
                      </a:r>
                    </a:p>
                  </a:txBody>
                  <a:tcPr marL="90154" marR="90154" marT="45077" marB="45077"/>
                </a:tc>
                <a:tc vMerge="1">
                  <a:txBody>
                    <a:bodyPr/>
                    <a:lstStyle/>
                    <a:p>
                      <a:endParaRPr lang="en-US"/>
                    </a:p>
                  </a:txBody>
                  <a:tcPr/>
                </a:tc>
                <a:extLst>
                  <a:ext uri="{0D108BD9-81ED-4DB2-BD59-A6C34878D82A}">
                    <a16:rowId xmlns:a16="http://schemas.microsoft.com/office/drawing/2014/main" val="2827662462"/>
                  </a:ext>
                </a:extLst>
              </a:tr>
              <a:tr h="561136">
                <a:tc>
                  <a:txBody>
                    <a:bodyPr/>
                    <a:lstStyle/>
                    <a:p>
                      <a:pPr algn="ctr"/>
                      <a:r>
                        <a:rPr lang="en-US" sz="1000" dirty="0"/>
                        <a:t>6</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No Flood Height Information</a:t>
                      </a:r>
                    </a:p>
                  </a:txBody>
                  <a:tcPr marL="90154" marR="90154" marT="45077" marB="45077"/>
                </a:tc>
                <a:tc>
                  <a:txBody>
                    <a:bodyPr/>
                    <a:lstStyle/>
                    <a:p>
                      <a:r>
                        <a:rPr lang="en-US" sz="1000" b="0" dirty="0"/>
                        <a:t>Flood Zone Statuses</a:t>
                      </a:r>
                      <a:r>
                        <a:rPr lang="en-US" sz="1000" b="0" baseline="0" dirty="0"/>
                        <a:t> </a:t>
                      </a:r>
                      <a:r>
                        <a:rPr lang="en-US" sz="1000" b="0" dirty="0"/>
                        <a:t>3 and 4; 9 through 13</a:t>
                      </a:r>
                      <a:endParaRPr lang="en-US" sz="10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r>
                        <a:rPr lang="en-US" sz="1000" i="1" dirty="0"/>
                        <a:t>no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None (Status 3 or 4)</a:t>
                      </a:r>
                    </a:p>
                    <a:p>
                      <a:endParaRPr lang="en-US" sz="900" dirty="0">
                        <a:solidFill>
                          <a:schemeClr val="tx1"/>
                        </a:solidFill>
                      </a:endParaRPr>
                    </a:p>
                    <a:p>
                      <a:r>
                        <a:rPr lang="en-US" sz="900" dirty="0">
                          <a:solidFill>
                            <a:schemeClr val="tx1"/>
                          </a:solidFill>
                        </a:rPr>
                        <a:t>N/A (Statuses 9-13) </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565862" y="6105863"/>
            <a:ext cx="8445910" cy="430887"/>
          </a:xfrm>
          <a:prstGeom prst="rect">
            <a:avLst/>
          </a:prstGeom>
          <a:noFill/>
        </p:spPr>
        <p:txBody>
          <a:bodyPr wrap="square" rtlCol="0">
            <a:spAutoFit/>
          </a:bodyPr>
          <a:lstStyle/>
          <a:p>
            <a:r>
              <a:rPr lang="en-US" sz="1050" dirty="0"/>
              <a:t>Invisible Composite Query </a:t>
            </a:r>
            <a:r>
              <a:rPr lang="en-US" sz="1050" dirty="0" err="1"/>
              <a:t>Rasters</a:t>
            </a:r>
            <a:r>
              <a:rPr lang="en-US" sz="1050" dirty="0"/>
              <a:t> for flood height values of Water Surface Elevation Level (WSEL) layers: (1) </a:t>
            </a:r>
            <a:r>
              <a:rPr lang="en-US" sz="1050" i="1" dirty="0"/>
              <a:t>Advisory Flood Height </a:t>
            </a:r>
            <a:r>
              <a:rPr lang="en-US" sz="1050" dirty="0"/>
              <a:t>WSEL AFH Grid (WSEL_1PCT_AFH_5ft); (2) </a:t>
            </a:r>
            <a:r>
              <a:rPr lang="en-US" sz="1050" i="1" dirty="0"/>
              <a:t>BFE Restudy</a:t>
            </a:r>
            <a:r>
              <a:rPr lang="en-US" sz="1050" dirty="0"/>
              <a:t> WSEL BFE Grid  (WSEL_1PCT_BFE_1m); </a:t>
            </a:r>
            <a:r>
              <a:rPr lang="en-US" sz="1050" i="1" dirty="0"/>
              <a:t>Updated AE/BFE Non-Restudy </a:t>
            </a:r>
            <a:r>
              <a:rPr lang="en-US" sz="1050" dirty="0"/>
              <a:t>(WSEL_1PCT_Updated_AE)</a:t>
            </a:r>
          </a:p>
        </p:txBody>
      </p:sp>
    </p:spTree>
    <p:extLst>
      <p:ext uri="{BB962C8B-B14F-4D97-AF65-F5344CB8AC3E}">
        <p14:creationId xmlns:p14="http://schemas.microsoft.com/office/powerpoint/2010/main" val="395414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a:t>
            </a:r>
            <a:r>
              <a:rPr lang="en-US" dirty="0" smtClean="0">
                <a:solidFill>
                  <a:schemeClr val="bg1"/>
                </a:solidFill>
                <a:latin typeface="Arial" panose="020B0604020202020204" pitchFamily="34" charset="0"/>
                <a:cs typeface="Arial" panose="020B0604020202020204" pitchFamily="34" charset="0"/>
              </a:rPr>
              <a:t>Grids (NFHL)</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72995" y="1845498"/>
            <a:ext cx="8798010" cy="1938992"/>
          </a:xfrm>
          <a:prstGeom prst="rect">
            <a:avLst/>
          </a:prstGeom>
          <a:solidFill>
            <a:schemeClr val="tx2">
              <a:lumMod val="20000"/>
              <a:lumOff val="80000"/>
            </a:schemeClr>
          </a:solidFill>
        </p:spPr>
        <p:txBody>
          <a:bodyPr wrap="square" rtlCol="0">
            <a:spAutoFit/>
          </a:bodyPr>
          <a:lstStyle/>
          <a:p>
            <a:pPr algn="ctr"/>
            <a:r>
              <a:rPr lang="en-US" sz="3600" b="1" u="sng" dirty="0" smtClean="0">
                <a:solidFill>
                  <a:schemeClr val="accent1">
                    <a:lumMod val="50000"/>
                  </a:schemeClr>
                </a:solidFill>
                <a:latin typeface="Arial" panose="020B0604020202020204" pitchFamily="34" charset="0"/>
                <a:cs typeface="Arial" panose="020B0604020202020204" pitchFamily="34" charset="0"/>
              </a:rPr>
              <a:t>National Flood Hazard Layer (NFHL)</a:t>
            </a:r>
          </a:p>
          <a:p>
            <a:pPr marL="2400300" lvl="4" indent="-571500" algn="just">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Effective floodplain layers</a:t>
            </a:r>
          </a:p>
          <a:p>
            <a:pPr marL="2400300" lvl="4" indent="-571500" algn="just">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Preliminary floodplain layers</a:t>
            </a:r>
          </a:p>
          <a:p>
            <a:pPr marL="2400300" lvl="4" indent="-571500" algn="just">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Draft floodplain layers</a:t>
            </a:r>
          </a:p>
        </p:txBody>
      </p:sp>
      <p:sp>
        <p:nvSpPr>
          <p:cNvPr id="4" name="TextBox 3"/>
          <p:cNvSpPr txBox="1"/>
          <p:nvPr/>
        </p:nvSpPr>
        <p:spPr>
          <a:xfrm>
            <a:off x="172995" y="4520577"/>
            <a:ext cx="8798010" cy="1508105"/>
          </a:xfrm>
          <a:prstGeom prst="rect">
            <a:avLst/>
          </a:prstGeom>
          <a:solidFill>
            <a:schemeClr val="tx2">
              <a:lumMod val="20000"/>
              <a:lumOff val="80000"/>
            </a:schemeClr>
          </a:solidFill>
        </p:spPr>
        <p:txBody>
          <a:bodyPr wrap="square" rtlCol="0">
            <a:spAutoFit/>
          </a:bodyPr>
          <a:lstStyle/>
          <a:p>
            <a:pPr algn="ctr"/>
            <a:r>
              <a:rPr lang="en-US" sz="3600" b="1" u="sng" dirty="0" smtClean="0">
                <a:solidFill>
                  <a:schemeClr val="accent1">
                    <a:lumMod val="50000"/>
                  </a:schemeClr>
                </a:solidFill>
                <a:latin typeface="Arial" panose="020B0604020202020204" pitchFamily="34" charset="0"/>
                <a:cs typeface="Arial" panose="020B0604020202020204" pitchFamily="34" charset="0"/>
              </a:rPr>
              <a:t>Restudy BFE Grids</a:t>
            </a:r>
          </a:p>
          <a:p>
            <a:pPr marL="2400300" lvl="4" indent="-571500">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BFE-Restudy</a:t>
            </a:r>
          </a:p>
          <a:p>
            <a:pPr marL="2400300" lvl="4" indent="-571500">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BFE-Preliminary </a:t>
            </a:r>
          </a:p>
        </p:txBody>
      </p:sp>
    </p:spTree>
    <p:extLst>
      <p:ext uri="{BB962C8B-B14F-4D97-AF65-F5344CB8AC3E}">
        <p14:creationId xmlns:p14="http://schemas.microsoft.com/office/powerpoint/2010/main" val="3281883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a:t>
            </a:r>
            <a:r>
              <a:rPr lang="en-US" dirty="0" smtClean="0">
                <a:solidFill>
                  <a:schemeClr val="bg1"/>
                </a:solidFill>
                <a:latin typeface="Arial" panose="020B0604020202020204" pitchFamily="34" charset="0"/>
                <a:cs typeface="Arial" panose="020B0604020202020204" pitchFamily="34" charset="0"/>
              </a:rPr>
              <a:t>Grids &amp; WV Coverage</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30231" y="3150427"/>
            <a:ext cx="7747929" cy="2739211"/>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Effective DFIRMs</a:t>
            </a:r>
            <a:br>
              <a:rPr lang="en-US" sz="4000" b="1" dirty="0" smtClean="0">
                <a:solidFill>
                  <a:schemeClr val="accent1">
                    <a:lumMod val="50000"/>
                  </a:schemeClr>
                </a:solidFill>
                <a:latin typeface="Arial" panose="020B0604020202020204" pitchFamily="34" charset="0"/>
                <a:cs typeface="Arial" panose="020B0604020202020204" pitchFamily="34" charset="0"/>
              </a:rPr>
            </a:b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(Restudy </a:t>
            </a:r>
            <a:r>
              <a:rPr lang="en-US" sz="4000" b="1" dirty="0" smtClean="0">
                <a:solidFill>
                  <a:schemeClr val="accent1">
                    <a:lumMod val="50000"/>
                  </a:schemeClr>
                </a:solidFill>
                <a:latin typeface="Arial" panose="020B0604020202020204" pitchFamily="34" charset="0"/>
                <a:cs typeface="Arial" panose="020B0604020202020204" pitchFamily="34" charset="0"/>
              </a:rPr>
              <a:t>BFEs)</a:t>
            </a:r>
          </a:p>
          <a:p>
            <a:pPr algn="ctr"/>
            <a:r>
              <a:rPr lang="en-US" sz="4000" b="1" dirty="0" smtClean="0">
                <a:solidFill>
                  <a:schemeClr val="accent1">
                    <a:lumMod val="50000"/>
                  </a:schemeClr>
                </a:solidFill>
                <a:latin typeface="Arial" panose="020B0604020202020204" pitchFamily="34" charset="0"/>
                <a:cs typeface="Arial" panose="020B0604020202020204" pitchFamily="34" charset="0"/>
              </a:rPr>
              <a:t>(Preliminary BFEs)</a:t>
            </a:r>
            <a:endParaRPr lang="en-US" sz="4000" b="1" dirty="0" smtClean="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6A75A1-0CCE-4A4D-8157-E4C3F2798067}"/>
              </a:ext>
            </a:extLst>
          </p:cNvPr>
          <p:cNvPicPr>
            <a:picLocks noChangeAspect="1"/>
          </p:cNvPicPr>
          <p:nvPr/>
        </p:nvPicPr>
        <p:blipFill rotWithShape="1">
          <a:blip r:embed="rId3"/>
          <a:srcRect l="5502" t="696" r="203" b="-696"/>
          <a:stretch/>
        </p:blipFill>
        <p:spPr>
          <a:xfrm>
            <a:off x="85725" y="1034780"/>
            <a:ext cx="6525287" cy="519332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Restudy </a:t>
            </a:r>
          </a:p>
        </p:txBody>
      </p:sp>
      <p:sp>
        <p:nvSpPr>
          <p:cNvPr id="4" name="TextBox 3"/>
          <p:cNvSpPr txBox="1"/>
          <p:nvPr/>
        </p:nvSpPr>
        <p:spPr>
          <a:xfrm>
            <a:off x="471336" y="6440082"/>
            <a:ext cx="6843863" cy="261610"/>
          </a:xfrm>
          <a:prstGeom prst="rect">
            <a:avLst/>
          </a:prstGeom>
          <a:noFill/>
        </p:spPr>
        <p:txBody>
          <a:bodyPr wrap="square" rtlCol="0">
            <a:spAutoFit/>
          </a:bodyPr>
          <a:lstStyle/>
          <a:p>
            <a:r>
              <a:rPr lang="en-US" sz="1100" dirty="0">
                <a:hlinkClick r:id="rId4"/>
              </a:rPr>
              <a:t>http://www.mapwv.gov/flood/map/?wkid=102100&amp;x=-8900332&amp;y=4812154&amp;l=12&amp;v=1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6792944" y="1084223"/>
            <a:ext cx="2145823" cy="4801314"/>
          </a:xfrm>
          <a:prstGeom prst="rect">
            <a:avLst/>
          </a:prstGeom>
          <a:solidFill>
            <a:schemeClr val="accent5">
              <a:lumMod val="20000"/>
              <a:lumOff val="80000"/>
            </a:schemeClr>
          </a:solidFill>
        </p:spPr>
        <p:txBody>
          <a:bodyPr wrap="square" rtlCol="0">
            <a:spAutoFit/>
          </a:bodyPr>
          <a:lstStyle/>
          <a:p>
            <a:pPr algn="ctr"/>
            <a:r>
              <a:rPr lang="en-US" b="1" dirty="0"/>
              <a:t>FLOOD HEIGHTS</a:t>
            </a:r>
          </a:p>
          <a:p>
            <a:endParaRPr lang="en-US" b="1" dirty="0"/>
          </a:p>
          <a:p>
            <a:r>
              <a:rPr lang="en-US" dirty="0"/>
              <a:t>Restudy Base Flood Elevation Heights displayed in Flood Results Query Panel. Fractional values displayed to tenth of decimal. </a:t>
            </a:r>
          </a:p>
          <a:p>
            <a:endParaRPr lang="en-US" sz="1600" dirty="0"/>
          </a:p>
          <a:p>
            <a:r>
              <a:rPr lang="en-US" sz="1600" b="1" dirty="0"/>
              <a:t>Source: </a:t>
            </a:r>
            <a:r>
              <a:rPr lang="en-US" sz="1600" dirty="0"/>
              <a:t>FEMA RiskMAP Restudies</a:t>
            </a:r>
          </a:p>
          <a:p>
            <a:endParaRPr lang="en-US" sz="1600" dirty="0"/>
          </a:p>
          <a:p>
            <a:r>
              <a:rPr lang="en-US" sz="1600" b="1" dirty="0"/>
              <a:t>Coverage: </a:t>
            </a:r>
            <a:r>
              <a:rPr lang="en-US" sz="1600" dirty="0"/>
              <a:t>Upper Monongahela Watershed (Select Streams)</a:t>
            </a: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42658" y="2333708"/>
            <a:ext cx="1714717"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
        <p:nvSpPr>
          <p:cNvPr id="9" name="TextBox 8">
            <a:extLst>
              <a:ext uri="{FF2B5EF4-FFF2-40B4-BE49-F238E27FC236}">
                <a16:creationId xmlns:a16="http://schemas.microsoft.com/office/drawing/2014/main" id="{90E6E9E6-5EDC-4055-A58E-78714A3D27A4}"/>
              </a:ext>
            </a:extLst>
          </p:cNvPr>
          <p:cNvSpPr txBox="1"/>
          <p:nvPr/>
        </p:nvSpPr>
        <p:spPr>
          <a:xfrm>
            <a:off x="6792943" y="6055361"/>
            <a:ext cx="2067277" cy="646331"/>
          </a:xfrm>
          <a:prstGeom prst="rect">
            <a:avLst/>
          </a:prstGeom>
          <a:solidFill>
            <a:schemeClr val="tx2"/>
          </a:solidFill>
        </p:spPr>
        <p:txBody>
          <a:bodyPr wrap="square" rtlCol="0">
            <a:spAutoFit/>
          </a:bodyPr>
          <a:lstStyle/>
          <a:p>
            <a:pPr algn="ctr"/>
            <a:r>
              <a:rPr lang="en-US" b="1" dirty="0">
                <a:solidFill>
                  <a:schemeClr val="bg1"/>
                </a:solidFill>
              </a:rPr>
              <a:t>RiskMAP Upper Mon. Watershed </a:t>
            </a:r>
          </a:p>
        </p:txBody>
      </p:sp>
    </p:spTree>
    <p:extLst>
      <p:ext uri="{BB962C8B-B14F-4D97-AF65-F5344CB8AC3E}">
        <p14:creationId xmlns:p14="http://schemas.microsoft.com/office/powerpoint/2010/main" val="3313128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Active and Planned FEMA Studies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24466" y="1000898"/>
            <a:ext cx="7116332" cy="5479919"/>
          </a:xfrm>
          <a:prstGeom prst="rect">
            <a:avLst/>
          </a:prstGeom>
        </p:spPr>
      </p:pic>
      <p:sp>
        <p:nvSpPr>
          <p:cNvPr id="6" name="Rectangle 5"/>
          <p:cNvSpPr/>
          <p:nvPr/>
        </p:nvSpPr>
        <p:spPr>
          <a:xfrm>
            <a:off x="1754078" y="6438001"/>
            <a:ext cx="5993027" cy="307777"/>
          </a:xfrm>
          <a:prstGeom prst="rect">
            <a:avLst/>
          </a:prstGeom>
        </p:spPr>
        <p:txBody>
          <a:bodyPr wrap="square">
            <a:spAutoFit/>
          </a:bodyPr>
          <a:lstStyle/>
          <a:p>
            <a:r>
              <a:rPr lang="en-US" sz="1400" dirty="0">
                <a:hlinkClick r:id="rId4"/>
              </a:rPr>
              <a:t>https://data.wvgis.wvu.edu/pub/RA/_</a:t>
            </a:r>
            <a:r>
              <a:rPr lang="en-US" sz="1400" dirty="0" smtClean="0">
                <a:hlinkClick r:id="rId4"/>
              </a:rPr>
              <a:t>resources/status/WV_FloodStudies.pdf</a:t>
            </a:r>
            <a:endParaRPr lang="en-US" sz="1600" dirty="0"/>
          </a:p>
        </p:txBody>
      </p:sp>
    </p:spTree>
    <p:extLst>
      <p:ext uri="{BB962C8B-B14F-4D97-AF65-F5344CB8AC3E}">
        <p14:creationId xmlns:p14="http://schemas.microsoft.com/office/powerpoint/2010/main" val="25029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Studies</a:t>
            </a:r>
            <a:endParaRPr lang="en-US"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495168" y="6438001"/>
            <a:ext cx="6931044" cy="553998"/>
          </a:xfrm>
          <a:prstGeom prst="rect">
            <a:avLst/>
          </a:prstGeom>
        </p:spPr>
        <p:txBody>
          <a:bodyPr wrap="square">
            <a:spAutoFit/>
          </a:bodyPr>
          <a:lstStyle/>
          <a:p>
            <a:r>
              <a:rPr lang="en-US" sz="1400" dirty="0">
                <a:hlinkClick r:id="rId3"/>
              </a:rPr>
              <a:t>https://data.wvgis.wvu.edu/pub/RA/_</a:t>
            </a:r>
            <a:r>
              <a:rPr lang="en-US" sz="1400" dirty="0" smtClean="0">
                <a:hlinkClick r:id="rId3"/>
              </a:rPr>
              <a:t>resources/status/DepthWSEL_1meterResolution.pdf</a:t>
            </a:r>
            <a:endParaRPr lang="en-US" sz="1400" dirty="0" smtClean="0"/>
          </a:p>
          <a:p>
            <a:endParaRPr lang="en-US" sz="1600" dirty="0"/>
          </a:p>
        </p:txBody>
      </p:sp>
      <p:pic>
        <p:nvPicPr>
          <p:cNvPr id="3" name="Picture 2"/>
          <p:cNvPicPr>
            <a:picLocks noChangeAspect="1"/>
          </p:cNvPicPr>
          <p:nvPr/>
        </p:nvPicPr>
        <p:blipFill>
          <a:blip r:embed="rId4"/>
          <a:stretch>
            <a:fillRect/>
          </a:stretch>
        </p:blipFill>
        <p:spPr>
          <a:xfrm>
            <a:off x="2953264" y="1433384"/>
            <a:ext cx="6064438" cy="4636861"/>
          </a:xfrm>
          <a:prstGeom prst="rect">
            <a:avLst/>
          </a:prstGeom>
        </p:spPr>
      </p:pic>
      <p:sp>
        <p:nvSpPr>
          <p:cNvPr id="7" name="TextBox 6">
            <a:extLst>
              <a:ext uri="{FF2B5EF4-FFF2-40B4-BE49-F238E27FC236}">
                <a16:creationId xmlns:a16="http://schemas.microsoft.com/office/drawing/2014/main" id="{61FB7352-5B40-46C4-9398-9AB1BDAC7387}"/>
              </a:ext>
            </a:extLst>
          </p:cNvPr>
          <p:cNvSpPr txBox="1"/>
          <p:nvPr/>
        </p:nvSpPr>
        <p:spPr>
          <a:xfrm>
            <a:off x="134162" y="1162071"/>
            <a:ext cx="2722011" cy="5170646"/>
          </a:xfrm>
          <a:prstGeom prst="rect">
            <a:avLst/>
          </a:prstGeom>
          <a:solidFill>
            <a:schemeClr val="accent1">
              <a:lumMod val="50000"/>
            </a:schemeClr>
          </a:solidFill>
        </p:spPr>
        <p:txBody>
          <a:bodyPr wrap="square" rtlCol="0">
            <a:spAutoFit/>
          </a:bodyPr>
          <a:lstStyle/>
          <a:p>
            <a:pPr algn="ctr"/>
            <a:r>
              <a:rPr lang="en-US" b="1" u="sng" dirty="0" smtClean="0">
                <a:solidFill>
                  <a:srgbClr val="FFFF00"/>
                </a:solidFill>
              </a:rPr>
              <a:t>Future mapping trends:</a:t>
            </a:r>
            <a:br>
              <a:rPr lang="en-US" b="1" u="sng" dirty="0" smtClean="0">
                <a:solidFill>
                  <a:srgbClr val="FFFF00"/>
                </a:solidFill>
              </a:rPr>
            </a:br>
            <a:endParaRPr lang="en-US" b="1" u="sng" dirty="0" smtClean="0">
              <a:solidFill>
                <a:srgbClr val="FFFF00"/>
              </a:solidFill>
            </a:endParaRPr>
          </a:p>
          <a:p>
            <a:pPr marL="285750" lvl="0" indent="-285750">
              <a:buFont typeface="Arial" panose="020B0604020202020204" pitchFamily="34" charset="0"/>
              <a:buChar char="•"/>
            </a:pPr>
            <a:r>
              <a:rPr lang="en-US" sz="1400" b="1" dirty="0" smtClean="0">
                <a:solidFill>
                  <a:schemeClr val="bg1"/>
                </a:solidFill>
              </a:rPr>
              <a:t>Floodplain </a:t>
            </a:r>
            <a:r>
              <a:rPr lang="en-US" sz="1400" b="1" dirty="0">
                <a:solidFill>
                  <a:schemeClr val="bg1"/>
                </a:solidFill>
              </a:rPr>
              <a:t>Mapping </a:t>
            </a:r>
            <a:r>
              <a:rPr lang="en-US" sz="1400" b="1" dirty="0" smtClean="0">
                <a:solidFill>
                  <a:schemeClr val="bg1"/>
                </a:solidFill>
              </a:rPr>
              <a:t>Resolution</a:t>
            </a:r>
            <a:r>
              <a:rPr lang="en-US" sz="1400" b="1" dirty="0">
                <a:solidFill>
                  <a:schemeClr val="bg1"/>
                </a:solidFill>
              </a:rPr>
              <a:t>:  </a:t>
            </a:r>
            <a:r>
              <a:rPr lang="en-US" sz="1400" dirty="0">
                <a:solidFill>
                  <a:schemeClr val="bg1"/>
                </a:solidFill>
              </a:rPr>
              <a:t>Mapping at higher watershed drainage resolution (1-square mile watershed</a:t>
            </a:r>
            <a:r>
              <a:rPr lang="en-US" sz="1400" dirty="0" smtClean="0">
                <a:solidFill>
                  <a:schemeClr val="bg1"/>
                </a:solidFill>
              </a:rPr>
              <a:t>)</a:t>
            </a:r>
            <a:br>
              <a:rPr lang="en-US" sz="1400" dirty="0" smtClean="0">
                <a:solidFill>
                  <a:schemeClr val="bg1"/>
                </a:solidFill>
              </a:rPr>
            </a:br>
            <a:endParaRPr lang="en-US" sz="1400" dirty="0">
              <a:solidFill>
                <a:schemeClr val="bg1"/>
              </a:solidFill>
            </a:endParaRPr>
          </a:p>
          <a:p>
            <a:pPr marL="285750" lvl="0" indent="-285750">
              <a:buFont typeface="Arial" panose="020B0604020202020204" pitchFamily="34" charset="0"/>
              <a:buChar char="•"/>
            </a:pPr>
            <a:r>
              <a:rPr lang="en-US" sz="1400" b="1" dirty="0">
                <a:solidFill>
                  <a:schemeClr val="bg1"/>
                </a:solidFill>
              </a:rPr>
              <a:t>Gridded Flood Risk Products Resolution: </a:t>
            </a:r>
            <a:r>
              <a:rPr lang="en-US" sz="1400" dirty="0">
                <a:solidFill>
                  <a:schemeClr val="bg1"/>
                </a:solidFill>
              </a:rPr>
              <a:t>Higher spatial resolution of 1-meter grid cell size for flood risk products (e.g., Flood Heights, Water Depth</a:t>
            </a:r>
            <a:r>
              <a:rPr lang="en-US" sz="1400" dirty="0" smtClean="0">
                <a:solidFill>
                  <a:schemeClr val="bg1"/>
                </a:solidFill>
              </a:rPr>
              <a:t>).</a:t>
            </a:r>
            <a:br>
              <a:rPr lang="en-US" sz="1400" dirty="0" smtClean="0">
                <a:solidFill>
                  <a:schemeClr val="bg1"/>
                </a:solidFill>
              </a:rPr>
            </a:br>
            <a:r>
              <a:rPr lang="en-US" sz="1400" dirty="0" smtClean="0">
                <a:solidFill>
                  <a:schemeClr val="bg1"/>
                </a:solidFill>
              </a:rPr>
              <a:t>  </a:t>
            </a:r>
            <a:endParaRPr lang="en-US" sz="1400" dirty="0">
              <a:solidFill>
                <a:schemeClr val="bg1"/>
              </a:solidFill>
            </a:endParaRPr>
          </a:p>
          <a:p>
            <a:pPr marL="285750" lvl="0" indent="-285750">
              <a:buFont typeface="Arial" panose="020B0604020202020204" pitchFamily="34" charset="0"/>
              <a:buChar char="•"/>
            </a:pPr>
            <a:r>
              <a:rPr lang="en-US" sz="1400" b="1" dirty="0">
                <a:solidFill>
                  <a:schemeClr val="bg1"/>
                </a:solidFill>
              </a:rPr>
              <a:t>Depth Grids for Multiple Flood Events:  </a:t>
            </a:r>
            <a:r>
              <a:rPr lang="en-US" sz="1400" dirty="0">
                <a:solidFill>
                  <a:schemeClr val="bg1"/>
                </a:solidFill>
              </a:rPr>
              <a:t>Depth Grids published for multiple flood events (10, 04, 02, 01, 0.2 percent chance</a:t>
            </a:r>
            <a:r>
              <a:rPr lang="en-US" sz="1400" dirty="0" smtClean="0">
                <a:solidFill>
                  <a:schemeClr val="bg1"/>
                </a:solidFill>
              </a:rPr>
              <a:t>)</a:t>
            </a:r>
            <a:br>
              <a:rPr lang="en-US" sz="1400" dirty="0" smtClean="0">
                <a:solidFill>
                  <a:schemeClr val="bg1"/>
                </a:solidFill>
              </a:rPr>
            </a:br>
            <a:r>
              <a:rPr lang="en-US" sz="1400" dirty="0" smtClean="0">
                <a:solidFill>
                  <a:schemeClr val="bg1"/>
                </a:solidFill>
              </a:rPr>
              <a:t> </a:t>
            </a:r>
            <a:endParaRPr lang="en-US" sz="1400" dirty="0">
              <a:solidFill>
                <a:schemeClr val="bg1"/>
              </a:solidFill>
            </a:endParaRPr>
          </a:p>
          <a:p>
            <a:pPr marL="285750" lvl="0" indent="-285750">
              <a:buFont typeface="Arial" panose="020B0604020202020204" pitchFamily="34" charset="0"/>
              <a:buChar char="•"/>
            </a:pPr>
            <a:r>
              <a:rPr lang="en-US" sz="1400" b="1" dirty="0">
                <a:solidFill>
                  <a:schemeClr val="bg1"/>
                </a:solidFill>
              </a:rPr>
              <a:t>X-Sections for A Zones:  </a:t>
            </a:r>
            <a:r>
              <a:rPr lang="en-US" sz="1400" dirty="0">
                <a:solidFill>
                  <a:schemeClr val="bg1"/>
                </a:solidFill>
              </a:rPr>
              <a:t>In addition to AE Zones, published BFE cross sections for all Approximate A </a:t>
            </a:r>
            <a:r>
              <a:rPr lang="en-US" sz="1400" dirty="0" smtClean="0">
                <a:solidFill>
                  <a:schemeClr val="bg1"/>
                </a:solidFill>
              </a:rPr>
              <a:t>Zones</a:t>
            </a:r>
            <a:endParaRPr lang="en-US" b="1" dirty="0">
              <a:solidFill>
                <a:schemeClr val="bg1"/>
              </a:solidFill>
            </a:endParaRPr>
          </a:p>
        </p:txBody>
      </p:sp>
    </p:spTree>
    <p:extLst>
      <p:ext uri="{BB962C8B-B14F-4D97-AF65-F5344CB8AC3E}">
        <p14:creationId xmlns:p14="http://schemas.microsoft.com/office/powerpoint/2010/main" val="30049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750287" y="3031749"/>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Advisory Flood Heights</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(Advisory A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73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Map Revisions</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1116583559"/>
              </p:ext>
            </p:extLst>
          </p:nvPr>
        </p:nvGraphicFramePr>
        <p:xfrm>
          <a:off x="564204" y="1002269"/>
          <a:ext cx="7774018" cy="5782292"/>
        </p:xfrm>
        <a:graphic>
          <a:graphicData uri="http://schemas.openxmlformats.org/drawingml/2006/table">
            <a:tbl>
              <a:tblPr firstRow="1" firstCol="1" bandRow="1">
                <a:tableStyleId>{5C22544A-7EE6-4342-B048-85BDC9FD1C3A}</a:tableStyleId>
              </a:tblPr>
              <a:tblGrid>
                <a:gridCol w="7774018">
                  <a:extLst>
                    <a:ext uri="{9D8B030D-6E8A-4147-A177-3AD203B41FA5}">
                      <a16:colId xmlns:a16="http://schemas.microsoft.com/office/drawing/2014/main" val="1345487567"/>
                    </a:ext>
                  </a:extLst>
                </a:gridCol>
              </a:tblGrid>
              <a:tr h="4980562">
                <a:tc>
                  <a:txBody>
                    <a:bodyPr/>
                    <a:lstStyle/>
                    <a:p>
                      <a:pPr marL="0" marR="0">
                        <a:spcBef>
                          <a:spcPts val="0"/>
                        </a:spcBef>
                        <a:spcAft>
                          <a:spcPts val="0"/>
                        </a:spcAft>
                      </a:pPr>
                      <a:r>
                        <a:rPr lang="en-US" sz="1400" b="0" dirty="0">
                          <a:solidFill>
                            <a:schemeClr val="tx1"/>
                          </a:solidFill>
                          <a:effectLst/>
                        </a:rPr>
                        <a:t>A major driver for flood map revisions in West Virginia is new Light Detection and Ranging (LiDAR) elevation data that allows for a dramatic increase in the accuracy of flood hazard mapping.  This new high-resolution topography supports 1-foot contours and 1-meter digital elevation models.  Ongoing flood studies in West Virginia are categorized as FEMA-Initiated or State-Initiated Studies.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FEMA-Initiated Studies:  </a:t>
                      </a:r>
                      <a:r>
                        <a:rPr lang="en-US" sz="1400" b="0" dirty="0">
                          <a:solidFill>
                            <a:schemeClr val="tx1"/>
                          </a:solidFill>
                          <a:effectLst/>
                        </a:rPr>
                        <a:t>A FEMA-initiated study or restudy revises some or all of a community's effective flood map, resulting in both regulatory and flood risk products.  FEMA’s Risk Mapping, Assessment, and Planning (Risk MAP) program provides communities with flood risk information that is used for developing regulatory and flood risk products.  Once the new regulatory flood maps are finalized, a community has six months to adopt the map revisions in their local floodplain ordinance. For example, the 2016 Flood Study used new topography and high-water marks to create detailed flood studies with regulatory products for eight stream reaches in Greenbrier, Kanawha, Monroe, Nicholas, Summers, and Webster counties.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State-Initiated Studies:  </a:t>
                      </a:r>
                      <a:r>
                        <a:rPr lang="en-US" sz="1400" b="0" dirty="0">
                          <a:solidFill>
                            <a:schemeClr val="tx1"/>
                          </a:solidFill>
                          <a:effectLst/>
                        </a:rPr>
                        <a:t>State-initiated map revisions, typically through the FEMA's CTP Initiative, are smaller-scale studies limited in size and scope.  State flood mapping initiatives incorporate new topography with hydrology and hydraulics (H&amp;H) models to generate high-risk advisory flood zone data.  This includes the statewide map initiative of Approximate A Zones using engineering analyses to produces new floodplain boundaries, Advisory Flood Heights (Advisory BFEs) and flood depth grids for streams draining a minimum two-square mile watershed area.  The advisory flood height values should be used with caution for sites in proximity to hydraulic structures (bridges/culverts/dams) or near the confluence of a larger stream.  Another statewide map initiative involves the redelineation of AE Zones to produce high-risk advisory flood zones, non-restudy BFE and water depth grids.  Redelineation is the method of updating effective flood hazard boundaries to match updated topographic data based on the computed water surface elevations from effective models; no new engineering analyses are performed as part of the redelineation methodology.  Importantly, State-Initiated Studies produce high-risk advisory flood hazard information that will likely be incorporated into future effective regulatory or community identified floodplains.</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786" marR="10786" marT="10786" marB="10786" anchor="ctr">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Tree>
    <p:extLst>
      <p:ext uri="{BB962C8B-B14F-4D97-AF65-F5344CB8AC3E}">
        <p14:creationId xmlns:p14="http://schemas.microsoft.com/office/powerpoint/2010/main" val="286934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0701" y="982933"/>
            <a:ext cx="7122598" cy="549875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 Status</a:t>
            </a:r>
          </a:p>
        </p:txBody>
      </p:sp>
      <p:sp>
        <p:nvSpPr>
          <p:cNvPr id="6" name="TextBox 5">
            <a:extLst>
              <a:ext uri="{FF2B5EF4-FFF2-40B4-BE49-F238E27FC236}">
                <a16:creationId xmlns:a16="http://schemas.microsoft.com/office/drawing/2014/main" id="{61FB7352-5B40-46C4-9398-9AB1BDAC7387}"/>
              </a:ext>
            </a:extLst>
          </p:cNvPr>
          <p:cNvSpPr txBox="1"/>
          <p:nvPr/>
        </p:nvSpPr>
        <p:spPr>
          <a:xfrm>
            <a:off x="1142130" y="1974637"/>
            <a:ext cx="2206551" cy="923330"/>
          </a:xfrm>
          <a:prstGeom prst="rect">
            <a:avLst/>
          </a:prstGeom>
          <a:solidFill>
            <a:schemeClr val="accent1">
              <a:lumMod val="50000"/>
            </a:schemeClr>
          </a:solidFill>
        </p:spPr>
        <p:txBody>
          <a:bodyPr wrap="square" rtlCol="0">
            <a:spAutoFit/>
          </a:bodyPr>
          <a:lstStyle/>
          <a:p>
            <a:pPr algn="ctr"/>
            <a:r>
              <a:rPr lang="en-US" b="1" dirty="0" smtClean="0">
                <a:solidFill>
                  <a:schemeClr val="bg1"/>
                </a:solidFill>
              </a:rPr>
              <a:t>37 </a:t>
            </a:r>
            <a:r>
              <a:rPr lang="en-US" b="1" dirty="0">
                <a:solidFill>
                  <a:schemeClr val="bg1"/>
                </a:solidFill>
              </a:rPr>
              <a:t>Counties have Advisory Flood Heights</a:t>
            </a:r>
          </a:p>
        </p:txBody>
      </p:sp>
      <p:sp>
        <p:nvSpPr>
          <p:cNvPr id="3" name="Rectangle 2">
            <a:extLst>
              <a:ext uri="{FF2B5EF4-FFF2-40B4-BE49-F238E27FC236}">
                <a16:creationId xmlns:a16="http://schemas.microsoft.com/office/drawing/2014/main" id="{0C034A1F-D240-48C1-8143-C0C45D193B70}"/>
              </a:ext>
            </a:extLst>
          </p:cNvPr>
          <p:cNvSpPr/>
          <p:nvPr/>
        </p:nvSpPr>
        <p:spPr>
          <a:xfrm>
            <a:off x="1484319" y="6481690"/>
            <a:ext cx="6648980" cy="307777"/>
          </a:xfrm>
          <a:prstGeom prst="rect">
            <a:avLst/>
          </a:prstGeom>
        </p:spPr>
        <p:txBody>
          <a:bodyPr wrap="square">
            <a:spAutoFit/>
          </a:bodyPr>
          <a:lstStyle/>
          <a:p>
            <a:r>
              <a:rPr lang="en-US" sz="1400" dirty="0"/>
              <a:t> AFH Handout:  </a:t>
            </a:r>
            <a:r>
              <a:rPr lang="en-US" sz="1400" dirty="0">
                <a:hlinkClick r:id="rId3"/>
              </a:rPr>
              <a:t>https://www.mapwv.gov/flood/content/documents/AFHhandout.pdf</a:t>
            </a:r>
            <a:endParaRPr lang="en-US" sz="1400" dirty="0"/>
          </a:p>
        </p:txBody>
      </p:sp>
      <p:sp>
        <p:nvSpPr>
          <p:cNvPr id="8" name="Rectangle 7">
            <a:extLst>
              <a:ext uri="{FF2B5EF4-FFF2-40B4-BE49-F238E27FC236}">
                <a16:creationId xmlns:a16="http://schemas.microsoft.com/office/drawing/2014/main" id="{6828B364-A6FE-4FA5-88E2-F5AD2BD689E2}"/>
              </a:ext>
            </a:extLst>
          </p:cNvPr>
          <p:cNvSpPr/>
          <p:nvPr/>
        </p:nvSpPr>
        <p:spPr>
          <a:xfrm>
            <a:off x="5282726" y="2128525"/>
            <a:ext cx="2531968" cy="307777"/>
          </a:xfrm>
          <a:prstGeom prst="rect">
            <a:avLst/>
          </a:prstGeom>
        </p:spPr>
        <p:txBody>
          <a:bodyPr wrap="square">
            <a:spAutoFit/>
          </a:bodyPr>
          <a:lstStyle/>
          <a:p>
            <a:r>
              <a:rPr lang="en-US" sz="1400" dirty="0">
                <a:hlinkClick r:id="rId4"/>
              </a:rPr>
              <a:t> Advisory A/AFH County Status</a:t>
            </a:r>
            <a:r>
              <a:rPr lang="en-US" sz="1400" dirty="0"/>
              <a:t>   </a:t>
            </a:r>
          </a:p>
        </p:txBody>
      </p:sp>
    </p:spTree>
    <p:extLst>
      <p:ext uri="{BB962C8B-B14F-4D97-AF65-F5344CB8AC3E}">
        <p14:creationId xmlns:p14="http://schemas.microsoft.com/office/powerpoint/2010/main" val="727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C641E-D58A-4F41-B5F3-5A0B9F91B572}"/>
              </a:ext>
            </a:extLst>
          </p:cNvPr>
          <p:cNvPicPr>
            <a:picLocks noChangeAspect="1"/>
          </p:cNvPicPr>
          <p:nvPr/>
        </p:nvPicPr>
        <p:blipFill>
          <a:blip r:embed="rId3"/>
          <a:stretch>
            <a:fillRect/>
          </a:stretch>
        </p:blipFill>
        <p:spPr>
          <a:xfrm>
            <a:off x="344992" y="950303"/>
            <a:ext cx="8454016" cy="4877882"/>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a:t>
            </a:r>
          </a:p>
        </p:txBody>
      </p:sp>
      <p:sp>
        <p:nvSpPr>
          <p:cNvPr id="7" name="TextBox 6">
            <a:extLst>
              <a:ext uri="{FF2B5EF4-FFF2-40B4-BE49-F238E27FC236}">
                <a16:creationId xmlns:a16="http://schemas.microsoft.com/office/drawing/2014/main" id="{E94413C0-BC50-45A6-9D9A-F55B3ADB48E9}"/>
              </a:ext>
            </a:extLst>
          </p:cNvPr>
          <p:cNvSpPr txBox="1"/>
          <p:nvPr/>
        </p:nvSpPr>
        <p:spPr>
          <a:xfrm>
            <a:off x="681465" y="5157995"/>
            <a:ext cx="3552604" cy="369332"/>
          </a:xfrm>
          <a:prstGeom prst="rect">
            <a:avLst/>
          </a:prstGeom>
          <a:solidFill>
            <a:schemeClr val="tx1"/>
          </a:solid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Parcel ID: </a:t>
            </a:r>
            <a:r>
              <a:rPr lang="en-US" dirty="0">
                <a:solidFill>
                  <a:srgbClr val="FFFF00"/>
                </a:solidFill>
              </a:rPr>
              <a:t>33-01-0010-0033-0000</a:t>
            </a:r>
            <a:endParaRPr lang="en-US"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33C587-D387-4280-A643-C0BDD280B982}"/>
              </a:ext>
            </a:extLst>
          </p:cNvPr>
          <p:cNvSpPr txBox="1"/>
          <p:nvPr/>
        </p:nvSpPr>
        <p:spPr>
          <a:xfrm>
            <a:off x="344992" y="5884974"/>
            <a:ext cx="8454016" cy="646331"/>
          </a:xfrm>
          <a:prstGeom prst="rect">
            <a:avLst/>
          </a:prstGeom>
          <a:solidFill>
            <a:schemeClr val="tx2">
              <a:lumMod val="20000"/>
              <a:lumOff val="80000"/>
            </a:schemeClr>
          </a:solidFill>
        </p:spPr>
        <p:txBody>
          <a:bodyPr wrap="square" rtlCol="0">
            <a:spAutoFit/>
          </a:bodyPr>
          <a:lstStyle/>
          <a:p>
            <a:r>
              <a:rPr lang="en-US" dirty="0">
                <a:solidFill>
                  <a:schemeClr val="accent1">
                    <a:lumMod val="50000"/>
                  </a:schemeClr>
                </a:solidFill>
                <a:cs typeface="Arial" panose="020B0604020202020204" pitchFamily="34" charset="0"/>
              </a:rPr>
              <a:t>Structure </a:t>
            </a:r>
            <a:r>
              <a:rPr lang="en-US" dirty="0">
                <a:solidFill>
                  <a:schemeClr val="accent1">
                    <a:lumMod val="50000"/>
                  </a:schemeClr>
                </a:solidFill>
              </a:rPr>
              <a:t>is WITHIN an </a:t>
            </a:r>
            <a:r>
              <a:rPr lang="en-US" b="1" dirty="0">
                <a:solidFill>
                  <a:schemeClr val="accent1">
                    <a:lumMod val="50000"/>
                  </a:schemeClr>
                </a:solidFill>
              </a:rPr>
              <a:t>Advisory A Floodplain </a:t>
            </a:r>
            <a:r>
              <a:rPr lang="en-US" dirty="0">
                <a:solidFill>
                  <a:schemeClr val="accent1">
                    <a:lumMod val="50000"/>
                  </a:schemeClr>
                </a:solidFill>
              </a:rPr>
              <a:t>but NOT a FEMA 100-year effective floodplain.  Parcel ID 33-01-0010-0033-0000 </a:t>
            </a:r>
            <a:r>
              <a:rPr lang="en-US" dirty="0">
                <a:solidFill>
                  <a:schemeClr val="accent1">
                    <a:lumMod val="50000"/>
                  </a:schemeClr>
                </a:solidFill>
                <a:cs typeface="Arial" panose="020B0604020202020204" pitchFamily="34" charset="0"/>
              </a:rPr>
              <a:t>in Morgan County, WV.</a:t>
            </a:r>
          </a:p>
        </p:txBody>
      </p:sp>
      <p:sp>
        <p:nvSpPr>
          <p:cNvPr id="11" name="Rectangle 10">
            <a:extLst>
              <a:ext uri="{FF2B5EF4-FFF2-40B4-BE49-F238E27FC236}">
                <a16:creationId xmlns:a16="http://schemas.microsoft.com/office/drawing/2014/main" id="{199B2F9F-4F8B-4C51-AF35-063E45F43B1E}"/>
              </a:ext>
            </a:extLst>
          </p:cNvPr>
          <p:cNvSpPr/>
          <p:nvPr/>
        </p:nvSpPr>
        <p:spPr>
          <a:xfrm>
            <a:off x="596346" y="5584116"/>
            <a:ext cx="5784575" cy="461665"/>
          </a:xfrm>
          <a:prstGeom prst="rect">
            <a:avLst/>
          </a:prstGeom>
        </p:spPr>
        <p:txBody>
          <a:bodyPr wrap="square">
            <a:spAutoFit/>
          </a:bodyPr>
          <a:lstStyle/>
          <a:p>
            <a:r>
              <a:rPr lang="en-US" sz="1200" dirty="0">
                <a:hlinkClick r:id="rId4"/>
              </a:rPr>
              <a:t>https://www.mapwv.gov/flood/map/?wkid=102100&amp;x=-8698746&amp;y=4815674&amp;l=12&amp;v=2</a:t>
            </a:r>
            <a:endParaRPr lang="en-US" sz="1200" dirty="0"/>
          </a:p>
          <a:p>
            <a:endParaRPr lang="en-US" sz="1200" dirty="0"/>
          </a:p>
        </p:txBody>
      </p:sp>
    </p:spTree>
    <p:extLst>
      <p:ext uri="{BB962C8B-B14F-4D97-AF65-F5344CB8AC3E}">
        <p14:creationId xmlns:p14="http://schemas.microsoft.com/office/powerpoint/2010/main" val="134603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812544" y="3273357"/>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Updated AE</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(Non-Restudy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4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7770" y="914400"/>
            <a:ext cx="7748459" cy="594197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Redelineation Counties</a:t>
            </a:r>
          </a:p>
        </p:txBody>
      </p:sp>
      <p:sp>
        <p:nvSpPr>
          <p:cNvPr id="6" name="TextBox 5">
            <a:extLst>
              <a:ext uri="{FF2B5EF4-FFF2-40B4-BE49-F238E27FC236}">
                <a16:creationId xmlns:a16="http://schemas.microsoft.com/office/drawing/2014/main" id="{61FB7352-5B40-46C4-9398-9AB1BDAC7387}"/>
              </a:ext>
            </a:extLst>
          </p:cNvPr>
          <p:cNvSpPr txBox="1"/>
          <p:nvPr/>
        </p:nvSpPr>
        <p:spPr>
          <a:xfrm>
            <a:off x="816867" y="1972945"/>
            <a:ext cx="2204798" cy="954107"/>
          </a:xfrm>
          <a:prstGeom prst="rect">
            <a:avLst/>
          </a:prstGeom>
          <a:solidFill>
            <a:schemeClr val="accent1">
              <a:lumMod val="50000"/>
            </a:schemeClr>
          </a:solidFill>
        </p:spPr>
        <p:txBody>
          <a:bodyPr wrap="square" rtlCol="0">
            <a:spAutoFit/>
          </a:bodyPr>
          <a:lstStyle/>
          <a:p>
            <a:pPr algn="ctr"/>
            <a:r>
              <a:rPr lang="en-US" sz="1400" b="1" dirty="0" smtClean="0">
                <a:solidFill>
                  <a:schemeClr val="bg1"/>
                </a:solidFill>
              </a:rPr>
              <a:t>All </a:t>
            </a:r>
            <a:r>
              <a:rPr lang="en-US" sz="1400" b="1" dirty="0">
                <a:solidFill>
                  <a:schemeClr val="bg1"/>
                </a:solidFill>
              </a:rPr>
              <a:t>C</a:t>
            </a:r>
            <a:r>
              <a:rPr lang="en-US" sz="1400" b="1" dirty="0" smtClean="0">
                <a:solidFill>
                  <a:schemeClr val="bg1"/>
                </a:solidFill>
              </a:rPr>
              <a:t>ounties </a:t>
            </a:r>
            <a:r>
              <a:rPr lang="en-US" sz="1400" b="1" dirty="0">
                <a:solidFill>
                  <a:schemeClr val="bg1"/>
                </a:solidFill>
              </a:rPr>
              <a:t>have Gridded BFE Values from</a:t>
            </a:r>
          </a:p>
          <a:p>
            <a:pPr algn="ctr"/>
            <a:r>
              <a:rPr lang="en-US" sz="1400" b="1" dirty="0">
                <a:solidFill>
                  <a:schemeClr val="bg1"/>
                </a:solidFill>
              </a:rPr>
              <a:t> Updated AE </a:t>
            </a:r>
            <a:r>
              <a:rPr lang="en-US" sz="1400" b="1" dirty="0" smtClean="0">
                <a:solidFill>
                  <a:schemeClr val="bg1"/>
                </a:solidFill>
              </a:rPr>
              <a:t>Redelineation or New Flood Studies</a:t>
            </a:r>
            <a:endParaRPr lang="en-US" sz="1400" b="1" dirty="0">
              <a:solidFill>
                <a:schemeClr val="bg1"/>
              </a:solidFill>
            </a:endParaRPr>
          </a:p>
        </p:txBody>
      </p:sp>
      <p:sp>
        <p:nvSpPr>
          <p:cNvPr id="3" name="Rectangle 2">
            <a:extLst>
              <a:ext uri="{FF2B5EF4-FFF2-40B4-BE49-F238E27FC236}">
                <a16:creationId xmlns:a16="http://schemas.microsoft.com/office/drawing/2014/main" id="{0C034A1F-D240-48C1-8143-C0C45D193B70}"/>
              </a:ext>
            </a:extLst>
          </p:cNvPr>
          <p:cNvSpPr/>
          <p:nvPr/>
        </p:nvSpPr>
        <p:spPr>
          <a:xfrm>
            <a:off x="5244626" y="2172541"/>
            <a:ext cx="2531968" cy="307777"/>
          </a:xfrm>
          <a:prstGeom prst="rect">
            <a:avLst/>
          </a:prstGeom>
        </p:spPr>
        <p:txBody>
          <a:bodyPr wrap="square">
            <a:spAutoFit/>
          </a:bodyPr>
          <a:lstStyle/>
          <a:p>
            <a:r>
              <a:rPr lang="en-US" sz="1400" dirty="0">
                <a:hlinkClick r:id="rId3"/>
              </a:rPr>
              <a:t> AE Redelineation County Status</a:t>
            </a:r>
            <a:r>
              <a:rPr lang="en-US" sz="1400" dirty="0"/>
              <a:t>   </a:t>
            </a:r>
          </a:p>
        </p:txBody>
      </p:sp>
    </p:spTree>
    <p:extLst>
      <p:ext uri="{BB962C8B-B14F-4D97-AF65-F5344CB8AC3E}">
        <p14:creationId xmlns:p14="http://schemas.microsoft.com/office/powerpoint/2010/main" val="17567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a:t>
            </a:r>
            <a:r>
              <a:rPr lang="en-US" dirty="0">
                <a:solidFill>
                  <a:schemeClr val="bg1"/>
                </a:solidFill>
                <a:latin typeface="Arial" panose="020B0604020202020204" pitchFamily="34" charset="0"/>
                <a:cs typeface="Arial" panose="020B0604020202020204" pitchFamily="34" charset="0"/>
              </a:rPr>
              <a:t> </a:t>
            </a:r>
          </a:p>
        </p:txBody>
      </p:sp>
      <p:sp>
        <p:nvSpPr>
          <p:cNvPr id="4" name="TextBox 3"/>
          <p:cNvSpPr txBox="1"/>
          <p:nvPr/>
        </p:nvSpPr>
        <p:spPr>
          <a:xfrm>
            <a:off x="471337" y="6440081"/>
            <a:ext cx="6623146" cy="261610"/>
          </a:xfrm>
          <a:prstGeom prst="rect">
            <a:avLst/>
          </a:prstGeom>
          <a:noFill/>
        </p:spPr>
        <p:txBody>
          <a:bodyPr wrap="square" rtlCol="0">
            <a:spAutoFit/>
          </a:bodyPr>
          <a:lstStyle/>
          <a:p>
            <a:r>
              <a:rPr lang="en-US" sz="1100" dirty="0">
                <a:hlinkClick r:id="rId3"/>
              </a:rPr>
              <a:t>http://www.mapwv.gov/flood/map/?wkid=102100&amp;x=-8674946&amp;y=4785771&amp;l=10&amp;v=1</a:t>
            </a:r>
            <a:endParaRPr lang="en-US" sz="1100" dirty="0"/>
          </a:p>
        </p:txBody>
      </p:sp>
      <p:pic>
        <p:nvPicPr>
          <p:cNvPr id="2" name="Picture 1">
            <a:extLst>
              <a:ext uri="{FF2B5EF4-FFF2-40B4-BE49-F238E27FC236}">
                <a16:creationId xmlns:a16="http://schemas.microsoft.com/office/drawing/2014/main" id="{E81158A7-48D3-46CA-9818-4D6FCC831547}"/>
              </a:ext>
            </a:extLst>
          </p:cNvPr>
          <p:cNvPicPr>
            <a:picLocks noChangeAspect="1"/>
          </p:cNvPicPr>
          <p:nvPr/>
        </p:nvPicPr>
        <p:blipFill>
          <a:blip r:embed="rId4"/>
          <a:stretch>
            <a:fillRect/>
          </a:stretch>
        </p:blipFill>
        <p:spPr>
          <a:xfrm>
            <a:off x="413825" y="1249050"/>
            <a:ext cx="6068983" cy="5081780"/>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6792944" y="1241195"/>
            <a:ext cx="2145823" cy="4770537"/>
          </a:xfrm>
          <a:prstGeom prst="rect">
            <a:avLst/>
          </a:prstGeom>
          <a:solidFill>
            <a:schemeClr val="accent4">
              <a:lumMod val="20000"/>
              <a:lumOff val="80000"/>
            </a:schemeClr>
          </a:solidFill>
        </p:spPr>
        <p:txBody>
          <a:bodyPr wrap="square" rtlCol="0">
            <a:spAutoFit/>
          </a:bodyPr>
          <a:lstStyle/>
          <a:p>
            <a:pPr algn="ctr"/>
            <a:r>
              <a:rPr lang="en-US" b="1" dirty="0"/>
              <a:t>FLOOD HEIGHTS</a:t>
            </a:r>
          </a:p>
          <a:p>
            <a:endParaRPr lang="en-US" b="1" dirty="0"/>
          </a:p>
          <a:p>
            <a:r>
              <a:rPr lang="en-US" dirty="0"/>
              <a:t>Non-Restudy Base Flood Elevation Heights displayed in Flood Results Query Panel. Integer values displayed. </a:t>
            </a:r>
          </a:p>
          <a:p>
            <a:endParaRPr lang="en-US" sz="1600" dirty="0"/>
          </a:p>
          <a:p>
            <a:r>
              <a:rPr lang="en-US" sz="1600" b="1" dirty="0"/>
              <a:t>Source: </a:t>
            </a:r>
            <a:r>
              <a:rPr lang="en-US" sz="1600" dirty="0"/>
              <a:t>Flood Heights created from Updated AE Redelineation using new topography</a:t>
            </a:r>
          </a:p>
          <a:p>
            <a:endParaRPr lang="en-US" sz="1600" dirty="0"/>
          </a:p>
          <a:p>
            <a:r>
              <a:rPr lang="en-US" sz="1600" b="1" dirty="0">
                <a:highlight>
                  <a:srgbClr val="FFFF00"/>
                </a:highlight>
              </a:rPr>
              <a:t>Coverage includes Berkeley &amp; Morgan Counties</a:t>
            </a:r>
            <a:endParaRPr lang="en-US" sz="1600" dirty="0">
              <a:highlight>
                <a:srgbClr val="FFFF00"/>
              </a:highlight>
            </a:endParaRP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140641" y="1723533"/>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55108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1467" y="1241194"/>
            <a:ext cx="6939373" cy="5068166"/>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https://www.mapwv.gov/flood/map/?wkid=102100&amp;x=-9090351&amp;y=4535065&amp;l=11&amp;v=1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274560" y="1241195"/>
            <a:ext cx="1664207" cy="5139869"/>
          </a:xfrm>
          <a:prstGeom prst="rect">
            <a:avLst/>
          </a:prstGeom>
          <a:solidFill>
            <a:schemeClr val="accent4">
              <a:lumMod val="20000"/>
              <a:lumOff val="80000"/>
            </a:schemeClr>
          </a:solidFill>
        </p:spPr>
        <p:txBody>
          <a:bodyPr wrap="square" rtlCol="0">
            <a:spAutoFit/>
          </a:bodyPr>
          <a:lstStyle/>
          <a:p>
            <a:pPr algn="ctr"/>
            <a:r>
              <a:rPr lang="en-US" sz="1600" b="1" dirty="0"/>
              <a:t>FLOOD HEIGHTS</a:t>
            </a:r>
          </a:p>
          <a:p>
            <a:endParaRPr lang="en-US" sz="1600" b="1" dirty="0"/>
          </a:p>
          <a:p>
            <a:r>
              <a:rPr lang="en-US" sz="1600" dirty="0"/>
              <a:t>Non-Restudy Base Flood Elevation Heights displayed in Flood Query Results Panel. Integer values displayed. </a:t>
            </a:r>
          </a:p>
          <a:p>
            <a:endParaRPr lang="en-US" sz="1400" dirty="0"/>
          </a:p>
          <a:p>
            <a:r>
              <a:rPr lang="en-US" sz="1400" b="1" dirty="0"/>
              <a:t>Source: </a:t>
            </a:r>
            <a:r>
              <a:rPr lang="en-US" sz="1400" dirty="0"/>
              <a:t>Flood Heights created from Updated AE Redelineation using new topography</a:t>
            </a:r>
          </a:p>
          <a:p>
            <a:endParaRPr lang="en-US" sz="1400" dirty="0"/>
          </a:p>
          <a:p>
            <a:endParaRPr lang="en-US" sz="1400" dirty="0"/>
          </a:p>
          <a:p>
            <a:endParaRPr lang="en-US" sz="1400" dirty="0"/>
          </a:p>
          <a:p>
            <a:r>
              <a:rPr lang="en-US" sz="1400" b="1" dirty="0">
                <a:highlight>
                  <a:srgbClr val="FFFF00"/>
                </a:highlight>
              </a:rPr>
              <a:t>Coverage includes McDowell &amp; Wyoming Counties</a:t>
            </a:r>
            <a:endParaRPr lang="en-US" sz="14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69074" y="140430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991814" y="1714741"/>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2666049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0DA9C-CFDD-440C-9540-78151DEAB08F}"/>
              </a:ext>
            </a:extLst>
          </p:cNvPr>
          <p:cNvPicPr>
            <a:picLocks noChangeAspect="1"/>
          </p:cNvPicPr>
          <p:nvPr/>
        </p:nvPicPr>
        <p:blipFill>
          <a:blip r:embed="rId3"/>
          <a:stretch>
            <a:fillRect/>
          </a:stretch>
        </p:blipFill>
        <p:spPr>
          <a:xfrm>
            <a:off x="139402" y="979334"/>
            <a:ext cx="8865195" cy="5526015"/>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430887"/>
          </a:xfrm>
          <a:prstGeom prst="rect">
            <a:avLst/>
          </a:prstGeom>
          <a:noFill/>
        </p:spPr>
        <p:txBody>
          <a:bodyPr wrap="square" rtlCol="0">
            <a:spAutoFit/>
          </a:bodyPr>
          <a:lstStyle/>
          <a:p>
            <a:r>
              <a:rPr lang="en-US" sz="1100" dirty="0">
                <a:hlinkClick r:id="rId4"/>
              </a:rPr>
              <a:t>https://www.mapwv.gov/flood/map/?wkid=102100&amp;x=-8763810&amp;y=4802641&amp;l=10&amp;v=1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41467" y="5379305"/>
            <a:ext cx="5525017" cy="892552"/>
          </a:xfrm>
          <a:prstGeom prst="rect">
            <a:avLst/>
          </a:prstGeom>
          <a:solidFill>
            <a:schemeClr val="accent4">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Mineral County)</a:t>
            </a:r>
            <a:endParaRPr lang="en-US" sz="1600" dirty="0"/>
          </a:p>
          <a:p>
            <a:pPr algn="ctr"/>
            <a:endParaRPr lang="en-US" sz="1200" b="1" dirty="0"/>
          </a:p>
          <a:p>
            <a:r>
              <a:rPr lang="en-US" sz="1200" dirty="0"/>
              <a:t>Non-Restudy Base Flood Elevation Heights displayed in Flood Query Results Panel</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911847" y="1714741"/>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766545" y="1911472"/>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3018122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245D19-9848-44C3-BA48-260F51F26902}"/>
              </a:ext>
            </a:extLst>
          </p:cNvPr>
          <p:cNvPicPr>
            <a:picLocks noChangeAspect="1"/>
          </p:cNvPicPr>
          <p:nvPr/>
        </p:nvPicPr>
        <p:blipFill>
          <a:blip r:embed="rId3"/>
          <a:stretch>
            <a:fillRect/>
          </a:stretch>
        </p:blipFill>
        <p:spPr>
          <a:xfrm>
            <a:off x="139403" y="972403"/>
            <a:ext cx="8865194" cy="547494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https://www.mapwv.gov/flood/map/?wkid=102100&amp;x=-8916222&amp;y=4610916&amp;l=12&amp;v=1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Pocahontas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820935" y="5756686"/>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160769" y="2022984"/>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21347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93C38-4EA2-4032-ADBE-556C6A725DDE}"/>
              </a:ext>
            </a:extLst>
          </p:cNvPr>
          <p:cNvPicPr>
            <a:picLocks noChangeAspect="1"/>
          </p:cNvPicPr>
          <p:nvPr/>
        </p:nvPicPr>
        <p:blipFill>
          <a:blip r:embed="rId3"/>
          <a:stretch>
            <a:fillRect/>
          </a:stretch>
        </p:blipFill>
        <p:spPr>
          <a:xfrm>
            <a:off x="83890" y="1016480"/>
            <a:ext cx="8992998" cy="549572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125872" y="6505348"/>
            <a:ext cx="5525017" cy="430887"/>
          </a:xfrm>
          <a:prstGeom prst="rect">
            <a:avLst/>
          </a:prstGeom>
          <a:noFill/>
        </p:spPr>
        <p:txBody>
          <a:bodyPr wrap="square" rtlCol="0">
            <a:spAutoFit/>
          </a:bodyPr>
          <a:lstStyle/>
          <a:p>
            <a:r>
              <a:rPr lang="en-US" sz="1100" dirty="0">
                <a:hlinkClick r:id="rId4"/>
              </a:rPr>
              <a:t>https://www.mapwv.gov/flood/map/?wkid=102100&amp;x=-8909857&amp;y=4742661&amp;l=11&amp;v=1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Barbour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888047" y="5472188"/>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278215" y="2286282"/>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2269338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B8AC76-78CB-4F3D-8691-BDB4443A1EB9}"/>
              </a:ext>
            </a:extLst>
          </p:cNvPr>
          <p:cNvPicPr>
            <a:picLocks noChangeAspect="1"/>
          </p:cNvPicPr>
          <p:nvPr/>
        </p:nvPicPr>
        <p:blipFill>
          <a:blip r:embed="rId3"/>
          <a:stretch>
            <a:fillRect/>
          </a:stretch>
        </p:blipFill>
        <p:spPr>
          <a:xfrm>
            <a:off x="0" y="1032120"/>
            <a:ext cx="9144000" cy="503042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3" name="TextBox 2">
            <a:extLst>
              <a:ext uri="{FF2B5EF4-FFF2-40B4-BE49-F238E27FC236}">
                <a16:creationId xmlns:a16="http://schemas.microsoft.com/office/drawing/2014/main" id="{74CCC9FA-3A29-4A8A-A488-01C0D073F397}"/>
              </a:ext>
            </a:extLst>
          </p:cNvPr>
          <p:cNvSpPr txBox="1"/>
          <p:nvPr/>
        </p:nvSpPr>
        <p:spPr>
          <a:xfrm>
            <a:off x="59294" y="5735792"/>
            <a:ext cx="6279707" cy="1077218"/>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Harrison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best available topography</a:t>
            </a:r>
            <a:br>
              <a:rPr lang="en-US" sz="1200" dirty="0"/>
            </a:br>
            <a:r>
              <a:rPr lang="en-US" sz="1200" dirty="0">
                <a:hlinkClick r:id="rId4"/>
              </a:rPr>
              <a:t>https://mapwv.gov/flood/map/?wkid=102100&amp;x=-8946217&amp;y=4757356&amp;l=10&amp;v=1</a:t>
            </a:r>
            <a:endParaRPr lang="en-US" sz="12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7128164" y="5366460"/>
            <a:ext cx="1956542" cy="369332"/>
          </a:xfrm>
          <a:prstGeom prst="rect">
            <a:avLst/>
          </a:prstGeom>
          <a:solidFill>
            <a:schemeClr val="tx1"/>
          </a:solidFill>
        </p:spPr>
        <p:txBody>
          <a:bodyPr wrap="square" rtlCol="0">
            <a:spAutoFit/>
          </a:bodyPr>
          <a:lstStyle/>
          <a:p>
            <a:pPr algn="ctr"/>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203006" y="1171248"/>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379044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Map Revisions</a:t>
            </a:r>
            <a:r>
              <a:rPr lang="en-US" sz="36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3600" dirty="0">
                <a:solidFill>
                  <a:schemeClr val="bg1"/>
                </a:solidFill>
                <a:latin typeface="Arial" panose="020B0604020202020204" pitchFamily="34" charset="0"/>
                <a:cs typeface="Arial" panose="020B0604020202020204" pitchFamily="34" charset="0"/>
              </a:rPr>
              <a:t>High Risk Advisory Zones </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extLst>
              <p:ext uri="{D42A27DB-BD31-4B8C-83A1-F6EECF244321}">
                <p14:modId xmlns:p14="http://schemas.microsoft.com/office/powerpoint/2010/main" val="3786159257"/>
              </p:ext>
            </p:extLst>
          </p:nvPr>
        </p:nvGraphicFramePr>
        <p:xfrm>
          <a:off x="698035" y="1418126"/>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smtClean="0"/>
                        <a:t>Applicable</a:t>
                      </a:r>
                      <a:br>
                        <a:rPr lang="en-US" dirty="0" smtClean="0"/>
                      </a:br>
                      <a:r>
                        <a:rPr lang="en-US" dirty="0" smtClean="0"/>
                        <a:t> Flood Zones</a:t>
                      </a:r>
                      <a:endParaRPr lang="en-US" dirty="0"/>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10486" y="5132097"/>
            <a:ext cx="6531719" cy="307777"/>
          </a:xfrm>
          <a:prstGeom prst="rect">
            <a:avLst/>
          </a:prstGeom>
        </p:spPr>
        <p:txBody>
          <a:bodyPr wrap="square">
            <a:spAutoFit/>
          </a:bodyPr>
          <a:lstStyle/>
          <a:p>
            <a:r>
              <a:rPr lang="en-US" sz="1400" dirty="0">
                <a:solidFill>
                  <a:schemeClr val="accent1">
                    <a:lumMod val="50000"/>
                  </a:schemeClr>
                </a:solidFill>
              </a:rPr>
              <a:t>* Note:  Advisory Floodplains may be mapped outside of </a:t>
            </a:r>
            <a:r>
              <a:rPr lang="en-US" sz="1400" dirty="0" smtClean="0">
                <a:solidFill>
                  <a:schemeClr val="accent1">
                    <a:lumMod val="50000"/>
                  </a:schemeClr>
                </a:solidFill>
              </a:rPr>
              <a:t>the SFHA of the official </a:t>
            </a:r>
            <a:r>
              <a:rPr lang="en-US" sz="1400" dirty="0">
                <a:solidFill>
                  <a:schemeClr val="accent1">
                    <a:lumMod val="50000"/>
                  </a:schemeClr>
                </a:solidFill>
              </a:rPr>
              <a:t>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698035" y="5778230"/>
            <a:ext cx="7767485" cy="646331"/>
          </a:xfrm>
          <a:prstGeom prst="rect">
            <a:avLst/>
          </a:prstGeom>
          <a:noFill/>
        </p:spPr>
        <p:txBody>
          <a:bodyPr wrap="square" rtlCol="0">
            <a:spAutoFit/>
          </a:bodyPr>
          <a:lstStyle/>
          <a:p>
            <a:r>
              <a:rPr lang="en-US" b="1" dirty="0">
                <a:solidFill>
                  <a:srgbClr val="002060"/>
                </a:solidFill>
              </a:rPr>
              <a:t>High-Risk Advisory Zone Flood Products:</a:t>
            </a:r>
            <a:r>
              <a:rPr lang="en-US" dirty="0"/>
              <a:t/>
            </a:r>
            <a:br>
              <a:rPr lang="en-US" dirty="0"/>
            </a:br>
            <a:r>
              <a:rPr lang="en-US" dirty="0"/>
              <a:t>(1) Advisory Floodplain Boundary, (2) Flood Height Grid, (3) Flood Depth Grid </a:t>
            </a:r>
          </a:p>
        </p:txBody>
      </p:sp>
    </p:spTree>
    <p:extLst>
      <p:ext uri="{BB962C8B-B14F-4D97-AF65-F5344CB8AC3E}">
        <p14:creationId xmlns:p14="http://schemas.microsoft.com/office/powerpoint/2010/main" val="221587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C117B-7FAD-43F5-B5DF-4931045E7ED5}"/>
              </a:ext>
            </a:extLst>
          </p:cNvPr>
          <p:cNvPicPr>
            <a:picLocks noChangeAspect="1"/>
          </p:cNvPicPr>
          <p:nvPr/>
        </p:nvPicPr>
        <p:blipFill>
          <a:blip r:embed="rId3"/>
          <a:stretch>
            <a:fillRect/>
          </a:stretch>
        </p:blipFill>
        <p:spPr>
          <a:xfrm>
            <a:off x="125872" y="1020231"/>
            <a:ext cx="8959405" cy="547519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125872" y="6495423"/>
            <a:ext cx="5525017" cy="430887"/>
          </a:xfrm>
          <a:prstGeom prst="rect">
            <a:avLst/>
          </a:prstGeom>
          <a:noFill/>
        </p:spPr>
        <p:txBody>
          <a:bodyPr wrap="square" rtlCol="0">
            <a:spAutoFit/>
          </a:bodyPr>
          <a:lstStyle/>
          <a:p>
            <a:r>
              <a:rPr lang="en-US" sz="1100" dirty="0">
                <a:hlinkClick r:id="rId4"/>
              </a:rPr>
              <a:t>https://www.mapwv.gov/flood/map/?wkid=102100&amp;x=-8731112&amp;y=4763723&amp;l=10&amp;v=1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Hampshire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958934" y="5418103"/>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444284" y="2040061"/>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407947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a:solidFill>
                  <a:schemeClr val="accent1">
                    <a:lumMod val="50000"/>
                  </a:schemeClr>
                </a:solidFill>
                <a:latin typeface="Arial" panose="020B0604020202020204" pitchFamily="34" charset="0"/>
                <a:cs typeface="Arial" panose="020B0604020202020204" pitchFamily="34" charset="0"/>
              </a:rPr>
              <a:t>Redelineated</a:t>
            </a:r>
            <a:r>
              <a:rPr lang="en-US" sz="2800" dirty="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 -</a:t>
            </a:r>
          </a:p>
          <a:p>
            <a:pPr algn="ctr"/>
            <a:r>
              <a:rPr lang="en-US" dirty="0">
                <a:solidFill>
                  <a:schemeClr val="bg1"/>
                </a:solidFill>
                <a:latin typeface="Arial" panose="020B0604020202020204" pitchFamily="34" charset="0"/>
                <a:cs typeface="Arial" panose="020B0604020202020204" pitchFamily="34" charset="0"/>
              </a:rPr>
              <a:t>Example </a:t>
            </a: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rgbClr val="FFC000"/>
                </a:solidFill>
              </a:rPr>
              <a:t>Updated AE Floodplain</a:t>
            </a: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t>Objective: Zone AE Floodplain </a:t>
            </a:r>
            <a:r>
              <a:rPr lang="en-US" sz="1200" dirty="0" err="1"/>
              <a:t>Redelineation</a:t>
            </a:r>
            <a:r>
              <a:rPr lang="en-US" sz="1200" dirty="0"/>
              <a:t> and Flood Risk Products using existing LiDAR-derived elevation data </a:t>
            </a:r>
          </a:p>
          <a:p>
            <a:r>
              <a:rPr lang="en-US" sz="1200" dirty="0">
                <a:hlinkClick r:id="rId4"/>
              </a:rPr>
              <a:t>https://www.mapwv.gov/flood/map/?wkid=102100&amp;x=-9086441&amp;y=4536103&amp;l=9&amp;v=1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a:solidFill>
                  <a:schemeClr val="tx2">
                    <a:lumMod val="60000"/>
                    <a:lumOff val="40000"/>
                  </a:schemeClr>
                </a:solidFill>
                <a:latin typeface="Times New Roman" panose="02020603050405020304" pitchFamily="18" charset="0"/>
                <a:cs typeface="Times New Roman" panose="02020603050405020304" pitchFamily="18" charset="0"/>
              </a:rPr>
              <a:t>Clear Fork</a:t>
            </a: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a:t>Updated AE</a:t>
            </a:r>
          </a:p>
          <a:p>
            <a:pPr algn="ctr"/>
            <a:r>
              <a:rPr lang="en-US" dirty="0"/>
              <a:t>Zone</a:t>
            </a:r>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360448" y="559316"/>
            <a:ext cx="10128560" cy="5536439"/>
          </a:xfrm>
          <a:prstGeom prst="rect">
            <a:avLst/>
          </a:prstGeom>
        </p:spPr>
      </p:pic>
      <p:sp>
        <p:nvSpPr>
          <p:cNvPr id="5" name="Title 1"/>
          <p:cNvSpPr txBox="1">
            <a:spLocks/>
          </p:cNvSpPr>
          <p:nvPr/>
        </p:nvSpPr>
        <p:spPr>
          <a:xfrm>
            <a:off x="0" y="1"/>
            <a:ext cx="9144000" cy="959086"/>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Boundary -</a:t>
            </a:r>
          </a:p>
          <a:p>
            <a:pPr algn="ctr"/>
            <a:r>
              <a:rPr lang="en-US" dirty="0">
                <a:solidFill>
                  <a:schemeClr val="bg1"/>
                </a:solidFill>
                <a:latin typeface="Arial" panose="020B0604020202020204" pitchFamily="34" charset="0"/>
                <a:cs typeface="Arial" panose="020B0604020202020204" pitchFamily="34" charset="0"/>
              </a:rPr>
              <a:t>Depth Grid </a:t>
            </a: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hlinkClick r:id="rId4"/>
              </a:rPr>
              <a:t>https://www.mapwv.gov/flood/map/?wkid=102100&amp;x=-9086441&amp;y=4536103&amp;l=9&amp;v=1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a:solidFill>
                  <a:schemeClr val="tx2">
                    <a:lumMod val="20000"/>
                    <a:lumOff val="80000"/>
                  </a:schemeClr>
                </a:solidFill>
                <a:latin typeface="Times New Roman" panose="02020603050405020304" pitchFamily="18" charset="0"/>
                <a:cs typeface="Times New Roman" panose="02020603050405020304" pitchFamily="18" charset="0"/>
              </a:rPr>
              <a:t>Clear Fork</a:t>
            </a: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a:solidFill>
                  <a:srgbClr val="7030A0"/>
                </a:solidFill>
              </a:rPr>
              <a:t>Advisory AE Water Depth</a:t>
            </a: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a:t>Updated AE</a:t>
            </a:r>
          </a:p>
          <a:p>
            <a:pPr algn="ctr"/>
            <a:r>
              <a:rPr lang="en-US" dirty="0"/>
              <a:t>Water Depth</a:t>
            </a:r>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10443" y="901665"/>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AE Determinations</a:t>
            </a: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IN </a:t>
            </a:r>
            <a:r>
              <a:rPr lang="en-US" sz="1600" b="1" i="1" dirty="0">
                <a:solidFill>
                  <a:srgbClr val="FF0000"/>
                </a:solidFill>
              </a:rPr>
              <a:t>Regulatory AE Zone </a:t>
            </a:r>
            <a:r>
              <a:rPr lang="en-US" sz="1600" dirty="0"/>
              <a:t>and OUT </a:t>
            </a:r>
            <a:r>
              <a:rPr lang="en-US" sz="1600" b="1" i="1" dirty="0">
                <a:solidFill>
                  <a:schemeClr val="accent6">
                    <a:lumMod val="75000"/>
                  </a:schemeClr>
                </a:solidFill>
              </a:rPr>
              <a:t>Advisory AE Zone</a:t>
            </a: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a:solidFill>
                  <a:schemeClr val="accent6">
                    <a:lumMod val="50000"/>
                  </a:schemeClr>
                </a:solidFill>
              </a:rPr>
              <a:t>Advisory AE Zo</a:t>
            </a:r>
            <a:r>
              <a:rPr lang="en-US" dirty="0">
                <a:solidFill>
                  <a:schemeClr val="accent6">
                    <a:lumMod val="50000"/>
                  </a:schemeClr>
                </a:solidFill>
              </a:rPr>
              <a:t>ne</a:t>
            </a: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IN but Advisory OUT</a:t>
            </a:r>
          </a:p>
        </p:txBody>
      </p:sp>
      <p:sp>
        <p:nvSpPr>
          <p:cNvPr id="4" name="Rectangle 3"/>
          <p:cNvSpPr/>
          <p:nvPr/>
        </p:nvSpPr>
        <p:spPr>
          <a:xfrm>
            <a:off x="304799" y="6209719"/>
            <a:ext cx="8283433" cy="646331"/>
          </a:xfrm>
          <a:prstGeom prst="rect">
            <a:avLst/>
          </a:prstGeom>
        </p:spPr>
        <p:txBody>
          <a:bodyPr wrap="square">
            <a:spAutoFit/>
          </a:bodyPr>
          <a:lstStyle/>
          <a:p>
            <a:r>
              <a:rPr lang="en-US" b="1" dirty="0"/>
              <a:t>What do you tell the public?  </a:t>
            </a:r>
            <a:r>
              <a:rPr lang="en-US" dirty="0"/>
              <a:t>Acquire an elevation certificate and use the Updated AE Floodplain Boundary information to request a LOMA to amend the effective NFIP map.</a:t>
            </a:r>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a:t>
            </a:r>
          </a:p>
        </p:txBody>
      </p:sp>
      <p:sp>
        <p:nvSpPr>
          <p:cNvPr id="10" name="TextBox 9"/>
          <p:cNvSpPr txBox="1"/>
          <p:nvPr/>
        </p:nvSpPr>
        <p:spPr>
          <a:xfrm>
            <a:off x="1866900" y="5314692"/>
            <a:ext cx="65913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OUT </a:t>
            </a:r>
            <a:r>
              <a:rPr lang="en-US" sz="1600" b="1" i="1" dirty="0">
                <a:solidFill>
                  <a:srgbClr val="FF0000"/>
                </a:solidFill>
              </a:rPr>
              <a:t>Regulatory AE Zone </a:t>
            </a:r>
            <a:r>
              <a:rPr lang="en-US" sz="1600" dirty="0"/>
              <a:t>and IN </a:t>
            </a:r>
            <a:r>
              <a:rPr lang="en-US" sz="1600" b="1" i="1" dirty="0">
                <a:solidFill>
                  <a:schemeClr val="accent6">
                    <a:lumMod val="75000"/>
                  </a:schemeClr>
                </a:solidFill>
              </a:rPr>
              <a:t>Updated AE Floodplain Boundary</a:t>
            </a:r>
          </a:p>
        </p:txBody>
      </p:sp>
      <p:sp>
        <p:nvSpPr>
          <p:cNvPr id="3" name="TextBox 2"/>
          <p:cNvSpPr txBox="1"/>
          <p:nvPr/>
        </p:nvSpPr>
        <p:spPr>
          <a:xfrm>
            <a:off x="2214384" y="4473574"/>
            <a:ext cx="1010085" cy="646331"/>
          </a:xfrm>
          <a:prstGeom prst="rect">
            <a:avLst/>
          </a:prstGeom>
          <a:noFill/>
        </p:spPr>
        <p:txBody>
          <a:bodyPr wrap="none" rtlCol="0">
            <a:spAutoFit/>
          </a:bodyPr>
          <a:lstStyle/>
          <a:p>
            <a:pPr algn="ctr"/>
            <a:r>
              <a:rPr lang="en-US" b="1" dirty="0">
                <a:solidFill>
                  <a:schemeClr val="accent6">
                    <a:lumMod val="50000"/>
                  </a:schemeClr>
                </a:solidFill>
              </a:rPr>
              <a:t>Updated</a:t>
            </a:r>
          </a:p>
          <a:p>
            <a:pPr algn="ctr"/>
            <a:r>
              <a:rPr lang="en-US" b="1" dirty="0">
                <a:solidFill>
                  <a:schemeClr val="accent6">
                    <a:lumMod val="50000"/>
                  </a:schemeClr>
                </a:solidFill>
              </a:rPr>
              <a:t>AE Zo</a:t>
            </a:r>
            <a:r>
              <a:rPr lang="en-US" dirty="0">
                <a:solidFill>
                  <a:schemeClr val="accent6">
                    <a:lumMod val="50000"/>
                  </a:schemeClr>
                </a:solidFill>
              </a:rPr>
              <a:t>ne</a:t>
            </a: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a:solidFill>
                  <a:srgbClr val="C00000"/>
                </a:solidFill>
              </a:rPr>
              <a:t>Regulatory</a:t>
            </a:r>
          </a:p>
          <a:p>
            <a:r>
              <a:rPr lang="en-US" b="1" dirty="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OUT but Advisory IN</a:t>
            </a:r>
          </a:p>
        </p:txBody>
      </p:sp>
      <p:sp>
        <p:nvSpPr>
          <p:cNvPr id="4" name="Rectangle 3"/>
          <p:cNvSpPr/>
          <p:nvPr/>
        </p:nvSpPr>
        <p:spPr>
          <a:xfrm>
            <a:off x="545493" y="5715000"/>
            <a:ext cx="8446107" cy="1077218"/>
          </a:xfrm>
          <a:prstGeom prst="rect">
            <a:avLst/>
          </a:prstGeom>
        </p:spPr>
        <p:txBody>
          <a:bodyPr wrap="square">
            <a:spAutoFit/>
          </a:bodyPr>
          <a:lstStyle/>
          <a:p>
            <a:r>
              <a:rPr lang="en-US" sz="1600" b="1" dirty="0"/>
              <a:t>What do you tell the public? </a:t>
            </a:r>
            <a:r>
              <a:rPr lang="en-US" sz="1600" dirty="0"/>
              <a:t>Updated AE floodplain boundary information indicates a flood hazard area and will likely be incorporated into future effective NFIP maps. New development should not occur in updated floodplains without a detailed study to show development reasonably safe from flooding.  Recommend purchasing flood insurance for existing structures. </a:t>
            </a:r>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Zones</a:t>
            </a:r>
          </a:p>
        </p:txBody>
      </p:sp>
      <p:sp>
        <p:nvSpPr>
          <p:cNvPr id="3" name="TextBox 2"/>
          <p:cNvSpPr txBox="1"/>
          <p:nvPr/>
        </p:nvSpPr>
        <p:spPr>
          <a:xfrm>
            <a:off x="862315" y="210769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Outreach Information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0A0A5B-4ECA-4280-94E7-8D37113020F3}"/>
              </a:ext>
            </a:extLst>
          </p:cNvPr>
          <p:cNvSpPr txBox="1"/>
          <p:nvPr/>
        </p:nvSpPr>
        <p:spPr>
          <a:xfrm>
            <a:off x="830231" y="3150427"/>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Buildings – Future Map Conditions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63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A9DAB1-57E0-4956-95CB-0E161E07C334}"/>
              </a:ext>
            </a:extLst>
          </p:cNvPr>
          <p:cNvPicPr>
            <a:picLocks noChangeAspect="1"/>
          </p:cNvPicPr>
          <p:nvPr/>
        </p:nvPicPr>
        <p:blipFill>
          <a:blip r:embed="rId3"/>
          <a:stretch>
            <a:fillRect/>
          </a:stretch>
        </p:blipFill>
        <p:spPr>
          <a:xfrm>
            <a:off x="387927" y="937800"/>
            <a:ext cx="8229599" cy="5852082"/>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latin typeface="Arial" panose="020B0604020202020204" pitchFamily="34" charset="0"/>
                <a:cs typeface="Arial" panose="020B0604020202020204" pitchFamily="34" charset="0"/>
              </a:rPr>
              <a:t>Buildings – Future Map Conditions</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112010" y="5333417"/>
            <a:ext cx="2099544" cy="954107"/>
          </a:xfrm>
          <a:prstGeom prst="rect">
            <a:avLst/>
          </a:prstGeom>
          <a:solidFill>
            <a:srgbClr val="FFC000"/>
          </a:solidFill>
        </p:spPr>
        <p:txBody>
          <a:bodyPr wrap="square" rtlCol="0">
            <a:spAutoFit/>
          </a:bodyPr>
          <a:lstStyle/>
          <a:p>
            <a:pPr algn="ctr"/>
            <a:r>
              <a:rPr lang="en-US" sz="1400" b="1" u="sng" dirty="0"/>
              <a:t>High Risk Non-Regulatory</a:t>
            </a:r>
          </a:p>
          <a:p>
            <a:pPr marL="285750" indent="-285750">
              <a:buFont typeface="Arial" panose="020B0604020202020204" pitchFamily="34" charset="0"/>
              <a:buChar char="•"/>
            </a:pPr>
            <a:r>
              <a:rPr lang="en-US" sz="1400" dirty="0"/>
              <a:t>Preliminary Studies</a:t>
            </a:r>
          </a:p>
          <a:p>
            <a:pPr marL="285750" indent="-285750">
              <a:buFont typeface="Arial" panose="020B0604020202020204" pitchFamily="34" charset="0"/>
              <a:buChar char="•"/>
            </a:pPr>
            <a:r>
              <a:rPr lang="en-US" sz="1400" dirty="0"/>
              <a:t>Advisory A Zones</a:t>
            </a:r>
          </a:p>
          <a:p>
            <a:pPr marL="285750" indent="-285750">
              <a:buFont typeface="Arial" panose="020B0604020202020204" pitchFamily="34" charset="0"/>
              <a:buChar char="•"/>
            </a:pPr>
            <a:r>
              <a:rPr lang="en-US" sz="1400"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6308493" y="6344069"/>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4243180" y="6369940"/>
            <a:ext cx="1837205"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790297" y="6369940"/>
            <a:ext cx="1315931" cy="369332"/>
          </a:xfrm>
          <a:prstGeom prst="rect">
            <a:avLst/>
          </a:prstGeom>
          <a:solidFill>
            <a:srgbClr val="FF0000"/>
          </a:solidFill>
        </p:spPr>
        <p:txBody>
          <a:bodyPr wrap="square" rtlCol="0">
            <a:spAutoFit/>
          </a:bodyPr>
          <a:lstStyle/>
          <a:p>
            <a:r>
              <a:rPr lang="en-US" dirty="0"/>
              <a:t>No Change</a:t>
            </a:r>
          </a:p>
        </p:txBody>
      </p:sp>
      <p:sp>
        <p:nvSpPr>
          <p:cNvPr id="10" name="TextBox 9">
            <a:extLst>
              <a:ext uri="{FF2B5EF4-FFF2-40B4-BE49-F238E27FC236}">
                <a16:creationId xmlns:a16="http://schemas.microsoft.com/office/drawing/2014/main" id="{0C1D3301-A67E-4A08-929A-1FD9B89E670F}"/>
              </a:ext>
            </a:extLst>
          </p:cNvPr>
          <p:cNvSpPr txBox="1"/>
          <p:nvPr/>
        </p:nvSpPr>
        <p:spPr>
          <a:xfrm>
            <a:off x="526474" y="6369940"/>
            <a:ext cx="2178122" cy="369332"/>
          </a:xfrm>
          <a:prstGeom prst="rect">
            <a:avLst/>
          </a:prstGeom>
          <a:solidFill>
            <a:srgbClr val="F559E2"/>
          </a:solidFill>
        </p:spPr>
        <p:txBody>
          <a:bodyPr wrap="square" rtlCol="0">
            <a:spAutoFit/>
          </a:bodyPr>
          <a:lstStyle/>
          <a:p>
            <a:r>
              <a:rPr lang="en-US" dirty="0"/>
              <a:t>Regulatory Floodway</a:t>
            </a:r>
          </a:p>
        </p:txBody>
      </p:sp>
      <p:pic>
        <p:nvPicPr>
          <p:cNvPr id="12" name="Picture 11">
            <a:extLst>
              <a:ext uri="{FF2B5EF4-FFF2-40B4-BE49-F238E27FC236}">
                <a16:creationId xmlns:a16="http://schemas.microsoft.com/office/drawing/2014/main" id="{777F2964-442E-4ABB-9088-7C1422DD7EE7}"/>
              </a:ext>
            </a:extLst>
          </p:cNvPr>
          <p:cNvPicPr>
            <a:picLocks noChangeAspect="1"/>
          </p:cNvPicPr>
          <p:nvPr/>
        </p:nvPicPr>
        <p:blipFill>
          <a:blip r:embed="rId4"/>
          <a:stretch>
            <a:fillRect/>
          </a:stretch>
        </p:blipFill>
        <p:spPr>
          <a:xfrm>
            <a:off x="526474" y="1867766"/>
            <a:ext cx="1162050" cy="2600325"/>
          </a:xfrm>
          <a:prstGeom prst="rect">
            <a:avLst/>
          </a:prstGeom>
        </p:spPr>
      </p:pic>
    </p:spTree>
    <p:extLst>
      <p:ext uri="{BB962C8B-B14F-4D97-AF65-F5344CB8AC3E}">
        <p14:creationId xmlns:p14="http://schemas.microsoft.com/office/powerpoint/2010/main" val="2180804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376519-DCBC-4BAA-9A0C-EA03009F4748}"/>
              </a:ext>
            </a:extLst>
          </p:cNvPr>
          <p:cNvGrpSpPr/>
          <p:nvPr/>
        </p:nvGrpSpPr>
        <p:grpSpPr>
          <a:xfrm>
            <a:off x="573810" y="330742"/>
            <a:ext cx="8203977" cy="3496610"/>
            <a:chOff x="609600" y="3361390"/>
            <a:chExt cx="8203977" cy="3496610"/>
          </a:xfrm>
        </p:grpSpPr>
        <p:grpSp>
          <p:nvGrpSpPr>
            <p:cNvPr id="29" name="Group 28">
              <a:extLst>
                <a:ext uri="{FF2B5EF4-FFF2-40B4-BE49-F238E27FC236}">
                  <a16:creationId xmlns:a16="http://schemas.microsoft.com/office/drawing/2014/main" id="{678877D7-C853-4B17-9EC8-452500B22B79}"/>
                </a:ext>
              </a:extLst>
            </p:cNvPr>
            <p:cNvGrpSpPr/>
            <p:nvPr/>
          </p:nvGrpSpPr>
          <p:grpSpPr>
            <a:xfrm>
              <a:off x="609600" y="3361390"/>
              <a:ext cx="7924801" cy="3496610"/>
              <a:chOff x="609600" y="3352800"/>
              <a:chExt cx="7924801" cy="3346580"/>
            </a:xfrm>
          </p:grpSpPr>
          <p:sp>
            <p:nvSpPr>
              <p:cNvPr id="34" name="Freeform 10">
                <a:extLst>
                  <a:ext uri="{FF2B5EF4-FFF2-40B4-BE49-F238E27FC236}">
                    <a16:creationId xmlns:a16="http://schemas.microsoft.com/office/drawing/2014/main" id="{1E311C7A-69FA-4969-9507-56691A9B3EE7}"/>
                  </a:ext>
                </a:extLst>
              </p:cNvPr>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35" name="Freeform 11">
                <a:extLst>
                  <a:ext uri="{FF2B5EF4-FFF2-40B4-BE49-F238E27FC236}">
                    <a16:creationId xmlns:a16="http://schemas.microsoft.com/office/drawing/2014/main" id="{F291BE7A-E249-4D70-9C9A-13218CBE63EF}"/>
                  </a:ext>
                </a:extLst>
              </p:cNvPr>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9407F7E7-3F30-499A-94E5-09753404B649}"/>
                  </a:ext>
                </a:extLst>
              </p:cNvPr>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37" name="TextBox 36">
                <a:extLst>
                  <a:ext uri="{FF2B5EF4-FFF2-40B4-BE49-F238E27FC236}">
                    <a16:creationId xmlns:a16="http://schemas.microsoft.com/office/drawing/2014/main" id="{09030D1A-5B5B-4425-9661-90D81F83276E}"/>
                  </a:ext>
                </a:extLst>
              </p:cNvPr>
              <p:cNvSpPr txBox="1"/>
              <p:nvPr/>
            </p:nvSpPr>
            <p:spPr>
              <a:xfrm>
                <a:off x="4904400" y="3919940"/>
                <a:ext cx="3297600" cy="353485"/>
              </a:xfrm>
              <a:prstGeom prst="rect">
                <a:avLst/>
              </a:prstGeom>
              <a:noFill/>
            </p:spPr>
            <p:txBody>
              <a:bodyPr wrap="square" rtlCol="0">
                <a:spAutoFit/>
              </a:bodyPr>
              <a:lstStyle/>
              <a:p>
                <a:r>
                  <a:rPr lang="en-US" b="1" dirty="0">
                    <a:solidFill>
                      <a:schemeClr val="accent3">
                        <a:lumMod val="40000"/>
                        <a:lumOff val="60000"/>
                      </a:schemeClr>
                    </a:solidFill>
                  </a:rPr>
                  <a:t>Regulatory IN and Advisory OUT</a:t>
                </a:r>
              </a:p>
            </p:txBody>
          </p:sp>
          <p:sp>
            <p:nvSpPr>
              <p:cNvPr id="38" name="Rectangle 37">
                <a:extLst>
                  <a:ext uri="{FF2B5EF4-FFF2-40B4-BE49-F238E27FC236}">
                    <a16:creationId xmlns:a16="http://schemas.microsoft.com/office/drawing/2014/main" id="{F282355D-AEF1-4E21-BBD7-0798C399F817}"/>
                  </a:ext>
                </a:extLst>
              </p:cNvPr>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EC77B80-3F01-42FA-833F-26E606E7615E}"/>
                  </a:ext>
                </a:extLst>
              </p:cNvPr>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40" name="Rectangle 39">
                <a:extLst>
                  <a:ext uri="{FF2B5EF4-FFF2-40B4-BE49-F238E27FC236}">
                    <a16:creationId xmlns:a16="http://schemas.microsoft.com/office/drawing/2014/main" id="{1252DCAC-F57B-431E-A341-D450EBD2A60D}"/>
                  </a:ext>
                </a:extLst>
              </p:cNvPr>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D806E22-C5B0-4AF1-A847-016C0ADA9F6A}"/>
                  </a:ext>
                </a:extLst>
              </p:cNvPr>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42" name="Picture 2" descr="C:\Users\Kurt\AppData\Local\Microsoft\Windows\Temporary Internet Files\Content.IE5\1P7QK4BC\black-house-4493-large[1].png">
                <a:extLst>
                  <a:ext uri="{FF2B5EF4-FFF2-40B4-BE49-F238E27FC236}">
                    <a16:creationId xmlns:a16="http://schemas.microsoft.com/office/drawing/2014/main" id="{A4A7A75D-86F0-4D7B-AEBD-A6856155F6EA}"/>
                  </a:ext>
                </a:extLst>
              </p:cNvPr>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43" name="Picture 2" descr="C:\Users\Kurt\AppData\Local\Microsoft\Windows\Temporary Internet Files\Content.IE5\1P7QK4BC\black-house-4493-large[1].png">
                <a:extLst>
                  <a:ext uri="{FF2B5EF4-FFF2-40B4-BE49-F238E27FC236}">
                    <a16:creationId xmlns:a16="http://schemas.microsoft.com/office/drawing/2014/main" id="{0C4324C5-3644-4E2F-B67E-E69D2895231C}"/>
                  </a:ext>
                </a:extLst>
              </p:cNvPr>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44" name="Picture 2" descr="C:\Users\Kurt\AppData\Local\Microsoft\Windows\Temporary Internet Files\Content.IE5\1P7QK4BC\black-house-4493-large[1].png">
                <a:extLst>
                  <a:ext uri="{FF2B5EF4-FFF2-40B4-BE49-F238E27FC236}">
                    <a16:creationId xmlns:a16="http://schemas.microsoft.com/office/drawing/2014/main" id="{DC8505FB-2055-4685-92B0-A7547E609441}"/>
                  </a:ext>
                </a:extLst>
              </p:cNvPr>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45" name="Picture 2" descr="C:\Users\Kurt\AppData\Local\Microsoft\Windows\Temporary Internet Files\Content.IE5\1P7QK4BC\black-house-4493-large[1].png">
                <a:extLst>
                  <a:ext uri="{FF2B5EF4-FFF2-40B4-BE49-F238E27FC236}">
                    <a16:creationId xmlns:a16="http://schemas.microsoft.com/office/drawing/2014/main" id="{99DE156E-53E5-4C28-80F4-F3E59EE5B8DC}"/>
                  </a:ext>
                </a:extLst>
              </p:cNvPr>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46" name="Picture 2" descr="C:\Users\Kurt\AppData\Local\Microsoft\Windows\Temporary Internet Files\Content.IE5\1P7QK4BC\black-house-4493-large[1].png">
                <a:extLst>
                  <a:ext uri="{FF2B5EF4-FFF2-40B4-BE49-F238E27FC236}">
                    <a16:creationId xmlns:a16="http://schemas.microsoft.com/office/drawing/2014/main" id="{31FC88E8-4DE6-4DE6-B8A1-994A7C4D138D}"/>
                  </a:ext>
                </a:extLst>
              </p:cNvPr>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47" name="Picture 2" descr="C:\Users\Kurt\AppData\Local\Microsoft\Windows\Temporary Internet Files\Content.IE5\1P7QK4BC\black-house-4493-large[1].png">
                <a:extLst>
                  <a:ext uri="{FF2B5EF4-FFF2-40B4-BE49-F238E27FC236}">
                    <a16:creationId xmlns:a16="http://schemas.microsoft.com/office/drawing/2014/main" id="{0EC1BCDE-8CA9-48C5-AC80-1039EDACB5E5}"/>
                  </a:ext>
                </a:extLst>
              </p:cNvPr>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0" name="Freeform: Shape 29">
              <a:extLst>
                <a:ext uri="{FF2B5EF4-FFF2-40B4-BE49-F238E27FC236}">
                  <a16:creationId xmlns:a16="http://schemas.microsoft.com/office/drawing/2014/main" id="{2EA4C510-C9BB-41F2-B9A6-040A020BEAFF}"/>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C:\Users\Kurt\AppData\Local\Microsoft\Windows\Temporary Internet Files\Content.IE5\1P7QK4BC\black-house-4493-large[1].png">
              <a:extLst>
                <a:ext uri="{FF2B5EF4-FFF2-40B4-BE49-F238E27FC236}">
                  <a16:creationId xmlns:a16="http://schemas.microsoft.com/office/drawing/2014/main" id="{81F1D556-5622-4559-BD96-D4E2E94F409F}"/>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32" name="TextBox 31">
              <a:extLst>
                <a:ext uri="{FF2B5EF4-FFF2-40B4-BE49-F238E27FC236}">
                  <a16:creationId xmlns:a16="http://schemas.microsoft.com/office/drawing/2014/main" id="{5525A7EF-6E14-4463-B074-63AD0C89BB5E}"/>
                </a:ext>
              </a:extLst>
            </p:cNvPr>
            <p:cNvSpPr txBox="1"/>
            <p:nvPr/>
          </p:nvSpPr>
          <p:spPr>
            <a:xfrm>
              <a:off x="6146577" y="5264729"/>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33" name="Picture 2" descr="C:\Users\Kurt\AppData\Local\Microsoft\Windows\Temporary Internet Files\Content.IE5\1P7QK4BC\black-house-4493-large[1].png">
              <a:extLst>
                <a:ext uri="{FF2B5EF4-FFF2-40B4-BE49-F238E27FC236}">
                  <a16:creationId xmlns:a16="http://schemas.microsoft.com/office/drawing/2014/main" id="{F3D5AF58-FFF1-48D1-820F-0FC97AB95981}"/>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gr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Advisory Zones – Outreach Information</a:t>
            </a:r>
          </a:p>
        </p:txBody>
      </p:sp>
      <p:graphicFrame>
        <p:nvGraphicFramePr>
          <p:cNvPr id="15" name="Table 14"/>
          <p:cNvGraphicFramePr>
            <a:graphicFrameLocks noGrp="1"/>
          </p:cNvGraphicFramePr>
          <p:nvPr>
            <p:extLst>
              <p:ext uri="{D42A27DB-BD31-4B8C-83A1-F6EECF244321}">
                <p14:modId xmlns:p14="http://schemas.microsoft.com/office/powerpoint/2010/main" val="2199982992"/>
              </p:ext>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a:t>Union</a:t>
                      </a:r>
                    </a:p>
                  </a:txBody>
                  <a:tcPr/>
                </a:tc>
                <a:tc>
                  <a:txBody>
                    <a:bodyPr/>
                    <a:lstStyle/>
                    <a:p>
                      <a:pPr algn="ctr"/>
                      <a:r>
                        <a:rPr lang="en-US" sz="1600" dirty="0"/>
                        <a:t>Meaning</a:t>
                      </a:r>
                    </a:p>
                  </a:txBody>
                  <a:tcPr/>
                </a:tc>
                <a:tc>
                  <a:txBody>
                    <a:bodyPr/>
                    <a:lstStyle/>
                    <a:p>
                      <a:pPr algn="ctr"/>
                      <a:r>
                        <a:rPr lang="en-US" sz="1600" dirty="0"/>
                        <a:t>Building Changes</a:t>
                      </a:r>
                    </a:p>
                  </a:txBody>
                  <a:tcPr/>
                </a:tc>
                <a:tc>
                  <a:txBody>
                    <a:bodyPr/>
                    <a:lstStyle/>
                    <a:p>
                      <a:pPr algn="ctr"/>
                      <a:r>
                        <a:rPr lang="en-US" sz="1600" dirty="0"/>
                        <a:t>Area Changes</a:t>
                      </a:r>
                    </a:p>
                  </a:txBody>
                  <a:tcPr/>
                </a:tc>
                <a:extLst>
                  <a:ext uri="{0D108BD9-81ED-4DB2-BD59-A6C34878D82A}">
                    <a16:rowId xmlns:a16="http://schemas.microsoft.com/office/drawing/2014/main" val="10000"/>
                  </a:ext>
                </a:extLst>
              </a:tr>
              <a:tr h="370840">
                <a:tc>
                  <a:txBody>
                    <a:bodyPr/>
                    <a:lstStyle/>
                    <a:p>
                      <a:pPr algn="ctr"/>
                      <a:r>
                        <a:rPr lang="en-US" sz="1600" dirty="0"/>
                        <a:t>No</a:t>
                      </a:r>
                      <a:r>
                        <a:rPr lang="en-US" sz="1600" baseline="0" dirty="0"/>
                        <a:t> Change</a:t>
                      </a:r>
                      <a:endParaRPr lang="en-US" sz="1600" dirty="0"/>
                    </a:p>
                  </a:txBody>
                  <a:tcPr/>
                </a:tc>
                <a:tc>
                  <a:txBody>
                    <a:bodyPr/>
                    <a:lstStyle/>
                    <a:p>
                      <a:pPr algn="l"/>
                      <a:r>
                        <a:rPr lang="en-US" sz="1600" dirty="0"/>
                        <a:t>IN both Regulatory and Advisory</a:t>
                      </a:r>
                    </a:p>
                  </a:txBody>
                  <a:tcPr/>
                </a:tc>
                <a:tc>
                  <a:txBody>
                    <a:bodyPr/>
                    <a:lstStyle/>
                    <a:p>
                      <a:pPr algn="ctr"/>
                      <a:r>
                        <a:rPr lang="en-US" sz="1600" i="0" dirty="0"/>
                        <a:t>2</a:t>
                      </a:r>
                    </a:p>
                  </a:txBody>
                  <a:tcPr>
                    <a:pattFill prst="narVert">
                      <a:fgClr>
                        <a:srgbClr val="FF0000"/>
                      </a:fgClr>
                      <a:bgClr>
                        <a:srgbClr val="FFC000"/>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11 m</a:t>
                      </a:r>
                      <a:r>
                        <a:rPr lang="en-US" sz="1600" i="0" baseline="30000" dirty="0"/>
                        <a:t>2</a:t>
                      </a:r>
                      <a:endParaRPr lang="en-US" sz="1600" i="0" dirty="0"/>
                    </a:p>
                  </a:txBody>
                  <a:tcPr>
                    <a:pattFill prst="narVert">
                      <a:fgClr>
                        <a:srgbClr val="FF0000"/>
                      </a:fgClr>
                      <a:bgClr>
                        <a:srgbClr val="FFC000"/>
                      </a:bgClr>
                    </a:pattFill>
                  </a:tcPr>
                </a:tc>
                <a:extLst>
                  <a:ext uri="{0D108BD9-81ED-4DB2-BD59-A6C34878D82A}">
                    <a16:rowId xmlns:a16="http://schemas.microsoft.com/office/drawing/2014/main" val="10001"/>
                  </a:ext>
                </a:extLst>
              </a:tr>
              <a:tr h="314960">
                <a:tc>
                  <a:txBody>
                    <a:bodyPr/>
                    <a:lstStyle/>
                    <a:p>
                      <a:pPr algn="ctr"/>
                      <a:r>
                        <a:rPr lang="en-US" sz="1600" dirty="0"/>
                        <a:t>Advisory Only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OUT and Advisory IN</a:t>
                      </a:r>
                    </a:p>
                  </a:txBody>
                  <a:tcPr/>
                </a:tc>
                <a:tc>
                  <a:txBody>
                    <a:bodyPr/>
                    <a:lstStyle/>
                    <a:p>
                      <a:pPr algn="ctr"/>
                      <a:r>
                        <a:rPr lang="en-US" sz="1600" i="0" dirty="0"/>
                        <a:t>2</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13 m</a:t>
                      </a:r>
                      <a:r>
                        <a:rPr lang="en-US" sz="1600" i="0" baseline="30000" dirty="0"/>
                        <a:t>2</a:t>
                      </a:r>
                      <a:endParaRPr lang="en-US" sz="1600" i="0" dirty="0"/>
                    </a:p>
                  </a:txBody>
                  <a:tcPr>
                    <a:solidFill>
                      <a:srgbClr val="FFC000"/>
                    </a:solidFill>
                  </a:tcPr>
                </a:tc>
                <a:extLst>
                  <a:ext uri="{0D108BD9-81ED-4DB2-BD59-A6C34878D82A}">
                    <a16:rowId xmlns:a16="http://schemas.microsoft.com/office/drawing/2014/main" val="10002"/>
                  </a:ext>
                </a:extLst>
              </a:tr>
              <a:tr h="370840">
                <a:tc>
                  <a:txBody>
                    <a:bodyPr/>
                    <a:lstStyle/>
                    <a:p>
                      <a:pPr algn="ctr"/>
                      <a:r>
                        <a:rPr lang="en-US" sz="1600" dirty="0"/>
                        <a:t>Regulatory</a:t>
                      </a:r>
                      <a:r>
                        <a:rPr lang="en-US" sz="1600" baseline="0" dirty="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IN and Advisory OUT</a:t>
                      </a:r>
                    </a:p>
                  </a:txBody>
                  <a:tcPr/>
                </a:tc>
                <a:tc>
                  <a:txBody>
                    <a:bodyPr/>
                    <a:lstStyle/>
                    <a:p>
                      <a:pPr algn="ctr"/>
                      <a:r>
                        <a:rPr lang="en-US" sz="1600" i="0" dirty="0"/>
                        <a:t>4</a:t>
                      </a:r>
                    </a:p>
                  </a:txBody>
                  <a:tcPr>
                    <a:solidFill>
                      <a:srgbClr val="FF0000"/>
                    </a:solidFill>
                  </a:tcPr>
                </a:tc>
                <a:tc>
                  <a:txBody>
                    <a:bodyPr/>
                    <a:lstStyle/>
                    <a:p>
                      <a:pPr algn="ctr"/>
                      <a:r>
                        <a:rPr lang="en-US" sz="1600" i="0" dirty="0"/>
                        <a:t>21 m</a:t>
                      </a:r>
                      <a:r>
                        <a:rPr lang="en-US" sz="1600" i="0" baseline="30000" dirty="0"/>
                        <a:t>2</a:t>
                      </a:r>
                    </a:p>
                  </a:txBody>
                  <a:tcPr>
                    <a:solidFill>
                      <a:srgbClr val="FF0000"/>
                    </a:solidFill>
                  </a:tcPr>
                </a:tc>
                <a:extLst>
                  <a:ext uri="{0D108BD9-81ED-4DB2-BD59-A6C34878D82A}">
                    <a16:rowId xmlns:a16="http://schemas.microsoft.com/office/drawing/2014/main" val="10003"/>
                  </a:ext>
                </a:extLst>
              </a:tr>
            </a:tbl>
          </a:graphicData>
        </a:graphic>
      </p:graphicFrame>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a:t>.</a:t>
            </a:r>
          </a:p>
        </p:txBody>
      </p:sp>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2" descr="C:\Users\Kurt\AppData\Local\Microsoft\Windows\Temporary Internet Files\Content.IE5\1P7QK4BC\black-house-4493-large[1].png">
            <a:extLst>
              <a:ext uri="{FF2B5EF4-FFF2-40B4-BE49-F238E27FC236}">
                <a16:creationId xmlns:a16="http://schemas.microsoft.com/office/drawing/2014/main" id="{CDC7B6C1-D032-410B-8694-0FB5A65DA058}"/>
              </a:ext>
            </a:extLst>
          </p:cNvPr>
          <p:cNvPicPr>
            <a:picLocks noChangeAspect="1" noChangeArrowheads="1"/>
          </p:cNvPicPr>
          <p:nvPr/>
        </p:nvPicPr>
        <p:blipFill>
          <a:blip r:embed="rId3" cstate="print"/>
          <a:srcRect/>
          <a:stretch>
            <a:fillRect/>
          </a:stretch>
        </p:blipFill>
        <p:spPr bwMode="auto">
          <a:xfrm>
            <a:off x="6517410" y="1218999"/>
            <a:ext cx="360000" cy="35545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E4F085-E39A-4EFD-A7D1-0D2F39A3F650}"/>
              </a:ext>
            </a:extLst>
          </p:cNvPr>
          <p:cNvSpPr txBox="1"/>
          <p:nvPr/>
        </p:nvSpPr>
        <p:spPr>
          <a:xfrm>
            <a:off x="107005" y="1018505"/>
            <a:ext cx="646521" cy="2661644"/>
          </a:xfrm>
          <a:prstGeom prst="rect">
            <a:avLst/>
          </a:prstGeom>
          <a:solidFill>
            <a:schemeClr val="accent1">
              <a:lumMod val="50000"/>
            </a:schemeClr>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Zones – What is the message for  property owners??</a:t>
            </a:r>
          </a:p>
        </p:txBody>
      </p:sp>
      <p:grpSp>
        <p:nvGrpSpPr>
          <p:cNvPr id="2" name="Group 1"/>
          <p:cNvGrpSpPr/>
          <p:nvPr/>
        </p:nvGrpSpPr>
        <p:grpSpPr>
          <a:xfrm>
            <a:off x="609600" y="3361390"/>
            <a:ext cx="7924801" cy="3496610"/>
            <a:chOff x="609600" y="3352800"/>
            <a:chExt cx="7924801" cy="3346580"/>
          </a:xfrm>
        </p:grpSpPr>
        <p:sp>
          <p:nvSpPr>
            <p:cNvPr id="11" name="Freeform 10"/>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2" name="Freeform 11"/>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14" name="TextBox 13"/>
            <p:cNvSpPr txBox="1"/>
            <p:nvPr/>
          </p:nvSpPr>
          <p:spPr>
            <a:xfrm>
              <a:off x="4904400" y="3919940"/>
              <a:ext cx="3297600" cy="353485"/>
            </a:xfrm>
            <a:prstGeom prst="rect">
              <a:avLst/>
            </a:prstGeom>
            <a:noFill/>
          </p:spPr>
          <p:txBody>
            <a:bodyPr wrap="square" rtlCol="0">
              <a:spAutoFit/>
            </a:bodyPr>
            <a:lstStyle/>
            <a:p>
              <a:r>
                <a:rPr lang="en-US" b="1" dirty="0">
                  <a:solidFill>
                    <a:srgbClr val="FFFF00"/>
                  </a:solidFill>
                </a:rPr>
                <a:t>Regulatory IN and Advisory OUT</a:t>
              </a:r>
            </a:p>
          </p:txBody>
        </p:sp>
        <p:sp>
          <p:nvSpPr>
            <p:cNvPr id="16" name="Rectangle 15"/>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18" name="Rectangle 17"/>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20"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 name="Freeform: Shape 2">
            <a:extLst>
              <a:ext uri="{FF2B5EF4-FFF2-40B4-BE49-F238E27FC236}">
                <a16:creationId xmlns:a16="http://schemas.microsoft.com/office/drawing/2014/main" id="{19805C11-750C-4B2B-8B3F-18A2286600C9}"/>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C:\Users\Kurt\AppData\Local\Microsoft\Windows\Temporary Internet Files\Content.IE5\1P7QK4BC\black-house-4493-large[1].png">
            <a:extLst>
              <a:ext uri="{FF2B5EF4-FFF2-40B4-BE49-F238E27FC236}">
                <a16:creationId xmlns:a16="http://schemas.microsoft.com/office/drawing/2014/main" id="{F43C7360-486E-4B3C-9B31-C820C0F53413}"/>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28" name="TextBox 27">
            <a:extLst>
              <a:ext uri="{FF2B5EF4-FFF2-40B4-BE49-F238E27FC236}">
                <a16:creationId xmlns:a16="http://schemas.microsoft.com/office/drawing/2014/main" id="{0AE4C54D-436F-4203-876B-7A20997E2AFC}"/>
              </a:ext>
            </a:extLst>
          </p:cNvPr>
          <p:cNvSpPr txBox="1"/>
          <p:nvPr/>
        </p:nvSpPr>
        <p:spPr>
          <a:xfrm>
            <a:off x="6129774" y="5268005"/>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29" name="Picture 2" descr="C:\Users\Kurt\AppData\Local\Microsoft\Windows\Temporary Internet Files\Content.IE5\1P7QK4BC\black-house-4493-large[1].png">
            <a:extLst>
              <a:ext uri="{FF2B5EF4-FFF2-40B4-BE49-F238E27FC236}">
                <a16:creationId xmlns:a16="http://schemas.microsoft.com/office/drawing/2014/main" id="{9BBF5092-2FC8-46CC-B48B-856F689D0DBE}"/>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sp>
        <p:nvSpPr>
          <p:cNvPr id="30" name="Action Button: Go Home 29">
            <a:hlinkClick r:id="" action="ppaction://hlinkshowjump?jump=firstslide" highlightClick="1"/>
            <a:extLst>
              <a:ext uri="{FF2B5EF4-FFF2-40B4-BE49-F238E27FC236}">
                <a16:creationId xmlns:a16="http://schemas.microsoft.com/office/drawing/2014/main" id="{3234F52E-463A-4857-A38C-7E64E6D75673}"/>
              </a:ext>
            </a:extLst>
          </p:cNvPr>
          <p:cNvSpPr/>
          <p:nvPr/>
        </p:nvSpPr>
        <p:spPr>
          <a:xfrm>
            <a:off x="7636564" y="4388583"/>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Home 30">
            <a:hlinkClick r:id="" action="ppaction://hlinkshowjump?jump=firstslide" highlightClick="1"/>
            <a:extLst>
              <a:ext uri="{FF2B5EF4-FFF2-40B4-BE49-F238E27FC236}">
                <a16:creationId xmlns:a16="http://schemas.microsoft.com/office/drawing/2014/main" id="{51AC1DA1-C545-4307-AF84-28FBF3FD7484}"/>
              </a:ext>
            </a:extLst>
          </p:cNvPr>
          <p:cNvSpPr/>
          <p:nvPr/>
        </p:nvSpPr>
        <p:spPr>
          <a:xfrm>
            <a:off x="6735240" y="3576726"/>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Home 31">
            <a:hlinkClick r:id="" action="ppaction://hlinkshowjump?jump=firstslide" highlightClick="1"/>
            <a:extLst>
              <a:ext uri="{FF2B5EF4-FFF2-40B4-BE49-F238E27FC236}">
                <a16:creationId xmlns:a16="http://schemas.microsoft.com/office/drawing/2014/main" id="{22263508-EFA2-4490-88DB-3A44E7EE0A7C}"/>
              </a:ext>
            </a:extLst>
          </p:cNvPr>
          <p:cNvSpPr/>
          <p:nvPr/>
        </p:nvSpPr>
        <p:spPr>
          <a:xfrm>
            <a:off x="3973195" y="420191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Home 32">
            <a:hlinkClick r:id="" action="ppaction://hlinkshowjump?jump=firstslide" highlightClick="1"/>
            <a:extLst>
              <a:ext uri="{FF2B5EF4-FFF2-40B4-BE49-F238E27FC236}">
                <a16:creationId xmlns:a16="http://schemas.microsoft.com/office/drawing/2014/main" id="{03AD4D06-EF72-403C-9A10-1F2B0D600709}"/>
              </a:ext>
            </a:extLst>
          </p:cNvPr>
          <p:cNvSpPr/>
          <p:nvPr/>
        </p:nvSpPr>
        <p:spPr>
          <a:xfrm>
            <a:off x="1658518" y="3960467"/>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 action="ppaction://hlinkshowjump?jump=firstslide" highlightClick="1"/>
            <a:extLst>
              <a:ext uri="{FF2B5EF4-FFF2-40B4-BE49-F238E27FC236}">
                <a16:creationId xmlns:a16="http://schemas.microsoft.com/office/drawing/2014/main" id="{023F9655-00A0-48B5-A9DC-8640A605AF09}"/>
              </a:ext>
            </a:extLst>
          </p:cNvPr>
          <p:cNvSpPr/>
          <p:nvPr/>
        </p:nvSpPr>
        <p:spPr>
          <a:xfrm>
            <a:off x="2456291" y="4453879"/>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Home 34">
            <a:hlinkClick r:id="" action="ppaction://hlinkshowjump?jump=firstslide" highlightClick="1"/>
            <a:extLst>
              <a:ext uri="{FF2B5EF4-FFF2-40B4-BE49-F238E27FC236}">
                <a16:creationId xmlns:a16="http://schemas.microsoft.com/office/drawing/2014/main" id="{05F6AFF6-1357-49FE-973F-CDF428B9B768}"/>
              </a:ext>
            </a:extLst>
          </p:cNvPr>
          <p:cNvSpPr/>
          <p:nvPr/>
        </p:nvSpPr>
        <p:spPr>
          <a:xfrm>
            <a:off x="6907410" y="4859132"/>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Home 35">
            <a:hlinkClick r:id="" action="ppaction://hlinkshowjump?jump=firstslide" highlightClick="1"/>
            <a:extLst>
              <a:ext uri="{FF2B5EF4-FFF2-40B4-BE49-F238E27FC236}">
                <a16:creationId xmlns:a16="http://schemas.microsoft.com/office/drawing/2014/main" id="{8FD819D1-60A6-4331-8A48-242062733CFF}"/>
              </a:ext>
            </a:extLst>
          </p:cNvPr>
          <p:cNvSpPr/>
          <p:nvPr/>
        </p:nvSpPr>
        <p:spPr>
          <a:xfrm>
            <a:off x="1138415" y="5241655"/>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Home 36">
            <a:hlinkClick r:id="" action="ppaction://hlinkshowjump?jump=firstslide" highlightClick="1"/>
            <a:extLst>
              <a:ext uri="{FF2B5EF4-FFF2-40B4-BE49-F238E27FC236}">
                <a16:creationId xmlns:a16="http://schemas.microsoft.com/office/drawing/2014/main" id="{4681BC47-6E4C-4B1E-9241-9D6D79CDEEC8}"/>
              </a:ext>
            </a:extLst>
          </p:cNvPr>
          <p:cNvSpPr/>
          <p:nvPr/>
        </p:nvSpPr>
        <p:spPr>
          <a:xfrm>
            <a:off x="5448595" y="5187909"/>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Home 37">
            <a:hlinkClick r:id="" action="ppaction://hlinkshowjump?jump=firstslide" highlightClick="1"/>
            <a:extLst>
              <a:ext uri="{FF2B5EF4-FFF2-40B4-BE49-F238E27FC236}">
                <a16:creationId xmlns:a16="http://schemas.microsoft.com/office/drawing/2014/main" id="{09C6FF27-1576-4643-99BE-87A75CF5EF5A}"/>
              </a:ext>
            </a:extLst>
          </p:cNvPr>
          <p:cNvSpPr/>
          <p:nvPr/>
        </p:nvSpPr>
        <p:spPr>
          <a:xfrm>
            <a:off x="174307" y="2124556"/>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Home 38">
            <a:hlinkClick r:id="" action="ppaction://hlinkshowjump?jump=firstslide" highlightClick="1"/>
            <a:extLst>
              <a:ext uri="{FF2B5EF4-FFF2-40B4-BE49-F238E27FC236}">
                <a16:creationId xmlns:a16="http://schemas.microsoft.com/office/drawing/2014/main" id="{2E8930EC-3A74-4069-B6BA-CABA3C9DB524}"/>
              </a:ext>
            </a:extLst>
          </p:cNvPr>
          <p:cNvSpPr/>
          <p:nvPr/>
        </p:nvSpPr>
        <p:spPr>
          <a:xfrm>
            <a:off x="173990" y="110298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752086" y="1024594"/>
            <a:ext cx="8279296" cy="2655245"/>
          </a:xfrm>
          <a:solidFill>
            <a:schemeClr val="accent1">
              <a:lumMod val="50000"/>
            </a:schemeClr>
          </a:solidFill>
          <a:ln>
            <a:noFill/>
          </a:ln>
        </p:spPr>
        <p:txBody>
          <a:bodyPr>
            <a:noAutofit/>
          </a:bodyPr>
          <a:lstStyle/>
          <a:p>
            <a:r>
              <a:rPr lang="en-US" sz="1600" b="1" dirty="0">
                <a:solidFill>
                  <a:srgbClr val="FFFF00"/>
                </a:solidFill>
              </a:rPr>
              <a:t>Regulatory In but Advisory Out (Lower Flood Risk) </a:t>
            </a:r>
            <a:r>
              <a:rPr lang="en-US" sz="1600" dirty="0">
                <a:solidFill>
                  <a:srgbClr val="FFFF00"/>
                </a:solidFill>
              </a:rPr>
              <a:t>– Property owners are not at the highest risk to a 1% Annual Chance Flood but still recommend flood insurance.  Owners can acquire an elevation certificate and use the advisory base flood elevation to </a:t>
            </a:r>
            <a:r>
              <a:rPr lang="en-US" sz="1600" b="1" dirty="0">
                <a:solidFill>
                  <a:srgbClr val="FFFF00"/>
                </a:solidFill>
              </a:rPr>
              <a:t>acquire a LOMA </a:t>
            </a:r>
            <a:r>
              <a:rPr lang="en-US" sz="1600" dirty="0">
                <a:solidFill>
                  <a:srgbClr val="FFFF00"/>
                </a:solidFill>
              </a:rPr>
              <a:t>and lower NFIP insurance rates.  </a:t>
            </a:r>
            <a:r>
              <a:rPr lang="en-US" sz="1600" b="1" dirty="0">
                <a:solidFill>
                  <a:srgbClr val="FFFF00"/>
                </a:solidFill>
              </a:rPr>
              <a:t>Yellow</a:t>
            </a:r>
            <a:r>
              <a:rPr lang="en-US" sz="1600" dirty="0">
                <a:solidFill>
                  <a:srgbClr val="FFFF00"/>
                </a:solidFill>
              </a:rPr>
              <a:t> warning color indicates </a:t>
            </a:r>
            <a:r>
              <a:rPr lang="en-US" sz="1600" b="1" dirty="0">
                <a:solidFill>
                  <a:srgbClr val="FFFF00"/>
                </a:solidFill>
              </a:rPr>
              <a:t>Moderate Flood Risk</a:t>
            </a:r>
            <a:r>
              <a:rPr lang="en-US" sz="1600" dirty="0">
                <a:solidFill>
                  <a:srgbClr val="FFFF00"/>
                </a:solidFill>
              </a:rPr>
              <a:t>.</a:t>
            </a:r>
          </a:p>
          <a:p>
            <a:r>
              <a:rPr lang="en-US" sz="1600" b="1" dirty="0">
                <a:solidFill>
                  <a:srgbClr val="FFC000"/>
                </a:solidFill>
              </a:rPr>
              <a:t>Regulatory Out but Advisory In (Higher Flood Risk)  </a:t>
            </a:r>
            <a:r>
              <a:rPr lang="en-US" sz="1600" dirty="0">
                <a:solidFill>
                  <a:srgbClr val="FFC000"/>
                </a:solidFill>
              </a:rPr>
              <a:t>– Advisory information indicates a flood hazard area and will be incorporated into future effective regulatory or community identified floodplains.  Floodplain managers should recommend property owners of existing structures in Advisory Floodplains that they are at high risk of a 1% Annual Chance Flood and recommend a Preferred Risk Flood Insurance Policy.  New development should not occur in Advisory Floodplains without a detailed study to show development is reasonably safe from flooding. </a:t>
            </a:r>
            <a:r>
              <a:rPr lang="en-US" sz="1600" b="1" dirty="0">
                <a:solidFill>
                  <a:srgbClr val="FFC000"/>
                </a:solidFill>
              </a:rPr>
              <a:t>Orange </a:t>
            </a:r>
            <a:r>
              <a:rPr lang="en-US" sz="1600" dirty="0">
                <a:solidFill>
                  <a:srgbClr val="FFC000"/>
                </a:solidFill>
              </a:rPr>
              <a:t>warning color indicates </a:t>
            </a:r>
            <a:r>
              <a:rPr lang="en-US" sz="1600" b="1" dirty="0">
                <a:solidFill>
                  <a:srgbClr val="FFC000"/>
                </a:solidFill>
              </a:rPr>
              <a:t>High Flood Risk</a:t>
            </a:r>
            <a:r>
              <a:rPr lang="en-US" sz="1600" dirty="0">
                <a:solidFill>
                  <a:srgbClr val="FFC000"/>
                </a:solidFill>
              </a:rPr>
              <a:t>.</a:t>
            </a:r>
          </a:p>
          <a:p>
            <a:endParaRPr lang="en-US" sz="1600" dirty="0">
              <a:solidFill>
                <a:srgbClr val="FFC000"/>
              </a:solidFill>
            </a:endParaRPr>
          </a:p>
        </p:txBody>
      </p:sp>
    </p:spTree>
    <p:extLst>
      <p:ext uri="{BB962C8B-B14F-4D97-AF65-F5344CB8AC3E}">
        <p14:creationId xmlns:p14="http://schemas.microsoft.com/office/powerpoint/2010/main" val="3265543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40519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High Risk Advisory Zones </a:t>
            </a:r>
            <a:endParaRPr 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CFB63F-3349-4588-8704-3A7FB493D825}"/>
              </a:ext>
            </a:extLst>
          </p:cNvPr>
          <p:cNvSpPr txBox="1"/>
          <p:nvPr/>
        </p:nvSpPr>
        <p:spPr>
          <a:xfrm>
            <a:off x="368710" y="1412275"/>
            <a:ext cx="8406579" cy="5078313"/>
          </a:xfrm>
          <a:prstGeom prst="rect">
            <a:avLst/>
          </a:prstGeom>
          <a:solidFill>
            <a:schemeClr val="accent1">
              <a:lumMod val="20000"/>
              <a:lumOff val="80000"/>
            </a:schemeClr>
          </a:solidFill>
        </p:spPr>
        <p:txBody>
          <a:bodyPr wrap="square" rtlCol="0">
            <a:spAutoFit/>
          </a:bodyPr>
          <a:lstStyle/>
          <a:p>
            <a:pPr lvl="1"/>
            <a:r>
              <a:rPr lang="en-US" b="1" dirty="0"/>
              <a:t>High-Risk Advisory Zones:</a:t>
            </a:r>
            <a:r>
              <a:rPr lang="en-US" dirty="0"/>
              <a:t>  High-risk advisory zones – </a:t>
            </a:r>
            <a:r>
              <a:rPr lang="en-US" b="1" dirty="0">
                <a:solidFill>
                  <a:schemeClr val="accent1">
                    <a:lumMod val="50000"/>
                  </a:schemeClr>
                </a:solidFill>
              </a:rPr>
              <a:t>Preliminary NFHL, </a:t>
            </a:r>
            <a:r>
              <a:rPr lang="en-US" b="1" dirty="0" smtClean="0">
                <a:solidFill>
                  <a:schemeClr val="accent1">
                    <a:lumMod val="50000"/>
                  </a:schemeClr>
                </a:solidFill>
              </a:rPr>
              <a:t>Draft NFHL, Advisory </a:t>
            </a:r>
            <a:r>
              <a:rPr lang="en-US" b="1" dirty="0">
                <a:solidFill>
                  <a:schemeClr val="accent1">
                    <a:lumMod val="50000"/>
                  </a:schemeClr>
                </a:solidFill>
              </a:rPr>
              <a:t>A, or Updated AE </a:t>
            </a:r>
            <a:r>
              <a:rPr lang="en-US" dirty="0"/>
              <a:t>– are non-regulatory 1%-annual-chance flood zones represented as orange-colored flood zones in the WV Flood Tool.  These advisory flood zones are generated from new model-backed flood studies or from redelineation mapping.  Redelineation is the method of updating effective flood hazard boundaries to match updated topographic data based on the computed water surface elevations from effective models.  The public should be informed that these non-regulatory zones will most likely become effective when new Flood Insurance Rate Maps (FIRM) are published, and thus any development in these zones should be regulated to the same standards as effective high-risk flood zones.  In local floodplain ordinances, communities may choose to adopt high-risk advisory zones as "community-identified floodplains" and regulated the same as the Special Flood Hazard Area of the official Flood Insurance Rate Map (FIRM).  Besides showing flood prone areas that are likely to be “mapped into the SFHA” in a future FEMA Flood Restudy, the high-risk advisory zones are also beneficial in identifying Letters of Map Amendment (LOMAs) for structures or property that should be “removed from the SFHA.” </a:t>
            </a:r>
          </a:p>
          <a:p>
            <a:pPr lvl="1"/>
            <a:endParaRPr lang="en-US" dirty="0">
              <a:solidFill>
                <a:schemeClr val="tx2">
                  <a:lumMod val="50000"/>
                </a:schemeClr>
              </a:solidFill>
            </a:endParaRPr>
          </a:p>
        </p:txBody>
      </p:sp>
    </p:spTree>
    <p:extLst>
      <p:ext uri="{BB962C8B-B14F-4D97-AF65-F5344CB8AC3E}">
        <p14:creationId xmlns:p14="http://schemas.microsoft.com/office/powerpoint/2010/main" val="3805081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1" name="Group 20">
            <a:extLst>
              <a:ext uri="{FF2B5EF4-FFF2-40B4-BE49-F238E27FC236}">
                <a16:creationId xmlns:a16="http://schemas.microsoft.com/office/drawing/2014/main" id="{6DC1BF8E-23AB-464F-B8A4-0771E8506BF8}"/>
              </a:ext>
            </a:extLst>
          </p:cNvPr>
          <p:cNvGrpSpPr/>
          <p:nvPr/>
        </p:nvGrpSpPr>
        <p:grpSpPr>
          <a:xfrm>
            <a:off x="555433" y="4581842"/>
            <a:ext cx="3750716" cy="2173605"/>
            <a:chOff x="555433" y="4398962"/>
            <a:chExt cx="3750716" cy="2173605"/>
          </a:xfrm>
        </p:grpSpPr>
        <p:sp>
          <p:nvSpPr>
            <p:cNvPr id="6" name="Oval 5">
              <a:extLst>
                <a:ext uri="{FF2B5EF4-FFF2-40B4-BE49-F238E27FC236}">
                  <a16:creationId xmlns:a16="http://schemas.microsoft.com/office/drawing/2014/main" id="{4B52FFE7-3C60-4605-A471-22B0819903A6}"/>
                </a:ext>
              </a:extLst>
            </p:cNvPr>
            <p:cNvSpPr/>
            <p:nvPr/>
          </p:nvSpPr>
          <p:spPr>
            <a:xfrm>
              <a:off x="559243" y="4422457"/>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ED6D0A7D-6C47-4604-8FC8-AF87AE77477F}"/>
                </a:ext>
              </a:extLst>
            </p:cNvPr>
            <p:cNvSpPr/>
            <p:nvPr/>
          </p:nvSpPr>
          <p:spPr>
            <a:xfrm>
              <a:off x="1804249"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BC2D5DE3-20B9-48EC-8E9F-8266ABFBC919}"/>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6DD28F51-3B75-42AE-B2A0-B282139529A0}"/>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B72D55E-05F8-470A-BB82-91646C430FA3}"/>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2">
              <a:extLst>
                <a:ext uri="{FF2B5EF4-FFF2-40B4-BE49-F238E27FC236}">
                  <a16:creationId xmlns:a16="http://schemas.microsoft.com/office/drawing/2014/main" id="{1E92583C-F05B-4BE2-8B6E-C6AEAF621577}"/>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b="1" dirty="0">
                  <a:solidFill>
                    <a:srgbClr val="FFFF00"/>
                  </a:solidFill>
                  <a:latin typeface="Arial Narrow" panose="020B0606020202030204" pitchFamily="34" charset="0"/>
                  <a:cs typeface="Times New Roman" panose="02020603050405020304" pitchFamily="18" charset="0"/>
                </a:rPr>
                <a:t>Effective A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10" name="Text Box 9">
              <a:extLst>
                <a:ext uri="{FF2B5EF4-FFF2-40B4-BE49-F238E27FC236}">
                  <a16:creationId xmlns:a16="http://schemas.microsoft.com/office/drawing/2014/main" id="{61A2C647-E814-4C30-A5AC-E927D6EE128B}"/>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Advisory A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1">
              <a:extLst>
                <a:ext uri="{FF2B5EF4-FFF2-40B4-BE49-F238E27FC236}">
                  <a16:creationId xmlns:a16="http://schemas.microsoft.com/office/drawing/2014/main" id="{97BE39F7-469C-46EB-ACE7-70541ABE6B6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 &amp; Advisory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3" name="Group 22">
            <a:extLst>
              <a:ext uri="{FF2B5EF4-FFF2-40B4-BE49-F238E27FC236}">
                <a16:creationId xmlns:a16="http://schemas.microsoft.com/office/drawing/2014/main" id="{89FC610B-8731-468D-A3DA-CF74162F67D0}"/>
              </a:ext>
            </a:extLst>
          </p:cNvPr>
          <p:cNvGrpSpPr/>
          <p:nvPr/>
        </p:nvGrpSpPr>
        <p:grpSpPr>
          <a:xfrm>
            <a:off x="359331" y="1485880"/>
            <a:ext cx="3840023" cy="2165350"/>
            <a:chOff x="456398" y="4398962"/>
            <a:chExt cx="3840023" cy="2165350"/>
          </a:xfrm>
        </p:grpSpPr>
        <p:sp>
          <p:nvSpPr>
            <p:cNvPr id="24" name="Oval 23">
              <a:extLst>
                <a:ext uri="{FF2B5EF4-FFF2-40B4-BE49-F238E27FC236}">
                  <a16:creationId xmlns:a16="http://schemas.microsoft.com/office/drawing/2014/main" id="{1ABF86CD-8BD7-4F9B-96A2-7BA73F2DB45E}"/>
                </a:ext>
              </a:extLst>
            </p:cNvPr>
            <p:cNvSpPr/>
            <p:nvPr/>
          </p:nvSpPr>
          <p:spPr>
            <a:xfrm>
              <a:off x="553106" y="4404046"/>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54ECBA9A-E585-47A1-9642-DF0F7575247C}"/>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62127801-3E4E-481E-A643-EB453137735D}"/>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a:extLst>
                <a:ext uri="{FF2B5EF4-FFF2-40B4-BE49-F238E27FC236}">
                  <a16:creationId xmlns:a16="http://schemas.microsoft.com/office/drawing/2014/main" id="{57D334B1-5097-489A-8DA6-2A43FAB2B2E5}"/>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Oval 27">
              <a:extLst>
                <a:ext uri="{FF2B5EF4-FFF2-40B4-BE49-F238E27FC236}">
                  <a16:creationId xmlns:a16="http://schemas.microsoft.com/office/drawing/2014/main" id="{FA3C6875-4668-4000-8436-52E68F1002B8}"/>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Text Box 2">
              <a:extLst>
                <a:ext uri="{FF2B5EF4-FFF2-40B4-BE49-F238E27FC236}">
                  <a16:creationId xmlns:a16="http://schemas.microsoft.com/office/drawing/2014/main" id="{F0DB7A37-9D2D-407F-8570-B6A49DADB997}"/>
                </a:ext>
              </a:extLst>
            </p:cNvPr>
            <p:cNvSpPr txBox="1">
              <a:spLocks noChangeArrowheads="1"/>
            </p:cNvSpPr>
            <p:nvPr/>
          </p:nvSpPr>
          <p:spPr bwMode="auto">
            <a:xfrm>
              <a:off x="456398" y="5140329"/>
              <a:ext cx="14689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Effective</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 AE or A Zones</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33" name="Text Box 9">
              <a:extLst>
                <a:ext uri="{FF2B5EF4-FFF2-40B4-BE49-F238E27FC236}">
                  <a16:creationId xmlns:a16="http://schemas.microsoft.com/office/drawing/2014/main" id="{AB32D63C-3308-4512-B0D1-B50D5DDA3F57}"/>
                </a:ext>
              </a:extLst>
            </p:cNvPr>
            <p:cNvSpPr txBox="1">
              <a:spLocks noChangeArrowheads="1"/>
            </p:cNvSpPr>
            <p:nvPr/>
          </p:nvSpPr>
          <p:spPr bwMode="auto">
            <a:xfrm>
              <a:off x="2969068" y="5151417"/>
              <a:ext cx="1320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Text Box 1">
              <a:extLst>
                <a:ext uri="{FF2B5EF4-FFF2-40B4-BE49-F238E27FC236}">
                  <a16:creationId xmlns:a16="http://schemas.microsoft.com/office/drawing/2014/main" id="{E95F7FD4-9AFA-42F7-BA03-FCB5065AFC99}"/>
                </a:ext>
              </a:extLst>
            </p:cNvPr>
            <p:cNvSpPr txBox="1">
              <a:spLocks noChangeArrowheads="1"/>
            </p:cNvSpPr>
            <p:nvPr/>
          </p:nvSpPr>
          <p:spPr bwMode="auto">
            <a:xfrm>
              <a:off x="1727643" y="5207564"/>
              <a:ext cx="1320800" cy="1023937"/>
            </a:xfrm>
            <a:prstGeom prst="rect">
              <a:avLst/>
            </a:prstGeom>
            <a:noFill/>
            <a:ln>
              <a:noFill/>
            </a:ln>
            <a:effectLst>
              <a:glow rad="876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SFHA &amp; 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5" name="Group 34">
            <a:extLst>
              <a:ext uri="{FF2B5EF4-FFF2-40B4-BE49-F238E27FC236}">
                <a16:creationId xmlns:a16="http://schemas.microsoft.com/office/drawing/2014/main" id="{C681BA06-3E06-4011-A8A1-4FCDC217393E}"/>
              </a:ext>
            </a:extLst>
          </p:cNvPr>
          <p:cNvGrpSpPr/>
          <p:nvPr/>
        </p:nvGrpSpPr>
        <p:grpSpPr>
          <a:xfrm>
            <a:off x="4836285" y="1484230"/>
            <a:ext cx="3740988" cy="2171039"/>
            <a:chOff x="555433" y="4393273"/>
            <a:chExt cx="3740988" cy="2171039"/>
          </a:xfrm>
        </p:grpSpPr>
        <p:sp>
          <p:nvSpPr>
            <p:cNvPr id="36" name="Oval 35">
              <a:extLst>
                <a:ext uri="{FF2B5EF4-FFF2-40B4-BE49-F238E27FC236}">
                  <a16:creationId xmlns:a16="http://schemas.microsoft.com/office/drawing/2014/main" id="{774F881F-A68A-41A0-B5FC-D7FFDBBCC0DE}"/>
                </a:ext>
              </a:extLst>
            </p:cNvPr>
            <p:cNvSpPr/>
            <p:nvPr/>
          </p:nvSpPr>
          <p:spPr>
            <a:xfrm>
              <a:off x="559243" y="4393273"/>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Oval 36">
              <a:extLst>
                <a:ext uri="{FF2B5EF4-FFF2-40B4-BE49-F238E27FC236}">
                  <a16:creationId xmlns:a16="http://schemas.microsoft.com/office/drawing/2014/main" id="{34654515-1D59-4FFC-8725-79C23FFFCD68}"/>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Shape 37">
              <a:extLst>
                <a:ext uri="{FF2B5EF4-FFF2-40B4-BE49-F238E27FC236}">
                  <a16:creationId xmlns:a16="http://schemas.microsoft.com/office/drawing/2014/main" id="{ED87C0EC-CD59-4A19-818B-6A4E936A825E}"/>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9" name="Oval 38">
              <a:extLst>
                <a:ext uri="{FF2B5EF4-FFF2-40B4-BE49-F238E27FC236}">
                  <a16:creationId xmlns:a16="http://schemas.microsoft.com/office/drawing/2014/main" id="{366671B4-92CF-4310-9F35-0E26A040CAC2}"/>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Oval 39">
              <a:extLst>
                <a:ext uri="{FF2B5EF4-FFF2-40B4-BE49-F238E27FC236}">
                  <a16:creationId xmlns:a16="http://schemas.microsoft.com/office/drawing/2014/main" id="{5F3AF7C2-5EA0-4365-9B48-CB2DF2C0C1FE}"/>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Text Box 2">
              <a:extLst>
                <a:ext uri="{FF2B5EF4-FFF2-40B4-BE49-F238E27FC236}">
                  <a16:creationId xmlns:a16="http://schemas.microsoft.com/office/drawing/2014/main" id="{CE293980-D817-42A5-AD70-028DB5E8DA40}"/>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100" b="1" dirty="0">
                <a:solidFill>
                  <a:srgbClr val="FFFF00"/>
                </a:solidFill>
                <a:latin typeface="Arial Narrow" panose="020B0606020202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cs typeface="Times New Roman" panose="02020603050405020304" pitchFamily="18" charset="0"/>
                </a:rPr>
                <a:t>Effective AE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45" name="Text Box 9">
              <a:extLst>
                <a:ext uri="{FF2B5EF4-FFF2-40B4-BE49-F238E27FC236}">
                  <a16:creationId xmlns:a16="http://schemas.microsoft.com/office/drawing/2014/main" id="{DDD5611F-E395-4988-BE4B-2B3B01C6C9FD}"/>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Updated AE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Text Box 1">
              <a:extLst>
                <a:ext uri="{FF2B5EF4-FFF2-40B4-BE49-F238E27FC236}">
                  <a16:creationId xmlns:a16="http://schemas.microsoft.com/office/drawing/2014/main" id="{2B51754C-C396-438A-85F5-70162C9BBB9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AE &amp; Updated AE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7" name="TextBox 46">
            <a:extLst>
              <a:ext uri="{FF2B5EF4-FFF2-40B4-BE49-F238E27FC236}">
                <a16:creationId xmlns:a16="http://schemas.microsoft.com/office/drawing/2014/main" id="{6A955625-685D-4151-8568-68198EAF179D}"/>
              </a:ext>
            </a:extLst>
          </p:cNvPr>
          <p:cNvSpPr txBox="1"/>
          <p:nvPr/>
        </p:nvSpPr>
        <p:spPr>
          <a:xfrm>
            <a:off x="190499" y="997148"/>
            <a:ext cx="3970145" cy="369332"/>
          </a:xfrm>
          <a:prstGeom prst="rect">
            <a:avLst/>
          </a:prstGeom>
          <a:noFill/>
        </p:spPr>
        <p:txBody>
          <a:bodyPr wrap="square" rtlCol="0">
            <a:spAutoFit/>
          </a:bodyPr>
          <a:lstStyle/>
          <a:p>
            <a:r>
              <a:rPr lang="en-US" b="1" dirty="0">
                <a:solidFill>
                  <a:srgbClr val="FF0000"/>
                </a:solidFill>
              </a:rPr>
              <a:t>Effective SFHA </a:t>
            </a:r>
            <a:r>
              <a:rPr lang="en-US" b="1" dirty="0"/>
              <a:t>versus </a:t>
            </a:r>
            <a:r>
              <a:rPr lang="en-US" b="1" dirty="0">
                <a:ln w="3175">
                  <a:solidFill>
                    <a:schemeClr val="accent1">
                      <a:shade val="50000"/>
                    </a:schemeClr>
                  </a:solidFill>
                </a:ln>
                <a:solidFill>
                  <a:schemeClr val="accent4">
                    <a:lumMod val="75000"/>
                  </a:schemeClr>
                </a:solidFill>
              </a:rPr>
              <a:t>Preliminary SFHA </a:t>
            </a:r>
          </a:p>
        </p:txBody>
      </p:sp>
      <p:sp>
        <p:nvSpPr>
          <p:cNvPr id="48" name="TextBox 47">
            <a:extLst>
              <a:ext uri="{FF2B5EF4-FFF2-40B4-BE49-F238E27FC236}">
                <a16:creationId xmlns:a16="http://schemas.microsoft.com/office/drawing/2014/main" id="{9963E3D6-D4A5-472D-A9DC-555FC1E5F476}"/>
              </a:ext>
            </a:extLst>
          </p:cNvPr>
          <p:cNvSpPr txBox="1"/>
          <p:nvPr/>
        </p:nvSpPr>
        <p:spPr>
          <a:xfrm>
            <a:off x="278986" y="4159999"/>
            <a:ext cx="4058093" cy="369332"/>
          </a:xfrm>
          <a:prstGeom prst="rect">
            <a:avLst/>
          </a:prstGeom>
          <a:noFill/>
        </p:spPr>
        <p:txBody>
          <a:bodyPr wrap="square" rtlCol="0">
            <a:spAutoFit/>
          </a:bodyPr>
          <a:lstStyle/>
          <a:p>
            <a:r>
              <a:rPr lang="en-US" b="1" dirty="0">
                <a:solidFill>
                  <a:srgbClr val="FF0000"/>
                </a:solidFill>
              </a:rPr>
              <a:t>Effective A Zone </a:t>
            </a:r>
            <a:r>
              <a:rPr lang="en-US" b="1" dirty="0"/>
              <a:t>versus </a:t>
            </a:r>
            <a:r>
              <a:rPr lang="en-US" b="1" dirty="0">
                <a:ln w="3175">
                  <a:solidFill>
                    <a:schemeClr val="tx1"/>
                  </a:solidFill>
                </a:ln>
                <a:solidFill>
                  <a:schemeClr val="accent4">
                    <a:lumMod val="75000"/>
                  </a:schemeClr>
                </a:solidFill>
              </a:rPr>
              <a:t>Advisory A Zone</a:t>
            </a:r>
          </a:p>
        </p:txBody>
      </p:sp>
      <p:sp>
        <p:nvSpPr>
          <p:cNvPr id="49" name="TextBox 48">
            <a:extLst>
              <a:ext uri="{FF2B5EF4-FFF2-40B4-BE49-F238E27FC236}">
                <a16:creationId xmlns:a16="http://schemas.microsoft.com/office/drawing/2014/main" id="{3856FECC-3A5C-4FCE-9C8C-67175696690C}"/>
              </a:ext>
            </a:extLst>
          </p:cNvPr>
          <p:cNvSpPr txBox="1"/>
          <p:nvPr/>
        </p:nvSpPr>
        <p:spPr>
          <a:xfrm>
            <a:off x="4866640" y="997148"/>
            <a:ext cx="4381500" cy="369332"/>
          </a:xfrm>
          <a:prstGeom prst="rect">
            <a:avLst/>
          </a:prstGeom>
          <a:noFill/>
        </p:spPr>
        <p:txBody>
          <a:bodyPr wrap="square" rtlCol="0">
            <a:spAutoFit/>
          </a:bodyPr>
          <a:lstStyle/>
          <a:p>
            <a:r>
              <a:rPr lang="en-US" b="1" dirty="0">
                <a:solidFill>
                  <a:srgbClr val="FF0000"/>
                </a:solidFill>
              </a:rPr>
              <a:t>Effective AE Zone </a:t>
            </a:r>
            <a:r>
              <a:rPr lang="en-US" b="1" dirty="0"/>
              <a:t>versus </a:t>
            </a:r>
            <a:r>
              <a:rPr lang="en-US" b="1" dirty="0">
                <a:ln w="3175">
                  <a:solidFill>
                    <a:schemeClr val="accent1">
                      <a:shade val="50000"/>
                    </a:schemeClr>
                  </a:solidFill>
                </a:ln>
                <a:solidFill>
                  <a:schemeClr val="accent4">
                    <a:lumMod val="75000"/>
                  </a:schemeClr>
                </a:solidFill>
              </a:rPr>
              <a:t>Updated AE Zone</a:t>
            </a:r>
          </a:p>
        </p:txBody>
      </p:sp>
      <p:sp>
        <p:nvSpPr>
          <p:cNvPr id="50" name="Freeform: Shape 49">
            <a:extLst>
              <a:ext uri="{FF2B5EF4-FFF2-40B4-BE49-F238E27FC236}">
                <a16:creationId xmlns:a16="http://schemas.microsoft.com/office/drawing/2014/main" id="{531F48F7-1018-4881-A13D-1879941981DE}"/>
              </a:ext>
            </a:extLst>
          </p:cNvPr>
          <p:cNvSpPr/>
          <p:nvPr/>
        </p:nvSpPr>
        <p:spPr>
          <a:xfrm>
            <a:off x="5243332" y="4651656"/>
            <a:ext cx="3582364" cy="2127250"/>
          </a:xfrm>
          <a:custGeom>
            <a:avLst/>
            <a:gdLst>
              <a:gd name="connsiteX0" fmla="*/ 0 w 3582364"/>
              <a:gd name="connsiteY0" fmla="*/ 138896 h 1666754"/>
              <a:gd name="connsiteX1" fmla="*/ 544010 w 3582364"/>
              <a:gd name="connsiteY1" fmla="*/ 23149 h 1666754"/>
              <a:gd name="connsiteX2" fmla="*/ 775503 w 3582364"/>
              <a:gd name="connsiteY2" fmla="*/ 0 h 1666754"/>
              <a:gd name="connsiteX3" fmla="*/ 1383174 w 3582364"/>
              <a:gd name="connsiteY3" fmla="*/ 23149 h 1666754"/>
              <a:gd name="connsiteX4" fmla="*/ 1875098 w 3582364"/>
              <a:gd name="connsiteY4" fmla="*/ 121534 h 1666754"/>
              <a:gd name="connsiteX5" fmla="*/ 2372810 w 3582364"/>
              <a:gd name="connsiteY5" fmla="*/ 335665 h 1666754"/>
              <a:gd name="connsiteX6" fmla="*/ 2720050 w 3582364"/>
              <a:gd name="connsiteY6" fmla="*/ 399326 h 1666754"/>
              <a:gd name="connsiteX7" fmla="*/ 2789498 w 3582364"/>
              <a:gd name="connsiteY7" fmla="*/ 405114 h 1666754"/>
              <a:gd name="connsiteX8" fmla="*/ 3159888 w 3582364"/>
              <a:gd name="connsiteY8" fmla="*/ 405114 h 1666754"/>
              <a:gd name="connsiteX9" fmla="*/ 3553427 w 3582364"/>
              <a:gd name="connsiteY9" fmla="*/ 399326 h 1666754"/>
              <a:gd name="connsiteX10" fmla="*/ 3582364 w 3582364"/>
              <a:gd name="connsiteY10" fmla="*/ 1666754 h 1666754"/>
              <a:gd name="connsiteX11" fmla="*/ 2974693 w 3582364"/>
              <a:gd name="connsiteY11" fmla="*/ 1660967 h 1666754"/>
              <a:gd name="connsiteX12" fmla="*/ 2494344 w 3582364"/>
              <a:gd name="connsiteY12" fmla="*/ 1608881 h 1666754"/>
              <a:gd name="connsiteX13" fmla="*/ 2042931 w 3582364"/>
              <a:gd name="connsiteY13" fmla="*/ 1377387 h 1666754"/>
              <a:gd name="connsiteX14" fmla="*/ 1869311 w 3582364"/>
              <a:gd name="connsiteY14" fmla="*/ 1307939 h 1666754"/>
              <a:gd name="connsiteX15" fmla="*/ 1747777 w 3582364"/>
              <a:gd name="connsiteY15" fmla="*/ 1290577 h 1666754"/>
              <a:gd name="connsiteX16" fmla="*/ 1331088 w 3582364"/>
              <a:gd name="connsiteY16" fmla="*/ 1267427 h 1666754"/>
              <a:gd name="connsiteX17" fmla="*/ 804440 w 3582364"/>
              <a:gd name="connsiteY17" fmla="*/ 1290577 h 1666754"/>
              <a:gd name="connsiteX18" fmla="*/ 486136 w 3582364"/>
              <a:gd name="connsiteY18" fmla="*/ 1319514 h 1666754"/>
              <a:gd name="connsiteX19" fmla="*/ 185195 w 3582364"/>
              <a:gd name="connsiteY19" fmla="*/ 1365812 h 1666754"/>
              <a:gd name="connsiteX20" fmla="*/ 92597 w 3582364"/>
              <a:gd name="connsiteY20" fmla="*/ 1388962 h 1666754"/>
              <a:gd name="connsiteX21" fmla="*/ 0 w 3582364"/>
              <a:gd name="connsiteY21" fmla="*/ 138896 h 16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364" h="1666754">
                <a:moveTo>
                  <a:pt x="0" y="138896"/>
                </a:moveTo>
                <a:lnTo>
                  <a:pt x="544010" y="23149"/>
                </a:lnTo>
                <a:lnTo>
                  <a:pt x="775503" y="0"/>
                </a:lnTo>
                <a:lnTo>
                  <a:pt x="1383174" y="23149"/>
                </a:lnTo>
                <a:lnTo>
                  <a:pt x="1875098" y="121534"/>
                </a:lnTo>
                <a:lnTo>
                  <a:pt x="2372810" y="335665"/>
                </a:lnTo>
                <a:lnTo>
                  <a:pt x="2720050" y="399326"/>
                </a:lnTo>
                <a:cubicBezTo>
                  <a:pt x="2777888" y="405753"/>
                  <a:pt x="2754667" y="405114"/>
                  <a:pt x="2789498" y="405114"/>
                </a:cubicBezTo>
                <a:lnTo>
                  <a:pt x="3159888" y="405114"/>
                </a:lnTo>
                <a:lnTo>
                  <a:pt x="3553427" y="399326"/>
                </a:lnTo>
                <a:lnTo>
                  <a:pt x="3582364" y="1666754"/>
                </a:lnTo>
                <a:lnTo>
                  <a:pt x="2974693" y="1660967"/>
                </a:lnTo>
                <a:lnTo>
                  <a:pt x="2494344" y="1608881"/>
                </a:lnTo>
                <a:lnTo>
                  <a:pt x="2042931" y="1377387"/>
                </a:lnTo>
                <a:lnTo>
                  <a:pt x="1869311" y="1307939"/>
                </a:lnTo>
                <a:lnTo>
                  <a:pt x="1747777" y="1290577"/>
                </a:lnTo>
                <a:lnTo>
                  <a:pt x="1331088" y="1267427"/>
                </a:lnTo>
                <a:lnTo>
                  <a:pt x="804440" y="1290577"/>
                </a:lnTo>
                <a:lnTo>
                  <a:pt x="486136" y="1319514"/>
                </a:lnTo>
                <a:lnTo>
                  <a:pt x="185195" y="1365812"/>
                </a:lnTo>
                <a:lnTo>
                  <a:pt x="92597" y="1388962"/>
                </a:lnTo>
                <a:lnTo>
                  <a:pt x="0" y="138896"/>
                </a:lnTo>
                <a:close/>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E0D86CF-82BB-401D-99FE-853A804EF8AE}"/>
              </a:ext>
            </a:extLst>
          </p:cNvPr>
          <p:cNvSpPr/>
          <p:nvPr/>
        </p:nvSpPr>
        <p:spPr>
          <a:xfrm>
            <a:off x="5260694" y="5357130"/>
            <a:ext cx="3565002" cy="958788"/>
          </a:xfrm>
          <a:custGeom>
            <a:avLst/>
            <a:gdLst>
              <a:gd name="connsiteX0" fmla="*/ 0 w 3553428"/>
              <a:gd name="connsiteY0" fmla="*/ 81022 h 879675"/>
              <a:gd name="connsiteX1" fmla="*/ 0 w 3553428"/>
              <a:gd name="connsiteY1" fmla="*/ 81022 h 879675"/>
              <a:gd name="connsiteX2" fmla="*/ 787078 w 3553428"/>
              <a:gd name="connsiteY2" fmla="*/ 0 h 879675"/>
              <a:gd name="connsiteX3" fmla="*/ 1331088 w 3553428"/>
              <a:gd name="connsiteY3" fmla="*/ 17362 h 879675"/>
              <a:gd name="connsiteX4" fmla="*/ 1782501 w 3553428"/>
              <a:gd name="connsiteY4" fmla="*/ 69448 h 879675"/>
              <a:gd name="connsiteX5" fmla="*/ 2193402 w 3553428"/>
              <a:gd name="connsiteY5" fmla="*/ 219919 h 879675"/>
              <a:gd name="connsiteX6" fmla="*/ 2471195 w 3553428"/>
              <a:gd name="connsiteY6" fmla="*/ 283579 h 879675"/>
              <a:gd name="connsiteX7" fmla="*/ 2939969 w 3553428"/>
              <a:gd name="connsiteY7" fmla="*/ 370389 h 879675"/>
              <a:gd name="connsiteX8" fmla="*/ 3229336 w 3553428"/>
              <a:gd name="connsiteY8" fmla="*/ 376177 h 879675"/>
              <a:gd name="connsiteX9" fmla="*/ 3553428 w 3553428"/>
              <a:gd name="connsiteY9" fmla="*/ 381964 h 879675"/>
              <a:gd name="connsiteX10" fmla="*/ 3553428 w 3553428"/>
              <a:gd name="connsiteY10" fmla="*/ 879675 h 879675"/>
              <a:gd name="connsiteX11" fmla="*/ 2824222 w 3553428"/>
              <a:gd name="connsiteY11" fmla="*/ 839164 h 879675"/>
              <a:gd name="connsiteX12" fmla="*/ 2204977 w 3553428"/>
              <a:gd name="connsiteY12" fmla="*/ 694481 h 879675"/>
              <a:gd name="connsiteX13" fmla="*/ 1932972 w 3553428"/>
              <a:gd name="connsiteY13" fmla="*/ 590308 h 879675"/>
              <a:gd name="connsiteX14" fmla="*/ 1284790 w 3553428"/>
              <a:gd name="connsiteY14" fmla="*/ 462987 h 879675"/>
              <a:gd name="connsiteX15" fmla="*/ 688693 w 3553428"/>
              <a:gd name="connsiteY15" fmla="*/ 497711 h 879675"/>
              <a:gd name="connsiteX16" fmla="*/ 243068 w 3553428"/>
              <a:gd name="connsiteY16" fmla="*/ 497711 h 879675"/>
              <a:gd name="connsiteX17" fmla="*/ 46298 w 3553428"/>
              <a:gd name="connsiteY17" fmla="*/ 520860 h 879675"/>
              <a:gd name="connsiteX18" fmla="*/ 0 w 3553428"/>
              <a:gd name="connsiteY18" fmla="*/ 81022 h 8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3428" h="879675">
                <a:moveTo>
                  <a:pt x="0" y="81022"/>
                </a:moveTo>
                <a:lnTo>
                  <a:pt x="0" y="81022"/>
                </a:lnTo>
                <a:lnTo>
                  <a:pt x="787078" y="0"/>
                </a:lnTo>
                <a:lnTo>
                  <a:pt x="1331088" y="17362"/>
                </a:lnTo>
                <a:lnTo>
                  <a:pt x="1782501" y="69448"/>
                </a:lnTo>
                <a:lnTo>
                  <a:pt x="2193402" y="219919"/>
                </a:lnTo>
                <a:lnTo>
                  <a:pt x="2471195" y="283579"/>
                </a:lnTo>
                <a:lnTo>
                  <a:pt x="2939969" y="370389"/>
                </a:lnTo>
                <a:lnTo>
                  <a:pt x="3229336" y="376177"/>
                </a:lnTo>
                <a:lnTo>
                  <a:pt x="3553428" y="381964"/>
                </a:lnTo>
                <a:lnTo>
                  <a:pt x="3553428" y="879675"/>
                </a:lnTo>
                <a:lnTo>
                  <a:pt x="2824222" y="839164"/>
                </a:lnTo>
                <a:lnTo>
                  <a:pt x="2204977" y="694481"/>
                </a:lnTo>
                <a:lnTo>
                  <a:pt x="1932972" y="590308"/>
                </a:lnTo>
                <a:lnTo>
                  <a:pt x="1284790" y="462987"/>
                </a:lnTo>
                <a:lnTo>
                  <a:pt x="688693" y="497711"/>
                </a:lnTo>
                <a:lnTo>
                  <a:pt x="243068" y="497711"/>
                </a:lnTo>
                <a:lnTo>
                  <a:pt x="46298" y="520860"/>
                </a:lnTo>
                <a:lnTo>
                  <a:pt x="0" y="81022"/>
                </a:lnTo>
                <a:close/>
              </a:path>
            </a:pathLst>
          </a:custGeom>
          <a:pattFill prst="wd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B59315C-B976-4DF4-B9B9-F04D37131BE2}"/>
              </a:ext>
            </a:extLst>
          </p:cNvPr>
          <p:cNvSpPr txBox="1"/>
          <p:nvPr/>
        </p:nvSpPr>
        <p:spPr>
          <a:xfrm>
            <a:off x="5452563" y="4157213"/>
            <a:ext cx="3373133" cy="369332"/>
          </a:xfrm>
          <a:prstGeom prst="rect">
            <a:avLst/>
          </a:prstGeom>
          <a:noFill/>
        </p:spPr>
        <p:txBody>
          <a:bodyPr wrap="square" rtlCol="0">
            <a:spAutoFit/>
          </a:bodyPr>
          <a:lstStyle/>
          <a:p>
            <a:r>
              <a:rPr lang="en-US" b="1" dirty="0">
                <a:solidFill>
                  <a:srgbClr val="FF0000"/>
                </a:solidFill>
              </a:rPr>
              <a:t>Effective AE </a:t>
            </a:r>
            <a:r>
              <a:rPr lang="en-US" b="1" dirty="0"/>
              <a:t>versus </a:t>
            </a:r>
            <a:r>
              <a:rPr lang="en-US" b="1" dirty="0">
                <a:ln w="3175">
                  <a:solidFill>
                    <a:schemeClr val="accent1">
                      <a:shade val="50000"/>
                    </a:schemeClr>
                  </a:solidFill>
                </a:ln>
                <a:solidFill>
                  <a:srgbClr val="FF99FF"/>
                </a:solidFill>
              </a:rPr>
              <a:t>Floodway AE</a:t>
            </a:r>
          </a:p>
        </p:txBody>
      </p:sp>
      <p:sp>
        <p:nvSpPr>
          <p:cNvPr id="56" name="TextBox 55">
            <a:extLst>
              <a:ext uri="{FF2B5EF4-FFF2-40B4-BE49-F238E27FC236}">
                <a16:creationId xmlns:a16="http://schemas.microsoft.com/office/drawing/2014/main" id="{645B4459-A7D1-4D51-9700-AB8B168E472A}"/>
              </a:ext>
            </a:extLst>
          </p:cNvPr>
          <p:cNvSpPr txBox="1"/>
          <p:nvPr/>
        </p:nvSpPr>
        <p:spPr>
          <a:xfrm>
            <a:off x="7716444" y="5823984"/>
            <a:ext cx="976144" cy="338554"/>
          </a:xfrm>
          <a:prstGeom prst="rect">
            <a:avLst/>
          </a:prstGeom>
          <a:solidFill>
            <a:srgbClr val="FF99FF"/>
          </a:solidFill>
        </p:spPr>
        <p:txBody>
          <a:bodyPr wrap="square" rtlCol="0">
            <a:spAutoFit/>
          </a:bodyPr>
          <a:lstStyle/>
          <a:p>
            <a:pPr algn="ctr"/>
            <a:r>
              <a:rPr lang="en-US" sz="1600" dirty="0"/>
              <a:t>Floodway</a:t>
            </a:r>
          </a:p>
        </p:txBody>
      </p:sp>
      <p:sp>
        <p:nvSpPr>
          <p:cNvPr id="57" name="TextBox 56">
            <a:extLst>
              <a:ext uri="{FF2B5EF4-FFF2-40B4-BE49-F238E27FC236}">
                <a16:creationId xmlns:a16="http://schemas.microsoft.com/office/drawing/2014/main" id="{5A92FAAB-2433-43DB-875A-4F7767F04ECA}"/>
              </a:ext>
            </a:extLst>
          </p:cNvPr>
          <p:cNvSpPr txBox="1"/>
          <p:nvPr/>
        </p:nvSpPr>
        <p:spPr>
          <a:xfrm>
            <a:off x="6305222" y="4940781"/>
            <a:ext cx="868315" cy="338554"/>
          </a:xfrm>
          <a:prstGeom prst="rect">
            <a:avLst/>
          </a:prstGeom>
          <a:noFill/>
        </p:spPr>
        <p:txBody>
          <a:bodyPr wrap="square" rtlCol="0">
            <a:spAutoFit/>
          </a:bodyPr>
          <a:lstStyle/>
          <a:p>
            <a:r>
              <a:rPr lang="en-US" sz="1600" dirty="0"/>
              <a:t>AE Zone</a:t>
            </a:r>
          </a:p>
        </p:txBody>
      </p:sp>
      <p:sp>
        <p:nvSpPr>
          <p:cNvPr id="58" name="TextBox 57">
            <a:extLst>
              <a:ext uri="{FF2B5EF4-FFF2-40B4-BE49-F238E27FC236}">
                <a16:creationId xmlns:a16="http://schemas.microsoft.com/office/drawing/2014/main" id="{BD242DB8-4A69-4B9D-8A08-EEAB1C0F197B}"/>
              </a:ext>
            </a:extLst>
          </p:cNvPr>
          <p:cNvSpPr txBox="1"/>
          <p:nvPr/>
        </p:nvSpPr>
        <p:spPr>
          <a:xfrm>
            <a:off x="5569832" y="5448320"/>
            <a:ext cx="868315" cy="338554"/>
          </a:xfrm>
          <a:prstGeom prst="rect">
            <a:avLst/>
          </a:prstGeom>
          <a:noFill/>
        </p:spPr>
        <p:txBody>
          <a:bodyPr wrap="square" rtlCol="0">
            <a:spAutoFit/>
          </a:bodyPr>
          <a:lstStyle/>
          <a:p>
            <a:r>
              <a:rPr lang="en-US" sz="1600" dirty="0">
                <a:effectLst>
                  <a:glow rad="698500">
                    <a:schemeClr val="bg1"/>
                  </a:glow>
                </a:effectLst>
              </a:rPr>
              <a:t>AE Zone</a:t>
            </a:r>
          </a:p>
        </p:txBody>
      </p:sp>
      <p:sp>
        <p:nvSpPr>
          <p:cNvPr id="59" name="TextBox 58">
            <a:extLst>
              <a:ext uri="{FF2B5EF4-FFF2-40B4-BE49-F238E27FC236}">
                <a16:creationId xmlns:a16="http://schemas.microsoft.com/office/drawing/2014/main" id="{9F2052BB-3BF3-4A9E-8EC3-85526ACD5F6F}"/>
              </a:ext>
            </a:extLst>
          </p:cNvPr>
          <p:cNvSpPr txBox="1"/>
          <p:nvPr/>
        </p:nvSpPr>
        <p:spPr>
          <a:xfrm>
            <a:off x="5874085" y="5977364"/>
            <a:ext cx="868315" cy="338554"/>
          </a:xfrm>
          <a:prstGeom prst="rect">
            <a:avLst/>
          </a:prstGeom>
          <a:noFill/>
        </p:spPr>
        <p:txBody>
          <a:bodyPr wrap="square" rtlCol="0">
            <a:spAutoFit/>
          </a:bodyPr>
          <a:lstStyle/>
          <a:p>
            <a:r>
              <a:rPr lang="en-US" sz="1600" dirty="0"/>
              <a:t>AE Zone</a:t>
            </a: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 Future Map Conditions</a:t>
            </a:r>
            <a:endParaRPr lang="en-US" u="sng"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E39258-91DA-4575-A554-2FAD0CD53A62}"/>
              </a:ext>
            </a:extLst>
          </p:cNvPr>
          <p:cNvSpPr txBox="1"/>
          <p:nvPr/>
        </p:nvSpPr>
        <p:spPr>
          <a:xfrm>
            <a:off x="1057766" y="1744612"/>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22" name="TextBox 21">
            <a:extLst>
              <a:ext uri="{FF2B5EF4-FFF2-40B4-BE49-F238E27FC236}">
                <a16:creationId xmlns:a16="http://schemas.microsoft.com/office/drawing/2014/main" id="{4E1435B4-6F69-4AB7-B1EC-34E35761248D}"/>
              </a:ext>
            </a:extLst>
          </p:cNvPr>
          <p:cNvSpPr txBox="1"/>
          <p:nvPr/>
        </p:nvSpPr>
        <p:spPr>
          <a:xfrm>
            <a:off x="762691" y="2952901"/>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69" name="TextBox 68">
            <a:extLst>
              <a:ext uri="{FF2B5EF4-FFF2-40B4-BE49-F238E27FC236}">
                <a16:creationId xmlns:a16="http://schemas.microsoft.com/office/drawing/2014/main" id="{30A5517F-B808-401A-997C-5F56D35EF5D9}"/>
              </a:ext>
            </a:extLst>
          </p:cNvPr>
          <p:cNvSpPr txBox="1"/>
          <p:nvPr/>
        </p:nvSpPr>
        <p:spPr>
          <a:xfrm>
            <a:off x="2884598" y="2950653"/>
            <a:ext cx="1271604" cy="430887"/>
          </a:xfrm>
          <a:prstGeom prst="rect">
            <a:avLst/>
          </a:prstGeom>
          <a:noFill/>
        </p:spPr>
        <p:txBody>
          <a:bodyPr wrap="square" rtlCol="0">
            <a:spAutoFit/>
          </a:bodyPr>
          <a:lstStyle/>
          <a:p>
            <a:r>
              <a:rPr lang="en-US" sz="1100" b="1" dirty="0">
                <a:solidFill>
                  <a:schemeClr val="bg1"/>
                </a:solidFill>
              </a:rPr>
              <a:t>Obtain Flood</a:t>
            </a:r>
          </a:p>
          <a:p>
            <a:r>
              <a:rPr lang="en-US" sz="1100" b="1" dirty="0">
                <a:solidFill>
                  <a:schemeClr val="bg1"/>
                </a:solidFill>
              </a:rPr>
              <a:t>Insurance</a:t>
            </a:r>
          </a:p>
        </p:txBody>
      </p:sp>
      <p:sp>
        <p:nvSpPr>
          <p:cNvPr id="71" name="Octagon 70">
            <a:extLst>
              <a:ext uri="{FF2B5EF4-FFF2-40B4-BE49-F238E27FC236}">
                <a16:creationId xmlns:a16="http://schemas.microsoft.com/office/drawing/2014/main" id="{9CDFE687-07E8-43DC-9EB4-956E90C4429E}"/>
              </a:ext>
            </a:extLst>
          </p:cNvPr>
          <p:cNvSpPr/>
          <p:nvPr/>
        </p:nvSpPr>
        <p:spPr>
          <a:xfrm>
            <a:off x="2141671" y="1785315"/>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77" name="Group 76">
            <a:extLst>
              <a:ext uri="{FF2B5EF4-FFF2-40B4-BE49-F238E27FC236}">
                <a16:creationId xmlns:a16="http://schemas.microsoft.com/office/drawing/2014/main" id="{724AF2A9-760F-4B10-9444-0BBCFAF5D8B6}"/>
              </a:ext>
            </a:extLst>
          </p:cNvPr>
          <p:cNvGrpSpPr/>
          <p:nvPr/>
        </p:nvGrpSpPr>
        <p:grpSpPr>
          <a:xfrm>
            <a:off x="3195291" y="1767089"/>
            <a:ext cx="401838" cy="376120"/>
            <a:chOff x="4297577" y="3492221"/>
            <a:chExt cx="401838" cy="376120"/>
          </a:xfrm>
        </p:grpSpPr>
        <p:sp>
          <p:nvSpPr>
            <p:cNvPr id="78" name="Oval 77">
              <a:extLst>
                <a:ext uri="{FF2B5EF4-FFF2-40B4-BE49-F238E27FC236}">
                  <a16:creationId xmlns:a16="http://schemas.microsoft.com/office/drawing/2014/main" id="{47834E30-CE2B-4C22-9A4F-33EED25321C4}"/>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16976C6D-9EB5-4802-823B-087C899B557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80" name="TextBox 79">
            <a:extLst>
              <a:ext uri="{FF2B5EF4-FFF2-40B4-BE49-F238E27FC236}">
                <a16:creationId xmlns:a16="http://schemas.microsoft.com/office/drawing/2014/main" id="{4A670D54-3714-4FB1-9864-17A4F25BBC4E}"/>
              </a:ext>
            </a:extLst>
          </p:cNvPr>
          <p:cNvSpPr txBox="1"/>
          <p:nvPr/>
        </p:nvSpPr>
        <p:spPr>
          <a:xfrm>
            <a:off x="5415379" y="1783909"/>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81" name="Octagon 80">
            <a:extLst>
              <a:ext uri="{FF2B5EF4-FFF2-40B4-BE49-F238E27FC236}">
                <a16:creationId xmlns:a16="http://schemas.microsoft.com/office/drawing/2014/main" id="{F7AED30C-C582-4A09-8E8D-BA523D0C39E6}"/>
              </a:ext>
            </a:extLst>
          </p:cNvPr>
          <p:cNvSpPr/>
          <p:nvPr/>
        </p:nvSpPr>
        <p:spPr>
          <a:xfrm>
            <a:off x="6499284" y="1824612"/>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2" name="Group 81">
            <a:extLst>
              <a:ext uri="{FF2B5EF4-FFF2-40B4-BE49-F238E27FC236}">
                <a16:creationId xmlns:a16="http://schemas.microsoft.com/office/drawing/2014/main" id="{31D16C47-0FD6-4704-867E-66255168BA25}"/>
              </a:ext>
            </a:extLst>
          </p:cNvPr>
          <p:cNvGrpSpPr/>
          <p:nvPr/>
        </p:nvGrpSpPr>
        <p:grpSpPr>
          <a:xfrm>
            <a:off x="7552904" y="1806386"/>
            <a:ext cx="401838" cy="376120"/>
            <a:chOff x="4297577" y="3492221"/>
            <a:chExt cx="401838" cy="376120"/>
          </a:xfrm>
        </p:grpSpPr>
        <p:sp>
          <p:nvSpPr>
            <p:cNvPr id="83" name="Oval 82">
              <a:extLst>
                <a:ext uri="{FF2B5EF4-FFF2-40B4-BE49-F238E27FC236}">
                  <a16:creationId xmlns:a16="http://schemas.microsoft.com/office/drawing/2014/main" id="{684A16D5-0462-4570-8CEC-F90B2EF6C63E}"/>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A171A2-23E0-410A-B518-D75938E9AA99}"/>
                </a:ext>
              </a:extLst>
            </p:cNvPr>
            <p:cNvSpPr txBox="1"/>
            <p:nvPr/>
          </p:nvSpPr>
          <p:spPr>
            <a:xfrm>
              <a:off x="4348148" y="3492221"/>
              <a:ext cx="300835" cy="369332"/>
            </a:xfrm>
            <a:prstGeom prst="rect">
              <a:avLst/>
            </a:prstGeom>
            <a:noFill/>
            <a:ln>
              <a:noFill/>
            </a:ln>
          </p:spPr>
          <p:txBody>
            <a:bodyPr wrap="square" rtlCol="0">
              <a:spAutoFit/>
            </a:bodyPr>
            <a:lstStyle/>
            <a:p>
              <a:pPr algn="ctr"/>
              <a:r>
                <a:rPr lang="en-US" dirty="0"/>
                <a:t>C</a:t>
              </a:r>
            </a:p>
          </p:txBody>
        </p:sp>
      </p:grpSp>
      <p:sp>
        <p:nvSpPr>
          <p:cNvPr id="85" name="TextBox 84">
            <a:extLst>
              <a:ext uri="{FF2B5EF4-FFF2-40B4-BE49-F238E27FC236}">
                <a16:creationId xmlns:a16="http://schemas.microsoft.com/office/drawing/2014/main" id="{9ED528F2-8529-4898-8023-C074049240B8}"/>
              </a:ext>
            </a:extLst>
          </p:cNvPr>
          <p:cNvSpPr txBox="1"/>
          <p:nvPr/>
        </p:nvSpPr>
        <p:spPr>
          <a:xfrm>
            <a:off x="1145701" y="4874384"/>
            <a:ext cx="365760" cy="369332"/>
          </a:xfrm>
          <a:prstGeom prst="rect">
            <a:avLst/>
          </a:prstGeom>
          <a:solidFill>
            <a:srgbClr val="FFFF00"/>
          </a:solidFill>
          <a:ln>
            <a:solidFill>
              <a:schemeClr val="tx1"/>
            </a:solidFill>
          </a:ln>
        </p:spPr>
        <p:txBody>
          <a:bodyPr wrap="square" rtlCol="0">
            <a:spAutoFit/>
          </a:bodyPr>
          <a:lstStyle/>
          <a:p>
            <a:pPr algn="ctr"/>
            <a:r>
              <a:rPr lang="en-US" dirty="0"/>
              <a:t>O</a:t>
            </a:r>
          </a:p>
        </p:txBody>
      </p:sp>
      <p:sp>
        <p:nvSpPr>
          <p:cNvPr id="86" name="Octagon 85">
            <a:extLst>
              <a:ext uri="{FF2B5EF4-FFF2-40B4-BE49-F238E27FC236}">
                <a16:creationId xmlns:a16="http://schemas.microsoft.com/office/drawing/2014/main" id="{C5332DAC-8139-4130-B201-AECA627C4698}"/>
              </a:ext>
            </a:extLst>
          </p:cNvPr>
          <p:cNvSpPr/>
          <p:nvPr/>
        </p:nvSpPr>
        <p:spPr>
          <a:xfrm>
            <a:off x="2229606" y="4915087"/>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7" name="Group 86">
            <a:extLst>
              <a:ext uri="{FF2B5EF4-FFF2-40B4-BE49-F238E27FC236}">
                <a16:creationId xmlns:a16="http://schemas.microsoft.com/office/drawing/2014/main" id="{9C46FD3E-6F02-4E20-BE7A-93D9C1461485}"/>
              </a:ext>
            </a:extLst>
          </p:cNvPr>
          <p:cNvGrpSpPr/>
          <p:nvPr/>
        </p:nvGrpSpPr>
        <p:grpSpPr>
          <a:xfrm>
            <a:off x="3283226" y="4896861"/>
            <a:ext cx="401838" cy="376120"/>
            <a:chOff x="4297577" y="3492221"/>
            <a:chExt cx="401838" cy="376120"/>
          </a:xfrm>
        </p:grpSpPr>
        <p:sp>
          <p:nvSpPr>
            <p:cNvPr id="88" name="Oval 87">
              <a:extLst>
                <a:ext uri="{FF2B5EF4-FFF2-40B4-BE49-F238E27FC236}">
                  <a16:creationId xmlns:a16="http://schemas.microsoft.com/office/drawing/2014/main" id="{D0B9A4AD-B6A3-417C-B4C5-3BFC512B9C9D}"/>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49015D36-B339-455F-856F-6EE95A7BF43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90" name="TextBox 89">
            <a:extLst>
              <a:ext uri="{FF2B5EF4-FFF2-40B4-BE49-F238E27FC236}">
                <a16:creationId xmlns:a16="http://schemas.microsoft.com/office/drawing/2014/main" id="{EF8AD347-AD41-45DD-9E6F-6D8DC41311FE}"/>
              </a:ext>
            </a:extLst>
          </p:cNvPr>
          <p:cNvSpPr txBox="1"/>
          <p:nvPr/>
        </p:nvSpPr>
        <p:spPr>
          <a:xfrm>
            <a:off x="5221096" y="3017892"/>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1" name="TextBox 90">
            <a:extLst>
              <a:ext uri="{FF2B5EF4-FFF2-40B4-BE49-F238E27FC236}">
                <a16:creationId xmlns:a16="http://schemas.microsoft.com/office/drawing/2014/main" id="{B47839C5-EEA0-4043-B13C-1CC41203409D}"/>
              </a:ext>
            </a:extLst>
          </p:cNvPr>
          <p:cNvSpPr txBox="1"/>
          <p:nvPr/>
        </p:nvSpPr>
        <p:spPr>
          <a:xfrm>
            <a:off x="7239896" y="3143500"/>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2" name="TextBox 91">
            <a:extLst>
              <a:ext uri="{FF2B5EF4-FFF2-40B4-BE49-F238E27FC236}">
                <a16:creationId xmlns:a16="http://schemas.microsoft.com/office/drawing/2014/main" id="{E2A4D03D-63B2-477E-9E4C-83E7571D591A}"/>
              </a:ext>
            </a:extLst>
          </p:cNvPr>
          <p:cNvSpPr txBox="1"/>
          <p:nvPr/>
        </p:nvSpPr>
        <p:spPr>
          <a:xfrm>
            <a:off x="921334" y="6128293"/>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3" name="TextBox 92">
            <a:extLst>
              <a:ext uri="{FF2B5EF4-FFF2-40B4-BE49-F238E27FC236}">
                <a16:creationId xmlns:a16="http://schemas.microsoft.com/office/drawing/2014/main" id="{C4E1AA72-EE5D-4B3B-8D84-AD6E11EE7782}"/>
              </a:ext>
            </a:extLst>
          </p:cNvPr>
          <p:cNvSpPr txBox="1"/>
          <p:nvPr/>
        </p:nvSpPr>
        <p:spPr>
          <a:xfrm>
            <a:off x="2930947" y="6270423"/>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4" name="Octagon 93">
            <a:extLst>
              <a:ext uri="{FF2B5EF4-FFF2-40B4-BE49-F238E27FC236}">
                <a16:creationId xmlns:a16="http://schemas.microsoft.com/office/drawing/2014/main" id="{6DD74455-F04C-4EDB-8052-25CA75E52A3A}"/>
              </a:ext>
            </a:extLst>
          </p:cNvPr>
          <p:cNvSpPr/>
          <p:nvPr/>
        </p:nvSpPr>
        <p:spPr>
          <a:xfrm>
            <a:off x="5679513" y="4865344"/>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sp>
        <p:nvSpPr>
          <p:cNvPr id="95" name="Octagon 94">
            <a:extLst>
              <a:ext uri="{FF2B5EF4-FFF2-40B4-BE49-F238E27FC236}">
                <a16:creationId xmlns:a16="http://schemas.microsoft.com/office/drawing/2014/main" id="{B949CA92-B16B-4738-943D-C9DBF8360D80}"/>
              </a:ext>
            </a:extLst>
          </p:cNvPr>
          <p:cNvSpPr/>
          <p:nvPr/>
        </p:nvSpPr>
        <p:spPr>
          <a:xfrm>
            <a:off x="8103001" y="5266651"/>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a:t>
            </a:r>
          </a:p>
        </p:txBody>
      </p:sp>
      <p:sp>
        <p:nvSpPr>
          <p:cNvPr id="96" name="Octagon 95">
            <a:extLst>
              <a:ext uri="{FF2B5EF4-FFF2-40B4-BE49-F238E27FC236}">
                <a16:creationId xmlns:a16="http://schemas.microsoft.com/office/drawing/2014/main" id="{599DEA82-0F6D-4A0B-9993-EF2980CAD06C}"/>
              </a:ext>
            </a:extLst>
          </p:cNvPr>
          <p:cNvSpPr/>
          <p:nvPr/>
        </p:nvSpPr>
        <p:spPr>
          <a:xfrm>
            <a:off x="8044807" y="6356533"/>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t>
            </a:r>
          </a:p>
        </p:txBody>
      </p:sp>
      <p:sp>
        <p:nvSpPr>
          <p:cNvPr id="73" name="Star: 5 Points 72">
            <a:extLst>
              <a:ext uri="{FF2B5EF4-FFF2-40B4-BE49-F238E27FC236}">
                <a16:creationId xmlns:a16="http://schemas.microsoft.com/office/drawing/2014/main" id="{74E623E1-A01F-4480-AE9A-59518447CD4B}"/>
              </a:ext>
            </a:extLst>
          </p:cNvPr>
          <p:cNvSpPr/>
          <p:nvPr/>
        </p:nvSpPr>
        <p:spPr>
          <a:xfrm>
            <a:off x="6873793" y="5494706"/>
            <a:ext cx="488561" cy="413711"/>
          </a:xfrm>
          <a:prstGeom prst="star5">
            <a:avLst/>
          </a:prstGeom>
          <a:solidFill>
            <a:srgbClr val="FB7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F97337AF-867D-4837-9576-21BB6979C991}"/>
              </a:ext>
            </a:extLst>
          </p:cNvPr>
          <p:cNvSpPr txBox="1"/>
          <p:nvPr/>
        </p:nvSpPr>
        <p:spPr>
          <a:xfrm>
            <a:off x="7006738" y="5539085"/>
            <a:ext cx="246830" cy="369332"/>
          </a:xfrm>
          <a:prstGeom prst="rect">
            <a:avLst/>
          </a:prstGeom>
          <a:noFill/>
          <a:ln>
            <a:noFill/>
          </a:ln>
        </p:spPr>
        <p:txBody>
          <a:bodyPr wrap="square" rtlCol="0">
            <a:spAutoFit/>
          </a:bodyPr>
          <a:lstStyle/>
          <a:p>
            <a:pPr algn="ctr"/>
            <a:r>
              <a:rPr lang="en-US" dirty="0"/>
              <a:t>R</a:t>
            </a:r>
          </a:p>
        </p:txBody>
      </p:sp>
      <p:sp>
        <p:nvSpPr>
          <p:cNvPr id="97" name="TextBox 96">
            <a:extLst>
              <a:ext uri="{FF2B5EF4-FFF2-40B4-BE49-F238E27FC236}">
                <a16:creationId xmlns:a16="http://schemas.microsoft.com/office/drawing/2014/main" id="{D3CAB829-07E6-445B-8997-110EF96C04D0}"/>
              </a:ext>
            </a:extLst>
          </p:cNvPr>
          <p:cNvSpPr txBox="1"/>
          <p:nvPr/>
        </p:nvSpPr>
        <p:spPr>
          <a:xfrm>
            <a:off x="2388043" y="585020"/>
            <a:ext cx="5015164"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Regulatory / Non-Regulatory / Floodway</a:t>
            </a:r>
            <a:endParaRPr lang="en-US" dirty="0">
              <a:solidFill>
                <a:srgbClr val="FFFF00"/>
              </a:solidFill>
            </a:endParaRPr>
          </a:p>
        </p:txBody>
      </p:sp>
    </p:spTree>
    <p:extLst>
      <p:ext uri="{BB962C8B-B14F-4D97-AF65-F5344CB8AC3E}">
        <p14:creationId xmlns:p14="http://schemas.microsoft.com/office/powerpoint/2010/main" val="1119087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307186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into</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589736495"/>
              </p:ext>
            </p:extLst>
          </p:nvPr>
        </p:nvGraphicFramePr>
        <p:xfrm>
          <a:off x="283779" y="1307068"/>
          <a:ext cx="8576441" cy="4641788"/>
        </p:xfrm>
        <a:graphic>
          <a:graphicData uri="http://schemas.openxmlformats.org/drawingml/2006/table">
            <a:tbl>
              <a:tblPr firstRow="1" firstCol="1" bandRow="1">
                <a:tableStyleId>{5C22544A-7EE6-4342-B048-85BDC9FD1C3A}</a:tableStyleId>
              </a:tblPr>
              <a:tblGrid>
                <a:gridCol w="8576441">
                  <a:extLst>
                    <a:ext uri="{9D8B030D-6E8A-4147-A177-3AD203B41FA5}">
                      <a16:colId xmlns:a16="http://schemas.microsoft.com/office/drawing/2014/main" val="1345487567"/>
                    </a:ext>
                  </a:extLst>
                </a:gridCol>
              </a:tblGrid>
              <a:tr h="4641788">
                <a:tc>
                  <a:txBody>
                    <a:bodyPr/>
                    <a:lstStyle/>
                    <a:p>
                      <a:pPr marL="0" marR="0" lvl="0" indent="0" algn="l">
                        <a:lnSpc>
                          <a:spcPct val="100000"/>
                        </a:lnSpc>
                        <a:spcBef>
                          <a:spcPts val="0"/>
                        </a:spcBef>
                        <a:spcAft>
                          <a:spcPts val="0"/>
                        </a:spcAft>
                        <a:buFont typeface="+mj-lt"/>
                        <a:buNone/>
                      </a:pPr>
                      <a:r>
                        <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0000"/>
                        </a:lnSpc>
                        <a:spcBef>
                          <a:spcPts val="0"/>
                        </a:spcBef>
                        <a:spcAft>
                          <a:spcPts val="0"/>
                        </a:spcAft>
                        <a:buFont typeface="+mj-lt"/>
                        <a:buNone/>
                      </a:pPr>
                      <a:r>
                        <a:rPr lang="en-US" sz="14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Mapped into Future SFHA or Community Identified Floodplain</a:t>
                      </a:r>
                      <a: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into a High-Risk Advisory Zone.  This property is at high risk of a 1% annual (100-Year) chance flood event</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mapped High-Risk Advisory Zone (orange color on WV Flood Tool) denotes a flood hazard area that will likely be incorporated into future effective FIRM maps. New development should not occur in updated floodplains without a detailed study to show the development reasonably safe from flooding.</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local floodplain management regulations required by the NFIP apply only in SFHAs. However, communities may regulate development in areas of high-risk outside the SFHA.  Should a community want to regulate development beyond the FIRM, then a community may formally adopt High-Risk Advisory Zones as a “community identified floodplain” in its local floodplain ordinance.</a:t>
                      </a:r>
                    </a:p>
                    <a:p>
                      <a:pPr marL="285750" marR="0" lvl="0" indent="-285750" algn="l">
                        <a:lnSpc>
                          <a:spcPct val="100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homeowner’s insurance policies do not provide coverage for damage due to flooding.  Contact your insurance agent to learn about lower-cost “Preferred Risk Policy (PRP)” options offered by the NFIP for properties being mapped into higher-risk flood hazard areas.  When a property’s flood zone changes from a non–Special Flood Hazard Zone (SFHA) to an SFHA as a result of a FIRM update, then the property owner will have to follow the guidelines of a Standard Flood Insurance Policy (SFIP).  Mortgage-backed loans for properties within regulatory SFHA are required by federal law to carry flood insurance.  For more information on flood insurance, visit the National Flood Insurance Program’s website, www.floodsmart.gov.</a:t>
                      </a:r>
                    </a:p>
                  </a:txBody>
                  <a:tcPr marL="114300" marR="114300"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6" name="Rectangle 5">
            <a:extLst>
              <a:ext uri="{FF2B5EF4-FFF2-40B4-BE49-F238E27FC236}">
                <a16:creationId xmlns:a16="http://schemas.microsoft.com/office/drawing/2014/main" id="{E5C67D3E-6129-44C9-BCE6-E5FD07A65E48}"/>
              </a:ext>
            </a:extLst>
          </p:cNvPr>
          <p:cNvSpPr/>
          <p:nvPr/>
        </p:nvSpPr>
        <p:spPr>
          <a:xfrm>
            <a:off x="183930" y="6183867"/>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7792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out</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715232796"/>
              </p:ext>
            </p:extLst>
          </p:nvPr>
        </p:nvGraphicFramePr>
        <p:xfrm>
          <a:off x="346841" y="991757"/>
          <a:ext cx="8450317" cy="5356491"/>
        </p:xfrm>
        <a:graphic>
          <a:graphicData uri="http://schemas.openxmlformats.org/drawingml/2006/table">
            <a:tbl>
              <a:tblPr firstRow="1" firstCol="1" bandRow="1">
                <a:tableStyleId>{5C22544A-7EE6-4342-B048-85BDC9FD1C3A}</a:tableStyleId>
              </a:tblPr>
              <a:tblGrid>
                <a:gridCol w="8450317">
                  <a:extLst>
                    <a:ext uri="{9D8B030D-6E8A-4147-A177-3AD203B41FA5}">
                      <a16:colId xmlns:a16="http://schemas.microsoft.com/office/drawing/2014/main" val="1345487567"/>
                    </a:ext>
                  </a:extLst>
                </a:gridCol>
              </a:tblGrid>
              <a:tr h="5356491">
                <a:tc>
                  <a:txBody>
                    <a:bodyPr/>
                    <a:lstStyle/>
                    <a:p>
                      <a:pPr marL="0" marR="0" algn="l">
                        <a:spcBef>
                          <a:spcPts val="0"/>
                        </a:spcBef>
                        <a:spcAft>
                          <a:spcPts val="0"/>
                        </a:spcAft>
                      </a:pPr>
                      <a: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b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0"/>
                        </a:spcAft>
                        <a:buFont typeface="+mj-lt"/>
                        <a:buNone/>
                      </a:pPr>
                      <a:r>
                        <a:rPr lang="en-US" sz="12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Owners Mapped out of Future SFHA or Community Identified Floodplain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out of a High-Risk Advisory Zone and may qualify for a Letter of Map Amendment (LOMA).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t>
                      </a:r>
                      <a:r>
                        <a:rPr lang="en-US" sz="14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ahyp="http://schemas.microsoft.com/office/drawing/2018/hyperlinkcolor" val="tx"/>
                              </a:ext>
                            </a:extLst>
                          </a:hlinkClick>
                        </a:rPr>
                        <a:t>Online LOMC</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web application allows homeowners or their designated representatives to easily request a Letter of Map Change (LOMC). Use this site if your property was inadvertently included in a flood zone, or if the addition of fill elevated your property so that it is above the flood zone.  Use the WV Flood Tool to provide supporting documents including LiDAR-based elevation information if a field survey (Elevation Certificate) is not required.  </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LOMA with a REMOVAL determination status will map the parcel or building out of the Special Flood Hazard Area (SFHA) and into a lower risk zone, shown on the FIRM as “X”.  If you have a mortgage from a federally regulated lender, you will no longer be required by federal law to maintain flood insurance.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important to know that many flood claims are made by property owners located outside the high-risk flood zone and that the issuance of a LOMC does not mean the structure or property is safe from all flooding. Floods greater than the 1-percent-annual-chance event (100-year flood) can, and do, occur. Therefore, because flooding also occurs in areas of moderate or minimal flood risk, FEMA recommends flood insurance coverage, even if it is not required by law or a lender.</a:t>
                      </a:r>
                    </a:p>
                    <a:p>
                      <a:pPr marL="228600" marR="0" lvl="0" indent="-228600" algn="l">
                        <a:lnSpc>
                          <a:spcPct val="107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While flood insurance becomes optional, maintaining coverage is recommended as the flood risk has only been reduced, not removed.  Lower cost flood insurance from the National Flood Insurance Program (NFIP) is available in low- to moderate-risk areas and you may also qualify for the even lower cost Preferred Risk Policy (PRP).  Contact your insurance agent to learn more about how to convert to the PRP.  For more information on flood insurance, visit </a:t>
                      </a:r>
                      <a: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 xmlns:ahyp="http://schemas.microsoft.com/office/drawing/2018/hyperlinkcolor" val="tx"/>
                              </a:ext>
                            </a:extLst>
                          </a:hlinkClick>
                        </a:rPr>
                        <a:t>www.floodsmart.gov</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73025" marR="73025"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4" name="Rectangle 3">
            <a:extLst>
              <a:ext uri="{FF2B5EF4-FFF2-40B4-BE49-F238E27FC236}">
                <a16:creationId xmlns:a16="http://schemas.microsoft.com/office/drawing/2014/main" id="{7D84C2F4-B68D-4C6D-AE43-FCFC303ABFAF}"/>
              </a:ext>
            </a:extLst>
          </p:cNvPr>
          <p:cNvSpPr/>
          <p:nvPr/>
        </p:nvSpPr>
        <p:spPr>
          <a:xfrm>
            <a:off x="268013" y="6425605"/>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93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p>
                      <a:pPr algn="ctr"/>
                      <a:endParaRPr lang="en-US" sz="1600" dirty="0"/>
                    </a:p>
                    <a:p>
                      <a:pPr algn="ctr"/>
                      <a:endParaRPr lang="en-US" sz="1600" dirty="0"/>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1-meter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310733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481914" y="6332122"/>
            <a:ext cx="2446637" cy="369332"/>
          </a:xfrm>
          <a:prstGeom prst="rect">
            <a:avLst/>
          </a:prstGeom>
          <a:solidFill>
            <a:schemeClr val="tx2"/>
          </a:solidFill>
        </p:spPr>
        <p:txBody>
          <a:bodyPr wrap="square" rtlCol="0">
            <a:spAutoFit/>
          </a:bodyPr>
          <a:lstStyle/>
          <a:p>
            <a:pPr algn="ctr"/>
            <a:r>
              <a:rPr lang="en-US" b="1" dirty="0" smtClean="0">
                <a:solidFill>
                  <a:schemeClr val="bg1"/>
                </a:solidFill>
              </a:rPr>
              <a:t>Preliminary/Draft </a:t>
            </a:r>
            <a:r>
              <a:rPr lang="en-US" b="1" dirty="0">
                <a:solidFill>
                  <a:schemeClr val="bg1"/>
                </a:solidFill>
              </a:rPr>
              <a:t>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Tree>
    <p:extLst>
      <p:ext uri="{BB962C8B-B14F-4D97-AF65-F5344CB8AC3E}">
        <p14:creationId xmlns:p14="http://schemas.microsoft.com/office/powerpoint/2010/main" val="12956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92976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38496</TotalTime>
  <Words>4760</Words>
  <Application>Microsoft Office PowerPoint</Application>
  <PresentationFormat>On-screen Show (4:3)</PresentationFormat>
  <Paragraphs>613</Paragraphs>
  <Slides>44</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Narrow</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93</cp:revision>
  <dcterms:created xsi:type="dcterms:W3CDTF">2020-03-30T14:01:37Z</dcterms:created>
  <dcterms:modified xsi:type="dcterms:W3CDTF">2021-07-07T17:23:04Z</dcterms:modified>
</cp:coreProperties>
</file>